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9"/>
  </p:notesMasterIdLst>
  <p:handoutMasterIdLst>
    <p:handoutMasterId r:id="rId30"/>
  </p:handoutMasterIdLst>
  <p:sldIdLst>
    <p:sldId id="332" r:id="rId5"/>
    <p:sldId id="380" r:id="rId6"/>
    <p:sldId id="394" r:id="rId7"/>
    <p:sldId id="395" r:id="rId8"/>
    <p:sldId id="396" r:id="rId9"/>
    <p:sldId id="397" r:id="rId10"/>
    <p:sldId id="398" r:id="rId11"/>
    <p:sldId id="399" r:id="rId12"/>
    <p:sldId id="416" r:id="rId13"/>
    <p:sldId id="400" r:id="rId14"/>
    <p:sldId id="417" r:id="rId15"/>
    <p:sldId id="401" r:id="rId16"/>
    <p:sldId id="402" r:id="rId17"/>
    <p:sldId id="418" r:id="rId18"/>
    <p:sldId id="403" r:id="rId19"/>
    <p:sldId id="404" r:id="rId20"/>
    <p:sldId id="405" r:id="rId21"/>
    <p:sldId id="419" r:id="rId22"/>
    <p:sldId id="414" r:id="rId23"/>
    <p:sldId id="406" r:id="rId24"/>
    <p:sldId id="407" r:id="rId25"/>
    <p:sldId id="420" r:id="rId26"/>
    <p:sldId id="415" r:id="rId27"/>
    <p:sldId id="378" r:id="rId2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35259F-8B9D-4E9F-884E-B2489D4E8A6E}" v="63" dt="2024-06-12T12:32:33.6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582" autoAdjust="0"/>
    <p:restoredTop sz="94576" autoAdjust="0"/>
  </p:normalViewPr>
  <p:slideViewPr>
    <p:cSldViewPr>
      <p:cViewPr varScale="1">
        <p:scale>
          <a:sx n="70" d="100"/>
          <a:sy n="70" d="100"/>
        </p:scale>
        <p:origin x="163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09F6C21-E255-9CB9-B308-623B4FA5D40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FA22DD95-9F41-2FDF-54D7-A016F6DB8F7D}"/>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78658C5-9FD4-8236-4219-205E10C3A96A}"/>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02E28262-FD0C-F902-BDA0-931D5D3A3E56}"/>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9DE60278-4B17-4AE6-80BB-0FEAD25A2B8C}"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E969C1AE-35EB-7276-5B14-1F25C173D0B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8E68F41B-5309-C858-0918-92A26E56BDC8}"/>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F93ACB5F-187D-1F5D-0EC9-27A64381B2D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AE14F37-68CA-733E-629E-5F9E5495F2B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444DF636-B668-5D8C-0558-2CA5F3521318}"/>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5BA18080-1143-0CE3-5CAB-B71173B9977A}"/>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D5EEE29-C40E-4E28-9310-25D69600143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621663-AD65-17C4-2F0A-2530FBF16E16}"/>
              </a:ext>
            </a:extLst>
          </p:cNvPr>
          <p:cNvSpPr>
            <a:spLocks noGrp="1"/>
          </p:cNvSpPr>
          <p:nvPr>
            <p:ph type="dt" sz="half" idx="10"/>
          </p:nvPr>
        </p:nvSpPr>
        <p:spPr>
          <a:xfrm>
            <a:off x="395288" y="6524625"/>
            <a:ext cx="971550" cy="219075"/>
          </a:xfrm>
        </p:spPr>
        <p:txBody>
          <a:bodyPr/>
          <a:lstStyle>
            <a:lvl1pPr>
              <a:defRPr/>
            </a:lvl1pPr>
          </a:lstStyle>
          <a:p>
            <a:pPr>
              <a:defRPr/>
            </a:pPr>
            <a:fld id="{EA65A97F-2D94-4EFC-9FAC-EA2166157B8D}" type="datetime1">
              <a:rPr lang="en-GB" altLang="en-US"/>
              <a:pPr>
                <a:defRPr/>
              </a:pPr>
              <a:t>12/06/2024</a:t>
            </a:fld>
            <a:endParaRPr lang="en-GB" altLang="en-US"/>
          </a:p>
        </p:txBody>
      </p:sp>
      <p:sp>
        <p:nvSpPr>
          <p:cNvPr id="5" name="Footer Placeholder 4">
            <a:extLst>
              <a:ext uri="{FF2B5EF4-FFF2-40B4-BE49-F238E27FC236}">
                <a16:creationId xmlns:a16="http://schemas.microsoft.com/office/drawing/2014/main" id="{505D60BC-1424-43CE-85D2-AA1EDFB60FB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0EA59BB-C6BD-7F4C-3323-70E3D02E5189}"/>
              </a:ext>
            </a:extLst>
          </p:cNvPr>
          <p:cNvSpPr>
            <a:spLocks noGrp="1"/>
          </p:cNvSpPr>
          <p:nvPr>
            <p:ph type="sldNum" sz="quarter" idx="12"/>
          </p:nvPr>
        </p:nvSpPr>
        <p:spPr/>
        <p:txBody>
          <a:bodyPr/>
          <a:lstStyle>
            <a:lvl1pPr>
              <a:defRPr/>
            </a:lvl1pPr>
          </a:lstStyle>
          <a:p>
            <a:pPr>
              <a:defRPr/>
            </a:pPr>
            <a:fld id="{745AFBB3-F4AC-438A-A477-20B672CDB25E}" type="slidenum">
              <a:rPr lang="en-GB" altLang="en-US"/>
              <a:pPr>
                <a:defRPr/>
              </a:pPr>
              <a:t>‹#›</a:t>
            </a:fld>
            <a:endParaRPr lang="en-GB" altLang="en-US"/>
          </a:p>
        </p:txBody>
      </p:sp>
    </p:spTree>
    <p:extLst>
      <p:ext uri="{BB962C8B-B14F-4D97-AF65-F5344CB8AC3E}">
        <p14:creationId xmlns:p14="http://schemas.microsoft.com/office/powerpoint/2010/main" val="723844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EED224-47E1-0AD0-8473-B3C47E672F47}"/>
              </a:ext>
            </a:extLst>
          </p:cNvPr>
          <p:cNvSpPr>
            <a:spLocks noGrp="1"/>
          </p:cNvSpPr>
          <p:nvPr>
            <p:ph type="dt" sz="half" idx="10"/>
          </p:nvPr>
        </p:nvSpPr>
        <p:spPr/>
        <p:txBody>
          <a:bodyPr/>
          <a:lstStyle>
            <a:lvl1pPr>
              <a:defRPr/>
            </a:lvl1pPr>
          </a:lstStyle>
          <a:p>
            <a:pPr>
              <a:defRPr/>
            </a:pPr>
            <a:fld id="{4F399441-DF5E-43A1-907C-EEE51D832205}" type="datetime1">
              <a:rPr lang="en-GB" altLang="en-US"/>
              <a:pPr>
                <a:defRPr/>
              </a:pPr>
              <a:t>12/06/2024</a:t>
            </a:fld>
            <a:endParaRPr lang="en-GB" altLang="en-US"/>
          </a:p>
        </p:txBody>
      </p:sp>
      <p:sp>
        <p:nvSpPr>
          <p:cNvPr id="5" name="Footer Placeholder 4">
            <a:extLst>
              <a:ext uri="{FF2B5EF4-FFF2-40B4-BE49-F238E27FC236}">
                <a16:creationId xmlns:a16="http://schemas.microsoft.com/office/drawing/2014/main" id="{AC8B7238-25CD-2599-5AE2-642492A46CE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E3474B6-F110-C204-AF2E-D402F956F99F}"/>
              </a:ext>
            </a:extLst>
          </p:cNvPr>
          <p:cNvSpPr>
            <a:spLocks noGrp="1"/>
          </p:cNvSpPr>
          <p:nvPr>
            <p:ph type="sldNum" sz="quarter" idx="12"/>
          </p:nvPr>
        </p:nvSpPr>
        <p:spPr/>
        <p:txBody>
          <a:bodyPr/>
          <a:lstStyle>
            <a:lvl1pPr>
              <a:defRPr/>
            </a:lvl1pPr>
          </a:lstStyle>
          <a:p>
            <a:pPr>
              <a:defRPr/>
            </a:pPr>
            <a:fld id="{5AAC4B12-5E10-4C8D-B2EB-240193E429A4}" type="slidenum">
              <a:rPr lang="en-GB" altLang="en-US"/>
              <a:pPr>
                <a:defRPr/>
              </a:pPr>
              <a:t>‹#›</a:t>
            </a:fld>
            <a:endParaRPr lang="en-GB" altLang="en-US"/>
          </a:p>
        </p:txBody>
      </p:sp>
    </p:spTree>
    <p:extLst>
      <p:ext uri="{BB962C8B-B14F-4D97-AF65-F5344CB8AC3E}">
        <p14:creationId xmlns:p14="http://schemas.microsoft.com/office/powerpoint/2010/main" val="2829246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5CAD4C0-EFD4-CD50-BFD9-9BC741611720}"/>
              </a:ext>
            </a:extLst>
          </p:cNvPr>
          <p:cNvSpPr>
            <a:spLocks noGrp="1"/>
          </p:cNvSpPr>
          <p:nvPr>
            <p:ph type="dt" sz="half" idx="10"/>
          </p:nvPr>
        </p:nvSpPr>
        <p:spPr/>
        <p:txBody>
          <a:bodyPr/>
          <a:lstStyle>
            <a:lvl1pPr>
              <a:defRPr/>
            </a:lvl1pPr>
          </a:lstStyle>
          <a:p>
            <a:pPr>
              <a:defRPr/>
            </a:pPr>
            <a:fld id="{46EA467E-A594-427E-B071-09A3392DEE35}"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E919AF4E-BBDD-C1B1-5DE4-2190F3A240B5}"/>
              </a:ext>
            </a:extLst>
          </p:cNvPr>
          <p:cNvSpPr>
            <a:spLocks noGrp="1"/>
          </p:cNvSpPr>
          <p:nvPr>
            <p:ph type="sldNum" sz="quarter" idx="11"/>
          </p:nvPr>
        </p:nvSpPr>
        <p:spPr/>
        <p:txBody>
          <a:bodyPr/>
          <a:lstStyle>
            <a:lvl1pPr>
              <a:defRPr/>
            </a:lvl1pPr>
          </a:lstStyle>
          <a:p>
            <a:pPr>
              <a:defRPr/>
            </a:pPr>
            <a:fld id="{47CE6176-229A-4AA5-9B81-E29B8391F299}" type="slidenum">
              <a:rPr lang="en-GB" altLang="en-US"/>
              <a:pPr>
                <a:defRPr/>
              </a:pPr>
              <a:t>‹#›</a:t>
            </a:fld>
            <a:endParaRPr lang="en-GB" altLang="en-US"/>
          </a:p>
        </p:txBody>
      </p:sp>
    </p:spTree>
    <p:extLst>
      <p:ext uri="{BB962C8B-B14F-4D97-AF65-F5344CB8AC3E}">
        <p14:creationId xmlns:p14="http://schemas.microsoft.com/office/powerpoint/2010/main" val="805203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F8045D2-F955-273F-083C-8FCF6E3BF4CB}"/>
              </a:ext>
            </a:extLst>
          </p:cNvPr>
          <p:cNvSpPr>
            <a:spLocks noGrp="1"/>
          </p:cNvSpPr>
          <p:nvPr>
            <p:ph type="dt" sz="half" idx="10"/>
          </p:nvPr>
        </p:nvSpPr>
        <p:spPr/>
        <p:txBody>
          <a:bodyPr/>
          <a:lstStyle>
            <a:lvl1pPr>
              <a:defRPr/>
            </a:lvl1pPr>
          </a:lstStyle>
          <a:p>
            <a:pPr>
              <a:defRPr/>
            </a:pPr>
            <a:fld id="{C8D8AECB-F398-429C-A4CF-3BAE95DCEED6}"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1BD1E3A0-AD87-61D0-921A-4EC5368A7340}"/>
              </a:ext>
            </a:extLst>
          </p:cNvPr>
          <p:cNvSpPr>
            <a:spLocks noGrp="1"/>
          </p:cNvSpPr>
          <p:nvPr>
            <p:ph type="sldNum" sz="quarter" idx="11"/>
          </p:nvPr>
        </p:nvSpPr>
        <p:spPr/>
        <p:txBody>
          <a:bodyPr/>
          <a:lstStyle>
            <a:lvl1pPr>
              <a:defRPr/>
            </a:lvl1pPr>
          </a:lstStyle>
          <a:p>
            <a:pPr>
              <a:defRPr/>
            </a:pPr>
            <a:fld id="{8260341E-2E85-42BD-95F3-4BDBF4E8B29C}" type="slidenum">
              <a:rPr lang="en-GB" altLang="en-US"/>
              <a:pPr>
                <a:defRPr/>
              </a:pPr>
              <a:t>‹#›</a:t>
            </a:fld>
            <a:endParaRPr lang="en-GB" altLang="en-US"/>
          </a:p>
        </p:txBody>
      </p:sp>
    </p:spTree>
    <p:extLst>
      <p:ext uri="{BB962C8B-B14F-4D97-AF65-F5344CB8AC3E}">
        <p14:creationId xmlns:p14="http://schemas.microsoft.com/office/powerpoint/2010/main" val="519365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B0B6E0F-01EA-7DF4-02DE-255A5BCF6DE9}"/>
              </a:ext>
            </a:extLst>
          </p:cNvPr>
          <p:cNvSpPr>
            <a:spLocks noGrp="1"/>
          </p:cNvSpPr>
          <p:nvPr>
            <p:ph type="dt" sz="half" idx="10"/>
          </p:nvPr>
        </p:nvSpPr>
        <p:spPr/>
        <p:txBody>
          <a:bodyPr/>
          <a:lstStyle>
            <a:lvl1pPr>
              <a:defRPr/>
            </a:lvl1pPr>
          </a:lstStyle>
          <a:p>
            <a:pPr>
              <a:defRPr/>
            </a:pPr>
            <a:fld id="{E9374A80-C0C7-430E-BE0C-D11AE11F50DA}" type="datetime1">
              <a:rPr lang="en-GB" altLang="en-US"/>
              <a:pPr>
                <a:defRPr/>
              </a:pPr>
              <a:t>12/06/2024</a:t>
            </a:fld>
            <a:endParaRPr lang="en-GB" altLang="en-US"/>
          </a:p>
        </p:txBody>
      </p:sp>
      <p:sp>
        <p:nvSpPr>
          <p:cNvPr id="8" name="Slide Number Placeholder 5">
            <a:extLst>
              <a:ext uri="{FF2B5EF4-FFF2-40B4-BE49-F238E27FC236}">
                <a16:creationId xmlns:a16="http://schemas.microsoft.com/office/drawing/2014/main" id="{57B10610-E653-0BC7-7A9D-8DE41B3C6D96}"/>
              </a:ext>
            </a:extLst>
          </p:cNvPr>
          <p:cNvSpPr>
            <a:spLocks noGrp="1"/>
          </p:cNvSpPr>
          <p:nvPr>
            <p:ph type="sldNum" sz="quarter" idx="11"/>
          </p:nvPr>
        </p:nvSpPr>
        <p:spPr/>
        <p:txBody>
          <a:bodyPr/>
          <a:lstStyle>
            <a:lvl1pPr>
              <a:defRPr/>
            </a:lvl1pPr>
          </a:lstStyle>
          <a:p>
            <a:pPr>
              <a:defRPr/>
            </a:pPr>
            <a:fld id="{94E8FCF2-658B-4D82-93B2-47F728B696E2}" type="slidenum">
              <a:rPr lang="en-GB" altLang="en-US"/>
              <a:pPr>
                <a:defRPr/>
              </a:pPr>
              <a:t>‹#›</a:t>
            </a:fld>
            <a:endParaRPr lang="en-GB" altLang="en-US"/>
          </a:p>
        </p:txBody>
      </p:sp>
    </p:spTree>
    <p:extLst>
      <p:ext uri="{BB962C8B-B14F-4D97-AF65-F5344CB8AC3E}">
        <p14:creationId xmlns:p14="http://schemas.microsoft.com/office/powerpoint/2010/main" val="109310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A697533-C75A-73FD-C252-7E6B7E8AA8F4}"/>
              </a:ext>
            </a:extLst>
          </p:cNvPr>
          <p:cNvSpPr>
            <a:spLocks noGrp="1"/>
          </p:cNvSpPr>
          <p:nvPr>
            <p:ph type="dt" sz="half" idx="10"/>
          </p:nvPr>
        </p:nvSpPr>
        <p:spPr/>
        <p:txBody>
          <a:bodyPr/>
          <a:lstStyle>
            <a:lvl1pPr>
              <a:defRPr/>
            </a:lvl1pPr>
          </a:lstStyle>
          <a:p>
            <a:pPr>
              <a:defRPr/>
            </a:pPr>
            <a:fld id="{A3981781-AF2C-4753-87B4-16AC08585EC1}" type="datetime1">
              <a:rPr lang="en-GB" altLang="en-US"/>
              <a:pPr>
                <a:defRPr/>
              </a:pPr>
              <a:t>12/06/2024</a:t>
            </a:fld>
            <a:endParaRPr lang="en-GB" altLang="en-US"/>
          </a:p>
        </p:txBody>
      </p:sp>
      <p:sp>
        <p:nvSpPr>
          <p:cNvPr id="4" name="Slide Number Placeholder 5">
            <a:extLst>
              <a:ext uri="{FF2B5EF4-FFF2-40B4-BE49-F238E27FC236}">
                <a16:creationId xmlns:a16="http://schemas.microsoft.com/office/drawing/2014/main" id="{4FA67B53-EB3B-9784-4196-3EF9D6831D85}"/>
              </a:ext>
            </a:extLst>
          </p:cNvPr>
          <p:cNvSpPr>
            <a:spLocks noGrp="1"/>
          </p:cNvSpPr>
          <p:nvPr>
            <p:ph type="sldNum" sz="quarter" idx="11"/>
          </p:nvPr>
        </p:nvSpPr>
        <p:spPr/>
        <p:txBody>
          <a:bodyPr/>
          <a:lstStyle>
            <a:lvl1pPr>
              <a:defRPr/>
            </a:lvl1pPr>
          </a:lstStyle>
          <a:p>
            <a:pPr>
              <a:defRPr/>
            </a:pPr>
            <a:fld id="{AEC89ABF-54AF-42C1-A924-F87490FB3984}" type="slidenum">
              <a:rPr lang="en-GB" altLang="en-US"/>
              <a:pPr>
                <a:defRPr/>
              </a:pPr>
              <a:t>‹#›</a:t>
            </a:fld>
            <a:endParaRPr lang="en-GB" altLang="en-US"/>
          </a:p>
        </p:txBody>
      </p:sp>
    </p:spTree>
    <p:extLst>
      <p:ext uri="{BB962C8B-B14F-4D97-AF65-F5344CB8AC3E}">
        <p14:creationId xmlns:p14="http://schemas.microsoft.com/office/powerpoint/2010/main" val="922295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61F13D8-49D8-04FC-0BF8-760042907302}"/>
              </a:ext>
            </a:extLst>
          </p:cNvPr>
          <p:cNvSpPr>
            <a:spLocks noGrp="1"/>
          </p:cNvSpPr>
          <p:nvPr>
            <p:ph type="dt" sz="half" idx="10"/>
          </p:nvPr>
        </p:nvSpPr>
        <p:spPr/>
        <p:txBody>
          <a:bodyPr/>
          <a:lstStyle>
            <a:lvl1pPr>
              <a:defRPr/>
            </a:lvl1pPr>
          </a:lstStyle>
          <a:p>
            <a:pPr>
              <a:defRPr/>
            </a:pPr>
            <a:fld id="{5C9D417A-EAE3-4F9C-9D90-F5FBD26F8196}" type="datetime1">
              <a:rPr lang="en-GB" altLang="en-US"/>
              <a:pPr>
                <a:defRPr/>
              </a:pPr>
              <a:t>12/06/2024</a:t>
            </a:fld>
            <a:endParaRPr lang="en-GB" altLang="en-US"/>
          </a:p>
        </p:txBody>
      </p:sp>
      <p:sp>
        <p:nvSpPr>
          <p:cNvPr id="3" name="Slide Number Placeholder 5">
            <a:extLst>
              <a:ext uri="{FF2B5EF4-FFF2-40B4-BE49-F238E27FC236}">
                <a16:creationId xmlns:a16="http://schemas.microsoft.com/office/drawing/2014/main" id="{369A5357-1592-4B20-513E-EC34E1A8E418}"/>
              </a:ext>
            </a:extLst>
          </p:cNvPr>
          <p:cNvSpPr>
            <a:spLocks noGrp="1"/>
          </p:cNvSpPr>
          <p:nvPr>
            <p:ph type="sldNum" sz="quarter" idx="11"/>
          </p:nvPr>
        </p:nvSpPr>
        <p:spPr/>
        <p:txBody>
          <a:bodyPr/>
          <a:lstStyle>
            <a:lvl1pPr>
              <a:defRPr/>
            </a:lvl1pPr>
          </a:lstStyle>
          <a:p>
            <a:pPr>
              <a:defRPr/>
            </a:pPr>
            <a:fld id="{0E9498DF-9F5D-49A3-AAFB-C4E494BB4D79}" type="slidenum">
              <a:rPr lang="en-GB" altLang="en-US"/>
              <a:pPr>
                <a:defRPr/>
              </a:pPr>
              <a:t>‹#›</a:t>
            </a:fld>
            <a:endParaRPr lang="en-GB" altLang="en-US"/>
          </a:p>
        </p:txBody>
      </p:sp>
    </p:spTree>
    <p:extLst>
      <p:ext uri="{BB962C8B-B14F-4D97-AF65-F5344CB8AC3E}">
        <p14:creationId xmlns:p14="http://schemas.microsoft.com/office/powerpoint/2010/main" val="1399613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BB1A8F2-9580-528D-8930-7B4AB6BDC491}"/>
              </a:ext>
            </a:extLst>
          </p:cNvPr>
          <p:cNvSpPr>
            <a:spLocks noGrp="1"/>
          </p:cNvSpPr>
          <p:nvPr>
            <p:ph type="dt" sz="half" idx="10"/>
          </p:nvPr>
        </p:nvSpPr>
        <p:spPr/>
        <p:txBody>
          <a:bodyPr/>
          <a:lstStyle>
            <a:lvl1pPr>
              <a:defRPr/>
            </a:lvl1pPr>
          </a:lstStyle>
          <a:p>
            <a:pPr>
              <a:defRPr/>
            </a:pPr>
            <a:fld id="{2BBD6CCE-AE3B-4A54-9B6C-E75B2390B616}"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963F1A7F-8B80-564E-7809-CFCDAD88CD1E}"/>
              </a:ext>
            </a:extLst>
          </p:cNvPr>
          <p:cNvSpPr>
            <a:spLocks noGrp="1"/>
          </p:cNvSpPr>
          <p:nvPr>
            <p:ph type="sldNum" sz="quarter" idx="11"/>
          </p:nvPr>
        </p:nvSpPr>
        <p:spPr/>
        <p:txBody>
          <a:bodyPr/>
          <a:lstStyle>
            <a:lvl1pPr>
              <a:defRPr/>
            </a:lvl1pPr>
          </a:lstStyle>
          <a:p>
            <a:pPr>
              <a:defRPr/>
            </a:pPr>
            <a:fld id="{9B0C7E63-8044-48C4-AD07-A7F0BB868399}" type="slidenum">
              <a:rPr lang="en-GB" altLang="en-US"/>
              <a:pPr>
                <a:defRPr/>
              </a:pPr>
              <a:t>‹#›</a:t>
            </a:fld>
            <a:endParaRPr lang="en-GB" altLang="en-US"/>
          </a:p>
        </p:txBody>
      </p:sp>
    </p:spTree>
    <p:extLst>
      <p:ext uri="{BB962C8B-B14F-4D97-AF65-F5344CB8AC3E}">
        <p14:creationId xmlns:p14="http://schemas.microsoft.com/office/powerpoint/2010/main" val="1720568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AA91E0F-0BE0-53D5-AE0D-5433C4F27240}"/>
              </a:ext>
            </a:extLst>
          </p:cNvPr>
          <p:cNvSpPr>
            <a:spLocks noGrp="1"/>
          </p:cNvSpPr>
          <p:nvPr>
            <p:ph type="dt" sz="half" idx="10"/>
          </p:nvPr>
        </p:nvSpPr>
        <p:spPr/>
        <p:txBody>
          <a:bodyPr/>
          <a:lstStyle>
            <a:lvl1pPr>
              <a:defRPr/>
            </a:lvl1pPr>
          </a:lstStyle>
          <a:p>
            <a:pPr>
              <a:defRPr/>
            </a:pPr>
            <a:fld id="{A762B1E4-F8E9-467B-80DD-D2AD093FC409}"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FB343FAB-843B-B565-73A7-201492E06384}"/>
              </a:ext>
            </a:extLst>
          </p:cNvPr>
          <p:cNvSpPr>
            <a:spLocks noGrp="1"/>
          </p:cNvSpPr>
          <p:nvPr>
            <p:ph type="sldNum" sz="quarter" idx="11"/>
          </p:nvPr>
        </p:nvSpPr>
        <p:spPr/>
        <p:txBody>
          <a:bodyPr/>
          <a:lstStyle>
            <a:lvl1pPr>
              <a:defRPr/>
            </a:lvl1pPr>
          </a:lstStyle>
          <a:p>
            <a:pPr>
              <a:defRPr/>
            </a:pPr>
            <a:fld id="{69758B78-137E-4B8C-8DDD-448580649A36}" type="slidenum">
              <a:rPr lang="en-GB" altLang="en-US"/>
              <a:pPr>
                <a:defRPr/>
              </a:pPr>
              <a:t>‹#›</a:t>
            </a:fld>
            <a:endParaRPr lang="en-GB" altLang="en-US"/>
          </a:p>
        </p:txBody>
      </p:sp>
    </p:spTree>
    <p:extLst>
      <p:ext uri="{BB962C8B-B14F-4D97-AF65-F5344CB8AC3E}">
        <p14:creationId xmlns:p14="http://schemas.microsoft.com/office/powerpoint/2010/main" val="2429082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3BD31-723D-2C77-CA6D-4772DF5FEE61}"/>
              </a:ext>
            </a:extLst>
          </p:cNvPr>
          <p:cNvSpPr>
            <a:spLocks noGrp="1"/>
          </p:cNvSpPr>
          <p:nvPr>
            <p:ph type="dt" sz="half" idx="10"/>
          </p:nvPr>
        </p:nvSpPr>
        <p:spPr/>
        <p:txBody>
          <a:bodyPr/>
          <a:lstStyle>
            <a:lvl1pPr>
              <a:defRPr/>
            </a:lvl1pPr>
          </a:lstStyle>
          <a:p>
            <a:pPr>
              <a:defRPr/>
            </a:pPr>
            <a:fld id="{060158E5-5D48-4560-A9F5-D223D996C4EA}"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0C005BE1-613D-012E-AB8B-DAC02424A149}"/>
              </a:ext>
            </a:extLst>
          </p:cNvPr>
          <p:cNvSpPr>
            <a:spLocks noGrp="1"/>
          </p:cNvSpPr>
          <p:nvPr>
            <p:ph type="sldNum" sz="quarter" idx="11"/>
          </p:nvPr>
        </p:nvSpPr>
        <p:spPr/>
        <p:txBody>
          <a:bodyPr/>
          <a:lstStyle>
            <a:lvl1pPr>
              <a:defRPr/>
            </a:lvl1pPr>
          </a:lstStyle>
          <a:p>
            <a:pPr>
              <a:defRPr/>
            </a:pPr>
            <a:fld id="{F3A9D726-0F92-4704-807B-C4B44AAA89EB}" type="slidenum">
              <a:rPr lang="en-GB" altLang="en-US"/>
              <a:pPr>
                <a:defRPr/>
              </a:pPr>
              <a:t>‹#›</a:t>
            </a:fld>
            <a:endParaRPr lang="en-GB" altLang="en-US"/>
          </a:p>
        </p:txBody>
      </p:sp>
    </p:spTree>
    <p:extLst>
      <p:ext uri="{BB962C8B-B14F-4D97-AF65-F5344CB8AC3E}">
        <p14:creationId xmlns:p14="http://schemas.microsoft.com/office/powerpoint/2010/main" val="3289587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6949EA-DF7D-CDAB-F685-2999D84F343B}"/>
              </a:ext>
            </a:extLst>
          </p:cNvPr>
          <p:cNvSpPr>
            <a:spLocks noGrp="1"/>
          </p:cNvSpPr>
          <p:nvPr>
            <p:ph type="dt" sz="half" idx="10"/>
          </p:nvPr>
        </p:nvSpPr>
        <p:spPr/>
        <p:txBody>
          <a:bodyPr/>
          <a:lstStyle>
            <a:lvl1pPr>
              <a:defRPr/>
            </a:lvl1pPr>
          </a:lstStyle>
          <a:p>
            <a:pPr>
              <a:defRPr/>
            </a:pPr>
            <a:fld id="{CE368E7A-8E5C-4327-9ADD-0EFA67E5AF65}"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34CFA945-9637-3A5C-ACC1-CF9B233493C3}"/>
              </a:ext>
            </a:extLst>
          </p:cNvPr>
          <p:cNvSpPr>
            <a:spLocks noGrp="1"/>
          </p:cNvSpPr>
          <p:nvPr>
            <p:ph type="sldNum" sz="quarter" idx="11"/>
          </p:nvPr>
        </p:nvSpPr>
        <p:spPr/>
        <p:txBody>
          <a:bodyPr/>
          <a:lstStyle>
            <a:lvl1pPr>
              <a:defRPr/>
            </a:lvl1pPr>
          </a:lstStyle>
          <a:p>
            <a:pPr>
              <a:defRPr/>
            </a:pPr>
            <a:fld id="{CBB6BB3A-EA38-4BB1-8497-381B0ECC933C}" type="slidenum">
              <a:rPr lang="en-GB" altLang="en-US"/>
              <a:pPr>
                <a:defRPr/>
              </a:pPr>
              <a:t>‹#›</a:t>
            </a:fld>
            <a:endParaRPr lang="en-GB" altLang="en-US"/>
          </a:p>
        </p:txBody>
      </p:sp>
    </p:spTree>
    <p:extLst>
      <p:ext uri="{BB962C8B-B14F-4D97-AF65-F5344CB8AC3E}">
        <p14:creationId xmlns:p14="http://schemas.microsoft.com/office/powerpoint/2010/main" val="1218476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0285964-728A-48B3-E011-D4E61FB21F4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29C4E4D0-4B33-C15D-4499-5180885C9F1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EC8E654-BA72-28CF-A622-FCFF9DD9981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1BBD288-516C-4D17-900A-A68BE8FAF3C4}"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87B6AFEF-930D-30B5-182E-B2CB87E3562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5E377C3B-3794-403E-BD30-68A18D1C9F8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56" r:id="rId1"/>
    <p:sldLayoutId id="2147483857"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779A5DF9-E697-3916-1DDD-A1201E5B02D5}"/>
              </a:ext>
            </a:extLst>
          </p:cNvPr>
          <p:cNvSpPr>
            <a:spLocks noGrp="1"/>
          </p:cNvSpPr>
          <p:nvPr>
            <p:ph type="ctrTitle"/>
          </p:nvPr>
        </p:nvSpPr>
        <p:spPr>
          <a:xfrm>
            <a:off x="1547813" y="830263"/>
            <a:ext cx="7772400" cy="1512887"/>
          </a:xfrm>
        </p:spPr>
        <p:txBody>
          <a:bodyPr/>
          <a:lstStyle/>
          <a:p>
            <a:pPr eaLnBrk="1" hangingPunct="1"/>
            <a:r>
              <a:rPr lang="en-GB" altLang="en-US"/>
              <a:t>LCBB5004 </a:t>
            </a:r>
            <a:br>
              <a:rPr lang="en-GB" altLang="en-US"/>
            </a:br>
            <a:endParaRPr lang="en-GB" altLang="en-US"/>
          </a:p>
        </p:txBody>
      </p:sp>
      <p:sp>
        <p:nvSpPr>
          <p:cNvPr id="6147" name="Subtitle 4">
            <a:extLst>
              <a:ext uri="{FF2B5EF4-FFF2-40B4-BE49-F238E27FC236}">
                <a16:creationId xmlns:a16="http://schemas.microsoft.com/office/drawing/2014/main" id="{647EDD85-4E08-5459-F80F-8E16EAF6A786}"/>
              </a:ext>
            </a:extLst>
          </p:cNvPr>
          <p:cNvSpPr>
            <a:spLocks noGrp="1"/>
          </p:cNvSpPr>
          <p:nvPr>
            <p:ph type="subTitle" idx="1"/>
          </p:nvPr>
        </p:nvSpPr>
        <p:spPr>
          <a:xfrm>
            <a:off x="2411413" y="2081213"/>
            <a:ext cx="6400800" cy="3363912"/>
          </a:xfrm>
        </p:spPr>
        <p:txBody>
          <a:bodyPr/>
          <a:lstStyle/>
          <a:p>
            <a:pPr eaLnBrk="1" hangingPunct="1"/>
            <a:r>
              <a:rPr lang="en-GB" altLang="en-US" b="1" dirty="0">
                <a:solidFill>
                  <a:schemeClr val="tx1"/>
                </a:solidFill>
              </a:rPr>
              <a:t>Ma</a:t>
            </a:r>
            <a:r>
              <a:rPr lang="en-US" altLang="en-US" b="1" dirty="0" err="1">
                <a:solidFill>
                  <a:schemeClr val="tx1"/>
                </a:solidFill>
              </a:rPr>
              <a:t>naging</a:t>
            </a:r>
            <a:r>
              <a:rPr lang="en-US" altLang="en-US" b="1" dirty="0">
                <a:solidFill>
                  <a:schemeClr val="tx1"/>
                </a:solidFill>
              </a:rPr>
              <a:t> People</a:t>
            </a:r>
          </a:p>
          <a:p>
            <a:pPr eaLnBrk="1" hangingPunct="1"/>
            <a:r>
              <a:rPr lang="en-US" altLang="en-US" b="1" dirty="0">
                <a:solidFill>
                  <a:schemeClr val="tx1"/>
                </a:solidFill>
              </a:rPr>
              <a:t>Week 3 :Session 1</a:t>
            </a:r>
          </a:p>
          <a:p>
            <a:pPr eaLnBrk="1" hangingPunct="1"/>
            <a:r>
              <a:rPr lang="en-GB" altLang="en-US" dirty="0">
                <a:solidFill>
                  <a:schemeClr val="tx1"/>
                </a:solidFill>
              </a:rPr>
              <a:t>Recruitment and Selection </a:t>
            </a:r>
          </a:p>
        </p:txBody>
      </p:sp>
      <p:sp>
        <p:nvSpPr>
          <p:cNvPr id="3" name="Date Placeholder 2">
            <a:extLst>
              <a:ext uri="{FF2B5EF4-FFF2-40B4-BE49-F238E27FC236}">
                <a16:creationId xmlns:a16="http://schemas.microsoft.com/office/drawing/2014/main" id="{EB412A32-A48A-2708-25C7-ED7937DDDD84}"/>
              </a:ext>
            </a:extLst>
          </p:cNvPr>
          <p:cNvSpPr>
            <a:spLocks noGrp="1"/>
          </p:cNvSpPr>
          <p:nvPr>
            <p:ph type="dt" sz="quarter" idx="10"/>
          </p:nvPr>
        </p:nvSpPr>
        <p:spPr/>
        <p:txBody>
          <a:bodyPr/>
          <a:lstStyle/>
          <a:p>
            <a:pPr>
              <a:defRPr/>
            </a:pPr>
            <a:fld id="{5EC0FA7E-6D3B-48D7-9F80-6C4D37659D9C}" type="datetime1">
              <a:rPr lang="en-GB" altLang="en-US"/>
              <a:pPr>
                <a:defRPr/>
              </a:pPr>
              <a:t>12/06/2024</a:t>
            </a:fld>
            <a:endParaRPr lang="en-GB" altLang="en-US"/>
          </a:p>
        </p:txBody>
      </p:sp>
      <p:sp>
        <p:nvSpPr>
          <p:cNvPr id="6149" name="Slide Number Placeholder 5">
            <a:extLst>
              <a:ext uri="{FF2B5EF4-FFF2-40B4-BE49-F238E27FC236}">
                <a16:creationId xmlns:a16="http://schemas.microsoft.com/office/drawing/2014/main" id="{A9D9EC1C-BB1C-28B5-4884-266F6F10389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56FEEC-B08F-485A-BCDC-94B3FB21CF91}"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2A7B41CA-C754-BF8E-A051-79702222B8FD}"/>
              </a:ext>
            </a:extLst>
          </p:cNvPr>
          <p:cNvSpPr>
            <a:spLocks noGrp="1"/>
          </p:cNvSpPr>
          <p:nvPr>
            <p:ph type="title"/>
          </p:nvPr>
        </p:nvSpPr>
        <p:spPr/>
        <p:txBody>
          <a:bodyPr/>
          <a:lstStyle/>
          <a:p>
            <a:r>
              <a:rPr lang="en-GB" altLang="en-US"/>
              <a:t>Learning outcomes</a:t>
            </a:r>
          </a:p>
        </p:txBody>
      </p:sp>
      <p:sp>
        <p:nvSpPr>
          <p:cNvPr id="7171" name="Content Placeholder 2">
            <a:extLst>
              <a:ext uri="{FF2B5EF4-FFF2-40B4-BE49-F238E27FC236}">
                <a16:creationId xmlns:a16="http://schemas.microsoft.com/office/drawing/2014/main" id="{726DB4CF-99C7-8138-5759-FFEB74D798D2}"/>
              </a:ext>
            </a:extLst>
          </p:cNvPr>
          <p:cNvSpPr>
            <a:spLocks noGrp="1"/>
          </p:cNvSpPr>
          <p:nvPr>
            <p:ph idx="1"/>
          </p:nvPr>
        </p:nvSpPr>
        <p:spPr>
          <a:xfrm>
            <a:off x="457200" y="1600200"/>
            <a:ext cx="8229600" cy="3916363"/>
          </a:xfrm>
        </p:spPr>
        <p:txBody>
          <a:bodyPr/>
          <a:lstStyle/>
          <a:p>
            <a:r>
              <a:rPr lang="en-GB" altLang="en-US" sz="2400" dirty="0">
                <a:solidFill>
                  <a:srgbClr val="000000"/>
                </a:solidFill>
                <a:latin typeface="SabonLTStd-Roman"/>
              </a:rPr>
              <a:t>You should be able to define and understand these key concepts. </a:t>
            </a:r>
          </a:p>
          <a:p>
            <a:pPr algn="l"/>
            <a:r>
              <a:rPr lang="en-GB" sz="1800" b="0" i="0" u="none" strike="noStrike" baseline="0" dirty="0">
                <a:solidFill>
                  <a:srgbClr val="000000"/>
                </a:solidFill>
                <a:latin typeface="SabonLTStd-Roman"/>
              </a:rPr>
              <a:t>The recruitment and selection process</a:t>
            </a:r>
          </a:p>
          <a:p>
            <a:pPr algn="l"/>
            <a:r>
              <a:rPr lang="en-GB" sz="1800" b="0" i="0" u="none" strike="noStrike" baseline="0" dirty="0">
                <a:solidFill>
                  <a:srgbClr val="922790"/>
                </a:solidFill>
                <a:latin typeface="ZapfDingbatsStd"/>
              </a:rPr>
              <a:t>●● </a:t>
            </a:r>
            <a:r>
              <a:rPr lang="en-GB" sz="1800" b="0" i="0" u="none" strike="noStrike" baseline="0" dirty="0">
                <a:solidFill>
                  <a:srgbClr val="000000"/>
                </a:solidFill>
                <a:latin typeface="SabonLTStd-Roman"/>
              </a:rPr>
              <a:t>Defining requirements</a:t>
            </a:r>
          </a:p>
          <a:p>
            <a:pPr algn="l"/>
            <a:r>
              <a:rPr lang="en-GB" sz="1800" b="0" i="0" u="none" strike="noStrike" baseline="0" dirty="0">
                <a:solidFill>
                  <a:srgbClr val="922790"/>
                </a:solidFill>
                <a:latin typeface="ZapfDingbatsStd"/>
              </a:rPr>
              <a:t>●● </a:t>
            </a:r>
            <a:r>
              <a:rPr lang="en-GB" sz="1800" b="0" i="0" u="none" strike="noStrike" baseline="0" dirty="0">
                <a:solidFill>
                  <a:srgbClr val="000000"/>
                </a:solidFill>
                <a:latin typeface="SabonLTStd-Roman"/>
              </a:rPr>
              <a:t>Attracting candidates</a:t>
            </a:r>
          </a:p>
          <a:p>
            <a:pPr algn="l"/>
            <a:r>
              <a:rPr lang="en-GB" sz="1800" b="0" i="0" u="none" strike="noStrike" baseline="0" dirty="0">
                <a:solidFill>
                  <a:srgbClr val="922790"/>
                </a:solidFill>
                <a:latin typeface="ZapfDingbatsStd"/>
              </a:rPr>
              <a:t>●● </a:t>
            </a:r>
            <a:r>
              <a:rPr lang="en-GB" sz="1800" b="0" i="0" u="none" strike="noStrike" baseline="0" dirty="0">
                <a:solidFill>
                  <a:srgbClr val="000000"/>
                </a:solidFill>
                <a:latin typeface="SabonLTStd-Roman"/>
              </a:rPr>
              <a:t>Processing applications</a:t>
            </a:r>
          </a:p>
          <a:p>
            <a:pPr algn="l"/>
            <a:r>
              <a:rPr lang="en-GB" sz="1800" b="0" i="0" u="none" strike="noStrike" baseline="0" dirty="0">
                <a:solidFill>
                  <a:srgbClr val="922790"/>
                </a:solidFill>
                <a:latin typeface="ZapfDingbatsStd"/>
              </a:rPr>
              <a:t>●● </a:t>
            </a:r>
            <a:r>
              <a:rPr lang="en-GB" sz="1800" b="0" i="0" u="none" strike="noStrike" baseline="0" dirty="0">
                <a:solidFill>
                  <a:srgbClr val="000000"/>
                </a:solidFill>
                <a:latin typeface="SabonLTStd-Roman"/>
              </a:rPr>
              <a:t>Selection methods – interviewing and tests</a:t>
            </a:r>
          </a:p>
          <a:p>
            <a:pPr algn="l"/>
            <a:r>
              <a:rPr lang="en-GB" sz="1800" b="0" i="0" u="none" strike="noStrike" baseline="0" dirty="0">
                <a:solidFill>
                  <a:srgbClr val="922790"/>
                </a:solidFill>
                <a:latin typeface="ZapfDingbatsStd"/>
              </a:rPr>
              <a:t>●● </a:t>
            </a:r>
            <a:r>
              <a:rPr lang="en-GB" sz="1800" b="0" i="0" u="none" strike="noStrike" baseline="0" dirty="0">
                <a:solidFill>
                  <a:srgbClr val="000000"/>
                </a:solidFill>
                <a:latin typeface="SabonLTStd-Roman"/>
              </a:rPr>
              <a:t>References and offers</a:t>
            </a:r>
          </a:p>
          <a:p>
            <a:pPr algn="l"/>
            <a:r>
              <a:rPr lang="en-GB" sz="1800" b="0" i="0" u="none" strike="noStrike" baseline="0" dirty="0">
                <a:solidFill>
                  <a:srgbClr val="922790"/>
                </a:solidFill>
                <a:latin typeface="ZapfDingbatsStd"/>
              </a:rPr>
              <a:t>●● </a:t>
            </a:r>
            <a:r>
              <a:rPr lang="en-GB" sz="1800" b="0" i="0" u="none" strike="noStrike" baseline="0" dirty="0">
                <a:solidFill>
                  <a:srgbClr val="000000"/>
                </a:solidFill>
                <a:latin typeface="SabonLTStd-Roman"/>
              </a:rPr>
              <a:t>Dealing with recruitment problems</a:t>
            </a:r>
            <a:endParaRPr lang="en-GB" altLang="en-US" sz="2400" dirty="0">
              <a:solidFill>
                <a:srgbClr val="000000"/>
              </a:solidFill>
              <a:latin typeface="SabonLTStd-Roman"/>
            </a:endParaRPr>
          </a:p>
        </p:txBody>
      </p:sp>
      <p:sp>
        <p:nvSpPr>
          <p:cNvPr id="4" name="Date Placeholder 3">
            <a:extLst>
              <a:ext uri="{FF2B5EF4-FFF2-40B4-BE49-F238E27FC236}">
                <a16:creationId xmlns:a16="http://schemas.microsoft.com/office/drawing/2014/main" id="{A4C3BB50-68C1-CCBC-70E6-8E438DAECE09}"/>
              </a:ext>
            </a:extLst>
          </p:cNvPr>
          <p:cNvSpPr>
            <a:spLocks noGrp="1"/>
          </p:cNvSpPr>
          <p:nvPr>
            <p:ph type="dt" sz="quarter" idx="10"/>
          </p:nvPr>
        </p:nvSpPr>
        <p:spPr/>
        <p:txBody>
          <a:bodyPr/>
          <a:lstStyle/>
          <a:p>
            <a:pPr>
              <a:defRPr/>
            </a:pPr>
            <a:fld id="{15268DF8-2FE3-43EC-BD75-3FF36714AA41}" type="datetime1">
              <a:rPr lang="en-GB" altLang="en-US" smtClean="0"/>
              <a:pPr>
                <a:defRPr/>
              </a:pPr>
              <a:t>12/06/2024</a:t>
            </a:fld>
            <a:endParaRPr lang="en-GB" altLang="en-US"/>
          </a:p>
        </p:txBody>
      </p:sp>
      <p:sp>
        <p:nvSpPr>
          <p:cNvPr id="7173" name="Slide Number Placeholder 4">
            <a:extLst>
              <a:ext uri="{FF2B5EF4-FFF2-40B4-BE49-F238E27FC236}">
                <a16:creationId xmlns:a16="http://schemas.microsoft.com/office/drawing/2014/main" id="{BF4F0C27-AF9E-3FFB-F84B-99473D962B6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3A81C8-6A17-4121-B514-3EC55CA20287}" type="slidenum">
              <a:rPr lang="en-GB" altLang="en-US" smtClean="0">
                <a:solidFill>
                  <a:srgbClr val="898989"/>
                </a:solidFill>
                <a:latin typeface="Myriad Pro"/>
              </a:rPr>
              <a:pPr/>
              <a:t>2</a:t>
            </a:fld>
            <a:endParaRPr lang="en-GB" altLang="en-US">
              <a:solidFill>
                <a:srgbClr val="898989"/>
              </a:solidFill>
              <a:latin typeface="Myriad Pr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2EA0C-391E-6D83-0630-AEFA4AEA30B1}"/>
              </a:ext>
            </a:extLst>
          </p:cNvPr>
          <p:cNvSpPr>
            <a:spLocks noGrp="1"/>
          </p:cNvSpPr>
          <p:nvPr>
            <p:ph type="title"/>
          </p:nvPr>
        </p:nvSpPr>
        <p:spPr/>
        <p:txBody>
          <a:bodyPr/>
          <a:lstStyle/>
          <a:p>
            <a:r>
              <a:rPr lang="en-GB" sz="3200" b="1" i="0" u="none" strike="noStrike" baseline="0" dirty="0">
                <a:solidFill>
                  <a:srgbClr val="3B73BA"/>
                </a:solidFill>
                <a:latin typeface="MiloOT-Bold"/>
              </a:rPr>
              <a:t>Introduction to Recruitment and Selection</a:t>
            </a:r>
            <a:endParaRPr lang="en-GB" sz="3200" dirty="0"/>
          </a:p>
        </p:txBody>
      </p:sp>
      <p:sp>
        <p:nvSpPr>
          <p:cNvPr id="3" name="Content Placeholder 2">
            <a:extLst>
              <a:ext uri="{FF2B5EF4-FFF2-40B4-BE49-F238E27FC236}">
                <a16:creationId xmlns:a16="http://schemas.microsoft.com/office/drawing/2014/main" id="{74EA2CE8-04FF-5AD7-A902-79E6130D8B60}"/>
              </a:ext>
            </a:extLst>
          </p:cNvPr>
          <p:cNvSpPr>
            <a:spLocks noGrp="1"/>
          </p:cNvSpPr>
          <p:nvPr>
            <p:ph idx="1"/>
          </p:nvPr>
        </p:nvSpPr>
        <p:spPr/>
        <p:txBody>
          <a:bodyPr/>
          <a:lstStyle/>
          <a:p>
            <a:pPr algn="l"/>
            <a:r>
              <a:rPr lang="en-GB" sz="2000" b="0" i="0" u="none" strike="noStrike" baseline="0" dirty="0">
                <a:latin typeface="SabonLTStd-Roman"/>
              </a:rPr>
              <a:t>Recruitment is the process of finding and engaging the people the organization needs. </a:t>
            </a:r>
          </a:p>
          <a:p>
            <a:pPr algn="l"/>
            <a:endParaRPr lang="en-GB" sz="2000" b="0" i="0" u="none" strike="noStrike" baseline="0" dirty="0">
              <a:latin typeface="SabonLTStd-Roman"/>
            </a:endParaRPr>
          </a:p>
          <a:p>
            <a:pPr algn="l"/>
            <a:r>
              <a:rPr lang="en-GB" sz="2000" b="0" i="0" u="none" strike="noStrike" baseline="0" dirty="0">
                <a:latin typeface="SabonLTStd-Roman"/>
              </a:rPr>
              <a:t>Selection is that part of the recruitment process concerned with deciding which applicants or candidates should be appointed to jobs.</a:t>
            </a:r>
          </a:p>
          <a:p>
            <a:pPr algn="l"/>
            <a:endParaRPr lang="en-GB" sz="2000" dirty="0">
              <a:latin typeface="SabonLTStd-Roman"/>
            </a:endParaRPr>
          </a:p>
          <a:p>
            <a:pPr algn="l"/>
            <a:r>
              <a:rPr lang="en-GB" sz="2000" b="0" i="0" u="none" strike="noStrike" baseline="0" dirty="0">
                <a:latin typeface="SabonLTStd-Roman"/>
              </a:rPr>
              <a:t> Recruitment can be costly. The 2013 CIPD survey of resourcing and talent planning</a:t>
            </a:r>
          </a:p>
          <a:p>
            <a:pPr algn="l"/>
            <a:r>
              <a:rPr lang="en-GB" sz="2000" b="0" i="0" u="none" strike="noStrike" baseline="0" dirty="0">
                <a:latin typeface="SabonLTStd-Roman"/>
              </a:rPr>
              <a:t>found that the average recruitment cost of filling a vacancy for a director or senior manager was ￡8,000 while for other employees it was ￡3,000.</a:t>
            </a:r>
            <a:endParaRPr lang="en-GB" sz="2000" dirty="0"/>
          </a:p>
        </p:txBody>
      </p:sp>
      <p:sp>
        <p:nvSpPr>
          <p:cNvPr id="4" name="Date Placeholder 3">
            <a:extLst>
              <a:ext uri="{FF2B5EF4-FFF2-40B4-BE49-F238E27FC236}">
                <a16:creationId xmlns:a16="http://schemas.microsoft.com/office/drawing/2014/main" id="{03A684C1-6D7D-D9F8-9D79-4456499BD4AA}"/>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C6707FE0-CFE4-3249-5679-F2DBE90D338E}"/>
              </a:ext>
            </a:extLst>
          </p:cNvPr>
          <p:cNvSpPr>
            <a:spLocks noGrp="1"/>
          </p:cNvSpPr>
          <p:nvPr>
            <p:ph type="sldNum" sz="quarter" idx="12"/>
          </p:nvPr>
        </p:nvSpPr>
        <p:spPr/>
        <p:txBody>
          <a:bodyPr/>
          <a:lstStyle/>
          <a:p>
            <a:pPr>
              <a:defRPr/>
            </a:pPr>
            <a:fld id="{5AAC4B12-5E10-4C8D-B2EB-240193E429A4}" type="slidenum">
              <a:rPr lang="en-GB" altLang="en-US" smtClean="0"/>
              <a:pPr>
                <a:defRPr/>
              </a:pPr>
              <a:t>3</a:t>
            </a:fld>
            <a:endParaRPr lang="en-GB" altLang="en-US"/>
          </a:p>
        </p:txBody>
      </p:sp>
    </p:spTree>
    <p:extLst>
      <p:ext uri="{BB962C8B-B14F-4D97-AF65-F5344CB8AC3E}">
        <p14:creationId xmlns:p14="http://schemas.microsoft.com/office/powerpoint/2010/main" val="3111593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F78C7-0F2C-9956-030D-7D9850EBABA1}"/>
              </a:ext>
            </a:extLst>
          </p:cNvPr>
          <p:cNvSpPr>
            <a:spLocks noGrp="1"/>
          </p:cNvSpPr>
          <p:nvPr>
            <p:ph type="title"/>
          </p:nvPr>
        </p:nvSpPr>
        <p:spPr/>
        <p:txBody>
          <a:bodyPr/>
          <a:lstStyle/>
          <a:p>
            <a:r>
              <a:rPr lang="en-GB" sz="3200" b="1" i="0" u="none" strike="noStrike" baseline="0" dirty="0">
                <a:solidFill>
                  <a:srgbClr val="3B73BA"/>
                </a:solidFill>
                <a:latin typeface="Microsoft New Tai Lue" panose="020B0502040204020203" pitchFamily="34" charset="0"/>
                <a:cs typeface="Microsoft New Tai Lue" panose="020B0502040204020203" pitchFamily="34" charset="0"/>
              </a:rPr>
              <a:t>The recruitment and</a:t>
            </a:r>
            <a:br>
              <a:rPr lang="en-GB" sz="3200" b="1" i="0" u="none" strike="noStrike" baseline="0" dirty="0">
                <a:solidFill>
                  <a:srgbClr val="3B73BA"/>
                </a:solidFill>
                <a:latin typeface="Microsoft New Tai Lue" panose="020B0502040204020203" pitchFamily="34" charset="0"/>
                <a:cs typeface="Microsoft New Tai Lue" panose="020B0502040204020203" pitchFamily="34" charset="0"/>
              </a:rPr>
            </a:br>
            <a:r>
              <a:rPr lang="en-GB" sz="3200" b="1" i="0" u="none" strike="noStrike" baseline="0" dirty="0">
                <a:solidFill>
                  <a:srgbClr val="3B73BA"/>
                </a:solidFill>
                <a:latin typeface="Microsoft New Tai Lue" panose="020B0502040204020203" pitchFamily="34" charset="0"/>
                <a:cs typeface="Microsoft New Tai Lue" panose="020B0502040204020203" pitchFamily="34" charset="0"/>
              </a:rPr>
              <a:t>selection process</a:t>
            </a:r>
            <a:endParaRPr lang="en-GB" sz="3200" dirty="0">
              <a:latin typeface="Microsoft New Tai Lue" panose="020B0502040204020203" pitchFamily="34" charset="0"/>
              <a:cs typeface="Microsoft New Tai Lue" panose="020B0502040204020203" pitchFamily="34" charset="0"/>
            </a:endParaRPr>
          </a:p>
        </p:txBody>
      </p:sp>
      <p:sp>
        <p:nvSpPr>
          <p:cNvPr id="3" name="Content Placeholder 2">
            <a:extLst>
              <a:ext uri="{FF2B5EF4-FFF2-40B4-BE49-F238E27FC236}">
                <a16:creationId xmlns:a16="http://schemas.microsoft.com/office/drawing/2014/main" id="{015E66CF-1264-516D-31EB-6C88C5B86F05}"/>
              </a:ext>
            </a:extLst>
          </p:cNvPr>
          <p:cNvSpPr>
            <a:spLocks noGrp="1"/>
          </p:cNvSpPr>
          <p:nvPr>
            <p:ph idx="1"/>
          </p:nvPr>
        </p:nvSpPr>
        <p:spPr/>
        <p:txBody>
          <a:bodyPr/>
          <a:lstStyle/>
          <a:p>
            <a:pPr algn="l"/>
            <a:r>
              <a:rPr lang="en-GB" sz="1800" b="0" i="0" u="none" strike="noStrike" baseline="0" dirty="0">
                <a:solidFill>
                  <a:srgbClr val="000000"/>
                </a:solidFill>
                <a:latin typeface="SabonLTStd-Roman"/>
              </a:rPr>
              <a:t>The stages of recruitment and selection are:</a:t>
            </a:r>
          </a:p>
          <a:p>
            <a:pPr algn="l"/>
            <a:r>
              <a:rPr lang="en-GB" sz="1800" b="1" i="0" u="none" strike="noStrike" baseline="0" dirty="0">
                <a:solidFill>
                  <a:srgbClr val="EF3F76"/>
                </a:solidFill>
                <a:latin typeface="Univers-Bold"/>
              </a:rPr>
              <a:t>1 </a:t>
            </a:r>
            <a:r>
              <a:rPr lang="en-GB" sz="1800" b="0" i="0" u="none" strike="noStrike" baseline="0" dirty="0">
                <a:solidFill>
                  <a:srgbClr val="000000"/>
                </a:solidFill>
                <a:latin typeface="SabonLTStd-Roman"/>
              </a:rPr>
              <a:t>Defining requirements.</a:t>
            </a:r>
          </a:p>
          <a:p>
            <a:pPr algn="l"/>
            <a:r>
              <a:rPr lang="en-GB" sz="1800" b="1" i="0" u="none" strike="noStrike" baseline="0" dirty="0">
                <a:solidFill>
                  <a:srgbClr val="EF3F76"/>
                </a:solidFill>
                <a:latin typeface="Univers-Bold"/>
              </a:rPr>
              <a:t>2 </a:t>
            </a:r>
            <a:r>
              <a:rPr lang="en-GB" sz="1800" b="0" i="0" u="none" strike="noStrike" baseline="0" dirty="0">
                <a:solidFill>
                  <a:srgbClr val="000000"/>
                </a:solidFill>
                <a:latin typeface="SabonLTStd-Roman"/>
              </a:rPr>
              <a:t>Attracting candidates.</a:t>
            </a:r>
          </a:p>
          <a:p>
            <a:pPr algn="l"/>
            <a:r>
              <a:rPr lang="en-GB" sz="1800" b="1" i="0" u="none" strike="noStrike" baseline="0" dirty="0">
                <a:solidFill>
                  <a:srgbClr val="EF3F76"/>
                </a:solidFill>
                <a:latin typeface="Univers-Bold"/>
              </a:rPr>
              <a:t>3 </a:t>
            </a:r>
            <a:r>
              <a:rPr lang="en-GB" sz="1800" b="0" i="0" u="none" strike="noStrike" baseline="0" dirty="0">
                <a:solidFill>
                  <a:srgbClr val="000000"/>
                </a:solidFill>
                <a:latin typeface="SabonLTStd-Roman"/>
              </a:rPr>
              <a:t>Sifting applications.</a:t>
            </a:r>
          </a:p>
          <a:p>
            <a:pPr algn="l"/>
            <a:r>
              <a:rPr lang="en-GB" sz="1800" b="1" i="0" u="none" strike="noStrike" baseline="0" dirty="0">
                <a:solidFill>
                  <a:srgbClr val="EF3F76"/>
                </a:solidFill>
                <a:latin typeface="Univers-Bold"/>
              </a:rPr>
              <a:t>4 </a:t>
            </a:r>
            <a:r>
              <a:rPr lang="en-GB" sz="1800" b="0" i="0" u="none" strike="noStrike" baseline="0" dirty="0">
                <a:solidFill>
                  <a:srgbClr val="000000"/>
                </a:solidFill>
                <a:latin typeface="SabonLTStd-Roman"/>
              </a:rPr>
              <a:t>Interviewing.</a:t>
            </a:r>
          </a:p>
          <a:p>
            <a:pPr algn="l"/>
            <a:r>
              <a:rPr lang="en-GB" sz="1800" b="1" i="0" u="none" strike="noStrike" baseline="0" dirty="0">
                <a:solidFill>
                  <a:srgbClr val="EF3F76"/>
                </a:solidFill>
                <a:latin typeface="Univers-Bold"/>
              </a:rPr>
              <a:t>5 </a:t>
            </a:r>
            <a:r>
              <a:rPr lang="en-GB" sz="1800" b="0" i="0" u="none" strike="noStrike" baseline="0" dirty="0">
                <a:solidFill>
                  <a:srgbClr val="000000"/>
                </a:solidFill>
                <a:latin typeface="SabonLTStd-Roman"/>
              </a:rPr>
              <a:t>Testing.</a:t>
            </a:r>
          </a:p>
          <a:p>
            <a:pPr algn="l"/>
            <a:r>
              <a:rPr lang="en-GB" sz="1800" b="1" i="0" u="none" strike="noStrike" baseline="0" dirty="0">
                <a:solidFill>
                  <a:srgbClr val="EF3F76"/>
                </a:solidFill>
                <a:latin typeface="Univers-Bold"/>
              </a:rPr>
              <a:t>6 </a:t>
            </a:r>
            <a:r>
              <a:rPr lang="en-GB" sz="1800" b="0" i="0" u="none" strike="noStrike" baseline="0" dirty="0">
                <a:solidFill>
                  <a:srgbClr val="000000"/>
                </a:solidFill>
                <a:latin typeface="SabonLTStd-Roman"/>
              </a:rPr>
              <a:t>Assessing candidates.</a:t>
            </a:r>
          </a:p>
          <a:p>
            <a:pPr algn="l"/>
            <a:r>
              <a:rPr lang="en-GB" sz="1800" b="1" i="0" u="none" strike="noStrike" baseline="0" dirty="0">
                <a:solidFill>
                  <a:srgbClr val="EF3F76"/>
                </a:solidFill>
                <a:latin typeface="Univers-Bold"/>
              </a:rPr>
              <a:t>7 </a:t>
            </a:r>
            <a:r>
              <a:rPr lang="en-GB" sz="1800" b="0" i="0" u="none" strike="noStrike" baseline="0" dirty="0">
                <a:solidFill>
                  <a:srgbClr val="000000"/>
                </a:solidFill>
                <a:latin typeface="SabonLTStd-Roman"/>
              </a:rPr>
              <a:t>Obtaining references.</a:t>
            </a:r>
          </a:p>
          <a:p>
            <a:pPr algn="l"/>
            <a:r>
              <a:rPr lang="en-GB" sz="1800" b="1" i="0" u="none" strike="noStrike" baseline="0" dirty="0">
                <a:solidFill>
                  <a:srgbClr val="EF3F76"/>
                </a:solidFill>
                <a:latin typeface="Univers-Bold"/>
              </a:rPr>
              <a:t>8 </a:t>
            </a:r>
            <a:r>
              <a:rPr lang="en-GB" sz="1800" b="0" i="0" u="none" strike="noStrike" baseline="0" dirty="0">
                <a:solidFill>
                  <a:srgbClr val="000000"/>
                </a:solidFill>
                <a:latin typeface="SabonLTStd-Roman"/>
              </a:rPr>
              <a:t>Checking applications.</a:t>
            </a:r>
          </a:p>
          <a:p>
            <a:pPr algn="l"/>
            <a:r>
              <a:rPr lang="en-GB" sz="1800" b="1" i="0" u="none" strike="noStrike" baseline="0" dirty="0">
                <a:solidFill>
                  <a:srgbClr val="EF3F76"/>
                </a:solidFill>
                <a:latin typeface="Univers-Bold"/>
              </a:rPr>
              <a:t>9 </a:t>
            </a:r>
            <a:r>
              <a:rPr lang="en-GB" sz="1800" b="0" i="0" u="none" strike="noStrike" baseline="0" dirty="0">
                <a:solidFill>
                  <a:srgbClr val="000000"/>
                </a:solidFill>
                <a:latin typeface="SabonLTStd-Roman"/>
              </a:rPr>
              <a:t>Offering employment.</a:t>
            </a:r>
          </a:p>
          <a:p>
            <a:pPr algn="l"/>
            <a:r>
              <a:rPr lang="en-GB" sz="1800" b="1" i="0" u="none" strike="noStrike" baseline="0" dirty="0">
                <a:solidFill>
                  <a:srgbClr val="EF3F76"/>
                </a:solidFill>
                <a:latin typeface="Univers-Bold"/>
              </a:rPr>
              <a:t>10 </a:t>
            </a:r>
            <a:r>
              <a:rPr lang="en-GB" sz="1800" b="0" i="0" u="none" strike="noStrike" baseline="0" dirty="0">
                <a:solidFill>
                  <a:srgbClr val="000000"/>
                </a:solidFill>
                <a:latin typeface="SabonLTStd-Roman"/>
              </a:rPr>
              <a:t>Following up</a:t>
            </a:r>
            <a:endParaRPr lang="en-GB" dirty="0"/>
          </a:p>
        </p:txBody>
      </p:sp>
      <p:sp>
        <p:nvSpPr>
          <p:cNvPr id="4" name="Date Placeholder 3">
            <a:extLst>
              <a:ext uri="{FF2B5EF4-FFF2-40B4-BE49-F238E27FC236}">
                <a16:creationId xmlns:a16="http://schemas.microsoft.com/office/drawing/2014/main" id="{92DEF90B-7CEB-B0EC-226E-31ABF2C9FAF3}"/>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F7B274F8-DCA5-D782-C442-6013C53E2587}"/>
              </a:ext>
            </a:extLst>
          </p:cNvPr>
          <p:cNvSpPr>
            <a:spLocks noGrp="1"/>
          </p:cNvSpPr>
          <p:nvPr>
            <p:ph type="sldNum" sz="quarter" idx="12"/>
          </p:nvPr>
        </p:nvSpPr>
        <p:spPr/>
        <p:txBody>
          <a:bodyPr/>
          <a:lstStyle/>
          <a:p>
            <a:pPr>
              <a:defRPr/>
            </a:pPr>
            <a:fld id="{5AAC4B12-5E10-4C8D-B2EB-240193E429A4}" type="slidenum">
              <a:rPr lang="en-GB" altLang="en-US" smtClean="0"/>
              <a:pPr>
                <a:defRPr/>
              </a:pPr>
              <a:t>4</a:t>
            </a:fld>
            <a:endParaRPr lang="en-GB" altLang="en-US"/>
          </a:p>
        </p:txBody>
      </p:sp>
    </p:spTree>
    <p:extLst>
      <p:ext uri="{BB962C8B-B14F-4D97-AF65-F5344CB8AC3E}">
        <p14:creationId xmlns:p14="http://schemas.microsoft.com/office/powerpoint/2010/main" val="3945474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507D7-3EEE-C62A-1788-227A264AA148}"/>
              </a:ext>
            </a:extLst>
          </p:cNvPr>
          <p:cNvSpPr>
            <a:spLocks noGrp="1"/>
          </p:cNvSpPr>
          <p:nvPr>
            <p:ph type="title"/>
          </p:nvPr>
        </p:nvSpPr>
        <p:spPr>
          <a:xfrm>
            <a:off x="457200" y="274638"/>
            <a:ext cx="8229600" cy="706090"/>
          </a:xfrm>
        </p:spPr>
        <p:txBody>
          <a:bodyPr/>
          <a:lstStyle/>
          <a:p>
            <a:r>
              <a:rPr lang="en-GB" sz="3200" b="1" i="0" u="none" strike="noStrike" baseline="0" dirty="0">
                <a:solidFill>
                  <a:srgbClr val="3B73BA"/>
                </a:solidFill>
                <a:latin typeface="MiloOT-Bold"/>
              </a:rPr>
              <a:t>Defining requirements</a:t>
            </a:r>
            <a:endParaRPr lang="en-GB" sz="3200" dirty="0"/>
          </a:p>
        </p:txBody>
      </p:sp>
      <p:sp>
        <p:nvSpPr>
          <p:cNvPr id="3" name="Content Placeholder 2">
            <a:extLst>
              <a:ext uri="{FF2B5EF4-FFF2-40B4-BE49-F238E27FC236}">
                <a16:creationId xmlns:a16="http://schemas.microsoft.com/office/drawing/2014/main" id="{7373C965-8C61-E7C3-1B61-DF27114566F8}"/>
              </a:ext>
            </a:extLst>
          </p:cNvPr>
          <p:cNvSpPr>
            <a:spLocks noGrp="1"/>
          </p:cNvSpPr>
          <p:nvPr>
            <p:ph idx="1"/>
          </p:nvPr>
        </p:nvSpPr>
        <p:spPr>
          <a:xfrm>
            <a:off x="611560" y="1196752"/>
            <a:ext cx="8229600" cy="3917032"/>
          </a:xfrm>
        </p:spPr>
        <p:txBody>
          <a:bodyPr/>
          <a:lstStyle/>
          <a:p>
            <a:pPr algn="l"/>
            <a:r>
              <a:rPr lang="en-GB" sz="2000" b="0" i="0" u="none" strike="noStrike" baseline="0" dirty="0">
                <a:latin typeface="SabonLTStd-Roman"/>
              </a:rPr>
              <a:t>Requirements are set out in the form of role profiles and person specifications. These provide the information required to post vacancies on the company’s website or the internet, draft advertisements, brief agencies or recruitment consultants and assess candidates by means of interviews and selection tests.</a:t>
            </a:r>
          </a:p>
          <a:p>
            <a:pPr algn="l"/>
            <a:endParaRPr lang="en-GB" sz="2000" b="0" i="0" u="none" strike="noStrike" baseline="0" dirty="0">
              <a:latin typeface="SabonLTStd-Roman"/>
            </a:endParaRPr>
          </a:p>
          <a:p>
            <a:pPr algn="l"/>
            <a:r>
              <a:rPr lang="en-GB" sz="2000" b="1" i="0" u="none" strike="noStrike" baseline="0" dirty="0">
                <a:solidFill>
                  <a:srgbClr val="EE1C25"/>
                </a:solidFill>
                <a:latin typeface="MiloOT-BoldIta"/>
              </a:rPr>
              <a:t>Person specification</a:t>
            </a:r>
          </a:p>
          <a:p>
            <a:pPr algn="l"/>
            <a:r>
              <a:rPr lang="en-GB" sz="2000" b="0" i="0" u="none" strike="noStrike" baseline="0" dirty="0">
                <a:latin typeface="SabonLTStd-Roman"/>
              </a:rPr>
              <a:t>A person specification, also known as a recruitment or job specification, defines the knowledge, skills and abilities (KSAs) required to carry out the role, the types of behaviour expected from role holders (behavioural competencies) and the education, qualifications, training and experience needed to acquire the necessary KSAs</a:t>
            </a:r>
            <a:r>
              <a:rPr lang="en-GB" sz="1800" b="0" i="0" u="none" strike="noStrike" baseline="0" dirty="0">
                <a:latin typeface="SabonLTStd-Roman"/>
              </a:rPr>
              <a:t>.</a:t>
            </a:r>
            <a:endParaRPr lang="en-GB" dirty="0"/>
          </a:p>
        </p:txBody>
      </p:sp>
      <p:sp>
        <p:nvSpPr>
          <p:cNvPr id="4" name="Date Placeholder 3">
            <a:extLst>
              <a:ext uri="{FF2B5EF4-FFF2-40B4-BE49-F238E27FC236}">
                <a16:creationId xmlns:a16="http://schemas.microsoft.com/office/drawing/2014/main" id="{31A97763-B4EF-4462-432F-8159B1BCCA89}"/>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B76002EC-CEAC-A366-9653-204FCA5A47D0}"/>
              </a:ext>
            </a:extLst>
          </p:cNvPr>
          <p:cNvSpPr>
            <a:spLocks noGrp="1"/>
          </p:cNvSpPr>
          <p:nvPr>
            <p:ph type="sldNum" sz="quarter" idx="12"/>
          </p:nvPr>
        </p:nvSpPr>
        <p:spPr/>
        <p:txBody>
          <a:bodyPr/>
          <a:lstStyle/>
          <a:p>
            <a:pPr>
              <a:defRPr/>
            </a:pPr>
            <a:fld id="{5AAC4B12-5E10-4C8D-B2EB-240193E429A4}" type="slidenum">
              <a:rPr lang="en-GB" altLang="en-US" smtClean="0"/>
              <a:pPr>
                <a:defRPr/>
              </a:pPr>
              <a:t>5</a:t>
            </a:fld>
            <a:endParaRPr lang="en-GB" altLang="en-US"/>
          </a:p>
        </p:txBody>
      </p:sp>
    </p:spTree>
    <p:extLst>
      <p:ext uri="{BB962C8B-B14F-4D97-AF65-F5344CB8AC3E}">
        <p14:creationId xmlns:p14="http://schemas.microsoft.com/office/powerpoint/2010/main" val="681549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E5072-968F-ABC9-86B5-113136374389}"/>
              </a:ext>
            </a:extLst>
          </p:cNvPr>
          <p:cNvSpPr>
            <a:spLocks noGrp="1"/>
          </p:cNvSpPr>
          <p:nvPr>
            <p:ph type="title"/>
          </p:nvPr>
        </p:nvSpPr>
        <p:spPr>
          <a:xfrm>
            <a:off x="457200" y="274638"/>
            <a:ext cx="8229600" cy="778098"/>
          </a:xfrm>
        </p:spPr>
        <p:txBody>
          <a:bodyPr/>
          <a:lstStyle/>
          <a:p>
            <a:r>
              <a:rPr lang="en-GB" sz="2400" b="1" i="0" u="none" strike="noStrike" baseline="0" dirty="0">
                <a:solidFill>
                  <a:srgbClr val="3B73BA"/>
                </a:solidFill>
                <a:latin typeface="MiloOT-Bold"/>
              </a:rPr>
              <a:t>Attracting candidates</a:t>
            </a:r>
            <a:endParaRPr lang="en-GB" sz="2400" dirty="0"/>
          </a:p>
        </p:txBody>
      </p:sp>
      <p:sp>
        <p:nvSpPr>
          <p:cNvPr id="3" name="Content Placeholder 2">
            <a:extLst>
              <a:ext uri="{FF2B5EF4-FFF2-40B4-BE49-F238E27FC236}">
                <a16:creationId xmlns:a16="http://schemas.microsoft.com/office/drawing/2014/main" id="{08928AFF-6BA0-F3C9-E284-8ADC97458259}"/>
              </a:ext>
            </a:extLst>
          </p:cNvPr>
          <p:cNvSpPr>
            <a:spLocks noGrp="1"/>
          </p:cNvSpPr>
          <p:nvPr>
            <p:ph idx="1"/>
          </p:nvPr>
        </p:nvSpPr>
        <p:spPr>
          <a:xfrm>
            <a:off x="107504" y="1052736"/>
            <a:ext cx="9036496" cy="4680520"/>
          </a:xfrm>
        </p:spPr>
        <p:txBody>
          <a:bodyPr/>
          <a:lstStyle/>
          <a:p>
            <a:pPr algn="l"/>
            <a:r>
              <a:rPr lang="en-GB" sz="1800" b="0" i="0" u="none" strike="noStrike" baseline="0" dirty="0">
                <a:solidFill>
                  <a:srgbClr val="000000"/>
                </a:solidFill>
                <a:latin typeface="SabonLTStd-Roman"/>
              </a:rPr>
              <a:t>The following steps are required when planning how to attract candidates:</a:t>
            </a:r>
          </a:p>
          <a:p>
            <a:pPr algn="l"/>
            <a:r>
              <a:rPr lang="en-GB" sz="1800" b="1" i="0" u="none" strike="noStrike" baseline="0" dirty="0">
                <a:solidFill>
                  <a:srgbClr val="EF3F76"/>
                </a:solidFill>
                <a:latin typeface="Univers-Bold"/>
              </a:rPr>
              <a:t>1 </a:t>
            </a:r>
            <a:r>
              <a:rPr lang="en-GB" sz="1800" b="0" i="0" u="none" strike="noStrike" baseline="0" dirty="0">
                <a:solidFill>
                  <a:srgbClr val="000000"/>
                </a:solidFill>
                <a:latin typeface="SabonLTStd-Roman"/>
              </a:rPr>
              <a:t>Analyse recruitment strengths and weaknesses to develop an employee value</a:t>
            </a:r>
          </a:p>
          <a:p>
            <a:pPr algn="l"/>
            <a:r>
              <a:rPr lang="en-GB" sz="1800" b="0" i="0" u="none" strike="noStrike" baseline="0" dirty="0">
                <a:solidFill>
                  <a:srgbClr val="000000"/>
                </a:solidFill>
                <a:latin typeface="SabonLTStd-Roman"/>
              </a:rPr>
              <a:t>proposition and employer brand.</a:t>
            </a:r>
          </a:p>
          <a:p>
            <a:pPr algn="l"/>
            <a:r>
              <a:rPr lang="en-GB" sz="1800" b="1" i="0" u="none" strike="noStrike" baseline="0" dirty="0">
                <a:solidFill>
                  <a:srgbClr val="EF3F76"/>
                </a:solidFill>
                <a:latin typeface="Univers-Bold"/>
              </a:rPr>
              <a:t>2 </a:t>
            </a:r>
            <a:r>
              <a:rPr lang="en-GB" sz="1800" b="0" i="0" u="none" strike="noStrike" baseline="0" dirty="0">
                <a:solidFill>
                  <a:srgbClr val="000000"/>
                </a:solidFill>
                <a:latin typeface="SabonLTStd-Roman"/>
              </a:rPr>
              <a:t>Analyse the requirement to establish what sort of person is needed.</a:t>
            </a:r>
          </a:p>
          <a:p>
            <a:pPr algn="l"/>
            <a:r>
              <a:rPr lang="en-GB" sz="1800" b="1" i="0" u="none" strike="noStrike" baseline="0" dirty="0">
                <a:solidFill>
                  <a:srgbClr val="EF3F76"/>
                </a:solidFill>
                <a:latin typeface="Univers-Bold"/>
              </a:rPr>
              <a:t>3 </a:t>
            </a:r>
            <a:r>
              <a:rPr lang="en-GB" sz="1800" b="0" i="0" u="none" strike="noStrike" baseline="0" dirty="0">
                <a:solidFill>
                  <a:srgbClr val="000000"/>
                </a:solidFill>
                <a:latin typeface="SabonLTStd-Roman"/>
              </a:rPr>
              <a:t>Identify potential sources of candidates.</a:t>
            </a:r>
          </a:p>
          <a:p>
            <a:pPr algn="l"/>
            <a:endParaRPr lang="en-GB" sz="1800" b="0" i="0" u="none" strike="noStrike" baseline="0" dirty="0">
              <a:solidFill>
                <a:srgbClr val="000000"/>
              </a:solidFill>
              <a:latin typeface="SabonLTStd-Roman"/>
            </a:endParaRPr>
          </a:p>
          <a:p>
            <a:pPr algn="l"/>
            <a:r>
              <a:rPr lang="en-GB" sz="1800" b="1" i="0" u="none" strike="noStrike" baseline="0" dirty="0">
                <a:solidFill>
                  <a:srgbClr val="EE1C25"/>
                </a:solidFill>
                <a:latin typeface="MiloOT-BoldIta"/>
              </a:rPr>
              <a:t>Identify sources of candidates</a:t>
            </a:r>
          </a:p>
          <a:p>
            <a:pPr algn="l"/>
            <a:r>
              <a:rPr lang="en-GB" sz="1800" b="0" i="0" u="none" strike="noStrike" baseline="0" dirty="0">
                <a:solidFill>
                  <a:srgbClr val="000000"/>
                </a:solidFill>
                <a:latin typeface="SabonLTStd-Roman"/>
              </a:rPr>
              <a:t>The main sources used by employers, as established by the 2013 CIPD survey, were:</a:t>
            </a:r>
          </a:p>
          <a:p>
            <a:pPr algn="l"/>
            <a:r>
              <a:rPr lang="en-GB" sz="1800" b="0" i="0" u="none" strike="noStrike" baseline="0" dirty="0">
                <a:solidFill>
                  <a:srgbClr val="F57821"/>
                </a:solidFill>
                <a:latin typeface="ZapfDingbatsStd"/>
              </a:rPr>
              <a:t>●● </a:t>
            </a:r>
            <a:r>
              <a:rPr lang="en-GB" sz="1800" b="0" i="0" u="none" strike="noStrike" baseline="0" dirty="0">
                <a:solidFill>
                  <a:srgbClr val="000000"/>
                </a:solidFill>
                <a:latin typeface="SabonLTStd-Roman"/>
              </a:rPr>
              <a:t>own corporate website – 62 per cent;</a:t>
            </a:r>
          </a:p>
          <a:p>
            <a:pPr algn="l"/>
            <a:r>
              <a:rPr lang="en-GB" sz="1800" b="0" i="0" u="none" strike="noStrike" baseline="0" dirty="0">
                <a:solidFill>
                  <a:srgbClr val="F57821"/>
                </a:solidFill>
                <a:latin typeface="ZapfDingbatsStd"/>
              </a:rPr>
              <a:t>●● </a:t>
            </a:r>
            <a:r>
              <a:rPr lang="en-GB" sz="1800" b="0" i="0" u="none" strike="noStrike" baseline="0" dirty="0">
                <a:solidFill>
                  <a:srgbClr val="000000"/>
                </a:solidFill>
                <a:latin typeface="SabonLTStd-Roman"/>
              </a:rPr>
              <a:t>recruitment agencies – 49 per cent;</a:t>
            </a:r>
          </a:p>
          <a:p>
            <a:pPr algn="l"/>
            <a:r>
              <a:rPr lang="en-GB" sz="1800" b="0" i="0" u="none" strike="noStrike" baseline="0" dirty="0">
                <a:solidFill>
                  <a:srgbClr val="F57821"/>
                </a:solidFill>
                <a:latin typeface="ZapfDingbatsStd"/>
              </a:rPr>
              <a:t>●● </a:t>
            </a:r>
            <a:r>
              <a:rPr lang="en-GB" sz="1800" b="0" i="0" u="none" strike="noStrike" baseline="0" dirty="0">
                <a:solidFill>
                  <a:srgbClr val="000000"/>
                </a:solidFill>
                <a:latin typeface="SabonLTStd-Roman"/>
              </a:rPr>
              <a:t>employee referral scheme – 33 per cent;</a:t>
            </a:r>
          </a:p>
          <a:p>
            <a:pPr algn="l"/>
            <a:r>
              <a:rPr lang="en-GB" sz="1800" b="0" i="0" u="none" strike="noStrike" baseline="0" dirty="0">
                <a:solidFill>
                  <a:srgbClr val="F57821"/>
                </a:solidFill>
                <a:latin typeface="ZapfDingbatsStd"/>
              </a:rPr>
              <a:t>●● </a:t>
            </a:r>
            <a:r>
              <a:rPr lang="en-GB" sz="1800" b="0" i="0" u="none" strike="noStrike" baseline="0" dirty="0">
                <a:solidFill>
                  <a:srgbClr val="000000"/>
                </a:solidFill>
                <a:latin typeface="SabonLTStd-Roman"/>
              </a:rPr>
              <a:t>professional networking, </a:t>
            </a:r>
            <a:r>
              <a:rPr lang="en-GB" sz="1800" b="0" i="0" u="none" strike="noStrike" baseline="0" dirty="0" err="1">
                <a:solidFill>
                  <a:srgbClr val="000000"/>
                </a:solidFill>
                <a:latin typeface="SabonLTStd-Roman"/>
              </a:rPr>
              <a:t>eg</a:t>
            </a:r>
            <a:r>
              <a:rPr lang="en-GB" sz="1800" b="0" i="0" u="none" strike="noStrike" baseline="0" dirty="0">
                <a:solidFill>
                  <a:srgbClr val="000000"/>
                </a:solidFill>
                <a:latin typeface="SabonLTStd-Roman"/>
              </a:rPr>
              <a:t> LinkedIn – 32 per cent;</a:t>
            </a:r>
          </a:p>
          <a:p>
            <a:pPr algn="l"/>
            <a:r>
              <a:rPr lang="en-GB" sz="1800" b="0" i="0" u="none" strike="noStrike" baseline="0" dirty="0">
                <a:solidFill>
                  <a:srgbClr val="F57821"/>
                </a:solidFill>
                <a:latin typeface="ZapfDingbatsStd"/>
              </a:rPr>
              <a:t>●● </a:t>
            </a:r>
            <a:r>
              <a:rPr lang="en-GB" sz="1800" b="0" i="0" u="none" strike="noStrike" baseline="0" dirty="0">
                <a:solidFill>
                  <a:srgbClr val="000000"/>
                </a:solidFill>
                <a:latin typeface="SabonLTStd-Roman"/>
              </a:rPr>
              <a:t>commercial job boards – 32 per cent;</a:t>
            </a:r>
            <a:endParaRPr lang="en-GB" sz="1800" b="1" i="0" u="none" strike="noStrike" baseline="0" dirty="0">
              <a:solidFill>
                <a:srgbClr val="EE1C25"/>
              </a:solidFill>
              <a:latin typeface="MiloOT-BoldIta"/>
            </a:endParaRPr>
          </a:p>
          <a:p>
            <a:pPr algn="l"/>
            <a:endParaRPr lang="en-GB" sz="1800" b="1" dirty="0">
              <a:solidFill>
                <a:srgbClr val="EE1C25"/>
              </a:solidFill>
              <a:latin typeface="MiloOT-BoldIta"/>
            </a:endParaRPr>
          </a:p>
          <a:p>
            <a:pPr algn="l"/>
            <a:endParaRPr lang="en-GB" dirty="0"/>
          </a:p>
        </p:txBody>
      </p:sp>
      <p:sp>
        <p:nvSpPr>
          <p:cNvPr id="4" name="Date Placeholder 3">
            <a:extLst>
              <a:ext uri="{FF2B5EF4-FFF2-40B4-BE49-F238E27FC236}">
                <a16:creationId xmlns:a16="http://schemas.microsoft.com/office/drawing/2014/main" id="{6E8B0030-5C13-CC0B-2A01-703FBCD76932}"/>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9EC1A389-9D6C-3D78-98D4-126DEAF5E5E5}"/>
              </a:ext>
            </a:extLst>
          </p:cNvPr>
          <p:cNvSpPr>
            <a:spLocks noGrp="1"/>
          </p:cNvSpPr>
          <p:nvPr>
            <p:ph type="sldNum" sz="quarter" idx="12"/>
          </p:nvPr>
        </p:nvSpPr>
        <p:spPr/>
        <p:txBody>
          <a:bodyPr/>
          <a:lstStyle/>
          <a:p>
            <a:pPr>
              <a:defRPr/>
            </a:pPr>
            <a:fld id="{5AAC4B12-5E10-4C8D-B2EB-240193E429A4}" type="slidenum">
              <a:rPr lang="en-GB" altLang="en-US" smtClean="0"/>
              <a:pPr>
                <a:defRPr/>
              </a:pPr>
              <a:t>6</a:t>
            </a:fld>
            <a:endParaRPr lang="en-GB" altLang="en-US"/>
          </a:p>
        </p:txBody>
      </p:sp>
    </p:spTree>
    <p:extLst>
      <p:ext uri="{BB962C8B-B14F-4D97-AF65-F5344CB8AC3E}">
        <p14:creationId xmlns:p14="http://schemas.microsoft.com/office/powerpoint/2010/main" val="2251537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3F3E8-F068-E022-BEF7-F4E4D0636B12}"/>
              </a:ext>
            </a:extLst>
          </p:cNvPr>
          <p:cNvSpPr>
            <a:spLocks noGrp="1"/>
          </p:cNvSpPr>
          <p:nvPr>
            <p:ph type="title"/>
          </p:nvPr>
        </p:nvSpPr>
        <p:spPr>
          <a:xfrm>
            <a:off x="457200" y="274638"/>
            <a:ext cx="8229600" cy="634082"/>
          </a:xfrm>
        </p:spPr>
        <p:txBody>
          <a:bodyPr/>
          <a:lstStyle/>
          <a:p>
            <a:r>
              <a:rPr lang="en-GB" sz="3600" dirty="0">
                <a:solidFill>
                  <a:srgbClr val="0070C0"/>
                </a:solidFill>
              </a:rPr>
              <a:t>Contd.</a:t>
            </a:r>
            <a:r>
              <a:rPr lang="en-GB" dirty="0">
                <a:solidFill>
                  <a:srgbClr val="0070C0"/>
                </a:solidFill>
              </a:rPr>
              <a:t>.</a:t>
            </a:r>
          </a:p>
        </p:txBody>
      </p:sp>
      <p:sp>
        <p:nvSpPr>
          <p:cNvPr id="3" name="Content Placeholder 2">
            <a:extLst>
              <a:ext uri="{FF2B5EF4-FFF2-40B4-BE49-F238E27FC236}">
                <a16:creationId xmlns:a16="http://schemas.microsoft.com/office/drawing/2014/main" id="{05BF9E26-8667-1112-62F5-71DD5A75989F}"/>
              </a:ext>
            </a:extLst>
          </p:cNvPr>
          <p:cNvSpPr>
            <a:spLocks noGrp="1"/>
          </p:cNvSpPr>
          <p:nvPr>
            <p:ph idx="1"/>
          </p:nvPr>
        </p:nvSpPr>
        <p:spPr>
          <a:xfrm>
            <a:off x="457200" y="908720"/>
            <a:ext cx="8229600" cy="4608513"/>
          </a:xfrm>
        </p:spPr>
        <p:txBody>
          <a:bodyPr/>
          <a:lstStyle/>
          <a:p>
            <a:pPr algn="l"/>
            <a:r>
              <a:rPr lang="en-GB" sz="2400" b="0" i="0" u="none" strike="noStrike" baseline="0" dirty="0">
                <a:solidFill>
                  <a:srgbClr val="F57821"/>
                </a:solidFill>
                <a:latin typeface="ZapfDingbatsStd"/>
              </a:rPr>
              <a:t>●● </a:t>
            </a:r>
            <a:r>
              <a:rPr lang="en-GB" sz="2400" b="0" i="0" u="none" strike="noStrike" baseline="0" dirty="0">
                <a:solidFill>
                  <a:srgbClr val="000000"/>
                </a:solidFill>
                <a:latin typeface="SabonLTStd-Roman"/>
              </a:rPr>
              <a:t>local newspaper advertisements – 29 per cent;</a:t>
            </a:r>
          </a:p>
          <a:p>
            <a:pPr algn="l"/>
            <a:r>
              <a:rPr lang="en-GB" sz="2400" b="0" i="0" u="none" strike="noStrike" baseline="0" dirty="0">
                <a:solidFill>
                  <a:srgbClr val="F57821"/>
                </a:solidFill>
                <a:latin typeface="ZapfDingbatsStd"/>
              </a:rPr>
              <a:t>●● </a:t>
            </a:r>
            <a:r>
              <a:rPr lang="en-GB" sz="2400" b="0" i="0" u="none" strike="noStrike" baseline="0" dirty="0">
                <a:solidFill>
                  <a:srgbClr val="000000"/>
                </a:solidFill>
                <a:latin typeface="SabonLTStd-Roman"/>
              </a:rPr>
              <a:t>specialist journals – 24 per cent;</a:t>
            </a:r>
          </a:p>
          <a:p>
            <a:pPr algn="l"/>
            <a:r>
              <a:rPr lang="fr-FR" sz="2400" b="0" i="0" u="none" strike="noStrike" baseline="0" dirty="0">
                <a:solidFill>
                  <a:srgbClr val="F57821"/>
                </a:solidFill>
                <a:latin typeface="ZapfDingbatsStd"/>
              </a:rPr>
              <a:t>●● </a:t>
            </a:r>
            <a:r>
              <a:rPr lang="fr-FR" sz="2400" b="0" i="0" u="none" strike="noStrike" baseline="0" dirty="0">
                <a:solidFill>
                  <a:srgbClr val="000000"/>
                </a:solidFill>
                <a:latin typeface="SabonLTStd-Roman"/>
              </a:rPr>
              <a:t>Jobcentre Plus – 19 per cent;</a:t>
            </a:r>
          </a:p>
          <a:p>
            <a:pPr algn="l"/>
            <a:r>
              <a:rPr lang="en-GB" sz="2400" b="0" i="0" u="none" strike="noStrike" baseline="0" dirty="0">
                <a:solidFill>
                  <a:srgbClr val="F57821"/>
                </a:solidFill>
                <a:latin typeface="ZapfDingbatsStd"/>
              </a:rPr>
              <a:t>●● </a:t>
            </a:r>
            <a:r>
              <a:rPr lang="en-GB" sz="2400" b="0" i="0" u="none" strike="noStrike" baseline="0" dirty="0">
                <a:solidFill>
                  <a:srgbClr val="000000"/>
                </a:solidFill>
                <a:latin typeface="SabonLTStd-Roman"/>
              </a:rPr>
              <a:t>search consultants – 17 per cent;</a:t>
            </a:r>
          </a:p>
          <a:p>
            <a:pPr algn="l"/>
            <a:r>
              <a:rPr lang="en-GB" sz="2400" b="0" i="0" u="none" strike="noStrike" baseline="0" dirty="0">
                <a:solidFill>
                  <a:srgbClr val="F57821"/>
                </a:solidFill>
                <a:latin typeface="ZapfDingbatsStd"/>
              </a:rPr>
              <a:t>●● </a:t>
            </a:r>
            <a:r>
              <a:rPr lang="en-GB" sz="2400" b="0" i="0" u="none" strike="noStrike" baseline="0" dirty="0">
                <a:solidFill>
                  <a:srgbClr val="000000"/>
                </a:solidFill>
                <a:latin typeface="SabonLTStd-Roman"/>
              </a:rPr>
              <a:t>links with educational establishments – 14 per cent;</a:t>
            </a:r>
          </a:p>
          <a:p>
            <a:pPr algn="l"/>
            <a:r>
              <a:rPr lang="en-GB" sz="2400" b="0" i="0" u="none" strike="noStrike" baseline="0" dirty="0">
                <a:solidFill>
                  <a:srgbClr val="F57821"/>
                </a:solidFill>
                <a:latin typeface="ZapfDingbatsStd"/>
              </a:rPr>
              <a:t>●● </a:t>
            </a:r>
            <a:r>
              <a:rPr lang="en-GB" sz="2400" b="0" i="0" u="none" strike="noStrike" baseline="0" dirty="0">
                <a:solidFill>
                  <a:srgbClr val="000000"/>
                </a:solidFill>
                <a:latin typeface="SabonLTStd-Roman"/>
              </a:rPr>
              <a:t>national newspaper advertisements – 12 per cent</a:t>
            </a:r>
          </a:p>
          <a:p>
            <a:pPr algn="l"/>
            <a:r>
              <a:rPr lang="en-GB" sz="2400" b="0" i="0" u="none" strike="noStrike" baseline="0" dirty="0">
                <a:solidFill>
                  <a:srgbClr val="F57821"/>
                </a:solidFill>
                <a:latin typeface="ZapfDingbatsStd"/>
              </a:rPr>
              <a:t>●● </a:t>
            </a:r>
            <a:r>
              <a:rPr lang="en-GB" sz="2400" b="0" i="0" u="none" strike="noStrike" baseline="0" dirty="0">
                <a:solidFill>
                  <a:srgbClr val="000000"/>
                </a:solidFill>
                <a:latin typeface="SabonLTStd-Roman"/>
              </a:rPr>
              <a:t>social networking sites – 9 per cent.</a:t>
            </a:r>
          </a:p>
          <a:p>
            <a:pPr algn="l"/>
            <a:endParaRPr lang="en-GB" sz="2400" b="0" i="0" u="none" strike="noStrike" baseline="0" dirty="0">
              <a:solidFill>
                <a:srgbClr val="000000"/>
              </a:solidFill>
              <a:latin typeface="SabonLTStd-Roman"/>
            </a:endParaRPr>
          </a:p>
          <a:p>
            <a:pPr algn="l"/>
            <a:r>
              <a:rPr lang="en-GB" sz="2400" b="0" i="0" u="none" strike="noStrike" baseline="0" dirty="0">
                <a:solidFill>
                  <a:srgbClr val="000000"/>
                </a:solidFill>
                <a:latin typeface="SabonLTStd-Roman"/>
              </a:rPr>
              <a:t>Note the predominance of corporate websites and local agencies as sources of candidates. It is also interesting to note that referrals are the third most popular method.</a:t>
            </a:r>
            <a:endParaRPr lang="en-GB" sz="2400" dirty="0"/>
          </a:p>
        </p:txBody>
      </p:sp>
      <p:sp>
        <p:nvSpPr>
          <p:cNvPr id="4" name="Date Placeholder 3">
            <a:extLst>
              <a:ext uri="{FF2B5EF4-FFF2-40B4-BE49-F238E27FC236}">
                <a16:creationId xmlns:a16="http://schemas.microsoft.com/office/drawing/2014/main" id="{290E8A12-FA63-4525-8EBA-CE63BE554C98}"/>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437D0F5A-E5D7-5017-808B-998F4E3415C0}"/>
              </a:ext>
            </a:extLst>
          </p:cNvPr>
          <p:cNvSpPr>
            <a:spLocks noGrp="1"/>
          </p:cNvSpPr>
          <p:nvPr>
            <p:ph type="sldNum" sz="quarter" idx="12"/>
          </p:nvPr>
        </p:nvSpPr>
        <p:spPr/>
        <p:txBody>
          <a:bodyPr/>
          <a:lstStyle/>
          <a:p>
            <a:pPr>
              <a:defRPr/>
            </a:pPr>
            <a:fld id="{5AAC4B12-5E10-4C8D-B2EB-240193E429A4}" type="slidenum">
              <a:rPr lang="en-GB" altLang="en-US" smtClean="0"/>
              <a:pPr>
                <a:defRPr/>
              </a:pPr>
              <a:t>7</a:t>
            </a:fld>
            <a:endParaRPr lang="en-GB" altLang="en-US"/>
          </a:p>
        </p:txBody>
      </p:sp>
    </p:spTree>
    <p:extLst>
      <p:ext uri="{BB962C8B-B14F-4D97-AF65-F5344CB8AC3E}">
        <p14:creationId xmlns:p14="http://schemas.microsoft.com/office/powerpoint/2010/main" val="4239502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BB113-3ACE-EFF6-8CAB-CEA72106C57F}"/>
              </a:ext>
            </a:extLst>
          </p:cNvPr>
          <p:cNvSpPr>
            <a:spLocks noGrp="1"/>
          </p:cNvSpPr>
          <p:nvPr>
            <p:ph type="title"/>
          </p:nvPr>
        </p:nvSpPr>
        <p:spPr>
          <a:xfrm>
            <a:off x="457200" y="274638"/>
            <a:ext cx="8229600" cy="418058"/>
          </a:xfrm>
        </p:spPr>
        <p:txBody>
          <a:bodyPr/>
          <a:lstStyle/>
          <a:p>
            <a:r>
              <a:rPr lang="en-GB" sz="3200" b="1" i="0" u="none" strike="noStrike" baseline="0" dirty="0">
                <a:solidFill>
                  <a:srgbClr val="3B73BA"/>
                </a:solidFill>
                <a:latin typeface="MiloOT-Bold"/>
              </a:rPr>
              <a:t>Dealing with applications</a:t>
            </a:r>
            <a:endParaRPr lang="en-GB" sz="3200" dirty="0"/>
          </a:p>
        </p:txBody>
      </p:sp>
      <p:sp>
        <p:nvSpPr>
          <p:cNvPr id="3" name="Content Placeholder 2">
            <a:extLst>
              <a:ext uri="{FF2B5EF4-FFF2-40B4-BE49-F238E27FC236}">
                <a16:creationId xmlns:a16="http://schemas.microsoft.com/office/drawing/2014/main" id="{5DD17647-FA60-25EC-8914-5876064579A9}"/>
              </a:ext>
            </a:extLst>
          </p:cNvPr>
          <p:cNvSpPr>
            <a:spLocks noGrp="1"/>
          </p:cNvSpPr>
          <p:nvPr>
            <p:ph idx="1"/>
          </p:nvPr>
        </p:nvSpPr>
        <p:spPr>
          <a:xfrm>
            <a:off x="250825" y="836712"/>
            <a:ext cx="8713663" cy="4896544"/>
          </a:xfrm>
        </p:spPr>
        <p:txBody>
          <a:bodyPr/>
          <a:lstStyle/>
          <a:p>
            <a:pPr algn="l"/>
            <a:r>
              <a:rPr lang="en-GB" sz="1800" b="0" i="0" u="none" strike="noStrike" baseline="0" dirty="0">
                <a:latin typeface="SabonLTStd-Roman"/>
              </a:rPr>
              <a:t>If recruitment agencies or consultants are used, they will deliver their client a shortlist of candidates for interview. </a:t>
            </a:r>
          </a:p>
          <a:p>
            <a:pPr algn="l"/>
            <a:endParaRPr lang="en-GB" sz="1800" dirty="0">
              <a:latin typeface="SabonLTStd-Roman"/>
            </a:endParaRPr>
          </a:p>
          <a:p>
            <a:pPr algn="l"/>
            <a:r>
              <a:rPr lang="en-GB" sz="1800" b="0" i="0" u="none" strike="noStrike" baseline="0" dirty="0">
                <a:latin typeface="SabonLTStd-Roman"/>
              </a:rPr>
              <a:t>If not, the organization has to sift the applications itself. </a:t>
            </a:r>
          </a:p>
          <a:p>
            <a:pPr algn="l"/>
            <a:endParaRPr lang="en-GB" sz="1800" dirty="0">
              <a:latin typeface="SabonLTStd-Roman"/>
            </a:endParaRPr>
          </a:p>
          <a:p>
            <a:pPr algn="l"/>
            <a:r>
              <a:rPr lang="en-GB" sz="1800" b="0" i="0" u="none" strike="noStrike" baseline="0" dirty="0">
                <a:latin typeface="SabonLTStd-Roman"/>
              </a:rPr>
              <a:t>This means examining the information supplied by applicants, sorting them and drawing up a shortlist of applicants to be interviewed.</a:t>
            </a:r>
            <a:endParaRPr lang="en-GB" sz="1800" dirty="0">
              <a:latin typeface="SabonLTStd-Roman"/>
            </a:endParaRPr>
          </a:p>
        </p:txBody>
      </p:sp>
      <p:sp>
        <p:nvSpPr>
          <p:cNvPr id="4" name="Date Placeholder 3">
            <a:extLst>
              <a:ext uri="{FF2B5EF4-FFF2-40B4-BE49-F238E27FC236}">
                <a16:creationId xmlns:a16="http://schemas.microsoft.com/office/drawing/2014/main" id="{2BEBE14F-8540-6A4C-116B-85DCE7E4D0A7}"/>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BAE14054-6A3C-C5F2-3E2F-4D526E622581}"/>
              </a:ext>
            </a:extLst>
          </p:cNvPr>
          <p:cNvSpPr>
            <a:spLocks noGrp="1"/>
          </p:cNvSpPr>
          <p:nvPr>
            <p:ph type="sldNum" sz="quarter" idx="12"/>
          </p:nvPr>
        </p:nvSpPr>
        <p:spPr/>
        <p:txBody>
          <a:bodyPr/>
          <a:lstStyle/>
          <a:p>
            <a:pPr>
              <a:defRPr/>
            </a:pPr>
            <a:fld id="{5AAC4B12-5E10-4C8D-B2EB-240193E429A4}" type="slidenum">
              <a:rPr lang="en-GB" altLang="en-US" smtClean="0"/>
              <a:pPr>
                <a:defRPr/>
              </a:pPr>
              <a:t>8</a:t>
            </a:fld>
            <a:endParaRPr lang="en-GB" altLang="en-US"/>
          </a:p>
        </p:txBody>
      </p:sp>
    </p:spTree>
    <p:extLst>
      <p:ext uri="{BB962C8B-B14F-4D97-AF65-F5344CB8AC3E}">
        <p14:creationId xmlns:p14="http://schemas.microsoft.com/office/powerpoint/2010/main" val="3143140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6B348-465B-ED58-2DE7-C67B887D4E7B}"/>
              </a:ext>
            </a:extLst>
          </p:cNvPr>
          <p:cNvSpPr>
            <a:spLocks noGrp="1"/>
          </p:cNvSpPr>
          <p:nvPr>
            <p:ph type="title"/>
          </p:nvPr>
        </p:nvSpPr>
        <p:spPr>
          <a:xfrm>
            <a:off x="107504" y="274638"/>
            <a:ext cx="8579296" cy="634082"/>
          </a:xfrm>
        </p:spPr>
        <p:txBody>
          <a:bodyPr/>
          <a:lstStyle/>
          <a:p>
            <a:br>
              <a:rPr lang="en-GB" sz="2800" b="1" i="0" u="none" strike="noStrike" baseline="0" dirty="0">
                <a:solidFill>
                  <a:srgbClr val="0070C0"/>
                </a:solidFill>
                <a:latin typeface="MiloOT-BoldIta"/>
              </a:rPr>
            </a:br>
            <a:r>
              <a:rPr lang="en-GB" sz="2800" b="1" i="0" u="none" strike="noStrike" baseline="0" dirty="0">
                <a:solidFill>
                  <a:srgbClr val="0070C0"/>
                </a:solidFill>
                <a:latin typeface="MiloOT-BoldIta"/>
              </a:rPr>
              <a:t>Examining information from candidates</a:t>
            </a:r>
            <a:br>
              <a:rPr lang="en-GB" sz="4400" b="1" i="0" u="none" strike="noStrike" baseline="0" dirty="0">
                <a:solidFill>
                  <a:srgbClr val="EE1C25"/>
                </a:solidFill>
                <a:latin typeface="MiloOT-BoldIta"/>
              </a:rPr>
            </a:br>
            <a:endParaRPr lang="en-GB" dirty="0"/>
          </a:p>
        </p:txBody>
      </p:sp>
      <p:sp>
        <p:nvSpPr>
          <p:cNvPr id="3" name="Content Placeholder 2">
            <a:extLst>
              <a:ext uri="{FF2B5EF4-FFF2-40B4-BE49-F238E27FC236}">
                <a16:creationId xmlns:a16="http://schemas.microsoft.com/office/drawing/2014/main" id="{E5FE99E5-46AB-92E7-4851-4A0A498EDB04}"/>
              </a:ext>
            </a:extLst>
          </p:cNvPr>
          <p:cNvSpPr>
            <a:spLocks noGrp="1"/>
          </p:cNvSpPr>
          <p:nvPr>
            <p:ph idx="1"/>
          </p:nvPr>
        </p:nvSpPr>
        <p:spPr>
          <a:xfrm>
            <a:off x="457200" y="764704"/>
            <a:ext cx="8229600" cy="4752529"/>
          </a:xfrm>
        </p:spPr>
        <p:txBody>
          <a:bodyPr/>
          <a:lstStyle/>
          <a:p>
            <a:pPr algn="l"/>
            <a:r>
              <a:rPr lang="en-GB" sz="2000" b="0" i="0" u="none" strike="noStrike" baseline="0" dirty="0">
                <a:solidFill>
                  <a:srgbClr val="000000"/>
                </a:solidFill>
                <a:latin typeface="SabonLTStd-Roman"/>
              </a:rPr>
              <a:t>The following suggestions have been made by </a:t>
            </a:r>
            <a:r>
              <a:rPr lang="en-GB" sz="2000" b="0" i="0" u="none" strike="noStrike" baseline="0" dirty="0" err="1">
                <a:solidFill>
                  <a:srgbClr val="000000"/>
                </a:solidFill>
                <a:latin typeface="SabonLTStd-Roman"/>
              </a:rPr>
              <a:t>Pioro</a:t>
            </a:r>
            <a:r>
              <a:rPr lang="en-GB" sz="2000" b="0" i="0" u="none" strike="noStrike" baseline="0" dirty="0">
                <a:solidFill>
                  <a:srgbClr val="000000"/>
                </a:solidFill>
                <a:latin typeface="SabonLTStd-Roman"/>
              </a:rPr>
              <a:t> and Baum (2005) on how to use application forms more effectively:</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Decide what the criteria for selection are and how these will be assessed by use of the application form.</a:t>
            </a:r>
          </a:p>
          <a:p>
            <a:pPr algn="l"/>
            <a:endParaRPr lang="en-GB" sz="2000" b="0" i="0" u="none" strike="noStrike" baseline="0" dirty="0">
              <a:solidFill>
                <a:srgbClr val="000000"/>
              </a:solidFill>
              <a:latin typeface="SabonLTStd-Roman"/>
            </a:endParaRP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Keep questions clear, relevant and </a:t>
            </a:r>
            <a:r>
              <a:rPr lang="en-GB" sz="2000" b="0" i="0" u="none" strike="noStrike" baseline="0" dirty="0" err="1">
                <a:solidFill>
                  <a:srgbClr val="000000"/>
                </a:solidFill>
                <a:latin typeface="SabonLTStd-Roman"/>
              </a:rPr>
              <a:t>nondiscriminatory</a:t>
            </a:r>
            <a:r>
              <a:rPr lang="en-GB" sz="2000" b="0" i="0" u="none" strike="noStrike" baseline="0" dirty="0">
                <a:solidFill>
                  <a:srgbClr val="000000"/>
                </a:solidFill>
                <a:latin typeface="SabonLTStd-Roman"/>
              </a:rPr>
              <a:t>.</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Ask for only the bare minimum of personal details.</a:t>
            </a:r>
          </a:p>
          <a:p>
            <a:pPr algn="l"/>
            <a:endParaRPr lang="en-GB" sz="2000" b="0" i="0" u="none" strike="noStrike" baseline="0" dirty="0">
              <a:solidFill>
                <a:srgbClr val="000000"/>
              </a:solidFill>
              <a:latin typeface="SabonLTStd-Roman"/>
            </a:endParaRP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Widen your pool of applicants by offering different options and guidance for completing and viewing application forms.</a:t>
            </a:r>
          </a:p>
          <a:p>
            <a:pPr algn="l"/>
            <a:endParaRPr lang="en-GB" sz="2000" b="0" i="0" u="none" strike="noStrike" baseline="0" dirty="0">
              <a:solidFill>
                <a:srgbClr val="000000"/>
              </a:solidFill>
              <a:latin typeface="SabonLTStd-Roman"/>
            </a:endParaRP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Employers may also refer for further information to social networks or the candidate’s own blog</a:t>
            </a:r>
            <a:endParaRPr lang="en-GB" sz="2000" dirty="0"/>
          </a:p>
          <a:p>
            <a:endParaRPr lang="en-GB" sz="2000" dirty="0"/>
          </a:p>
        </p:txBody>
      </p:sp>
      <p:sp>
        <p:nvSpPr>
          <p:cNvPr id="4" name="Date Placeholder 3">
            <a:extLst>
              <a:ext uri="{FF2B5EF4-FFF2-40B4-BE49-F238E27FC236}">
                <a16:creationId xmlns:a16="http://schemas.microsoft.com/office/drawing/2014/main" id="{7CCDE6F3-9EA2-5E94-2846-826AD654B002}"/>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30E0B8D1-D718-750E-282E-A05A88D81DBD}"/>
              </a:ext>
            </a:extLst>
          </p:cNvPr>
          <p:cNvSpPr>
            <a:spLocks noGrp="1"/>
          </p:cNvSpPr>
          <p:nvPr>
            <p:ph type="sldNum" sz="quarter" idx="12"/>
          </p:nvPr>
        </p:nvSpPr>
        <p:spPr/>
        <p:txBody>
          <a:bodyPr/>
          <a:lstStyle/>
          <a:p>
            <a:pPr>
              <a:defRPr/>
            </a:pPr>
            <a:fld id="{5AAC4B12-5E10-4C8D-B2EB-240193E429A4}" type="slidenum">
              <a:rPr lang="en-GB" altLang="en-US" smtClean="0"/>
              <a:pPr>
                <a:defRPr/>
              </a:pPr>
              <a:t>9</a:t>
            </a:fld>
            <a:endParaRPr lang="en-GB" altLang="en-US"/>
          </a:p>
        </p:txBody>
      </p:sp>
    </p:spTree>
    <p:extLst>
      <p:ext uri="{BB962C8B-B14F-4D97-AF65-F5344CB8AC3E}">
        <p14:creationId xmlns:p14="http://schemas.microsoft.com/office/powerpoint/2010/main" val="256089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19682-8051-3BB8-6867-BF2984C7F82E}"/>
              </a:ext>
            </a:extLst>
          </p:cNvPr>
          <p:cNvSpPr>
            <a:spLocks noGrp="1"/>
          </p:cNvSpPr>
          <p:nvPr>
            <p:ph type="title"/>
          </p:nvPr>
        </p:nvSpPr>
        <p:spPr>
          <a:xfrm>
            <a:off x="457200" y="274638"/>
            <a:ext cx="8229600" cy="634082"/>
          </a:xfrm>
        </p:spPr>
        <p:txBody>
          <a:bodyPr/>
          <a:lstStyle/>
          <a:p>
            <a:r>
              <a:rPr lang="en-GB" sz="2800" b="1" i="0" u="none" strike="noStrike" baseline="0" dirty="0">
                <a:solidFill>
                  <a:srgbClr val="0070C0"/>
                </a:solidFill>
                <a:latin typeface="MiloOT-BoldIta"/>
              </a:rPr>
              <a:t>Draw up an interviewing programme</a:t>
            </a:r>
            <a:endParaRPr lang="en-GB" sz="2800" dirty="0">
              <a:solidFill>
                <a:srgbClr val="0070C0"/>
              </a:solidFill>
            </a:endParaRPr>
          </a:p>
        </p:txBody>
      </p:sp>
      <p:sp>
        <p:nvSpPr>
          <p:cNvPr id="3" name="Content Placeholder 2">
            <a:extLst>
              <a:ext uri="{FF2B5EF4-FFF2-40B4-BE49-F238E27FC236}">
                <a16:creationId xmlns:a16="http://schemas.microsoft.com/office/drawing/2014/main" id="{82CB761A-450D-7A6A-5FA8-0CCFE2D5796C}"/>
              </a:ext>
            </a:extLst>
          </p:cNvPr>
          <p:cNvSpPr>
            <a:spLocks noGrp="1"/>
          </p:cNvSpPr>
          <p:nvPr>
            <p:ph idx="1"/>
          </p:nvPr>
        </p:nvSpPr>
        <p:spPr>
          <a:xfrm>
            <a:off x="457200" y="908720"/>
            <a:ext cx="8229600" cy="4608513"/>
          </a:xfrm>
        </p:spPr>
        <p:txBody>
          <a:bodyPr/>
          <a:lstStyle/>
          <a:p>
            <a:pPr algn="l"/>
            <a:r>
              <a:rPr lang="en-GB" sz="1800" b="0" i="0" u="none" strike="noStrike" baseline="0" dirty="0">
                <a:latin typeface="SabonLTStd-Roman"/>
              </a:rPr>
              <a:t>The time allowed for an interview will vary according to the complexity of the job. For a fairly routine job, 30 minutes or so should suffice.</a:t>
            </a:r>
          </a:p>
          <a:p>
            <a:pPr algn="l"/>
            <a:endParaRPr lang="en-GB" sz="1800" dirty="0">
              <a:latin typeface="SabonLTStd-Roman"/>
            </a:endParaRPr>
          </a:p>
          <a:p>
            <a:pPr algn="l"/>
            <a:r>
              <a:rPr lang="en-GB" sz="1800" b="0" i="0" u="none" strike="noStrike" baseline="0" dirty="0">
                <a:latin typeface="SabonLTStd-Roman"/>
              </a:rPr>
              <a:t> For a more senior job, 60 minutes or more is required. It is best not to schedule too many interviews per day for more senior jobs – interviewers who try to conduct more than five or six exacting interviews will quickly run out of steam and do neither the interviewee nor the organization any justice.</a:t>
            </a:r>
          </a:p>
          <a:p>
            <a:pPr algn="l"/>
            <a:endParaRPr lang="en-GB" sz="1800" dirty="0">
              <a:latin typeface="SabonLTStd-Roman"/>
            </a:endParaRPr>
          </a:p>
          <a:p>
            <a:pPr algn="l"/>
            <a:r>
              <a:rPr lang="en-GB" sz="1800" b="0" i="0" u="none" strike="noStrike" baseline="0" dirty="0">
                <a:latin typeface="SabonLTStd-Roman"/>
              </a:rPr>
              <a:t> It is advisable to leave about 15 minutes between interviews to write up notes and prepare for the next one.</a:t>
            </a:r>
          </a:p>
          <a:p>
            <a:pPr algn="l"/>
            <a:endParaRPr lang="en-GB" sz="1800" b="0" i="0" u="none" strike="noStrike" baseline="0" dirty="0">
              <a:latin typeface="SabonLTStd-Roman"/>
            </a:endParaRPr>
          </a:p>
          <a:p>
            <a:pPr algn="l"/>
            <a:endParaRPr lang="en-GB" dirty="0"/>
          </a:p>
        </p:txBody>
      </p:sp>
      <p:sp>
        <p:nvSpPr>
          <p:cNvPr id="4" name="Date Placeholder 3">
            <a:extLst>
              <a:ext uri="{FF2B5EF4-FFF2-40B4-BE49-F238E27FC236}">
                <a16:creationId xmlns:a16="http://schemas.microsoft.com/office/drawing/2014/main" id="{8014FE37-47F8-3E70-E05D-58CBEE617506}"/>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F36D1EEB-E3BA-7BD3-C0A3-B51AF9F4A17A}"/>
              </a:ext>
            </a:extLst>
          </p:cNvPr>
          <p:cNvSpPr>
            <a:spLocks noGrp="1"/>
          </p:cNvSpPr>
          <p:nvPr>
            <p:ph type="sldNum" sz="quarter" idx="12"/>
          </p:nvPr>
        </p:nvSpPr>
        <p:spPr/>
        <p:txBody>
          <a:bodyPr/>
          <a:lstStyle/>
          <a:p>
            <a:pPr>
              <a:defRPr/>
            </a:pPr>
            <a:fld id="{5AAC4B12-5E10-4C8D-B2EB-240193E429A4}" type="slidenum">
              <a:rPr lang="en-GB" altLang="en-US" smtClean="0"/>
              <a:pPr>
                <a:defRPr/>
              </a:pPr>
              <a:t>10</a:t>
            </a:fld>
            <a:endParaRPr lang="en-GB" altLang="en-US"/>
          </a:p>
        </p:txBody>
      </p:sp>
    </p:spTree>
    <p:extLst>
      <p:ext uri="{BB962C8B-B14F-4D97-AF65-F5344CB8AC3E}">
        <p14:creationId xmlns:p14="http://schemas.microsoft.com/office/powerpoint/2010/main" val="665896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67C4-A43F-1DB6-4200-9597BBEB46D1}"/>
              </a:ext>
            </a:extLst>
          </p:cNvPr>
          <p:cNvSpPr>
            <a:spLocks noGrp="1"/>
          </p:cNvSpPr>
          <p:nvPr>
            <p:ph type="title"/>
          </p:nvPr>
        </p:nvSpPr>
        <p:spPr>
          <a:xfrm>
            <a:off x="457200" y="274638"/>
            <a:ext cx="8229600" cy="461046"/>
          </a:xfrm>
        </p:spPr>
        <p:txBody>
          <a:bodyPr/>
          <a:lstStyle/>
          <a:p>
            <a:br>
              <a:rPr lang="en-GB" sz="3200" b="1" i="0" u="none" strike="noStrike" baseline="0" dirty="0">
                <a:solidFill>
                  <a:srgbClr val="0070C0"/>
                </a:solidFill>
                <a:latin typeface="MiloOT-BoldIta"/>
              </a:rPr>
            </a:br>
            <a:r>
              <a:rPr lang="en-GB" sz="3200" b="1" i="0" u="none" strike="noStrike" baseline="0" dirty="0">
                <a:solidFill>
                  <a:srgbClr val="0070C0"/>
                </a:solidFill>
                <a:latin typeface="MiloOT-BoldIta"/>
              </a:rPr>
              <a:t>Administering the selection programme</a:t>
            </a:r>
            <a:br>
              <a:rPr lang="en-GB" sz="4400" b="1" i="0" u="none" strike="noStrike" baseline="0" dirty="0">
                <a:solidFill>
                  <a:srgbClr val="EE1C25"/>
                </a:solidFill>
                <a:latin typeface="MiloOT-BoldIta"/>
              </a:rPr>
            </a:br>
            <a:endParaRPr lang="en-GB" dirty="0"/>
          </a:p>
        </p:txBody>
      </p:sp>
      <p:sp>
        <p:nvSpPr>
          <p:cNvPr id="3" name="Content Placeholder 2">
            <a:extLst>
              <a:ext uri="{FF2B5EF4-FFF2-40B4-BE49-F238E27FC236}">
                <a16:creationId xmlns:a16="http://schemas.microsoft.com/office/drawing/2014/main" id="{4847B22C-AB0A-AF3B-7FA7-969A53438F6C}"/>
              </a:ext>
            </a:extLst>
          </p:cNvPr>
          <p:cNvSpPr>
            <a:spLocks noGrp="1"/>
          </p:cNvSpPr>
          <p:nvPr>
            <p:ph idx="1"/>
          </p:nvPr>
        </p:nvSpPr>
        <p:spPr>
          <a:xfrm>
            <a:off x="457200" y="980728"/>
            <a:ext cx="8229600" cy="4536505"/>
          </a:xfrm>
        </p:spPr>
        <p:txBody>
          <a:bodyPr/>
          <a:lstStyle/>
          <a:p>
            <a:r>
              <a:rPr lang="en-GB" sz="3200" b="0" i="0" u="none" strike="noStrike" baseline="0" dirty="0">
                <a:latin typeface="SabonLTStd-Roman"/>
              </a:rPr>
              <a:t>When the interviewing programme has been drawn up shortlisted candidates can be invited for interview, using a standard letter where large numbers are involved.</a:t>
            </a:r>
          </a:p>
          <a:p>
            <a:r>
              <a:rPr lang="en-GB" sz="3200" b="0" i="0" u="none" strike="noStrike" baseline="0" dirty="0">
                <a:latin typeface="SabonLTStd-Roman"/>
              </a:rPr>
              <a:t> Candidates should be asked to complete an application form if they have not already done so.</a:t>
            </a:r>
            <a:endParaRPr lang="en-GB" dirty="0"/>
          </a:p>
          <a:p>
            <a:endParaRPr lang="en-GB" dirty="0"/>
          </a:p>
        </p:txBody>
      </p:sp>
      <p:sp>
        <p:nvSpPr>
          <p:cNvPr id="4" name="Date Placeholder 3">
            <a:extLst>
              <a:ext uri="{FF2B5EF4-FFF2-40B4-BE49-F238E27FC236}">
                <a16:creationId xmlns:a16="http://schemas.microsoft.com/office/drawing/2014/main" id="{9335C3E5-1ADF-35C0-C837-91637575A045}"/>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5B39FC6A-19AB-2369-05D5-8DC2ADDD6CB3}"/>
              </a:ext>
            </a:extLst>
          </p:cNvPr>
          <p:cNvSpPr>
            <a:spLocks noGrp="1"/>
          </p:cNvSpPr>
          <p:nvPr>
            <p:ph type="sldNum" sz="quarter" idx="12"/>
          </p:nvPr>
        </p:nvSpPr>
        <p:spPr/>
        <p:txBody>
          <a:bodyPr/>
          <a:lstStyle/>
          <a:p>
            <a:pPr>
              <a:defRPr/>
            </a:pPr>
            <a:fld id="{5AAC4B12-5E10-4C8D-B2EB-240193E429A4}" type="slidenum">
              <a:rPr lang="en-GB" altLang="en-US" smtClean="0"/>
              <a:pPr>
                <a:defRPr/>
              </a:pPr>
              <a:t>11</a:t>
            </a:fld>
            <a:endParaRPr lang="en-GB" altLang="en-US"/>
          </a:p>
        </p:txBody>
      </p:sp>
    </p:spTree>
    <p:extLst>
      <p:ext uri="{BB962C8B-B14F-4D97-AF65-F5344CB8AC3E}">
        <p14:creationId xmlns:p14="http://schemas.microsoft.com/office/powerpoint/2010/main" val="3491753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13CDB-9BE2-038E-DCAA-7426D910DFF1}"/>
              </a:ext>
            </a:extLst>
          </p:cNvPr>
          <p:cNvSpPr>
            <a:spLocks noGrp="1"/>
          </p:cNvSpPr>
          <p:nvPr>
            <p:ph type="title"/>
          </p:nvPr>
        </p:nvSpPr>
        <p:spPr>
          <a:xfrm>
            <a:off x="457200" y="274638"/>
            <a:ext cx="8229600" cy="490066"/>
          </a:xfrm>
        </p:spPr>
        <p:txBody>
          <a:bodyPr/>
          <a:lstStyle/>
          <a:p>
            <a:r>
              <a:rPr lang="en-GB" sz="2800" b="1" i="0" u="none" strike="noStrike" baseline="0" dirty="0">
                <a:solidFill>
                  <a:srgbClr val="3B73BA"/>
                </a:solidFill>
                <a:latin typeface="MiloOT-Bold"/>
              </a:rPr>
              <a:t>Selection methods</a:t>
            </a:r>
            <a:endParaRPr lang="en-GB" sz="2800" dirty="0"/>
          </a:p>
        </p:txBody>
      </p:sp>
      <p:sp>
        <p:nvSpPr>
          <p:cNvPr id="3" name="Content Placeholder 2">
            <a:extLst>
              <a:ext uri="{FF2B5EF4-FFF2-40B4-BE49-F238E27FC236}">
                <a16:creationId xmlns:a16="http://schemas.microsoft.com/office/drawing/2014/main" id="{FADE8E5D-FE77-157F-8B0A-8734B365DE08}"/>
              </a:ext>
            </a:extLst>
          </p:cNvPr>
          <p:cNvSpPr>
            <a:spLocks noGrp="1"/>
          </p:cNvSpPr>
          <p:nvPr>
            <p:ph idx="1"/>
          </p:nvPr>
        </p:nvSpPr>
        <p:spPr>
          <a:xfrm>
            <a:off x="107504" y="764704"/>
            <a:ext cx="8579296" cy="4896544"/>
          </a:xfrm>
        </p:spPr>
        <p:txBody>
          <a:bodyPr/>
          <a:lstStyle/>
          <a:p>
            <a:pPr algn="l"/>
            <a:r>
              <a:rPr lang="en-GB" sz="2000" b="0" i="0" u="none" strike="noStrike" baseline="0" dirty="0">
                <a:latin typeface="SabonLTStd-Roman"/>
              </a:rPr>
              <a:t>The aim of selection is to assess the suitability of candidates by predicting the extent to which they will be able to carry out a role successfully. It involves deciding on the degree to which the characteristics of applicants in terms of their KSAs, competencies, experience, qualifications, education and training match the person specification and then using this assessment to make a choice between candidates.</a:t>
            </a:r>
          </a:p>
          <a:p>
            <a:pPr algn="l"/>
            <a:r>
              <a:rPr lang="en-GB" sz="2000" b="0" i="0" u="none" strike="noStrike" baseline="0" dirty="0">
                <a:latin typeface="SabonLTStd-Roman"/>
              </a:rPr>
              <a:t>The so-called ‘classic trio’ of selection methods consists of application forms, interviews and references.</a:t>
            </a:r>
          </a:p>
          <a:p>
            <a:pPr algn="l"/>
            <a:r>
              <a:rPr lang="en-GB" sz="2000" b="0" i="0" u="none" strike="noStrike" baseline="0" dirty="0">
                <a:latin typeface="SabonLTStd-Roman"/>
              </a:rPr>
              <a:t>To these should be added selection tests and assessment centres.</a:t>
            </a:r>
          </a:p>
          <a:p>
            <a:pPr algn="l"/>
            <a:endParaRPr lang="en-GB" sz="2000" b="0" i="0" u="none" strike="noStrike" baseline="0" dirty="0">
              <a:latin typeface="SabonLTStd-Roman"/>
            </a:endParaRPr>
          </a:p>
          <a:p>
            <a:pPr algn="l"/>
            <a:r>
              <a:rPr lang="en-GB" sz="2000" b="0" i="0" u="none" strike="noStrike" baseline="0" dirty="0">
                <a:latin typeface="SabonLTStd-Roman"/>
              </a:rPr>
              <a:t>Interviews are normally conducted by means of a face-to-face discussion. But, as established by the CIPD’s 2013 survey, a considerable proportion of employers (56 per cent) conduct interviews by telephone. Nearly one-third (30 per cent) use video or Skype interviews, rising to 42 per cent of those who recruit from overseas.</a:t>
            </a:r>
            <a:endParaRPr lang="en-GB" sz="2000" dirty="0"/>
          </a:p>
        </p:txBody>
      </p:sp>
      <p:sp>
        <p:nvSpPr>
          <p:cNvPr id="4" name="Date Placeholder 3">
            <a:extLst>
              <a:ext uri="{FF2B5EF4-FFF2-40B4-BE49-F238E27FC236}">
                <a16:creationId xmlns:a16="http://schemas.microsoft.com/office/drawing/2014/main" id="{4E8D6E24-86ED-8705-B5AC-8AC42236ED31}"/>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6554946E-6297-D999-26E0-BAF838A6A738}"/>
              </a:ext>
            </a:extLst>
          </p:cNvPr>
          <p:cNvSpPr>
            <a:spLocks noGrp="1"/>
          </p:cNvSpPr>
          <p:nvPr>
            <p:ph type="sldNum" sz="quarter" idx="12"/>
          </p:nvPr>
        </p:nvSpPr>
        <p:spPr/>
        <p:txBody>
          <a:bodyPr/>
          <a:lstStyle/>
          <a:p>
            <a:pPr>
              <a:defRPr/>
            </a:pPr>
            <a:fld id="{5AAC4B12-5E10-4C8D-B2EB-240193E429A4}" type="slidenum">
              <a:rPr lang="en-GB" altLang="en-US" smtClean="0"/>
              <a:pPr>
                <a:defRPr/>
              </a:pPr>
              <a:t>12</a:t>
            </a:fld>
            <a:endParaRPr lang="en-GB" altLang="en-US"/>
          </a:p>
        </p:txBody>
      </p:sp>
    </p:spTree>
    <p:extLst>
      <p:ext uri="{BB962C8B-B14F-4D97-AF65-F5344CB8AC3E}">
        <p14:creationId xmlns:p14="http://schemas.microsoft.com/office/powerpoint/2010/main" val="1620660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4CC6A-D160-E6A4-53B2-81263FDEC715}"/>
              </a:ext>
            </a:extLst>
          </p:cNvPr>
          <p:cNvSpPr>
            <a:spLocks noGrp="1"/>
          </p:cNvSpPr>
          <p:nvPr>
            <p:ph type="title"/>
          </p:nvPr>
        </p:nvSpPr>
        <p:spPr>
          <a:xfrm>
            <a:off x="457200" y="274638"/>
            <a:ext cx="8229600" cy="634082"/>
          </a:xfrm>
        </p:spPr>
        <p:txBody>
          <a:bodyPr/>
          <a:lstStyle/>
          <a:p>
            <a:r>
              <a:rPr lang="en-GB" sz="2800" b="1" i="0" u="none" strike="noStrike" baseline="0" dirty="0">
                <a:solidFill>
                  <a:srgbClr val="3B73BA"/>
                </a:solidFill>
                <a:latin typeface="MiloOT-Bold"/>
              </a:rPr>
              <a:t>Interview arrangements</a:t>
            </a:r>
            <a:endParaRPr lang="en-GB" sz="2800" dirty="0"/>
          </a:p>
        </p:txBody>
      </p:sp>
      <p:sp>
        <p:nvSpPr>
          <p:cNvPr id="3" name="Content Placeholder 2">
            <a:extLst>
              <a:ext uri="{FF2B5EF4-FFF2-40B4-BE49-F238E27FC236}">
                <a16:creationId xmlns:a16="http://schemas.microsoft.com/office/drawing/2014/main" id="{911F1815-89FC-C160-1F04-6134422C3049}"/>
              </a:ext>
            </a:extLst>
          </p:cNvPr>
          <p:cNvSpPr>
            <a:spLocks noGrp="1"/>
          </p:cNvSpPr>
          <p:nvPr>
            <p:ph idx="1"/>
          </p:nvPr>
        </p:nvSpPr>
        <p:spPr>
          <a:xfrm>
            <a:off x="457200" y="908720"/>
            <a:ext cx="8229600" cy="4608513"/>
          </a:xfrm>
        </p:spPr>
        <p:txBody>
          <a:bodyPr/>
          <a:lstStyle/>
          <a:p>
            <a:pPr algn="l"/>
            <a:r>
              <a:rPr lang="en-GB" sz="2000" b="0" i="0" u="none" strike="noStrike" baseline="0" dirty="0">
                <a:latin typeface="SabonLTStd-Roman"/>
              </a:rPr>
              <a:t>Interviews are frequently conducted on a one-to one basis but there is a case for using a second interviewer in order to avoid a biased or superficial decision. </a:t>
            </a:r>
          </a:p>
          <a:p>
            <a:pPr algn="l"/>
            <a:endParaRPr lang="en-GB" sz="2000" dirty="0">
              <a:latin typeface="SabonLTStd-Roman"/>
            </a:endParaRPr>
          </a:p>
          <a:p>
            <a:pPr algn="l"/>
            <a:r>
              <a:rPr lang="en-GB" sz="2000" b="0" i="0" u="none" strike="noStrike" baseline="0" dirty="0">
                <a:latin typeface="SabonLTStd-Roman"/>
              </a:rPr>
              <a:t>The alternative is a selection board or panel, which is often used in the public sector. </a:t>
            </a:r>
          </a:p>
          <a:p>
            <a:pPr algn="l"/>
            <a:endParaRPr lang="en-GB" sz="2000" dirty="0">
              <a:latin typeface="SabonLTStd-Roman"/>
            </a:endParaRPr>
          </a:p>
          <a:p>
            <a:pPr algn="l"/>
            <a:r>
              <a:rPr lang="en-GB" sz="2000" b="0" i="0" u="none" strike="noStrike" baseline="0" dirty="0">
                <a:latin typeface="SabonLTStd-Roman"/>
              </a:rPr>
              <a:t>This brings together a number of parties interested in the selection decision.</a:t>
            </a:r>
          </a:p>
          <a:p>
            <a:pPr algn="l"/>
            <a:endParaRPr lang="en-GB" sz="2000" dirty="0">
              <a:latin typeface="SabonLTStd-Roman"/>
            </a:endParaRPr>
          </a:p>
          <a:p>
            <a:pPr algn="l"/>
            <a:r>
              <a:rPr lang="en-GB" sz="2000" b="0" i="0" u="none" strike="noStrike" baseline="0" dirty="0">
                <a:latin typeface="SabonLTStd-Roman"/>
              </a:rPr>
              <a:t> But the drawbacks are that questions tend to be unplanned and delivered at random and the candidates are unable to do justice to themselves because they may not be allowed to expand on their responses</a:t>
            </a:r>
          </a:p>
        </p:txBody>
      </p:sp>
      <p:sp>
        <p:nvSpPr>
          <p:cNvPr id="4" name="Date Placeholder 3">
            <a:extLst>
              <a:ext uri="{FF2B5EF4-FFF2-40B4-BE49-F238E27FC236}">
                <a16:creationId xmlns:a16="http://schemas.microsoft.com/office/drawing/2014/main" id="{1033B674-3491-4E4C-506C-EE0BC947FEED}"/>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549AC276-BC18-8447-24CF-93A6A108ACDB}"/>
              </a:ext>
            </a:extLst>
          </p:cNvPr>
          <p:cNvSpPr>
            <a:spLocks noGrp="1"/>
          </p:cNvSpPr>
          <p:nvPr>
            <p:ph type="sldNum" sz="quarter" idx="12"/>
          </p:nvPr>
        </p:nvSpPr>
        <p:spPr/>
        <p:txBody>
          <a:bodyPr/>
          <a:lstStyle/>
          <a:p>
            <a:pPr>
              <a:defRPr/>
            </a:pPr>
            <a:fld id="{5AAC4B12-5E10-4C8D-B2EB-240193E429A4}" type="slidenum">
              <a:rPr lang="en-GB" altLang="en-US" smtClean="0"/>
              <a:pPr>
                <a:defRPr/>
              </a:pPr>
              <a:t>13</a:t>
            </a:fld>
            <a:endParaRPr lang="en-GB" altLang="en-US"/>
          </a:p>
        </p:txBody>
      </p:sp>
    </p:spTree>
    <p:extLst>
      <p:ext uri="{BB962C8B-B14F-4D97-AF65-F5344CB8AC3E}">
        <p14:creationId xmlns:p14="http://schemas.microsoft.com/office/powerpoint/2010/main" val="4054468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D5F14-F1F5-BFE0-0A6E-6C09A67F6F85}"/>
              </a:ext>
            </a:extLst>
          </p:cNvPr>
          <p:cNvSpPr>
            <a:spLocks noGrp="1"/>
          </p:cNvSpPr>
          <p:nvPr>
            <p:ph type="title"/>
          </p:nvPr>
        </p:nvSpPr>
        <p:spPr>
          <a:xfrm>
            <a:off x="430298" y="311772"/>
            <a:ext cx="8229600" cy="562074"/>
          </a:xfrm>
        </p:spPr>
        <p:txBody>
          <a:bodyPr/>
          <a:lstStyle/>
          <a:p>
            <a:br>
              <a:rPr lang="en-GB" sz="2800" b="1" i="0" u="none" strike="noStrike" baseline="0" dirty="0">
                <a:solidFill>
                  <a:srgbClr val="0070C0"/>
                </a:solidFill>
                <a:latin typeface="MiloOT-BoldIta"/>
              </a:rPr>
            </a:br>
            <a:r>
              <a:rPr lang="en-GB" sz="2800" b="1" i="0" u="none" strike="noStrike" baseline="0" dirty="0">
                <a:solidFill>
                  <a:srgbClr val="0070C0"/>
                </a:solidFill>
                <a:latin typeface="MiloOT-BoldIta"/>
              </a:rPr>
              <a:t>Selection testing</a:t>
            </a:r>
            <a:br>
              <a:rPr lang="en-GB" sz="4400" b="1" i="0" u="none" strike="noStrike" baseline="0" dirty="0">
                <a:solidFill>
                  <a:srgbClr val="EE1C25"/>
                </a:solidFill>
                <a:latin typeface="MiloOT-BoldIta"/>
              </a:rPr>
            </a:br>
            <a:endParaRPr lang="en-GB" dirty="0"/>
          </a:p>
        </p:txBody>
      </p:sp>
      <p:sp>
        <p:nvSpPr>
          <p:cNvPr id="3" name="Content Placeholder 2">
            <a:extLst>
              <a:ext uri="{FF2B5EF4-FFF2-40B4-BE49-F238E27FC236}">
                <a16:creationId xmlns:a16="http://schemas.microsoft.com/office/drawing/2014/main" id="{BA8D81F1-62C8-E2E6-5CC1-1FE9C6E21F70}"/>
              </a:ext>
            </a:extLst>
          </p:cNvPr>
          <p:cNvSpPr>
            <a:spLocks noGrp="1"/>
          </p:cNvSpPr>
          <p:nvPr>
            <p:ph idx="1"/>
          </p:nvPr>
        </p:nvSpPr>
        <p:spPr>
          <a:xfrm>
            <a:off x="457200" y="873846"/>
            <a:ext cx="8229600" cy="4643387"/>
          </a:xfrm>
        </p:spPr>
        <p:txBody>
          <a:bodyPr/>
          <a:lstStyle/>
          <a:p>
            <a:pPr algn="l"/>
            <a:r>
              <a:rPr lang="en-GB" sz="2800" b="0" i="0" u="none" strike="noStrike" baseline="0" dirty="0">
                <a:latin typeface="SabonLTStd-Roman"/>
              </a:rPr>
              <a:t>Selection tests are used to provide valid and reliable evidence of levels of abilities, intelligence, personality characteristics, aptitudes and attainments.</a:t>
            </a:r>
          </a:p>
          <a:p>
            <a:pPr algn="l"/>
            <a:r>
              <a:rPr lang="en-GB" sz="2800" b="0" i="0" u="none" strike="noStrike" baseline="0" dirty="0">
                <a:latin typeface="SabonLTStd-Roman"/>
              </a:rPr>
              <a:t>Psychological tests are measuring instruments, which is why they are often referred to as psychometric tests: ‘psychometric’ means mental measurement.</a:t>
            </a:r>
          </a:p>
          <a:p>
            <a:pPr algn="l"/>
            <a:r>
              <a:rPr lang="en-GB" sz="2800" b="0" i="0" u="none" strike="noStrike" baseline="0" dirty="0">
                <a:latin typeface="SabonLTStd-Roman"/>
              </a:rPr>
              <a:t>Psychometric tests assess intelligence or personality.</a:t>
            </a:r>
            <a:endParaRPr lang="en-GB" sz="2800" dirty="0"/>
          </a:p>
          <a:p>
            <a:endParaRPr lang="en-GB" dirty="0"/>
          </a:p>
        </p:txBody>
      </p:sp>
      <p:sp>
        <p:nvSpPr>
          <p:cNvPr id="4" name="Date Placeholder 3">
            <a:extLst>
              <a:ext uri="{FF2B5EF4-FFF2-40B4-BE49-F238E27FC236}">
                <a16:creationId xmlns:a16="http://schemas.microsoft.com/office/drawing/2014/main" id="{4BEDEDDF-CB4A-AEB2-639F-7C6988996741}"/>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D2D192ED-346C-BF9E-DC36-09954C29B153}"/>
              </a:ext>
            </a:extLst>
          </p:cNvPr>
          <p:cNvSpPr>
            <a:spLocks noGrp="1"/>
          </p:cNvSpPr>
          <p:nvPr>
            <p:ph type="sldNum" sz="quarter" idx="12"/>
          </p:nvPr>
        </p:nvSpPr>
        <p:spPr/>
        <p:txBody>
          <a:bodyPr/>
          <a:lstStyle/>
          <a:p>
            <a:pPr>
              <a:defRPr/>
            </a:pPr>
            <a:fld id="{5AAC4B12-5E10-4C8D-B2EB-240193E429A4}" type="slidenum">
              <a:rPr lang="en-GB" altLang="en-US" smtClean="0"/>
              <a:pPr>
                <a:defRPr/>
              </a:pPr>
              <a:t>14</a:t>
            </a:fld>
            <a:endParaRPr lang="en-GB" altLang="en-US"/>
          </a:p>
        </p:txBody>
      </p:sp>
    </p:spTree>
    <p:extLst>
      <p:ext uri="{BB962C8B-B14F-4D97-AF65-F5344CB8AC3E}">
        <p14:creationId xmlns:p14="http://schemas.microsoft.com/office/powerpoint/2010/main" val="2219569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1116B-7225-271D-61B6-314B8A8B8DCB}"/>
              </a:ext>
            </a:extLst>
          </p:cNvPr>
          <p:cNvSpPr>
            <a:spLocks noGrp="1"/>
          </p:cNvSpPr>
          <p:nvPr>
            <p:ph type="title"/>
          </p:nvPr>
        </p:nvSpPr>
        <p:spPr>
          <a:xfrm>
            <a:off x="457200" y="274638"/>
            <a:ext cx="8229600" cy="562074"/>
          </a:xfrm>
        </p:spPr>
        <p:txBody>
          <a:bodyPr/>
          <a:lstStyle/>
          <a:p>
            <a:r>
              <a:rPr lang="en-GB" sz="2800" b="0" i="0" u="none" strike="noStrike" baseline="0" dirty="0">
                <a:solidFill>
                  <a:srgbClr val="00AEF0"/>
                </a:solidFill>
                <a:latin typeface="MiloOT"/>
              </a:rPr>
              <a:t>Characteristics of a good test</a:t>
            </a:r>
            <a:endParaRPr lang="en-GB" sz="2800" dirty="0"/>
          </a:p>
        </p:txBody>
      </p:sp>
      <p:sp>
        <p:nvSpPr>
          <p:cNvPr id="3" name="Content Placeholder 2">
            <a:extLst>
              <a:ext uri="{FF2B5EF4-FFF2-40B4-BE49-F238E27FC236}">
                <a16:creationId xmlns:a16="http://schemas.microsoft.com/office/drawing/2014/main" id="{4823178C-A192-33F1-C560-0F92F63D9B2C}"/>
              </a:ext>
            </a:extLst>
          </p:cNvPr>
          <p:cNvSpPr>
            <a:spLocks noGrp="1"/>
          </p:cNvSpPr>
          <p:nvPr>
            <p:ph idx="1"/>
          </p:nvPr>
        </p:nvSpPr>
        <p:spPr>
          <a:xfrm>
            <a:off x="457200" y="836712"/>
            <a:ext cx="8229600" cy="4680521"/>
          </a:xfrm>
        </p:spPr>
        <p:txBody>
          <a:bodyPr/>
          <a:lstStyle/>
          <a:p>
            <a:pPr algn="l"/>
            <a:r>
              <a:rPr lang="en-GB" sz="2000" b="0" i="0" u="none" strike="noStrike" baseline="0" dirty="0">
                <a:latin typeface="SabonLTStd-Roman"/>
              </a:rPr>
              <a:t>A good test is one that provides data that enables reliable predictions of behaviour or performance to be made and therefore assists in the process of making objective and reasoned decisions when selecting people for jobs. </a:t>
            </a:r>
          </a:p>
          <a:p>
            <a:pPr algn="l"/>
            <a:endParaRPr lang="en-GB" sz="2000" dirty="0">
              <a:latin typeface="SabonLTStd-Roman"/>
            </a:endParaRPr>
          </a:p>
          <a:p>
            <a:pPr algn="l">
              <a:buFont typeface="+mj-lt"/>
              <a:buAutoNum type="arabicPeriod"/>
            </a:pPr>
            <a:r>
              <a:rPr lang="en-GB" sz="2000" b="0" i="0" u="none" strike="noStrike" baseline="0" dirty="0">
                <a:latin typeface="SabonLTStd-Roman"/>
              </a:rPr>
              <a:t>It will be based on research that has produced standardized criteria derived by using the same measure to test a number of representative people to produce a set of ‘norms’ for comparison purposes</a:t>
            </a:r>
            <a:r>
              <a:rPr lang="en-GB" sz="1800" b="0" i="0" u="none" strike="noStrike" baseline="0" dirty="0">
                <a:latin typeface="SabonLTStd-Roman"/>
              </a:rPr>
              <a:t>. </a:t>
            </a:r>
          </a:p>
        </p:txBody>
      </p:sp>
      <p:sp>
        <p:nvSpPr>
          <p:cNvPr id="4" name="Date Placeholder 3">
            <a:extLst>
              <a:ext uri="{FF2B5EF4-FFF2-40B4-BE49-F238E27FC236}">
                <a16:creationId xmlns:a16="http://schemas.microsoft.com/office/drawing/2014/main" id="{27D9A43F-59DA-C9E4-3901-7F5626E72E7A}"/>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DAA1C7E2-7B53-C163-3C52-11A890FB7A0A}"/>
              </a:ext>
            </a:extLst>
          </p:cNvPr>
          <p:cNvSpPr>
            <a:spLocks noGrp="1"/>
          </p:cNvSpPr>
          <p:nvPr>
            <p:ph type="sldNum" sz="quarter" idx="12"/>
          </p:nvPr>
        </p:nvSpPr>
        <p:spPr/>
        <p:txBody>
          <a:bodyPr/>
          <a:lstStyle/>
          <a:p>
            <a:pPr>
              <a:defRPr/>
            </a:pPr>
            <a:fld id="{5AAC4B12-5E10-4C8D-B2EB-240193E429A4}" type="slidenum">
              <a:rPr lang="en-GB" altLang="en-US" smtClean="0"/>
              <a:pPr>
                <a:defRPr/>
              </a:pPr>
              <a:t>15</a:t>
            </a:fld>
            <a:endParaRPr lang="en-GB" altLang="en-US"/>
          </a:p>
        </p:txBody>
      </p:sp>
    </p:spTree>
    <p:extLst>
      <p:ext uri="{BB962C8B-B14F-4D97-AF65-F5344CB8AC3E}">
        <p14:creationId xmlns:p14="http://schemas.microsoft.com/office/powerpoint/2010/main" val="2242932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ABF97-9CC6-3DCF-4C50-9A41E13726ED}"/>
              </a:ext>
            </a:extLst>
          </p:cNvPr>
          <p:cNvSpPr>
            <a:spLocks noGrp="1"/>
          </p:cNvSpPr>
          <p:nvPr>
            <p:ph type="title"/>
          </p:nvPr>
        </p:nvSpPr>
        <p:spPr>
          <a:xfrm>
            <a:off x="457200" y="136525"/>
            <a:ext cx="8229600" cy="844203"/>
          </a:xfrm>
        </p:spPr>
        <p:txBody>
          <a:bodyPr/>
          <a:lstStyle/>
          <a:p>
            <a:br>
              <a:rPr lang="en-GB" sz="4400" b="1" i="0" u="none" strike="noStrike" baseline="0" dirty="0">
                <a:solidFill>
                  <a:srgbClr val="EE1C25"/>
                </a:solidFill>
                <a:latin typeface="MiloOT-BoldIta"/>
              </a:rPr>
            </a:br>
            <a:r>
              <a:rPr lang="en-GB" sz="4400" b="1" i="0" u="none" strike="noStrike" baseline="0" dirty="0">
                <a:solidFill>
                  <a:srgbClr val="0070C0"/>
                </a:solidFill>
                <a:latin typeface="MiloOT-BoldIta"/>
              </a:rPr>
              <a:t>Assessment centres</a:t>
            </a:r>
            <a:br>
              <a:rPr lang="en-GB" sz="4400" b="1" i="0" u="none" strike="noStrike" baseline="0" dirty="0">
                <a:solidFill>
                  <a:srgbClr val="EE1C25"/>
                </a:solidFill>
                <a:latin typeface="MiloOT-BoldIta"/>
              </a:rPr>
            </a:br>
            <a:endParaRPr lang="en-GB" dirty="0"/>
          </a:p>
        </p:txBody>
      </p:sp>
      <p:sp>
        <p:nvSpPr>
          <p:cNvPr id="3" name="Content Placeholder 2">
            <a:extLst>
              <a:ext uri="{FF2B5EF4-FFF2-40B4-BE49-F238E27FC236}">
                <a16:creationId xmlns:a16="http://schemas.microsoft.com/office/drawing/2014/main" id="{A1553348-D954-C3C6-B864-0C087B9CA8EC}"/>
              </a:ext>
            </a:extLst>
          </p:cNvPr>
          <p:cNvSpPr>
            <a:spLocks noGrp="1"/>
          </p:cNvSpPr>
          <p:nvPr>
            <p:ph idx="1"/>
          </p:nvPr>
        </p:nvSpPr>
        <p:spPr>
          <a:xfrm>
            <a:off x="457200" y="980728"/>
            <a:ext cx="8229600" cy="4536505"/>
          </a:xfrm>
        </p:spPr>
        <p:txBody>
          <a:bodyPr/>
          <a:lstStyle/>
          <a:p>
            <a:pPr algn="l"/>
            <a:r>
              <a:rPr lang="en-GB" sz="2000" b="0" i="0" u="none" strike="noStrike" baseline="0" dirty="0">
                <a:solidFill>
                  <a:srgbClr val="000000"/>
                </a:solidFill>
                <a:latin typeface="SabonLTStd-Roman"/>
              </a:rPr>
              <a:t>The main features of assessment centres are that:</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exercises are used to capture and simulate the key dimensions of the job;</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these may include one-to-one role-plays and group exercises; it is assumed that performance in these simulations predicts behaviour on the job;</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candidates are interviewed and tested;</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performance is measured in several dimensions in terms of the competencies</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required to achieve the target level of performance in a particular job or at a particular level in the organization</a:t>
            </a:r>
            <a:r>
              <a:rPr lang="en-GB" sz="1600" b="0" i="0" u="none" strike="noStrike" baseline="0" dirty="0">
                <a:solidFill>
                  <a:srgbClr val="000000"/>
                </a:solidFill>
                <a:latin typeface="SabonLTStd-Roman"/>
              </a:rPr>
              <a:t>;</a:t>
            </a:r>
            <a:endParaRPr lang="en-GB" sz="1600" dirty="0"/>
          </a:p>
          <a:p>
            <a:endParaRPr lang="en-GB" sz="1600" dirty="0"/>
          </a:p>
        </p:txBody>
      </p:sp>
      <p:sp>
        <p:nvSpPr>
          <p:cNvPr id="4" name="Date Placeholder 3">
            <a:extLst>
              <a:ext uri="{FF2B5EF4-FFF2-40B4-BE49-F238E27FC236}">
                <a16:creationId xmlns:a16="http://schemas.microsoft.com/office/drawing/2014/main" id="{85E22710-1A0C-D24D-8305-FD556A5D632C}"/>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0B3B6E05-6D40-9E7C-C59E-E5CD48ECAC3C}"/>
              </a:ext>
            </a:extLst>
          </p:cNvPr>
          <p:cNvSpPr>
            <a:spLocks noGrp="1"/>
          </p:cNvSpPr>
          <p:nvPr>
            <p:ph type="sldNum" sz="quarter" idx="12"/>
          </p:nvPr>
        </p:nvSpPr>
        <p:spPr/>
        <p:txBody>
          <a:bodyPr/>
          <a:lstStyle/>
          <a:p>
            <a:pPr>
              <a:defRPr/>
            </a:pPr>
            <a:fld id="{5AAC4B12-5E10-4C8D-B2EB-240193E429A4}" type="slidenum">
              <a:rPr lang="en-GB" altLang="en-US" smtClean="0"/>
              <a:pPr>
                <a:defRPr/>
              </a:pPr>
              <a:t>16</a:t>
            </a:fld>
            <a:endParaRPr lang="en-GB" altLang="en-US"/>
          </a:p>
        </p:txBody>
      </p:sp>
    </p:spTree>
    <p:extLst>
      <p:ext uri="{BB962C8B-B14F-4D97-AF65-F5344CB8AC3E}">
        <p14:creationId xmlns:p14="http://schemas.microsoft.com/office/powerpoint/2010/main" val="3484224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43DDE-9A55-DCC5-27CC-E23BF033E170}"/>
              </a:ext>
            </a:extLst>
          </p:cNvPr>
          <p:cNvSpPr>
            <a:spLocks noGrp="1"/>
          </p:cNvSpPr>
          <p:nvPr>
            <p:ph type="title"/>
          </p:nvPr>
        </p:nvSpPr>
        <p:spPr>
          <a:xfrm>
            <a:off x="457200" y="274638"/>
            <a:ext cx="8229600" cy="634082"/>
          </a:xfrm>
        </p:spPr>
        <p:txBody>
          <a:bodyPr/>
          <a:lstStyle/>
          <a:p>
            <a:r>
              <a:rPr lang="en-GB" sz="2800" b="1" i="0" u="none" strike="noStrike" baseline="0" dirty="0">
                <a:solidFill>
                  <a:srgbClr val="0070C0"/>
                </a:solidFill>
                <a:latin typeface="MiloOT-Bold"/>
              </a:rPr>
              <a:t>Provisional offers and obtaining references</a:t>
            </a:r>
            <a:endParaRPr lang="en-GB" sz="2800" dirty="0">
              <a:solidFill>
                <a:srgbClr val="0070C0"/>
              </a:solidFill>
            </a:endParaRPr>
          </a:p>
        </p:txBody>
      </p:sp>
      <p:sp>
        <p:nvSpPr>
          <p:cNvPr id="3" name="Content Placeholder 2">
            <a:extLst>
              <a:ext uri="{FF2B5EF4-FFF2-40B4-BE49-F238E27FC236}">
                <a16:creationId xmlns:a16="http://schemas.microsoft.com/office/drawing/2014/main" id="{3CF88013-2250-6A15-E381-7D73A0714637}"/>
              </a:ext>
            </a:extLst>
          </p:cNvPr>
          <p:cNvSpPr>
            <a:spLocks noGrp="1"/>
          </p:cNvSpPr>
          <p:nvPr>
            <p:ph idx="1"/>
          </p:nvPr>
        </p:nvSpPr>
        <p:spPr>
          <a:xfrm>
            <a:off x="457200" y="908720"/>
            <a:ext cx="8229600" cy="4608513"/>
          </a:xfrm>
        </p:spPr>
        <p:txBody>
          <a:bodyPr/>
          <a:lstStyle/>
          <a:p>
            <a:pPr algn="l"/>
            <a:r>
              <a:rPr lang="en-GB" sz="2400" b="0" i="0" u="none" strike="noStrike" baseline="0" dirty="0">
                <a:latin typeface="SabonLTStd-Roman"/>
              </a:rPr>
              <a:t>After the interviewing and testing procedure has been completed, a provisional decision to make an offer by telephone or in writing can be made. </a:t>
            </a:r>
          </a:p>
          <a:p>
            <a:pPr algn="l"/>
            <a:endParaRPr lang="en-GB" sz="2400" b="0" i="0" u="none" strike="noStrike" baseline="0" dirty="0">
              <a:latin typeface="SabonLTStd-Roman"/>
            </a:endParaRPr>
          </a:p>
          <a:p>
            <a:pPr algn="l"/>
            <a:r>
              <a:rPr lang="en-GB" sz="2400" b="0" i="0" u="none" strike="noStrike" baseline="0" dirty="0">
                <a:latin typeface="SabonLTStd-Roman"/>
              </a:rPr>
              <a:t>This is normally ‘subject to satisfactory references and the candidate should, of course, be told that these will be taken up.</a:t>
            </a:r>
          </a:p>
        </p:txBody>
      </p:sp>
      <p:sp>
        <p:nvSpPr>
          <p:cNvPr id="4" name="Date Placeholder 3">
            <a:extLst>
              <a:ext uri="{FF2B5EF4-FFF2-40B4-BE49-F238E27FC236}">
                <a16:creationId xmlns:a16="http://schemas.microsoft.com/office/drawing/2014/main" id="{144705BC-18BE-FE5F-2C93-1576CBC4A061}"/>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1A538EE9-099A-84A2-1AF3-1ED9E6B9C4A1}"/>
              </a:ext>
            </a:extLst>
          </p:cNvPr>
          <p:cNvSpPr>
            <a:spLocks noGrp="1"/>
          </p:cNvSpPr>
          <p:nvPr>
            <p:ph type="sldNum" sz="quarter" idx="12"/>
          </p:nvPr>
        </p:nvSpPr>
        <p:spPr/>
        <p:txBody>
          <a:bodyPr/>
          <a:lstStyle/>
          <a:p>
            <a:pPr>
              <a:defRPr/>
            </a:pPr>
            <a:fld id="{5AAC4B12-5E10-4C8D-B2EB-240193E429A4}" type="slidenum">
              <a:rPr lang="en-GB" altLang="en-US" smtClean="0"/>
              <a:pPr>
                <a:defRPr/>
              </a:pPr>
              <a:t>17</a:t>
            </a:fld>
            <a:endParaRPr lang="en-GB" altLang="en-US"/>
          </a:p>
        </p:txBody>
      </p:sp>
    </p:spTree>
    <p:extLst>
      <p:ext uri="{BB962C8B-B14F-4D97-AF65-F5344CB8AC3E}">
        <p14:creationId xmlns:p14="http://schemas.microsoft.com/office/powerpoint/2010/main" val="546328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1DB31-07CF-FD88-D7FF-673C105FA1BE}"/>
              </a:ext>
            </a:extLst>
          </p:cNvPr>
          <p:cNvSpPr>
            <a:spLocks noGrp="1"/>
          </p:cNvSpPr>
          <p:nvPr>
            <p:ph type="title"/>
          </p:nvPr>
        </p:nvSpPr>
        <p:spPr/>
        <p:txBody>
          <a:bodyPr/>
          <a:lstStyle/>
          <a:p>
            <a:r>
              <a:rPr lang="en-GB" sz="3600" b="1" i="0" u="none" strike="noStrike" baseline="0" dirty="0">
                <a:solidFill>
                  <a:srgbClr val="3B73BA"/>
                </a:solidFill>
                <a:latin typeface="MiloOT-Bold"/>
              </a:rPr>
              <a:t>Offering employment</a:t>
            </a:r>
            <a:br>
              <a:rPr lang="en-GB" sz="3600" b="1" i="0" u="none" strike="noStrike" baseline="0" dirty="0">
                <a:solidFill>
                  <a:srgbClr val="3B73BA"/>
                </a:solidFill>
                <a:latin typeface="MiloOT-Bold"/>
              </a:rPr>
            </a:br>
            <a:endParaRPr lang="en-GB" sz="3600" dirty="0"/>
          </a:p>
        </p:txBody>
      </p:sp>
      <p:sp>
        <p:nvSpPr>
          <p:cNvPr id="3" name="Content Placeholder 2">
            <a:extLst>
              <a:ext uri="{FF2B5EF4-FFF2-40B4-BE49-F238E27FC236}">
                <a16:creationId xmlns:a16="http://schemas.microsoft.com/office/drawing/2014/main" id="{06346EEF-F765-2114-4D9F-11B621060FCF}"/>
              </a:ext>
            </a:extLst>
          </p:cNvPr>
          <p:cNvSpPr>
            <a:spLocks noGrp="1"/>
          </p:cNvSpPr>
          <p:nvPr>
            <p:ph idx="1"/>
          </p:nvPr>
        </p:nvSpPr>
        <p:spPr>
          <a:xfrm>
            <a:off x="457200" y="1052736"/>
            <a:ext cx="8229600" cy="4464497"/>
          </a:xfrm>
        </p:spPr>
        <p:txBody>
          <a:bodyPr/>
          <a:lstStyle/>
          <a:p>
            <a:r>
              <a:rPr lang="en-GB" sz="2400" b="0" i="0" u="none" strike="noStrike" baseline="0" dirty="0">
                <a:latin typeface="SabonLTStd-Roman"/>
              </a:rPr>
              <a:t>The final stage in the selection procedure is to confirm the offer of employment after satisfactory references have been obtained, and the applicant has passed the medical examination required for pension and life assurance purposes or because a certain standard of physical fitness is required for the work.</a:t>
            </a:r>
          </a:p>
          <a:p>
            <a:endParaRPr lang="en-GB" sz="2400" dirty="0">
              <a:latin typeface="SabonLTStd-Roman"/>
            </a:endParaRPr>
          </a:p>
          <a:p>
            <a:r>
              <a:rPr lang="en-GB" sz="2400" b="0" i="0" u="none" strike="noStrike" baseline="0" dirty="0">
                <a:latin typeface="SabonLTStd-Roman"/>
              </a:rPr>
              <a:t> The contract of employment should also be prepared at this stage.</a:t>
            </a:r>
            <a:endParaRPr lang="en-GB" sz="2400" dirty="0"/>
          </a:p>
          <a:p>
            <a:endParaRPr lang="en-GB" sz="2400" dirty="0"/>
          </a:p>
        </p:txBody>
      </p:sp>
      <p:sp>
        <p:nvSpPr>
          <p:cNvPr id="4" name="Date Placeholder 3">
            <a:extLst>
              <a:ext uri="{FF2B5EF4-FFF2-40B4-BE49-F238E27FC236}">
                <a16:creationId xmlns:a16="http://schemas.microsoft.com/office/drawing/2014/main" id="{2C3CEAD7-05BC-3C1E-120C-71204918D411}"/>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59D7C0E5-C0A7-2A19-8B2D-0B1350AEB335}"/>
              </a:ext>
            </a:extLst>
          </p:cNvPr>
          <p:cNvSpPr>
            <a:spLocks noGrp="1"/>
          </p:cNvSpPr>
          <p:nvPr>
            <p:ph type="sldNum" sz="quarter" idx="12"/>
          </p:nvPr>
        </p:nvSpPr>
        <p:spPr/>
        <p:txBody>
          <a:bodyPr/>
          <a:lstStyle/>
          <a:p>
            <a:pPr>
              <a:defRPr/>
            </a:pPr>
            <a:fld id="{5AAC4B12-5E10-4C8D-B2EB-240193E429A4}" type="slidenum">
              <a:rPr lang="en-GB" altLang="en-US" smtClean="0"/>
              <a:pPr>
                <a:defRPr/>
              </a:pPr>
              <a:t>18</a:t>
            </a:fld>
            <a:endParaRPr lang="en-GB" altLang="en-US"/>
          </a:p>
        </p:txBody>
      </p:sp>
    </p:spTree>
    <p:extLst>
      <p:ext uri="{BB962C8B-B14F-4D97-AF65-F5344CB8AC3E}">
        <p14:creationId xmlns:p14="http://schemas.microsoft.com/office/powerpoint/2010/main" val="485920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32DCA-A6E2-BFD9-1CCE-3F21147CC8FD}"/>
              </a:ext>
            </a:extLst>
          </p:cNvPr>
          <p:cNvSpPr>
            <a:spLocks noGrp="1"/>
          </p:cNvSpPr>
          <p:nvPr>
            <p:ph type="title"/>
          </p:nvPr>
        </p:nvSpPr>
        <p:spPr>
          <a:xfrm>
            <a:off x="457200" y="274638"/>
            <a:ext cx="8229600" cy="634082"/>
          </a:xfrm>
        </p:spPr>
        <p:txBody>
          <a:bodyPr/>
          <a:lstStyle/>
          <a:p>
            <a:r>
              <a:rPr lang="en-GB" sz="2800" b="1" i="0" u="none" strike="noStrike" baseline="0" dirty="0">
                <a:solidFill>
                  <a:srgbClr val="3B73BA"/>
                </a:solidFill>
                <a:latin typeface="MiloOT-Bold"/>
              </a:rPr>
              <a:t>Dealing with recruitment</a:t>
            </a:r>
            <a:br>
              <a:rPr lang="en-GB" sz="2800" b="1" i="0" u="none" strike="noStrike" baseline="0" dirty="0">
                <a:solidFill>
                  <a:srgbClr val="3B73BA"/>
                </a:solidFill>
                <a:latin typeface="MiloOT-Bold"/>
              </a:rPr>
            </a:br>
            <a:r>
              <a:rPr lang="en-GB" sz="2800" b="1" i="0" u="none" strike="noStrike" baseline="0" dirty="0">
                <a:solidFill>
                  <a:srgbClr val="3B73BA"/>
                </a:solidFill>
                <a:latin typeface="MiloOT-Bold"/>
              </a:rPr>
              <a:t>problems</a:t>
            </a:r>
            <a:endParaRPr lang="en-GB" sz="2800" dirty="0"/>
          </a:p>
        </p:txBody>
      </p:sp>
      <p:sp>
        <p:nvSpPr>
          <p:cNvPr id="3" name="Content Placeholder 2">
            <a:extLst>
              <a:ext uri="{FF2B5EF4-FFF2-40B4-BE49-F238E27FC236}">
                <a16:creationId xmlns:a16="http://schemas.microsoft.com/office/drawing/2014/main" id="{64E2A6BE-30A6-5BCC-33C0-28CF83AD61A8}"/>
              </a:ext>
            </a:extLst>
          </p:cNvPr>
          <p:cNvSpPr>
            <a:spLocks noGrp="1"/>
          </p:cNvSpPr>
          <p:nvPr>
            <p:ph idx="1"/>
          </p:nvPr>
        </p:nvSpPr>
        <p:spPr>
          <a:xfrm>
            <a:off x="457200" y="1124744"/>
            <a:ext cx="8229600" cy="4392489"/>
          </a:xfrm>
        </p:spPr>
        <p:txBody>
          <a:bodyPr/>
          <a:lstStyle/>
          <a:p>
            <a:pPr algn="just"/>
            <a:r>
              <a:rPr lang="en-GB" sz="2400" b="0" i="0" u="none" strike="noStrike" baseline="0" dirty="0">
                <a:latin typeface="SabonLTStd-Roman"/>
              </a:rPr>
              <a:t>Every experienced HR professional who is responsible for recruitment and selection will occasionally come across a vacancy that is particularly difficult to fill.</a:t>
            </a:r>
          </a:p>
          <a:p>
            <a:pPr algn="just"/>
            <a:r>
              <a:rPr lang="en-GB" sz="2400" b="0" i="0" u="none" strike="noStrike" baseline="0" dirty="0">
                <a:latin typeface="SabonLTStd-Roman"/>
              </a:rPr>
              <a:t> In this situation any compromise that involves appointing someone who does not meet the specification must be avoided</a:t>
            </a:r>
            <a:r>
              <a:rPr lang="en-GB" sz="1800" b="0" i="0" u="none" strike="noStrike" baseline="0" dirty="0">
                <a:latin typeface="SabonLTStd-Roman"/>
              </a:rPr>
              <a:t>.</a:t>
            </a:r>
            <a:endParaRPr lang="en-GB" dirty="0"/>
          </a:p>
        </p:txBody>
      </p:sp>
      <p:sp>
        <p:nvSpPr>
          <p:cNvPr id="4" name="Date Placeholder 3">
            <a:extLst>
              <a:ext uri="{FF2B5EF4-FFF2-40B4-BE49-F238E27FC236}">
                <a16:creationId xmlns:a16="http://schemas.microsoft.com/office/drawing/2014/main" id="{E4B5A75A-F6DB-A52F-DB2B-9F1CC4DDB7D0}"/>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EDDDBD3A-EA1C-BE27-4927-E619E51ED155}"/>
              </a:ext>
            </a:extLst>
          </p:cNvPr>
          <p:cNvSpPr>
            <a:spLocks noGrp="1"/>
          </p:cNvSpPr>
          <p:nvPr>
            <p:ph type="sldNum" sz="quarter" idx="12"/>
          </p:nvPr>
        </p:nvSpPr>
        <p:spPr/>
        <p:txBody>
          <a:bodyPr/>
          <a:lstStyle/>
          <a:p>
            <a:pPr>
              <a:defRPr/>
            </a:pPr>
            <a:fld id="{5AAC4B12-5E10-4C8D-B2EB-240193E429A4}" type="slidenum">
              <a:rPr lang="en-GB" altLang="en-US" smtClean="0"/>
              <a:pPr>
                <a:defRPr/>
              </a:pPr>
              <a:t>19</a:t>
            </a:fld>
            <a:endParaRPr lang="en-GB" altLang="en-US"/>
          </a:p>
        </p:txBody>
      </p:sp>
    </p:spTree>
    <p:extLst>
      <p:ext uri="{BB962C8B-B14F-4D97-AF65-F5344CB8AC3E}">
        <p14:creationId xmlns:p14="http://schemas.microsoft.com/office/powerpoint/2010/main" val="1843294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37C59-C33E-FB27-3561-7D5DCB42AD50}"/>
              </a:ext>
            </a:extLst>
          </p:cNvPr>
          <p:cNvSpPr>
            <a:spLocks noGrp="1"/>
          </p:cNvSpPr>
          <p:nvPr>
            <p:ph type="title"/>
          </p:nvPr>
        </p:nvSpPr>
        <p:spPr>
          <a:xfrm>
            <a:off x="457200" y="274638"/>
            <a:ext cx="8229600" cy="562074"/>
          </a:xfrm>
        </p:spPr>
        <p:txBody>
          <a:bodyPr/>
          <a:lstStyle/>
          <a:p>
            <a:r>
              <a:rPr lang="en-GB" sz="2400" b="0" i="0" u="none" strike="noStrike" baseline="0" dirty="0">
                <a:solidFill>
                  <a:srgbClr val="0070C0"/>
                </a:solidFill>
                <a:latin typeface="MiloOT-Black"/>
              </a:rPr>
              <a:t>Case </a:t>
            </a:r>
            <a:r>
              <a:rPr lang="en-GB" sz="2400" b="0" i="0" u="none" strike="noStrike" baseline="0" dirty="0" err="1">
                <a:solidFill>
                  <a:srgbClr val="0070C0"/>
                </a:solidFill>
                <a:latin typeface="MiloOT-Black"/>
              </a:rPr>
              <a:t>studies:Case</a:t>
            </a:r>
            <a:r>
              <a:rPr lang="en-GB" sz="2400" b="0" i="0" u="none" strike="noStrike" baseline="0" dirty="0">
                <a:solidFill>
                  <a:srgbClr val="0070C0"/>
                </a:solidFill>
                <a:latin typeface="MiloOT-Black"/>
              </a:rPr>
              <a:t> study 1</a:t>
            </a:r>
            <a:endParaRPr lang="en-GB" sz="2400" dirty="0">
              <a:solidFill>
                <a:srgbClr val="0070C0"/>
              </a:solidFill>
            </a:endParaRPr>
          </a:p>
        </p:txBody>
      </p:sp>
      <p:sp>
        <p:nvSpPr>
          <p:cNvPr id="3" name="Content Placeholder 2">
            <a:extLst>
              <a:ext uri="{FF2B5EF4-FFF2-40B4-BE49-F238E27FC236}">
                <a16:creationId xmlns:a16="http://schemas.microsoft.com/office/drawing/2014/main" id="{C107646A-EF3D-8978-BD61-43B4840416B9}"/>
              </a:ext>
            </a:extLst>
          </p:cNvPr>
          <p:cNvSpPr>
            <a:spLocks noGrp="1"/>
          </p:cNvSpPr>
          <p:nvPr>
            <p:ph idx="1"/>
          </p:nvPr>
        </p:nvSpPr>
        <p:spPr>
          <a:xfrm>
            <a:off x="457200" y="836712"/>
            <a:ext cx="8229600" cy="4680521"/>
          </a:xfrm>
        </p:spPr>
        <p:txBody>
          <a:bodyPr/>
          <a:lstStyle/>
          <a:p>
            <a:pPr algn="l"/>
            <a:r>
              <a:rPr lang="en-GB" sz="1800" b="0" i="0" u="sng" strike="noStrike" baseline="0" dirty="0">
                <a:solidFill>
                  <a:srgbClr val="0070C0"/>
                </a:solidFill>
                <a:latin typeface="MiloOT-Light"/>
              </a:rPr>
              <a:t>Recruitment assessment processes at Embarq</a:t>
            </a:r>
          </a:p>
          <a:p>
            <a:pPr algn="just"/>
            <a:r>
              <a:rPr lang="en-GB" sz="1800" b="0" i="0" u="none" strike="noStrike" baseline="0" dirty="0">
                <a:latin typeface="UniversLTStd-Cn"/>
              </a:rPr>
              <a:t>Embarq is the largest independent local telecoms provider in the United States. It suffered catastrophic rates of staff turnover in its call centres; then a new assessment process designed by </a:t>
            </a:r>
            <a:r>
              <a:rPr lang="en-GB" sz="1800" b="0" i="0" u="none" strike="noStrike" baseline="0" dirty="0" err="1">
                <a:latin typeface="UniversLTStd-Cn"/>
              </a:rPr>
              <a:t>PreVisor</a:t>
            </a:r>
            <a:r>
              <a:rPr lang="en-GB" sz="1800" b="0" i="0" u="none" strike="noStrike" baseline="0" dirty="0">
                <a:latin typeface="UniversLTStd-Cn"/>
              </a:rPr>
              <a:t> reduced turnover from 33.5 per cent</a:t>
            </a:r>
          </a:p>
          <a:p>
            <a:pPr algn="just"/>
            <a:endParaRPr lang="en-GB" sz="1800" b="0" i="0" u="none" strike="noStrike" baseline="0" dirty="0">
              <a:latin typeface="UniversLTStd-Cn"/>
            </a:endParaRPr>
          </a:p>
          <a:p>
            <a:pPr algn="l"/>
            <a:r>
              <a:rPr lang="en-GB" sz="1800" b="0" i="0" u="none" strike="noStrike" baseline="0" dirty="0">
                <a:latin typeface="UniversLTStd-Cn"/>
              </a:rPr>
              <a:t>in the first 90 days to 12.5 per cent. The new process begins with an online screening tool that identifies characteristics and motivations that define long-term success in the roles, such as ‘customer focus’ and ‘persistence’. There follows a behaviour-based structured interview and a sales-based role-play exercise.</a:t>
            </a:r>
          </a:p>
          <a:p>
            <a:pPr algn="l"/>
            <a:endParaRPr lang="en-GB" sz="1800" b="0" i="0" u="none" strike="noStrike" baseline="0" dirty="0">
              <a:latin typeface="UniversLTStd-Cn"/>
            </a:endParaRPr>
          </a:p>
          <a:p>
            <a:pPr algn="just"/>
            <a:r>
              <a:rPr lang="en-GB" sz="1800" b="0" i="0" u="none" strike="noStrike" baseline="0" dirty="0">
                <a:latin typeface="UniversLTStd-Cn"/>
              </a:rPr>
              <a:t>This exercise takes place over the phone, which tests candidates in the most   realistic way possible, and is more convenient and cost-effective.</a:t>
            </a:r>
          </a:p>
          <a:p>
            <a:pPr algn="just"/>
            <a:endParaRPr lang="en-GB" sz="1800" b="0" i="0" u="none" strike="noStrike" baseline="0" dirty="0">
              <a:latin typeface="UniversLTStd-Cn"/>
            </a:endParaRPr>
          </a:p>
          <a:p>
            <a:pPr algn="l"/>
            <a:r>
              <a:rPr lang="en-GB" sz="1800" b="1" i="0" u="sng" strike="noStrike" baseline="0" dirty="0">
                <a:latin typeface="UniversLTStd-Cn"/>
              </a:rPr>
              <a:t>Sales have since increased by 24 per cent, and customer service has also improved.</a:t>
            </a:r>
          </a:p>
          <a:p>
            <a:pPr algn="just"/>
            <a:endParaRPr lang="en-GB" dirty="0"/>
          </a:p>
        </p:txBody>
      </p:sp>
      <p:sp>
        <p:nvSpPr>
          <p:cNvPr id="4" name="Date Placeholder 3">
            <a:extLst>
              <a:ext uri="{FF2B5EF4-FFF2-40B4-BE49-F238E27FC236}">
                <a16:creationId xmlns:a16="http://schemas.microsoft.com/office/drawing/2014/main" id="{03C448CA-3D03-2BE8-323A-5FA8B787D07C}"/>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9F512FC4-B67E-AE4A-9181-7B478B21FADF}"/>
              </a:ext>
            </a:extLst>
          </p:cNvPr>
          <p:cNvSpPr>
            <a:spLocks noGrp="1"/>
          </p:cNvSpPr>
          <p:nvPr>
            <p:ph type="sldNum" sz="quarter" idx="12"/>
          </p:nvPr>
        </p:nvSpPr>
        <p:spPr/>
        <p:txBody>
          <a:bodyPr/>
          <a:lstStyle/>
          <a:p>
            <a:pPr>
              <a:defRPr/>
            </a:pPr>
            <a:fld id="{5AAC4B12-5E10-4C8D-B2EB-240193E429A4}" type="slidenum">
              <a:rPr lang="en-GB" altLang="en-US" smtClean="0"/>
              <a:pPr>
                <a:defRPr/>
              </a:pPr>
              <a:t>20</a:t>
            </a:fld>
            <a:endParaRPr lang="en-GB" altLang="en-US"/>
          </a:p>
        </p:txBody>
      </p:sp>
    </p:spTree>
    <p:extLst>
      <p:ext uri="{BB962C8B-B14F-4D97-AF65-F5344CB8AC3E}">
        <p14:creationId xmlns:p14="http://schemas.microsoft.com/office/powerpoint/2010/main" val="1317401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89D6A-47D3-3FE1-09B2-585C0C2D74CD}"/>
              </a:ext>
            </a:extLst>
          </p:cNvPr>
          <p:cNvSpPr>
            <a:spLocks noGrp="1"/>
          </p:cNvSpPr>
          <p:nvPr>
            <p:ph type="title"/>
          </p:nvPr>
        </p:nvSpPr>
        <p:spPr>
          <a:xfrm>
            <a:off x="457200" y="274638"/>
            <a:ext cx="8229600" cy="461046"/>
          </a:xfrm>
        </p:spPr>
        <p:txBody>
          <a:bodyPr/>
          <a:lstStyle/>
          <a:p>
            <a:r>
              <a:rPr lang="en-GB" sz="2000" b="0" i="0" u="none" strike="noStrike" baseline="0" dirty="0">
                <a:solidFill>
                  <a:srgbClr val="0070C0"/>
                </a:solidFill>
                <a:latin typeface="MiloOT-Light"/>
              </a:rPr>
              <a:t>Case study 2: Recruitment and retention at Paul UK</a:t>
            </a:r>
            <a:endParaRPr lang="en-GB" sz="2000" dirty="0">
              <a:solidFill>
                <a:srgbClr val="0070C0"/>
              </a:solidFill>
            </a:endParaRPr>
          </a:p>
        </p:txBody>
      </p:sp>
      <p:sp>
        <p:nvSpPr>
          <p:cNvPr id="3" name="Content Placeholder 2">
            <a:extLst>
              <a:ext uri="{FF2B5EF4-FFF2-40B4-BE49-F238E27FC236}">
                <a16:creationId xmlns:a16="http://schemas.microsoft.com/office/drawing/2014/main" id="{FA338224-1204-4FB4-CD13-C6B29BA4DD29}"/>
              </a:ext>
            </a:extLst>
          </p:cNvPr>
          <p:cNvSpPr>
            <a:spLocks noGrp="1"/>
          </p:cNvSpPr>
          <p:nvPr>
            <p:ph idx="1"/>
          </p:nvPr>
        </p:nvSpPr>
        <p:spPr>
          <a:xfrm>
            <a:off x="457200" y="908720"/>
            <a:ext cx="8229600" cy="4608513"/>
          </a:xfrm>
        </p:spPr>
        <p:txBody>
          <a:bodyPr/>
          <a:lstStyle/>
          <a:p>
            <a:pPr algn="just"/>
            <a:r>
              <a:rPr lang="en-GB" sz="1800" b="0" i="0" u="none" strike="noStrike" baseline="0" dirty="0">
                <a:solidFill>
                  <a:srgbClr val="000000"/>
                </a:solidFill>
                <a:latin typeface="UniversLTStd-Cn"/>
              </a:rPr>
              <a:t>Paul UK operates a chain of 22 retail patisserie and bakery shops employing 400 people. Its staff turnover rate of 168 per cent was below the sector’s average but still too high. The steps taken to overcome this problem were as follows:</a:t>
            </a:r>
          </a:p>
          <a:p>
            <a:pPr algn="just"/>
            <a:r>
              <a:rPr lang="en-GB" sz="1800" b="0" i="0" u="none" strike="noStrike" baseline="0" dirty="0">
                <a:solidFill>
                  <a:srgbClr val="922790"/>
                </a:solidFill>
                <a:latin typeface="ZapfDingbatsStd"/>
              </a:rPr>
              <a:t>●● </a:t>
            </a:r>
            <a:r>
              <a:rPr lang="en-GB" sz="1800" b="0" i="0" u="none" strike="noStrike" baseline="0" dirty="0">
                <a:solidFill>
                  <a:srgbClr val="000000"/>
                </a:solidFill>
                <a:latin typeface="UniversLTStd-Cn"/>
              </a:rPr>
              <a:t>a robust recruitment process was introduced using branded application forms and centralized recruiting;</a:t>
            </a:r>
          </a:p>
          <a:p>
            <a:pPr algn="just"/>
            <a:endParaRPr lang="en-GB" sz="1800" b="0" i="0" u="none" strike="noStrike" baseline="0" dirty="0">
              <a:solidFill>
                <a:srgbClr val="000000"/>
              </a:solidFill>
              <a:latin typeface="UniversLTStd-Cn"/>
            </a:endParaRPr>
          </a:p>
          <a:p>
            <a:pPr algn="just"/>
            <a:r>
              <a:rPr lang="en-GB" sz="1800" b="0" i="0" u="none" strike="noStrike" baseline="0" dirty="0">
                <a:solidFill>
                  <a:srgbClr val="922790"/>
                </a:solidFill>
                <a:latin typeface="ZapfDingbatsStd"/>
              </a:rPr>
              <a:t>●● </a:t>
            </a:r>
            <a:r>
              <a:rPr lang="en-GB" sz="1800" b="0" i="0" u="none" strike="noStrike" baseline="0" dirty="0">
                <a:solidFill>
                  <a:srgbClr val="000000"/>
                </a:solidFill>
                <a:latin typeface="UniversLTStd-Cn"/>
              </a:rPr>
              <a:t>role descriptions and skills specifications were created for posts;</a:t>
            </a:r>
          </a:p>
          <a:p>
            <a:pPr algn="just"/>
            <a:endParaRPr lang="en-GB" sz="1800" b="0" i="0" u="none" strike="noStrike" baseline="0" dirty="0">
              <a:solidFill>
                <a:srgbClr val="000000"/>
              </a:solidFill>
              <a:latin typeface="UniversLTStd-Cn"/>
            </a:endParaRPr>
          </a:p>
          <a:p>
            <a:pPr algn="just"/>
            <a:r>
              <a:rPr lang="en-GB" sz="1800" b="0" i="0" u="none" strike="noStrike" baseline="0" dirty="0">
                <a:solidFill>
                  <a:srgbClr val="922790"/>
                </a:solidFill>
                <a:latin typeface="ZapfDingbatsStd"/>
              </a:rPr>
              <a:t>●● </a:t>
            </a:r>
            <a:r>
              <a:rPr lang="en-GB" sz="1800" b="0" i="0" u="none" strike="noStrike" baseline="0" dirty="0">
                <a:solidFill>
                  <a:srgbClr val="000000"/>
                </a:solidFill>
                <a:latin typeface="UniversLTStd-Cn"/>
              </a:rPr>
              <a:t>a competency-based approach to recruitment was introduced – the competencies are closely linked to the company’s values and defined the behaviours and attitudes required;</a:t>
            </a:r>
          </a:p>
          <a:p>
            <a:pPr algn="just"/>
            <a:endParaRPr lang="en-GB" sz="1800" b="0" i="0" u="none" strike="noStrike" baseline="0" dirty="0">
              <a:solidFill>
                <a:srgbClr val="000000"/>
              </a:solidFill>
              <a:latin typeface="UniversLTStd-Cn"/>
            </a:endParaRPr>
          </a:p>
          <a:p>
            <a:pPr algn="l"/>
            <a:r>
              <a:rPr lang="en-GB" sz="1800" b="0" i="0" u="none" strike="noStrike" baseline="0" dirty="0">
                <a:solidFill>
                  <a:srgbClr val="922790"/>
                </a:solidFill>
                <a:latin typeface="ZapfDingbatsStd"/>
              </a:rPr>
              <a:t>●● </a:t>
            </a:r>
            <a:r>
              <a:rPr lang="en-GB" sz="1800" b="0" i="0" u="none" strike="noStrike" baseline="0" dirty="0">
                <a:solidFill>
                  <a:srgbClr val="000000"/>
                </a:solidFill>
                <a:latin typeface="UniversLTStd-Cn"/>
              </a:rPr>
              <a:t>recruitment literature was professionally designed by an agency;</a:t>
            </a:r>
            <a:r>
              <a:rPr lang="en-GB" sz="1800" b="0" i="0" u="none" strike="noStrike" baseline="0" dirty="0">
                <a:solidFill>
                  <a:srgbClr val="922790"/>
                </a:solidFill>
                <a:latin typeface="ZapfDingbatsStd"/>
              </a:rPr>
              <a:t> ●● </a:t>
            </a:r>
            <a:r>
              <a:rPr lang="en-GB" sz="1800" b="0" i="0" u="none" strike="noStrike" baseline="0" dirty="0">
                <a:solidFill>
                  <a:srgbClr val="000000"/>
                </a:solidFill>
                <a:latin typeface="UniversLTStd-Cn"/>
              </a:rPr>
              <a:t>an employer brand was built – the promotional leaflet highlights the benefits of working for the company;</a:t>
            </a:r>
          </a:p>
        </p:txBody>
      </p:sp>
      <p:sp>
        <p:nvSpPr>
          <p:cNvPr id="4" name="Date Placeholder 3">
            <a:extLst>
              <a:ext uri="{FF2B5EF4-FFF2-40B4-BE49-F238E27FC236}">
                <a16:creationId xmlns:a16="http://schemas.microsoft.com/office/drawing/2014/main" id="{EFA4678C-436D-C226-B8A6-1ED4036B7F0E}"/>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B11991B1-F9C8-57DD-3CCF-AB5952ECF9F4}"/>
              </a:ext>
            </a:extLst>
          </p:cNvPr>
          <p:cNvSpPr>
            <a:spLocks noGrp="1"/>
          </p:cNvSpPr>
          <p:nvPr>
            <p:ph type="sldNum" sz="quarter" idx="12"/>
          </p:nvPr>
        </p:nvSpPr>
        <p:spPr/>
        <p:txBody>
          <a:bodyPr/>
          <a:lstStyle/>
          <a:p>
            <a:pPr>
              <a:defRPr/>
            </a:pPr>
            <a:fld id="{5AAC4B12-5E10-4C8D-B2EB-240193E429A4}" type="slidenum">
              <a:rPr lang="en-GB" altLang="en-US" smtClean="0"/>
              <a:pPr>
                <a:defRPr/>
              </a:pPr>
              <a:t>21</a:t>
            </a:fld>
            <a:endParaRPr lang="en-GB" altLang="en-US"/>
          </a:p>
        </p:txBody>
      </p:sp>
    </p:spTree>
    <p:extLst>
      <p:ext uri="{BB962C8B-B14F-4D97-AF65-F5344CB8AC3E}">
        <p14:creationId xmlns:p14="http://schemas.microsoft.com/office/powerpoint/2010/main" val="12222146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68C12-E8B2-4A77-18CB-204D6B8924F2}"/>
              </a:ext>
            </a:extLst>
          </p:cNvPr>
          <p:cNvSpPr>
            <a:spLocks noGrp="1"/>
          </p:cNvSpPr>
          <p:nvPr>
            <p:ph type="title"/>
          </p:nvPr>
        </p:nvSpPr>
        <p:spPr>
          <a:xfrm>
            <a:off x="457200" y="274638"/>
            <a:ext cx="8229600" cy="634082"/>
          </a:xfrm>
        </p:spPr>
        <p:txBody>
          <a:bodyPr/>
          <a:lstStyle/>
          <a:p>
            <a:r>
              <a:rPr lang="en-GB" sz="2400" dirty="0">
                <a:solidFill>
                  <a:srgbClr val="0070C0"/>
                </a:solidFill>
              </a:rPr>
              <a:t>Contd..</a:t>
            </a:r>
          </a:p>
        </p:txBody>
      </p:sp>
      <p:sp>
        <p:nvSpPr>
          <p:cNvPr id="3" name="Content Placeholder 2">
            <a:extLst>
              <a:ext uri="{FF2B5EF4-FFF2-40B4-BE49-F238E27FC236}">
                <a16:creationId xmlns:a16="http://schemas.microsoft.com/office/drawing/2014/main" id="{447DF363-9C1B-32BB-B2C7-F38A941B4CBD}"/>
              </a:ext>
            </a:extLst>
          </p:cNvPr>
          <p:cNvSpPr>
            <a:spLocks noGrp="1"/>
          </p:cNvSpPr>
          <p:nvPr>
            <p:ph idx="1"/>
          </p:nvPr>
        </p:nvSpPr>
        <p:spPr>
          <a:xfrm>
            <a:off x="457200" y="908720"/>
            <a:ext cx="8229600" cy="4752528"/>
          </a:xfrm>
        </p:spPr>
        <p:txBody>
          <a:bodyPr/>
          <a:lstStyle/>
          <a:p>
            <a:pPr algn="l"/>
            <a:r>
              <a:rPr lang="en-GB" sz="2400" b="0" i="0" u="none" strike="noStrike" baseline="0" dirty="0">
                <a:solidFill>
                  <a:srgbClr val="922790"/>
                </a:solidFill>
                <a:latin typeface="ZapfDingbatsStd"/>
              </a:rPr>
              <a:t>●● </a:t>
            </a:r>
            <a:r>
              <a:rPr lang="en-GB" sz="2400" b="0" i="0" u="none" strike="noStrike" baseline="0" dirty="0">
                <a:solidFill>
                  <a:srgbClr val="000000"/>
                </a:solidFill>
                <a:latin typeface="UniversLTStd-Cn"/>
              </a:rPr>
              <a:t>an employee referral scheme was introduced (</a:t>
            </a:r>
            <a:r>
              <a:rPr lang="en-GB" sz="2400" b="0" i="0" u="none" strike="noStrike" baseline="0" dirty="0" err="1">
                <a:solidFill>
                  <a:srgbClr val="000000"/>
                </a:solidFill>
                <a:latin typeface="UniversLTStd-Cn"/>
              </a:rPr>
              <a:t>helpedby</a:t>
            </a:r>
            <a:r>
              <a:rPr lang="en-GB" sz="2400" b="0" i="0" u="none" strike="noStrike" baseline="0" dirty="0">
                <a:solidFill>
                  <a:srgbClr val="000000"/>
                </a:solidFill>
                <a:latin typeface="UniversLTStd-Cn"/>
              </a:rPr>
              <a:t> the employer brand);</a:t>
            </a:r>
          </a:p>
          <a:p>
            <a:pPr algn="l"/>
            <a:r>
              <a:rPr lang="en-GB" sz="2400" b="0" i="0" u="none" strike="noStrike" baseline="0" dirty="0">
                <a:solidFill>
                  <a:srgbClr val="922790"/>
                </a:solidFill>
                <a:latin typeface="ZapfDingbatsStd"/>
              </a:rPr>
              <a:t>●● </a:t>
            </a:r>
            <a:r>
              <a:rPr lang="en-GB" sz="2400" b="0" i="0" u="none" strike="noStrike" baseline="0" dirty="0">
                <a:solidFill>
                  <a:srgbClr val="000000"/>
                </a:solidFill>
                <a:latin typeface="UniversLTStd-Cn"/>
              </a:rPr>
              <a:t>a resource centre for recruitment and training was established;</a:t>
            </a:r>
          </a:p>
          <a:p>
            <a:pPr algn="l"/>
            <a:r>
              <a:rPr lang="en-GB" sz="2400" b="0" i="0" u="none" strike="noStrike" baseline="0" dirty="0">
                <a:solidFill>
                  <a:srgbClr val="922790"/>
                </a:solidFill>
                <a:latin typeface="ZapfDingbatsStd"/>
              </a:rPr>
              <a:t>●● </a:t>
            </a:r>
            <a:r>
              <a:rPr lang="en-GB" sz="2400" b="0" i="0" u="none" strike="noStrike" baseline="0" dirty="0">
                <a:solidFill>
                  <a:srgbClr val="000000"/>
                </a:solidFill>
                <a:latin typeface="UniversLTStd-Cn"/>
              </a:rPr>
              <a:t>a rolling induction training programme was</a:t>
            </a:r>
          </a:p>
          <a:p>
            <a:pPr algn="l"/>
            <a:r>
              <a:rPr lang="en-GB" sz="2400" b="0" i="0" u="none" strike="noStrike" baseline="0" dirty="0">
                <a:solidFill>
                  <a:srgbClr val="000000"/>
                </a:solidFill>
                <a:latin typeface="UniversLTStd-Cn"/>
              </a:rPr>
              <a:t>introduced;</a:t>
            </a:r>
          </a:p>
          <a:p>
            <a:pPr algn="l"/>
            <a:r>
              <a:rPr lang="en-GB" sz="2400" b="0" i="0" u="none" strike="noStrike" baseline="0" dirty="0">
                <a:solidFill>
                  <a:srgbClr val="922790"/>
                </a:solidFill>
                <a:latin typeface="ZapfDingbatsStd"/>
              </a:rPr>
              <a:t>●● </a:t>
            </a:r>
            <a:r>
              <a:rPr lang="en-GB" sz="2400" b="0" i="0" u="none" strike="noStrike" baseline="0" dirty="0">
                <a:solidFill>
                  <a:srgbClr val="000000"/>
                </a:solidFill>
                <a:latin typeface="UniversLTStd-Cn"/>
              </a:rPr>
              <a:t>a career progression framework was developed.</a:t>
            </a:r>
            <a:endParaRPr lang="en-GB" sz="2400" dirty="0">
              <a:solidFill>
                <a:srgbClr val="000000"/>
              </a:solidFill>
              <a:latin typeface="UniversLTStd-Cn"/>
            </a:endParaRPr>
          </a:p>
          <a:p>
            <a:pPr algn="l"/>
            <a:endParaRPr lang="en-GB" sz="2400" b="0" i="0" u="none" strike="noStrike" baseline="0" dirty="0">
              <a:solidFill>
                <a:srgbClr val="000000"/>
              </a:solidFill>
              <a:latin typeface="UniversLTStd-Cn"/>
            </a:endParaRPr>
          </a:p>
          <a:p>
            <a:pPr algn="l"/>
            <a:r>
              <a:rPr lang="en-GB" sz="2800" b="1" i="0" strike="noStrike" baseline="0" dirty="0">
                <a:solidFill>
                  <a:srgbClr val="000000"/>
                </a:solidFill>
                <a:latin typeface="UniversLTStd-Cn"/>
              </a:rPr>
              <a:t>The outcome was that within two years staff turnover had dropped by 30 per cent and retention rates had doubled.</a:t>
            </a:r>
            <a:endParaRPr lang="en-GB" sz="2800" b="1" dirty="0"/>
          </a:p>
          <a:p>
            <a:endParaRPr lang="en-GB" sz="2000" dirty="0"/>
          </a:p>
        </p:txBody>
      </p:sp>
      <p:sp>
        <p:nvSpPr>
          <p:cNvPr id="4" name="Date Placeholder 3">
            <a:extLst>
              <a:ext uri="{FF2B5EF4-FFF2-40B4-BE49-F238E27FC236}">
                <a16:creationId xmlns:a16="http://schemas.microsoft.com/office/drawing/2014/main" id="{FB03213B-99F6-20B4-130E-D0259F23BA4C}"/>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B7449286-2783-ACFD-5697-70B778442FD2}"/>
              </a:ext>
            </a:extLst>
          </p:cNvPr>
          <p:cNvSpPr>
            <a:spLocks noGrp="1"/>
          </p:cNvSpPr>
          <p:nvPr>
            <p:ph type="sldNum" sz="quarter" idx="12"/>
          </p:nvPr>
        </p:nvSpPr>
        <p:spPr/>
        <p:txBody>
          <a:bodyPr/>
          <a:lstStyle/>
          <a:p>
            <a:pPr>
              <a:defRPr/>
            </a:pPr>
            <a:fld id="{5AAC4B12-5E10-4C8D-B2EB-240193E429A4}" type="slidenum">
              <a:rPr lang="en-GB" altLang="en-US" smtClean="0"/>
              <a:pPr>
                <a:defRPr/>
              </a:pPr>
              <a:t>22</a:t>
            </a:fld>
            <a:endParaRPr lang="en-GB" altLang="en-US"/>
          </a:p>
        </p:txBody>
      </p:sp>
    </p:spTree>
    <p:extLst>
      <p:ext uri="{BB962C8B-B14F-4D97-AF65-F5344CB8AC3E}">
        <p14:creationId xmlns:p14="http://schemas.microsoft.com/office/powerpoint/2010/main" val="4425318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7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46186" y="2377678"/>
            <a:ext cx="1930004" cy="2102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223629" y="3073003"/>
            <a:ext cx="3165872" cy="711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3300" dirty="0">
                <a:solidFill>
                  <a:schemeClr val="tx1"/>
                </a:solidFill>
              </a:rPr>
              <a:t>Thank You </a:t>
            </a:r>
            <a:r>
              <a:rPr lang="en-GB" altLang="en-US" sz="33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dirty="0"/>
          </a:p>
          <a:p>
            <a:pPr algn="just" eaLnBrk="1" hangingPunct="1">
              <a:buFont typeface="Symbol" panose="05050102010706020507" pitchFamily="18" charset="2"/>
              <a:buNone/>
            </a:pPr>
            <a:endParaRPr lang="en-GB" altLang="en-US" b="1" dirty="0"/>
          </a:p>
          <a:p>
            <a:pPr algn="just" eaLnBrk="1" hangingPunct="1">
              <a:buFont typeface="Symbol" panose="05050102010706020507" pitchFamily="18" charset="2"/>
              <a:buNone/>
            </a:pPr>
            <a:endParaRPr lang="en-US" altLang="en-US" sz="2100" b="1" dirty="0"/>
          </a:p>
        </p:txBody>
      </p:sp>
    </p:spTree>
    <p:extLst>
      <p:ext uri="{BB962C8B-B14F-4D97-AF65-F5344CB8AC3E}">
        <p14:creationId xmlns:p14="http://schemas.microsoft.com/office/powerpoint/2010/main" val="3885180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0F4D3CD7-9AEA-66C2-DAF0-1A3256B79668}"/>
              </a:ext>
            </a:extLst>
          </p:cNvPr>
          <p:cNvSpPr>
            <a:spLocks noGrp="1"/>
          </p:cNvSpPr>
          <p:nvPr>
            <p:ph type="title"/>
          </p:nvPr>
        </p:nvSpPr>
        <p:spPr/>
        <p:txBody>
          <a:bodyPr/>
          <a:lstStyle/>
          <a:p>
            <a:r>
              <a:rPr lang="en-GB" altLang="en-US" dirty="0"/>
              <a:t>Sources</a:t>
            </a:r>
          </a:p>
        </p:txBody>
      </p:sp>
      <p:sp>
        <p:nvSpPr>
          <p:cNvPr id="39939" name="Content Placeholder 2">
            <a:extLst>
              <a:ext uri="{FF2B5EF4-FFF2-40B4-BE49-F238E27FC236}">
                <a16:creationId xmlns:a16="http://schemas.microsoft.com/office/drawing/2014/main" id="{961BE9A9-1559-10EB-8821-000549B0DAC0}"/>
              </a:ext>
            </a:extLst>
          </p:cNvPr>
          <p:cNvSpPr>
            <a:spLocks noGrp="1"/>
          </p:cNvSpPr>
          <p:nvPr>
            <p:ph idx="1"/>
          </p:nvPr>
        </p:nvSpPr>
        <p:spPr>
          <a:xfrm>
            <a:off x="457200" y="1600200"/>
            <a:ext cx="8229600" cy="3916363"/>
          </a:xfrm>
        </p:spPr>
        <p:txBody>
          <a:bodyPr/>
          <a:lstStyle/>
          <a:p>
            <a:pPr algn="just"/>
            <a:r>
              <a:rPr lang="en-GB" sz="1800" b="0" i="0" u="none" strike="noStrike" baseline="0" dirty="0">
                <a:solidFill>
                  <a:srgbClr val="000000"/>
                </a:solidFill>
                <a:latin typeface="Arial" panose="020B0604020202020204" pitchFamily="34" charset="0"/>
              </a:rPr>
              <a:t>Armstrong, M., Taylor, S., (2017) Armstrong's Handbook of Human Resource Management Practice, 14th Edition, Kogan Page 	</a:t>
            </a:r>
          </a:p>
          <a:p>
            <a:pPr algn="just"/>
            <a:r>
              <a:rPr lang="en-GB" sz="1800" b="0" i="0" u="none" strike="noStrike" baseline="0" dirty="0">
                <a:solidFill>
                  <a:srgbClr val="000000"/>
                </a:solidFill>
                <a:latin typeface="Arial" panose="020B0604020202020204" pitchFamily="34" charset="0"/>
              </a:rPr>
              <a:t>Torrington, D., Hall, L., Taylor, S., Atkinson, C., (2014) Human Resource Management 9th Edition, Pearson 	</a:t>
            </a:r>
          </a:p>
          <a:p>
            <a:pPr algn="just"/>
            <a:r>
              <a:rPr lang="en-GB" sz="1800" b="0" i="0" u="none" strike="noStrike" baseline="0" dirty="0">
                <a:solidFill>
                  <a:srgbClr val="000000"/>
                </a:solidFill>
                <a:latin typeface="Arial" panose="020B0604020202020204" pitchFamily="34" charset="0"/>
              </a:rPr>
              <a:t>Taylor, S. ,(2010) Resourcing and talent management. 5th ed. London: Chartered Institute of Personnel and Development. 	</a:t>
            </a:r>
          </a:p>
          <a:p>
            <a:pPr marL="0" indent="0">
              <a:buNone/>
            </a:pPr>
            <a:endParaRPr lang="en-GB" altLang="en-US" dirty="0"/>
          </a:p>
        </p:txBody>
      </p:sp>
      <p:sp>
        <p:nvSpPr>
          <p:cNvPr id="4" name="Date Placeholder 3">
            <a:extLst>
              <a:ext uri="{FF2B5EF4-FFF2-40B4-BE49-F238E27FC236}">
                <a16:creationId xmlns:a16="http://schemas.microsoft.com/office/drawing/2014/main" id="{230FC173-191C-8785-9D78-F52A3922E0C5}"/>
              </a:ext>
            </a:extLst>
          </p:cNvPr>
          <p:cNvSpPr>
            <a:spLocks noGrp="1"/>
          </p:cNvSpPr>
          <p:nvPr>
            <p:ph type="dt" sz="quarter" idx="10"/>
          </p:nvPr>
        </p:nvSpPr>
        <p:spPr/>
        <p:txBody>
          <a:bodyPr/>
          <a:lstStyle/>
          <a:p>
            <a:pPr>
              <a:defRPr/>
            </a:pPr>
            <a:fld id="{65F879B5-8B38-4995-BAE4-F31F1A034C4F}" type="datetime1">
              <a:rPr lang="en-GB" altLang="en-US" smtClean="0"/>
              <a:pPr>
                <a:defRPr/>
              </a:pPr>
              <a:t>12/06/2024</a:t>
            </a:fld>
            <a:endParaRPr lang="en-GB" altLang="en-US"/>
          </a:p>
        </p:txBody>
      </p:sp>
      <p:sp>
        <p:nvSpPr>
          <p:cNvPr id="39941" name="Slide Number Placeholder 4">
            <a:extLst>
              <a:ext uri="{FF2B5EF4-FFF2-40B4-BE49-F238E27FC236}">
                <a16:creationId xmlns:a16="http://schemas.microsoft.com/office/drawing/2014/main" id="{2FE34D3F-2147-12BA-DA0C-73C536749A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EBA1CC-E388-4305-9DE7-846B0D806E78}"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4c913a3fd121b6e11f2f6a36e75cbd76">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186273b08091400b8b276fe06c71163d"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CR" minOccurs="0"/>
                <xsd:element ref="ns3:MediaServiceGenerationTime" minOccurs="0"/>
                <xsd:element ref="ns3:MediaServiceEventHashCode"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EB649BE4-2228-4608-A0E5-B4EE872B29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44DE51-5A69-46BC-B459-7EC49F1FB838}">
  <ds:schemaRefs>
    <ds:schemaRef ds:uri="http://schemas.microsoft.com/sharepoint/v3/contenttype/forms"/>
  </ds:schemaRefs>
</ds:datastoreItem>
</file>

<file path=customXml/itemProps3.xml><?xml version="1.0" encoding="utf-8"?>
<ds:datastoreItem xmlns:ds="http://schemas.openxmlformats.org/officeDocument/2006/customXml" ds:itemID="{84786044-B4C8-4AD3-BE4A-7333246F9D1A}">
  <ds:schemaRefs>
    <ds:schemaRef ds:uri="http://purl.org/dc/dcmitype/"/>
    <ds:schemaRef ds:uri="http://purl.org/dc/terms/"/>
    <ds:schemaRef ds:uri="http://purl.org/dc/elements/1.1/"/>
    <ds:schemaRef ds:uri="http://schemas.microsoft.com/office/2006/documentManagement/types"/>
    <ds:schemaRef ds:uri="http://schemas.microsoft.com/office/2006/metadata/properties"/>
    <ds:schemaRef ds:uri="0d4f6ffa-9f28-4e2a-a23f-4264c91c95c3"/>
    <ds:schemaRef ds:uri="http://schemas.microsoft.com/office/infopath/2007/PartnerControls"/>
    <ds:schemaRef ds:uri="http://schemas.openxmlformats.org/package/2006/metadata/core-properties"/>
    <ds:schemaRef ds:uri="a5bd8bae-d77b-4579-b242-1f3afbf66184"/>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PPT template</Template>
  <TotalTime>1519</TotalTime>
  <Words>1975</Words>
  <Application>Microsoft Office PowerPoint</Application>
  <PresentationFormat>On-screen Show (4:3)</PresentationFormat>
  <Paragraphs>206</Paragraphs>
  <Slides>24</Slides>
  <Notes>1</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24</vt:i4>
      </vt:variant>
    </vt:vector>
  </HeadingPairs>
  <TitlesOfParts>
    <vt:vector size="40" baseType="lpstr">
      <vt:lpstr>Arial</vt:lpstr>
      <vt:lpstr>Microsoft New Tai Lue</vt:lpstr>
      <vt:lpstr>MiloOT</vt:lpstr>
      <vt:lpstr>MiloOT-Black</vt:lpstr>
      <vt:lpstr>MiloOT-Bold</vt:lpstr>
      <vt:lpstr>MiloOT-BoldIta</vt:lpstr>
      <vt:lpstr>MiloOT-Light</vt:lpstr>
      <vt:lpstr>Myriad Pro</vt:lpstr>
      <vt:lpstr>SabonLTStd-Roman</vt:lpstr>
      <vt:lpstr>Symbol</vt:lpstr>
      <vt:lpstr>Univers-Bold</vt:lpstr>
      <vt:lpstr>UniversLTStd-Cn</vt:lpstr>
      <vt:lpstr>Verdana</vt:lpstr>
      <vt:lpstr>Wingdings</vt:lpstr>
      <vt:lpstr>ZapfDingbatsStd</vt:lpstr>
      <vt:lpstr>20140311PresentationUWTSDTemplate</vt:lpstr>
      <vt:lpstr>LCBB5004  </vt:lpstr>
      <vt:lpstr>Learning outcomes</vt:lpstr>
      <vt:lpstr>Introduction to Recruitment and Selection</vt:lpstr>
      <vt:lpstr>The recruitment and selection process</vt:lpstr>
      <vt:lpstr>Defining requirements</vt:lpstr>
      <vt:lpstr>Attracting candidates</vt:lpstr>
      <vt:lpstr>Contd..</vt:lpstr>
      <vt:lpstr>Dealing with applications</vt:lpstr>
      <vt:lpstr> Examining information from candidates </vt:lpstr>
      <vt:lpstr>Draw up an interviewing programme</vt:lpstr>
      <vt:lpstr> Administering the selection programme </vt:lpstr>
      <vt:lpstr>Selection methods</vt:lpstr>
      <vt:lpstr>Interview arrangements</vt:lpstr>
      <vt:lpstr> Selection testing </vt:lpstr>
      <vt:lpstr>Characteristics of a good test</vt:lpstr>
      <vt:lpstr> Assessment centres </vt:lpstr>
      <vt:lpstr>Provisional offers and obtaining references</vt:lpstr>
      <vt:lpstr>Offering employment </vt:lpstr>
      <vt:lpstr>Dealing with recruitment problems</vt:lpstr>
      <vt:lpstr>Case studies:Case study 1</vt:lpstr>
      <vt:lpstr>Case study 2: Recruitment and retention at Paul UK</vt:lpstr>
      <vt:lpstr>Contd..</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Jayalakshmi Gopalkrishnan</cp:lastModifiedBy>
  <cp:revision>72</cp:revision>
  <cp:lastPrinted>1601-01-01T00:00:00Z</cp:lastPrinted>
  <dcterms:created xsi:type="dcterms:W3CDTF">2002-10-07T19:43:58Z</dcterms:created>
  <dcterms:modified xsi:type="dcterms:W3CDTF">2024-06-12T12:34:25Z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