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40" d="100"/>
          <a:sy n="40" d="100"/>
        </p:scale>
        <p:origin x="260"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EADE2-5470-4750-A8D1-D3EFC3F7B052}"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117584-07E0-4410-872D-AE22670094DF}" type="slidenum">
              <a:rPr lang="en-GB" smtClean="0"/>
              <a:t>‹#›</a:t>
            </a:fld>
            <a:endParaRPr lang="en-GB"/>
          </a:p>
        </p:txBody>
      </p:sp>
    </p:spTree>
    <p:extLst>
      <p:ext uri="{BB962C8B-B14F-4D97-AF65-F5344CB8AC3E}">
        <p14:creationId xmlns:p14="http://schemas.microsoft.com/office/powerpoint/2010/main" val="2575676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5F62C-48DE-3BD2-6872-9654C13430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EA4B54-9B74-4C4C-F7F5-3AF1B27AD1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1D42B1D-1B01-789B-FAA1-FDA9672C80EB}"/>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FF3FCA39-BDC7-5986-2D44-04BB2DCBC9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A42CC1-363D-583A-C1D2-10484E6C3282}"/>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1049471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9771-0225-B18A-8AF6-40C36178C6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254869-F4DC-BB55-88A5-5261489C93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76ADFF-CD8F-1569-C8F6-B5CA9C463F03}"/>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BC6D118F-6954-A1CA-6505-7E47D601EB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97A99-89F9-065D-80C0-C572F2231847}"/>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3660486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67FD9-EBA0-A351-245D-ADDD9B95E42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034FCEF-C6C5-6857-1FA9-0885B7A655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E24BCE-5DAE-F1F4-7E3D-CDEA578EE615}"/>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6B52F1A8-0277-536D-83DC-B1795DA09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4F12B-4888-76D9-F2E0-0E2B4FAB018D}"/>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1248143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1539-0812-9FA0-E8C2-435E143479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061938-8CD6-B2A2-AE27-00968FAAE2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1AC0EF-1920-DE46-C8C5-90AD129F2C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ABE3EF9-3ACE-7DDD-D89E-F6A8D6503771}"/>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6" name="Footer Placeholder 5">
            <a:extLst>
              <a:ext uri="{FF2B5EF4-FFF2-40B4-BE49-F238E27FC236}">
                <a16:creationId xmlns:a16="http://schemas.microsoft.com/office/drawing/2014/main" id="{4B2E3D7C-F0D9-7728-7F3B-5065E8FAB9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1E822A-E61F-1774-86BE-8C0BE130C885}"/>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754968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FC7EB-47DD-A5D8-0A67-7BF558BA72D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9054B4-D956-9963-4528-E0BD431AA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6D80499-BD37-B4B3-DC39-BEA87A1BD8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83F6AE-CC47-6ABE-3CC0-D76C14A093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172C8C-D86C-432B-2870-9810F33447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3413E7-6FB2-883F-E0DF-FC9A6F2D4B68}"/>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8" name="Footer Placeholder 7">
            <a:extLst>
              <a:ext uri="{FF2B5EF4-FFF2-40B4-BE49-F238E27FC236}">
                <a16:creationId xmlns:a16="http://schemas.microsoft.com/office/drawing/2014/main" id="{AB61D6EB-4B81-CF18-3E6F-4C8471926A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414E75-BAE1-37F6-8D34-B759D86CA34B}"/>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758331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C8B2-6062-8C71-73BA-516A13F677D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DB67C17-96E8-6BA3-4860-303DAF90E90F}"/>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4" name="Footer Placeholder 3">
            <a:extLst>
              <a:ext uri="{FF2B5EF4-FFF2-40B4-BE49-F238E27FC236}">
                <a16:creationId xmlns:a16="http://schemas.microsoft.com/office/drawing/2014/main" id="{3C903E1E-940B-05F8-82E7-E50AF0F0BF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F4DDC6-6D57-A8A0-6BD9-9BBCDDD95EA7}"/>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2782167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28A36B-232D-ACD6-2815-FB711A6743D7}"/>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3" name="Footer Placeholder 2">
            <a:extLst>
              <a:ext uri="{FF2B5EF4-FFF2-40B4-BE49-F238E27FC236}">
                <a16:creationId xmlns:a16="http://schemas.microsoft.com/office/drawing/2014/main" id="{471C174F-D542-691D-B3F6-702B270CF0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0D0860-640E-2259-527D-09753A263264}"/>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1664048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CB95-64A1-F86C-370D-D1B51EC41A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2A73280-0DF6-53FE-899F-75C4375681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02C999-CDF2-5071-DA14-250BF373F1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A5557B-A4B8-CC5D-75C2-ECADF5945DEA}"/>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6" name="Footer Placeholder 5">
            <a:extLst>
              <a:ext uri="{FF2B5EF4-FFF2-40B4-BE49-F238E27FC236}">
                <a16:creationId xmlns:a16="http://schemas.microsoft.com/office/drawing/2014/main" id="{5E1EC227-E45F-EBB7-F18F-D197A51600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9DB87F-D5FE-E385-BDF6-575D004FE46F}"/>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317588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E9F26-15F3-6446-D20A-7B3E26F68B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A83CDB2-1AFF-5B64-9F4B-EBBA07DE84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A70F50-2B9F-1D59-A6F1-D17F4DA847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590346-70E3-0651-AE0A-6E264EF2A6B8}"/>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6" name="Footer Placeholder 5">
            <a:extLst>
              <a:ext uri="{FF2B5EF4-FFF2-40B4-BE49-F238E27FC236}">
                <a16:creationId xmlns:a16="http://schemas.microsoft.com/office/drawing/2014/main" id="{5FB679B0-48ED-235A-DD2B-5A40548622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8E75C0-57AB-BA6C-0238-6B63F5D4FBA8}"/>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329513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BEFA-C16A-0DDB-7EF2-7A6FA47CEBD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D85F6AD-A181-BE0B-4B51-1FA9ED3C28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26DE04-A3CD-8074-130F-85F470439EE7}"/>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D66B502B-AF81-F434-8E8C-268F8CE73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E5837-432E-1393-9785-B6E050E0B789}"/>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6409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A2F6AA-8402-D415-FA4F-F42C9BCC1BA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EF665A-332A-3DC6-8459-9887164C7B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568D4D-D3F8-8F9D-06F9-B48ECBE24A4E}"/>
              </a:ext>
            </a:extLst>
          </p:cNvPr>
          <p:cNvSpPr>
            <a:spLocks noGrp="1"/>
          </p:cNvSpPr>
          <p:nvPr>
            <p:ph type="dt" sz="half" idx="10"/>
          </p:nvPr>
        </p:nvSpPr>
        <p:spPr/>
        <p:txBody>
          <a:body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1DAC20B5-40E1-B044-41A4-87D158F90C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47273-B71C-CDDA-A4E0-B1D053BB4ACA}"/>
              </a:ext>
            </a:extLst>
          </p:cNvPr>
          <p:cNvSpPr>
            <a:spLocks noGrp="1"/>
          </p:cNvSpPr>
          <p:nvPr>
            <p:ph type="sldNum" sz="quarter" idx="12"/>
          </p:nvPr>
        </p:nvSpPr>
        <p:spPr/>
        <p:txBody>
          <a:bodyPr/>
          <a:lstStyle/>
          <a:p>
            <a:fld id="{AFB22109-00BA-4E32-91F3-2A8FFDB0073F}" type="slidenum">
              <a:rPr lang="en-GB" smtClean="0"/>
              <a:t>‹#›</a:t>
            </a:fld>
            <a:endParaRPr lang="en-GB"/>
          </a:p>
        </p:txBody>
      </p:sp>
    </p:spTree>
    <p:extLst>
      <p:ext uri="{BB962C8B-B14F-4D97-AF65-F5344CB8AC3E}">
        <p14:creationId xmlns:p14="http://schemas.microsoft.com/office/powerpoint/2010/main" val="186697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7B4B4F-4132-EFA6-A282-13D03155F3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1D176-1783-0369-D206-8185836A16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50658C-E6BB-BFB2-B630-E541871AEF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04FB04-47EE-413A-8A72-FB40501B7E9D}" type="datetimeFigureOut">
              <a:rPr lang="en-GB" smtClean="0"/>
              <a:t>02/11/2025</a:t>
            </a:fld>
            <a:endParaRPr lang="en-GB"/>
          </a:p>
        </p:txBody>
      </p:sp>
      <p:sp>
        <p:nvSpPr>
          <p:cNvPr id="5" name="Footer Placeholder 4">
            <a:extLst>
              <a:ext uri="{FF2B5EF4-FFF2-40B4-BE49-F238E27FC236}">
                <a16:creationId xmlns:a16="http://schemas.microsoft.com/office/drawing/2014/main" id="{BA9B25C9-BD75-5FC3-15A5-01375C5AAE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859605D-A528-94A7-E687-C66EA6E662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B22109-00BA-4E32-91F3-2A8FFDB0073F}" type="slidenum">
              <a:rPr lang="en-GB" smtClean="0"/>
              <a:t>‹#›</a:t>
            </a:fld>
            <a:endParaRPr lang="en-GB"/>
          </a:p>
        </p:txBody>
      </p:sp>
    </p:spTree>
    <p:extLst>
      <p:ext uri="{BB962C8B-B14F-4D97-AF65-F5344CB8AC3E}">
        <p14:creationId xmlns:p14="http://schemas.microsoft.com/office/powerpoint/2010/main" val="2546077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29CFD-AF15-34DB-4389-551ABC0CB6E1}"/>
              </a:ext>
            </a:extLst>
          </p:cNvPr>
          <p:cNvSpPr>
            <a:spLocks noGrp="1"/>
          </p:cNvSpPr>
          <p:nvPr>
            <p:ph type="ctrTitle"/>
          </p:nvPr>
        </p:nvSpPr>
        <p:spPr>
          <a:xfrm>
            <a:off x="2659529" y="2085788"/>
            <a:ext cx="6884895" cy="1496649"/>
          </a:xfrm>
        </p:spPr>
        <p:txBody>
          <a:bodyPr anchor="b">
            <a:normAutofit/>
          </a:bodyPr>
          <a:lstStyle/>
          <a:p>
            <a:r>
              <a:rPr lang="en-GB" sz="3200" dirty="0">
                <a:solidFill>
                  <a:schemeClr val="tx1">
                    <a:lumMod val="65000"/>
                    <a:lumOff val="35000"/>
                  </a:schemeClr>
                </a:solidFill>
              </a:rPr>
              <a:t>Depression: Changing Understandings and Treatments from Asylums to Holistic Care</a:t>
            </a:r>
          </a:p>
        </p:txBody>
      </p:sp>
      <p:sp>
        <p:nvSpPr>
          <p:cNvPr id="3" name="Subtitle 2">
            <a:extLst>
              <a:ext uri="{FF2B5EF4-FFF2-40B4-BE49-F238E27FC236}">
                <a16:creationId xmlns:a16="http://schemas.microsoft.com/office/drawing/2014/main" id="{535B9072-77D2-C373-5860-77ED1679E36B}"/>
              </a:ext>
            </a:extLst>
          </p:cNvPr>
          <p:cNvSpPr>
            <a:spLocks noGrp="1"/>
          </p:cNvSpPr>
          <p:nvPr>
            <p:ph type="subTitle" idx="1"/>
          </p:nvPr>
        </p:nvSpPr>
        <p:spPr>
          <a:xfrm>
            <a:off x="3048000" y="3948056"/>
            <a:ext cx="6096000" cy="830134"/>
          </a:xfrm>
        </p:spPr>
        <p:txBody>
          <a:bodyPr anchor="t">
            <a:normAutofit/>
          </a:bodyPr>
          <a:lstStyle/>
          <a:p>
            <a:r>
              <a:rPr lang="en-GB" sz="1400" dirty="0">
                <a:solidFill>
                  <a:schemeClr val="tx1">
                    <a:lumMod val="65000"/>
                    <a:lumOff val="35000"/>
                  </a:schemeClr>
                </a:solidFill>
              </a:rPr>
              <a:t>BMHP6029: Psychological Classifications and Provisions</a:t>
            </a:r>
          </a:p>
          <a:p>
            <a:r>
              <a:rPr lang="en-GB" sz="1400">
                <a:solidFill>
                  <a:schemeClr val="tx1">
                    <a:lumMod val="65000"/>
                    <a:lumOff val="35000"/>
                  </a:schemeClr>
                </a:solidFill>
              </a:rPr>
              <a:t>SID: 2213244</a:t>
            </a:r>
          </a:p>
        </p:txBody>
      </p:sp>
    </p:spTree>
    <p:extLst>
      <p:ext uri="{BB962C8B-B14F-4D97-AF65-F5344CB8AC3E}">
        <p14:creationId xmlns:p14="http://schemas.microsoft.com/office/powerpoint/2010/main" val="374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F460FC7-DC61-DB5A-6E71-7E40F1E01E5A}"/>
              </a:ext>
            </a:extLst>
          </p:cNvPr>
          <p:cNvSpPr/>
          <p:nvPr/>
        </p:nvSpPr>
        <p:spPr>
          <a:xfrm>
            <a:off x="-1405990" y="-79433"/>
            <a:ext cx="5819622" cy="461665"/>
          </a:xfrm>
          <a:prstGeom prst="rect">
            <a:avLst/>
          </a:prstGeom>
          <a:noFill/>
        </p:spPr>
        <p:txBody>
          <a:bodyPr wrap="square" lIns="91440" tIns="45720" rIns="91440" bIns="45720">
            <a:spAutoFit/>
          </a:bodyPr>
          <a:lstStyle/>
          <a:p>
            <a:pPr algn="ctr"/>
            <a:r>
              <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Introduction</a:t>
            </a:r>
            <a:endPar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51128E83-9912-10F1-6C18-DA5EEC4B2F55}"/>
              </a:ext>
            </a:extLst>
          </p:cNvPr>
          <p:cNvSpPr txBox="1"/>
          <p:nvPr/>
        </p:nvSpPr>
        <p:spPr>
          <a:xfrm>
            <a:off x="0" y="223508"/>
            <a:ext cx="4655930" cy="147732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Depression is classified as a mood disorder characterised by persistent sadness, low energy, reduced interest in activities and impaired daily functioning (WHO, 2022). </a:t>
            </a:r>
          </a:p>
        </p:txBody>
      </p:sp>
      <p:pic>
        <p:nvPicPr>
          <p:cNvPr id="9" name="Picture 8">
            <a:extLst>
              <a:ext uri="{FF2B5EF4-FFF2-40B4-BE49-F238E27FC236}">
                <a16:creationId xmlns:a16="http://schemas.microsoft.com/office/drawing/2014/main" id="{C30F1535-EC50-8AB4-B2B6-C56B374AC258}"/>
              </a:ext>
            </a:extLst>
          </p:cNvPr>
          <p:cNvPicPr>
            <a:picLocks noChangeAspect="1"/>
          </p:cNvPicPr>
          <p:nvPr/>
        </p:nvPicPr>
        <p:blipFill>
          <a:blip r:embed="rId2"/>
          <a:stretch>
            <a:fillRect/>
          </a:stretch>
        </p:blipFill>
        <p:spPr>
          <a:xfrm>
            <a:off x="4591530" y="106600"/>
            <a:ext cx="1888959" cy="1258519"/>
          </a:xfrm>
          <a:prstGeom prst="rect">
            <a:avLst/>
          </a:prstGeom>
        </p:spPr>
      </p:pic>
      <p:sp>
        <p:nvSpPr>
          <p:cNvPr id="10" name="TextBox 9">
            <a:extLst>
              <a:ext uri="{FF2B5EF4-FFF2-40B4-BE49-F238E27FC236}">
                <a16:creationId xmlns:a16="http://schemas.microsoft.com/office/drawing/2014/main" id="{62FBBA3F-1AB0-0A33-A2D0-37B32260ECB6}"/>
              </a:ext>
            </a:extLst>
          </p:cNvPr>
          <p:cNvSpPr txBox="1"/>
          <p:nvPr/>
        </p:nvSpPr>
        <p:spPr>
          <a:xfrm>
            <a:off x="5139947" y="1365119"/>
            <a:ext cx="1888959" cy="307777"/>
          </a:xfrm>
          <a:prstGeom prst="rect">
            <a:avLst/>
          </a:prstGeom>
          <a:noFill/>
        </p:spPr>
        <p:txBody>
          <a:bodyPr wrap="square" rtlCol="0">
            <a:spAutoFit/>
          </a:bodyPr>
          <a:lstStyle/>
          <a:p>
            <a:r>
              <a:rPr lang="en-GB" sz="1400" dirty="0"/>
              <a:t>(John Hopkins, 2017).</a:t>
            </a:r>
          </a:p>
        </p:txBody>
      </p:sp>
      <p:sp>
        <p:nvSpPr>
          <p:cNvPr id="12" name="Rectangle 11">
            <a:extLst>
              <a:ext uri="{FF2B5EF4-FFF2-40B4-BE49-F238E27FC236}">
                <a16:creationId xmlns:a16="http://schemas.microsoft.com/office/drawing/2014/main" id="{A2CC42BE-C80A-5D2C-9712-271EFA4A9329}"/>
              </a:ext>
            </a:extLst>
          </p:cNvPr>
          <p:cNvSpPr/>
          <p:nvPr/>
        </p:nvSpPr>
        <p:spPr>
          <a:xfrm>
            <a:off x="6658388" y="51214"/>
            <a:ext cx="3973396" cy="523220"/>
          </a:xfrm>
          <a:prstGeom prst="rect">
            <a:avLst/>
          </a:prstGeom>
          <a:noFill/>
        </p:spPr>
        <p:txBody>
          <a:bodyPr wrap="none" lIns="91440" tIns="45720" rIns="91440" bIns="45720">
            <a:spAutoFit/>
          </a:bodyPr>
          <a:lstStyle/>
          <a:p>
            <a:pPr algn="ctr"/>
            <a:r>
              <a:rPr lang="en-GB"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Historical Perspectives</a:t>
            </a:r>
          </a:p>
        </p:txBody>
      </p:sp>
      <p:sp>
        <p:nvSpPr>
          <p:cNvPr id="13" name="TextBox 12">
            <a:extLst>
              <a:ext uri="{FF2B5EF4-FFF2-40B4-BE49-F238E27FC236}">
                <a16:creationId xmlns:a16="http://schemas.microsoft.com/office/drawing/2014/main" id="{A7D20B0D-7C47-434B-EEDD-5D8B7A715DE2}"/>
              </a:ext>
            </a:extLst>
          </p:cNvPr>
          <p:cNvSpPr txBox="1"/>
          <p:nvPr/>
        </p:nvSpPr>
        <p:spPr>
          <a:xfrm>
            <a:off x="6738141" y="530215"/>
            <a:ext cx="5307649" cy="4801314"/>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Inside asylums, treatments were often custodial rather than therapeutic. Patients with depression were confined under poor conditions (Shorter, 1997).</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Common interventions included isolation, enforced rest, and early physical methods such as hydrotherapy, insulin coma therapy and electro therapy.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ECT (introduced in the 1930s) occasionally provided relief from severe depression, though it was used without consent (Healy, 2003).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mid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the introduction to antidepressants represented the first significant change. However, these were often given alongside outdated practices and without adequate evidence-based practice (Kendler, 2012).</a:t>
            </a:r>
            <a:endParaRPr lang="en-GB" dirty="0"/>
          </a:p>
        </p:txBody>
      </p:sp>
      <p:pic>
        <p:nvPicPr>
          <p:cNvPr id="14" name="Picture 13">
            <a:extLst>
              <a:ext uri="{FF2B5EF4-FFF2-40B4-BE49-F238E27FC236}">
                <a16:creationId xmlns:a16="http://schemas.microsoft.com/office/drawing/2014/main" id="{B09CB023-2AE5-5C3C-6DBC-26CF5B2C14F7}"/>
              </a:ext>
            </a:extLst>
          </p:cNvPr>
          <p:cNvPicPr>
            <a:picLocks noChangeAspect="1"/>
          </p:cNvPicPr>
          <p:nvPr/>
        </p:nvPicPr>
        <p:blipFill>
          <a:blip r:embed="rId3"/>
          <a:stretch>
            <a:fillRect/>
          </a:stretch>
        </p:blipFill>
        <p:spPr>
          <a:xfrm>
            <a:off x="9774220" y="5050027"/>
            <a:ext cx="2271570" cy="1277758"/>
          </a:xfrm>
          <a:prstGeom prst="rect">
            <a:avLst/>
          </a:prstGeom>
        </p:spPr>
      </p:pic>
      <p:sp>
        <p:nvSpPr>
          <p:cNvPr id="15" name="TextBox 14">
            <a:extLst>
              <a:ext uri="{FF2B5EF4-FFF2-40B4-BE49-F238E27FC236}">
                <a16:creationId xmlns:a16="http://schemas.microsoft.com/office/drawing/2014/main" id="{F1C54822-FBA2-B77E-8D9E-D260AABAA2AF}"/>
              </a:ext>
            </a:extLst>
          </p:cNvPr>
          <p:cNvSpPr txBox="1"/>
          <p:nvPr/>
        </p:nvSpPr>
        <p:spPr>
          <a:xfrm>
            <a:off x="11003281" y="6327785"/>
            <a:ext cx="2085017" cy="307777"/>
          </a:xfrm>
          <a:prstGeom prst="rect">
            <a:avLst/>
          </a:prstGeom>
          <a:noFill/>
        </p:spPr>
        <p:txBody>
          <a:bodyPr wrap="square" rtlCol="0">
            <a:spAutoFit/>
          </a:bodyPr>
          <a:lstStyle/>
          <a:p>
            <a:r>
              <a:rPr lang="en-GB" sz="1400" dirty="0"/>
              <a:t>(BBC, 2025).</a:t>
            </a:r>
          </a:p>
        </p:txBody>
      </p:sp>
      <p:sp>
        <p:nvSpPr>
          <p:cNvPr id="16" name="Rectangle 15">
            <a:extLst>
              <a:ext uri="{FF2B5EF4-FFF2-40B4-BE49-F238E27FC236}">
                <a16:creationId xmlns:a16="http://schemas.microsoft.com/office/drawing/2014/main" id="{8F0A58AF-74F8-54D7-282D-E46B3F9C57A2}"/>
              </a:ext>
            </a:extLst>
          </p:cNvPr>
          <p:cNvSpPr/>
          <p:nvPr/>
        </p:nvSpPr>
        <p:spPr>
          <a:xfrm>
            <a:off x="-112299" y="1586911"/>
            <a:ext cx="5933577" cy="461665"/>
          </a:xfrm>
          <a:prstGeom prst="rect">
            <a:avLst/>
          </a:prstGeom>
          <a:noFill/>
        </p:spPr>
        <p:txBody>
          <a:bodyPr wrap="square" lIns="91440" tIns="45720" rIns="91440" bIns="45720">
            <a:spAutoFit/>
          </a:bodyPr>
          <a:lstStyle/>
          <a:p>
            <a:pPr algn="ctr"/>
            <a:r>
              <a:rPr lang="en-GB" sz="2400" b="1" dirty="0">
                <a:ln w="9525">
                  <a:solidFill>
                    <a:schemeClr val="bg1"/>
                  </a:solidFill>
                  <a:prstDash val="solid"/>
                </a:ln>
                <a:effectLst>
                  <a:outerShdw blurRad="12700" dist="38100" dir="2700000" algn="tl" rotWithShape="0">
                    <a:schemeClr val="bg1">
                      <a:lumMod val="50000"/>
                    </a:schemeClr>
                  </a:outerShdw>
                </a:effectLst>
              </a:rPr>
              <a:t>Modern Understanding and Treatment</a:t>
            </a:r>
            <a:endParaRPr lang="en-GB"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8" name="TextBox 17">
            <a:extLst>
              <a:ext uri="{FF2B5EF4-FFF2-40B4-BE49-F238E27FC236}">
                <a16:creationId xmlns:a16="http://schemas.microsoft.com/office/drawing/2014/main" id="{B8B0DC50-79FE-619B-D691-8FFEF271597F}"/>
              </a:ext>
            </a:extLst>
          </p:cNvPr>
          <p:cNvSpPr txBox="1"/>
          <p:nvPr/>
        </p:nvSpPr>
        <p:spPr>
          <a:xfrm>
            <a:off x="-112300" y="1932552"/>
            <a:ext cx="7141205" cy="535531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ICD-11 (6A70) now classifies depressive episodes by their severity, duration and impact on functioning (WHO, 2022).</a:t>
            </a:r>
          </a:p>
          <a:p>
            <a:pPr marL="285750" indent="-285750">
              <a:buFont typeface="Arial" panose="020B0604020202020204" pitchFamily="34" charset="0"/>
              <a:buChar char="•"/>
            </a:pPr>
            <a:r>
              <a:rPr lang="en-GB" b="1" i="1" dirty="0">
                <a:latin typeface="Arial" panose="020B0604020202020204" pitchFamily="34" charset="0"/>
                <a:cs typeface="Arial" panose="020B0604020202020204" pitchFamily="34" charset="0"/>
              </a:rPr>
              <a:t>Biological Treatment</a:t>
            </a:r>
            <a:r>
              <a:rPr lang="en-GB" dirty="0">
                <a:latin typeface="Arial" panose="020B0604020202020204" pitchFamily="34" charset="0"/>
                <a:cs typeface="Arial" panose="020B0604020202020204" pitchFamily="34" charset="0"/>
              </a:rPr>
              <a:t>: Modern pharmacotherapy has become the cornerstone of treatment. These medications are effective, but there are concerns about side effects, overprescription and limited access (Kirsh et al., 2008).</a:t>
            </a:r>
          </a:p>
          <a:p>
            <a:pPr marL="285750" indent="-285750">
              <a:buFont typeface="Arial" panose="020B0604020202020204" pitchFamily="34" charset="0"/>
              <a:buChar char="•"/>
            </a:pPr>
            <a:r>
              <a:rPr lang="en-GB" b="1" i="1" dirty="0">
                <a:latin typeface="Arial" panose="020B0604020202020204" pitchFamily="34" charset="0"/>
                <a:cs typeface="Arial" panose="020B0604020202020204" pitchFamily="34" charset="0"/>
              </a:rPr>
              <a:t>Psychological Treatment</a:t>
            </a:r>
            <a:r>
              <a:rPr lang="en-GB" dirty="0">
                <a:latin typeface="Arial" panose="020B0604020202020204" pitchFamily="34" charset="0"/>
                <a:cs typeface="Arial" panose="020B0604020202020204" pitchFamily="34" charset="0"/>
              </a:rPr>
              <a:t>: Cognitive Behavioural Therapy, developed by Beck (1967), helps individuals challenge thinking patterns. Other evidence-based approaches include Interpersonal Therapy (Teasdale et al., 2000). The NICE (2022) guidelines recommended a stepped-care model, starting with guided self-help and progressing to high intensity or medication depending on how severe it is. </a:t>
            </a:r>
          </a:p>
          <a:p>
            <a:pPr marL="285750" indent="-285750">
              <a:buFont typeface="Arial" panose="020B0604020202020204" pitchFamily="34" charset="0"/>
              <a:buChar char="•"/>
            </a:pPr>
            <a:r>
              <a:rPr lang="en-GB" b="1" i="1" dirty="0">
                <a:latin typeface="Arial" panose="020B0604020202020204" pitchFamily="34" charset="0"/>
                <a:cs typeface="Arial" panose="020B0604020202020204" pitchFamily="34" charset="0"/>
              </a:rPr>
              <a:t>Social and Holistic</a:t>
            </a:r>
            <a:r>
              <a:rPr lang="en-GB" dirty="0">
                <a:latin typeface="Arial" panose="020B0604020202020204" pitchFamily="34" charset="0"/>
                <a:cs typeface="Arial" panose="020B0604020202020204" pitchFamily="34" charset="0"/>
              </a:rPr>
              <a:t>: Depression is seen as linked to social perspectives such as poverty, unemployment and trauma (Marmot, 2020). A person-centred approach recognises that recovery involves improved quality of life, relationships and empowerment.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55B86550-9934-BA1C-01C2-7320F11F959A}"/>
              </a:ext>
            </a:extLst>
          </p:cNvPr>
          <p:cNvPicPr>
            <a:picLocks noChangeAspect="1"/>
          </p:cNvPicPr>
          <p:nvPr/>
        </p:nvPicPr>
        <p:blipFill>
          <a:blip r:embed="rId4"/>
          <a:stretch>
            <a:fillRect/>
          </a:stretch>
        </p:blipFill>
        <p:spPr>
          <a:xfrm>
            <a:off x="6480489" y="5331529"/>
            <a:ext cx="2024399" cy="1350258"/>
          </a:xfrm>
          <a:prstGeom prst="rect">
            <a:avLst/>
          </a:prstGeom>
        </p:spPr>
      </p:pic>
      <p:sp>
        <p:nvSpPr>
          <p:cNvPr id="20" name="TextBox 19">
            <a:extLst>
              <a:ext uri="{FF2B5EF4-FFF2-40B4-BE49-F238E27FC236}">
                <a16:creationId xmlns:a16="http://schemas.microsoft.com/office/drawing/2014/main" id="{DA151F9C-CA1A-1A1E-11E2-1504B499339D}"/>
              </a:ext>
            </a:extLst>
          </p:cNvPr>
          <p:cNvSpPr txBox="1"/>
          <p:nvPr/>
        </p:nvSpPr>
        <p:spPr>
          <a:xfrm>
            <a:off x="8504888" y="6424621"/>
            <a:ext cx="2696682" cy="338554"/>
          </a:xfrm>
          <a:prstGeom prst="rect">
            <a:avLst/>
          </a:prstGeom>
          <a:noFill/>
        </p:spPr>
        <p:txBody>
          <a:bodyPr wrap="square" rtlCol="0">
            <a:spAutoFit/>
          </a:bodyPr>
          <a:lstStyle/>
          <a:p>
            <a:r>
              <a:rPr lang="en-GB" sz="1600" dirty="0"/>
              <a:t>(Early Years TV, 2025).</a:t>
            </a:r>
          </a:p>
        </p:txBody>
      </p:sp>
    </p:spTree>
    <p:extLst>
      <p:ext uri="{BB962C8B-B14F-4D97-AF65-F5344CB8AC3E}">
        <p14:creationId xmlns:p14="http://schemas.microsoft.com/office/powerpoint/2010/main" val="175283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07AA6A1-8A21-3879-5A55-F6608F25A33B}"/>
              </a:ext>
            </a:extLst>
          </p:cNvPr>
          <p:cNvSpPr/>
          <p:nvPr/>
        </p:nvSpPr>
        <p:spPr>
          <a:xfrm>
            <a:off x="332399" y="0"/>
            <a:ext cx="4815998" cy="523220"/>
          </a:xfrm>
          <a:prstGeom prst="rect">
            <a:avLst/>
          </a:prstGeom>
          <a:noFill/>
        </p:spPr>
        <p:txBody>
          <a:bodyPr wrap="none" lIns="91440" tIns="45720" rIns="91440" bIns="45720">
            <a:spAutoFit/>
          </a:bodyPr>
          <a:lstStyle/>
          <a:p>
            <a:pPr algn="ctr"/>
            <a:r>
              <a:rPr lang="en-GB"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Social, Cultural and Political</a:t>
            </a:r>
          </a:p>
        </p:txBody>
      </p:sp>
      <p:sp>
        <p:nvSpPr>
          <p:cNvPr id="5" name="TextBox 4">
            <a:extLst>
              <a:ext uri="{FF2B5EF4-FFF2-40B4-BE49-F238E27FC236}">
                <a16:creationId xmlns:a16="http://schemas.microsoft.com/office/drawing/2014/main" id="{48CB2EE9-5711-F37B-5EA9-38FAAF0CA475}"/>
              </a:ext>
            </a:extLst>
          </p:cNvPr>
          <p:cNvSpPr txBox="1"/>
          <p:nvPr/>
        </p:nvSpPr>
        <p:spPr>
          <a:xfrm>
            <a:off x="404735" y="523220"/>
            <a:ext cx="4891723" cy="491766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Mental Health Act (2007) established clear procedures for detention and treatment, incorporating principles of consent and patient rights. The Equality Act (2010) forbids discrimination on the grounds of mental health status, aiming to reduce inequality.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National campaigns such as Time to Change and Every Mind Matters have challenged stereotypes. The NHS Long Term Plan (2019) commits to mixing mental and physical health services to increase community provision.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However, men and individuals from Black, Asian and Minority Ethnic backgrounds are less likely to access therapies (</a:t>
            </a:r>
            <a:r>
              <a:rPr lang="en-GB" dirty="0" err="1">
                <a:latin typeface="Arial" panose="020B0604020202020204" pitchFamily="34" charset="0"/>
                <a:cs typeface="Arial" panose="020B0604020202020204" pitchFamily="34" charset="0"/>
              </a:rPr>
              <a:t>Bhui</a:t>
            </a:r>
            <a:r>
              <a:rPr lang="en-GB" dirty="0">
                <a:latin typeface="Arial" panose="020B0604020202020204" pitchFamily="34" charset="0"/>
                <a:cs typeface="Arial" panose="020B0604020202020204" pitchFamily="34" charset="0"/>
              </a:rPr>
              <a:t> et al., 2018).  </a:t>
            </a:r>
          </a:p>
        </p:txBody>
      </p:sp>
      <p:sp>
        <p:nvSpPr>
          <p:cNvPr id="6" name="Rectangle 5">
            <a:extLst>
              <a:ext uri="{FF2B5EF4-FFF2-40B4-BE49-F238E27FC236}">
                <a16:creationId xmlns:a16="http://schemas.microsoft.com/office/drawing/2014/main" id="{30D9077B-7BFD-AB2D-4266-C51205C6E0B4}"/>
              </a:ext>
            </a:extLst>
          </p:cNvPr>
          <p:cNvSpPr/>
          <p:nvPr/>
        </p:nvSpPr>
        <p:spPr>
          <a:xfrm>
            <a:off x="5296458" y="-38254"/>
            <a:ext cx="6895542" cy="523220"/>
          </a:xfrm>
          <a:prstGeom prst="rect">
            <a:avLst/>
          </a:prstGeom>
          <a:noFill/>
        </p:spPr>
        <p:txBody>
          <a:bodyPr wrap="none" lIns="91440" tIns="45720" rIns="91440" bIns="45720">
            <a:spAutoFit/>
          </a:bodyPr>
          <a:lstStyle/>
          <a:p>
            <a:pPr algn="ctr"/>
            <a:r>
              <a:rPr lang="en-GB"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Future Directions and Recommendations</a:t>
            </a:r>
          </a:p>
        </p:txBody>
      </p:sp>
      <p:sp>
        <p:nvSpPr>
          <p:cNvPr id="7" name="TextBox 6">
            <a:extLst>
              <a:ext uri="{FF2B5EF4-FFF2-40B4-BE49-F238E27FC236}">
                <a16:creationId xmlns:a16="http://schemas.microsoft.com/office/drawing/2014/main" id="{0D9CD9C0-11D3-DD88-95B1-FE650AE086F2}"/>
              </a:ext>
            </a:extLst>
          </p:cNvPr>
          <p:cNvSpPr txBox="1"/>
          <p:nvPr/>
        </p:nvSpPr>
        <p:spPr>
          <a:xfrm>
            <a:off x="6517580" y="523220"/>
            <a:ext cx="5342021" cy="3693319"/>
          </a:xfrm>
          <a:prstGeom prst="rect">
            <a:avLst/>
          </a:prstGeom>
          <a:noFill/>
        </p:spPr>
        <p:txBody>
          <a:bodyPr wrap="square" rtlCol="0">
            <a:spAutoFit/>
          </a:bodyPr>
          <a:lstStyle/>
          <a:p>
            <a:pPr marL="342900" indent="-342900">
              <a:buFont typeface="+mj-lt"/>
              <a:buAutoNum type="arabicPeriod"/>
            </a:pPr>
            <a:r>
              <a:rPr lang="en-GB" dirty="0">
                <a:latin typeface="Arial" panose="020B0604020202020204" pitchFamily="34" charset="0"/>
                <a:cs typeface="Arial" panose="020B0604020202020204" pitchFamily="34" charset="0"/>
              </a:rPr>
              <a:t>Services should be co-designed with communities to address cultural stigma and ensure inclusivity (Fernando, 2010).</a:t>
            </a:r>
          </a:p>
          <a:p>
            <a:pPr marL="342900" indent="-342900">
              <a:buFont typeface="+mj-lt"/>
              <a:buAutoNum type="arabicPeriod"/>
            </a:pPr>
            <a:r>
              <a:rPr lang="en-GB" dirty="0">
                <a:latin typeface="Arial" panose="020B0604020202020204" pitchFamily="34" charset="0"/>
                <a:cs typeface="Arial" panose="020B0604020202020204" pitchFamily="34" charset="0"/>
              </a:rPr>
              <a:t>Depression often links with chronic physical illness. Incorporating mental health within primary care and community settings improves outcomes (NHS England, 2019).</a:t>
            </a:r>
          </a:p>
          <a:p>
            <a:pPr marL="342900" indent="-342900">
              <a:buFont typeface="+mj-lt"/>
              <a:buAutoNum type="arabicPeriod"/>
            </a:pPr>
            <a:r>
              <a:rPr lang="en-GB" dirty="0">
                <a:latin typeface="Arial" panose="020B0604020202020204" pitchFamily="34" charset="0"/>
                <a:cs typeface="Arial" panose="020B0604020202020204" pitchFamily="34" charset="0"/>
              </a:rPr>
              <a:t>Continued education in national awareness campaigns is important to reduce stigma and normalise help-seeking behaviour.</a:t>
            </a:r>
          </a:p>
          <a:p>
            <a:pPr marL="342900" indent="-342900">
              <a:buFont typeface="+mj-lt"/>
              <a:buAutoNum type="arabicPeriod"/>
            </a:pPr>
            <a:r>
              <a:rPr lang="en-GB" dirty="0">
                <a:latin typeface="Arial" panose="020B0604020202020204" pitchFamily="34" charset="0"/>
                <a:cs typeface="Arial" panose="020B0604020202020204" pitchFamily="34" charset="0"/>
              </a:rPr>
              <a:t>Ongoing training for professionals should promote evidence-based practice, balancing medical treatment with psychosocial support. </a:t>
            </a:r>
          </a:p>
        </p:txBody>
      </p:sp>
      <p:pic>
        <p:nvPicPr>
          <p:cNvPr id="8" name="Picture 7">
            <a:extLst>
              <a:ext uri="{FF2B5EF4-FFF2-40B4-BE49-F238E27FC236}">
                <a16:creationId xmlns:a16="http://schemas.microsoft.com/office/drawing/2014/main" id="{9DC9385E-8EB6-A70E-B48A-CD2F8C6FB7F0}"/>
              </a:ext>
            </a:extLst>
          </p:cNvPr>
          <p:cNvPicPr>
            <a:picLocks noChangeAspect="1"/>
          </p:cNvPicPr>
          <p:nvPr/>
        </p:nvPicPr>
        <p:blipFill>
          <a:blip r:embed="rId2"/>
          <a:stretch>
            <a:fillRect/>
          </a:stretch>
        </p:blipFill>
        <p:spPr>
          <a:xfrm>
            <a:off x="8295837" y="4254793"/>
            <a:ext cx="3563764" cy="2423360"/>
          </a:xfrm>
          <a:prstGeom prst="rect">
            <a:avLst/>
          </a:prstGeom>
        </p:spPr>
      </p:pic>
      <p:sp>
        <p:nvSpPr>
          <p:cNvPr id="9" name="TextBox 8">
            <a:extLst>
              <a:ext uri="{FF2B5EF4-FFF2-40B4-BE49-F238E27FC236}">
                <a16:creationId xmlns:a16="http://schemas.microsoft.com/office/drawing/2014/main" id="{8A04AF38-8CEF-10E8-3576-3ED75B2587DD}"/>
              </a:ext>
            </a:extLst>
          </p:cNvPr>
          <p:cNvSpPr txBox="1"/>
          <p:nvPr/>
        </p:nvSpPr>
        <p:spPr>
          <a:xfrm>
            <a:off x="6384757" y="6308821"/>
            <a:ext cx="3208421" cy="369332"/>
          </a:xfrm>
          <a:prstGeom prst="rect">
            <a:avLst/>
          </a:prstGeom>
          <a:noFill/>
        </p:spPr>
        <p:txBody>
          <a:bodyPr wrap="square" rtlCol="0">
            <a:spAutoFit/>
          </a:bodyPr>
          <a:lstStyle/>
          <a:p>
            <a:r>
              <a:rPr lang="en-GB" dirty="0"/>
              <a:t>(</a:t>
            </a:r>
            <a:r>
              <a:rPr lang="en-GB" sz="1600" dirty="0"/>
              <a:t>Dreamtime, 2025).</a:t>
            </a:r>
            <a:endParaRPr lang="en-GB" dirty="0"/>
          </a:p>
        </p:txBody>
      </p:sp>
    </p:spTree>
    <p:extLst>
      <p:ext uri="{BB962C8B-B14F-4D97-AF65-F5344CB8AC3E}">
        <p14:creationId xmlns:p14="http://schemas.microsoft.com/office/powerpoint/2010/main" val="3197752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A4996-51E0-6512-23DF-7D480D99E3ED}"/>
              </a:ext>
            </a:extLst>
          </p:cNvPr>
          <p:cNvSpPr>
            <a:spLocks noGrp="1"/>
          </p:cNvSpPr>
          <p:nvPr>
            <p:ph type="title"/>
          </p:nvPr>
        </p:nvSpPr>
        <p:spPr>
          <a:xfrm>
            <a:off x="1632439" y="1335183"/>
            <a:ext cx="3516922" cy="4150899"/>
          </a:xfrm>
        </p:spPr>
        <p:txBody>
          <a:bodyPr>
            <a:normAutofit/>
          </a:bodyPr>
          <a:lstStyle/>
          <a:p>
            <a:pPr algn="ctr"/>
            <a:r>
              <a:rPr lang="en-GB" sz="3200">
                <a:solidFill>
                  <a:srgbClr val="595959"/>
                </a:solidFill>
              </a:rPr>
              <a:t>References:</a:t>
            </a:r>
          </a:p>
        </p:txBody>
      </p:sp>
      <p:sp>
        <p:nvSpPr>
          <p:cNvPr id="12" name="Rectangle 11">
            <a:extLst>
              <a:ext uri="{FF2B5EF4-FFF2-40B4-BE49-F238E27FC236}">
                <a16:creationId xmlns:a16="http://schemas.microsoft.com/office/drawing/2014/main" id="{899956BA-5C38-49F9-88D6-BD6C71E9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1DA742-26AF-C293-0244-9E31E2134B2F}"/>
              </a:ext>
            </a:extLst>
          </p:cNvPr>
          <p:cNvSpPr>
            <a:spLocks noGrp="1"/>
          </p:cNvSpPr>
          <p:nvPr>
            <p:ph idx="1"/>
          </p:nvPr>
        </p:nvSpPr>
        <p:spPr>
          <a:xfrm>
            <a:off x="6746001" y="1335183"/>
            <a:ext cx="4110198" cy="4187633"/>
          </a:xfrm>
        </p:spPr>
        <p:txBody>
          <a:bodyPr anchor="ctr">
            <a:normAutofit/>
          </a:bodyPr>
          <a:lstStyle/>
          <a:p>
            <a:pPr marL="0" indent="0">
              <a:buNone/>
            </a:pPr>
            <a:r>
              <a:rPr lang="en-GB" sz="700">
                <a:solidFill>
                  <a:schemeClr val="tx1">
                    <a:lumMod val="65000"/>
                    <a:lumOff val="35000"/>
                  </a:schemeClr>
                </a:solidFill>
              </a:rPr>
              <a:t>Bambra, C. (2019) </a:t>
            </a:r>
            <a:r>
              <a:rPr lang="en-GB" sz="700" i="1">
                <a:solidFill>
                  <a:schemeClr val="tx1">
                    <a:lumMod val="65000"/>
                    <a:lumOff val="35000"/>
                  </a:schemeClr>
                </a:solidFill>
              </a:rPr>
              <a:t>Health Divides: Where You Live Can Kill You</a:t>
            </a:r>
            <a:r>
              <a:rPr lang="en-GB" sz="700">
                <a:solidFill>
                  <a:schemeClr val="tx1">
                    <a:lumMod val="65000"/>
                    <a:lumOff val="35000"/>
                  </a:schemeClr>
                </a:solidFill>
              </a:rPr>
              <a:t>. Bristol: Policy Press.</a:t>
            </a:r>
            <a:br>
              <a:rPr lang="en-GB" sz="700">
                <a:solidFill>
                  <a:schemeClr val="tx1">
                    <a:lumMod val="65000"/>
                    <a:lumOff val="35000"/>
                  </a:schemeClr>
                </a:solidFill>
              </a:rPr>
            </a:br>
            <a:r>
              <a:rPr lang="en-GB" sz="700">
                <a:solidFill>
                  <a:schemeClr val="tx1">
                    <a:lumMod val="65000"/>
                    <a:lumOff val="35000"/>
                  </a:schemeClr>
                </a:solidFill>
              </a:rPr>
              <a:t>Beck, A.T. (1967) </a:t>
            </a:r>
            <a:r>
              <a:rPr lang="en-GB" sz="700" i="1">
                <a:solidFill>
                  <a:schemeClr val="tx1">
                    <a:lumMod val="65000"/>
                    <a:lumOff val="35000"/>
                  </a:schemeClr>
                </a:solidFill>
              </a:rPr>
              <a:t>Cognitive Therapy and the Emotional Disorders</a:t>
            </a:r>
            <a:r>
              <a:rPr lang="en-GB" sz="700">
                <a:solidFill>
                  <a:schemeClr val="tx1">
                    <a:lumMod val="65000"/>
                    <a:lumOff val="35000"/>
                  </a:schemeClr>
                </a:solidFill>
              </a:rPr>
              <a:t>. New York: International Universities Press.</a:t>
            </a:r>
            <a:br>
              <a:rPr lang="en-GB" sz="700">
                <a:solidFill>
                  <a:schemeClr val="tx1">
                    <a:lumMod val="65000"/>
                    <a:lumOff val="35000"/>
                  </a:schemeClr>
                </a:solidFill>
              </a:rPr>
            </a:br>
            <a:r>
              <a:rPr lang="en-GB" sz="700">
                <a:solidFill>
                  <a:schemeClr val="tx1">
                    <a:lumMod val="65000"/>
                    <a:lumOff val="35000"/>
                  </a:schemeClr>
                </a:solidFill>
              </a:rPr>
              <a:t>Bhui, K., Halvorsrud, K. and Nazroo, J. (2018) ‘Making a difference: ethnic inequality and severe mental illness’, </a:t>
            </a:r>
            <a:r>
              <a:rPr lang="en-GB" sz="700" i="1">
                <a:solidFill>
                  <a:schemeClr val="tx1">
                    <a:lumMod val="65000"/>
                    <a:lumOff val="35000"/>
                  </a:schemeClr>
                </a:solidFill>
              </a:rPr>
              <a:t>The British Journal of Psychiatry</a:t>
            </a:r>
            <a:r>
              <a:rPr lang="en-GB" sz="700">
                <a:solidFill>
                  <a:schemeClr val="tx1">
                    <a:lumMod val="65000"/>
                    <a:lumOff val="35000"/>
                  </a:schemeClr>
                </a:solidFill>
              </a:rPr>
              <a:t>, 213(4), pp. 574–578.</a:t>
            </a:r>
            <a:br>
              <a:rPr lang="en-GB" sz="700">
                <a:solidFill>
                  <a:schemeClr val="tx1">
                    <a:lumMod val="65000"/>
                    <a:lumOff val="35000"/>
                  </a:schemeClr>
                </a:solidFill>
              </a:rPr>
            </a:br>
            <a:r>
              <a:rPr lang="en-GB" sz="700">
                <a:solidFill>
                  <a:schemeClr val="tx1">
                    <a:lumMod val="65000"/>
                    <a:lumOff val="35000"/>
                  </a:schemeClr>
                </a:solidFill>
              </a:rPr>
              <a:t>Clark, D.M. (2018) ‘Realising the mass public benefit of evidence-based psychological therapies: The IAPT programme’, </a:t>
            </a:r>
            <a:r>
              <a:rPr lang="en-GB" sz="700" i="1">
                <a:solidFill>
                  <a:schemeClr val="tx1">
                    <a:lumMod val="65000"/>
                    <a:lumOff val="35000"/>
                  </a:schemeClr>
                </a:solidFill>
              </a:rPr>
              <a:t>Annual Review of Clinical Psychology</a:t>
            </a:r>
            <a:r>
              <a:rPr lang="en-GB" sz="700">
                <a:solidFill>
                  <a:schemeClr val="tx1">
                    <a:lumMod val="65000"/>
                    <a:lumOff val="35000"/>
                  </a:schemeClr>
                </a:solidFill>
              </a:rPr>
              <a:t>, 14, pp. 159–183.</a:t>
            </a:r>
            <a:br>
              <a:rPr lang="en-GB" sz="700">
                <a:solidFill>
                  <a:schemeClr val="tx1">
                    <a:lumMod val="65000"/>
                    <a:lumOff val="35000"/>
                  </a:schemeClr>
                </a:solidFill>
              </a:rPr>
            </a:br>
            <a:r>
              <a:rPr lang="en-GB" sz="700">
                <a:solidFill>
                  <a:schemeClr val="tx1">
                    <a:lumMod val="65000"/>
                    <a:lumOff val="35000"/>
                  </a:schemeClr>
                </a:solidFill>
              </a:rPr>
              <a:t>Engel, G.L. (1977) ‘The need for a new medical model: a challenge for biomedicine’, </a:t>
            </a:r>
            <a:r>
              <a:rPr lang="en-GB" sz="700" i="1">
                <a:solidFill>
                  <a:schemeClr val="tx1">
                    <a:lumMod val="65000"/>
                    <a:lumOff val="35000"/>
                  </a:schemeClr>
                </a:solidFill>
              </a:rPr>
              <a:t>Science</a:t>
            </a:r>
            <a:r>
              <a:rPr lang="en-GB" sz="700">
                <a:solidFill>
                  <a:schemeClr val="tx1">
                    <a:lumMod val="65000"/>
                    <a:lumOff val="35000"/>
                  </a:schemeClr>
                </a:solidFill>
              </a:rPr>
              <a:t>, 196(4286), pp. 129–136.</a:t>
            </a:r>
            <a:br>
              <a:rPr lang="en-GB" sz="700">
                <a:solidFill>
                  <a:schemeClr val="tx1">
                    <a:lumMod val="65000"/>
                    <a:lumOff val="35000"/>
                  </a:schemeClr>
                </a:solidFill>
              </a:rPr>
            </a:br>
            <a:r>
              <a:rPr lang="en-GB" sz="700">
                <a:solidFill>
                  <a:schemeClr val="tx1">
                    <a:lumMod val="65000"/>
                    <a:lumOff val="35000"/>
                  </a:schemeClr>
                </a:solidFill>
              </a:rPr>
              <a:t>Fernando, S. (2010) </a:t>
            </a:r>
            <a:r>
              <a:rPr lang="en-GB" sz="700" i="1">
                <a:solidFill>
                  <a:schemeClr val="tx1">
                    <a:lumMod val="65000"/>
                    <a:lumOff val="35000"/>
                  </a:schemeClr>
                </a:solidFill>
              </a:rPr>
              <a:t>Mental Health, Race and Culture</a:t>
            </a:r>
            <a:r>
              <a:rPr lang="en-GB" sz="700">
                <a:solidFill>
                  <a:schemeClr val="tx1">
                    <a:lumMod val="65000"/>
                    <a:lumOff val="35000"/>
                  </a:schemeClr>
                </a:solidFill>
              </a:rPr>
              <a:t>. 3rd edn. Basingstoke: Palgrave Macmillan.</a:t>
            </a:r>
            <a:br>
              <a:rPr lang="en-GB" sz="700">
                <a:solidFill>
                  <a:schemeClr val="tx1">
                    <a:lumMod val="65000"/>
                    <a:lumOff val="35000"/>
                  </a:schemeClr>
                </a:solidFill>
              </a:rPr>
            </a:br>
            <a:r>
              <a:rPr lang="en-GB" sz="700">
                <a:solidFill>
                  <a:schemeClr val="tx1">
                    <a:lumMod val="65000"/>
                    <a:lumOff val="35000"/>
                  </a:schemeClr>
                </a:solidFill>
              </a:rPr>
              <a:t>Healy, D. (2003) </a:t>
            </a:r>
            <a:r>
              <a:rPr lang="en-GB" sz="700" i="1">
                <a:solidFill>
                  <a:schemeClr val="tx1">
                    <a:lumMod val="65000"/>
                    <a:lumOff val="35000"/>
                  </a:schemeClr>
                </a:solidFill>
              </a:rPr>
              <a:t>Let Them Eat Prozac</a:t>
            </a:r>
            <a:r>
              <a:rPr lang="en-GB" sz="700">
                <a:solidFill>
                  <a:schemeClr val="tx1">
                    <a:lumMod val="65000"/>
                    <a:lumOff val="35000"/>
                  </a:schemeClr>
                </a:solidFill>
              </a:rPr>
              <a:t>. New York: New York University Press.</a:t>
            </a:r>
            <a:br>
              <a:rPr lang="en-GB" sz="700">
                <a:solidFill>
                  <a:schemeClr val="tx1">
                    <a:lumMod val="65000"/>
                    <a:lumOff val="35000"/>
                  </a:schemeClr>
                </a:solidFill>
              </a:rPr>
            </a:br>
            <a:r>
              <a:rPr lang="en-GB" sz="700">
                <a:solidFill>
                  <a:schemeClr val="tx1">
                    <a:lumMod val="65000"/>
                    <a:lumOff val="35000"/>
                  </a:schemeClr>
                </a:solidFill>
              </a:rPr>
              <a:t>Jackson, S.W. (1986) </a:t>
            </a:r>
            <a:r>
              <a:rPr lang="en-GB" sz="700" i="1">
                <a:solidFill>
                  <a:schemeClr val="tx1">
                    <a:lumMod val="65000"/>
                    <a:lumOff val="35000"/>
                  </a:schemeClr>
                </a:solidFill>
              </a:rPr>
              <a:t>Melancholia and Depression: From Hippocratic Times to Modern Times</a:t>
            </a:r>
            <a:r>
              <a:rPr lang="en-GB" sz="700">
                <a:solidFill>
                  <a:schemeClr val="tx1">
                    <a:lumMod val="65000"/>
                    <a:lumOff val="35000"/>
                  </a:schemeClr>
                </a:solidFill>
              </a:rPr>
              <a:t>. New Haven: Yale University Press.</a:t>
            </a:r>
            <a:br>
              <a:rPr lang="en-GB" sz="700">
                <a:solidFill>
                  <a:schemeClr val="tx1">
                    <a:lumMod val="65000"/>
                    <a:lumOff val="35000"/>
                  </a:schemeClr>
                </a:solidFill>
              </a:rPr>
            </a:br>
            <a:r>
              <a:rPr lang="en-GB" sz="700">
                <a:solidFill>
                  <a:schemeClr val="tx1">
                    <a:lumMod val="65000"/>
                    <a:lumOff val="35000"/>
                  </a:schemeClr>
                </a:solidFill>
              </a:rPr>
              <a:t>Kendler, K.S. (2012) ‘The dappled nature of causes of psychiatric illness: replacing the organic–functional/hardware–software dichotomy with empirically based pluralism’, </a:t>
            </a:r>
            <a:r>
              <a:rPr lang="en-GB" sz="700" i="1">
                <a:solidFill>
                  <a:schemeClr val="tx1">
                    <a:lumMod val="65000"/>
                    <a:lumOff val="35000"/>
                  </a:schemeClr>
                </a:solidFill>
              </a:rPr>
              <a:t>Molecular Psychiatry</a:t>
            </a:r>
            <a:r>
              <a:rPr lang="en-GB" sz="700">
                <a:solidFill>
                  <a:schemeClr val="tx1">
                    <a:lumMod val="65000"/>
                    <a:lumOff val="35000"/>
                  </a:schemeClr>
                </a:solidFill>
              </a:rPr>
              <a:t>, 17(4), pp. 377–388.</a:t>
            </a:r>
            <a:br>
              <a:rPr lang="en-GB" sz="700">
                <a:solidFill>
                  <a:schemeClr val="tx1">
                    <a:lumMod val="65000"/>
                    <a:lumOff val="35000"/>
                  </a:schemeClr>
                </a:solidFill>
              </a:rPr>
            </a:br>
            <a:r>
              <a:rPr lang="en-GB" sz="700">
                <a:solidFill>
                  <a:schemeClr val="tx1">
                    <a:lumMod val="65000"/>
                    <a:lumOff val="35000"/>
                  </a:schemeClr>
                </a:solidFill>
              </a:rPr>
              <a:t>Kirsch, I. et al. (2008) ‘Initial severity and antidepressant benefits: a meta-analysis of data submitted to the Food and Drug Administration’, </a:t>
            </a:r>
            <a:r>
              <a:rPr lang="en-GB" sz="700" i="1">
                <a:solidFill>
                  <a:schemeClr val="tx1">
                    <a:lumMod val="65000"/>
                    <a:lumOff val="35000"/>
                  </a:schemeClr>
                </a:solidFill>
              </a:rPr>
              <a:t>PLoS Medicine</a:t>
            </a:r>
            <a:r>
              <a:rPr lang="en-GB" sz="700">
                <a:solidFill>
                  <a:schemeClr val="tx1">
                    <a:lumMod val="65000"/>
                    <a:lumOff val="35000"/>
                  </a:schemeClr>
                </a:solidFill>
              </a:rPr>
              <a:t>, 5(2), e45.</a:t>
            </a:r>
            <a:br>
              <a:rPr lang="en-GB" sz="700">
                <a:solidFill>
                  <a:schemeClr val="tx1">
                    <a:lumMod val="65000"/>
                    <a:lumOff val="35000"/>
                  </a:schemeClr>
                </a:solidFill>
              </a:rPr>
            </a:br>
            <a:r>
              <a:rPr lang="en-GB" sz="700">
                <a:solidFill>
                  <a:schemeClr val="tx1">
                    <a:lumMod val="65000"/>
                    <a:lumOff val="35000"/>
                  </a:schemeClr>
                </a:solidFill>
              </a:rPr>
              <a:t>Marmot, M. (2020) </a:t>
            </a:r>
            <a:r>
              <a:rPr lang="en-GB" sz="700" i="1">
                <a:solidFill>
                  <a:schemeClr val="tx1">
                    <a:lumMod val="65000"/>
                    <a:lumOff val="35000"/>
                  </a:schemeClr>
                </a:solidFill>
              </a:rPr>
              <a:t>The Health Gap: The Challenge of an Unequal World</a:t>
            </a:r>
            <a:r>
              <a:rPr lang="en-GB" sz="700">
                <a:solidFill>
                  <a:schemeClr val="tx1">
                    <a:lumMod val="65000"/>
                    <a:lumOff val="35000"/>
                  </a:schemeClr>
                </a:solidFill>
              </a:rPr>
              <a:t>. London: Bloomsbury.</a:t>
            </a:r>
            <a:br>
              <a:rPr lang="en-GB" sz="700">
                <a:solidFill>
                  <a:schemeClr val="tx1">
                    <a:lumMod val="65000"/>
                    <a:lumOff val="35000"/>
                  </a:schemeClr>
                </a:solidFill>
              </a:rPr>
            </a:br>
            <a:r>
              <a:rPr lang="en-GB" sz="700">
                <a:solidFill>
                  <a:schemeClr val="tx1">
                    <a:lumMod val="65000"/>
                    <a:lumOff val="35000"/>
                  </a:schemeClr>
                </a:solidFill>
              </a:rPr>
              <a:t>NHS England (2019) </a:t>
            </a:r>
            <a:r>
              <a:rPr lang="en-GB" sz="700" i="1">
                <a:solidFill>
                  <a:schemeClr val="tx1">
                    <a:lumMod val="65000"/>
                    <a:lumOff val="35000"/>
                  </a:schemeClr>
                </a:solidFill>
              </a:rPr>
              <a:t>The NHS Long Term Plan</a:t>
            </a:r>
            <a:r>
              <a:rPr lang="en-GB" sz="700">
                <a:solidFill>
                  <a:schemeClr val="tx1">
                    <a:lumMod val="65000"/>
                    <a:lumOff val="35000"/>
                  </a:schemeClr>
                </a:solidFill>
              </a:rPr>
              <a:t>. London: NHS England.</a:t>
            </a:r>
            <a:br>
              <a:rPr lang="en-GB" sz="700">
                <a:solidFill>
                  <a:schemeClr val="tx1">
                    <a:lumMod val="65000"/>
                    <a:lumOff val="35000"/>
                  </a:schemeClr>
                </a:solidFill>
              </a:rPr>
            </a:br>
            <a:r>
              <a:rPr lang="en-GB" sz="700">
                <a:solidFill>
                  <a:schemeClr val="tx1">
                    <a:lumMod val="65000"/>
                    <a:lumOff val="35000"/>
                  </a:schemeClr>
                </a:solidFill>
              </a:rPr>
              <a:t>NICE (2022) </a:t>
            </a:r>
            <a:r>
              <a:rPr lang="en-GB" sz="700" i="1">
                <a:solidFill>
                  <a:schemeClr val="tx1">
                    <a:lumMod val="65000"/>
                    <a:lumOff val="35000"/>
                  </a:schemeClr>
                </a:solidFill>
              </a:rPr>
              <a:t>Depression in Adults: Treatment and Management (NG222)</a:t>
            </a:r>
            <a:r>
              <a:rPr lang="en-GB" sz="700">
                <a:solidFill>
                  <a:schemeClr val="tx1">
                    <a:lumMod val="65000"/>
                    <a:lumOff val="35000"/>
                  </a:schemeClr>
                </a:solidFill>
              </a:rPr>
              <a:t>. London: NICE.</a:t>
            </a:r>
            <a:br>
              <a:rPr lang="en-GB" sz="700">
                <a:solidFill>
                  <a:schemeClr val="tx1">
                    <a:lumMod val="65000"/>
                    <a:lumOff val="35000"/>
                  </a:schemeClr>
                </a:solidFill>
              </a:rPr>
            </a:br>
            <a:r>
              <a:rPr lang="en-GB" sz="700">
                <a:solidFill>
                  <a:schemeClr val="tx1">
                    <a:lumMod val="65000"/>
                    <a:lumOff val="35000"/>
                  </a:schemeClr>
                </a:solidFill>
              </a:rPr>
              <a:t>Scull, A. (2015) </a:t>
            </a:r>
            <a:r>
              <a:rPr lang="en-GB" sz="700" i="1">
                <a:solidFill>
                  <a:schemeClr val="tx1">
                    <a:lumMod val="65000"/>
                    <a:lumOff val="35000"/>
                  </a:schemeClr>
                </a:solidFill>
              </a:rPr>
              <a:t>Madness in Civilization: A Cultural History of Insanity</a:t>
            </a:r>
            <a:r>
              <a:rPr lang="en-GB" sz="700">
                <a:solidFill>
                  <a:schemeClr val="tx1">
                    <a:lumMod val="65000"/>
                    <a:lumOff val="35000"/>
                  </a:schemeClr>
                </a:solidFill>
              </a:rPr>
              <a:t>. Princeton: Princeton University Press.</a:t>
            </a:r>
            <a:br>
              <a:rPr lang="en-GB" sz="700">
                <a:solidFill>
                  <a:schemeClr val="tx1">
                    <a:lumMod val="65000"/>
                    <a:lumOff val="35000"/>
                  </a:schemeClr>
                </a:solidFill>
              </a:rPr>
            </a:br>
            <a:r>
              <a:rPr lang="en-GB" sz="700">
                <a:solidFill>
                  <a:schemeClr val="tx1">
                    <a:lumMod val="65000"/>
                    <a:lumOff val="35000"/>
                  </a:schemeClr>
                </a:solidFill>
              </a:rPr>
              <a:t>Shorter, E. (1997) </a:t>
            </a:r>
            <a:r>
              <a:rPr lang="en-GB" sz="700" i="1">
                <a:solidFill>
                  <a:schemeClr val="tx1">
                    <a:lumMod val="65000"/>
                    <a:lumOff val="35000"/>
                  </a:schemeClr>
                </a:solidFill>
              </a:rPr>
              <a:t>A History of Psychiatry: From the Era of the Asylum to the Age of Prozac</a:t>
            </a:r>
            <a:r>
              <a:rPr lang="en-GB" sz="700">
                <a:solidFill>
                  <a:schemeClr val="tx1">
                    <a:lumMod val="65000"/>
                    <a:lumOff val="35000"/>
                  </a:schemeClr>
                </a:solidFill>
              </a:rPr>
              <a:t>. New York: John Wiley &amp; Sons.</a:t>
            </a:r>
            <a:br>
              <a:rPr lang="en-GB" sz="700">
                <a:solidFill>
                  <a:schemeClr val="tx1">
                    <a:lumMod val="65000"/>
                    <a:lumOff val="35000"/>
                  </a:schemeClr>
                </a:solidFill>
              </a:rPr>
            </a:br>
            <a:r>
              <a:rPr lang="en-GB" sz="700">
                <a:solidFill>
                  <a:schemeClr val="tx1">
                    <a:lumMod val="65000"/>
                    <a:lumOff val="35000"/>
                  </a:schemeClr>
                </a:solidFill>
              </a:rPr>
              <a:t>Showalter, E. (1987) </a:t>
            </a:r>
            <a:r>
              <a:rPr lang="en-GB" sz="700" i="1">
                <a:solidFill>
                  <a:schemeClr val="tx1">
                    <a:lumMod val="65000"/>
                    <a:lumOff val="35000"/>
                  </a:schemeClr>
                </a:solidFill>
              </a:rPr>
              <a:t>The Female Malady: Women, Madness and English Culture 1830–1980</a:t>
            </a:r>
            <a:r>
              <a:rPr lang="en-GB" sz="700">
                <a:solidFill>
                  <a:schemeClr val="tx1">
                    <a:lumMod val="65000"/>
                    <a:lumOff val="35000"/>
                  </a:schemeClr>
                </a:solidFill>
              </a:rPr>
              <a:t>. London: Virago.</a:t>
            </a:r>
            <a:br>
              <a:rPr lang="en-GB" sz="700">
                <a:solidFill>
                  <a:schemeClr val="tx1">
                    <a:lumMod val="65000"/>
                    <a:lumOff val="35000"/>
                  </a:schemeClr>
                </a:solidFill>
              </a:rPr>
            </a:br>
            <a:r>
              <a:rPr lang="en-GB" sz="700">
                <a:solidFill>
                  <a:schemeClr val="tx1">
                    <a:lumMod val="65000"/>
                    <a:lumOff val="35000"/>
                  </a:schemeClr>
                </a:solidFill>
              </a:rPr>
              <a:t>Teasdale, J.D. et al. (2000) ‘Prevention of relapse/recurrence in major depression by mindfulness-based cognitive therapy’, </a:t>
            </a:r>
            <a:r>
              <a:rPr lang="en-GB" sz="700" i="1">
                <a:solidFill>
                  <a:schemeClr val="tx1">
                    <a:lumMod val="65000"/>
                    <a:lumOff val="35000"/>
                  </a:schemeClr>
                </a:solidFill>
              </a:rPr>
              <a:t>Journal of Consulting and Clinical Psychology</a:t>
            </a:r>
            <a:r>
              <a:rPr lang="en-GB" sz="700">
                <a:solidFill>
                  <a:schemeClr val="tx1">
                    <a:lumMod val="65000"/>
                    <a:lumOff val="35000"/>
                  </a:schemeClr>
                </a:solidFill>
              </a:rPr>
              <a:t>, 68(4), pp. 615–623.</a:t>
            </a:r>
            <a:br>
              <a:rPr lang="en-GB" sz="700">
                <a:solidFill>
                  <a:schemeClr val="tx1">
                    <a:lumMod val="65000"/>
                    <a:lumOff val="35000"/>
                  </a:schemeClr>
                </a:solidFill>
              </a:rPr>
            </a:br>
            <a:r>
              <a:rPr lang="en-GB" sz="700">
                <a:solidFill>
                  <a:schemeClr val="tx1">
                    <a:lumMod val="65000"/>
                    <a:lumOff val="35000"/>
                  </a:schemeClr>
                </a:solidFill>
              </a:rPr>
              <a:t>Thornicroft, G. (2006) </a:t>
            </a:r>
            <a:r>
              <a:rPr lang="en-GB" sz="700" i="1">
                <a:solidFill>
                  <a:schemeClr val="tx1">
                    <a:lumMod val="65000"/>
                    <a:lumOff val="35000"/>
                  </a:schemeClr>
                </a:solidFill>
              </a:rPr>
              <a:t>Shunned: Discrimination Against People with Mental Illness</a:t>
            </a:r>
            <a:r>
              <a:rPr lang="en-GB" sz="700">
                <a:solidFill>
                  <a:schemeClr val="tx1">
                    <a:lumMod val="65000"/>
                    <a:lumOff val="35000"/>
                  </a:schemeClr>
                </a:solidFill>
              </a:rPr>
              <a:t>. Oxford: Oxford University Press.</a:t>
            </a:r>
            <a:br>
              <a:rPr lang="en-GB" sz="700">
                <a:solidFill>
                  <a:schemeClr val="tx1">
                    <a:lumMod val="65000"/>
                    <a:lumOff val="35000"/>
                  </a:schemeClr>
                </a:solidFill>
              </a:rPr>
            </a:br>
            <a:r>
              <a:rPr lang="en-GB" sz="700">
                <a:solidFill>
                  <a:schemeClr val="tx1">
                    <a:lumMod val="65000"/>
                    <a:lumOff val="35000"/>
                  </a:schemeClr>
                </a:solidFill>
              </a:rPr>
              <a:t>World Health Organization (2021) </a:t>
            </a:r>
            <a:r>
              <a:rPr lang="en-GB" sz="700" i="1">
                <a:solidFill>
                  <a:schemeClr val="tx1">
                    <a:lumMod val="65000"/>
                    <a:lumOff val="35000"/>
                  </a:schemeClr>
                </a:solidFill>
              </a:rPr>
              <a:t>Comprehensive Mental Health Action Plan 2013–2030</a:t>
            </a:r>
            <a:r>
              <a:rPr lang="en-GB" sz="700">
                <a:solidFill>
                  <a:schemeClr val="tx1">
                    <a:lumMod val="65000"/>
                    <a:lumOff val="35000"/>
                  </a:schemeClr>
                </a:solidFill>
              </a:rPr>
              <a:t>. Geneva: WHO.</a:t>
            </a:r>
            <a:br>
              <a:rPr lang="en-GB" sz="700">
                <a:solidFill>
                  <a:schemeClr val="tx1">
                    <a:lumMod val="65000"/>
                    <a:lumOff val="35000"/>
                  </a:schemeClr>
                </a:solidFill>
              </a:rPr>
            </a:br>
            <a:r>
              <a:rPr lang="en-GB" sz="700">
                <a:solidFill>
                  <a:schemeClr val="tx1">
                    <a:lumMod val="65000"/>
                    <a:lumOff val="35000"/>
                  </a:schemeClr>
                </a:solidFill>
              </a:rPr>
              <a:t>World Health Organization (2022) </a:t>
            </a:r>
            <a:r>
              <a:rPr lang="en-GB" sz="700" i="1">
                <a:solidFill>
                  <a:schemeClr val="tx1">
                    <a:lumMod val="65000"/>
                    <a:lumOff val="35000"/>
                  </a:schemeClr>
                </a:solidFill>
              </a:rPr>
              <a:t>International Classification of Diseases, 11th Revision (ICD-11)</a:t>
            </a:r>
            <a:r>
              <a:rPr lang="en-GB" sz="700">
                <a:solidFill>
                  <a:schemeClr val="tx1">
                    <a:lumMod val="65000"/>
                    <a:lumOff val="35000"/>
                  </a:schemeClr>
                </a:solidFill>
              </a:rPr>
              <a:t>. Geneva: WHO.</a:t>
            </a:r>
          </a:p>
        </p:txBody>
      </p:sp>
    </p:spTree>
    <p:extLst>
      <p:ext uri="{BB962C8B-B14F-4D97-AF65-F5344CB8AC3E}">
        <p14:creationId xmlns:p14="http://schemas.microsoft.com/office/powerpoint/2010/main" val="3115798447"/>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1088</Words>
  <Application>Microsoft Office PowerPoint</Application>
  <PresentationFormat>Widescreen</PresentationFormat>
  <Paragraphs>30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Depression: Changing Understandings and Treatments from Asylums to Holistic Care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K</dc:creator>
  <cp:lastModifiedBy>Louise K</cp:lastModifiedBy>
  <cp:revision>1</cp:revision>
  <dcterms:created xsi:type="dcterms:W3CDTF">2025-11-02T11:38:26Z</dcterms:created>
  <dcterms:modified xsi:type="dcterms:W3CDTF">2025-11-02T12:42:43Z</dcterms:modified>
</cp:coreProperties>
</file>