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jGvWiN0pxFD+ZzJROid6aTvSdxr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B4F66A-0369-F844-314D-8F97482CC721}" v="111" dt="2024-07-12T15:08:36.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ca Sorina Bratu (2109991)" userId="S::2109991@student.uwtsd.ac.uk::21945eba-d030-4bfe-9f58-6bfb3ff8ac4f" providerId="AD" clId="Web-{00B4F66A-0369-F844-314D-8F97482CC721}"/>
    <pc:docChg chg="modSld">
      <pc:chgData name="Florica Sorina Bratu (2109991)" userId="S::2109991@student.uwtsd.ac.uk::21945eba-d030-4bfe-9f58-6bfb3ff8ac4f" providerId="AD" clId="Web-{00B4F66A-0369-F844-314D-8F97482CC721}" dt="2024-07-12T15:08:36.708" v="64" actId="20577"/>
      <pc:docMkLst>
        <pc:docMk/>
      </pc:docMkLst>
      <pc:sldChg chg="modSp">
        <pc:chgData name="Florica Sorina Bratu (2109991)" userId="S::2109991@student.uwtsd.ac.uk::21945eba-d030-4bfe-9f58-6bfb3ff8ac4f" providerId="AD" clId="Web-{00B4F66A-0369-F844-314D-8F97482CC721}" dt="2024-07-12T15:08:36.708" v="64" actId="20577"/>
        <pc:sldMkLst>
          <pc:docMk/>
          <pc:sldMk cId="0" sldId="256"/>
        </pc:sldMkLst>
        <pc:spChg chg="mod">
          <ac:chgData name="Florica Sorina Bratu (2109991)" userId="S::2109991@student.uwtsd.ac.uk::21945eba-d030-4bfe-9f58-6bfb3ff8ac4f" providerId="AD" clId="Web-{00B4F66A-0369-F844-314D-8F97482CC721}" dt="2024-07-12T15:08:36.708" v="64" actId="20577"/>
          <ac:spMkLst>
            <pc:docMk/>
            <pc:sldMk cId="0" sldId="256"/>
            <ac:spMk id="9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eac242d330_0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eac242d330_0_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g2eac242d330_0_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EI (emotional intelligence) is the capacity to recognise, understand and manage our own emotions as well as understand them in others. It includes skills such as emotional awareness, and the use of emotions to facilitate cognitive activities, like reading or solving puzzles; has a peak time of 3-6 years. EI, a term that was coined and popularised by psychologists Peter Salovey &amp; John Mayer is one of the most significant theories concerning human behaviour; relating to individual interpersonal relationships. In the workplace of today, EI is crucial for a truly productive and collaborative workspace. In other words, great employees (i.e. the ones with high EI) deal with pressure and conflicts better than those without it - which is crucial for a healthy organisational culture. In addition, leaders with high EI can motivate and uplift their teams which in turn improves both performance as well as job satisfaction.</a:t>
            </a:r>
            <a:endParaRPr/>
          </a:p>
        </p:txBody>
      </p:sp>
      <p:sp>
        <p:nvSpPr>
          <p:cNvPr id="102" name="Google Shape;10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grade II-listed Updown Farmhouse is set in the idyllic Kent countryside and boasts an array of fresh, exciting dishes. With a reputation for its farm-to-table dining experience, the restaurant is committed to offering fresh and regionally sourced ingredients, presented in an aesthetically pleasing manner within this rustic yet almost slightly upscale aesthetic. With outstanding service and a warm and friendly ambience, they have managed to make it the most-liked farmhouse in Andretta both for residents and tourists.</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Restaurant work in general is a high-stress job, between angry customers and small time constraints while trying to catch up on unpredictable rushes. In such an environment, EI considerably impacts the functional efficiency of a workplace (Smith, 2023). As the reasons above show, EI is a key trait that the staff at Updown Farmhouse need to keep stress levels low, communication channels open and wait times short. </a:t>
            </a:r>
            <a:endParaRPr/>
          </a:p>
        </p:txBody>
      </p:sp>
      <p:sp>
        <p:nvSpPr>
          <p:cNvPr id="110" name="Google Shape;11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Definition of Emotional Intelligence (EI)</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Emotional intelligence (EI) is defined as the capacity to perceive emotions, assimilate emotion-related feelings and interpret information about emotional states, regulate own reactions based on this awareness; innovate in thought processes or redesign strategy by taking into account individuals' specific needs and responses for explicitly desired stimuli. It means knowing and acting on feelings.</a:t>
            </a:r>
            <a:endParaRPr b="0"/>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Components of EI</a:t>
            </a:r>
            <a:endParaRPr b="0"/>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Self-Awareness:</a:t>
            </a:r>
            <a:r>
              <a:rPr lang="en-US" sz="1200" b="0" i="0" u="none" strike="noStrike">
                <a:solidFill>
                  <a:schemeClr val="dk1"/>
                </a:solidFill>
                <a:latin typeface="Calibri"/>
                <a:ea typeface="Calibri"/>
                <a:cs typeface="Calibri"/>
                <a:sym typeface="Calibri"/>
              </a:rPr>
              <a:t> Recognising and understanding the emotions.</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Self-Regulation:</a:t>
            </a:r>
            <a:r>
              <a:rPr lang="en-US" sz="1200" b="0" i="0" u="none" strike="noStrike">
                <a:solidFill>
                  <a:schemeClr val="dk1"/>
                </a:solidFill>
                <a:latin typeface="Calibri"/>
                <a:ea typeface="Calibri"/>
                <a:cs typeface="Calibri"/>
                <a:sym typeface="Calibri"/>
              </a:rPr>
              <a:t> The ability to manage and control one's emotional responses (Udod, 2020).</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Motivation:</a:t>
            </a:r>
            <a:r>
              <a:rPr lang="en-US" sz="1200" b="0" i="0" u="none" strike="noStrike">
                <a:solidFill>
                  <a:schemeClr val="dk1"/>
                </a:solidFill>
                <a:latin typeface="Calibri"/>
                <a:ea typeface="Calibri"/>
                <a:cs typeface="Calibri"/>
                <a:sym typeface="Calibri"/>
              </a:rPr>
              <a:t> The reasons for acting or behaving in a particular way, the want and needs of a goals-oriented disposition.</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Empathy:</a:t>
            </a:r>
            <a:r>
              <a:rPr lang="en-US" sz="1200" b="0" i="0" u="none" strike="noStrike">
                <a:solidFill>
                  <a:schemeClr val="dk1"/>
                </a:solidFill>
                <a:latin typeface="Calibri"/>
                <a:ea typeface="Calibri"/>
                <a:cs typeface="Calibri"/>
                <a:sym typeface="Calibri"/>
              </a:rPr>
              <a:t> The ability to understand and share the feelings of others (Udod, 2020).</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Social Skills:</a:t>
            </a:r>
            <a:r>
              <a:rPr lang="en-US" sz="1200" b="0" i="0" u="none" strike="noStrike">
                <a:solidFill>
                  <a:schemeClr val="dk1"/>
                </a:solidFill>
                <a:latin typeface="Calibri"/>
                <a:ea typeface="Calibri"/>
                <a:cs typeface="Calibri"/>
                <a:sym typeface="Calibri"/>
              </a:rPr>
              <a:t> Proficiency in managing relationships and building networks.</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Importance of EI in Personal and Professional Contexts</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All in all, EI can give a better relationship among family and friends as well as at the office we work for will lead to fewer suicides among us. In a workplace scenario, EI also increases general communicative attributes that in turn improves teamwork on the job performance (Udod 2020). This is good news for work because, in a world where employers want to be lean and mean, their employees with emotional intelligence will be the evolved resource that can cop - but thrive - holding down very stressful jobs.</a:t>
            </a:r>
            <a:endParaRPr b="0"/>
          </a:p>
          <a:p>
            <a:pPr marL="0" lvl="0" indent="0" algn="l" rtl="0">
              <a:spcBef>
                <a:spcPts val="0"/>
              </a:spcBef>
              <a:spcAft>
                <a:spcPts val="0"/>
              </a:spcAft>
              <a:buNone/>
            </a:pPr>
            <a:br>
              <a:rPr lang="en-US"/>
            </a:br>
            <a:endParaRPr/>
          </a:p>
        </p:txBody>
      </p:sp>
      <p:sp>
        <p:nvSpPr>
          <p:cNvPr id="119" name="Google Shape;11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Overview of the Mayer-Salovey Model</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Mayer-Salovey Ability Model of EI divides EI into four distinct but interrelated abilities:</a:t>
            </a:r>
            <a:endParaRPr b="0"/>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Perceiving Emotions:</a:t>
            </a:r>
            <a:r>
              <a:rPr lang="en-US" sz="1200" b="0" i="0" u="none" strike="noStrike">
                <a:solidFill>
                  <a:schemeClr val="dk1"/>
                </a:solidFill>
                <a:latin typeface="Calibri"/>
                <a:ea typeface="Calibri"/>
                <a:cs typeface="Calibri"/>
                <a:sym typeface="Calibri"/>
              </a:rPr>
              <a:t> The ability to accurately recognise and interpret emotions in oneself and others (Cabello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2021).</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Using Emotions to Facilitate Thought:</a:t>
            </a:r>
            <a:r>
              <a:rPr lang="en-US" sz="1200" b="0" i="0" u="none" strike="noStrike">
                <a:solidFill>
                  <a:schemeClr val="dk1"/>
                </a:solidFill>
                <a:latin typeface="Calibri"/>
                <a:ea typeface="Calibri"/>
                <a:cs typeface="Calibri"/>
                <a:sym typeface="Calibri"/>
              </a:rPr>
              <a:t> The ability to harness emotions to enhance cognitive processes and decision-making.</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Understanding Emotions:</a:t>
            </a:r>
            <a:r>
              <a:rPr lang="en-US" sz="1200" b="0" i="0" u="none" strike="noStrike">
                <a:solidFill>
                  <a:schemeClr val="dk1"/>
                </a:solidFill>
                <a:latin typeface="Calibri"/>
                <a:ea typeface="Calibri"/>
                <a:cs typeface="Calibri"/>
                <a:sym typeface="Calibri"/>
              </a:rPr>
              <a:t> The ability to comprehend emotional language and the underlying complexities of emotions (Cabello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2021).</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Managing Emotions:</a:t>
            </a:r>
            <a:r>
              <a:rPr lang="en-US" sz="1200" b="0" i="0" u="none" strike="noStrike">
                <a:solidFill>
                  <a:schemeClr val="dk1"/>
                </a:solidFill>
                <a:latin typeface="Calibri"/>
                <a:ea typeface="Calibri"/>
                <a:cs typeface="Calibri"/>
                <a:sym typeface="Calibri"/>
              </a:rPr>
              <a:t> The ability to regulate emotions to promote emotional and intellectual growth.</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Justification for Selecting the Mayer-Salovey Model</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Mayerd-and-Salovey Model for its systematic approach to understanding and using emotions. It offers a structured model for assessing and developing EI, appealing to organisations looking to heighten emotional competencies in staff (Cabello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2021). The emphasis on feelings about and emotional regulation of this model fits extremely well with the restaurant world, which is less predictable.</a:t>
            </a:r>
            <a:endParaRPr/>
          </a:p>
        </p:txBody>
      </p:sp>
      <p:sp>
        <p:nvSpPr>
          <p:cNvPr id="130" name="Google Shape;13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High Emotional Intelligence employees can communicate better because they have the ability not only to correctly understand but also to manipulate others by having access to useful emotional information. In turn, this results in better team unity where people can work together and help one another more effectively. Similarly, EI also allows the employees to approach conflicts with empathy and get constructive answers rather than seem disruptive. Leaders who have high EI can lead their teams in a way where they inspire and motivate, thus providing an environment where your staff enjoy coming to work. They can also be more in control of their emotions and cater to the emotional needs that employees have, which results in happier as well as more satisfied job holders (Philip, 2023). It improves overall leadership as it leads to better decisions, problems and relationships among individuals; Scientists confirm it all the time, but research continues to remind that of how crippling stress can be on overall health-including mental and physical.</a:t>
            </a:r>
            <a:endParaRPr/>
          </a:p>
        </p:txBody>
      </p:sp>
      <p:sp>
        <p:nvSpPr>
          <p:cNvPr id="139" name="Google Shape;139;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food service business holds its unique challenges of high stress, pressurised customers and the need for rapid decision-making. The fast pace of most work environments combined with long hours worked by employees mean that emotional resilience and effective stress management are more critical factors of professional success.</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EI when developed helps restaurant employees to cope with stress, and communicate well and, as a result, deliver high-quality customer service. This will help employees to control their emotions efficiently and they can react well under pressure, as a result performing better in organizations while dealing with customers (Swancott and Davis 2023).</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EI Management will be better at leading, relating to others, and achieving the key objectives of the organisation. </a:t>
            </a:r>
            <a:endParaRPr/>
          </a:p>
        </p:txBody>
      </p:sp>
      <p:sp>
        <p:nvSpPr>
          <p:cNvPr id="148" name="Google Shape;14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At Uptown Farmhouse, EI practices are embedded into nearly all of the business operations. As an illustration, training programs allow staff members to benefit from modules on emotional awareness and stress relief. Staff are encouraged to show a sense of empathy and listen, with both customers and colleagues. Updown Farmhouse has executed quite a lot of programmes to advertise EI together with workshops, and team-building actions in addition to open communication channels (Deaton, 2025). These initiatives also helped to build a more compassionate and emotionally literate workplace.</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Focusing on EI has generated several benefits for Updown Farmhouse, such as increased staff morale, better customer care and an overall increase in team unity. </a:t>
            </a:r>
            <a:endParaRPr/>
          </a:p>
        </p:txBody>
      </p:sp>
      <p:sp>
        <p:nvSpPr>
          <p:cNvPr id="157" name="Google Shape;15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integration of EI at Updown Farmhouse has provided many advantages, but it is imperative to consider their effects. While that focus on EI has boosted employee satisfaction and contributed to the unique shopping experience may also necessitate constant training and development. Introducing EI practices can prove difficult especially when it comes to ensuring consistency across employees (Deaton, 2024). Furthermore, how to measure the direct effect of EI on results is not a straightforward process and may require more sophisticated measurements. One approach the Updown Farmhouse might take to boost EI is by providing continued education, feedback loops and more chances for employees to practice new EI skills in real-life situations.</a:t>
            </a:r>
            <a:endParaRPr/>
          </a:p>
        </p:txBody>
      </p:sp>
      <p:sp>
        <p:nvSpPr>
          <p:cNvPr id="165" name="Google Shape;16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focus of the presentation was how EI related to work; focusing especially on an Updown Farmhouse scenario. The unit explored EI components, the Mayer-Salovey Ability Model and applied them to enhanced communication, teamwork and leadership.</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Emotions and behaviours were key whether this is a person or an organisation as EI was done by organising people then related, happy with their job demands driving the overall performance. In the restaurant business, where relationships are tested and crazed nerves reveal deep emotional wounds more often than not EI is key.</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Development of emotional intelligence should be taught in organisations through proper training, emotionally supportive policies and giving value to mental well-being. The investment in EI leads to more robust, engaged and top-performing employees which can be of great importance for businesses.</a:t>
            </a:r>
            <a:endParaRPr/>
          </a:p>
        </p:txBody>
      </p:sp>
      <p:sp>
        <p:nvSpPr>
          <p:cNvPr id="173" name="Google Shape;17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References</a:t>
            </a:r>
            <a:endParaRPr b="1"/>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Smith, W.R., (2023). </a:t>
            </a:r>
            <a:r>
              <a:rPr lang="en-US" sz="1200" b="0" i="1" u="none" strike="noStrike">
                <a:solidFill>
                  <a:schemeClr val="dk1"/>
                </a:solidFill>
                <a:latin typeface="Calibri"/>
                <a:ea typeface="Calibri"/>
                <a:cs typeface="Calibri"/>
                <a:sym typeface="Calibri"/>
              </a:rPr>
              <a:t>Archetypal Spaces &amp; Storytelling in Architecture</a:t>
            </a:r>
            <a:r>
              <a:rPr lang="en-US" sz="1200" b="0" i="0" u="none" strike="noStrike">
                <a:solidFill>
                  <a:schemeClr val="dk1"/>
                </a:solidFill>
                <a:latin typeface="Calibri"/>
                <a:ea typeface="Calibri"/>
                <a:cs typeface="Calibri"/>
                <a:sym typeface="Calibri"/>
              </a:rPr>
              <a:t> (Master's thesis, University of Cincinnati).</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Udod, S.A., Hammond-Collins, K. and Jenkins, M., (2020). Dynamics of emotional intelligence and empowerment: the perspectives of middle managers. </a:t>
            </a:r>
            <a:r>
              <a:rPr lang="en-US" sz="1200" b="0" i="1" u="none" strike="noStrike">
                <a:solidFill>
                  <a:schemeClr val="dk1"/>
                </a:solidFill>
                <a:latin typeface="Calibri"/>
                <a:ea typeface="Calibri"/>
                <a:cs typeface="Calibri"/>
                <a:sym typeface="Calibri"/>
              </a:rPr>
              <a:t>Sage Open</a:t>
            </a:r>
            <a:r>
              <a:rPr lang="en-US" sz="1200" b="0" i="0" u="none" strike="noStrike">
                <a:solidFill>
                  <a:schemeClr val="dk1"/>
                </a:solidFill>
                <a:latin typeface="Calibri"/>
                <a:ea typeface="Calibri"/>
                <a:cs typeface="Calibri"/>
                <a:sym typeface="Calibri"/>
              </a:rPr>
              <a:t>, </a:t>
            </a:r>
            <a:r>
              <a:rPr lang="en-US" sz="1200" b="0" i="1" u="none" strike="noStrike">
                <a:solidFill>
                  <a:schemeClr val="dk1"/>
                </a:solidFill>
                <a:latin typeface="Calibri"/>
                <a:ea typeface="Calibri"/>
                <a:cs typeface="Calibri"/>
                <a:sym typeface="Calibri"/>
              </a:rPr>
              <a:t>10</a:t>
            </a:r>
            <a:r>
              <a:rPr lang="en-US" sz="1200" b="0" i="0" u="none" strike="noStrike">
                <a:solidFill>
                  <a:schemeClr val="dk1"/>
                </a:solidFill>
                <a:latin typeface="Calibri"/>
                <a:ea typeface="Calibri"/>
                <a:cs typeface="Calibri"/>
                <a:sym typeface="Calibri"/>
              </a:rPr>
              <a:t>(2), p.2158244020919508.</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Cabello, R., Gómez-Leal, R., Gutiérrez-Cobo, M.J., Megías-Robles, A., Salovey, P. and Fernández-Berrocal, P., (2021). Ability emotional intelligence in parents and their offspring. </a:t>
            </a:r>
            <a:r>
              <a:rPr lang="en-US" sz="1200" b="0" i="1" u="none" strike="noStrike">
                <a:solidFill>
                  <a:schemeClr val="dk1"/>
                </a:solidFill>
                <a:latin typeface="Calibri"/>
                <a:ea typeface="Calibri"/>
                <a:cs typeface="Calibri"/>
                <a:sym typeface="Calibri"/>
              </a:rPr>
              <a:t>Current Psychology</a:t>
            </a:r>
            <a:r>
              <a:rPr lang="en-US" sz="1200" b="0" i="0" u="none" strike="noStrike">
                <a:solidFill>
                  <a:schemeClr val="dk1"/>
                </a:solidFill>
                <a:latin typeface="Calibri"/>
                <a:ea typeface="Calibri"/>
                <a:cs typeface="Calibri"/>
                <a:sym typeface="Calibri"/>
              </a:rPr>
              <a:t>, pp.1-7.</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Philip, J., Jiang, Y. and Akdere, M., (2023). Virtual reality technology for workplace training: The case for developing cultural intelligence. </a:t>
            </a:r>
            <a:r>
              <a:rPr lang="en-US" sz="1200" b="0" i="1" u="none" strike="noStrike">
                <a:solidFill>
                  <a:schemeClr val="dk1"/>
                </a:solidFill>
                <a:latin typeface="Calibri"/>
                <a:ea typeface="Calibri"/>
                <a:cs typeface="Calibri"/>
                <a:sym typeface="Calibri"/>
              </a:rPr>
              <a:t>International Journal of Cross Cultural Management</a:t>
            </a:r>
            <a:r>
              <a:rPr lang="en-US" sz="1200" b="0" i="0" u="none" strike="noStrike">
                <a:solidFill>
                  <a:schemeClr val="dk1"/>
                </a:solidFill>
                <a:latin typeface="Calibri"/>
                <a:ea typeface="Calibri"/>
                <a:cs typeface="Calibri"/>
                <a:sym typeface="Calibri"/>
              </a:rPr>
              <a:t>, </a:t>
            </a:r>
            <a:r>
              <a:rPr lang="en-US" sz="1200" b="0" i="1" u="none" strike="noStrike">
                <a:solidFill>
                  <a:schemeClr val="dk1"/>
                </a:solidFill>
                <a:latin typeface="Calibri"/>
                <a:ea typeface="Calibri"/>
                <a:cs typeface="Calibri"/>
                <a:sym typeface="Calibri"/>
              </a:rPr>
              <a:t>23</a:t>
            </a:r>
            <a:r>
              <a:rPr lang="en-US" sz="1200" b="0" i="0" u="none" strike="noStrike">
                <a:solidFill>
                  <a:schemeClr val="dk1"/>
                </a:solidFill>
                <a:latin typeface="Calibri"/>
                <a:ea typeface="Calibri"/>
                <a:cs typeface="Calibri"/>
                <a:sym typeface="Calibri"/>
              </a:rPr>
              <a:t>(3), pp.557-583.</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Swancott, L.J. and Davis, S.K., (2023). Service with a smile? Engagement is a better predictor of job satisfaction than emotional intelligence. </a:t>
            </a:r>
            <a:r>
              <a:rPr lang="en-US" sz="1200" b="0" i="1" u="none" strike="noStrike">
                <a:solidFill>
                  <a:schemeClr val="dk1"/>
                </a:solidFill>
                <a:latin typeface="Calibri"/>
                <a:ea typeface="Calibri"/>
                <a:cs typeface="Calibri"/>
                <a:sym typeface="Calibri"/>
              </a:rPr>
              <a:t>Current Psychology</a:t>
            </a:r>
            <a:r>
              <a:rPr lang="en-US" sz="1200" b="0" i="0" u="none" strike="noStrike">
                <a:solidFill>
                  <a:schemeClr val="dk1"/>
                </a:solidFill>
                <a:latin typeface="Calibri"/>
                <a:ea typeface="Calibri"/>
                <a:cs typeface="Calibri"/>
                <a:sym typeface="Calibri"/>
              </a:rPr>
              <a:t>, </a:t>
            </a:r>
            <a:r>
              <a:rPr lang="en-US" sz="1200" b="0" i="1" u="none" strike="noStrike">
                <a:solidFill>
                  <a:schemeClr val="dk1"/>
                </a:solidFill>
                <a:latin typeface="Calibri"/>
                <a:ea typeface="Calibri"/>
                <a:cs typeface="Calibri"/>
                <a:sym typeface="Calibri"/>
              </a:rPr>
              <a:t>42</a:t>
            </a:r>
            <a:r>
              <a:rPr lang="en-US" sz="1200" b="0" i="0" u="none" strike="noStrike">
                <a:solidFill>
                  <a:schemeClr val="dk1"/>
                </a:solidFill>
                <a:latin typeface="Calibri"/>
                <a:ea typeface="Calibri"/>
                <a:cs typeface="Calibri"/>
                <a:sym typeface="Calibri"/>
              </a:rPr>
              <a:t>(17), pp.14647-14651.</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Deaton, L., (2024). Dispossession, Adolescence and the Missing Public Spaces of Hyderabad, India. In </a:t>
            </a:r>
            <a:r>
              <a:rPr lang="en-US" sz="1200" b="0" i="1" u="none" strike="noStrike">
                <a:solidFill>
                  <a:schemeClr val="dk1"/>
                </a:solidFill>
                <a:latin typeface="Calibri"/>
                <a:ea typeface="Calibri"/>
                <a:cs typeface="Calibri"/>
                <a:sym typeface="Calibri"/>
              </a:rPr>
              <a:t>The Routledge Handbook on the Influence of Built Environments on Diverse Childhoods</a:t>
            </a:r>
            <a:r>
              <a:rPr lang="en-US" sz="1200" b="0" i="0" u="none" strike="noStrike">
                <a:solidFill>
                  <a:schemeClr val="dk1"/>
                </a:solidFill>
                <a:latin typeface="Calibri"/>
                <a:ea typeface="Calibri"/>
                <a:cs typeface="Calibri"/>
                <a:sym typeface="Calibri"/>
              </a:rPr>
              <a:t> (pp. 89-105). Routledge.</a:t>
            </a:r>
            <a:endParaRPr b="0"/>
          </a:p>
          <a:p>
            <a:pPr marL="0" lvl="0" indent="0" algn="l" rtl="0">
              <a:spcBef>
                <a:spcPts val="0"/>
              </a:spcBef>
              <a:spcAft>
                <a:spcPts val="0"/>
              </a:spcAft>
              <a:buNone/>
            </a:pPr>
            <a:br>
              <a:rPr lang="en-US"/>
            </a:br>
            <a:endParaRPr/>
          </a:p>
        </p:txBody>
      </p:sp>
      <p:sp>
        <p:nvSpPr>
          <p:cNvPr id="182" name="Google Shape;18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1"/>
          <p:cNvSpPr>
            <a:spLocks noGrp="1"/>
          </p:cNvSpPr>
          <p:nvPr>
            <p:ph type="pic" idx="2"/>
          </p:nvPr>
        </p:nvSpPr>
        <p:spPr>
          <a:xfrm>
            <a:off x="5183188" y="987425"/>
            <a:ext cx="6172200" cy="4873625"/>
          </a:xfrm>
          <a:prstGeom prst="rect">
            <a:avLst/>
          </a:prstGeom>
          <a:noFill/>
          <a:ln>
            <a:noFill/>
          </a:ln>
        </p:spPr>
      </p:sp>
      <p:sp>
        <p:nvSpPr>
          <p:cNvPr id="68" name="Google Shape;68;p2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TMTJm82qOly6pyM3eY7hrkcqDCFZ9CPS/edit#heading=h.6i2wkbt3vdr9" TargetMode="External"/><Relationship Id="rId13" Type="http://schemas.openxmlformats.org/officeDocument/2006/relationships/image" Target="../media/image2.png"/><Relationship Id="rId3" Type="http://schemas.openxmlformats.org/officeDocument/2006/relationships/hyperlink" Target="https://docs.google.com/document/d/1TMTJm82qOly6pyM3eY7hrkcqDCFZ9CPS/edit#heading=h.gjdgxs" TargetMode="External"/><Relationship Id="rId7" Type="http://schemas.openxmlformats.org/officeDocument/2006/relationships/hyperlink" Target="https://docs.google.com/document/d/1TMTJm82qOly6pyM3eY7hrkcqDCFZ9CPS/edit#heading=h.o4tlm1w61t3" TargetMode="External"/><Relationship Id="rId12" Type="http://schemas.openxmlformats.org/officeDocument/2006/relationships/hyperlink" Target="https://docs.google.com/document/d/1TMTJm82qOly6pyM3eY7hrkcqDCFZ9CPS/edit#heading=h.kvmx6geay34p"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docs.google.com/document/d/1TMTJm82qOly6pyM3eY7hrkcqDCFZ9CPS/edit#heading=h.2x47s35cxi2p" TargetMode="External"/><Relationship Id="rId11" Type="http://schemas.openxmlformats.org/officeDocument/2006/relationships/hyperlink" Target="https://docs.google.com/document/d/1TMTJm82qOly6pyM3eY7hrkcqDCFZ9CPS/edit#heading=h.4grwrwcb0pf2" TargetMode="External"/><Relationship Id="rId5" Type="http://schemas.openxmlformats.org/officeDocument/2006/relationships/hyperlink" Target="https://docs.google.com/document/d/1TMTJm82qOly6pyM3eY7hrkcqDCFZ9CPS/edit#heading=h.kyeuk6hpngrk" TargetMode="External"/><Relationship Id="rId10" Type="http://schemas.openxmlformats.org/officeDocument/2006/relationships/hyperlink" Target="https://docs.google.com/document/d/1TMTJm82qOly6pyM3eY7hrkcqDCFZ9CPS/edit#heading=h.45a0aqb1xegw" TargetMode="External"/><Relationship Id="rId4" Type="http://schemas.openxmlformats.org/officeDocument/2006/relationships/hyperlink" Target="https://docs.google.com/document/d/1TMTJm82qOly6pyM3eY7hrkcqDCFZ9CPS/edit#heading=h.8060gmts0w6o" TargetMode="External"/><Relationship Id="rId9" Type="http://schemas.openxmlformats.org/officeDocument/2006/relationships/hyperlink" Target="https://docs.google.com/document/d/1TMTJm82qOly6pyM3eY7hrkcqDCFZ9CPS/edit#heading=h.gjkajapb2rv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89" name="Google Shape;89;p1"/>
          <p:cNvPicPr preferRelativeResize="0"/>
          <p:nvPr/>
        </p:nvPicPr>
        <p:blipFill rotWithShape="1">
          <a:blip r:embed="rId3">
            <a:alphaModFix/>
          </a:blip>
          <a:srcRect/>
          <a:stretch/>
        </p:blipFill>
        <p:spPr>
          <a:xfrm>
            <a:off x="1" y="0"/>
            <a:ext cx="4574232" cy="6858000"/>
          </a:xfrm>
          <a:prstGeom prst="rect">
            <a:avLst/>
          </a:prstGeom>
          <a:noFill/>
          <a:ln>
            <a:noFill/>
          </a:ln>
        </p:spPr>
      </p:pic>
      <p:sp>
        <p:nvSpPr>
          <p:cNvPr id="90" name="Google Shape;90;p1"/>
          <p:cNvSpPr txBox="1"/>
          <p:nvPr/>
        </p:nvSpPr>
        <p:spPr>
          <a:xfrm>
            <a:off x="4940825" y="1492550"/>
            <a:ext cx="6906300" cy="4416563"/>
          </a:xfrm>
          <a:prstGeom prst="rect">
            <a:avLst/>
          </a:prstGeom>
          <a:noFill/>
          <a:ln>
            <a:noFill/>
          </a:ln>
        </p:spPr>
        <p:txBody>
          <a:bodyPr spcFirstLastPara="1" wrap="square" lIns="91425" tIns="91425" rIns="91425" bIns="91425" anchor="t" anchorCtr="0">
            <a:spAutoFit/>
          </a:bodyPr>
          <a:lstStyle/>
          <a:p>
            <a:pPr marL="0" lvl="0" indent="0" algn="ctr" rtl="0">
              <a:lnSpc>
                <a:spcPct val="200000"/>
              </a:lnSpc>
              <a:spcBef>
                <a:spcPts val="1400"/>
              </a:spcBef>
              <a:spcAft>
                <a:spcPts val="0"/>
              </a:spcAft>
              <a:buNone/>
            </a:pPr>
            <a:endParaRPr lang="en-US" sz="2000" b="1" dirty="0">
              <a:solidFill>
                <a:schemeClr val="dk1"/>
              </a:solidFill>
              <a:latin typeface="Times New Roman"/>
              <a:ea typeface="Times New Roman"/>
              <a:cs typeface="Times New Roman"/>
            </a:endParaRPr>
          </a:p>
          <a:p>
            <a:pPr marL="0" lvl="0" indent="0" algn="ctr" rtl="0">
              <a:lnSpc>
                <a:spcPct val="200000"/>
              </a:lnSpc>
              <a:spcBef>
                <a:spcPts val="1400"/>
              </a:spcBef>
              <a:spcAft>
                <a:spcPts val="0"/>
              </a:spcAft>
              <a:buNone/>
            </a:pPr>
            <a:r>
              <a:rPr lang="en-US" sz="2000" b="1" dirty="0">
                <a:solidFill>
                  <a:schemeClr val="tx1"/>
                </a:solidFill>
                <a:latin typeface="Times New Roman"/>
                <a:ea typeface="Times New Roman"/>
                <a:cs typeface="Times New Roman"/>
                <a:sym typeface="Times New Roman"/>
              </a:rPr>
              <a:t>The Role of Emotional Intelligence in Enhancing Workplace Performance: A Case Study of </a:t>
            </a:r>
            <a:r>
              <a:rPr lang="en-US" sz="2000" b="1" err="1">
                <a:solidFill>
                  <a:schemeClr val="tx1"/>
                </a:solidFill>
                <a:latin typeface="Times New Roman"/>
                <a:ea typeface="Times New Roman"/>
                <a:cs typeface="Times New Roman"/>
                <a:sym typeface="Times New Roman"/>
              </a:rPr>
              <a:t>Updown</a:t>
            </a:r>
            <a:r>
              <a:rPr lang="en-US" sz="2000" b="1" dirty="0">
                <a:solidFill>
                  <a:schemeClr val="tx1"/>
                </a:solidFill>
                <a:latin typeface="Times New Roman"/>
                <a:ea typeface="Times New Roman"/>
                <a:cs typeface="Times New Roman"/>
                <a:sym typeface="Times New Roman"/>
              </a:rPr>
              <a:t> Farmhouse</a:t>
            </a:r>
            <a:endParaRPr sz="2000" b="1" dirty="0">
              <a:solidFill>
                <a:schemeClr val="tx1"/>
              </a:solidFill>
              <a:latin typeface="Times New Roman"/>
              <a:ea typeface="Times New Roman"/>
              <a:cs typeface="Times New Roman"/>
              <a:sym typeface="Times New Roman"/>
            </a:endParaRPr>
          </a:p>
          <a:p>
            <a:pPr algn="ctr">
              <a:lnSpc>
                <a:spcPct val="200000"/>
              </a:lnSpc>
              <a:spcBef>
                <a:spcPts val="1400"/>
              </a:spcBef>
            </a:pPr>
            <a:endParaRPr lang="en-US" sz="1800" b="1" dirty="0">
              <a:solidFill>
                <a:schemeClr val="dk1"/>
              </a:solidFill>
              <a:latin typeface="Times New Roman"/>
              <a:ea typeface="Times New Roman"/>
              <a:cs typeface="Times New Roman"/>
              <a:sym typeface="Times New Roman"/>
            </a:endParaRPr>
          </a:p>
          <a:p>
            <a:pPr algn="r">
              <a:lnSpc>
                <a:spcPct val="150000"/>
              </a:lnSpc>
            </a:pPr>
            <a:r>
              <a:rPr lang="en-US" b="1" dirty="0">
                <a:solidFill>
                  <a:schemeClr val="dk1"/>
                </a:solidFill>
                <a:latin typeface="Times New Roman"/>
                <a:ea typeface="Times New Roman"/>
                <a:cs typeface="Times New Roman"/>
                <a:sym typeface="Times New Roman"/>
              </a:rPr>
              <a:t>Student Name: Florica Sorina Bratu</a:t>
            </a:r>
            <a:endParaRPr b="1">
              <a:solidFill>
                <a:schemeClr val="dk1"/>
              </a:solidFill>
              <a:latin typeface="Times New Roman"/>
              <a:ea typeface="Times New Roman"/>
              <a:cs typeface="Times New Roman"/>
            </a:endParaRPr>
          </a:p>
          <a:p>
            <a:pPr algn="r">
              <a:lnSpc>
                <a:spcPct val="150000"/>
              </a:lnSpc>
            </a:pPr>
            <a:r>
              <a:rPr lang="en-US" b="1" dirty="0">
                <a:solidFill>
                  <a:schemeClr val="dk1"/>
                </a:solidFill>
                <a:latin typeface="Times New Roman"/>
                <a:ea typeface="Times New Roman"/>
                <a:cs typeface="Times New Roman"/>
                <a:sym typeface="Times New Roman"/>
              </a:rPr>
              <a:t>Student code: 2109991</a:t>
            </a:r>
            <a:endParaRPr lang="en-US" b="1" dirty="0">
              <a:solidFill>
                <a:schemeClr val="dk1"/>
              </a:solidFill>
              <a:latin typeface="Times New Roman"/>
              <a:ea typeface="Times New Roman"/>
              <a:cs typeface="Times New Roman"/>
            </a:endParaRPr>
          </a:p>
          <a:p>
            <a:pPr algn="r">
              <a:lnSpc>
                <a:spcPct val="150000"/>
              </a:lnSpc>
            </a:pPr>
            <a:r>
              <a:rPr lang="en-US" b="1" dirty="0">
                <a:solidFill>
                  <a:schemeClr val="dk1"/>
                </a:solidFill>
                <a:latin typeface="Times New Roman"/>
                <a:cs typeface="Times New Roman"/>
              </a:rPr>
              <a:t>Module code: BMSW6106</a:t>
            </a:r>
          </a:p>
          <a:p>
            <a:pPr algn="r">
              <a:lnSpc>
                <a:spcPct val="150000"/>
              </a:lnSpc>
            </a:pPr>
            <a:r>
              <a:rPr lang="en-US" b="1" dirty="0">
                <a:solidFill>
                  <a:schemeClr val="dk1"/>
                </a:solidFill>
                <a:latin typeface="Times New Roman"/>
                <a:cs typeface="Times New Roman"/>
              </a:rPr>
              <a:t>Lecturer: Dr. Sujeewa Herath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080BB"/>
            </a:gs>
          </a:gsLst>
          <a:lin ang="5400012" scaled="0"/>
        </a:gradFill>
        <a:effectLst/>
      </p:bgPr>
    </p:bg>
    <p:spTree>
      <p:nvGrpSpPr>
        <p:cNvPr id="1" name="Shape 95"/>
        <p:cNvGrpSpPr/>
        <p:nvPr/>
      </p:nvGrpSpPr>
      <p:grpSpPr>
        <a:xfrm>
          <a:off x="0" y="0"/>
          <a:ext cx="0" cy="0"/>
          <a:chOff x="0" y="0"/>
          <a:chExt cx="0" cy="0"/>
        </a:xfrm>
      </p:grpSpPr>
      <p:sp>
        <p:nvSpPr>
          <p:cNvPr id="96" name="Google Shape;96;g2eac242d330_0_2"/>
          <p:cNvSpPr txBox="1">
            <a:spLocks noGrp="1"/>
          </p:cNvSpPr>
          <p:nvPr>
            <p:ph type="ctrTitle"/>
          </p:nvPr>
        </p:nvSpPr>
        <p:spPr>
          <a:xfrm>
            <a:off x="370075" y="566950"/>
            <a:ext cx="4181700" cy="549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sz="3200" b="1">
                <a:latin typeface="Times New Roman"/>
                <a:ea typeface="Times New Roman"/>
                <a:cs typeface="Times New Roman"/>
                <a:sym typeface="Times New Roman"/>
              </a:rPr>
              <a:t>Table of Contents</a:t>
            </a:r>
            <a:endParaRPr sz="3200" b="1">
              <a:latin typeface="Times New Roman"/>
              <a:ea typeface="Times New Roman"/>
              <a:cs typeface="Times New Roman"/>
              <a:sym typeface="Times New Roman"/>
            </a:endParaRPr>
          </a:p>
        </p:txBody>
      </p:sp>
      <p:sp>
        <p:nvSpPr>
          <p:cNvPr id="97" name="Google Shape;97;g2eac242d330_0_2"/>
          <p:cNvSpPr txBox="1"/>
          <p:nvPr/>
        </p:nvSpPr>
        <p:spPr>
          <a:xfrm>
            <a:off x="501800" y="1646950"/>
            <a:ext cx="5607000" cy="47331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Introduction</a:t>
            </a:r>
            <a:r>
              <a:rPr lang="en-US" sz="1900" b="1">
                <a:solidFill>
                  <a:schemeClr val="dk1"/>
                </a:solidFill>
                <a:latin typeface="Times New Roman"/>
                <a:ea typeface="Times New Roman"/>
                <a:cs typeface="Times New Roman"/>
                <a:sym typeface="Times New Roman"/>
              </a:rPr>
              <a:t>……………………………3</a:t>
            </a:r>
            <a:endParaRPr sz="1900" b="1">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Organisational Setting: Updown Farmhouse</a:t>
            </a:r>
            <a:r>
              <a:rPr lang="en-US" sz="1900" b="1">
                <a:solidFill>
                  <a:schemeClr val="dk1"/>
                </a:solidFill>
                <a:latin typeface="Times New Roman"/>
                <a:ea typeface="Times New Roman"/>
                <a:cs typeface="Times New Roman"/>
                <a:sym typeface="Times New Roman"/>
              </a:rPr>
              <a:t>……4</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Understanding Emotional Intelligence</a:t>
            </a:r>
            <a:r>
              <a:rPr lang="en-US" sz="1900" b="1">
                <a:solidFill>
                  <a:schemeClr val="dk1"/>
                </a:solidFill>
                <a:latin typeface="Times New Roman"/>
                <a:ea typeface="Times New Roman"/>
                <a:cs typeface="Times New Roman"/>
                <a:sym typeface="Times New Roman"/>
              </a:rPr>
              <a:t>……5</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The Mayer-Salovey Ability Model of EI</a:t>
            </a:r>
            <a:r>
              <a:rPr lang="en-US" sz="1900" b="1">
                <a:solidFill>
                  <a:schemeClr val="dk1"/>
                </a:solidFill>
                <a:latin typeface="Times New Roman"/>
                <a:ea typeface="Times New Roman"/>
                <a:cs typeface="Times New Roman"/>
                <a:sym typeface="Times New Roman"/>
              </a:rPr>
              <a:t>……6</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Application of EI in the Workplace</a:t>
            </a:r>
            <a:r>
              <a:rPr lang="en-US" sz="1900" b="1">
                <a:solidFill>
                  <a:schemeClr val="dk1"/>
                </a:solidFill>
                <a:latin typeface="Times New Roman"/>
                <a:ea typeface="Times New Roman"/>
                <a:cs typeface="Times New Roman"/>
                <a:sym typeface="Times New Roman"/>
              </a:rPr>
              <a:t>…………7</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EI in the Restaurant Industry</a:t>
            </a:r>
            <a:r>
              <a:rPr lang="en-US" sz="1900" b="1">
                <a:solidFill>
                  <a:schemeClr val="dk1"/>
                </a:solidFill>
                <a:latin typeface="Times New Roman"/>
                <a:ea typeface="Times New Roman"/>
                <a:cs typeface="Times New Roman"/>
                <a:sym typeface="Times New Roman"/>
              </a:rPr>
              <a:t>………………8</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Case Study Analysis: Updown Farmhouse</a:t>
            </a:r>
            <a:r>
              <a:rPr lang="en-US" sz="1900" b="1">
                <a:solidFill>
                  <a:schemeClr val="dk1"/>
                </a:solidFill>
                <a:latin typeface="Times New Roman"/>
                <a:ea typeface="Times New Roman"/>
                <a:cs typeface="Times New Roman"/>
                <a:sym typeface="Times New Roman"/>
              </a:rPr>
              <a:t>……9</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Critical Analysis</a:t>
            </a:r>
            <a:r>
              <a:rPr lang="en-US" sz="1900" b="1">
                <a:solidFill>
                  <a:schemeClr val="dk1"/>
                </a:solidFill>
                <a:latin typeface="Times New Roman"/>
                <a:ea typeface="Times New Roman"/>
                <a:cs typeface="Times New Roman"/>
                <a:sym typeface="Times New Roman"/>
              </a:rPr>
              <a:t>……………………………10</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Conclusion</a:t>
            </a:r>
            <a:r>
              <a:rPr lang="en-US" sz="1900" b="1">
                <a:solidFill>
                  <a:schemeClr val="dk1"/>
                </a:solidFill>
                <a:latin typeface="Times New Roman"/>
                <a:ea typeface="Times New Roman"/>
                <a:cs typeface="Times New Roman"/>
                <a:sym typeface="Times New Roman"/>
              </a:rPr>
              <a:t>……………………………11</a:t>
            </a:r>
            <a:endParaRPr sz="19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800"/>
              </a:spcAft>
              <a:buNone/>
            </a:pPr>
            <a:r>
              <a:rPr lang="en-US" sz="1900">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References</a:t>
            </a:r>
            <a:r>
              <a:rPr lang="en-US" sz="1900" b="1">
                <a:solidFill>
                  <a:schemeClr val="dk1"/>
                </a:solidFill>
                <a:latin typeface="Times New Roman"/>
                <a:ea typeface="Times New Roman"/>
                <a:cs typeface="Times New Roman"/>
                <a:sym typeface="Times New Roman"/>
              </a:rPr>
              <a:t>……………………………12</a:t>
            </a:r>
            <a:endParaRPr sz="1900" b="1">
              <a:solidFill>
                <a:schemeClr val="dk1"/>
              </a:solidFill>
              <a:latin typeface="Times New Roman"/>
              <a:ea typeface="Times New Roman"/>
              <a:cs typeface="Times New Roman"/>
              <a:sym typeface="Times New Roman"/>
            </a:endParaRPr>
          </a:p>
        </p:txBody>
      </p:sp>
      <p:pic>
        <p:nvPicPr>
          <p:cNvPr id="98" name="Google Shape;98;g2eac242d330_0_2"/>
          <p:cNvPicPr preferRelativeResize="0"/>
          <p:nvPr/>
        </p:nvPicPr>
        <p:blipFill>
          <a:blip r:embed="rId13">
            <a:alphaModFix/>
          </a:blip>
          <a:stretch>
            <a:fillRect/>
          </a:stretch>
        </p:blipFill>
        <p:spPr>
          <a:xfrm>
            <a:off x="6261200" y="0"/>
            <a:ext cx="5930800" cy="68579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3"/>
        <p:cNvGrpSpPr/>
        <p:nvPr/>
      </p:nvGrpSpPr>
      <p:grpSpPr>
        <a:xfrm>
          <a:off x="0" y="0"/>
          <a:ext cx="0" cy="0"/>
          <a:chOff x="0" y="0"/>
          <a:chExt cx="0" cy="0"/>
        </a:xfrm>
      </p:grpSpPr>
      <p:sp>
        <p:nvSpPr>
          <p:cNvPr id="104" name="Google Shape;104;p2"/>
          <p:cNvSpPr/>
          <p:nvPr/>
        </p:nvSpPr>
        <p:spPr>
          <a:xfrm>
            <a:off x="1119051" y="707886"/>
            <a:ext cx="9953897" cy="5536160"/>
          </a:xfrm>
          <a:prstGeom prst="rect">
            <a:avLst/>
          </a:prstGeom>
          <a:solidFill>
            <a:schemeClr val="dk1">
              <a:alpha val="7098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5" name="Google Shape;105;p2"/>
          <p:cNvSpPr/>
          <p:nvPr/>
        </p:nvSpPr>
        <p:spPr>
          <a:xfrm>
            <a:off x="4610496" y="1286957"/>
            <a:ext cx="2971006"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chemeClr val="lt1"/>
                </a:solidFill>
                <a:latin typeface="Times New Roman"/>
                <a:ea typeface="Times New Roman"/>
                <a:cs typeface="Times New Roman"/>
                <a:sym typeface="Times New Roman"/>
              </a:rPr>
              <a:t>Introduction</a:t>
            </a:r>
            <a:endParaRPr sz="4000">
              <a:solidFill>
                <a:schemeClr val="lt1"/>
              </a:solidFill>
              <a:latin typeface="Calibri"/>
              <a:ea typeface="Calibri"/>
              <a:cs typeface="Calibri"/>
              <a:sym typeface="Calibri"/>
            </a:endParaRPr>
          </a:p>
        </p:txBody>
      </p:sp>
      <p:sp>
        <p:nvSpPr>
          <p:cNvPr id="106" name="Google Shape;106;p2"/>
          <p:cNvSpPr/>
          <p:nvPr/>
        </p:nvSpPr>
        <p:spPr>
          <a:xfrm>
            <a:off x="2028425" y="2223600"/>
            <a:ext cx="8621100" cy="2410800"/>
          </a:xfrm>
          <a:prstGeom prst="rect">
            <a:avLst/>
          </a:prstGeom>
          <a:noFill/>
          <a:ln>
            <a:noFill/>
          </a:ln>
        </p:spPr>
        <p:txBody>
          <a:bodyPr spcFirstLastPara="1" wrap="square" lIns="91425" tIns="45700" rIns="91425" bIns="45700" anchor="t" anchorCtr="0">
            <a:spAutoFit/>
          </a:bodyPr>
          <a:lstStyle/>
          <a:p>
            <a:pPr marL="457200" lvl="0" indent="-444500" algn="l" rtl="0">
              <a:spcBef>
                <a:spcPts val="0"/>
              </a:spcBef>
              <a:spcAft>
                <a:spcPts val="0"/>
              </a:spcAft>
              <a:buClr>
                <a:schemeClr val="lt1"/>
              </a:buClr>
              <a:buSzPts val="3400"/>
              <a:buFont typeface="Times New Roman"/>
              <a:buChar char="⮚"/>
            </a:pPr>
            <a:r>
              <a:rPr lang="en-US" sz="2200">
                <a:solidFill>
                  <a:schemeClr val="lt1"/>
                </a:solidFill>
                <a:latin typeface="Times New Roman"/>
                <a:ea typeface="Times New Roman"/>
                <a:cs typeface="Times New Roman"/>
                <a:sym typeface="Times New Roman"/>
              </a:rPr>
              <a:t>EI (emotional intelligence) is the capacity to recognise, understand and manage our own emotions as well as understand them in others. </a:t>
            </a:r>
            <a:endParaRPr sz="2200">
              <a:solidFill>
                <a:schemeClr val="lt1"/>
              </a:solidFill>
              <a:latin typeface="Times New Roman"/>
              <a:ea typeface="Times New Roman"/>
              <a:cs typeface="Times New Roman"/>
              <a:sym typeface="Times New Roman"/>
            </a:endParaRPr>
          </a:p>
          <a:p>
            <a:pPr marL="457200" lvl="0" indent="-444500" algn="l" rtl="0">
              <a:spcBef>
                <a:spcPts val="0"/>
              </a:spcBef>
              <a:spcAft>
                <a:spcPts val="0"/>
              </a:spcAft>
              <a:buClr>
                <a:schemeClr val="lt1"/>
              </a:buClr>
              <a:buSzPts val="3400"/>
              <a:buFont typeface="Times New Roman"/>
              <a:buChar char="⮚"/>
            </a:pPr>
            <a:r>
              <a:rPr lang="en-US" sz="2200">
                <a:solidFill>
                  <a:schemeClr val="lt1"/>
                </a:solidFill>
                <a:latin typeface="Times New Roman"/>
                <a:ea typeface="Times New Roman"/>
                <a:cs typeface="Times New Roman"/>
                <a:sym typeface="Times New Roman"/>
              </a:rPr>
              <a:t>It includes skills such as emotional awareness, and the use of emotions to facilitate cognitive activities, like reading or solving puzzles; has a peak time of 3-6 years. </a:t>
            </a:r>
            <a:endParaRPr sz="2200">
              <a:solidFill>
                <a:schemeClr val="lt1"/>
              </a:solidFill>
              <a:latin typeface="Times New Roman"/>
              <a:ea typeface="Times New Roman"/>
              <a:cs typeface="Times New Roman"/>
              <a:sym typeface="Times New Roman"/>
            </a:endParaRPr>
          </a:p>
          <a:p>
            <a:pPr marL="457200" lvl="0" indent="-444500" algn="l" rtl="0">
              <a:spcBef>
                <a:spcPts val="0"/>
              </a:spcBef>
              <a:spcAft>
                <a:spcPts val="0"/>
              </a:spcAft>
              <a:buClr>
                <a:schemeClr val="lt1"/>
              </a:buClr>
              <a:buSzPts val="3400"/>
              <a:buFont typeface="Times New Roman"/>
              <a:buChar char="⮚"/>
            </a:pPr>
            <a:r>
              <a:rPr lang="en-US" sz="2200">
                <a:solidFill>
                  <a:schemeClr val="lt1"/>
                </a:solidFill>
                <a:latin typeface="Times New Roman"/>
                <a:ea typeface="Times New Roman"/>
                <a:cs typeface="Times New Roman"/>
                <a:sym typeface="Times New Roman"/>
              </a:rPr>
              <a:t>EI, a term that was coined and popularised by psychologists Peter Salovey &amp; John Mayer is one of the most significant theories concerning human behaviour; relating to individual interpersonal relationships. </a:t>
            </a:r>
            <a:endParaRPr sz="3400" i="0" u="none" strike="noStrike">
              <a:solidFill>
                <a:schemeClr val="lt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080BB"/>
            </a:gs>
          </a:gsLst>
          <a:lin ang="5400012" scaled="0"/>
        </a:gradFill>
        <a:effectLst/>
      </p:bgPr>
    </p:bg>
    <p:spTree>
      <p:nvGrpSpPr>
        <p:cNvPr id="1" name="Shape 111"/>
        <p:cNvGrpSpPr/>
        <p:nvPr/>
      </p:nvGrpSpPr>
      <p:grpSpPr>
        <a:xfrm>
          <a:off x="0" y="0"/>
          <a:ext cx="0" cy="0"/>
          <a:chOff x="0" y="0"/>
          <a:chExt cx="0" cy="0"/>
        </a:xfrm>
      </p:grpSpPr>
      <p:sp>
        <p:nvSpPr>
          <p:cNvPr id="112" name="Google Shape;112;p3"/>
          <p:cNvSpPr/>
          <p:nvPr/>
        </p:nvSpPr>
        <p:spPr>
          <a:xfrm>
            <a:off x="241154" y="0"/>
            <a:ext cx="5432898" cy="132343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rgbClr val="000000"/>
                </a:solidFill>
                <a:latin typeface="Times New Roman"/>
                <a:ea typeface="Times New Roman"/>
                <a:cs typeface="Times New Roman"/>
                <a:sym typeface="Times New Roman"/>
              </a:rPr>
              <a:t>Organisational Setting: </a:t>
            </a:r>
            <a:endParaRPr/>
          </a:p>
          <a:p>
            <a:pPr marL="0" marR="0" lvl="0" indent="0" algn="l" rtl="0">
              <a:spcBef>
                <a:spcPts val="0"/>
              </a:spcBef>
              <a:spcAft>
                <a:spcPts val="0"/>
              </a:spcAft>
              <a:buNone/>
            </a:pPr>
            <a:r>
              <a:rPr lang="en-US" sz="4000" b="1" i="0" u="none" strike="noStrike">
                <a:solidFill>
                  <a:srgbClr val="000000"/>
                </a:solidFill>
                <a:latin typeface="Times New Roman"/>
                <a:ea typeface="Times New Roman"/>
                <a:cs typeface="Times New Roman"/>
                <a:sym typeface="Times New Roman"/>
              </a:rPr>
              <a:t>Updown Farmhouse</a:t>
            </a:r>
            <a:endParaRPr sz="4000">
              <a:solidFill>
                <a:schemeClr val="dk1"/>
              </a:solidFill>
              <a:latin typeface="Calibri"/>
              <a:ea typeface="Calibri"/>
              <a:cs typeface="Calibri"/>
              <a:sym typeface="Calibri"/>
            </a:endParaRPr>
          </a:p>
        </p:txBody>
      </p:sp>
      <p:sp>
        <p:nvSpPr>
          <p:cNvPr id="113" name="Google Shape;113;p3"/>
          <p:cNvSpPr/>
          <p:nvPr/>
        </p:nvSpPr>
        <p:spPr>
          <a:xfrm>
            <a:off x="520695" y="2271000"/>
            <a:ext cx="5775900" cy="204150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Updown Farmhouse: Kent-based restaurant, renowned.</a:t>
            </a:r>
            <a:endParaRPr sz="24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400">
              <a:latin typeface="Times New Roman"/>
              <a:ea typeface="Times New Roman"/>
              <a:cs typeface="Times New Roman"/>
              <a:sym typeface="Times New Roman"/>
            </a:endParaRPr>
          </a:p>
          <a:p>
            <a:pPr marL="285750" marR="0" lvl="0" indent="-285750" algn="l"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EI is essential in the restaurant industry.</a:t>
            </a:r>
            <a:endParaRPr sz="24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400">
              <a:latin typeface="Times New Roman"/>
              <a:ea typeface="Times New Roman"/>
              <a:cs typeface="Times New Roman"/>
              <a:sym typeface="Times New Roman"/>
            </a:endParaRPr>
          </a:p>
          <a:p>
            <a:pPr marL="285750" marR="0" lvl="0" indent="-285750" algn="l" rtl="0">
              <a:spcBef>
                <a:spcPts val="80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Enhances employee-customer interaction significantly.</a:t>
            </a:r>
            <a:endParaRPr sz="2400" b="0" i="0" u="none" strike="noStrike">
              <a:solidFill>
                <a:srgbClr val="000000"/>
              </a:solidFill>
              <a:latin typeface="Times New Roman"/>
              <a:ea typeface="Times New Roman"/>
              <a:cs typeface="Times New Roman"/>
              <a:sym typeface="Times New Roman"/>
            </a:endParaRPr>
          </a:p>
        </p:txBody>
      </p:sp>
      <p:pic>
        <p:nvPicPr>
          <p:cNvPr id="114" name="Google Shape;114;p3"/>
          <p:cNvPicPr preferRelativeResize="0"/>
          <p:nvPr/>
        </p:nvPicPr>
        <p:blipFill rotWithShape="1">
          <a:blip r:embed="rId3">
            <a:alphaModFix/>
          </a:blip>
          <a:srcRect/>
          <a:stretch/>
        </p:blipFill>
        <p:spPr>
          <a:xfrm>
            <a:off x="7617768" y="0"/>
            <a:ext cx="4574232" cy="6858000"/>
          </a:xfrm>
          <a:prstGeom prst="rect">
            <a:avLst/>
          </a:prstGeom>
          <a:noFill/>
          <a:ln>
            <a:noFill/>
          </a:ln>
        </p:spPr>
      </p:pic>
      <p:sp>
        <p:nvSpPr>
          <p:cNvPr id="115" name="Google Shape;115;p3"/>
          <p:cNvSpPr txBox="1"/>
          <p:nvPr/>
        </p:nvSpPr>
        <p:spPr>
          <a:xfrm>
            <a:off x="9765900" y="636905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Smith, 2023)</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4"/>
          <p:cNvSpPr/>
          <p:nvPr/>
        </p:nvSpPr>
        <p:spPr>
          <a:xfrm>
            <a:off x="4866486" y="1679820"/>
            <a:ext cx="4139275" cy="10772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i="0" u="none" strike="noStrike">
                <a:solidFill>
                  <a:srgbClr val="000000"/>
                </a:solidFill>
                <a:latin typeface="Times New Roman"/>
                <a:ea typeface="Times New Roman"/>
                <a:cs typeface="Times New Roman"/>
                <a:sym typeface="Times New Roman"/>
              </a:rPr>
              <a:t>Understanding </a:t>
            </a:r>
            <a:endParaRPr/>
          </a:p>
          <a:p>
            <a:pPr marL="0" marR="0" lvl="0" indent="0" algn="l" rtl="0">
              <a:spcBef>
                <a:spcPts val="0"/>
              </a:spcBef>
              <a:spcAft>
                <a:spcPts val="0"/>
              </a:spcAft>
              <a:buNone/>
            </a:pPr>
            <a:r>
              <a:rPr lang="en-US" sz="3200" b="1" i="0" u="none" strike="noStrike">
                <a:solidFill>
                  <a:srgbClr val="000000"/>
                </a:solidFill>
                <a:latin typeface="Times New Roman"/>
                <a:ea typeface="Times New Roman"/>
                <a:cs typeface="Times New Roman"/>
                <a:sym typeface="Times New Roman"/>
              </a:rPr>
              <a:t>Emotional Intelligence</a:t>
            </a:r>
            <a:endParaRPr sz="3200">
              <a:solidFill>
                <a:schemeClr val="dk1"/>
              </a:solidFill>
              <a:latin typeface="Calibri"/>
              <a:ea typeface="Calibri"/>
              <a:cs typeface="Calibri"/>
              <a:sym typeface="Calibri"/>
            </a:endParaRPr>
          </a:p>
        </p:txBody>
      </p:sp>
      <p:sp>
        <p:nvSpPr>
          <p:cNvPr id="122" name="Google Shape;122;p4"/>
          <p:cNvSpPr/>
          <p:nvPr/>
        </p:nvSpPr>
        <p:spPr>
          <a:xfrm>
            <a:off x="4985960" y="3608231"/>
            <a:ext cx="5941500" cy="2041500"/>
          </a:xfrm>
          <a:prstGeom prst="rect">
            <a:avLst/>
          </a:prstGeom>
          <a:noFill/>
          <a:ln>
            <a:noFill/>
          </a:ln>
        </p:spPr>
        <p:txBody>
          <a:bodyPr spcFirstLastPara="1" wrap="square" lIns="91425" tIns="45700" rIns="91425" bIns="45700" anchor="t" anchorCtr="0">
            <a:spAutoFit/>
          </a:bodyPr>
          <a:lstStyle/>
          <a:p>
            <a:pPr marL="342900" marR="0" lvl="0" indent="-34290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Recognise, manage, and understand emotions.</a:t>
            </a:r>
            <a:endParaRPr sz="24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400">
              <a:latin typeface="Times New Roman"/>
              <a:ea typeface="Times New Roman"/>
              <a:cs typeface="Times New Roman"/>
              <a:sym typeface="Times New Roman"/>
            </a:endParaRPr>
          </a:p>
          <a:p>
            <a:pPr marL="342900" marR="0" lvl="0" indent="-34290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Components: self-awareness, regulation, motivation, empathy.</a:t>
            </a:r>
            <a:endParaRPr sz="24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400">
              <a:latin typeface="Times New Roman"/>
              <a:ea typeface="Times New Roman"/>
              <a:cs typeface="Times New Roman"/>
              <a:sym typeface="Times New Roman"/>
            </a:endParaRPr>
          </a:p>
          <a:p>
            <a:pPr marL="342900" marR="0" lvl="0" indent="-342900" algn="just" rtl="0">
              <a:spcBef>
                <a:spcPts val="80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EI is crucial for professional success.</a:t>
            </a:r>
            <a:endParaRPr sz="2400" b="0" i="0" u="none" strike="noStrike">
              <a:solidFill>
                <a:srgbClr val="000000"/>
              </a:solidFill>
              <a:latin typeface="Times New Roman"/>
              <a:ea typeface="Times New Roman"/>
              <a:cs typeface="Times New Roman"/>
              <a:sym typeface="Times New Roman"/>
            </a:endParaRPr>
          </a:p>
        </p:txBody>
      </p:sp>
      <p:pic>
        <p:nvPicPr>
          <p:cNvPr id="123" name="Google Shape;123;p4"/>
          <p:cNvPicPr preferRelativeResize="0"/>
          <p:nvPr/>
        </p:nvPicPr>
        <p:blipFill rotWithShape="1">
          <a:blip r:embed="rId3">
            <a:alphaModFix/>
          </a:blip>
          <a:srcRect/>
          <a:stretch/>
        </p:blipFill>
        <p:spPr>
          <a:xfrm>
            <a:off x="8404860" y="0"/>
            <a:ext cx="3787140" cy="2757038"/>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 y="0"/>
            <a:ext cx="4631354" cy="6858000"/>
          </a:xfrm>
          <a:prstGeom prst="rect">
            <a:avLst/>
          </a:prstGeom>
          <a:noFill/>
          <a:ln>
            <a:noFill/>
          </a:ln>
        </p:spPr>
      </p:pic>
      <p:sp>
        <p:nvSpPr>
          <p:cNvPr id="125" name="Google Shape;125;p4"/>
          <p:cNvSpPr/>
          <p:nvPr/>
        </p:nvSpPr>
        <p:spPr>
          <a:xfrm>
            <a:off x="9600028" y="2757038"/>
            <a:ext cx="141737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(Udod, 2020)</a:t>
            </a:r>
            <a:endParaRPr sz="1800">
              <a:solidFill>
                <a:schemeClr val="dk1"/>
              </a:solidFill>
              <a:latin typeface="Calibri"/>
              <a:ea typeface="Calibri"/>
              <a:cs typeface="Calibri"/>
              <a:sym typeface="Calibri"/>
            </a:endParaRPr>
          </a:p>
        </p:txBody>
      </p:sp>
      <p:sp>
        <p:nvSpPr>
          <p:cNvPr id="126" name="Google Shape;126;p4"/>
          <p:cNvSpPr txBox="1"/>
          <p:nvPr/>
        </p:nvSpPr>
        <p:spPr>
          <a:xfrm>
            <a:off x="0" y="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Smith, 2023)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1"/>
        <p:cNvGrpSpPr/>
        <p:nvPr/>
      </p:nvGrpSpPr>
      <p:grpSpPr>
        <a:xfrm>
          <a:off x="0" y="0"/>
          <a:ext cx="0" cy="0"/>
          <a:chOff x="0" y="0"/>
          <a:chExt cx="0" cy="0"/>
        </a:xfrm>
      </p:grpSpPr>
      <p:pic>
        <p:nvPicPr>
          <p:cNvPr id="132" name="Google Shape;132;p5"/>
          <p:cNvPicPr preferRelativeResize="0"/>
          <p:nvPr/>
        </p:nvPicPr>
        <p:blipFill rotWithShape="1">
          <a:blip r:embed="rId4">
            <a:alphaModFix/>
          </a:blip>
          <a:srcRect/>
          <a:stretch/>
        </p:blipFill>
        <p:spPr>
          <a:xfrm>
            <a:off x="2556963" y="903401"/>
            <a:ext cx="7078063" cy="3638925"/>
          </a:xfrm>
          <a:prstGeom prst="rect">
            <a:avLst/>
          </a:prstGeom>
          <a:noFill/>
          <a:ln>
            <a:noFill/>
          </a:ln>
        </p:spPr>
      </p:pic>
      <p:sp>
        <p:nvSpPr>
          <p:cNvPr id="133" name="Google Shape;133;p5"/>
          <p:cNvSpPr/>
          <p:nvPr/>
        </p:nvSpPr>
        <p:spPr>
          <a:xfrm>
            <a:off x="1990326" y="88892"/>
            <a:ext cx="79519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The Mayer-Salovey Ability Model of EI</a:t>
            </a:r>
            <a:endParaRPr sz="3600">
              <a:solidFill>
                <a:schemeClr val="dk1"/>
              </a:solidFill>
              <a:latin typeface="Calibri"/>
              <a:ea typeface="Calibri"/>
              <a:cs typeface="Calibri"/>
              <a:sym typeface="Calibri"/>
            </a:endParaRPr>
          </a:p>
        </p:txBody>
      </p:sp>
      <p:sp>
        <p:nvSpPr>
          <p:cNvPr id="134" name="Google Shape;134;p5"/>
          <p:cNvSpPr/>
          <p:nvPr/>
        </p:nvSpPr>
        <p:spPr>
          <a:xfrm>
            <a:off x="1860612" y="5270556"/>
            <a:ext cx="9614264" cy="1302921"/>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Model: perceiving, using, understanding, managing emotions.</a:t>
            </a:r>
            <a:endParaRPr/>
          </a:p>
          <a:p>
            <a:pPr marL="285750" marR="0" lvl="0" indent="-28575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Chosen for comprehensive EI approach.</a:t>
            </a:r>
            <a:endParaRPr/>
          </a:p>
          <a:p>
            <a:pPr marL="285750" marR="0" lvl="0" indent="-285750" algn="just" rtl="0">
              <a:spcBef>
                <a:spcPts val="80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Enhances emotional and cognitive processes.</a:t>
            </a:r>
            <a:endParaRPr sz="2400" b="0" i="0" u="none" strike="noStrike">
              <a:solidFill>
                <a:srgbClr val="000000"/>
              </a:solidFill>
              <a:latin typeface="Times New Roman"/>
              <a:ea typeface="Times New Roman"/>
              <a:cs typeface="Times New Roman"/>
              <a:sym typeface="Times New Roman"/>
            </a:endParaRPr>
          </a:p>
        </p:txBody>
      </p:sp>
      <p:sp>
        <p:nvSpPr>
          <p:cNvPr id="135" name="Google Shape;135;p5"/>
          <p:cNvSpPr/>
          <p:nvPr/>
        </p:nvSpPr>
        <p:spPr>
          <a:xfrm>
            <a:off x="5154370" y="4710505"/>
            <a:ext cx="206697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(Cabello </a:t>
            </a:r>
            <a:r>
              <a:rPr lang="en-US" sz="1800" i="1">
                <a:solidFill>
                  <a:schemeClr val="dk1"/>
                </a:solidFill>
                <a:latin typeface="Calibri"/>
                <a:ea typeface="Calibri"/>
                <a:cs typeface="Calibri"/>
                <a:sym typeface="Calibri"/>
              </a:rPr>
              <a:t>et al.</a:t>
            </a:r>
            <a:r>
              <a:rPr lang="en-US" sz="1800">
                <a:solidFill>
                  <a:schemeClr val="dk1"/>
                </a:solidFill>
                <a:latin typeface="Calibri"/>
                <a:ea typeface="Calibri"/>
                <a:cs typeface="Calibri"/>
                <a:sym typeface="Calibri"/>
              </a:rPr>
              <a:t> 2021)</a:t>
            </a:r>
            <a:endParaRPr sz="18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Shape 140"/>
        <p:cNvGrpSpPr/>
        <p:nvPr/>
      </p:nvGrpSpPr>
      <p:grpSpPr>
        <a:xfrm>
          <a:off x="0" y="0"/>
          <a:ext cx="0" cy="0"/>
          <a:chOff x="0" y="0"/>
          <a:chExt cx="0" cy="0"/>
        </a:xfrm>
      </p:grpSpPr>
      <p:sp>
        <p:nvSpPr>
          <p:cNvPr id="141" name="Google Shape;141;p6"/>
          <p:cNvSpPr/>
          <p:nvPr/>
        </p:nvSpPr>
        <p:spPr>
          <a:xfrm>
            <a:off x="4244430" y="401381"/>
            <a:ext cx="7859139"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rgbClr val="000000"/>
                </a:solidFill>
                <a:latin typeface="Times New Roman"/>
                <a:ea typeface="Times New Roman"/>
                <a:cs typeface="Times New Roman"/>
                <a:sym typeface="Times New Roman"/>
              </a:rPr>
              <a:t>Application of EI in the Workplace</a:t>
            </a:r>
            <a:endParaRPr sz="4000">
              <a:solidFill>
                <a:schemeClr val="dk1"/>
              </a:solidFill>
              <a:latin typeface="Calibri"/>
              <a:ea typeface="Calibri"/>
              <a:cs typeface="Calibri"/>
              <a:sym typeface="Calibri"/>
            </a:endParaRPr>
          </a:p>
        </p:txBody>
      </p:sp>
      <p:sp>
        <p:nvSpPr>
          <p:cNvPr id="142" name="Google Shape;142;p6"/>
          <p:cNvSpPr/>
          <p:nvPr/>
        </p:nvSpPr>
        <p:spPr>
          <a:xfrm>
            <a:off x="6143870" y="2206649"/>
            <a:ext cx="4629000" cy="1302900"/>
          </a:xfrm>
          <a:prstGeom prst="rect">
            <a:avLst/>
          </a:prstGeom>
          <a:noFill/>
          <a:ln>
            <a:noFill/>
          </a:ln>
        </p:spPr>
        <p:txBody>
          <a:bodyPr spcFirstLastPara="1" wrap="square" lIns="91425" tIns="45700" rIns="91425" bIns="45700" anchor="t" anchorCtr="0">
            <a:spAutoFit/>
          </a:bodyPr>
          <a:lstStyle/>
          <a:p>
            <a:pPr marL="285750" marR="0" lvl="0" indent="-330200" algn="just" rtl="0">
              <a:spcBef>
                <a:spcPts val="0"/>
              </a:spcBef>
              <a:spcAft>
                <a:spcPts val="0"/>
              </a:spcAft>
              <a:buClr>
                <a:srgbClr val="000000"/>
              </a:buClr>
              <a:buSzPts val="2500"/>
              <a:buFont typeface="Noto Sans Symbols"/>
              <a:buChar char="⮚"/>
            </a:pPr>
            <a:r>
              <a:rPr lang="en-US" sz="2500" b="0" i="0" u="none" strike="noStrike">
                <a:solidFill>
                  <a:srgbClr val="000000"/>
                </a:solidFill>
                <a:latin typeface="Times New Roman"/>
                <a:ea typeface="Times New Roman"/>
                <a:cs typeface="Times New Roman"/>
                <a:sym typeface="Times New Roman"/>
              </a:rPr>
              <a:t>EI improves communication and teamwork.</a:t>
            </a:r>
            <a:endParaRPr sz="25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500">
              <a:latin typeface="Times New Roman"/>
              <a:ea typeface="Times New Roman"/>
              <a:cs typeface="Times New Roman"/>
              <a:sym typeface="Times New Roman"/>
            </a:endParaRPr>
          </a:p>
          <a:p>
            <a:pPr marL="285750" marR="0" lvl="0" indent="-330200" algn="just" rtl="0">
              <a:spcBef>
                <a:spcPts val="0"/>
              </a:spcBef>
              <a:spcAft>
                <a:spcPts val="0"/>
              </a:spcAft>
              <a:buClr>
                <a:srgbClr val="000000"/>
              </a:buClr>
              <a:buSzPts val="2500"/>
              <a:buFont typeface="Noto Sans Symbols"/>
              <a:buChar char="⮚"/>
            </a:pPr>
            <a:r>
              <a:rPr lang="en-US" sz="2500" b="0" i="0" u="none" strike="noStrike">
                <a:solidFill>
                  <a:srgbClr val="000000"/>
                </a:solidFill>
                <a:latin typeface="Times New Roman"/>
                <a:ea typeface="Times New Roman"/>
                <a:cs typeface="Times New Roman"/>
                <a:sym typeface="Times New Roman"/>
              </a:rPr>
              <a:t>Crucial for effective leadership management.</a:t>
            </a:r>
            <a:endParaRPr sz="25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500">
              <a:latin typeface="Times New Roman"/>
              <a:ea typeface="Times New Roman"/>
              <a:cs typeface="Times New Roman"/>
              <a:sym typeface="Times New Roman"/>
            </a:endParaRPr>
          </a:p>
          <a:p>
            <a:pPr marL="285750" marR="0" lvl="0" indent="-330200" algn="just" rtl="0">
              <a:spcBef>
                <a:spcPts val="800"/>
              </a:spcBef>
              <a:spcAft>
                <a:spcPts val="0"/>
              </a:spcAft>
              <a:buClr>
                <a:srgbClr val="000000"/>
              </a:buClr>
              <a:buSzPts val="2500"/>
              <a:buFont typeface="Noto Sans Symbols"/>
              <a:buChar char="⮚"/>
            </a:pPr>
            <a:r>
              <a:rPr lang="en-US" sz="2500" b="0" i="0" u="none" strike="noStrike">
                <a:solidFill>
                  <a:srgbClr val="000000"/>
                </a:solidFill>
                <a:latin typeface="Times New Roman"/>
                <a:ea typeface="Times New Roman"/>
                <a:cs typeface="Times New Roman"/>
                <a:sym typeface="Times New Roman"/>
              </a:rPr>
              <a:t>Enhances employee well-being and satisfaction.</a:t>
            </a:r>
            <a:endParaRPr sz="2500" b="0" i="0" u="none" strike="noStrike">
              <a:solidFill>
                <a:srgbClr val="000000"/>
              </a:solidFill>
              <a:latin typeface="Times New Roman"/>
              <a:ea typeface="Times New Roman"/>
              <a:cs typeface="Times New Roman"/>
              <a:sym typeface="Times New Roman"/>
            </a:endParaRPr>
          </a:p>
        </p:txBody>
      </p:sp>
      <p:sp>
        <p:nvSpPr>
          <p:cNvPr id="143" name="Google Shape;143;p6"/>
          <p:cNvSpPr/>
          <p:nvPr/>
        </p:nvSpPr>
        <p:spPr>
          <a:xfrm>
            <a:off x="1784967" y="6488668"/>
            <a:ext cx="14670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a:t>
            </a:r>
            <a:r>
              <a:rPr lang="en-US" sz="1800" b="0" i="0" u="none" strike="noStrike">
                <a:solidFill>
                  <a:srgbClr val="222222"/>
                </a:solidFill>
                <a:latin typeface="Times New Roman"/>
                <a:ea typeface="Times New Roman"/>
                <a:cs typeface="Times New Roman"/>
                <a:sym typeface="Times New Roman"/>
              </a:rPr>
              <a:t>Philip, 2023)</a:t>
            </a:r>
            <a:endParaRPr sz="1800">
              <a:solidFill>
                <a:schemeClr val="dk1"/>
              </a:solidFill>
              <a:latin typeface="Calibri"/>
              <a:ea typeface="Calibri"/>
              <a:cs typeface="Calibri"/>
              <a:sym typeface="Calibri"/>
            </a:endParaRPr>
          </a:p>
        </p:txBody>
      </p:sp>
      <p:pic>
        <p:nvPicPr>
          <p:cNvPr id="144" name="Google Shape;144;p6"/>
          <p:cNvPicPr preferRelativeResize="0"/>
          <p:nvPr/>
        </p:nvPicPr>
        <p:blipFill rotWithShape="1">
          <a:blip r:embed="rId3">
            <a:alphaModFix/>
          </a:blip>
          <a:srcRect t="32493" b="3926"/>
          <a:stretch/>
        </p:blipFill>
        <p:spPr>
          <a:xfrm>
            <a:off x="0" y="1695175"/>
            <a:ext cx="5773899" cy="441735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9"/>
        <p:cNvGrpSpPr/>
        <p:nvPr/>
      </p:nvGrpSpPr>
      <p:grpSpPr>
        <a:xfrm>
          <a:off x="0" y="0"/>
          <a:ext cx="0" cy="0"/>
          <a:chOff x="0" y="0"/>
          <a:chExt cx="0" cy="0"/>
        </a:xfrm>
      </p:grpSpPr>
      <p:sp>
        <p:nvSpPr>
          <p:cNvPr id="150" name="Google Shape;150;p7"/>
          <p:cNvSpPr/>
          <p:nvPr/>
        </p:nvSpPr>
        <p:spPr>
          <a:xfrm>
            <a:off x="7" y="720550"/>
            <a:ext cx="6173400" cy="646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400" b="1" i="0" u="none" strike="noStrike">
                <a:solidFill>
                  <a:srgbClr val="000000"/>
                </a:solidFill>
                <a:latin typeface="Times New Roman"/>
                <a:ea typeface="Times New Roman"/>
                <a:cs typeface="Times New Roman"/>
                <a:sym typeface="Times New Roman"/>
              </a:rPr>
              <a:t> EI in the Restaurant Industry</a:t>
            </a:r>
            <a:endParaRPr sz="3400">
              <a:solidFill>
                <a:schemeClr val="dk1"/>
              </a:solidFill>
              <a:latin typeface="Calibri"/>
              <a:ea typeface="Calibri"/>
              <a:cs typeface="Calibri"/>
              <a:sym typeface="Calibri"/>
            </a:endParaRPr>
          </a:p>
        </p:txBody>
      </p:sp>
      <p:sp>
        <p:nvSpPr>
          <p:cNvPr id="151" name="Google Shape;151;p7"/>
          <p:cNvSpPr/>
          <p:nvPr/>
        </p:nvSpPr>
        <p:spPr>
          <a:xfrm>
            <a:off x="372736" y="2123559"/>
            <a:ext cx="5273042" cy="2780248"/>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The restaurant industry demands high EI.</a:t>
            </a:r>
            <a:endParaRPr sz="28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latin typeface="Times New Roman"/>
              <a:ea typeface="Times New Roman"/>
              <a:cs typeface="Times New Roman"/>
              <a:sym typeface="Times New Roman"/>
            </a:endParaRPr>
          </a:p>
          <a:p>
            <a:pPr marL="285750" marR="0" lvl="0" indent="-285750" algn="just"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Addresses stress, and customer interactions effectively.</a:t>
            </a:r>
            <a:endParaRPr sz="28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latin typeface="Times New Roman"/>
              <a:ea typeface="Times New Roman"/>
              <a:cs typeface="Times New Roman"/>
              <a:sym typeface="Times New Roman"/>
            </a:endParaRPr>
          </a:p>
          <a:p>
            <a:pPr marL="285750" marR="0" lvl="0" indent="-285750" algn="just" rtl="0">
              <a:spcBef>
                <a:spcPts val="80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Benefits staff and management equally.</a:t>
            </a:r>
            <a:endParaRPr sz="2800" b="0" i="0" u="none" strike="noStrike">
              <a:solidFill>
                <a:srgbClr val="000000"/>
              </a:solidFill>
              <a:latin typeface="Times New Roman"/>
              <a:ea typeface="Times New Roman"/>
              <a:cs typeface="Times New Roman"/>
              <a:sym typeface="Times New Roman"/>
            </a:endParaRPr>
          </a:p>
        </p:txBody>
      </p:sp>
      <p:pic>
        <p:nvPicPr>
          <p:cNvPr id="152" name="Google Shape;152;p7"/>
          <p:cNvPicPr preferRelativeResize="0"/>
          <p:nvPr/>
        </p:nvPicPr>
        <p:blipFill rotWithShape="1">
          <a:blip r:embed="rId4">
            <a:alphaModFix/>
          </a:blip>
          <a:srcRect/>
          <a:stretch/>
        </p:blipFill>
        <p:spPr>
          <a:xfrm>
            <a:off x="6018500" y="0"/>
            <a:ext cx="6173499" cy="6408475"/>
          </a:xfrm>
          <a:prstGeom prst="rect">
            <a:avLst/>
          </a:prstGeom>
          <a:noFill/>
          <a:ln>
            <a:noFill/>
          </a:ln>
        </p:spPr>
      </p:pic>
      <p:sp>
        <p:nvSpPr>
          <p:cNvPr id="153" name="Google Shape;153;p7"/>
          <p:cNvSpPr txBox="1"/>
          <p:nvPr/>
        </p:nvSpPr>
        <p:spPr>
          <a:xfrm>
            <a:off x="7514200" y="65492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Swancott and Davis 2023)</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8"/>
          <p:cNvSpPr/>
          <p:nvPr/>
        </p:nvSpPr>
        <p:spPr>
          <a:xfrm>
            <a:off x="4574225" y="0"/>
            <a:ext cx="7617900" cy="12003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 Case Study Analysis: </a:t>
            </a:r>
            <a:endParaRPr/>
          </a:p>
          <a:p>
            <a:pPr marL="0" marR="0" lvl="0" indent="0" algn="r"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Updown Farmhouse</a:t>
            </a:r>
            <a:endParaRPr sz="3600">
              <a:solidFill>
                <a:schemeClr val="dk1"/>
              </a:solidFill>
              <a:latin typeface="Calibri"/>
              <a:ea typeface="Calibri"/>
              <a:cs typeface="Calibri"/>
              <a:sym typeface="Calibri"/>
            </a:endParaRPr>
          </a:p>
        </p:txBody>
      </p:sp>
      <p:sp>
        <p:nvSpPr>
          <p:cNvPr id="160" name="Google Shape;160;p8"/>
          <p:cNvSpPr/>
          <p:nvPr/>
        </p:nvSpPr>
        <p:spPr>
          <a:xfrm>
            <a:off x="5204570" y="2254317"/>
            <a:ext cx="6736200" cy="2349300"/>
          </a:xfrm>
          <a:prstGeom prst="rect">
            <a:avLst/>
          </a:prstGeom>
          <a:noFill/>
          <a:ln>
            <a:noFill/>
          </a:ln>
        </p:spPr>
        <p:txBody>
          <a:bodyPr spcFirstLastPara="1" wrap="square" lIns="91425" tIns="45700" rIns="91425" bIns="45700" anchor="t" anchorCtr="0">
            <a:spAutoFit/>
          </a:bodyPr>
          <a:lstStyle/>
          <a:p>
            <a:pPr marL="285750" marR="0" lvl="0" indent="-285750" algn="r"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EI integrated into operations effectively.</a:t>
            </a:r>
            <a:endParaRPr sz="2800" b="0" i="0" u="none" strike="noStrike">
              <a:solidFill>
                <a:srgbClr val="000000"/>
              </a:solidFill>
              <a:latin typeface="Times New Roman"/>
              <a:ea typeface="Times New Roman"/>
              <a:cs typeface="Times New Roman"/>
              <a:sym typeface="Times New Roman"/>
            </a:endParaRPr>
          </a:p>
          <a:p>
            <a:pPr marL="0" marR="0" lvl="0" indent="0" algn="r" rtl="0">
              <a:spcBef>
                <a:spcPts val="0"/>
              </a:spcBef>
              <a:spcAft>
                <a:spcPts val="0"/>
              </a:spcAft>
              <a:buNone/>
            </a:pPr>
            <a:endParaRPr sz="2800">
              <a:latin typeface="Times New Roman"/>
              <a:ea typeface="Times New Roman"/>
              <a:cs typeface="Times New Roman"/>
              <a:sym typeface="Times New Roman"/>
            </a:endParaRPr>
          </a:p>
          <a:p>
            <a:pPr marL="285750" marR="0" lvl="0" indent="-285750" algn="r"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Training includes emotional awareness and management.</a:t>
            </a:r>
            <a:endParaRPr sz="2800" b="0" i="0" u="none" strike="noStrike">
              <a:solidFill>
                <a:srgbClr val="000000"/>
              </a:solidFill>
              <a:latin typeface="Times New Roman"/>
              <a:ea typeface="Times New Roman"/>
              <a:cs typeface="Times New Roman"/>
              <a:sym typeface="Times New Roman"/>
            </a:endParaRPr>
          </a:p>
          <a:p>
            <a:pPr marL="0" marR="0" lvl="0" indent="0" algn="r" rtl="0">
              <a:spcBef>
                <a:spcPts val="0"/>
              </a:spcBef>
              <a:spcAft>
                <a:spcPts val="0"/>
              </a:spcAft>
              <a:buNone/>
            </a:pPr>
            <a:endParaRPr sz="2800">
              <a:latin typeface="Times New Roman"/>
              <a:ea typeface="Times New Roman"/>
              <a:cs typeface="Times New Roman"/>
              <a:sym typeface="Times New Roman"/>
            </a:endParaRPr>
          </a:p>
          <a:p>
            <a:pPr marL="285750" marR="0" lvl="0" indent="-285750" algn="r" rtl="0">
              <a:spcBef>
                <a:spcPts val="80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Outcomes: improved morale, and customer service.</a:t>
            </a:r>
            <a:endParaRPr sz="2800" b="0" i="0" u="none" strike="noStrike">
              <a:solidFill>
                <a:srgbClr val="000000"/>
              </a:solidFill>
              <a:latin typeface="Times New Roman"/>
              <a:ea typeface="Times New Roman"/>
              <a:cs typeface="Times New Roman"/>
              <a:sym typeface="Times New Roman"/>
            </a:endParaRPr>
          </a:p>
        </p:txBody>
      </p:sp>
      <p:pic>
        <p:nvPicPr>
          <p:cNvPr id="161" name="Google Shape;161;p8"/>
          <p:cNvPicPr preferRelativeResize="0"/>
          <p:nvPr/>
        </p:nvPicPr>
        <p:blipFill rotWithShape="1">
          <a:blip r:embed="rId3">
            <a:alphaModFix/>
          </a:blip>
          <a:srcRect/>
          <a:stretch/>
        </p:blipFill>
        <p:spPr>
          <a:xfrm>
            <a:off x="1" y="0"/>
            <a:ext cx="4574232" cy="6858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9"/>
          <p:cNvSpPr/>
          <p:nvPr/>
        </p:nvSpPr>
        <p:spPr>
          <a:xfrm>
            <a:off x="3689193" y="-30480"/>
            <a:ext cx="4181850" cy="769441"/>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4400" b="1" i="0" u="none" strike="noStrike">
                <a:solidFill>
                  <a:srgbClr val="000000"/>
                </a:solidFill>
                <a:latin typeface="Times New Roman"/>
                <a:ea typeface="Times New Roman"/>
                <a:cs typeface="Times New Roman"/>
                <a:sym typeface="Times New Roman"/>
              </a:rPr>
              <a:t>Critical Analysis</a:t>
            </a:r>
            <a:endParaRPr sz="4400" b="1">
              <a:solidFill>
                <a:schemeClr val="dk1"/>
              </a:solidFill>
              <a:latin typeface="Calibri"/>
              <a:ea typeface="Calibri"/>
              <a:cs typeface="Calibri"/>
              <a:sym typeface="Calibri"/>
            </a:endParaRPr>
          </a:p>
        </p:txBody>
      </p:sp>
      <p:sp>
        <p:nvSpPr>
          <p:cNvPr id="168" name="Google Shape;168;p9"/>
          <p:cNvSpPr/>
          <p:nvPr/>
        </p:nvSpPr>
        <p:spPr>
          <a:xfrm>
            <a:off x="1219200" y="5176987"/>
            <a:ext cx="8595360" cy="1384995"/>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3200"/>
              <a:buFont typeface="Noto Sans Symbols"/>
              <a:buChar char="⮚"/>
            </a:pPr>
            <a:r>
              <a:rPr lang="en-US" sz="3200" b="0" i="0" u="none" strike="noStrike">
                <a:solidFill>
                  <a:srgbClr val="000000"/>
                </a:solidFill>
                <a:latin typeface="Times New Roman"/>
                <a:ea typeface="Times New Roman"/>
                <a:cs typeface="Times New Roman"/>
                <a:sym typeface="Times New Roman"/>
              </a:rPr>
              <a:t>Positively impact Updown's performance.</a:t>
            </a:r>
            <a:endParaRPr/>
          </a:p>
          <a:p>
            <a:pPr marL="285750" marR="0" lvl="0" indent="-285750" algn="just" rtl="0">
              <a:spcBef>
                <a:spcPts val="2400"/>
              </a:spcBef>
              <a:spcAft>
                <a:spcPts val="0"/>
              </a:spcAft>
              <a:buClr>
                <a:srgbClr val="000000"/>
              </a:buClr>
              <a:buSzPts val="3200"/>
              <a:buFont typeface="Noto Sans Symbols"/>
              <a:buChar char="⮚"/>
            </a:pPr>
            <a:r>
              <a:rPr lang="en-US" sz="3200" b="0" i="0" u="none" strike="noStrike">
                <a:solidFill>
                  <a:srgbClr val="000000"/>
                </a:solidFill>
                <a:latin typeface="Times New Roman"/>
                <a:ea typeface="Times New Roman"/>
                <a:cs typeface="Times New Roman"/>
                <a:sym typeface="Times New Roman"/>
              </a:rPr>
              <a:t>Challenges: consistency, employee engagement.</a:t>
            </a:r>
            <a:endParaRPr sz="3200" b="0" i="0" u="none" strike="noStrike">
              <a:solidFill>
                <a:srgbClr val="000000"/>
              </a:solidFill>
              <a:latin typeface="Times New Roman"/>
              <a:ea typeface="Times New Roman"/>
              <a:cs typeface="Times New Roman"/>
              <a:sym typeface="Times New Roman"/>
            </a:endParaRPr>
          </a:p>
        </p:txBody>
      </p:sp>
      <p:pic>
        <p:nvPicPr>
          <p:cNvPr id="169" name="Google Shape;169;p9"/>
          <p:cNvPicPr preferRelativeResize="0"/>
          <p:nvPr/>
        </p:nvPicPr>
        <p:blipFill rotWithShape="1">
          <a:blip r:embed="rId3">
            <a:alphaModFix/>
          </a:blip>
          <a:srcRect t="8638" b="10995"/>
          <a:stretch/>
        </p:blipFill>
        <p:spPr>
          <a:xfrm>
            <a:off x="0" y="802184"/>
            <a:ext cx="12192000" cy="409194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4"/>
        <p:cNvGrpSpPr/>
        <p:nvPr/>
      </p:nvGrpSpPr>
      <p:grpSpPr>
        <a:xfrm>
          <a:off x="0" y="0"/>
          <a:ext cx="0" cy="0"/>
          <a:chOff x="0" y="0"/>
          <a:chExt cx="0" cy="0"/>
        </a:xfrm>
      </p:grpSpPr>
      <p:sp>
        <p:nvSpPr>
          <p:cNvPr id="175" name="Google Shape;175;p10"/>
          <p:cNvSpPr/>
          <p:nvPr/>
        </p:nvSpPr>
        <p:spPr>
          <a:xfrm>
            <a:off x="6794915" y="270200"/>
            <a:ext cx="34932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5400" b="1" i="0" u="none" strike="noStrike">
                <a:solidFill>
                  <a:srgbClr val="000000"/>
                </a:solidFill>
                <a:latin typeface="Times New Roman"/>
                <a:ea typeface="Times New Roman"/>
                <a:cs typeface="Times New Roman"/>
                <a:sym typeface="Times New Roman"/>
              </a:rPr>
              <a:t>Conclusion</a:t>
            </a:r>
            <a:endParaRPr sz="5400">
              <a:solidFill>
                <a:schemeClr val="dk1"/>
              </a:solidFill>
              <a:latin typeface="Calibri"/>
              <a:ea typeface="Calibri"/>
              <a:cs typeface="Calibri"/>
              <a:sym typeface="Calibri"/>
            </a:endParaRPr>
          </a:p>
        </p:txBody>
      </p:sp>
      <p:sp>
        <p:nvSpPr>
          <p:cNvPr id="176" name="Google Shape;176;p10"/>
          <p:cNvSpPr/>
          <p:nvPr/>
        </p:nvSpPr>
        <p:spPr>
          <a:xfrm>
            <a:off x="6370320" y="1940679"/>
            <a:ext cx="5151120" cy="2349361"/>
          </a:xfrm>
          <a:prstGeom prst="rect">
            <a:avLst/>
          </a:prstGeom>
          <a:noFill/>
          <a:ln>
            <a:noFill/>
          </a:ln>
        </p:spPr>
        <p:txBody>
          <a:bodyPr spcFirstLastPara="1" wrap="square" lIns="91425" tIns="45700" rIns="91425" bIns="45700" anchor="t" anchorCtr="0">
            <a:spAutoFit/>
          </a:bodyPr>
          <a:lstStyle/>
          <a:p>
            <a:pPr marL="457200" lvl="0" indent="-469900" algn="just" rtl="0">
              <a:lnSpc>
                <a:spcPct val="115000"/>
              </a:lnSpc>
              <a:spcBef>
                <a:spcPts val="1200"/>
              </a:spcBef>
              <a:spcAft>
                <a:spcPts val="0"/>
              </a:spcAft>
              <a:buSzPts val="3800"/>
              <a:buFont typeface="Times New Roman"/>
              <a:buChar char="⮚"/>
            </a:pPr>
            <a:r>
              <a:rPr lang="en-US" sz="2200">
                <a:solidFill>
                  <a:schemeClr val="dk1"/>
                </a:solidFill>
                <a:latin typeface="Times New Roman"/>
                <a:ea typeface="Times New Roman"/>
                <a:cs typeface="Times New Roman"/>
                <a:sym typeface="Times New Roman"/>
              </a:rPr>
              <a:t>The focus of the presentation was how EI related to work; focusing especially on an Updown Farmhouse scenario. </a:t>
            </a:r>
            <a:endParaRPr sz="2200">
              <a:solidFill>
                <a:schemeClr val="dk1"/>
              </a:solidFill>
              <a:latin typeface="Times New Roman"/>
              <a:ea typeface="Times New Roman"/>
              <a:cs typeface="Times New Roman"/>
              <a:sym typeface="Times New Roman"/>
            </a:endParaRPr>
          </a:p>
          <a:p>
            <a:pPr marL="457200" lvl="0" indent="-469900" algn="just" rtl="0">
              <a:lnSpc>
                <a:spcPct val="115000"/>
              </a:lnSpc>
              <a:spcBef>
                <a:spcPts val="1200"/>
              </a:spcBef>
              <a:spcAft>
                <a:spcPts val="1200"/>
              </a:spcAft>
              <a:buSzPts val="3800"/>
              <a:buFont typeface="Times New Roman"/>
              <a:buChar char="⮚"/>
            </a:pPr>
            <a:r>
              <a:rPr lang="en-US" sz="2200">
                <a:solidFill>
                  <a:schemeClr val="dk1"/>
                </a:solidFill>
                <a:latin typeface="Times New Roman"/>
                <a:ea typeface="Times New Roman"/>
                <a:cs typeface="Times New Roman"/>
                <a:sym typeface="Times New Roman"/>
              </a:rPr>
              <a:t>The unit explored EI components, the Mayer-Salovey Ability Model and applied them to enhanced communication, teamwork and leadership.</a:t>
            </a:r>
            <a:endParaRPr sz="3800" i="0" u="none" strike="noStrike">
              <a:solidFill>
                <a:srgbClr val="000000"/>
              </a:solidFill>
              <a:latin typeface="Times New Roman"/>
              <a:ea typeface="Times New Roman"/>
              <a:cs typeface="Times New Roman"/>
              <a:sym typeface="Times New Roman"/>
            </a:endParaRPr>
          </a:p>
        </p:txBody>
      </p:sp>
      <p:pic>
        <p:nvPicPr>
          <p:cNvPr id="177" name="Google Shape;177;p10"/>
          <p:cNvPicPr preferRelativeResize="0"/>
          <p:nvPr/>
        </p:nvPicPr>
        <p:blipFill rotWithShape="1">
          <a:blip r:embed="rId4">
            <a:alphaModFix/>
          </a:blip>
          <a:srcRect l="17584" r="16743"/>
          <a:stretch/>
        </p:blipFill>
        <p:spPr>
          <a:xfrm>
            <a:off x="286162" y="847940"/>
            <a:ext cx="5090160" cy="5162114"/>
          </a:xfrm>
          <a:prstGeom prst="rect">
            <a:avLst/>
          </a:prstGeom>
          <a:noFill/>
          <a:ln>
            <a:noFill/>
          </a:ln>
        </p:spPr>
      </p:pic>
      <p:sp>
        <p:nvSpPr>
          <p:cNvPr id="178" name="Google Shape;178;p10"/>
          <p:cNvSpPr txBox="1"/>
          <p:nvPr/>
        </p:nvSpPr>
        <p:spPr>
          <a:xfrm>
            <a:off x="1659825" y="62404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Swancott and Davis 2023)</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83"/>
        <p:cNvGrpSpPr/>
        <p:nvPr/>
      </p:nvGrpSpPr>
      <p:grpSpPr>
        <a:xfrm>
          <a:off x="0" y="0"/>
          <a:ext cx="0" cy="0"/>
          <a:chOff x="0" y="0"/>
          <a:chExt cx="0" cy="0"/>
        </a:xfrm>
      </p:grpSpPr>
      <p:sp>
        <p:nvSpPr>
          <p:cNvPr id="184" name="Google Shape;184;p11"/>
          <p:cNvSpPr/>
          <p:nvPr/>
        </p:nvSpPr>
        <p:spPr>
          <a:xfrm>
            <a:off x="285402" y="1220844"/>
            <a:ext cx="11288683" cy="4678204"/>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b="0" i="0" u="none" strike="noStrike">
                <a:solidFill>
                  <a:srgbClr val="222222"/>
                </a:solidFill>
                <a:latin typeface="Times New Roman"/>
                <a:ea typeface="Times New Roman"/>
                <a:cs typeface="Times New Roman"/>
                <a:sym typeface="Times New Roman"/>
              </a:rPr>
              <a:t>Smith, W.R., (2023). </a:t>
            </a:r>
            <a:r>
              <a:rPr lang="en-US" sz="1800" b="0" i="1" u="none" strike="noStrike">
                <a:solidFill>
                  <a:srgbClr val="000000"/>
                </a:solidFill>
                <a:latin typeface="Times New Roman"/>
                <a:ea typeface="Times New Roman"/>
                <a:cs typeface="Times New Roman"/>
                <a:sym typeface="Times New Roman"/>
              </a:rPr>
              <a:t>Archetypal Spaces &amp; Storytelling in Architecture</a:t>
            </a:r>
            <a:r>
              <a:rPr lang="en-US" sz="1800" b="0" i="0" u="none" strike="noStrike">
                <a:solidFill>
                  <a:srgbClr val="000000"/>
                </a:solidFill>
                <a:latin typeface="Times New Roman"/>
                <a:ea typeface="Times New Roman"/>
                <a:cs typeface="Times New Roman"/>
                <a:sym typeface="Times New Roman"/>
              </a:rPr>
              <a:t> (Master's thesis, University of Cincinnati).</a:t>
            </a:r>
            <a:endParaRPr sz="1800" b="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a:solidFill>
                  <a:srgbClr val="222222"/>
                </a:solidFill>
                <a:latin typeface="Times New Roman"/>
                <a:ea typeface="Times New Roman"/>
                <a:cs typeface="Times New Roman"/>
                <a:sym typeface="Times New Roman"/>
              </a:rPr>
              <a:t>Udod, S.A., Hammond-Collins, K. and Jenkins, M., (2020). Dynamics of emotional intelligence and empowerment: the perspectives of middle managers. </a:t>
            </a:r>
            <a:r>
              <a:rPr lang="en-US" sz="1800" b="0" i="1" u="none" strike="noStrike">
                <a:solidFill>
                  <a:srgbClr val="000000"/>
                </a:solidFill>
                <a:latin typeface="Times New Roman"/>
                <a:ea typeface="Times New Roman"/>
                <a:cs typeface="Times New Roman"/>
                <a:sym typeface="Times New Roman"/>
              </a:rPr>
              <a:t>Sage Open</a:t>
            </a:r>
            <a:r>
              <a:rPr lang="en-US" sz="1800" b="0" i="0" u="none" strike="noStrike">
                <a:solidFill>
                  <a:srgbClr val="000000"/>
                </a:solidFill>
                <a:latin typeface="Times New Roman"/>
                <a:ea typeface="Times New Roman"/>
                <a:cs typeface="Times New Roman"/>
                <a:sym typeface="Times New Roman"/>
              </a:rPr>
              <a:t>, </a:t>
            </a:r>
            <a:r>
              <a:rPr lang="en-US" sz="1800" b="0" i="1" u="none" strike="noStrike">
                <a:solidFill>
                  <a:srgbClr val="000000"/>
                </a:solidFill>
                <a:latin typeface="Times New Roman"/>
                <a:ea typeface="Times New Roman"/>
                <a:cs typeface="Times New Roman"/>
                <a:sym typeface="Times New Roman"/>
              </a:rPr>
              <a:t>10</a:t>
            </a:r>
            <a:r>
              <a:rPr lang="en-US" sz="1800" b="0" i="0" u="none" strike="noStrike">
                <a:solidFill>
                  <a:srgbClr val="000000"/>
                </a:solidFill>
                <a:latin typeface="Times New Roman"/>
                <a:ea typeface="Times New Roman"/>
                <a:cs typeface="Times New Roman"/>
                <a:sym typeface="Times New Roman"/>
              </a:rPr>
              <a:t>(2), p.2158244020919508.</a:t>
            </a:r>
            <a:endParaRPr sz="1800" b="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a:solidFill>
                  <a:srgbClr val="222222"/>
                </a:solidFill>
                <a:latin typeface="Times New Roman"/>
                <a:ea typeface="Times New Roman"/>
                <a:cs typeface="Times New Roman"/>
                <a:sym typeface="Times New Roman"/>
              </a:rPr>
              <a:t>Cabello, R., Gómez-Leal, R., Gutiérrez-Cobo, M.J., Megías-Robles, A., Salovey, P. and Fernández-Berrocal, P., (2021). Ability emotional intelligence in parents and their offspring. </a:t>
            </a:r>
            <a:r>
              <a:rPr lang="en-US" sz="1800" b="0" i="1" u="none" strike="noStrike">
                <a:solidFill>
                  <a:srgbClr val="000000"/>
                </a:solidFill>
                <a:latin typeface="Times New Roman"/>
                <a:ea typeface="Times New Roman"/>
                <a:cs typeface="Times New Roman"/>
                <a:sym typeface="Times New Roman"/>
              </a:rPr>
              <a:t>Current Psychology</a:t>
            </a:r>
            <a:r>
              <a:rPr lang="en-US" sz="1800" b="0" i="0" u="none" strike="noStrike">
                <a:solidFill>
                  <a:srgbClr val="000000"/>
                </a:solidFill>
                <a:latin typeface="Times New Roman"/>
                <a:ea typeface="Times New Roman"/>
                <a:cs typeface="Times New Roman"/>
                <a:sym typeface="Times New Roman"/>
              </a:rPr>
              <a:t>, pp.1-7.</a:t>
            </a:r>
            <a:endParaRPr sz="1800" b="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a:solidFill>
                  <a:srgbClr val="222222"/>
                </a:solidFill>
                <a:latin typeface="Times New Roman"/>
                <a:ea typeface="Times New Roman"/>
                <a:cs typeface="Times New Roman"/>
                <a:sym typeface="Times New Roman"/>
              </a:rPr>
              <a:t>Philip, J., Jiang, Y. and Akdere, M., (2023). Virtual reality technology for workplace training: The case for developing cultural intelligence. </a:t>
            </a:r>
            <a:r>
              <a:rPr lang="en-US" sz="1800" b="0" i="1" u="none" strike="noStrike">
                <a:solidFill>
                  <a:srgbClr val="000000"/>
                </a:solidFill>
                <a:latin typeface="Times New Roman"/>
                <a:ea typeface="Times New Roman"/>
                <a:cs typeface="Times New Roman"/>
                <a:sym typeface="Times New Roman"/>
              </a:rPr>
              <a:t>International Journal of Cross Cultural Management</a:t>
            </a:r>
            <a:r>
              <a:rPr lang="en-US" sz="1800" b="0" i="0" u="none" strike="noStrike">
                <a:solidFill>
                  <a:srgbClr val="000000"/>
                </a:solidFill>
                <a:latin typeface="Times New Roman"/>
                <a:ea typeface="Times New Roman"/>
                <a:cs typeface="Times New Roman"/>
                <a:sym typeface="Times New Roman"/>
              </a:rPr>
              <a:t>, </a:t>
            </a:r>
            <a:r>
              <a:rPr lang="en-US" sz="1800" b="0" i="1" u="none" strike="noStrike">
                <a:solidFill>
                  <a:srgbClr val="000000"/>
                </a:solidFill>
                <a:latin typeface="Times New Roman"/>
                <a:ea typeface="Times New Roman"/>
                <a:cs typeface="Times New Roman"/>
                <a:sym typeface="Times New Roman"/>
              </a:rPr>
              <a:t>23</a:t>
            </a:r>
            <a:r>
              <a:rPr lang="en-US" sz="1800" b="0" i="0" u="none" strike="noStrike">
                <a:solidFill>
                  <a:srgbClr val="000000"/>
                </a:solidFill>
                <a:latin typeface="Times New Roman"/>
                <a:ea typeface="Times New Roman"/>
                <a:cs typeface="Times New Roman"/>
                <a:sym typeface="Times New Roman"/>
              </a:rPr>
              <a:t>(3), pp.557-583.</a:t>
            </a:r>
            <a:endParaRPr sz="1800" b="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a:solidFill>
                  <a:srgbClr val="222222"/>
                </a:solidFill>
                <a:latin typeface="Times New Roman"/>
                <a:ea typeface="Times New Roman"/>
                <a:cs typeface="Times New Roman"/>
                <a:sym typeface="Times New Roman"/>
              </a:rPr>
              <a:t>Swancott, L.J. and Davis, S.K., (2023). Service with a smile? Engagement is a better predictor of job satisfaction than emotional intelligence. </a:t>
            </a:r>
            <a:r>
              <a:rPr lang="en-US" sz="1800" b="0" i="1" u="none" strike="noStrike">
                <a:solidFill>
                  <a:srgbClr val="000000"/>
                </a:solidFill>
                <a:latin typeface="Times New Roman"/>
                <a:ea typeface="Times New Roman"/>
                <a:cs typeface="Times New Roman"/>
                <a:sym typeface="Times New Roman"/>
              </a:rPr>
              <a:t>Current Psychology</a:t>
            </a:r>
            <a:r>
              <a:rPr lang="en-US" sz="1800" b="0" i="0" u="none" strike="noStrike">
                <a:solidFill>
                  <a:srgbClr val="000000"/>
                </a:solidFill>
                <a:latin typeface="Times New Roman"/>
                <a:ea typeface="Times New Roman"/>
                <a:cs typeface="Times New Roman"/>
                <a:sym typeface="Times New Roman"/>
              </a:rPr>
              <a:t>, </a:t>
            </a:r>
            <a:r>
              <a:rPr lang="en-US" sz="1800" b="0" i="1" u="none" strike="noStrike">
                <a:solidFill>
                  <a:srgbClr val="000000"/>
                </a:solidFill>
                <a:latin typeface="Times New Roman"/>
                <a:ea typeface="Times New Roman"/>
                <a:cs typeface="Times New Roman"/>
                <a:sym typeface="Times New Roman"/>
              </a:rPr>
              <a:t>42</a:t>
            </a:r>
            <a:r>
              <a:rPr lang="en-US" sz="1800" b="0" i="0" u="none" strike="noStrike">
                <a:solidFill>
                  <a:srgbClr val="000000"/>
                </a:solidFill>
                <a:latin typeface="Times New Roman"/>
                <a:ea typeface="Times New Roman"/>
                <a:cs typeface="Times New Roman"/>
                <a:sym typeface="Times New Roman"/>
              </a:rPr>
              <a:t>(17), pp.14647-14651.</a:t>
            </a:r>
            <a:endParaRPr sz="1800" b="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a:solidFill>
                  <a:srgbClr val="222222"/>
                </a:solidFill>
                <a:latin typeface="Times New Roman"/>
                <a:ea typeface="Times New Roman"/>
                <a:cs typeface="Times New Roman"/>
                <a:sym typeface="Times New Roman"/>
              </a:rPr>
              <a:t>Deaton, L., (2024). Dispossession, Adolescence and the Missing Public Spaces of Hyderabad, India. In </a:t>
            </a:r>
            <a:r>
              <a:rPr lang="en-US" sz="1800" b="0" i="1" u="none" strike="noStrike">
                <a:solidFill>
                  <a:srgbClr val="000000"/>
                </a:solidFill>
                <a:latin typeface="Times New Roman"/>
                <a:ea typeface="Times New Roman"/>
                <a:cs typeface="Times New Roman"/>
                <a:sym typeface="Times New Roman"/>
              </a:rPr>
              <a:t>The Routledge Handbook on the Influence of Built Environments on Diverse Childhoods</a:t>
            </a:r>
            <a:r>
              <a:rPr lang="en-US" sz="1800" b="0" i="0" u="none" strike="noStrike">
                <a:solidFill>
                  <a:srgbClr val="000000"/>
                </a:solidFill>
                <a:latin typeface="Times New Roman"/>
                <a:ea typeface="Times New Roman"/>
                <a:cs typeface="Times New Roman"/>
                <a:sym typeface="Times New Roman"/>
              </a:rPr>
              <a:t> (pp. 89-105). Routledge.</a:t>
            </a:r>
            <a:endParaRPr sz="1800" b="0">
              <a:solidFill>
                <a:schemeClr val="dk1"/>
              </a:solidFill>
              <a:latin typeface="Calibri"/>
              <a:ea typeface="Calibri"/>
              <a:cs typeface="Calibri"/>
              <a:sym typeface="Calibri"/>
            </a:endParaRPr>
          </a:p>
        </p:txBody>
      </p:sp>
      <p:sp>
        <p:nvSpPr>
          <p:cNvPr id="185" name="Google Shape;185;p11"/>
          <p:cNvSpPr/>
          <p:nvPr/>
        </p:nvSpPr>
        <p:spPr>
          <a:xfrm>
            <a:off x="5300886" y="118749"/>
            <a:ext cx="1257717" cy="369332"/>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b="1" i="0" u="none" strike="noStrike">
                <a:solidFill>
                  <a:srgbClr val="000000"/>
                </a:solidFill>
                <a:latin typeface="Times New Roman"/>
                <a:ea typeface="Times New Roman"/>
                <a:cs typeface="Times New Roman"/>
                <a:sym typeface="Times New Roman"/>
              </a:rPr>
              <a:t>References</a:t>
            </a:r>
            <a:endParaRPr sz="1800" b="1">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revision>38</cp:revision>
  <dcterms:created xsi:type="dcterms:W3CDTF">2024-07-08T06:30:56Z</dcterms:created>
  <dcterms:modified xsi:type="dcterms:W3CDTF">2024-07-12T15:14:33Z</dcterms:modified>
</cp:coreProperties>
</file>