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F8FC"/>
    <a:srgbClr val="88F2FA"/>
    <a:srgbClr val="B4F6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4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1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8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11" indent="0" algn="ctr">
              <a:buNone/>
              <a:defRPr sz="2000"/>
            </a:lvl2pPr>
            <a:lvl3pPr marL="914422" indent="0" algn="ctr">
              <a:buNone/>
              <a:defRPr sz="1801"/>
            </a:lvl3pPr>
            <a:lvl4pPr marL="1371635" indent="0" algn="ctr">
              <a:buNone/>
              <a:defRPr sz="1600"/>
            </a:lvl4pPr>
            <a:lvl5pPr marL="1828846" indent="0" algn="ctr">
              <a:buNone/>
              <a:defRPr sz="1600"/>
            </a:lvl5pPr>
            <a:lvl6pPr marL="2286057" indent="0" algn="ctr">
              <a:buNone/>
              <a:defRPr sz="1600"/>
            </a:lvl6pPr>
            <a:lvl7pPr marL="2743268" indent="0" algn="ctr">
              <a:buNone/>
              <a:defRPr sz="1600"/>
            </a:lvl7pPr>
            <a:lvl8pPr marL="3200481" indent="0" algn="ctr">
              <a:buNone/>
              <a:defRPr sz="1600"/>
            </a:lvl8pPr>
            <a:lvl9pPr marL="3657692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002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961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4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1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8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11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22" indent="0">
              <a:buNone/>
              <a:defRPr sz="1801">
                <a:solidFill>
                  <a:schemeClr val="tx1">
                    <a:tint val="75000"/>
                  </a:schemeClr>
                </a:solidFill>
              </a:defRPr>
            </a:lvl3pPr>
            <a:lvl4pPr marL="137163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5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6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8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9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18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5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758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9" y="2313435"/>
            <a:ext cx="4270249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11" indent="0">
              <a:buNone/>
              <a:defRPr sz="1900" b="1"/>
            </a:lvl2pPr>
            <a:lvl3pPr marL="914422" indent="0">
              <a:buNone/>
              <a:defRPr sz="1801" b="1"/>
            </a:lvl3pPr>
            <a:lvl4pPr marL="1371635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8" indent="0">
              <a:buNone/>
              <a:defRPr sz="1600" b="1"/>
            </a:lvl7pPr>
            <a:lvl8pPr marL="3200481" indent="0">
              <a:buNone/>
              <a:defRPr sz="1600" b="1"/>
            </a:lvl8pPr>
            <a:lvl9pPr marL="3657692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9" y="3143250"/>
            <a:ext cx="4270249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9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5" y="2313435"/>
            <a:ext cx="4270249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11" indent="0">
              <a:buNone/>
              <a:defRPr sz="1900" b="1"/>
            </a:lvl2pPr>
            <a:lvl3pPr marL="914422" indent="0">
              <a:buNone/>
              <a:defRPr sz="1801" b="1"/>
            </a:lvl3pPr>
            <a:lvl4pPr marL="1371635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8" indent="0">
              <a:buNone/>
              <a:defRPr sz="1600" b="1"/>
            </a:lvl7pPr>
            <a:lvl8pPr marL="3200481" indent="0">
              <a:buNone/>
              <a:defRPr sz="1600" b="1"/>
            </a:lvl8pPr>
            <a:lvl9pPr marL="3657692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167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940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796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1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71" y="3549918"/>
            <a:ext cx="3794761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11" indent="0">
              <a:buNone/>
              <a:defRPr sz="1401"/>
            </a:lvl2pPr>
            <a:lvl3pPr marL="914422" indent="0">
              <a:buNone/>
              <a:defRPr sz="1200"/>
            </a:lvl3pPr>
            <a:lvl4pPr marL="1371635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8" indent="0">
              <a:buNone/>
              <a:defRPr sz="1001"/>
            </a:lvl7pPr>
            <a:lvl8pPr marL="3200481" indent="0">
              <a:buNone/>
              <a:defRPr sz="1001"/>
            </a:lvl8pPr>
            <a:lvl9pPr marL="3657692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6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26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5" y="0"/>
            <a:ext cx="609599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7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1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6000" y="0"/>
            <a:ext cx="6102098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11" indent="0">
              <a:buNone/>
              <a:defRPr sz="2800"/>
            </a:lvl2pPr>
            <a:lvl3pPr marL="914422" indent="0">
              <a:buNone/>
              <a:defRPr sz="2400"/>
            </a:lvl3pPr>
            <a:lvl4pPr marL="1371635" indent="0">
              <a:buNone/>
              <a:defRPr sz="2000"/>
            </a:lvl4pPr>
            <a:lvl5pPr marL="1828846" indent="0">
              <a:buNone/>
              <a:defRPr sz="2000"/>
            </a:lvl5pPr>
            <a:lvl6pPr marL="2286057" indent="0">
              <a:buNone/>
              <a:defRPr sz="2000"/>
            </a:lvl6pPr>
            <a:lvl7pPr marL="2743268" indent="0">
              <a:buNone/>
              <a:defRPr sz="2000"/>
            </a:lvl7pPr>
            <a:lvl8pPr marL="3200481" indent="0">
              <a:buNone/>
              <a:defRPr sz="2000"/>
            </a:lvl8pPr>
            <a:lvl9pPr marL="3657692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71" y="3549918"/>
            <a:ext cx="3794761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11" indent="0">
              <a:buNone/>
              <a:defRPr sz="1401"/>
            </a:lvl2pPr>
            <a:lvl3pPr marL="914422" indent="0">
              <a:buNone/>
              <a:defRPr sz="1200"/>
            </a:lvl3pPr>
            <a:lvl4pPr marL="1371635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8" indent="0">
              <a:buNone/>
              <a:defRPr sz="1001"/>
            </a:lvl7pPr>
            <a:lvl8pPr marL="3200481" indent="0">
              <a:buNone/>
              <a:defRPr sz="1001"/>
            </a:lvl8pPr>
            <a:lvl9pPr marL="3657692" indent="0">
              <a:buNone/>
              <a:defRPr sz="100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6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010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872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6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272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1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7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1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5/17/26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4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1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3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158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inform.scot/healthy-living/screening/pregnancy/screening-for-down-s-syndrome-edwards-syndrome-and-patau-s-syndrome/?utm_source=chatgpt.com" TargetMode="External"/><Relationship Id="rId3" Type="http://schemas.openxmlformats.org/officeDocument/2006/relationships/hyperlink" Target="https://www.genomicseducation.hee.nhs.uk/genotes/knowledge-hub/down-syndrome-trisomy-21/" TargetMode="External"/><Relationship Id="rId7" Type="http://schemas.openxmlformats.org/officeDocument/2006/relationships/hyperlink" Target="https://digital.nhs.uk/data-and-information/publications/statistical/ncardrs-congenital-anomaly-statistics-annual-data/ncardrs-congenital-condition-statistics-report-2022/prevalence-of-babies-with-downs-syndrome-edwards-syndrome-and-pataus-syndrome" TargetMode="External"/><Relationship Id="rId2" Type="http://schemas.openxmlformats.org/officeDocument/2006/relationships/hyperlink" Target="https://www.verywellhealth.com/symptoms-of-down-syndrome-11204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pregnancy/your-pregnancy-care/screening-for-downs-edwards-pataus-syndrome/" TargetMode="External"/><Relationship Id="rId11" Type="http://schemas.openxmlformats.org/officeDocument/2006/relationships/hyperlink" Target="https://www.who.int/news-room/fact-sheets/detail/birth-defects" TargetMode="External"/><Relationship Id="rId5" Type="http://schemas.openxmlformats.org/officeDocument/2006/relationships/hyperlink" Target="https://ndss.org/about" TargetMode="External"/><Relationship Id="rId10" Type="http://schemas.openxmlformats.org/officeDocument/2006/relationships/hyperlink" Target="https://www.un.org/en/observances/down-syndrome-day" TargetMode="External"/><Relationship Id="rId4" Type="http://schemas.openxmlformats.org/officeDocument/2006/relationships/hyperlink" Target="https://www.ndss.org/" TargetMode="External"/><Relationship Id="rId9" Type="http://schemas.openxmlformats.org/officeDocument/2006/relationships/hyperlink" Target="https://makaton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A05968-6D59-8FC5-3524-5337340AB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8" y="524841"/>
            <a:ext cx="2032000" cy="3263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05CF18A-6E5A-F636-2412-145F932150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43" t="24411" r="68008" b="53617"/>
          <a:stretch>
            <a:fillRect/>
          </a:stretch>
        </p:blipFill>
        <p:spPr>
          <a:xfrm>
            <a:off x="1923309" y="502020"/>
            <a:ext cx="2249382" cy="32080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3EBDFE-09D5-0520-807D-FD88EF6525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5" y="3788741"/>
            <a:ext cx="4160526" cy="30111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74CA30E-3600-7613-0E86-3C04A38247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53" y="0"/>
            <a:ext cx="4165600" cy="4953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66DE21-CEB8-B8AF-ED6F-3043E0F893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262" y="3644396"/>
            <a:ext cx="1890352" cy="280932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8E27A3D-EC92-44A1-5F13-82DE0A2EB035}"/>
              </a:ext>
            </a:extLst>
          </p:cNvPr>
          <p:cNvSpPr txBox="1"/>
          <p:nvPr/>
        </p:nvSpPr>
        <p:spPr>
          <a:xfrm>
            <a:off x="4538723" y="6492144"/>
            <a:ext cx="34408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 : Fergus, 2022)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73CE5A1-264D-9B33-61C1-5EC713892E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4375" y="533721"/>
            <a:ext cx="3440805" cy="29267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75C158B-E1C6-C925-350F-AE53ED5FFAF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044" y="3902395"/>
            <a:ext cx="5534889" cy="280932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411772E-2139-774B-7D11-B8EB166189A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2509" y="2531300"/>
            <a:ext cx="4897424" cy="132997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7768215-21E9-072D-2316-A8E47FD7CD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842" y="56157"/>
            <a:ext cx="4653730" cy="233932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2A57307-3BFC-D0D6-1BCA-13A0DC98C510}"/>
              </a:ext>
            </a:extLst>
          </p:cNvPr>
          <p:cNvSpPr txBox="1"/>
          <p:nvPr/>
        </p:nvSpPr>
        <p:spPr>
          <a:xfrm>
            <a:off x="4671633" y="-12461"/>
            <a:ext cx="31603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2418645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Poster word count : 903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167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4DC209-CD46-F954-2B26-AB9257119BE0}"/>
              </a:ext>
            </a:extLst>
          </p:cNvPr>
          <p:cNvSpPr txBox="1"/>
          <p:nvPr/>
        </p:nvSpPr>
        <p:spPr>
          <a:xfrm>
            <a:off x="202617" y="762295"/>
            <a:ext cx="1198938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Black-Hawkins, K. (2011) ‘Inclusive and accessible classrooms: Teacher pedagogy and practice in inclusive classrooms’,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Cambridge Journal of Education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41(3), pp. 331–345.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Boundy, L., Hargreaves, S., Baxter, R.,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Holton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and Burgoyne, K. (2023) ‘Views of educators working with pupils with Down syndrome on their roles and responsibilities and factors related to successful inclusion’,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in Developmental Disabilities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139, 104617.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Buckley, S. and Bird, G. (2001)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Speech and language development for individuals with Down 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Portsmouth: Down Syndrome Education International.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Buckley, S., Bird, G. and Sacks, B. (2006)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development for individuals with Down 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Portsmouth: Down Syndrome Education International.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Fergus, K. (2022) ‘Down syndrome: Symptoms and intellectual and physical traits’.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www.verywellhealth.com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/symptoms-of-down-syndrome-1120463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Florian, L. and Black-Hawkins, K. (2011) ‘Exploring inclusive pedagogy’,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Educational Research Journal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37(5), pp. 813–828.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Education England (2023)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Down syndrome (Trisomy 21)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https://www.genomicseducation.hee.nhs.uk/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genotes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/knowledge-hub/down-syndrome-trisomy-21/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Down Syndrome Society (2024)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is Down syndrome?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www.ndss.org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Down Syndrome Society (2026)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About Down 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ndss.org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/about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(2023)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Screening for Down’s syndrome, Edwards’ syndrome and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Patau’s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www.nhs.uk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/pregnancy/your-pregnancy-care/screening-for-downs-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edwards-pataus-syndrome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Digital (2025)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Prevalence of babies with Down’s syndrome, Edwards’ syndrome and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Patau’s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digital.nhs.uk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/data-and-information/publications/statistical/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ncardrs-congenital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-anomaly-statistics-annual-data/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ncardrs-congenital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-condition-statistics-report-2022/prevalence-of-babies-with-downs-syndrome-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edwards-syndrome-and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-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pataus-syndrome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Inform (2024)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Screening for Down’s syndrome, Edwards’ syndrome and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Patau’s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syndrome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www.nhsinform.scot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/healthy-living/screening/pregnancy/screening-for-down-s-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syndrome-edwards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-</a:t>
            </a:r>
            <a:r>
              <a:rPr lang="en-GB" sz="12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syndrome-and-patau-s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-syndrome/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Makaton Charity (2024)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is Makaton?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https://makaton.org/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United Nations (2026)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Down Syndrome Day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https://www.un.org/en/observances/down-syndrome-day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Welsh Government (2021)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Additional Learning Needs Code for Wales 2021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Cardiff: Welsh Government.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(2024)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Birth defects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https://www.who.int/news-room/fact-sheets/detail/birth-defects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(Accessed: 10 May 2026).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54538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Parcel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Cerys Bishop</dc:creator>
  <cp:lastModifiedBy>Cerys Bishop</cp:lastModifiedBy>
  <cp:revision>6</cp:revision>
  <dcterms:created xsi:type="dcterms:W3CDTF">2026-05-10T10:22:06Z</dcterms:created>
  <dcterms:modified xsi:type="dcterms:W3CDTF">2026-05-17T18:48:14Z</dcterms:modified>
</cp:coreProperties>
</file>