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43"/>
  </p:notesMasterIdLst>
  <p:sldIdLst>
    <p:sldId id="256" r:id="rId2"/>
    <p:sldId id="257" r:id="rId3"/>
    <p:sldId id="4228" r:id="rId4"/>
    <p:sldId id="275" r:id="rId5"/>
    <p:sldId id="277" r:id="rId6"/>
    <p:sldId id="278" r:id="rId7"/>
    <p:sldId id="276" r:id="rId8"/>
    <p:sldId id="279" r:id="rId9"/>
    <p:sldId id="280" r:id="rId10"/>
    <p:sldId id="281" r:id="rId11"/>
    <p:sldId id="282" r:id="rId12"/>
    <p:sldId id="259" r:id="rId13"/>
    <p:sldId id="260" r:id="rId14"/>
    <p:sldId id="261" r:id="rId15"/>
    <p:sldId id="264" r:id="rId16"/>
    <p:sldId id="263" r:id="rId17"/>
    <p:sldId id="269" r:id="rId18"/>
    <p:sldId id="4226" r:id="rId19"/>
    <p:sldId id="274" r:id="rId20"/>
    <p:sldId id="273" r:id="rId21"/>
    <p:sldId id="270" r:id="rId22"/>
    <p:sldId id="265" r:id="rId23"/>
    <p:sldId id="4224" r:id="rId24"/>
    <p:sldId id="262" r:id="rId25"/>
    <p:sldId id="283" r:id="rId26"/>
    <p:sldId id="287" r:id="rId27"/>
    <p:sldId id="288" r:id="rId28"/>
    <p:sldId id="289" r:id="rId29"/>
    <p:sldId id="4216" r:id="rId30"/>
    <p:sldId id="709" r:id="rId31"/>
    <p:sldId id="4218" r:id="rId32"/>
    <p:sldId id="290" r:id="rId33"/>
    <p:sldId id="285" r:id="rId34"/>
    <p:sldId id="4219" r:id="rId35"/>
    <p:sldId id="4220" r:id="rId36"/>
    <p:sldId id="4221" r:id="rId37"/>
    <p:sldId id="4222" r:id="rId38"/>
    <p:sldId id="4223" r:id="rId39"/>
    <p:sldId id="291" r:id="rId40"/>
    <p:sldId id="4227" r:id="rId41"/>
    <p:sldId id="25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2702"/>
  </p:normalViewPr>
  <p:slideViewPr>
    <p:cSldViewPr snapToGrid="0">
      <p:cViewPr varScale="1">
        <p:scale>
          <a:sx n="95" d="100"/>
          <a:sy n="95" d="100"/>
        </p:scale>
        <p:origin x="1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741B03-D031-489F-8522-5A42F948BAD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DF56F2E-7B82-415B-80F7-E1EFA4CD88A4}">
      <dgm:prSet/>
      <dgm:spPr/>
      <dgm:t>
        <a:bodyPr/>
        <a:lstStyle/>
        <a:p>
          <a:r>
            <a:rPr lang="en-US"/>
            <a:t>Access </a:t>
          </a:r>
        </a:p>
      </dgm:t>
    </dgm:pt>
    <dgm:pt modelId="{B5995352-D5E2-4CC8-A735-A88AB1ED30EE}" type="parTrans" cxnId="{C4902881-F6E2-42E7-9A06-B032765D9747}">
      <dgm:prSet/>
      <dgm:spPr/>
      <dgm:t>
        <a:bodyPr/>
        <a:lstStyle/>
        <a:p>
          <a:endParaRPr lang="en-US"/>
        </a:p>
      </dgm:t>
    </dgm:pt>
    <dgm:pt modelId="{C7D12D9F-6CEA-46F3-84A0-11B71B2A5AF3}" type="sibTrans" cxnId="{C4902881-F6E2-42E7-9A06-B032765D9747}">
      <dgm:prSet/>
      <dgm:spPr/>
      <dgm:t>
        <a:bodyPr/>
        <a:lstStyle/>
        <a:p>
          <a:endParaRPr lang="en-US"/>
        </a:p>
      </dgm:t>
    </dgm:pt>
    <dgm:pt modelId="{49B98172-E091-4E9C-BDE0-8B03F1894598}">
      <dgm:prSet/>
      <dgm:spPr/>
      <dgm:t>
        <a:bodyPr/>
        <a:lstStyle/>
        <a:p>
          <a:r>
            <a:rPr lang="en-US"/>
            <a:t>Understand </a:t>
          </a:r>
        </a:p>
      </dgm:t>
    </dgm:pt>
    <dgm:pt modelId="{1D3B2BAA-021B-4540-9818-D149179CA15F}" type="parTrans" cxnId="{D292FD05-D6CC-4A32-AD70-E7807F7F816E}">
      <dgm:prSet/>
      <dgm:spPr/>
      <dgm:t>
        <a:bodyPr/>
        <a:lstStyle/>
        <a:p>
          <a:endParaRPr lang="en-US"/>
        </a:p>
      </dgm:t>
    </dgm:pt>
    <dgm:pt modelId="{BFAF2436-D662-43E7-83DC-9C2732913574}" type="sibTrans" cxnId="{D292FD05-D6CC-4A32-AD70-E7807F7F816E}">
      <dgm:prSet/>
      <dgm:spPr/>
      <dgm:t>
        <a:bodyPr/>
        <a:lstStyle/>
        <a:p>
          <a:endParaRPr lang="en-US"/>
        </a:p>
      </dgm:t>
    </dgm:pt>
    <dgm:pt modelId="{496A47D7-2C5C-4D45-94B5-43BE3E343995}">
      <dgm:prSet/>
      <dgm:spPr/>
      <dgm:t>
        <a:bodyPr/>
        <a:lstStyle/>
        <a:p>
          <a:r>
            <a:rPr lang="en-US"/>
            <a:t>Create </a:t>
          </a:r>
        </a:p>
      </dgm:t>
    </dgm:pt>
    <dgm:pt modelId="{2BD1B653-B71E-4287-8D7E-15A24F4362E8}" type="parTrans" cxnId="{E65BDC92-CBAB-4151-B028-24EC9C18F60F}">
      <dgm:prSet/>
      <dgm:spPr/>
      <dgm:t>
        <a:bodyPr/>
        <a:lstStyle/>
        <a:p>
          <a:endParaRPr lang="en-US"/>
        </a:p>
      </dgm:t>
    </dgm:pt>
    <dgm:pt modelId="{2FDBC9E7-0B8C-4AFA-9736-50E73B1E92EE}" type="sibTrans" cxnId="{E65BDC92-CBAB-4151-B028-24EC9C18F60F}">
      <dgm:prSet/>
      <dgm:spPr/>
      <dgm:t>
        <a:bodyPr/>
        <a:lstStyle/>
        <a:p>
          <a:endParaRPr lang="en-US"/>
        </a:p>
      </dgm:t>
    </dgm:pt>
    <dgm:pt modelId="{BE3B8ACF-77A1-8B49-953E-7A279777A2E5}" type="pres">
      <dgm:prSet presAssocID="{AF741B03-D031-489F-8522-5A42F948BADB}" presName="hierChild1" presStyleCnt="0">
        <dgm:presLayoutVars>
          <dgm:chPref val="1"/>
          <dgm:dir/>
          <dgm:animOne val="branch"/>
          <dgm:animLvl val="lvl"/>
          <dgm:resizeHandles/>
        </dgm:presLayoutVars>
      </dgm:prSet>
      <dgm:spPr/>
    </dgm:pt>
    <dgm:pt modelId="{43376487-B239-D947-BF98-C340850D151D}" type="pres">
      <dgm:prSet presAssocID="{9DF56F2E-7B82-415B-80F7-E1EFA4CD88A4}" presName="hierRoot1" presStyleCnt="0"/>
      <dgm:spPr/>
    </dgm:pt>
    <dgm:pt modelId="{533682B2-10CD-AA4E-8922-3825B4551413}" type="pres">
      <dgm:prSet presAssocID="{9DF56F2E-7B82-415B-80F7-E1EFA4CD88A4}" presName="composite" presStyleCnt="0"/>
      <dgm:spPr/>
    </dgm:pt>
    <dgm:pt modelId="{79604B9E-6783-C446-BE20-4DCA2B2275CF}" type="pres">
      <dgm:prSet presAssocID="{9DF56F2E-7B82-415B-80F7-E1EFA4CD88A4}" presName="background" presStyleLbl="node0" presStyleIdx="0" presStyleCnt="3"/>
      <dgm:spPr/>
    </dgm:pt>
    <dgm:pt modelId="{34695528-7444-8D4D-A79A-668D5F2DF614}" type="pres">
      <dgm:prSet presAssocID="{9DF56F2E-7B82-415B-80F7-E1EFA4CD88A4}" presName="text" presStyleLbl="fgAcc0" presStyleIdx="0" presStyleCnt="3">
        <dgm:presLayoutVars>
          <dgm:chPref val="3"/>
        </dgm:presLayoutVars>
      </dgm:prSet>
      <dgm:spPr/>
    </dgm:pt>
    <dgm:pt modelId="{B11126E1-4C02-AA44-A93A-B9A57908B694}" type="pres">
      <dgm:prSet presAssocID="{9DF56F2E-7B82-415B-80F7-E1EFA4CD88A4}" presName="hierChild2" presStyleCnt="0"/>
      <dgm:spPr/>
    </dgm:pt>
    <dgm:pt modelId="{9DD9BD3E-018A-0143-8E94-CDE361A06E39}" type="pres">
      <dgm:prSet presAssocID="{49B98172-E091-4E9C-BDE0-8B03F1894598}" presName="hierRoot1" presStyleCnt="0"/>
      <dgm:spPr/>
    </dgm:pt>
    <dgm:pt modelId="{B73DA44C-979E-684A-8DE6-2C1367987993}" type="pres">
      <dgm:prSet presAssocID="{49B98172-E091-4E9C-BDE0-8B03F1894598}" presName="composite" presStyleCnt="0"/>
      <dgm:spPr/>
    </dgm:pt>
    <dgm:pt modelId="{8842FD35-8AC5-6048-A1CB-EBC8017F9A2A}" type="pres">
      <dgm:prSet presAssocID="{49B98172-E091-4E9C-BDE0-8B03F1894598}" presName="background" presStyleLbl="node0" presStyleIdx="1" presStyleCnt="3"/>
      <dgm:spPr/>
    </dgm:pt>
    <dgm:pt modelId="{710A4BD9-8DF6-3F4E-B3C2-75D75D6986CE}" type="pres">
      <dgm:prSet presAssocID="{49B98172-E091-4E9C-BDE0-8B03F1894598}" presName="text" presStyleLbl="fgAcc0" presStyleIdx="1" presStyleCnt="3">
        <dgm:presLayoutVars>
          <dgm:chPref val="3"/>
        </dgm:presLayoutVars>
      </dgm:prSet>
      <dgm:spPr/>
    </dgm:pt>
    <dgm:pt modelId="{C60D4993-ABE8-994B-AE14-C2C397A12A27}" type="pres">
      <dgm:prSet presAssocID="{49B98172-E091-4E9C-BDE0-8B03F1894598}" presName="hierChild2" presStyleCnt="0"/>
      <dgm:spPr/>
    </dgm:pt>
    <dgm:pt modelId="{909A825E-FDCD-9646-B542-4B754E08BF3B}" type="pres">
      <dgm:prSet presAssocID="{496A47D7-2C5C-4D45-94B5-43BE3E343995}" presName="hierRoot1" presStyleCnt="0"/>
      <dgm:spPr/>
    </dgm:pt>
    <dgm:pt modelId="{9FEA7C3E-8FB4-E746-82D4-436F2A984163}" type="pres">
      <dgm:prSet presAssocID="{496A47D7-2C5C-4D45-94B5-43BE3E343995}" presName="composite" presStyleCnt="0"/>
      <dgm:spPr/>
    </dgm:pt>
    <dgm:pt modelId="{25D8CDA5-F1AB-E343-9373-B4A4C2880693}" type="pres">
      <dgm:prSet presAssocID="{496A47D7-2C5C-4D45-94B5-43BE3E343995}" presName="background" presStyleLbl="node0" presStyleIdx="2" presStyleCnt="3"/>
      <dgm:spPr/>
    </dgm:pt>
    <dgm:pt modelId="{444586F5-0211-8E4E-BADA-AFBAEE83D6AC}" type="pres">
      <dgm:prSet presAssocID="{496A47D7-2C5C-4D45-94B5-43BE3E343995}" presName="text" presStyleLbl="fgAcc0" presStyleIdx="2" presStyleCnt="3">
        <dgm:presLayoutVars>
          <dgm:chPref val="3"/>
        </dgm:presLayoutVars>
      </dgm:prSet>
      <dgm:spPr/>
    </dgm:pt>
    <dgm:pt modelId="{D2162099-13E3-7E4F-B027-375DCA3BE486}" type="pres">
      <dgm:prSet presAssocID="{496A47D7-2C5C-4D45-94B5-43BE3E343995}" presName="hierChild2" presStyleCnt="0"/>
      <dgm:spPr/>
    </dgm:pt>
  </dgm:ptLst>
  <dgm:cxnLst>
    <dgm:cxn modelId="{D292FD05-D6CC-4A32-AD70-E7807F7F816E}" srcId="{AF741B03-D031-489F-8522-5A42F948BADB}" destId="{49B98172-E091-4E9C-BDE0-8B03F1894598}" srcOrd="1" destOrd="0" parTransId="{1D3B2BAA-021B-4540-9818-D149179CA15F}" sibTransId="{BFAF2436-D662-43E7-83DC-9C2732913574}"/>
    <dgm:cxn modelId="{C58CA322-2780-B845-9DBF-5DC3C7A64FFC}" type="presOf" srcId="{AF741B03-D031-489F-8522-5A42F948BADB}" destId="{BE3B8ACF-77A1-8B49-953E-7A279777A2E5}" srcOrd="0" destOrd="0" presId="urn:microsoft.com/office/officeart/2005/8/layout/hierarchy1"/>
    <dgm:cxn modelId="{C536A459-9E9B-104F-9A65-0BE8091D63E7}" type="presOf" srcId="{9DF56F2E-7B82-415B-80F7-E1EFA4CD88A4}" destId="{34695528-7444-8D4D-A79A-668D5F2DF614}" srcOrd="0" destOrd="0" presId="urn:microsoft.com/office/officeart/2005/8/layout/hierarchy1"/>
    <dgm:cxn modelId="{C4902881-F6E2-42E7-9A06-B032765D9747}" srcId="{AF741B03-D031-489F-8522-5A42F948BADB}" destId="{9DF56F2E-7B82-415B-80F7-E1EFA4CD88A4}" srcOrd="0" destOrd="0" parTransId="{B5995352-D5E2-4CC8-A735-A88AB1ED30EE}" sibTransId="{C7D12D9F-6CEA-46F3-84A0-11B71B2A5AF3}"/>
    <dgm:cxn modelId="{E65BDC92-CBAB-4151-B028-24EC9C18F60F}" srcId="{AF741B03-D031-489F-8522-5A42F948BADB}" destId="{496A47D7-2C5C-4D45-94B5-43BE3E343995}" srcOrd="2" destOrd="0" parTransId="{2BD1B653-B71E-4287-8D7E-15A24F4362E8}" sibTransId="{2FDBC9E7-0B8C-4AFA-9736-50E73B1E92EE}"/>
    <dgm:cxn modelId="{5A8794AB-EDFC-F24D-BAC0-06C07E9512BA}" type="presOf" srcId="{496A47D7-2C5C-4D45-94B5-43BE3E343995}" destId="{444586F5-0211-8E4E-BADA-AFBAEE83D6AC}" srcOrd="0" destOrd="0" presId="urn:microsoft.com/office/officeart/2005/8/layout/hierarchy1"/>
    <dgm:cxn modelId="{651B5CB3-9602-CE47-848C-CE40F3A64454}" type="presOf" srcId="{49B98172-E091-4E9C-BDE0-8B03F1894598}" destId="{710A4BD9-8DF6-3F4E-B3C2-75D75D6986CE}" srcOrd="0" destOrd="0" presId="urn:microsoft.com/office/officeart/2005/8/layout/hierarchy1"/>
    <dgm:cxn modelId="{ED69F334-66B7-614E-870A-E632EF09BD28}" type="presParOf" srcId="{BE3B8ACF-77A1-8B49-953E-7A279777A2E5}" destId="{43376487-B239-D947-BF98-C340850D151D}" srcOrd="0" destOrd="0" presId="urn:microsoft.com/office/officeart/2005/8/layout/hierarchy1"/>
    <dgm:cxn modelId="{9E2BF814-A38B-CF42-B409-F4E887D5B6C4}" type="presParOf" srcId="{43376487-B239-D947-BF98-C340850D151D}" destId="{533682B2-10CD-AA4E-8922-3825B4551413}" srcOrd="0" destOrd="0" presId="urn:microsoft.com/office/officeart/2005/8/layout/hierarchy1"/>
    <dgm:cxn modelId="{A32C2CF0-4B70-214D-A606-F75443527DC3}" type="presParOf" srcId="{533682B2-10CD-AA4E-8922-3825B4551413}" destId="{79604B9E-6783-C446-BE20-4DCA2B2275CF}" srcOrd="0" destOrd="0" presId="urn:microsoft.com/office/officeart/2005/8/layout/hierarchy1"/>
    <dgm:cxn modelId="{B6B1F507-323D-8E4D-81C9-E4CB082098FF}" type="presParOf" srcId="{533682B2-10CD-AA4E-8922-3825B4551413}" destId="{34695528-7444-8D4D-A79A-668D5F2DF614}" srcOrd="1" destOrd="0" presId="urn:microsoft.com/office/officeart/2005/8/layout/hierarchy1"/>
    <dgm:cxn modelId="{EB9A712C-9230-F64B-B469-E9151F1D3708}" type="presParOf" srcId="{43376487-B239-D947-BF98-C340850D151D}" destId="{B11126E1-4C02-AA44-A93A-B9A57908B694}" srcOrd="1" destOrd="0" presId="urn:microsoft.com/office/officeart/2005/8/layout/hierarchy1"/>
    <dgm:cxn modelId="{D5D8D1CE-91BC-C541-AFFE-C4A7AEC7164B}" type="presParOf" srcId="{BE3B8ACF-77A1-8B49-953E-7A279777A2E5}" destId="{9DD9BD3E-018A-0143-8E94-CDE361A06E39}" srcOrd="1" destOrd="0" presId="urn:microsoft.com/office/officeart/2005/8/layout/hierarchy1"/>
    <dgm:cxn modelId="{78C6F4F2-2C98-0841-912D-34412340759C}" type="presParOf" srcId="{9DD9BD3E-018A-0143-8E94-CDE361A06E39}" destId="{B73DA44C-979E-684A-8DE6-2C1367987993}" srcOrd="0" destOrd="0" presId="urn:microsoft.com/office/officeart/2005/8/layout/hierarchy1"/>
    <dgm:cxn modelId="{F62DC208-ED8F-6749-8D27-DC52E6CE36BF}" type="presParOf" srcId="{B73DA44C-979E-684A-8DE6-2C1367987993}" destId="{8842FD35-8AC5-6048-A1CB-EBC8017F9A2A}" srcOrd="0" destOrd="0" presId="urn:microsoft.com/office/officeart/2005/8/layout/hierarchy1"/>
    <dgm:cxn modelId="{58207417-203F-094A-AF34-857C39E7E308}" type="presParOf" srcId="{B73DA44C-979E-684A-8DE6-2C1367987993}" destId="{710A4BD9-8DF6-3F4E-B3C2-75D75D6986CE}" srcOrd="1" destOrd="0" presId="urn:microsoft.com/office/officeart/2005/8/layout/hierarchy1"/>
    <dgm:cxn modelId="{B677C074-DEFE-DC4B-8B8D-9E70B3B8C272}" type="presParOf" srcId="{9DD9BD3E-018A-0143-8E94-CDE361A06E39}" destId="{C60D4993-ABE8-994B-AE14-C2C397A12A27}" srcOrd="1" destOrd="0" presId="urn:microsoft.com/office/officeart/2005/8/layout/hierarchy1"/>
    <dgm:cxn modelId="{F2C96BEE-8452-0D43-BB30-2E1D70C3B02B}" type="presParOf" srcId="{BE3B8ACF-77A1-8B49-953E-7A279777A2E5}" destId="{909A825E-FDCD-9646-B542-4B754E08BF3B}" srcOrd="2" destOrd="0" presId="urn:microsoft.com/office/officeart/2005/8/layout/hierarchy1"/>
    <dgm:cxn modelId="{01C307BE-14B0-F54E-A492-5606B24EA3A2}" type="presParOf" srcId="{909A825E-FDCD-9646-B542-4B754E08BF3B}" destId="{9FEA7C3E-8FB4-E746-82D4-436F2A984163}" srcOrd="0" destOrd="0" presId="urn:microsoft.com/office/officeart/2005/8/layout/hierarchy1"/>
    <dgm:cxn modelId="{A3BE2A05-D8CB-0643-8867-792A0EA7EB38}" type="presParOf" srcId="{9FEA7C3E-8FB4-E746-82D4-436F2A984163}" destId="{25D8CDA5-F1AB-E343-9373-B4A4C2880693}" srcOrd="0" destOrd="0" presId="urn:microsoft.com/office/officeart/2005/8/layout/hierarchy1"/>
    <dgm:cxn modelId="{661BD89D-AE6D-4D4E-81FE-AFB40FF10664}" type="presParOf" srcId="{9FEA7C3E-8FB4-E746-82D4-436F2A984163}" destId="{444586F5-0211-8E4E-BADA-AFBAEE83D6AC}" srcOrd="1" destOrd="0" presId="urn:microsoft.com/office/officeart/2005/8/layout/hierarchy1"/>
    <dgm:cxn modelId="{23BC704B-261D-884D-82AF-0C3D5D0350F1}" type="presParOf" srcId="{909A825E-FDCD-9646-B542-4B754E08BF3B}" destId="{D2162099-13E3-7E4F-B027-375DCA3BE48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6CC099-8FE9-45BC-8544-03CACD917318}"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83A0131-4D09-428A-B239-4A3C5EB1E57D}">
      <dgm:prSet/>
      <dgm:spPr/>
      <dgm:t>
        <a:bodyPr/>
        <a:lstStyle/>
        <a:p>
          <a:r>
            <a:rPr lang="en-GB"/>
            <a:t>According to Bandura humans learn within a social context by watching others and subsequently copying the behaviour. </a:t>
          </a:r>
          <a:endParaRPr lang="en-US"/>
        </a:p>
      </dgm:t>
    </dgm:pt>
    <dgm:pt modelId="{7AB821CD-BCC1-4A34-A9C6-67F8B0392D6E}" type="parTrans" cxnId="{B091C9FF-B0DD-428D-A4F1-610199090C81}">
      <dgm:prSet/>
      <dgm:spPr/>
      <dgm:t>
        <a:bodyPr/>
        <a:lstStyle/>
        <a:p>
          <a:endParaRPr lang="en-US"/>
        </a:p>
      </dgm:t>
    </dgm:pt>
    <dgm:pt modelId="{77FFDC03-10F8-49A4-8635-084D9BB00DBC}" type="sibTrans" cxnId="{B091C9FF-B0DD-428D-A4F1-610199090C81}">
      <dgm:prSet/>
      <dgm:spPr/>
      <dgm:t>
        <a:bodyPr/>
        <a:lstStyle/>
        <a:p>
          <a:endParaRPr lang="en-US"/>
        </a:p>
      </dgm:t>
    </dgm:pt>
    <dgm:pt modelId="{6EB4C42A-89D2-48D7-B271-EA89C1DBE7FC}">
      <dgm:prSet/>
      <dgm:spPr/>
      <dgm:t>
        <a:bodyPr/>
        <a:lstStyle/>
        <a:p>
          <a:r>
            <a:rPr lang="en-GB" dirty="0"/>
            <a:t>This is called </a:t>
          </a:r>
          <a:r>
            <a:rPr lang="en-GB" b="1" dirty="0"/>
            <a:t>observational learning</a:t>
          </a:r>
          <a:r>
            <a:rPr lang="en-GB" dirty="0"/>
            <a:t>. </a:t>
          </a:r>
          <a:endParaRPr lang="en-US" dirty="0"/>
        </a:p>
      </dgm:t>
    </dgm:pt>
    <dgm:pt modelId="{2AF8D4C1-3945-44ED-877C-123A9CD3E831}" type="parTrans" cxnId="{1FC92D17-8028-4E94-BB3A-7BA284B31BA6}">
      <dgm:prSet/>
      <dgm:spPr/>
      <dgm:t>
        <a:bodyPr/>
        <a:lstStyle/>
        <a:p>
          <a:endParaRPr lang="en-US"/>
        </a:p>
      </dgm:t>
    </dgm:pt>
    <dgm:pt modelId="{A20DE09A-8183-46EE-8877-E6CD5ACE36FB}" type="sibTrans" cxnId="{1FC92D17-8028-4E94-BB3A-7BA284B31BA6}">
      <dgm:prSet/>
      <dgm:spPr/>
      <dgm:t>
        <a:bodyPr/>
        <a:lstStyle/>
        <a:p>
          <a:endParaRPr lang="en-US"/>
        </a:p>
      </dgm:t>
    </dgm:pt>
    <dgm:pt modelId="{8BEDD0DE-F4D7-4B3F-B8AD-DF45546838F6}" type="pres">
      <dgm:prSet presAssocID="{FE6CC099-8FE9-45BC-8544-03CACD917318}" presName="hierChild1" presStyleCnt="0">
        <dgm:presLayoutVars>
          <dgm:chPref val="1"/>
          <dgm:dir/>
          <dgm:animOne val="branch"/>
          <dgm:animLvl val="lvl"/>
          <dgm:resizeHandles/>
        </dgm:presLayoutVars>
      </dgm:prSet>
      <dgm:spPr/>
    </dgm:pt>
    <dgm:pt modelId="{39268145-1C5B-428F-B8DE-088722EC7965}" type="pres">
      <dgm:prSet presAssocID="{783A0131-4D09-428A-B239-4A3C5EB1E57D}" presName="hierRoot1" presStyleCnt="0"/>
      <dgm:spPr/>
    </dgm:pt>
    <dgm:pt modelId="{B84071BA-57FF-4F67-8C48-77E11F8183DF}" type="pres">
      <dgm:prSet presAssocID="{783A0131-4D09-428A-B239-4A3C5EB1E57D}" presName="composite" presStyleCnt="0"/>
      <dgm:spPr/>
    </dgm:pt>
    <dgm:pt modelId="{5E66F629-024D-414A-B57E-BBD95BD2BF2A}" type="pres">
      <dgm:prSet presAssocID="{783A0131-4D09-428A-B239-4A3C5EB1E57D}" presName="background" presStyleLbl="node0" presStyleIdx="0" presStyleCnt="2"/>
      <dgm:spPr/>
    </dgm:pt>
    <dgm:pt modelId="{DA37EDFE-C4E9-4B89-8995-CEDE5E9EBCFF}" type="pres">
      <dgm:prSet presAssocID="{783A0131-4D09-428A-B239-4A3C5EB1E57D}" presName="text" presStyleLbl="fgAcc0" presStyleIdx="0" presStyleCnt="2">
        <dgm:presLayoutVars>
          <dgm:chPref val="3"/>
        </dgm:presLayoutVars>
      </dgm:prSet>
      <dgm:spPr/>
    </dgm:pt>
    <dgm:pt modelId="{C57B7B4D-A366-45B0-AF31-70D1E57477DE}" type="pres">
      <dgm:prSet presAssocID="{783A0131-4D09-428A-B239-4A3C5EB1E57D}" presName="hierChild2" presStyleCnt="0"/>
      <dgm:spPr/>
    </dgm:pt>
    <dgm:pt modelId="{14AF3B37-72D0-4B56-8A62-2A296092D764}" type="pres">
      <dgm:prSet presAssocID="{6EB4C42A-89D2-48D7-B271-EA89C1DBE7FC}" presName="hierRoot1" presStyleCnt="0"/>
      <dgm:spPr/>
    </dgm:pt>
    <dgm:pt modelId="{BB68B33B-C652-4DF8-99FA-FAE9BB413022}" type="pres">
      <dgm:prSet presAssocID="{6EB4C42A-89D2-48D7-B271-EA89C1DBE7FC}" presName="composite" presStyleCnt="0"/>
      <dgm:spPr/>
    </dgm:pt>
    <dgm:pt modelId="{275FBF49-51D1-4B27-AD63-7C4711258B97}" type="pres">
      <dgm:prSet presAssocID="{6EB4C42A-89D2-48D7-B271-EA89C1DBE7FC}" presName="background" presStyleLbl="node0" presStyleIdx="1" presStyleCnt="2"/>
      <dgm:spPr/>
    </dgm:pt>
    <dgm:pt modelId="{FC7F5389-FD37-4856-BF1C-DCF124C80D5D}" type="pres">
      <dgm:prSet presAssocID="{6EB4C42A-89D2-48D7-B271-EA89C1DBE7FC}" presName="text" presStyleLbl="fgAcc0" presStyleIdx="1" presStyleCnt="2">
        <dgm:presLayoutVars>
          <dgm:chPref val="3"/>
        </dgm:presLayoutVars>
      </dgm:prSet>
      <dgm:spPr/>
    </dgm:pt>
    <dgm:pt modelId="{01B6C21E-AB74-434E-B70D-21DDF445C68B}" type="pres">
      <dgm:prSet presAssocID="{6EB4C42A-89D2-48D7-B271-EA89C1DBE7FC}" presName="hierChild2" presStyleCnt="0"/>
      <dgm:spPr/>
    </dgm:pt>
  </dgm:ptLst>
  <dgm:cxnLst>
    <dgm:cxn modelId="{0733EF10-D482-4F9C-A0A2-FC0E52D74755}" type="presOf" srcId="{FE6CC099-8FE9-45BC-8544-03CACD917318}" destId="{8BEDD0DE-F4D7-4B3F-B8AD-DF45546838F6}" srcOrd="0" destOrd="0" presId="urn:microsoft.com/office/officeart/2005/8/layout/hierarchy1"/>
    <dgm:cxn modelId="{1FC92D17-8028-4E94-BB3A-7BA284B31BA6}" srcId="{FE6CC099-8FE9-45BC-8544-03CACD917318}" destId="{6EB4C42A-89D2-48D7-B271-EA89C1DBE7FC}" srcOrd="1" destOrd="0" parTransId="{2AF8D4C1-3945-44ED-877C-123A9CD3E831}" sibTransId="{A20DE09A-8183-46EE-8877-E6CD5ACE36FB}"/>
    <dgm:cxn modelId="{88125F4A-3D71-4ABA-BF14-3975BEE6B798}" type="presOf" srcId="{783A0131-4D09-428A-B239-4A3C5EB1E57D}" destId="{DA37EDFE-C4E9-4B89-8995-CEDE5E9EBCFF}" srcOrd="0" destOrd="0" presId="urn:microsoft.com/office/officeart/2005/8/layout/hierarchy1"/>
    <dgm:cxn modelId="{B4FAD58A-F985-4FB7-9EF0-23C65C6427DB}" type="presOf" srcId="{6EB4C42A-89D2-48D7-B271-EA89C1DBE7FC}" destId="{FC7F5389-FD37-4856-BF1C-DCF124C80D5D}" srcOrd="0" destOrd="0" presId="urn:microsoft.com/office/officeart/2005/8/layout/hierarchy1"/>
    <dgm:cxn modelId="{B091C9FF-B0DD-428D-A4F1-610199090C81}" srcId="{FE6CC099-8FE9-45BC-8544-03CACD917318}" destId="{783A0131-4D09-428A-B239-4A3C5EB1E57D}" srcOrd="0" destOrd="0" parTransId="{7AB821CD-BCC1-4A34-A9C6-67F8B0392D6E}" sibTransId="{77FFDC03-10F8-49A4-8635-084D9BB00DBC}"/>
    <dgm:cxn modelId="{03524FE3-E604-4DFB-AD37-8554892B64E6}" type="presParOf" srcId="{8BEDD0DE-F4D7-4B3F-B8AD-DF45546838F6}" destId="{39268145-1C5B-428F-B8DE-088722EC7965}" srcOrd="0" destOrd="0" presId="urn:microsoft.com/office/officeart/2005/8/layout/hierarchy1"/>
    <dgm:cxn modelId="{6B12B305-0A4B-464C-9172-5BF29D78F787}" type="presParOf" srcId="{39268145-1C5B-428F-B8DE-088722EC7965}" destId="{B84071BA-57FF-4F67-8C48-77E11F8183DF}" srcOrd="0" destOrd="0" presId="urn:microsoft.com/office/officeart/2005/8/layout/hierarchy1"/>
    <dgm:cxn modelId="{8EBBF343-34C0-4D85-A43A-D880DD76B6D6}" type="presParOf" srcId="{B84071BA-57FF-4F67-8C48-77E11F8183DF}" destId="{5E66F629-024D-414A-B57E-BBD95BD2BF2A}" srcOrd="0" destOrd="0" presId="urn:microsoft.com/office/officeart/2005/8/layout/hierarchy1"/>
    <dgm:cxn modelId="{B5EDEF9A-0035-4A9D-8C97-8F4FA98E8520}" type="presParOf" srcId="{B84071BA-57FF-4F67-8C48-77E11F8183DF}" destId="{DA37EDFE-C4E9-4B89-8995-CEDE5E9EBCFF}" srcOrd="1" destOrd="0" presId="urn:microsoft.com/office/officeart/2005/8/layout/hierarchy1"/>
    <dgm:cxn modelId="{743A9C3C-8DB6-4C94-B0FB-42F46351D2FF}" type="presParOf" srcId="{39268145-1C5B-428F-B8DE-088722EC7965}" destId="{C57B7B4D-A366-45B0-AF31-70D1E57477DE}" srcOrd="1" destOrd="0" presId="urn:microsoft.com/office/officeart/2005/8/layout/hierarchy1"/>
    <dgm:cxn modelId="{6E672B02-0E0E-4751-BDFE-DD3C1FEE6AEE}" type="presParOf" srcId="{8BEDD0DE-F4D7-4B3F-B8AD-DF45546838F6}" destId="{14AF3B37-72D0-4B56-8A62-2A296092D764}" srcOrd="1" destOrd="0" presId="urn:microsoft.com/office/officeart/2005/8/layout/hierarchy1"/>
    <dgm:cxn modelId="{5AF804B6-D636-4E3D-8C34-0AF96F318549}" type="presParOf" srcId="{14AF3B37-72D0-4B56-8A62-2A296092D764}" destId="{BB68B33B-C652-4DF8-99FA-FAE9BB413022}" srcOrd="0" destOrd="0" presId="urn:microsoft.com/office/officeart/2005/8/layout/hierarchy1"/>
    <dgm:cxn modelId="{AA99FFDE-78F5-47D0-8AD9-B0DF1D297574}" type="presParOf" srcId="{BB68B33B-C652-4DF8-99FA-FAE9BB413022}" destId="{275FBF49-51D1-4B27-AD63-7C4711258B97}" srcOrd="0" destOrd="0" presId="urn:microsoft.com/office/officeart/2005/8/layout/hierarchy1"/>
    <dgm:cxn modelId="{7E76F82D-5B95-4621-BB17-32836206AAC6}" type="presParOf" srcId="{BB68B33B-C652-4DF8-99FA-FAE9BB413022}" destId="{FC7F5389-FD37-4856-BF1C-DCF124C80D5D}" srcOrd="1" destOrd="0" presId="urn:microsoft.com/office/officeart/2005/8/layout/hierarchy1"/>
    <dgm:cxn modelId="{E414EAF7-6B15-4CD6-B614-DAD783029D5B}" type="presParOf" srcId="{14AF3B37-72D0-4B56-8A62-2A296092D764}" destId="{01B6C21E-AB74-434E-B70D-21DDF445C6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04B9E-6783-C446-BE20-4DCA2B2275CF}">
      <dsp:nvSpPr>
        <dsp:cNvPr id="0" name=""/>
        <dsp:cNvSpPr/>
      </dsp:nvSpPr>
      <dsp:spPr>
        <a:xfrm>
          <a:off x="0"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95528-7444-8D4D-A79A-668D5F2DF614}">
      <dsp:nvSpPr>
        <dsp:cNvPr id="0" name=""/>
        <dsp:cNvSpPr/>
      </dsp:nvSpPr>
      <dsp:spPr>
        <a:xfrm>
          <a:off x="309562"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Access </a:t>
          </a:r>
        </a:p>
      </dsp:txBody>
      <dsp:txXfrm>
        <a:off x="361379" y="1094850"/>
        <a:ext cx="2682428" cy="1665515"/>
      </dsp:txXfrm>
    </dsp:sp>
    <dsp:sp modelId="{8842FD35-8AC5-6048-A1CB-EBC8017F9A2A}">
      <dsp:nvSpPr>
        <dsp:cNvPr id="0" name=""/>
        <dsp:cNvSpPr/>
      </dsp:nvSpPr>
      <dsp:spPr>
        <a:xfrm>
          <a:off x="3405187"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0A4BD9-8DF6-3F4E-B3C2-75D75D6986CE}">
      <dsp:nvSpPr>
        <dsp:cNvPr id="0" name=""/>
        <dsp:cNvSpPr/>
      </dsp:nvSpPr>
      <dsp:spPr>
        <a:xfrm>
          <a:off x="3714749"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Understand </a:t>
          </a:r>
        </a:p>
      </dsp:txBody>
      <dsp:txXfrm>
        <a:off x="3766566" y="1094850"/>
        <a:ext cx="2682428" cy="1665515"/>
      </dsp:txXfrm>
    </dsp:sp>
    <dsp:sp modelId="{25D8CDA5-F1AB-E343-9373-B4A4C2880693}">
      <dsp:nvSpPr>
        <dsp:cNvPr id="0" name=""/>
        <dsp:cNvSpPr/>
      </dsp:nvSpPr>
      <dsp:spPr>
        <a:xfrm>
          <a:off x="6810375"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586F5-0211-8E4E-BADA-AFBAEE83D6AC}">
      <dsp:nvSpPr>
        <dsp:cNvPr id="0" name=""/>
        <dsp:cNvSpPr/>
      </dsp:nvSpPr>
      <dsp:spPr>
        <a:xfrm>
          <a:off x="7119937"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Create </a:t>
          </a:r>
        </a:p>
      </dsp:txBody>
      <dsp:txXfrm>
        <a:off x="7171754" y="1094850"/>
        <a:ext cx="2682428" cy="1665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6F629-024D-414A-B57E-BBD95BD2BF2A}">
      <dsp:nvSpPr>
        <dsp:cNvPr id="0" name=""/>
        <dsp:cNvSpPr/>
      </dsp:nvSpPr>
      <dsp:spPr>
        <a:xfrm>
          <a:off x="1283"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37EDFE-C4E9-4B89-8995-CEDE5E9EBCFF}">
      <dsp:nvSpPr>
        <dsp:cNvPr id="0" name=""/>
        <dsp:cNvSpPr/>
      </dsp:nvSpPr>
      <dsp:spPr>
        <a:xfrm>
          <a:off x="501904"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According to Bandura humans learn within a social context by watching others and subsequently copying the behaviour. </a:t>
          </a:r>
          <a:endParaRPr lang="en-US" sz="2800" kern="1200"/>
        </a:p>
      </dsp:txBody>
      <dsp:txXfrm>
        <a:off x="585701" y="873933"/>
        <a:ext cx="4337991" cy="2693452"/>
      </dsp:txXfrm>
    </dsp:sp>
    <dsp:sp modelId="{275FBF49-51D1-4B27-AD63-7C4711258B97}">
      <dsp:nvSpPr>
        <dsp:cNvPr id="0" name=""/>
        <dsp:cNvSpPr/>
      </dsp:nvSpPr>
      <dsp:spPr>
        <a:xfrm>
          <a:off x="5508110"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F5389-FD37-4856-BF1C-DCF124C80D5D}">
      <dsp:nvSpPr>
        <dsp:cNvPr id="0" name=""/>
        <dsp:cNvSpPr/>
      </dsp:nvSpPr>
      <dsp:spPr>
        <a:xfrm>
          <a:off x="6008730"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This is called </a:t>
          </a:r>
          <a:r>
            <a:rPr lang="en-GB" sz="2800" b="1" kern="1200" dirty="0"/>
            <a:t>observational learning</a:t>
          </a:r>
          <a:r>
            <a:rPr lang="en-GB" sz="2800" kern="1200" dirty="0"/>
            <a:t>. </a:t>
          </a:r>
          <a:endParaRPr lang="en-US" sz="2800" kern="1200" dirty="0"/>
        </a:p>
      </dsp:txBody>
      <dsp:txXfrm>
        <a:off x="6092527" y="873933"/>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EE325B-D19B-A64A-BA75-E8A8A480467E}" type="datetimeFigureOut">
              <a:rPr lang="en-US" smtClean="0"/>
              <a:t>10/5/2023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18952E-F876-5142-81BA-70AA5D1D2D66}" type="slidenum">
              <a:rPr lang="en-US" smtClean="0"/>
              <a:t>‹#›</a:t>
            </a:fld>
            <a:endParaRPr lang="en-US"/>
          </a:p>
        </p:txBody>
      </p:sp>
    </p:spTree>
    <p:extLst>
      <p:ext uri="{BB962C8B-B14F-4D97-AF65-F5344CB8AC3E}">
        <p14:creationId xmlns:p14="http://schemas.microsoft.com/office/powerpoint/2010/main" val="385725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6</a:t>
            </a:fld>
            <a:endParaRPr lang="en-US"/>
          </a:p>
        </p:txBody>
      </p:sp>
    </p:spTree>
    <p:extLst>
      <p:ext uri="{BB962C8B-B14F-4D97-AF65-F5344CB8AC3E}">
        <p14:creationId xmlns:p14="http://schemas.microsoft.com/office/powerpoint/2010/main" val="1231351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 activity, do you think children would be able to identify and recognize true or false information? </a:t>
            </a:r>
          </a:p>
          <a:p>
            <a:r>
              <a:rPr lang="en-US" dirty="0"/>
              <a:t>How can will identify whether sources are credible? </a:t>
            </a:r>
          </a:p>
        </p:txBody>
      </p:sp>
      <p:sp>
        <p:nvSpPr>
          <p:cNvPr id="4" name="Slide Number Placeholder 3"/>
          <p:cNvSpPr>
            <a:spLocks noGrp="1"/>
          </p:cNvSpPr>
          <p:nvPr>
            <p:ph type="sldNum" sz="quarter" idx="5"/>
          </p:nvPr>
        </p:nvSpPr>
        <p:spPr/>
        <p:txBody>
          <a:bodyPr/>
          <a:lstStyle/>
          <a:p>
            <a:fld id="{CD18952E-F876-5142-81BA-70AA5D1D2D66}" type="slidenum">
              <a:rPr lang="en-US" smtClean="0"/>
              <a:t>8</a:t>
            </a:fld>
            <a:endParaRPr lang="en-US"/>
          </a:p>
        </p:txBody>
      </p:sp>
    </p:spTree>
    <p:extLst>
      <p:ext uri="{BB962C8B-B14F-4D97-AF65-F5344CB8AC3E}">
        <p14:creationId xmlns:p14="http://schemas.microsoft.com/office/powerpoint/2010/main" val="2141568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11</a:t>
            </a:fld>
            <a:endParaRPr lang="en-US"/>
          </a:p>
        </p:txBody>
      </p:sp>
    </p:spTree>
    <p:extLst>
      <p:ext uri="{BB962C8B-B14F-4D97-AF65-F5344CB8AC3E}">
        <p14:creationId xmlns:p14="http://schemas.microsoft.com/office/powerpoint/2010/main" val="6328455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Media education is the process where media literacy is learned. </a:t>
            </a:r>
          </a:p>
        </p:txBody>
      </p:sp>
      <p:sp>
        <p:nvSpPr>
          <p:cNvPr id="4" name="Slide Number Placeholder 3"/>
          <p:cNvSpPr>
            <a:spLocks noGrp="1"/>
          </p:cNvSpPr>
          <p:nvPr>
            <p:ph type="sldNum" sz="quarter" idx="5"/>
          </p:nvPr>
        </p:nvSpPr>
        <p:spPr/>
        <p:txBody>
          <a:bodyPr/>
          <a:lstStyle/>
          <a:p>
            <a:fld id="{CD18952E-F876-5142-81BA-70AA5D1D2D66}" type="slidenum">
              <a:rPr lang="en-US" smtClean="0"/>
              <a:t>14</a:t>
            </a:fld>
            <a:endParaRPr lang="en-US"/>
          </a:p>
        </p:txBody>
      </p:sp>
    </p:spTree>
    <p:extLst>
      <p:ext uri="{BB962C8B-B14F-4D97-AF65-F5344CB8AC3E}">
        <p14:creationId xmlns:p14="http://schemas.microsoft.com/office/powerpoint/2010/main" val="2411755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 refers to the physical access to technology </a:t>
            </a:r>
          </a:p>
          <a:p>
            <a:r>
              <a:rPr lang="en-US" dirty="0"/>
              <a:t>Understand: </a:t>
            </a:r>
            <a:r>
              <a:rPr lang="en-GB" dirty="0"/>
              <a:t>what users do when they have located content.</a:t>
            </a:r>
          </a:p>
          <a:p>
            <a:r>
              <a:rPr lang="en-GB" dirty="0"/>
              <a:t>Create: extends the notion of literacy from ‘reading’ to ‘writing’ in media, although it also entails abilities both to access technology and to understand media forms and conventions.</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16</a:t>
            </a:fld>
            <a:endParaRPr lang="en-US"/>
          </a:p>
        </p:txBody>
      </p:sp>
    </p:spTree>
    <p:extLst>
      <p:ext uri="{BB962C8B-B14F-4D97-AF65-F5344CB8AC3E}">
        <p14:creationId xmlns:p14="http://schemas.microsoft.com/office/powerpoint/2010/main" val="252047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333333"/>
                </a:solidFill>
                <a:effectLst/>
                <a:latin typeface="PT Serif" panose="020A0603040505020204" pitchFamily="18" charset="77"/>
              </a:rPr>
              <a:t>Wallis, R. and Buckingham, D. (2019) Media literacy: the UK’s undead cultural policy. International Journal of Cultural Policy. 25 (2): pp. 188-203</a:t>
            </a:r>
          </a:p>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17</a:t>
            </a:fld>
            <a:endParaRPr lang="en-US"/>
          </a:p>
        </p:txBody>
      </p:sp>
    </p:spTree>
    <p:extLst>
      <p:ext uri="{BB962C8B-B14F-4D97-AF65-F5344CB8AC3E}">
        <p14:creationId xmlns:p14="http://schemas.microsoft.com/office/powerpoint/2010/main" val="3300591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pandemic, attention towards misinformation and disinformation concerning vaccinations were of great concern for the UK government. </a:t>
            </a:r>
          </a:p>
        </p:txBody>
      </p:sp>
      <p:sp>
        <p:nvSpPr>
          <p:cNvPr id="4" name="Slide Number Placeholder 3"/>
          <p:cNvSpPr>
            <a:spLocks noGrp="1"/>
          </p:cNvSpPr>
          <p:nvPr>
            <p:ph type="sldNum" sz="quarter" idx="5"/>
          </p:nvPr>
        </p:nvSpPr>
        <p:spPr/>
        <p:txBody>
          <a:bodyPr/>
          <a:lstStyle/>
          <a:p>
            <a:fld id="{CD18952E-F876-5142-81BA-70AA5D1D2D66}" type="slidenum">
              <a:rPr lang="en-US" smtClean="0"/>
              <a:t>18</a:t>
            </a:fld>
            <a:endParaRPr lang="en-US"/>
          </a:p>
        </p:txBody>
      </p:sp>
    </p:spTree>
    <p:extLst>
      <p:ext uri="{BB962C8B-B14F-4D97-AF65-F5344CB8AC3E}">
        <p14:creationId xmlns:p14="http://schemas.microsoft.com/office/powerpoint/2010/main" val="3146669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Arial" panose="020B0604020202020204" pitchFamily="34" charset="0"/>
              <a:buChar char="•"/>
            </a:pPr>
            <a:r>
              <a:rPr lang="en-GB" b="0" i="0" dirty="0">
                <a:effectLst/>
                <a:latin typeface="Söhne"/>
              </a:rPr>
              <a:t>Keeping Up with Technology: The digital landscape evolves rapidly.</a:t>
            </a:r>
          </a:p>
          <a:p>
            <a:pPr marL="742950" lvl="1" indent="-285750" algn="l">
              <a:buFont typeface="Arial" panose="020B0604020202020204" pitchFamily="34" charset="0"/>
              <a:buChar char="•"/>
            </a:pPr>
            <a:r>
              <a:rPr lang="en-GB" b="0" i="0" dirty="0">
                <a:effectLst/>
                <a:latin typeface="Söhne"/>
              </a:rPr>
              <a:t>Balancing Screen Time: Finding the right balance between media use and other activities.</a:t>
            </a:r>
          </a:p>
          <a:p>
            <a:pPr marL="742950" lvl="1" indent="-285750" algn="l">
              <a:buFont typeface="Arial" panose="020B0604020202020204" pitchFamily="34" charset="0"/>
              <a:buChar char="•"/>
            </a:pPr>
            <a:r>
              <a:rPr lang="en-GB" b="0" i="0" dirty="0">
                <a:effectLst/>
                <a:latin typeface="Söhne"/>
              </a:rPr>
              <a:t>Overcoming Resistance: Some may resist critical analysis of media content.</a:t>
            </a:r>
          </a:p>
          <a:p>
            <a:endParaRPr lang="en-US" dirty="0"/>
          </a:p>
          <a:p>
            <a:endParaRPr lang="en-US" dirty="0"/>
          </a:p>
          <a:p>
            <a:r>
              <a:rPr lang="en-GB" dirty="0"/>
              <a:t>Limited online experience: users who spend less time online have less opportunity to apply and practise media literacy knowledge and skills. This is especially likely to impact those over the age of 65, and children if parents excessively control screen time. </a:t>
            </a:r>
          </a:p>
          <a:p>
            <a:r>
              <a:rPr lang="en-GB" dirty="0"/>
              <a:t>Barriers to accessing technology: some user groups have limited access to the internet, for example, those from lower socio-economic backgrounds, or disabled users without accessible technologies. • Limited access to education: some users are excluded from mainstream education where they may have access to media literacy education. </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20</a:t>
            </a:fld>
            <a:endParaRPr lang="en-US"/>
          </a:p>
        </p:txBody>
      </p:sp>
    </p:spTree>
    <p:extLst>
      <p:ext uri="{BB962C8B-B14F-4D97-AF65-F5344CB8AC3E}">
        <p14:creationId xmlns:p14="http://schemas.microsoft.com/office/powerpoint/2010/main" val="1571521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latin typeface="Times New Roman" panose="02020603050405020304" pitchFamily="18" charset="0"/>
                <a:cs typeface="Times New Roman" panose="02020603050405020304" pitchFamily="18" charset="0"/>
              </a:rPr>
              <a:t>Bullet point 2: including but not limited to television, radio, newspapers, magazines, websites, social media platforms, and digital content. </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22</a:t>
            </a:fld>
            <a:endParaRPr lang="en-US"/>
          </a:p>
        </p:txBody>
      </p:sp>
    </p:spTree>
    <p:extLst>
      <p:ext uri="{BB962C8B-B14F-4D97-AF65-F5344CB8AC3E}">
        <p14:creationId xmlns:p14="http://schemas.microsoft.com/office/powerpoint/2010/main" val="511429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a:t>
            </a:r>
          </a:p>
          <a:p>
            <a:endParaRPr lang="en-GB" dirty="0"/>
          </a:p>
          <a:p>
            <a:r>
              <a:rPr lang="en-GB" dirty="0"/>
              <a:t>The development of consumer behaviour is often explained using the theory of cognitive development, which specifies the correlation between an understanding of commercial content and the stages of cognitive development. Young children have difficulty distinguishing between commercialism and reality in advertisements, as understanding these two concepts depends on how mature their cognitive processes are.</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25</a:t>
            </a:fld>
            <a:endParaRPr lang="en-US"/>
          </a:p>
        </p:txBody>
      </p:sp>
    </p:spTree>
    <p:extLst>
      <p:ext uri="{BB962C8B-B14F-4D97-AF65-F5344CB8AC3E}">
        <p14:creationId xmlns:p14="http://schemas.microsoft.com/office/powerpoint/2010/main" val="154681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a:t>
            </a:r>
          </a:p>
          <a:p>
            <a:endParaRPr lang="en-GB" dirty="0"/>
          </a:p>
          <a:p>
            <a:r>
              <a:rPr lang="en-GB" dirty="0"/>
              <a:t>The development of consumer behaviour is often explained using the theory of cognitive development, which specifies the correlation between an understanding of commercial content and the stages of cognitive development. Young children have difficulty distinguishing between commercialism and reality in advertisements, as understanding these two concepts depends on how mature their cognitive processes are.</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26</a:t>
            </a:fld>
            <a:endParaRPr lang="en-US"/>
          </a:p>
        </p:txBody>
      </p:sp>
    </p:spTree>
    <p:extLst>
      <p:ext uri="{BB962C8B-B14F-4D97-AF65-F5344CB8AC3E}">
        <p14:creationId xmlns:p14="http://schemas.microsoft.com/office/powerpoint/2010/main" val="4055246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a:t>
            </a:r>
          </a:p>
          <a:p>
            <a:endParaRPr lang="en-GB" dirty="0"/>
          </a:p>
          <a:p>
            <a:r>
              <a:rPr lang="en-GB" dirty="0"/>
              <a:t>The interpretation of content is distorted.</a:t>
            </a:r>
          </a:p>
          <a:p>
            <a:r>
              <a:rPr lang="en-GB" dirty="0"/>
              <a:t>Views are more realistic </a:t>
            </a:r>
          </a:p>
          <a:p>
            <a:r>
              <a:rPr lang="en-GB" dirty="0"/>
              <a:t> </a:t>
            </a:r>
          </a:p>
        </p:txBody>
      </p:sp>
      <p:sp>
        <p:nvSpPr>
          <p:cNvPr id="4" name="Slide Number Placeholder 3"/>
          <p:cNvSpPr>
            <a:spLocks noGrp="1"/>
          </p:cNvSpPr>
          <p:nvPr>
            <p:ph type="sldNum" sz="quarter" idx="5"/>
          </p:nvPr>
        </p:nvSpPr>
        <p:spPr/>
        <p:txBody>
          <a:bodyPr/>
          <a:lstStyle/>
          <a:p>
            <a:fld id="{CD18952E-F876-5142-81BA-70AA5D1D2D66}" type="slidenum">
              <a:rPr lang="en-US" smtClean="0"/>
              <a:t>27</a:t>
            </a:fld>
            <a:endParaRPr lang="en-US"/>
          </a:p>
        </p:txBody>
      </p:sp>
    </p:spTree>
    <p:extLst>
      <p:ext uri="{BB962C8B-B14F-4D97-AF65-F5344CB8AC3E}">
        <p14:creationId xmlns:p14="http://schemas.microsoft.com/office/powerpoint/2010/main" val="338130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Šramová, B. (2014) Media literacy and Marketing Consumerism Focused on Children. Procedia - Social and </a:t>
            </a:r>
            <a:r>
              <a:rPr lang="en-GB" dirty="0" err="1"/>
              <a:t>Behavioral</a:t>
            </a:r>
            <a:r>
              <a:rPr lang="en-GB" dirty="0"/>
              <a:t> Sciences .141: pp. 1025 – 1030 file:///Users/</a:t>
            </a:r>
            <a:r>
              <a:rPr lang="en-GB" dirty="0" err="1"/>
              <a:t>johnwyatt</a:t>
            </a:r>
            <a:r>
              <a:rPr lang="en-GB" dirty="0"/>
              <a:t>/Documents/Work%20/2022%20Semester%201%20/CYP%20and%20media%20/1-s2.0-S1877042814035964-main.pdf</a:t>
            </a:r>
          </a:p>
          <a:p>
            <a:endParaRPr lang="en-GB" dirty="0"/>
          </a:p>
          <a:p>
            <a:r>
              <a:rPr lang="en-GB" dirty="0"/>
              <a:t>The interpretation of content is distorted.</a:t>
            </a:r>
          </a:p>
          <a:p>
            <a:r>
              <a:rPr lang="en-GB" dirty="0"/>
              <a:t>Views are more realistic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CD18952E-F876-5142-81BA-70AA5D1D2D66}" type="slidenum">
              <a:rPr lang="en-US" smtClean="0"/>
              <a:t>28</a:t>
            </a:fld>
            <a:endParaRPr lang="en-US"/>
          </a:p>
        </p:txBody>
      </p:sp>
    </p:spTree>
    <p:extLst>
      <p:ext uri="{BB962C8B-B14F-4D97-AF65-F5344CB8AC3E}">
        <p14:creationId xmlns:p14="http://schemas.microsoft.com/office/powerpoint/2010/main" val="1105100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defRPr/>
            </a:pPr>
            <a:r>
              <a:rPr lang="en-US" b="1" dirty="0"/>
              <a:t>Attention:</a:t>
            </a:r>
            <a:r>
              <a:rPr lang="en-US" dirty="0"/>
              <a:t> </a:t>
            </a:r>
            <a:r>
              <a:rPr lang="en-GB" sz="1200" dirty="0"/>
              <a:t>Attention must be paid to the model otherwise learning will not take place. Whether this happens depends on the distinctiveness of the behaviour, the level of observer’s arousal and the model themselves. </a:t>
            </a:r>
          </a:p>
          <a:p>
            <a:pPr>
              <a:buFontTx/>
              <a:buNone/>
            </a:pPr>
            <a:r>
              <a:rPr lang="en-GB" altLang="en-US" sz="1200" dirty="0"/>
              <a:t>If the observer identifies (</a:t>
            </a:r>
            <a:r>
              <a:rPr lang="en-GB" altLang="en-US" sz="1200" b="1" dirty="0"/>
              <a:t>identification</a:t>
            </a:r>
            <a:r>
              <a:rPr lang="en-GB" altLang="en-US" sz="1200" dirty="0"/>
              <a:t>) with the model then they are more likely to attend to their behaviour. </a:t>
            </a:r>
          </a:p>
          <a:p>
            <a:pPr>
              <a:buFontTx/>
              <a:buNone/>
            </a:pPr>
            <a:r>
              <a:rPr lang="en-GB" altLang="en-US" sz="1200" dirty="0"/>
              <a:t>People are more likely to identify with </a:t>
            </a:r>
            <a:r>
              <a:rPr lang="en-GB" altLang="en-US" sz="1200" b="1" dirty="0"/>
              <a:t>role-models</a:t>
            </a:r>
            <a:r>
              <a:rPr lang="en-GB" altLang="en-US" sz="1200" dirty="0"/>
              <a:t>. Role models  are people who are perceived to be significant and important, who are admired for having high status and </a:t>
            </a:r>
            <a:r>
              <a:rPr lang="en-GB" altLang="en-US" sz="1200" dirty="0" err="1"/>
              <a:t>aresomeone</a:t>
            </a:r>
            <a:r>
              <a:rPr lang="en-GB" altLang="en-US" sz="1200" dirty="0"/>
              <a:t> who the observer perceives to be similar to themselves e.g. the same gender.</a:t>
            </a:r>
          </a:p>
          <a:p>
            <a:pPr marL="0" indent="0">
              <a:buNone/>
            </a:pPr>
            <a:r>
              <a:rPr lang="en-GB" altLang="en-US" sz="1200" b="1" dirty="0"/>
              <a:t>Retention: </a:t>
            </a:r>
            <a:r>
              <a:rPr lang="en-GB" altLang="en-US" sz="1200" dirty="0"/>
              <a:t>The individual must retain or store what they attended to. They must store the behaviour in some form of mental images or verbal descriptors in order to be able to recall them later.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t>Reproduction</a:t>
            </a:r>
            <a:r>
              <a:rPr lang="en-GB" altLang="en-US" sz="1200" dirty="0"/>
              <a:t>: The individual shows / reproduces the modelled behaviour that has been observed.</a:t>
            </a:r>
          </a:p>
          <a:p>
            <a:pPr marL="0" indent="0">
              <a:buNone/>
            </a:pPr>
            <a:r>
              <a:rPr lang="en-GB" altLang="en-US" sz="1200" b="1" dirty="0"/>
              <a:t>Motivation: </a:t>
            </a:r>
            <a:r>
              <a:rPr lang="en-GB" altLang="en-US" dirty="0"/>
              <a:t>The individual is motivated to reproduces the modelled behaviour that has been observed.</a:t>
            </a:r>
          </a:p>
          <a:p>
            <a:pPr marL="0" indent="0">
              <a:buNone/>
            </a:pPr>
            <a:endParaRPr lang="en-GB" altLang="en-US" sz="1200" dirty="0"/>
          </a:p>
          <a:p>
            <a:pPr>
              <a:buFontTx/>
              <a:buNone/>
            </a:pPr>
            <a:endParaRPr lang="en-GB" altLang="en-US" sz="1200" dirty="0"/>
          </a:p>
        </p:txBody>
      </p:sp>
      <p:sp>
        <p:nvSpPr>
          <p:cNvPr id="4" name="Slide Number Placeholder 3"/>
          <p:cNvSpPr>
            <a:spLocks noGrp="1"/>
          </p:cNvSpPr>
          <p:nvPr>
            <p:ph type="sldNum" sz="quarter" idx="5"/>
          </p:nvPr>
        </p:nvSpPr>
        <p:spPr/>
        <p:txBody>
          <a:bodyPr/>
          <a:lstStyle/>
          <a:p>
            <a:fld id="{CD18952E-F876-5142-81BA-70AA5D1D2D66}" type="slidenum">
              <a:rPr lang="en-US" smtClean="0"/>
              <a:t>31</a:t>
            </a:fld>
            <a:endParaRPr lang="en-US"/>
          </a:p>
        </p:txBody>
      </p:sp>
    </p:spTree>
    <p:extLst>
      <p:ext uri="{BB962C8B-B14F-4D97-AF65-F5344CB8AC3E}">
        <p14:creationId xmlns:p14="http://schemas.microsoft.com/office/powerpoint/2010/main" val="1259364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hidden behaviours within Pepper pig and how can these behaviours be detrimental to children’s development? </a:t>
            </a:r>
          </a:p>
          <a:p>
            <a:endParaRPr lang="en-US" dirty="0"/>
          </a:p>
          <a:p>
            <a:r>
              <a:rPr lang="en-US" dirty="0"/>
              <a:t>Applying social learning theory, what behaviours would you expect a child to exhibit? </a:t>
            </a:r>
          </a:p>
        </p:txBody>
      </p:sp>
      <p:sp>
        <p:nvSpPr>
          <p:cNvPr id="4" name="Slide Number Placeholder 3"/>
          <p:cNvSpPr>
            <a:spLocks noGrp="1"/>
          </p:cNvSpPr>
          <p:nvPr>
            <p:ph type="sldNum" sz="quarter" idx="5"/>
          </p:nvPr>
        </p:nvSpPr>
        <p:spPr/>
        <p:txBody>
          <a:bodyPr/>
          <a:lstStyle/>
          <a:p>
            <a:fld id="{CD18952E-F876-5142-81BA-70AA5D1D2D66}" type="slidenum">
              <a:rPr lang="en-US" smtClean="0"/>
              <a:t>32</a:t>
            </a:fld>
            <a:endParaRPr lang="en-US"/>
          </a:p>
        </p:txBody>
      </p:sp>
    </p:spTree>
    <p:extLst>
      <p:ext uri="{BB962C8B-B14F-4D97-AF65-F5344CB8AC3E}">
        <p14:creationId xmlns:p14="http://schemas.microsoft.com/office/powerpoint/2010/main" val="37378264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Microsystem: </a:t>
            </a:r>
          </a:p>
          <a:p>
            <a:r>
              <a:rPr lang="en-US" dirty="0"/>
              <a:t>Mesosystem </a:t>
            </a:r>
          </a:p>
          <a:p>
            <a:r>
              <a:rPr lang="en-US" dirty="0"/>
              <a:t>Exosystem</a:t>
            </a:r>
          </a:p>
          <a:p>
            <a:r>
              <a:rPr lang="en-US" dirty="0"/>
              <a:t>Macrosystem </a:t>
            </a:r>
          </a:p>
          <a:p>
            <a:r>
              <a:rPr lang="en-US" dirty="0"/>
              <a:t>Chronosystem </a:t>
            </a:r>
          </a:p>
        </p:txBody>
      </p:sp>
      <p:sp>
        <p:nvSpPr>
          <p:cNvPr id="4" name="Slide Number Placeholder 3"/>
          <p:cNvSpPr>
            <a:spLocks noGrp="1"/>
          </p:cNvSpPr>
          <p:nvPr>
            <p:ph type="sldNum" sz="quarter" idx="5"/>
          </p:nvPr>
        </p:nvSpPr>
        <p:spPr/>
        <p:txBody>
          <a:bodyPr/>
          <a:lstStyle/>
          <a:p>
            <a:fld id="{CD18952E-F876-5142-81BA-70AA5D1D2D66}" type="slidenum">
              <a:rPr lang="en-US" smtClean="0"/>
              <a:t>33</a:t>
            </a:fld>
            <a:endParaRPr lang="en-US"/>
          </a:p>
        </p:txBody>
      </p:sp>
    </p:spTree>
    <p:extLst>
      <p:ext uri="{BB962C8B-B14F-4D97-AF65-F5344CB8AC3E}">
        <p14:creationId xmlns:p14="http://schemas.microsoft.com/office/powerpoint/2010/main" val="24459868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For example, a family that engages in critical discussions about news stories can foster a more discerning and thoughtful media consumer.</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34</a:t>
            </a:fld>
            <a:endParaRPr lang="en-US"/>
          </a:p>
        </p:txBody>
      </p:sp>
    </p:spTree>
    <p:extLst>
      <p:ext uri="{BB962C8B-B14F-4D97-AF65-F5344CB8AC3E}">
        <p14:creationId xmlns:p14="http://schemas.microsoft.com/office/powerpoint/2010/main" val="3427859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Söhne"/>
              </a:rPr>
              <a:t>The media landscape and regulatory policies in a society can shape the availability and quality of media content. Media literacy programs often take into account these systemic influences, aiming to counteract potential negative effects.</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36</a:t>
            </a:fld>
            <a:endParaRPr lang="en-US"/>
          </a:p>
        </p:txBody>
      </p:sp>
    </p:spTree>
    <p:extLst>
      <p:ext uri="{BB962C8B-B14F-4D97-AF65-F5344CB8AC3E}">
        <p14:creationId xmlns:p14="http://schemas.microsoft.com/office/powerpoint/2010/main" val="2544780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Cultural attitudes toward media, the prevalence of media in public discourse, and overarching societal beliefs about information and knowledge influence how individuals engage with media. A media literacy approach that acknowledges these cultural factors can better prepare individuals to navigate the media-saturated world.</a:t>
            </a: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37</a:t>
            </a:fld>
            <a:endParaRPr lang="en-US"/>
          </a:p>
        </p:txBody>
      </p:sp>
    </p:spTree>
    <p:extLst>
      <p:ext uri="{BB962C8B-B14F-4D97-AF65-F5344CB8AC3E}">
        <p14:creationId xmlns:p14="http://schemas.microsoft.com/office/powerpoint/2010/main" val="32260789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were previous thoughts about technology compared to now?</a:t>
            </a:r>
          </a:p>
          <a:p>
            <a:endParaRPr lang="en-US" b="0" i="0" dirty="0">
              <a:solidFill>
                <a:srgbClr val="374151"/>
              </a:solidFill>
              <a:effectLst/>
              <a:latin typeface="Söhne"/>
            </a:endParaRPr>
          </a:p>
          <a:p>
            <a:r>
              <a:rPr lang="en-GB" b="0" i="0" dirty="0">
                <a:solidFill>
                  <a:srgbClr val="374151"/>
                </a:solidFill>
                <a:effectLst/>
                <a:latin typeface="Söhne"/>
              </a:rPr>
              <a:t>Media literacy must adapt to these changes, teaching individuals to navigate emerging digital spaces and evaluate evolving forms of media content.</a:t>
            </a:r>
          </a:p>
          <a:p>
            <a:endParaRPr lang="en-GB" b="0" i="0" dirty="0">
              <a:solidFill>
                <a:srgbClr val="374151"/>
              </a:solidFill>
              <a:effectLst/>
              <a:latin typeface="Söhne"/>
            </a:endParaRPr>
          </a:p>
          <a:p>
            <a:endParaRPr lang="en-GB" b="0" i="0" dirty="0">
              <a:solidFill>
                <a:srgbClr val="374151"/>
              </a:solidFill>
              <a:effectLst/>
              <a:latin typeface="Söhne"/>
            </a:endParaRPr>
          </a:p>
          <a:p>
            <a:r>
              <a:rPr lang="en-GB" b="0" i="0" dirty="0">
                <a:solidFill>
                  <a:srgbClr val="374151"/>
                </a:solidFill>
                <a:effectLst/>
                <a:latin typeface="Söhne"/>
              </a:rPr>
              <a:t>Overall summary: Ecological Systems Theory reminds us that individuals are not isolated consumers of media but are embedded within a complex web of influences. Effective media literacy education acknowledges and addresses these influences, encouraging critical thinking not only about media content but also about the broader contexts in which that content is produced, distributed, and consumed. This approach ultimately equips individuals with the skills to navigate media in a more informed, responsible, and socially conscious manner.</a:t>
            </a:r>
            <a:br>
              <a:rPr lang="en-GB" dirty="0"/>
            </a:br>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38</a:t>
            </a:fld>
            <a:endParaRPr lang="en-US"/>
          </a:p>
        </p:txBody>
      </p:sp>
    </p:spTree>
    <p:extLst>
      <p:ext uri="{BB962C8B-B14F-4D97-AF65-F5344CB8AC3E}">
        <p14:creationId xmlns:p14="http://schemas.microsoft.com/office/powerpoint/2010/main" val="9054664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18952E-F876-5142-81BA-70AA5D1D2D66}" type="slidenum">
              <a:rPr lang="en-US" smtClean="0"/>
              <a:t>39</a:t>
            </a:fld>
            <a:endParaRPr lang="en-US"/>
          </a:p>
        </p:txBody>
      </p:sp>
    </p:spTree>
    <p:extLst>
      <p:ext uri="{BB962C8B-B14F-4D97-AF65-F5344CB8AC3E}">
        <p14:creationId xmlns:p14="http://schemas.microsoft.com/office/powerpoint/2010/main" val="774072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6880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72427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4370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27884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4245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49939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0193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8966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595569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61829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10/5/2023</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00714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10/5/2023</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232603115"/>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newswise/2021/feb/04/fake-or-real-headlines-quiz-newswise-20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HGvjGJ9II9Q?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wpM499XhMJQ?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_I17cK1ltY?feature=oembed" TargetMode="Externa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1HEQ0rXBLXE?feature=oembed" TargetMode="External"/><Relationship Id="rId4" Type="http://schemas.openxmlformats.org/officeDocument/2006/relationships/image" Target="../media/image6.jpeg"/></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researchgate.net/journal/Eesti-Haridusteaduste-Ajakiri-Estonian-Journal-of-Education-2346-562X" TargetMode="External"/><Relationship Id="rId2" Type="http://schemas.openxmlformats.org/officeDocument/2006/relationships/hyperlink" Target="https://www.ofcom.org.uk/__data/assets/pdf_file/0026/62909/dfes_consultation_data.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green and blue lights&#10;&#10;Description automatically generated">
            <a:extLst>
              <a:ext uri="{FF2B5EF4-FFF2-40B4-BE49-F238E27FC236}">
                <a16:creationId xmlns:a16="http://schemas.microsoft.com/office/drawing/2014/main" id="{69314C38-8F2D-0611-57EF-010F992BC611}"/>
              </a:ext>
            </a:extLst>
          </p:cNvPr>
          <p:cNvPicPr>
            <a:picLocks noChangeAspect="1"/>
          </p:cNvPicPr>
          <p:nvPr/>
        </p:nvPicPr>
        <p:blipFill rotWithShape="1">
          <a:blip r:embed="rId2"/>
          <a:srcRect l="16808" r="20549"/>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AA52F739-F055-F9BF-B6DA-5C5FFAD8B6BB}"/>
              </a:ext>
            </a:extLst>
          </p:cNvPr>
          <p:cNvSpPr>
            <a:spLocks noGrp="1"/>
          </p:cNvSpPr>
          <p:nvPr>
            <p:ph type="ctrTitle"/>
          </p:nvPr>
        </p:nvSpPr>
        <p:spPr>
          <a:xfrm>
            <a:off x="1160891" y="1061686"/>
            <a:ext cx="7214624" cy="3101751"/>
          </a:xfrm>
        </p:spPr>
        <p:txBody>
          <a:bodyPr anchor="t">
            <a:normAutofit/>
          </a:bodyPr>
          <a:lstStyle/>
          <a:p>
            <a:pPr algn="ctr"/>
            <a:r>
              <a:rPr lang="en-US" sz="6600" dirty="0"/>
              <a:t>Media Literacy </a:t>
            </a:r>
          </a:p>
        </p:txBody>
      </p:sp>
      <p:sp>
        <p:nvSpPr>
          <p:cNvPr id="3" name="TextBox 2">
            <a:extLst>
              <a:ext uri="{FF2B5EF4-FFF2-40B4-BE49-F238E27FC236}">
                <a16:creationId xmlns:a16="http://schemas.microsoft.com/office/drawing/2014/main" id="{38E9A95E-528C-C3FF-6FB0-B551CEB70656}"/>
              </a:ext>
            </a:extLst>
          </p:cNvPr>
          <p:cNvSpPr txBox="1"/>
          <p:nvPr/>
        </p:nvSpPr>
        <p:spPr>
          <a:xfrm>
            <a:off x="1728316" y="3758084"/>
            <a:ext cx="3737987" cy="923330"/>
          </a:xfrm>
          <a:prstGeom prst="rect">
            <a:avLst/>
          </a:prstGeom>
          <a:noFill/>
        </p:spPr>
        <p:txBody>
          <a:bodyPr wrap="square" rtlCol="0">
            <a:spAutoFit/>
          </a:bodyPr>
          <a:lstStyle/>
          <a:p>
            <a:r>
              <a:rPr lang="en-GB" dirty="0"/>
              <a:t>By Jonathan Wyatt </a:t>
            </a:r>
          </a:p>
          <a:p>
            <a:endParaRPr lang="en-GB" dirty="0"/>
          </a:p>
          <a:p>
            <a:r>
              <a:rPr lang="en-GB" dirty="0"/>
              <a:t>Email: j.wyatt@uwtsd.ac.uk</a:t>
            </a:r>
          </a:p>
        </p:txBody>
      </p:sp>
    </p:spTree>
    <p:extLst>
      <p:ext uri="{BB962C8B-B14F-4D97-AF65-F5344CB8AC3E}">
        <p14:creationId xmlns:p14="http://schemas.microsoft.com/office/powerpoint/2010/main" val="4126610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42C1D-32F5-C247-09C3-01C8D85BD9FA}"/>
              </a:ext>
            </a:extLst>
          </p:cNvPr>
          <p:cNvSpPr>
            <a:spLocks noGrp="1"/>
          </p:cNvSpPr>
          <p:nvPr>
            <p:ph type="title"/>
          </p:nvPr>
        </p:nvSpPr>
        <p:spPr/>
        <p:txBody>
          <a:bodyPr/>
          <a:lstStyle/>
          <a:p>
            <a:r>
              <a:rPr lang="en-US" dirty="0"/>
              <a:t>Contents Page</a:t>
            </a:r>
          </a:p>
        </p:txBody>
      </p:sp>
      <p:sp>
        <p:nvSpPr>
          <p:cNvPr id="3" name="Content Placeholder 2">
            <a:extLst>
              <a:ext uri="{FF2B5EF4-FFF2-40B4-BE49-F238E27FC236}">
                <a16:creationId xmlns:a16="http://schemas.microsoft.com/office/drawing/2014/main" id="{F08D7BBF-76B6-3B5A-41C1-FD9C7BE7B81E}"/>
              </a:ext>
            </a:extLst>
          </p:cNvPr>
          <p:cNvSpPr>
            <a:spLocks noGrp="1"/>
          </p:cNvSpPr>
          <p:nvPr>
            <p:ph idx="1"/>
          </p:nvPr>
        </p:nvSpPr>
        <p:spPr/>
        <p:txBody>
          <a:bodyPr/>
          <a:lstStyle/>
          <a:p>
            <a:r>
              <a:rPr lang="en-US" dirty="0"/>
              <a:t>The digital age</a:t>
            </a:r>
          </a:p>
          <a:p>
            <a:r>
              <a:rPr lang="en-US" dirty="0"/>
              <a:t>The development of the media and the age of information age </a:t>
            </a:r>
          </a:p>
          <a:p>
            <a:r>
              <a:rPr lang="en-US" dirty="0"/>
              <a:t>Media Literacy </a:t>
            </a:r>
          </a:p>
          <a:p>
            <a:r>
              <a:rPr lang="en-US" dirty="0"/>
              <a:t>Media Literacy dimension </a:t>
            </a:r>
          </a:p>
          <a:p>
            <a:r>
              <a:rPr lang="en-US" dirty="0"/>
              <a:t>Media Literacy and the UK</a:t>
            </a:r>
          </a:p>
          <a:p>
            <a:r>
              <a:rPr lang="en-US" dirty="0"/>
              <a:t>Media Literacy Theoretical Underpinnings </a:t>
            </a:r>
          </a:p>
          <a:p>
            <a:endParaRPr lang="en-US" dirty="0"/>
          </a:p>
        </p:txBody>
      </p:sp>
    </p:spTree>
    <p:extLst>
      <p:ext uri="{BB962C8B-B14F-4D97-AF65-F5344CB8AC3E}">
        <p14:creationId xmlns:p14="http://schemas.microsoft.com/office/powerpoint/2010/main" val="3818853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CA54-35AB-8DD0-8505-95AA27D9C347}"/>
              </a:ext>
            </a:extLst>
          </p:cNvPr>
          <p:cNvSpPr>
            <a:spLocks noGrp="1"/>
          </p:cNvSpPr>
          <p:nvPr>
            <p:ph type="title"/>
          </p:nvPr>
        </p:nvSpPr>
        <p:spPr/>
        <p:txBody>
          <a:bodyPr/>
          <a:lstStyle/>
          <a:p>
            <a:pPr algn="ctr"/>
            <a:r>
              <a:rPr lang="en-US" dirty="0"/>
              <a:t>Lesson Aim and Objectives</a:t>
            </a:r>
          </a:p>
        </p:txBody>
      </p:sp>
      <p:sp>
        <p:nvSpPr>
          <p:cNvPr id="3" name="Content Placeholder 2">
            <a:extLst>
              <a:ext uri="{FF2B5EF4-FFF2-40B4-BE49-F238E27FC236}">
                <a16:creationId xmlns:a16="http://schemas.microsoft.com/office/drawing/2014/main" id="{AFD24525-D163-5AE8-CA4B-DE63B69A6C26}"/>
              </a:ext>
            </a:extLst>
          </p:cNvPr>
          <p:cNvSpPr>
            <a:spLocks noGrp="1"/>
          </p:cNvSpPr>
          <p:nvPr>
            <p:ph idx="1"/>
          </p:nvPr>
        </p:nvSpPr>
        <p:spPr>
          <a:xfrm>
            <a:off x="1142999" y="2169309"/>
            <a:ext cx="9905999" cy="3567118"/>
          </a:xfrm>
        </p:spPr>
        <p:txBody>
          <a:bodyPr>
            <a:normAutofit fontScale="92500" lnSpcReduction="20000"/>
          </a:bodyPr>
          <a:lstStyle/>
          <a:p>
            <a:pPr marL="0" indent="0">
              <a:buNone/>
            </a:pPr>
            <a:r>
              <a:rPr lang="en-US" dirty="0"/>
              <a:t>Aim: </a:t>
            </a:r>
          </a:p>
          <a:p>
            <a:pPr marL="0" indent="0">
              <a:buNone/>
            </a:pPr>
            <a:r>
              <a:rPr lang="en-US" dirty="0"/>
              <a:t>To explore the contextual nature of media literacy, its importance and its applicability to children and young people’s development </a:t>
            </a:r>
          </a:p>
          <a:p>
            <a:pPr marL="0" indent="0">
              <a:buNone/>
            </a:pPr>
            <a:endParaRPr lang="en-US" dirty="0"/>
          </a:p>
          <a:p>
            <a:pPr marL="0" indent="0">
              <a:buNone/>
            </a:pPr>
            <a:r>
              <a:rPr lang="en-US" dirty="0"/>
              <a:t>Objectives: </a:t>
            </a:r>
          </a:p>
          <a:p>
            <a:pPr marL="0" indent="0">
              <a:buNone/>
            </a:pPr>
            <a:r>
              <a:rPr lang="en-US" dirty="0"/>
              <a:t>To be able to describe </a:t>
            </a:r>
            <a:r>
              <a:rPr lang="en-GB" i="1" dirty="0"/>
              <a:t>and explain the concept of media literacy </a:t>
            </a:r>
          </a:p>
          <a:p>
            <a:pPr marL="0" indent="0">
              <a:buNone/>
            </a:pPr>
            <a:r>
              <a:rPr lang="en-GB" i="1" dirty="0"/>
              <a:t>To be able to recognise the importance of media literacy within the digital age </a:t>
            </a:r>
          </a:p>
          <a:p>
            <a:pPr marL="0" indent="0">
              <a:buNone/>
            </a:pPr>
            <a:r>
              <a:rPr lang="en-GB" i="1" dirty="0"/>
              <a:t>To be able to apply psychological theory, in relation to media literacy, to assess the impact of media content.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060276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A3779-692F-725F-0E64-B5453F4A9061}"/>
              </a:ext>
            </a:extLst>
          </p:cNvPr>
          <p:cNvSpPr>
            <a:spLocks noGrp="1"/>
          </p:cNvSpPr>
          <p:nvPr>
            <p:ph type="title"/>
          </p:nvPr>
        </p:nvSpPr>
        <p:spPr/>
        <p:txBody>
          <a:bodyPr/>
          <a:lstStyle/>
          <a:p>
            <a:pPr algn="ctr"/>
            <a:r>
              <a:rPr lang="en-US" dirty="0"/>
              <a:t>The digital age </a:t>
            </a:r>
          </a:p>
        </p:txBody>
      </p:sp>
      <p:sp>
        <p:nvSpPr>
          <p:cNvPr id="3" name="Content Placeholder 2">
            <a:extLst>
              <a:ext uri="{FF2B5EF4-FFF2-40B4-BE49-F238E27FC236}">
                <a16:creationId xmlns:a16="http://schemas.microsoft.com/office/drawing/2014/main" id="{E5CAC639-EA96-2B0C-C1C2-A39B49D9ED2D}"/>
              </a:ext>
            </a:extLst>
          </p:cNvPr>
          <p:cNvSpPr>
            <a:spLocks noGrp="1"/>
          </p:cNvSpPr>
          <p:nvPr>
            <p:ph idx="1"/>
          </p:nvPr>
        </p:nvSpPr>
        <p:spPr>
          <a:xfrm>
            <a:off x="722672" y="2332025"/>
            <a:ext cx="10326328" cy="3788555"/>
          </a:xfrm>
        </p:spPr>
        <p:txBody>
          <a:bodyPr>
            <a:normAutofit/>
          </a:bodyPr>
          <a:lstStyle/>
          <a:p>
            <a:pPr marL="0" indent="0">
              <a:lnSpc>
                <a:spcPct val="150000"/>
              </a:lnSpc>
              <a:buNone/>
            </a:pPr>
            <a:r>
              <a:rPr lang="en-US" sz="2400" dirty="0"/>
              <a:t>Nowadays, or commonly referred as the ‘digital age’  (Redshaw, 2019), people are immersed within a vast array of digital technologies: </a:t>
            </a:r>
          </a:p>
          <a:p>
            <a:pPr>
              <a:lnSpc>
                <a:spcPct val="150000"/>
              </a:lnSpc>
            </a:pPr>
            <a:r>
              <a:rPr lang="en-US" sz="2400" dirty="0"/>
              <a:t>Covid 19 accelerated the development of digital technology </a:t>
            </a:r>
          </a:p>
          <a:p>
            <a:pPr>
              <a:lnSpc>
                <a:spcPct val="150000"/>
              </a:lnSpc>
            </a:pPr>
            <a:r>
              <a:rPr lang="en-US" sz="2400" dirty="0"/>
              <a:t>Pandemic highlighted the necessity and reliance of digital technology</a:t>
            </a:r>
          </a:p>
          <a:p>
            <a:pPr>
              <a:lnSpc>
                <a:spcPct val="150000"/>
              </a:lnSpc>
            </a:pPr>
            <a:r>
              <a:rPr lang="en-US" sz="2400" dirty="0"/>
              <a:t>Provides flexibility within education and work (learning and working remotely) </a:t>
            </a:r>
          </a:p>
          <a:p>
            <a:endParaRPr lang="en-US" dirty="0"/>
          </a:p>
        </p:txBody>
      </p:sp>
    </p:spTree>
    <p:extLst>
      <p:ext uri="{BB962C8B-B14F-4D97-AF65-F5344CB8AC3E}">
        <p14:creationId xmlns:p14="http://schemas.microsoft.com/office/powerpoint/2010/main" val="1218494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58B0-A1BF-93B1-5E24-C349D5F8C138}"/>
              </a:ext>
            </a:extLst>
          </p:cNvPr>
          <p:cNvSpPr>
            <a:spLocks noGrp="1"/>
          </p:cNvSpPr>
          <p:nvPr>
            <p:ph type="title"/>
          </p:nvPr>
        </p:nvSpPr>
        <p:spPr>
          <a:xfrm>
            <a:off x="2680519" y="176980"/>
            <a:ext cx="6830960" cy="567265"/>
          </a:xfrm>
        </p:spPr>
        <p:txBody>
          <a:bodyPr>
            <a:normAutofit fontScale="90000"/>
          </a:bodyPr>
          <a:lstStyle/>
          <a:p>
            <a:pPr algn="ctr"/>
            <a:r>
              <a:rPr lang="en-US" dirty="0"/>
              <a:t>Media Development</a:t>
            </a:r>
          </a:p>
        </p:txBody>
      </p:sp>
      <p:sp>
        <p:nvSpPr>
          <p:cNvPr id="3" name="Content Placeholder 2">
            <a:extLst>
              <a:ext uri="{FF2B5EF4-FFF2-40B4-BE49-F238E27FC236}">
                <a16:creationId xmlns:a16="http://schemas.microsoft.com/office/drawing/2014/main" id="{F239B7C3-EA97-0863-4164-C4EC5BFC5F7F}"/>
              </a:ext>
            </a:extLst>
          </p:cNvPr>
          <p:cNvSpPr>
            <a:spLocks noGrp="1"/>
          </p:cNvSpPr>
          <p:nvPr>
            <p:ph idx="1"/>
          </p:nvPr>
        </p:nvSpPr>
        <p:spPr>
          <a:xfrm>
            <a:off x="1143000" y="1224117"/>
            <a:ext cx="9905999" cy="4999492"/>
          </a:xfrm>
        </p:spPr>
        <p:txBody>
          <a:bodyPr>
            <a:normAutofit lnSpcReduction="10000"/>
          </a:bodyPr>
          <a:lstStyle/>
          <a:p>
            <a:r>
              <a:rPr lang="en-GB" dirty="0"/>
              <a:t>The development of communication technologies (digital and non-digital) has allowed information to be to distributed on a large scale. </a:t>
            </a:r>
          </a:p>
          <a:p>
            <a:r>
              <a:rPr lang="en-GB" dirty="0"/>
              <a:t>The media’s ability to reach wide audiences of various demographics has the ability to influence public opinions, beliefs and behaviours: </a:t>
            </a:r>
          </a:p>
          <a:p>
            <a:endParaRPr lang="en-GB" dirty="0"/>
          </a:p>
          <a:p>
            <a:r>
              <a:rPr lang="en-GB" dirty="0"/>
              <a:t>Printing Press</a:t>
            </a:r>
          </a:p>
          <a:p>
            <a:r>
              <a:rPr lang="en-GB" dirty="0"/>
              <a:t>Radio (The Wireless) </a:t>
            </a:r>
          </a:p>
          <a:p>
            <a:r>
              <a:rPr lang="en-GB" dirty="0"/>
              <a:t>Television </a:t>
            </a:r>
          </a:p>
          <a:p>
            <a:r>
              <a:rPr lang="en-GB" dirty="0"/>
              <a:t>Computers </a:t>
            </a:r>
          </a:p>
          <a:p>
            <a:r>
              <a:rPr lang="en-GB" dirty="0"/>
              <a:t>The internet </a:t>
            </a:r>
          </a:p>
          <a:p>
            <a:r>
              <a:rPr lang="en-GB" dirty="0"/>
              <a:t>Social Media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33403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F71E-F23B-682E-84DC-219B3CF83B04}"/>
              </a:ext>
            </a:extLst>
          </p:cNvPr>
          <p:cNvSpPr>
            <a:spLocks noGrp="1"/>
          </p:cNvSpPr>
          <p:nvPr>
            <p:ph type="title"/>
          </p:nvPr>
        </p:nvSpPr>
        <p:spPr/>
        <p:txBody>
          <a:bodyPr/>
          <a:lstStyle/>
          <a:p>
            <a:pPr algn="ctr"/>
            <a:r>
              <a:rPr lang="en-US" dirty="0"/>
              <a:t>Activity: Brainstorm </a:t>
            </a:r>
          </a:p>
        </p:txBody>
      </p:sp>
      <p:sp>
        <p:nvSpPr>
          <p:cNvPr id="3" name="Content Placeholder 2">
            <a:extLst>
              <a:ext uri="{FF2B5EF4-FFF2-40B4-BE49-F238E27FC236}">
                <a16:creationId xmlns:a16="http://schemas.microsoft.com/office/drawing/2014/main" id="{9171177E-909F-C62F-301A-E34AFF9CAE3C}"/>
              </a:ext>
            </a:extLst>
          </p:cNvPr>
          <p:cNvSpPr>
            <a:spLocks noGrp="1"/>
          </p:cNvSpPr>
          <p:nvPr>
            <p:ph idx="1"/>
          </p:nvPr>
        </p:nvSpPr>
        <p:spPr>
          <a:xfrm>
            <a:off x="943898" y="2332025"/>
            <a:ext cx="10105102" cy="3803303"/>
          </a:xfrm>
        </p:spPr>
        <p:txBody>
          <a:bodyPr/>
          <a:lstStyle/>
          <a:p>
            <a:pPr marL="0" indent="0">
              <a:buNone/>
            </a:pPr>
            <a:r>
              <a:rPr lang="en-US" dirty="0"/>
              <a:t>Can you provide examples of information that has influenced and impacted people’s opinions, beliefs and behaviours. </a:t>
            </a:r>
          </a:p>
          <a:p>
            <a:pPr marL="0" indent="0">
              <a:buNone/>
            </a:pPr>
            <a:r>
              <a:rPr lang="en-US" dirty="0"/>
              <a:t>Tip: </a:t>
            </a:r>
          </a:p>
          <a:p>
            <a:r>
              <a:rPr lang="en-US" dirty="0"/>
              <a:t>When providing examples, it would be useful to:</a:t>
            </a:r>
          </a:p>
          <a:p>
            <a:r>
              <a:rPr lang="en-US" dirty="0"/>
              <a:t>Highlight the targeted audience </a:t>
            </a:r>
          </a:p>
          <a:p>
            <a:r>
              <a:rPr lang="en-US" dirty="0"/>
              <a:t>Current context or climate </a:t>
            </a:r>
          </a:p>
          <a:p>
            <a:r>
              <a:rPr lang="en-US" dirty="0"/>
              <a:t>How was it disseminated?</a:t>
            </a:r>
          </a:p>
          <a:p>
            <a:r>
              <a:rPr lang="en-US" dirty="0"/>
              <a:t>Identify whether it was positive and negative.</a:t>
            </a:r>
          </a:p>
          <a:p>
            <a:pPr marL="0" indent="0">
              <a:buNone/>
            </a:pPr>
            <a:endParaRPr lang="en-US" dirty="0"/>
          </a:p>
          <a:p>
            <a:endParaRPr lang="en-US" dirty="0"/>
          </a:p>
          <a:p>
            <a:endParaRPr lang="en-US" dirty="0"/>
          </a:p>
          <a:p>
            <a:endParaRPr lang="en-US" dirty="0"/>
          </a:p>
        </p:txBody>
      </p:sp>
    </p:spTree>
    <p:extLst>
      <p:ext uri="{BB962C8B-B14F-4D97-AF65-F5344CB8AC3E}">
        <p14:creationId xmlns:p14="http://schemas.microsoft.com/office/powerpoint/2010/main" val="764351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A0B28-5FD8-0BBF-806B-441BE6E8420B}"/>
              </a:ext>
            </a:extLst>
          </p:cNvPr>
          <p:cNvSpPr>
            <a:spLocks noGrp="1"/>
          </p:cNvSpPr>
          <p:nvPr>
            <p:ph type="title"/>
          </p:nvPr>
        </p:nvSpPr>
        <p:spPr>
          <a:xfrm>
            <a:off x="3156155" y="457201"/>
            <a:ext cx="5444612" cy="758994"/>
          </a:xfrm>
        </p:spPr>
        <p:txBody>
          <a:bodyPr/>
          <a:lstStyle/>
          <a:p>
            <a:pPr algn="ctr"/>
            <a:r>
              <a:rPr lang="en-US" dirty="0"/>
              <a:t>The information age </a:t>
            </a:r>
          </a:p>
        </p:txBody>
      </p:sp>
      <p:sp>
        <p:nvSpPr>
          <p:cNvPr id="3" name="Content Placeholder 2">
            <a:extLst>
              <a:ext uri="{FF2B5EF4-FFF2-40B4-BE49-F238E27FC236}">
                <a16:creationId xmlns:a16="http://schemas.microsoft.com/office/drawing/2014/main" id="{BAC6BFD7-9440-0834-1783-C62F39C38AC9}"/>
              </a:ext>
            </a:extLst>
          </p:cNvPr>
          <p:cNvSpPr>
            <a:spLocks noGrp="1"/>
          </p:cNvSpPr>
          <p:nvPr>
            <p:ph idx="1"/>
          </p:nvPr>
        </p:nvSpPr>
        <p:spPr>
          <a:xfrm>
            <a:off x="1143000" y="1356852"/>
            <a:ext cx="9905999" cy="4542292"/>
          </a:xfrm>
        </p:spPr>
        <p:txBody>
          <a:bodyPr>
            <a:normAutofit fontScale="85000" lnSpcReduction="10000"/>
          </a:bodyPr>
          <a:lstStyle/>
          <a:p>
            <a:pPr marL="0" indent="0">
              <a:lnSpc>
                <a:spcPct val="200000"/>
              </a:lnSpc>
              <a:buNone/>
            </a:pPr>
            <a:r>
              <a:rPr lang="en-US" sz="2800" dirty="0"/>
              <a:t>Due to the development of digital technology, notably social media and the internet, individuals are just a few clicks away from access a vast array of information. </a:t>
            </a:r>
          </a:p>
          <a:p>
            <a:pPr marL="0" indent="0">
              <a:lnSpc>
                <a:spcPct val="200000"/>
              </a:lnSpc>
              <a:buNone/>
            </a:pPr>
            <a:r>
              <a:rPr lang="en-GB" sz="2800" dirty="0">
                <a:latin typeface="Söhne"/>
              </a:rPr>
              <a:t>What are the downfalls of being able to access the abundance of information?</a:t>
            </a:r>
          </a:p>
          <a:p>
            <a:pPr marL="0" indent="0">
              <a:lnSpc>
                <a:spcPct val="200000"/>
              </a:lnSpc>
              <a:buNone/>
            </a:pPr>
            <a:r>
              <a:rPr lang="en-GB" sz="2800" dirty="0">
                <a:latin typeface="Söhne"/>
              </a:rPr>
              <a:t>How can people, particularly children and young people, determine the accuracy and quality of information?  </a:t>
            </a:r>
          </a:p>
        </p:txBody>
      </p:sp>
    </p:spTree>
    <p:extLst>
      <p:ext uri="{BB962C8B-B14F-4D97-AF65-F5344CB8AC3E}">
        <p14:creationId xmlns:p14="http://schemas.microsoft.com/office/powerpoint/2010/main" val="985429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9FE6-7596-A124-099A-8FC13C4BAC88}"/>
              </a:ext>
            </a:extLst>
          </p:cNvPr>
          <p:cNvSpPr>
            <a:spLocks noGrp="1"/>
          </p:cNvSpPr>
          <p:nvPr>
            <p:ph type="title"/>
          </p:nvPr>
        </p:nvSpPr>
        <p:spPr/>
        <p:txBody>
          <a:bodyPr/>
          <a:lstStyle/>
          <a:p>
            <a:pPr algn="ctr"/>
            <a:r>
              <a:rPr lang="en-US" dirty="0"/>
              <a:t>True or false</a:t>
            </a:r>
          </a:p>
        </p:txBody>
      </p:sp>
      <p:sp>
        <p:nvSpPr>
          <p:cNvPr id="3" name="Content Placeholder 2">
            <a:extLst>
              <a:ext uri="{FF2B5EF4-FFF2-40B4-BE49-F238E27FC236}">
                <a16:creationId xmlns:a16="http://schemas.microsoft.com/office/drawing/2014/main" id="{33578ACC-1948-D7E4-99CE-CAD199480546}"/>
              </a:ext>
            </a:extLst>
          </p:cNvPr>
          <p:cNvSpPr>
            <a:spLocks noGrp="1"/>
          </p:cNvSpPr>
          <p:nvPr>
            <p:ph idx="1"/>
          </p:nvPr>
        </p:nvSpPr>
        <p:spPr/>
        <p:txBody>
          <a:bodyPr/>
          <a:lstStyle/>
          <a:p>
            <a:r>
              <a:rPr lang="en-US" dirty="0"/>
              <a:t>Here are examples of articles from the news, and from face value, which are true or false. </a:t>
            </a:r>
          </a:p>
          <a:p>
            <a:endParaRPr lang="en-US" dirty="0"/>
          </a:p>
          <a:p>
            <a:pPr marL="0" indent="0" algn="ctr">
              <a:buNone/>
            </a:pPr>
            <a:r>
              <a:rPr lang="en-US" dirty="0">
                <a:hlinkClick r:id="rId3"/>
              </a:rPr>
              <a:t>https://www.theguardian.com/newswise/2021/feb/04/fake-or-real-headlines-quiz-newswise-2021</a:t>
            </a:r>
            <a:r>
              <a:rPr lang="en-US" dirty="0"/>
              <a:t> </a:t>
            </a:r>
          </a:p>
        </p:txBody>
      </p:sp>
    </p:spTree>
    <p:extLst>
      <p:ext uri="{BB962C8B-B14F-4D97-AF65-F5344CB8AC3E}">
        <p14:creationId xmlns:p14="http://schemas.microsoft.com/office/powerpoint/2010/main" val="2304877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3AA64-FC0D-C975-C44B-83B8CB538E0E}"/>
              </a:ext>
            </a:extLst>
          </p:cNvPr>
          <p:cNvSpPr>
            <a:spLocks noGrp="1"/>
          </p:cNvSpPr>
          <p:nvPr>
            <p:ph type="title"/>
          </p:nvPr>
        </p:nvSpPr>
        <p:spPr/>
        <p:txBody>
          <a:bodyPr/>
          <a:lstStyle/>
          <a:p>
            <a:pPr algn="ctr"/>
            <a:r>
              <a:rPr lang="en-US" dirty="0"/>
              <a:t>What is the meaning? </a:t>
            </a:r>
          </a:p>
        </p:txBody>
      </p:sp>
      <p:pic>
        <p:nvPicPr>
          <p:cNvPr id="4" name="Online Media 3" descr="Yorkie - Disguised Woman (2002, UK)">
            <a:hlinkClick r:id="" action="ppaction://media"/>
            <a:extLst>
              <a:ext uri="{FF2B5EF4-FFF2-40B4-BE49-F238E27FC236}">
                <a16:creationId xmlns:a16="http://schemas.microsoft.com/office/drawing/2014/main" id="{19EC207C-E23A-0854-F93E-0957B9DE52C3}"/>
              </a:ext>
            </a:extLst>
          </p:cNvPr>
          <p:cNvPicPr>
            <a:picLocks noGrp="1" noRot="1" noChangeAspect="1"/>
          </p:cNvPicPr>
          <p:nvPr>
            <p:ph idx="1"/>
            <a:videoFile r:link="rId1"/>
          </p:nvPr>
        </p:nvPicPr>
        <p:blipFill>
          <a:blip r:embed="rId3"/>
          <a:stretch>
            <a:fillRect/>
          </a:stretch>
        </p:blipFill>
        <p:spPr>
          <a:xfrm>
            <a:off x="3717925" y="2332038"/>
            <a:ext cx="4756150" cy="3567112"/>
          </a:xfrm>
          <a:prstGeom prst="rect">
            <a:avLst/>
          </a:prstGeom>
        </p:spPr>
      </p:pic>
    </p:spTree>
    <p:extLst>
      <p:ext uri="{BB962C8B-B14F-4D97-AF65-F5344CB8AC3E}">
        <p14:creationId xmlns:p14="http://schemas.microsoft.com/office/powerpoint/2010/main" val="3647322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0F667-1A7D-5619-10DE-7745B0986071}"/>
              </a:ext>
            </a:extLst>
          </p:cNvPr>
          <p:cNvSpPr>
            <a:spLocks noGrp="1"/>
          </p:cNvSpPr>
          <p:nvPr>
            <p:ph type="title"/>
          </p:nvPr>
        </p:nvSpPr>
        <p:spPr/>
        <p:txBody>
          <a:bodyPr/>
          <a:lstStyle/>
          <a:p>
            <a:pPr algn="ctr"/>
            <a:r>
              <a:rPr lang="en-US" dirty="0"/>
              <a:t>What is the meaning? </a:t>
            </a:r>
          </a:p>
        </p:txBody>
      </p:sp>
      <p:pic>
        <p:nvPicPr>
          <p:cNvPr id="4" name="Online Media 3" descr="No. 1 Dove: Campaign for Real Beauty">
            <a:hlinkClick r:id="" action="ppaction://media"/>
            <a:extLst>
              <a:ext uri="{FF2B5EF4-FFF2-40B4-BE49-F238E27FC236}">
                <a16:creationId xmlns:a16="http://schemas.microsoft.com/office/drawing/2014/main" id="{3C452615-BA75-2B5E-D552-7F31E9B5B06F}"/>
              </a:ext>
            </a:extLst>
          </p:cNvPr>
          <p:cNvPicPr>
            <a:picLocks noGrp="1" noRot="1" noChangeAspect="1"/>
          </p:cNvPicPr>
          <p:nvPr>
            <p:ph idx="1"/>
            <a:videoFile r:link="rId1"/>
          </p:nvPr>
        </p:nvPicPr>
        <p:blipFill>
          <a:blip r:embed="rId3"/>
          <a:stretch>
            <a:fillRect/>
          </a:stretch>
        </p:blipFill>
        <p:spPr>
          <a:xfrm>
            <a:off x="3717925" y="2332038"/>
            <a:ext cx="4756150" cy="3567112"/>
          </a:xfrm>
          <a:prstGeom prst="rect">
            <a:avLst/>
          </a:prstGeom>
        </p:spPr>
      </p:pic>
    </p:spTree>
    <p:extLst>
      <p:ext uri="{BB962C8B-B14F-4D97-AF65-F5344CB8AC3E}">
        <p14:creationId xmlns:p14="http://schemas.microsoft.com/office/powerpoint/2010/main" val="402961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D7DA6-FCCC-A4D9-8276-EE8A88E03875}"/>
              </a:ext>
            </a:extLst>
          </p:cNvPr>
          <p:cNvSpPr>
            <a:spLocks noGrp="1"/>
          </p:cNvSpPr>
          <p:nvPr>
            <p:ph type="title"/>
          </p:nvPr>
        </p:nvSpPr>
        <p:spPr/>
        <p:txBody>
          <a:bodyPr/>
          <a:lstStyle/>
          <a:p>
            <a:pPr algn="ctr"/>
            <a:r>
              <a:rPr lang="en-US" dirty="0"/>
              <a:t>What is the meaning? </a:t>
            </a:r>
          </a:p>
        </p:txBody>
      </p:sp>
      <p:pic>
        <p:nvPicPr>
          <p:cNvPr id="4" name="Online Media 3" descr="dove campaign for real beauty (male version)">
            <a:hlinkClick r:id="" action="ppaction://media"/>
            <a:extLst>
              <a:ext uri="{FF2B5EF4-FFF2-40B4-BE49-F238E27FC236}">
                <a16:creationId xmlns:a16="http://schemas.microsoft.com/office/drawing/2014/main" id="{AFDDC339-05E8-BD15-7189-2093C33D795A}"/>
              </a:ext>
            </a:extLst>
          </p:cNvPr>
          <p:cNvPicPr>
            <a:picLocks noGrp="1" noRot="1" noChangeAspect="1"/>
          </p:cNvPicPr>
          <p:nvPr>
            <p:ph idx="1"/>
            <a:videoFile r:link="rId1"/>
          </p:nvPr>
        </p:nvPicPr>
        <p:blipFill>
          <a:blip r:embed="rId4"/>
          <a:stretch>
            <a:fillRect/>
          </a:stretch>
        </p:blipFill>
        <p:spPr>
          <a:xfrm>
            <a:off x="3717925" y="2332038"/>
            <a:ext cx="4756150" cy="3567112"/>
          </a:xfrm>
          <a:prstGeom prst="rect">
            <a:avLst/>
          </a:prstGeom>
        </p:spPr>
      </p:pic>
    </p:spTree>
    <p:extLst>
      <p:ext uri="{BB962C8B-B14F-4D97-AF65-F5344CB8AC3E}">
        <p14:creationId xmlns:p14="http://schemas.microsoft.com/office/powerpoint/2010/main" val="6887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D9329-6DC0-677C-A7BD-3C88D512F6F1}"/>
              </a:ext>
            </a:extLst>
          </p:cNvPr>
          <p:cNvSpPr>
            <a:spLocks noGrp="1"/>
          </p:cNvSpPr>
          <p:nvPr>
            <p:ph type="title"/>
          </p:nvPr>
        </p:nvSpPr>
        <p:spPr/>
        <p:txBody>
          <a:bodyPr/>
          <a:lstStyle/>
          <a:p>
            <a:pPr algn="ctr"/>
            <a:r>
              <a:rPr lang="en-US" dirty="0"/>
              <a:t>What is Media Literacy?</a:t>
            </a:r>
          </a:p>
        </p:txBody>
      </p:sp>
      <p:sp>
        <p:nvSpPr>
          <p:cNvPr id="3" name="Content Placeholder 2">
            <a:extLst>
              <a:ext uri="{FF2B5EF4-FFF2-40B4-BE49-F238E27FC236}">
                <a16:creationId xmlns:a16="http://schemas.microsoft.com/office/drawing/2014/main" id="{78736C47-774A-74A8-70B4-2F07B4B2EF73}"/>
              </a:ext>
            </a:extLst>
          </p:cNvPr>
          <p:cNvSpPr>
            <a:spLocks noGrp="1"/>
          </p:cNvSpPr>
          <p:nvPr>
            <p:ph idx="1"/>
          </p:nvPr>
        </p:nvSpPr>
        <p:spPr/>
        <p:txBody>
          <a:bodyPr>
            <a:normAutofit/>
          </a:bodyPr>
          <a:lstStyle/>
          <a:p>
            <a:pPr>
              <a:lnSpc>
                <a:spcPct val="150000"/>
              </a:lnSpc>
            </a:pPr>
            <a:r>
              <a:rPr lang="en-US" sz="2400" dirty="0"/>
              <a:t>A) </a:t>
            </a:r>
            <a:r>
              <a:rPr lang="en-GB" sz="2400" dirty="0">
                <a:latin typeface="Söhne"/>
              </a:rPr>
              <a:t>The a</a:t>
            </a:r>
            <a:r>
              <a:rPr lang="en-GB" sz="2400" b="0" i="0" dirty="0">
                <a:effectLst/>
                <a:latin typeface="Söhne"/>
              </a:rPr>
              <a:t>bility to critically analyse, evaluate, and understand various forms of media content.</a:t>
            </a:r>
            <a:endParaRPr lang="en-GB" sz="2400" b="0" i="0" dirty="0">
              <a:solidFill>
                <a:srgbClr val="374151"/>
              </a:solidFill>
              <a:effectLst/>
              <a:latin typeface="Söhne"/>
            </a:endParaRPr>
          </a:p>
          <a:p>
            <a:pPr>
              <a:lnSpc>
                <a:spcPct val="150000"/>
              </a:lnSpc>
            </a:pPr>
            <a:r>
              <a:rPr lang="en-US" sz="2400" dirty="0"/>
              <a:t>B) The ability to use media devices. </a:t>
            </a:r>
          </a:p>
          <a:p>
            <a:pPr>
              <a:lnSpc>
                <a:spcPct val="150000"/>
              </a:lnSpc>
            </a:pPr>
            <a:r>
              <a:rPr lang="en-US" sz="2400" dirty="0"/>
              <a:t>C) The ability to recognize difference types of media formats.</a:t>
            </a:r>
          </a:p>
        </p:txBody>
      </p:sp>
    </p:spTree>
    <p:extLst>
      <p:ext uri="{BB962C8B-B14F-4D97-AF65-F5344CB8AC3E}">
        <p14:creationId xmlns:p14="http://schemas.microsoft.com/office/powerpoint/2010/main" val="179081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63F0A-0BA3-B31D-6D11-394260FC0532}"/>
              </a:ext>
            </a:extLst>
          </p:cNvPr>
          <p:cNvSpPr>
            <a:spLocks noGrp="1"/>
          </p:cNvSpPr>
          <p:nvPr>
            <p:ph type="title"/>
          </p:nvPr>
        </p:nvSpPr>
        <p:spPr>
          <a:xfrm>
            <a:off x="1057656" y="195071"/>
            <a:ext cx="9905999" cy="904905"/>
          </a:xfrm>
        </p:spPr>
        <p:txBody>
          <a:bodyPr/>
          <a:lstStyle/>
          <a:p>
            <a:pPr algn="ctr"/>
            <a:r>
              <a:rPr lang="en-US" dirty="0"/>
              <a:t>Media Literacy </a:t>
            </a:r>
          </a:p>
        </p:txBody>
      </p:sp>
      <p:sp>
        <p:nvSpPr>
          <p:cNvPr id="3" name="Content Placeholder 2">
            <a:extLst>
              <a:ext uri="{FF2B5EF4-FFF2-40B4-BE49-F238E27FC236}">
                <a16:creationId xmlns:a16="http://schemas.microsoft.com/office/drawing/2014/main" id="{A8A676B8-AD35-767C-2C90-530C3120113C}"/>
              </a:ext>
            </a:extLst>
          </p:cNvPr>
          <p:cNvSpPr>
            <a:spLocks noGrp="1"/>
          </p:cNvSpPr>
          <p:nvPr>
            <p:ph idx="1"/>
          </p:nvPr>
        </p:nvSpPr>
        <p:spPr>
          <a:xfrm>
            <a:off x="938784" y="1316736"/>
            <a:ext cx="10671047" cy="4570216"/>
          </a:xfrm>
        </p:spPr>
        <p:txBody>
          <a:bodyPr>
            <a:normAutofit/>
          </a:bodyPr>
          <a:lstStyle/>
          <a:p>
            <a:pPr marL="0" indent="0">
              <a:lnSpc>
                <a:spcPct val="150000"/>
              </a:lnSpc>
              <a:buNone/>
            </a:pPr>
            <a:r>
              <a:rPr lang="en-US" sz="2800" dirty="0">
                <a:solidFill>
                  <a:srgbClr val="FF0000"/>
                </a:solidFill>
              </a:rPr>
              <a:t>Media: </a:t>
            </a:r>
          </a:p>
          <a:p>
            <a:pPr>
              <a:lnSpc>
                <a:spcPct val="150000"/>
              </a:lnSpc>
            </a:pPr>
            <a:r>
              <a:rPr lang="en-US" sz="2800" dirty="0"/>
              <a:t>The means of mass communication through various devices and platforms ( broadcasting, publishing, the internet  </a:t>
            </a:r>
          </a:p>
          <a:p>
            <a:pPr marL="0" indent="0">
              <a:lnSpc>
                <a:spcPct val="150000"/>
              </a:lnSpc>
              <a:buNone/>
            </a:pPr>
            <a:r>
              <a:rPr lang="en-US" sz="2800" dirty="0">
                <a:solidFill>
                  <a:srgbClr val="FF0000"/>
                </a:solidFill>
              </a:rPr>
              <a:t>Literacy: </a:t>
            </a:r>
          </a:p>
          <a:p>
            <a:pPr>
              <a:lnSpc>
                <a:spcPct val="150000"/>
              </a:lnSpc>
            </a:pPr>
            <a:r>
              <a:rPr lang="en-GB" sz="2800" dirty="0"/>
              <a:t>The outcome – the knowledge and skills acquired</a:t>
            </a:r>
            <a:endParaRPr lang="en-US" sz="2800" dirty="0"/>
          </a:p>
          <a:p>
            <a:pPr marL="0" indent="0">
              <a:buNone/>
            </a:pPr>
            <a:endParaRPr lang="en-US" dirty="0"/>
          </a:p>
        </p:txBody>
      </p:sp>
    </p:spTree>
    <p:extLst>
      <p:ext uri="{BB962C8B-B14F-4D97-AF65-F5344CB8AC3E}">
        <p14:creationId xmlns:p14="http://schemas.microsoft.com/office/powerpoint/2010/main" val="3063051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AD193-0A13-662F-DBF8-E5BB9CFD164A}"/>
              </a:ext>
            </a:extLst>
          </p:cNvPr>
          <p:cNvSpPr>
            <a:spLocks noGrp="1"/>
          </p:cNvSpPr>
          <p:nvPr>
            <p:ph type="title"/>
          </p:nvPr>
        </p:nvSpPr>
        <p:spPr>
          <a:xfrm>
            <a:off x="4011168" y="454095"/>
            <a:ext cx="3404615" cy="504761"/>
          </a:xfrm>
        </p:spPr>
        <p:txBody>
          <a:bodyPr>
            <a:normAutofit fontScale="90000"/>
          </a:bodyPr>
          <a:lstStyle/>
          <a:p>
            <a:pPr algn="ctr"/>
            <a:r>
              <a:rPr lang="en-US" dirty="0"/>
              <a:t>Media Literacy: Definitions </a:t>
            </a:r>
          </a:p>
        </p:txBody>
      </p:sp>
      <p:sp>
        <p:nvSpPr>
          <p:cNvPr id="3" name="Content Placeholder 2">
            <a:extLst>
              <a:ext uri="{FF2B5EF4-FFF2-40B4-BE49-F238E27FC236}">
                <a16:creationId xmlns:a16="http://schemas.microsoft.com/office/drawing/2014/main" id="{F6625F3A-8673-4E5A-C515-D171F4AD61C3}"/>
              </a:ext>
            </a:extLst>
          </p:cNvPr>
          <p:cNvSpPr>
            <a:spLocks noGrp="1"/>
          </p:cNvSpPr>
          <p:nvPr>
            <p:ph idx="1"/>
          </p:nvPr>
        </p:nvSpPr>
        <p:spPr>
          <a:xfrm>
            <a:off x="1240536" y="1207008"/>
            <a:ext cx="9905999" cy="4704328"/>
          </a:xfrm>
        </p:spPr>
        <p:txBody>
          <a:bodyPr>
            <a:normAutofit fontScale="85000" lnSpcReduction="20000"/>
          </a:bodyPr>
          <a:lstStyle/>
          <a:p>
            <a:pPr marL="0" indent="0">
              <a:lnSpc>
                <a:spcPct val="210000"/>
              </a:lnSpc>
              <a:buNone/>
            </a:pPr>
            <a:r>
              <a:rPr lang="en-US" dirty="0"/>
              <a:t>According to Butler (2021) ‘media literacy’ and ‘media education’ are used interchangeably within the literature. Despite this, Buckingham (2003, p.4) makes a distinction between the two interchangeable terms:</a:t>
            </a:r>
          </a:p>
          <a:p>
            <a:pPr marL="0" indent="0">
              <a:lnSpc>
                <a:spcPct val="210000"/>
              </a:lnSpc>
              <a:buNone/>
            </a:pPr>
            <a:r>
              <a:rPr lang="en-US" dirty="0">
                <a:solidFill>
                  <a:srgbClr val="FF0000"/>
                </a:solidFill>
              </a:rPr>
              <a:t>Media Education</a:t>
            </a:r>
            <a:r>
              <a:rPr lang="en-US" dirty="0"/>
              <a:t>: </a:t>
            </a:r>
            <a:r>
              <a:rPr lang="en-GB" dirty="0"/>
              <a:t>is the process of teaching and learning about the media” while media literacy “is the outcome – the knowledge and skills learners acquire </a:t>
            </a:r>
          </a:p>
          <a:p>
            <a:pPr marL="0" indent="0">
              <a:lnSpc>
                <a:spcPct val="210000"/>
              </a:lnSpc>
              <a:buNone/>
            </a:pPr>
            <a:r>
              <a:rPr lang="en-GB" dirty="0">
                <a:solidFill>
                  <a:srgbClr val="FF0000"/>
                </a:solidFill>
              </a:rPr>
              <a:t>Media Literacy</a:t>
            </a:r>
            <a:r>
              <a:rPr lang="en-GB" dirty="0"/>
              <a:t>: </a:t>
            </a:r>
          </a:p>
          <a:p>
            <a:pPr marL="0" indent="0">
              <a:lnSpc>
                <a:spcPct val="210000"/>
              </a:lnSpc>
              <a:buNone/>
            </a:pPr>
            <a:r>
              <a:rPr lang="en-GB" dirty="0"/>
              <a:t>“…the knowledge, skills and competencies that are required in order to use and interpret media” </a:t>
            </a:r>
          </a:p>
          <a:p>
            <a:pPr marL="0" indent="0">
              <a:lnSpc>
                <a:spcPct val="210000"/>
              </a:lnSpc>
              <a:buNone/>
            </a:pPr>
            <a:r>
              <a:rPr lang="en-GB" dirty="0"/>
              <a:t>(Cited in Butler, 2021. p.15) </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9713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369B-A991-C7D2-659D-9A9765CAC0FC}"/>
              </a:ext>
            </a:extLst>
          </p:cNvPr>
          <p:cNvSpPr>
            <a:spLocks noGrp="1"/>
          </p:cNvSpPr>
          <p:nvPr>
            <p:ph type="title"/>
          </p:nvPr>
        </p:nvSpPr>
        <p:spPr/>
        <p:txBody>
          <a:bodyPr/>
          <a:lstStyle/>
          <a:p>
            <a:pPr algn="ctr"/>
            <a:r>
              <a:rPr lang="en-US" dirty="0"/>
              <a:t>Media Literacy: Definitions  </a:t>
            </a:r>
          </a:p>
        </p:txBody>
      </p:sp>
      <p:sp>
        <p:nvSpPr>
          <p:cNvPr id="3" name="Content Placeholder 2">
            <a:extLst>
              <a:ext uri="{FF2B5EF4-FFF2-40B4-BE49-F238E27FC236}">
                <a16:creationId xmlns:a16="http://schemas.microsoft.com/office/drawing/2014/main" id="{209BC8E8-493D-6BAB-86DA-D6DC70EE8EAF}"/>
              </a:ext>
            </a:extLst>
          </p:cNvPr>
          <p:cNvSpPr>
            <a:spLocks noGrp="1"/>
          </p:cNvSpPr>
          <p:nvPr>
            <p:ph idx="1"/>
          </p:nvPr>
        </p:nvSpPr>
        <p:spPr/>
        <p:txBody>
          <a:bodyPr>
            <a:normAutofit/>
          </a:bodyPr>
          <a:lstStyle/>
          <a:p>
            <a:pPr>
              <a:lnSpc>
                <a:spcPct val="150000"/>
              </a:lnSpc>
            </a:pPr>
            <a:r>
              <a:rPr lang="en-GB" sz="2800" dirty="0"/>
              <a:t>Ofcom (2013, p.2), </a:t>
            </a:r>
            <a:r>
              <a:rPr lang="en-GB" sz="2800" i="0" dirty="0">
                <a:effectLst/>
                <a:latin typeface="+mj-lt"/>
              </a:rPr>
              <a:t>the communications regulator in the UK, defines </a:t>
            </a:r>
            <a:r>
              <a:rPr lang="en-GB" sz="2800" i="0" dirty="0">
                <a:solidFill>
                  <a:srgbClr val="FF0000"/>
                </a:solidFill>
                <a:effectLst/>
                <a:latin typeface="+mj-lt"/>
              </a:rPr>
              <a:t>media literacy </a:t>
            </a:r>
            <a:r>
              <a:rPr lang="en-GB" sz="2800" i="0" dirty="0">
                <a:effectLst/>
                <a:latin typeface="+mj-lt"/>
              </a:rPr>
              <a:t>as: </a:t>
            </a:r>
          </a:p>
          <a:p>
            <a:pPr marL="0" indent="0" algn="ctr">
              <a:lnSpc>
                <a:spcPct val="150000"/>
              </a:lnSpc>
              <a:buNone/>
            </a:pPr>
            <a:r>
              <a:rPr lang="en-GB" sz="2800" dirty="0">
                <a:latin typeface="+mj-lt"/>
              </a:rPr>
              <a:t>“…</a:t>
            </a:r>
            <a:r>
              <a:rPr lang="en-GB" sz="2800" dirty="0"/>
              <a:t>the ability to use, understand and create media and communications in a variety of contexts”.</a:t>
            </a:r>
            <a:endParaRPr lang="en-US" sz="2800" dirty="0"/>
          </a:p>
        </p:txBody>
      </p:sp>
    </p:spTree>
    <p:extLst>
      <p:ext uri="{BB962C8B-B14F-4D97-AF65-F5344CB8AC3E}">
        <p14:creationId xmlns:p14="http://schemas.microsoft.com/office/powerpoint/2010/main" val="2806763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6C11C-95BA-62C8-5C55-2FE8586F58EB}"/>
              </a:ext>
            </a:extLst>
          </p:cNvPr>
          <p:cNvSpPr>
            <a:spLocks noGrp="1"/>
          </p:cNvSpPr>
          <p:nvPr>
            <p:ph type="title"/>
          </p:nvPr>
        </p:nvSpPr>
        <p:spPr>
          <a:xfrm>
            <a:off x="1756756" y="906189"/>
            <a:ext cx="8689571" cy="1001886"/>
          </a:xfrm>
        </p:spPr>
        <p:txBody>
          <a:bodyPr anchor="b">
            <a:normAutofit/>
          </a:bodyPr>
          <a:lstStyle/>
          <a:p>
            <a:pPr algn="ctr"/>
            <a:r>
              <a:rPr lang="en-US" dirty="0"/>
              <a:t>Media Literacy Dimensions </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DA548DA-342F-19F0-BA9E-C78751BEF662}"/>
              </a:ext>
            </a:extLst>
          </p:cNvPr>
          <p:cNvGraphicFramePr>
            <a:graphicFrameLocks noGrp="1"/>
          </p:cNvGraphicFramePr>
          <p:nvPr>
            <p:ph idx="1"/>
            <p:extLst>
              <p:ext uri="{D42A27DB-BD31-4B8C-83A1-F6EECF244321}">
                <p14:modId xmlns:p14="http://schemas.microsoft.com/office/powerpoint/2010/main" val="136555480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8439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5CEA1-53DE-25F8-9E94-91F263A7721A}"/>
              </a:ext>
            </a:extLst>
          </p:cNvPr>
          <p:cNvSpPr>
            <a:spLocks noGrp="1"/>
          </p:cNvSpPr>
          <p:nvPr>
            <p:ph type="title"/>
          </p:nvPr>
        </p:nvSpPr>
        <p:spPr>
          <a:xfrm>
            <a:off x="1968909" y="106019"/>
            <a:ext cx="9905999" cy="1360898"/>
          </a:xfrm>
        </p:spPr>
        <p:txBody>
          <a:bodyPr/>
          <a:lstStyle/>
          <a:p>
            <a:r>
              <a:rPr lang="en-US" dirty="0"/>
              <a:t>Media Literacy and the United Kingdom </a:t>
            </a:r>
          </a:p>
        </p:txBody>
      </p:sp>
      <p:sp>
        <p:nvSpPr>
          <p:cNvPr id="3" name="Content Placeholder 2">
            <a:extLst>
              <a:ext uri="{FF2B5EF4-FFF2-40B4-BE49-F238E27FC236}">
                <a16:creationId xmlns:a16="http://schemas.microsoft.com/office/drawing/2014/main" id="{0563A5C0-F9A9-D6EA-69B9-085682574CB2}"/>
              </a:ext>
            </a:extLst>
          </p:cNvPr>
          <p:cNvSpPr>
            <a:spLocks noGrp="1"/>
          </p:cNvSpPr>
          <p:nvPr>
            <p:ph idx="1"/>
          </p:nvPr>
        </p:nvSpPr>
        <p:spPr>
          <a:xfrm>
            <a:off x="1290485" y="1466917"/>
            <a:ext cx="9905999" cy="4609418"/>
          </a:xfrm>
        </p:spPr>
        <p:txBody>
          <a:bodyPr>
            <a:normAutofit/>
          </a:bodyPr>
          <a:lstStyle/>
          <a:p>
            <a:pPr marL="0" indent="0">
              <a:buNone/>
            </a:pPr>
            <a:r>
              <a:rPr lang="en-US" sz="2400" dirty="0"/>
              <a:t>The United was one of the first nations to recognize the importance of media literacy. </a:t>
            </a:r>
          </a:p>
          <a:p>
            <a:pPr marL="0" indent="0">
              <a:buNone/>
            </a:pPr>
            <a:endParaRPr lang="en-US" sz="2400" dirty="0"/>
          </a:p>
          <a:p>
            <a:r>
              <a:rPr lang="en-US" sz="2400" dirty="0"/>
              <a:t> Despite lack of definition census, UK government implemented </a:t>
            </a:r>
            <a:r>
              <a:rPr lang="en-US" sz="2400" b="1" dirty="0">
                <a:solidFill>
                  <a:srgbClr val="FF0000"/>
                </a:solidFill>
              </a:rPr>
              <a:t>the Communications Act 2003 </a:t>
            </a:r>
            <a:r>
              <a:rPr lang="en-US" sz="2400" dirty="0"/>
              <a:t>which consolidated the Telecommunication Act 1984 and created the Office of Communication (Ofcom)</a:t>
            </a:r>
            <a:endParaRPr lang="en-US" sz="2400" dirty="0">
              <a:solidFill>
                <a:srgbClr val="FF0000"/>
              </a:solidFill>
            </a:endParaRPr>
          </a:p>
          <a:p>
            <a:pPr marL="0" indent="0">
              <a:buNone/>
            </a:pPr>
            <a:endParaRPr lang="en-US" sz="2400" b="1" dirty="0">
              <a:solidFill>
                <a:srgbClr val="FF0000"/>
              </a:solidFill>
            </a:endParaRPr>
          </a:p>
          <a:p>
            <a:r>
              <a:rPr lang="en-US" sz="2400" dirty="0"/>
              <a:t>Ofcom has been responsible for promoting and regulating media literacy (Wallis and Buckingham, 2019).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6107539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AA99-156D-E484-3027-2BE6A8CF72A8}"/>
              </a:ext>
            </a:extLst>
          </p:cNvPr>
          <p:cNvSpPr>
            <a:spLocks noGrp="1"/>
          </p:cNvSpPr>
          <p:nvPr>
            <p:ph type="title"/>
          </p:nvPr>
        </p:nvSpPr>
        <p:spPr/>
        <p:txBody>
          <a:bodyPr/>
          <a:lstStyle/>
          <a:p>
            <a:pPr algn="ctr"/>
            <a:r>
              <a:rPr lang="en-US" dirty="0"/>
              <a:t>United Kingdom’s attention towards media literacy </a:t>
            </a:r>
          </a:p>
        </p:txBody>
      </p:sp>
      <p:sp>
        <p:nvSpPr>
          <p:cNvPr id="3" name="Content Placeholder 2">
            <a:extLst>
              <a:ext uri="{FF2B5EF4-FFF2-40B4-BE49-F238E27FC236}">
                <a16:creationId xmlns:a16="http://schemas.microsoft.com/office/drawing/2014/main" id="{529BA8F7-2847-64F5-D326-2B320153A000}"/>
              </a:ext>
            </a:extLst>
          </p:cNvPr>
          <p:cNvSpPr>
            <a:spLocks noGrp="1"/>
          </p:cNvSpPr>
          <p:nvPr>
            <p:ph idx="1"/>
          </p:nvPr>
        </p:nvSpPr>
        <p:spPr>
          <a:xfrm>
            <a:off x="589006" y="2344382"/>
            <a:ext cx="11528854" cy="3759855"/>
          </a:xfrm>
        </p:spPr>
        <p:txBody>
          <a:bodyPr>
            <a:normAutofit lnSpcReduction="10000"/>
          </a:bodyPr>
          <a:lstStyle/>
          <a:p>
            <a:pPr marL="0" indent="0">
              <a:buNone/>
            </a:pPr>
            <a:r>
              <a:rPr lang="en-US" dirty="0"/>
              <a:t>Since 2018, media literacy competence has decreased. </a:t>
            </a:r>
          </a:p>
          <a:p>
            <a:r>
              <a:rPr lang="en-US" dirty="0"/>
              <a:t>Adults less likely to check source of information </a:t>
            </a:r>
          </a:p>
          <a:p>
            <a:r>
              <a:rPr lang="en-US" dirty="0"/>
              <a:t>13% European users were able to report difference between literal and satire information </a:t>
            </a:r>
          </a:p>
          <a:p>
            <a:r>
              <a:rPr lang="en-US" dirty="0"/>
              <a:t>Adult users are more overconfident of abilities to identify ads and sponsored content </a:t>
            </a:r>
          </a:p>
          <a:p>
            <a:r>
              <a:rPr lang="en-US" dirty="0"/>
              <a:t>27% of children who experienced care can not manage life online </a:t>
            </a:r>
          </a:p>
          <a:p>
            <a:r>
              <a:rPr lang="en-US" dirty="0"/>
              <a:t>Most adults no</a:t>
            </a:r>
            <a:r>
              <a:rPr lang="en-GB" dirty="0"/>
              <a:t>t aware of all the ways in which companies can collect their personal data online</a:t>
            </a:r>
          </a:p>
          <a:p>
            <a:pPr marL="0" indent="0">
              <a:buNone/>
            </a:pPr>
            <a:endParaRPr lang="en-GB" dirty="0"/>
          </a:p>
          <a:p>
            <a:pPr marL="0" indent="0">
              <a:buNone/>
            </a:pPr>
            <a:r>
              <a:rPr lang="en-GB" dirty="0"/>
              <a:t>(Department for Digital, Culture, Media &amp; Sport, 2021)</a:t>
            </a:r>
            <a:endParaRPr lang="en-US" dirty="0"/>
          </a:p>
          <a:p>
            <a:endParaRPr lang="en-US" dirty="0"/>
          </a:p>
        </p:txBody>
      </p:sp>
    </p:spTree>
    <p:extLst>
      <p:ext uri="{BB962C8B-B14F-4D97-AF65-F5344CB8AC3E}">
        <p14:creationId xmlns:p14="http://schemas.microsoft.com/office/powerpoint/2010/main" val="393115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2BF8E-E278-88D9-4862-F5B313A3B78C}"/>
              </a:ext>
            </a:extLst>
          </p:cNvPr>
          <p:cNvSpPr>
            <a:spLocks noGrp="1"/>
          </p:cNvSpPr>
          <p:nvPr>
            <p:ph type="title"/>
          </p:nvPr>
        </p:nvSpPr>
        <p:spPr>
          <a:xfrm>
            <a:off x="1290483" y="427914"/>
            <a:ext cx="9905999" cy="1061884"/>
          </a:xfrm>
        </p:spPr>
        <p:txBody>
          <a:bodyPr>
            <a:normAutofit fontScale="90000"/>
          </a:bodyPr>
          <a:lstStyle/>
          <a:p>
            <a:pPr algn="ctr"/>
            <a:r>
              <a:rPr lang="en-GB" b="0" i="0" dirty="0">
                <a:effectLst/>
                <a:latin typeface="Söhne"/>
              </a:rPr>
              <a:t>Importance of Media Literacy</a:t>
            </a:r>
            <a:br>
              <a:rPr lang="en-GB" b="0" i="0" dirty="0">
                <a:solidFill>
                  <a:srgbClr val="374151"/>
                </a:solidFill>
                <a:effectLst/>
                <a:latin typeface="Söhne"/>
              </a:rPr>
            </a:br>
            <a:endParaRPr lang="en-US" dirty="0"/>
          </a:p>
        </p:txBody>
      </p:sp>
      <p:sp>
        <p:nvSpPr>
          <p:cNvPr id="3" name="Content Placeholder 2">
            <a:extLst>
              <a:ext uri="{FF2B5EF4-FFF2-40B4-BE49-F238E27FC236}">
                <a16:creationId xmlns:a16="http://schemas.microsoft.com/office/drawing/2014/main" id="{E03E397D-D8D9-D2C1-C51F-238E95D2F89E}"/>
              </a:ext>
            </a:extLst>
          </p:cNvPr>
          <p:cNvSpPr>
            <a:spLocks noGrp="1"/>
          </p:cNvSpPr>
          <p:nvPr>
            <p:ph idx="1"/>
          </p:nvPr>
        </p:nvSpPr>
        <p:spPr>
          <a:xfrm>
            <a:off x="1143000" y="1692876"/>
            <a:ext cx="9905999" cy="4206268"/>
          </a:xfrm>
        </p:spPr>
        <p:txBody>
          <a:bodyPr>
            <a:normAutofit fontScale="85000" lnSpcReduction="10000"/>
          </a:bodyPr>
          <a:lstStyle/>
          <a:p>
            <a:pPr marL="0" indent="0">
              <a:buNone/>
            </a:pPr>
            <a:r>
              <a:rPr lang="en-GB" sz="2400" b="0" i="0" dirty="0">
                <a:effectLst/>
                <a:latin typeface="Söhne"/>
              </a:rPr>
              <a:t>Navigating the Information Age: </a:t>
            </a:r>
          </a:p>
          <a:p>
            <a:r>
              <a:rPr lang="en-GB" sz="2400" b="0" i="0" dirty="0">
                <a:effectLst/>
                <a:latin typeface="Söhne"/>
              </a:rPr>
              <a:t>Media literacy helps children make sense of the vast amount of information available.</a:t>
            </a:r>
          </a:p>
          <a:p>
            <a:pPr marL="0" indent="0" algn="l">
              <a:buNone/>
            </a:pPr>
            <a:r>
              <a:rPr lang="en-GB" sz="2400" b="0" i="0" dirty="0">
                <a:effectLst/>
                <a:latin typeface="Söhne"/>
              </a:rPr>
              <a:t>Critical Thinking: </a:t>
            </a:r>
          </a:p>
          <a:p>
            <a:r>
              <a:rPr lang="en-GB" sz="2400" b="0" i="0" dirty="0">
                <a:effectLst/>
                <a:latin typeface="Söhne"/>
              </a:rPr>
              <a:t> </a:t>
            </a:r>
            <a:r>
              <a:rPr lang="en-GB" sz="2400" dirty="0">
                <a:latin typeface="Söhne"/>
              </a:rPr>
              <a:t>E</a:t>
            </a:r>
            <a:r>
              <a:rPr lang="en-GB" sz="2400" b="0" i="0" dirty="0">
                <a:effectLst/>
                <a:latin typeface="Söhne"/>
              </a:rPr>
              <a:t>ncourages questioning and evaluating media content rather than accepting it at face value.</a:t>
            </a:r>
          </a:p>
          <a:p>
            <a:pPr algn="l">
              <a:buFont typeface="Arial" panose="020B0604020202020204" pitchFamily="34" charset="0"/>
              <a:buChar char="•"/>
            </a:pPr>
            <a:r>
              <a:rPr lang="en-GB" sz="2400" dirty="0">
                <a:latin typeface="Söhne"/>
              </a:rPr>
              <a:t>Within the England’s National curriculum, media literacy is not explicitly taught but countries such as Australia and Finland explicitly incorporate media literacy within their curriculum. </a:t>
            </a:r>
          </a:p>
          <a:p>
            <a:pPr algn="l">
              <a:buFont typeface="Arial" panose="020B0604020202020204" pitchFamily="34" charset="0"/>
              <a:buChar char="•"/>
            </a:pPr>
            <a:endParaRPr lang="en-GB" sz="2400" b="0" i="0" dirty="0">
              <a:effectLst/>
              <a:latin typeface="Söhne"/>
            </a:endParaRPr>
          </a:p>
          <a:p>
            <a:pPr marL="0" indent="0" algn="l">
              <a:buNone/>
            </a:pPr>
            <a:r>
              <a:rPr lang="en-GB" sz="2400" dirty="0"/>
              <a:t>(Biddulph, Rolls and Flutter, 2023)</a:t>
            </a:r>
            <a:endParaRPr lang="en-GB" sz="2400" b="0" i="0" dirty="0">
              <a:effectLst/>
              <a:latin typeface="Söhne"/>
            </a:endParaRPr>
          </a:p>
          <a:p>
            <a:pPr algn="l">
              <a:buFont typeface="Arial" panose="020B0604020202020204" pitchFamily="34" charset="0"/>
              <a:buChar char="•"/>
            </a:pPr>
            <a:endParaRPr lang="en-GB" b="0" i="0" dirty="0">
              <a:effectLst/>
              <a:latin typeface="Söhne"/>
            </a:endParaRPr>
          </a:p>
        </p:txBody>
      </p:sp>
    </p:spTree>
    <p:extLst>
      <p:ext uri="{BB962C8B-B14F-4D97-AF65-F5344CB8AC3E}">
        <p14:creationId xmlns:p14="http://schemas.microsoft.com/office/powerpoint/2010/main" val="3844434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A5237-47C1-AF45-7262-BF81240BF2C2}"/>
              </a:ext>
            </a:extLst>
          </p:cNvPr>
          <p:cNvSpPr>
            <a:spLocks noGrp="1"/>
          </p:cNvSpPr>
          <p:nvPr>
            <p:ph type="title"/>
          </p:nvPr>
        </p:nvSpPr>
        <p:spPr/>
        <p:txBody>
          <a:bodyPr/>
          <a:lstStyle/>
          <a:p>
            <a:pPr algn="ctr"/>
            <a:r>
              <a:rPr lang="en-US" dirty="0"/>
              <a:t>Media Literacy Challenges </a:t>
            </a:r>
          </a:p>
        </p:txBody>
      </p:sp>
      <p:sp>
        <p:nvSpPr>
          <p:cNvPr id="3" name="Content Placeholder 2">
            <a:extLst>
              <a:ext uri="{FF2B5EF4-FFF2-40B4-BE49-F238E27FC236}">
                <a16:creationId xmlns:a16="http://schemas.microsoft.com/office/drawing/2014/main" id="{5CC6AA93-D11C-EABF-5070-F03961592B9D}"/>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effectLst/>
                <a:latin typeface="Söhne"/>
              </a:rPr>
              <a:t>There are challenges in teaching media literacy. The UK’s online media literacy identifies several barriers: </a:t>
            </a:r>
          </a:p>
          <a:p>
            <a:pPr algn="l">
              <a:buFont typeface="Arial" panose="020B0604020202020204" pitchFamily="34" charset="0"/>
              <a:buChar char="•"/>
            </a:pPr>
            <a:r>
              <a:rPr lang="en-GB" dirty="0"/>
              <a:t>Limited online experience:</a:t>
            </a:r>
          </a:p>
          <a:p>
            <a:pPr algn="l">
              <a:buFont typeface="Arial" panose="020B0604020202020204" pitchFamily="34" charset="0"/>
              <a:buChar char="•"/>
            </a:pPr>
            <a:r>
              <a:rPr lang="en-GB" dirty="0"/>
              <a:t>Barriers to accessing technology:</a:t>
            </a:r>
          </a:p>
          <a:p>
            <a:pPr algn="l">
              <a:buFont typeface="Arial" panose="020B0604020202020204" pitchFamily="34" charset="0"/>
              <a:buChar char="•"/>
            </a:pPr>
            <a:r>
              <a:rPr lang="en-GB" dirty="0"/>
              <a:t>Limited access to education:</a:t>
            </a:r>
          </a:p>
          <a:p>
            <a:pPr algn="l">
              <a:buFont typeface="Arial" panose="020B0604020202020204" pitchFamily="34" charset="0"/>
              <a:buChar char="•"/>
            </a:pPr>
            <a:r>
              <a:rPr lang="en-GB" b="0" i="0" dirty="0">
                <a:effectLst/>
                <a:latin typeface="Söhne"/>
              </a:rPr>
              <a:t>User groups </a:t>
            </a:r>
          </a:p>
          <a:p>
            <a:pPr marL="0" indent="0" algn="l">
              <a:buNone/>
            </a:pPr>
            <a:endParaRPr lang="en-GB" dirty="0">
              <a:latin typeface="Söhne"/>
            </a:endParaRPr>
          </a:p>
          <a:p>
            <a:pPr marL="0" indent="0" algn="l">
              <a:buNone/>
            </a:pPr>
            <a:r>
              <a:rPr lang="en-GB" dirty="0"/>
              <a:t>(Department for Digital, Culture, Media &amp; Sport, 2021)</a:t>
            </a:r>
            <a:endParaRPr lang="en-US" dirty="0"/>
          </a:p>
        </p:txBody>
      </p:sp>
    </p:spTree>
    <p:extLst>
      <p:ext uri="{BB962C8B-B14F-4D97-AF65-F5344CB8AC3E}">
        <p14:creationId xmlns:p14="http://schemas.microsoft.com/office/powerpoint/2010/main" val="3048362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107C3-9E2D-40CE-0FA8-F2DE5961C644}"/>
              </a:ext>
            </a:extLst>
          </p:cNvPr>
          <p:cNvSpPr>
            <a:spLocks noGrp="1"/>
          </p:cNvSpPr>
          <p:nvPr>
            <p:ph type="title"/>
          </p:nvPr>
        </p:nvSpPr>
        <p:spPr/>
        <p:txBody>
          <a:bodyPr/>
          <a:lstStyle/>
          <a:p>
            <a:r>
              <a:rPr lang="en-US" dirty="0"/>
              <a:t>Media Literacy Implications: Media Bias </a:t>
            </a:r>
          </a:p>
        </p:txBody>
      </p:sp>
      <p:sp>
        <p:nvSpPr>
          <p:cNvPr id="3" name="Content Placeholder 2">
            <a:extLst>
              <a:ext uri="{FF2B5EF4-FFF2-40B4-BE49-F238E27FC236}">
                <a16:creationId xmlns:a16="http://schemas.microsoft.com/office/drawing/2014/main" id="{788CD246-7250-69DD-74D3-FB8F952511FF}"/>
              </a:ext>
            </a:extLst>
          </p:cNvPr>
          <p:cNvSpPr>
            <a:spLocks noGrp="1"/>
          </p:cNvSpPr>
          <p:nvPr>
            <p:ph idx="1"/>
          </p:nvPr>
        </p:nvSpPr>
        <p:spPr/>
        <p:txBody>
          <a:bodyPr/>
          <a:lstStyle/>
          <a:p>
            <a:pPr algn="l"/>
            <a:r>
              <a:rPr lang="en-GB" b="0" i="0" dirty="0">
                <a:effectLst/>
                <a:latin typeface="Söhne"/>
              </a:rPr>
              <a:t>Understanding Media Bias</a:t>
            </a:r>
          </a:p>
          <a:p>
            <a:pPr algn="l">
              <a:buFont typeface="Arial" panose="020B0604020202020204" pitchFamily="34" charset="0"/>
              <a:buChar char="•"/>
            </a:pPr>
            <a:r>
              <a:rPr lang="en-GB" b="0" i="0" dirty="0">
                <a:effectLst/>
                <a:latin typeface="Söhne"/>
              </a:rPr>
              <a:t>Media can be influenced by bias and various agendas.</a:t>
            </a:r>
          </a:p>
          <a:p>
            <a:pPr algn="l">
              <a:buFont typeface="Arial" panose="020B0604020202020204" pitchFamily="34" charset="0"/>
              <a:buChar char="•"/>
            </a:pPr>
            <a:r>
              <a:rPr lang="en-GB" b="0" i="0" dirty="0">
                <a:effectLst/>
                <a:latin typeface="Söhne"/>
              </a:rPr>
              <a:t>Media literacy enables children to identify bias and recognize multiple perspectives.</a:t>
            </a:r>
          </a:p>
          <a:p>
            <a:pPr algn="l">
              <a:buFont typeface="Arial" panose="020B0604020202020204" pitchFamily="34" charset="0"/>
              <a:buChar char="•"/>
            </a:pPr>
            <a:r>
              <a:rPr lang="en-GB" b="0" i="0" dirty="0">
                <a:effectLst/>
                <a:latin typeface="Söhne"/>
              </a:rPr>
              <a:t>Encourages a well-rounded understanding of complex issues.</a:t>
            </a:r>
          </a:p>
          <a:p>
            <a:endParaRPr lang="en-US" dirty="0"/>
          </a:p>
        </p:txBody>
      </p:sp>
    </p:spTree>
    <p:extLst>
      <p:ext uri="{BB962C8B-B14F-4D97-AF65-F5344CB8AC3E}">
        <p14:creationId xmlns:p14="http://schemas.microsoft.com/office/powerpoint/2010/main" val="6930596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253A5-DC95-F05A-9AFE-95A7BFE1E23E}"/>
              </a:ext>
            </a:extLst>
          </p:cNvPr>
          <p:cNvSpPr>
            <a:spLocks noGrp="1"/>
          </p:cNvSpPr>
          <p:nvPr>
            <p:ph type="title"/>
          </p:nvPr>
        </p:nvSpPr>
        <p:spPr/>
        <p:txBody>
          <a:bodyPr/>
          <a:lstStyle/>
          <a:p>
            <a:pPr algn="ctr"/>
            <a:r>
              <a:rPr lang="en-US" dirty="0"/>
              <a:t>Media Literacy: Outcomes </a:t>
            </a:r>
          </a:p>
        </p:txBody>
      </p:sp>
      <p:sp>
        <p:nvSpPr>
          <p:cNvPr id="3" name="Content Placeholder 2">
            <a:extLst>
              <a:ext uri="{FF2B5EF4-FFF2-40B4-BE49-F238E27FC236}">
                <a16:creationId xmlns:a16="http://schemas.microsoft.com/office/drawing/2014/main" id="{A6906653-A13E-DD92-CA0B-EA0FC5352783}"/>
              </a:ext>
            </a:extLst>
          </p:cNvPr>
          <p:cNvSpPr>
            <a:spLocks noGrp="1"/>
          </p:cNvSpPr>
          <p:nvPr>
            <p:ph idx="1"/>
          </p:nvPr>
        </p:nvSpPr>
        <p:spPr>
          <a:xfrm>
            <a:off x="235974" y="2332026"/>
            <a:ext cx="11665974" cy="3567118"/>
          </a:xfrm>
        </p:spPr>
        <p:txBody>
          <a:bodyPr>
            <a:normAutofit/>
          </a:bodyPr>
          <a:lstStyle/>
          <a:p>
            <a:r>
              <a:rPr lang="en-GB" sz="2400" b="0" i="0" dirty="0">
                <a:effectLst/>
                <a:latin typeface="Times New Roman" panose="02020603050405020304" pitchFamily="18" charset="0"/>
                <a:cs typeface="Times New Roman" panose="02020603050405020304" pitchFamily="18" charset="0"/>
              </a:rPr>
              <a:t>Media literacy refers to the ability to critically </a:t>
            </a:r>
            <a:r>
              <a:rPr lang="en-GB" sz="2400" b="0" i="0" dirty="0" err="1">
                <a:effectLst/>
                <a:latin typeface="Times New Roman" panose="02020603050405020304" pitchFamily="18" charset="0"/>
                <a:cs typeface="Times New Roman" panose="02020603050405020304" pitchFamily="18" charset="0"/>
              </a:rPr>
              <a:t>analyze</a:t>
            </a:r>
            <a:r>
              <a:rPr lang="en-GB" sz="2400" b="0" i="0" dirty="0">
                <a:effectLst/>
                <a:latin typeface="Times New Roman" panose="02020603050405020304" pitchFamily="18" charset="0"/>
                <a:cs typeface="Times New Roman" panose="02020603050405020304" pitchFamily="18" charset="0"/>
              </a:rPr>
              <a:t>, evaluate, and understand various forms of media content.</a:t>
            </a:r>
          </a:p>
          <a:p>
            <a:r>
              <a:rPr lang="en-GB" sz="2400" b="0" i="0" dirty="0">
                <a:effectLst/>
                <a:latin typeface="Times New Roman" panose="02020603050405020304" pitchFamily="18" charset="0"/>
                <a:cs typeface="Times New Roman" panose="02020603050405020304" pitchFamily="18" charset="0"/>
              </a:rPr>
              <a:t> It involves having the skills and knowledge to navigate and interpret different types of media</a:t>
            </a:r>
          </a:p>
          <a:p>
            <a:r>
              <a:rPr lang="en-GB" sz="2400" b="0" i="0" dirty="0">
                <a:effectLst/>
                <a:latin typeface="Times New Roman" panose="02020603050405020304" pitchFamily="18" charset="0"/>
                <a:cs typeface="Times New Roman" panose="02020603050405020304" pitchFamily="18" charset="0"/>
              </a:rPr>
              <a:t>The goal of media literacy is to empower individuals to become informed and discerning consumers of media by helping them.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5112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Freeform: Shape 2054">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57" name="Straight Connector 2056">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4E5B79A0-69AD-4CBD-897F-32C7A2BA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New Meaning Of Taking A Break - BW people">
            <a:extLst>
              <a:ext uri="{FF2B5EF4-FFF2-40B4-BE49-F238E27FC236}">
                <a16:creationId xmlns:a16="http://schemas.microsoft.com/office/drawing/2014/main" id="{615C5748-E16A-67E7-9023-C11CE4EA9A7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4000"/>
          <a:stretch/>
        </p:blipFill>
        <p:spPr bwMode="auto">
          <a:xfrm>
            <a:off x="20" y="10"/>
            <a:ext cx="12191979" cy="6857989"/>
          </a:xfrm>
          <a:prstGeom prst="rect">
            <a:avLst/>
          </a:prstGeom>
          <a:noFill/>
          <a:extLst>
            <a:ext uri="{909E8E84-426E-40DD-AFC4-6F175D3DCCD1}">
              <a14:hiddenFill xmlns:a14="http://schemas.microsoft.com/office/drawing/2010/main">
                <a:solidFill>
                  <a:srgbClr val="FFFFFF"/>
                </a:solidFill>
              </a14:hiddenFill>
            </a:ext>
          </a:extLst>
        </p:spPr>
      </p:pic>
      <p:sp>
        <p:nvSpPr>
          <p:cNvPr id="2061" name="Freeform: Shape 2060">
            <a:extLst>
              <a:ext uri="{FF2B5EF4-FFF2-40B4-BE49-F238E27FC236}">
                <a16:creationId xmlns:a16="http://schemas.microsoft.com/office/drawing/2014/main" id="{7C2F33EB-E7CB-4EE9-BBBF-D632F5C0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3" name="Rectangle 2062">
            <a:extLst>
              <a:ext uri="{FF2B5EF4-FFF2-40B4-BE49-F238E27FC236}">
                <a16:creationId xmlns:a16="http://schemas.microsoft.com/office/drawing/2014/main" id="{D5D12016-6EE5-4F4A-BC99-A56493E60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87507"/>
            <a:ext cx="12191999" cy="5070562"/>
          </a:xfrm>
          <a:prstGeom prst="rect">
            <a:avLst/>
          </a:prstGeom>
          <a:gradFill flip="none" rotWithShape="1">
            <a:gsLst>
              <a:gs pos="50000">
                <a:srgbClr val="000000">
                  <a:alpha val="37000"/>
                </a:srgbClr>
              </a:gs>
              <a:gs pos="80000">
                <a:srgbClr val="000000">
                  <a:alpha val="22000"/>
                </a:srgbClr>
              </a:gs>
              <a:gs pos="0">
                <a:srgbClr val="000000">
                  <a:alpha val="0"/>
                </a:srgbClr>
              </a:gs>
              <a:gs pos="20000">
                <a:srgbClr val="000000">
                  <a:alpha val="15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Freeform: Shape 2064">
            <a:extLst>
              <a:ext uri="{FF2B5EF4-FFF2-40B4-BE49-F238E27FC236}">
                <a16:creationId xmlns:a16="http://schemas.microsoft.com/office/drawing/2014/main" id="{74270B3E-3C96-4381-9F21-EC83F1E1A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67" name="Straight Connector 2066">
            <a:extLst>
              <a:ext uri="{FF2B5EF4-FFF2-40B4-BE49-F238E27FC236}">
                <a16:creationId xmlns:a16="http://schemas.microsoft.com/office/drawing/2014/main" id="{071DF4C0-7A22-4E59-9E9C-BD2E245364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6708" y="4316888"/>
            <a:ext cx="1958585"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6528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CEA91-480C-D855-8717-D82F49019660}"/>
              </a:ext>
            </a:extLst>
          </p:cNvPr>
          <p:cNvSpPr>
            <a:spLocks noGrp="1"/>
          </p:cNvSpPr>
          <p:nvPr>
            <p:ph type="title"/>
          </p:nvPr>
        </p:nvSpPr>
        <p:spPr/>
        <p:txBody>
          <a:bodyPr/>
          <a:lstStyle/>
          <a:p>
            <a:r>
              <a:rPr lang="en-US" dirty="0"/>
              <a:t>Media Literacy: Theoretical Underpinnings </a:t>
            </a:r>
          </a:p>
        </p:txBody>
      </p:sp>
      <p:sp>
        <p:nvSpPr>
          <p:cNvPr id="3" name="Content Placeholder 2">
            <a:extLst>
              <a:ext uri="{FF2B5EF4-FFF2-40B4-BE49-F238E27FC236}">
                <a16:creationId xmlns:a16="http://schemas.microsoft.com/office/drawing/2014/main" id="{7ED4955A-BE8F-07FE-512E-A6746D3B7AE4}"/>
              </a:ext>
            </a:extLst>
          </p:cNvPr>
          <p:cNvSpPr>
            <a:spLocks noGrp="1"/>
          </p:cNvSpPr>
          <p:nvPr>
            <p:ph idx="1"/>
          </p:nvPr>
        </p:nvSpPr>
        <p:spPr/>
        <p:txBody>
          <a:bodyPr/>
          <a:lstStyle/>
          <a:p>
            <a:pPr marL="0" indent="0">
              <a:buNone/>
            </a:pPr>
            <a:r>
              <a:rPr lang="en-US" dirty="0"/>
              <a:t>Children are consumers of digital media more now than ever, but what impact does this have on their development? </a:t>
            </a:r>
          </a:p>
          <a:p>
            <a:pPr marL="0" indent="0">
              <a:buNone/>
            </a:pPr>
            <a:r>
              <a:rPr lang="en-US" dirty="0"/>
              <a:t>Imbedded within the concept are several key development theories which explain how media literacy can impact their development in several key areas: </a:t>
            </a:r>
          </a:p>
          <a:p>
            <a:r>
              <a:rPr lang="en-US" dirty="0"/>
              <a:t>Cognitive:</a:t>
            </a:r>
          </a:p>
          <a:p>
            <a:r>
              <a:rPr lang="en-US" dirty="0"/>
              <a:t>Social learning </a:t>
            </a:r>
          </a:p>
          <a:p>
            <a:r>
              <a:rPr lang="en-US" dirty="0"/>
              <a:t>Ecological systems </a:t>
            </a:r>
          </a:p>
        </p:txBody>
      </p:sp>
    </p:spTree>
    <p:extLst>
      <p:ext uri="{BB962C8B-B14F-4D97-AF65-F5344CB8AC3E}">
        <p14:creationId xmlns:p14="http://schemas.microsoft.com/office/powerpoint/2010/main" val="2882949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a:xfrm>
            <a:off x="575188" y="2332026"/>
            <a:ext cx="10473812" cy="3567118"/>
          </a:xfrm>
        </p:spPr>
        <p:txBody>
          <a:bodyPr>
            <a:normAutofit fontScale="92500" lnSpcReduction="20000"/>
          </a:bodyPr>
          <a:lstStyle/>
          <a:p>
            <a:pPr marL="0" indent="0">
              <a:buNone/>
            </a:pPr>
            <a:r>
              <a:rPr lang="en-US" dirty="0" err="1"/>
              <a:t>Sramova</a:t>
            </a:r>
            <a:r>
              <a:rPr lang="en-US" dirty="0"/>
              <a:t> (2014) article articulates that children are consumers of the media and marketing and provides an explanation on how Piaget cognitive development is applicable </a:t>
            </a:r>
          </a:p>
          <a:p>
            <a:pPr marL="0" indent="0">
              <a:buNone/>
            </a:pPr>
            <a:r>
              <a:rPr lang="en-GB" b="1" dirty="0"/>
              <a:t>Sensorimotor stage (0-2years</a:t>
            </a:r>
            <a:r>
              <a:rPr lang="en-GB" b="1" dirty="0">
                <a:sym typeface="Wingdings" pitchFamily="2" charset="2"/>
              </a:rPr>
              <a:t>)</a:t>
            </a:r>
            <a:r>
              <a:rPr lang="en-GB" b="1" dirty="0"/>
              <a:t> </a:t>
            </a:r>
          </a:p>
          <a:p>
            <a:r>
              <a:rPr lang="en-GB" dirty="0"/>
              <a:t>Children make sense of the world through sensory perception</a:t>
            </a:r>
          </a:p>
          <a:p>
            <a:r>
              <a:rPr lang="en-GB" dirty="0"/>
              <a:t> 4 months of age, babies become interested in TV programmes (Sesame Street, Teletubbies)</a:t>
            </a:r>
          </a:p>
          <a:p>
            <a:r>
              <a:rPr lang="en-GB" dirty="0"/>
              <a:t>18  months, the child wants his/her parents to buy him/her certain products  (recognise logos) and make links between commercials and products. </a:t>
            </a:r>
          </a:p>
          <a:p>
            <a:r>
              <a:rPr lang="en-GB" dirty="0"/>
              <a:t>Wishes and desires become apparent </a:t>
            </a:r>
          </a:p>
          <a:p>
            <a:r>
              <a:rPr lang="en-GB" dirty="0"/>
              <a:t>(</a:t>
            </a:r>
            <a:r>
              <a:rPr lang="en-GB" dirty="0" err="1"/>
              <a:t>Sramova</a:t>
            </a:r>
            <a:r>
              <a:rPr lang="en-GB" dirty="0"/>
              <a:t>, 2014) </a:t>
            </a:r>
          </a:p>
          <a:p>
            <a:endParaRPr lang="en-US" dirty="0"/>
          </a:p>
        </p:txBody>
      </p:sp>
    </p:spTree>
    <p:extLst>
      <p:ext uri="{BB962C8B-B14F-4D97-AF65-F5344CB8AC3E}">
        <p14:creationId xmlns:p14="http://schemas.microsoft.com/office/powerpoint/2010/main" val="945548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p:txBody>
          <a:bodyPr>
            <a:normAutofit/>
          </a:bodyPr>
          <a:lstStyle/>
          <a:p>
            <a:pPr marL="0" indent="0">
              <a:buNone/>
            </a:pPr>
            <a:r>
              <a:rPr lang="en-US" b="1" dirty="0"/>
              <a:t>Preoperational stage (2-7 years old):</a:t>
            </a:r>
          </a:p>
          <a:p>
            <a:r>
              <a:rPr lang="en-US" dirty="0"/>
              <a:t>Difference cannot be made between media reality and social reality</a:t>
            </a:r>
          </a:p>
          <a:p>
            <a:r>
              <a:rPr lang="en-US" dirty="0"/>
              <a:t>Does not understand different perspectives (Yorkie advert)  </a:t>
            </a:r>
          </a:p>
          <a:p>
            <a:r>
              <a:rPr lang="en-US" dirty="0"/>
              <a:t>Active consumers of media (cartoons, animations, animals  and children) </a:t>
            </a:r>
          </a:p>
          <a:p>
            <a:r>
              <a:rPr lang="en-US" dirty="0"/>
              <a:t>Children can become stubborn, angry and sulky (way to influence parents to buy products) </a:t>
            </a:r>
          </a:p>
          <a:p>
            <a:pPr marL="0" indent="0">
              <a:buNone/>
            </a:pPr>
            <a:r>
              <a:rPr lang="en-US" dirty="0"/>
              <a:t>(</a:t>
            </a:r>
            <a:r>
              <a:rPr lang="en-US" dirty="0" err="1"/>
              <a:t>Sramova</a:t>
            </a:r>
            <a:r>
              <a:rPr lang="en-US" dirty="0"/>
              <a:t>, 2014)</a:t>
            </a:r>
          </a:p>
        </p:txBody>
      </p:sp>
    </p:spTree>
    <p:extLst>
      <p:ext uri="{BB962C8B-B14F-4D97-AF65-F5344CB8AC3E}">
        <p14:creationId xmlns:p14="http://schemas.microsoft.com/office/powerpoint/2010/main" val="39447420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p:txBody>
          <a:bodyPr>
            <a:normAutofit/>
          </a:bodyPr>
          <a:lstStyle/>
          <a:p>
            <a:pPr marL="0" indent="0">
              <a:buNone/>
            </a:pPr>
            <a:r>
              <a:rPr lang="en-US" b="1" dirty="0"/>
              <a:t>Concrete operational stage (7-12 years old): </a:t>
            </a:r>
          </a:p>
          <a:p>
            <a:r>
              <a:rPr lang="en-GB" dirty="0"/>
              <a:t>Children  develop logical structured thinking</a:t>
            </a:r>
          </a:p>
          <a:p>
            <a:r>
              <a:rPr lang="en-GB" dirty="0"/>
              <a:t>Children and separate opinions from their own (fantasy and reality still blurred)</a:t>
            </a:r>
          </a:p>
          <a:p>
            <a:r>
              <a:rPr lang="en-GB" dirty="0"/>
              <a:t>Become independent shoppers and materialism increases. </a:t>
            </a:r>
          </a:p>
          <a:p>
            <a:r>
              <a:rPr lang="en-GB" dirty="0"/>
              <a:t>Cartoons become less appealing whereas reality tv interests increase  </a:t>
            </a:r>
          </a:p>
          <a:p>
            <a:pPr marL="0" indent="0">
              <a:buNone/>
            </a:pPr>
            <a:r>
              <a:rPr lang="en-GB" dirty="0"/>
              <a:t>(</a:t>
            </a:r>
            <a:r>
              <a:rPr lang="en-GB" dirty="0" err="1"/>
              <a:t>Sramova</a:t>
            </a:r>
            <a:r>
              <a:rPr lang="en-GB" dirty="0"/>
              <a:t>, 2014) </a:t>
            </a:r>
            <a:endParaRPr lang="en-US" dirty="0"/>
          </a:p>
        </p:txBody>
      </p:sp>
    </p:spTree>
    <p:extLst>
      <p:ext uri="{BB962C8B-B14F-4D97-AF65-F5344CB8AC3E}">
        <p14:creationId xmlns:p14="http://schemas.microsoft.com/office/powerpoint/2010/main" val="2106494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1848-B35D-C45C-BCED-397A17956EFD}"/>
              </a:ext>
            </a:extLst>
          </p:cNvPr>
          <p:cNvSpPr>
            <a:spLocks noGrp="1"/>
          </p:cNvSpPr>
          <p:nvPr>
            <p:ph type="title"/>
          </p:nvPr>
        </p:nvSpPr>
        <p:spPr>
          <a:xfrm>
            <a:off x="1762432" y="278407"/>
            <a:ext cx="9905999" cy="1360898"/>
          </a:xfrm>
        </p:spPr>
        <p:txBody>
          <a:bodyPr/>
          <a:lstStyle/>
          <a:p>
            <a:r>
              <a:rPr lang="en-US" dirty="0"/>
              <a:t>Media Literacy: Cognitive development </a:t>
            </a:r>
          </a:p>
        </p:txBody>
      </p:sp>
      <p:sp>
        <p:nvSpPr>
          <p:cNvPr id="3" name="Content Placeholder 2">
            <a:extLst>
              <a:ext uri="{FF2B5EF4-FFF2-40B4-BE49-F238E27FC236}">
                <a16:creationId xmlns:a16="http://schemas.microsoft.com/office/drawing/2014/main" id="{FA6263E9-24DB-5712-A2D7-D94ED51522D1}"/>
              </a:ext>
            </a:extLst>
          </p:cNvPr>
          <p:cNvSpPr>
            <a:spLocks noGrp="1"/>
          </p:cNvSpPr>
          <p:nvPr>
            <p:ph idx="1"/>
          </p:nvPr>
        </p:nvSpPr>
        <p:spPr>
          <a:xfrm>
            <a:off x="132735" y="2332026"/>
            <a:ext cx="12059265" cy="3567118"/>
          </a:xfrm>
        </p:spPr>
        <p:txBody>
          <a:bodyPr>
            <a:normAutofit/>
          </a:bodyPr>
          <a:lstStyle/>
          <a:p>
            <a:pPr marL="0" indent="0">
              <a:buNone/>
            </a:pPr>
            <a:r>
              <a:rPr lang="en-US" b="1" dirty="0"/>
              <a:t>Formal Operational Stage (12 years and above) :</a:t>
            </a:r>
          </a:p>
          <a:p>
            <a:r>
              <a:rPr lang="en-US" dirty="0"/>
              <a:t>Symbols can be applied logically to abstract concepts</a:t>
            </a:r>
          </a:p>
          <a:p>
            <a:r>
              <a:rPr lang="en-US" dirty="0"/>
              <a:t>Understand motives  of advertisements </a:t>
            </a:r>
          </a:p>
          <a:p>
            <a:r>
              <a:rPr lang="en-US" dirty="0"/>
              <a:t>Social, ethical and political areas become of </a:t>
            </a:r>
            <a:r>
              <a:rPr lang="en-US" dirty="0" err="1"/>
              <a:t>interst</a:t>
            </a:r>
            <a:endParaRPr lang="en-US" dirty="0"/>
          </a:p>
          <a:p>
            <a:r>
              <a:rPr lang="en-US" dirty="0"/>
              <a:t>Materialism and identity compared to social celebrities </a:t>
            </a:r>
          </a:p>
          <a:p>
            <a:r>
              <a:rPr lang="en-US" dirty="0"/>
              <a:t>Peers influence behaviours </a:t>
            </a:r>
          </a:p>
          <a:p>
            <a:pPr marL="0" indent="0">
              <a:buNone/>
            </a:pPr>
            <a:r>
              <a:rPr lang="en-US" dirty="0"/>
              <a:t>(</a:t>
            </a:r>
            <a:r>
              <a:rPr lang="en-US" dirty="0" err="1"/>
              <a:t>Sramova</a:t>
            </a:r>
            <a:r>
              <a:rPr lang="en-US" dirty="0"/>
              <a:t>, 2014)</a:t>
            </a:r>
          </a:p>
        </p:txBody>
      </p:sp>
    </p:spTree>
    <p:extLst>
      <p:ext uri="{BB962C8B-B14F-4D97-AF65-F5344CB8AC3E}">
        <p14:creationId xmlns:p14="http://schemas.microsoft.com/office/powerpoint/2010/main" val="2138352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7CA56-29C8-9309-1954-D657C16F3FDD}"/>
              </a:ext>
            </a:extLst>
          </p:cNvPr>
          <p:cNvSpPr>
            <a:spLocks noGrp="1"/>
          </p:cNvSpPr>
          <p:nvPr>
            <p:ph type="title"/>
          </p:nvPr>
        </p:nvSpPr>
        <p:spPr>
          <a:xfrm>
            <a:off x="838201" y="300580"/>
            <a:ext cx="9829800" cy="1089529"/>
          </a:xfrm>
        </p:spPr>
        <p:txBody>
          <a:bodyPr>
            <a:normAutofit/>
          </a:bodyPr>
          <a:lstStyle/>
          <a:p>
            <a:pPr algn="ctr"/>
            <a:r>
              <a:rPr lang="en-GB" sz="4000" u="sng" dirty="0">
                <a:solidFill>
                  <a:srgbClr val="FFFFFF"/>
                </a:solidFill>
                <a:latin typeface="+mn-lt"/>
              </a:rPr>
              <a:t>Social learning theory (Bandura, 1977)</a:t>
            </a:r>
          </a:p>
        </p:txBody>
      </p:sp>
      <p:graphicFrame>
        <p:nvGraphicFramePr>
          <p:cNvPr id="5" name="Content Placeholder 2">
            <a:extLst>
              <a:ext uri="{FF2B5EF4-FFF2-40B4-BE49-F238E27FC236}">
                <a16:creationId xmlns:a16="http://schemas.microsoft.com/office/drawing/2014/main" id="{EFACD917-DAF7-FB74-A9CC-8B2ECFAF64E8}"/>
              </a:ext>
            </a:extLst>
          </p:cNvPr>
          <p:cNvGraphicFramePr>
            <a:graphicFrameLocks noGrp="1"/>
          </p:cNvGraphicFramePr>
          <p:nvPr>
            <p:ph idx="1"/>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747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val 2">
            <a:extLst>
              <a:ext uri="{FF2B5EF4-FFF2-40B4-BE49-F238E27FC236}">
                <a16:creationId xmlns:a16="http://schemas.microsoft.com/office/drawing/2014/main" id="{F5A9C47B-758B-A386-C917-FD5FD00CBBD5}"/>
              </a:ext>
            </a:extLst>
          </p:cNvPr>
          <p:cNvSpPr>
            <a:spLocks noChangeArrowheads="1"/>
          </p:cNvSpPr>
          <p:nvPr/>
        </p:nvSpPr>
        <p:spPr bwMode="auto">
          <a:xfrm>
            <a:off x="333375" y="258763"/>
            <a:ext cx="5505449" cy="2941637"/>
          </a:xfrm>
          <a:prstGeom prst="ellipse">
            <a:avLst/>
          </a:prstGeom>
          <a:solidFill>
            <a:schemeClr val="accent1">
              <a:lumMod val="20000"/>
              <a:lumOff val="80000"/>
            </a:schemeClr>
          </a:solidFill>
          <a:ln w="9525">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b="1" dirty="0">
                <a:solidFill>
                  <a:schemeClr val="bg1"/>
                </a:solidFill>
                <a:latin typeface="+mn-lt"/>
              </a:rPr>
              <a:t>Observation</a:t>
            </a:r>
          </a:p>
          <a:p>
            <a:pPr algn="ctr">
              <a:spcBef>
                <a:spcPct val="0"/>
              </a:spcBef>
              <a:buFontTx/>
              <a:buNone/>
            </a:pPr>
            <a:endParaRPr lang="en-GB" altLang="en-US" sz="2800" dirty="0">
              <a:solidFill>
                <a:schemeClr val="bg1"/>
              </a:solidFill>
              <a:latin typeface="+mn-lt"/>
            </a:endParaRPr>
          </a:p>
          <a:p>
            <a:pPr algn="ctr">
              <a:spcBef>
                <a:spcPct val="0"/>
              </a:spcBef>
              <a:buFontTx/>
              <a:buNone/>
            </a:pPr>
            <a:r>
              <a:rPr lang="en-GB" altLang="en-US" sz="2800" dirty="0">
                <a:solidFill>
                  <a:schemeClr val="bg1"/>
                </a:solidFill>
                <a:latin typeface="+mn-lt"/>
              </a:rPr>
              <a:t>Watching someone do something rather than doing it ourselves.</a:t>
            </a:r>
            <a:endParaRPr lang="en-US" altLang="en-US" sz="2800" dirty="0">
              <a:solidFill>
                <a:schemeClr val="bg1"/>
              </a:solidFill>
              <a:latin typeface="+mn-lt"/>
            </a:endParaRPr>
          </a:p>
        </p:txBody>
      </p:sp>
      <p:sp>
        <p:nvSpPr>
          <p:cNvPr id="2" name="Oval 2">
            <a:extLst>
              <a:ext uri="{FF2B5EF4-FFF2-40B4-BE49-F238E27FC236}">
                <a16:creationId xmlns:a16="http://schemas.microsoft.com/office/drawing/2014/main" id="{81940581-C998-FE5A-AAAB-95A178776CCF}"/>
              </a:ext>
            </a:extLst>
          </p:cNvPr>
          <p:cNvSpPr>
            <a:spLocks noChangeArrowheads="1"/>
          </p:cNvSpPr>
          <p:nvPr/>
        </p:nvSpPr>
        <p:spPr bwMode="auto">
          <a:xfrm>
            <a:off x="6096000" y="177799"/>
            <a:ext cx="5905499" cy="3094037"/>
          </a:xfrm>
          <a:prstGeom prst="ellipse">
            <a:avLst/>
          </a:prstGeom>
          <a:solidFill>
            <a:schemeClr val="accent6">
              <a:lumMod val="20000"/>
              <a:lumOff val="80000"/>
            </a:schemeClr>
          </a:solidFill>
          <a:ln w="9525">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dirty="0">
                <a:solidFill>
                  <a:schemeClr val="bg1"/>
                </a:solidFill>
                <a:latin typeface="+mn-lt"/>
              </a:rPr>
              <a:t>The person displaying the behaviour is the</a:t>
            </a:r>
          </a:p>
          <a:p>
            <a:pPr algn="ctr">
              <a:spcBef>
                <a:spcPct val="0"/>
              </a:spcBef>
              <a:buFontTx/>
              <a:buNone/>
            </a:pPr>
            <a:r>
              <a:rPr lang="en-GB" altLang="en-US" sz="2800" dirty="0">
                <a:solidFill>
                  <a:schemeClr val="bg1"/>
                </a:solidFill>
                <a:latin typeface="+mn-lt"/>
              </a:rPr>
              <a:t> model.</a:t>
            </a:r>
          </a:p>
          <a:p>
            <a:pPr algn="ctr">
              <a:spcBef>
                <a:spcPct val="0"/>
              </a:spcBef>
              <a:buFontTx/>
              <a:buNone/>
            </a:pPr>
            <a:endParaRPr lang="en-GB" altLang="en-US" sz="2800" dirty="0">
              <a:solidFill>
                <a:schemeClr val="bg1"/>
              </a:solidFill>
              <a:latin typeface="+mn-lt"/>
            </a:endParaRPr>
          </a:p>
          <a:p>
            <a:pPr algn="ctr">
              <a:spcBef>
                <a:spcPct val="0"/>
              </a:spcBef>
              <a:buFontTx/>
              <a:buNone/>
            </a:pPr>
            <a:r>
              <a:rPr lang="en-GB" altLang="en-US" sz="2800" dirty="0">
                <a:solidFill>
                  <a:schemeClr val="bg1"/>
                </a:solidFill>
                <a:latin typeface="+mn-lt"/>
              </a:rPr>
              <a:t>They are modelling the behaviour. </a:t>
            </a:r>
            <a:endParaRPr lang="en-US" altLang="en-US" sz="2800" dirty="0">
              <a:solidFill>
                <a:schemeClr val="bg1"/>
              </a:solidFill>
              <a:latin typeface="+mn-lt"/>
            </a:endParaRPr>
          </a:p>
        </p:txBody>
      </p:sp>
      <p:sp>
        <p:nvSpPr>
          <p:cNvPr id="3" name="Oval 2">
            <a:extLst>
              <a:ext uri="{FF2B5EF4-FFF2-40B4-BE49-F238E27FC236}">
                <a16:creationId xmlns:a16="http://schemas.microsoft.com/office/drawing/2014/main" id="{2FBCE24B-CED3-032A-3FD9-98216C289A7F}"/>
              </a:ext>
            </a:extLst>
          </p:cNvPr>
          <p:cNvSpPr>
            <a:spLocks noChangeArrowheads="1"/>
          </p:cNvSpPr>
          <p:nvPr/>
        </p:nvSpPr>
        <p:spPr bwMode="auto">
          <a:xfrm>
            <a:off x="1878805" y="3086102"/>
            <a:ext cx="7920038" cy="3532186"/>
          </a:xfrm>
          <a:prstGeom prst="ellipse">
            <a:avLst/>
          </a:prstGeom>
          <a:solidFill>
            <a:schemeClr val="accent4">
              <a:lumMod val="40000"/>
              <a:lumOff val="60000"/>
            </a:schemeClr>
          </a:solidFill>
          <a:ln w="9525">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dirty="0">
                <a:solidFill>
                  <a:schemeClr val="bg1"/>
                </a:solidFill>
                <a:latin typeface="+mn-lt"/>
              </a:rPr>
              <a:t>This can then result in </a:t>
            </a:r>
            <a:r>
              <a:rPr lang="en-GB" altLang="en-US" sz="2800" b="1" dirty="0">
                <a:solidFill>
                  <a:schemeClr val="bg1"/>
                </a:solidFill>
                <a:latin typeface="+mn-lt"/>
              </a:rPr>
              <a:t>imitation</a:t>
            </a:r>
          </a:p>
          <a:p>
            <a:pPr algn="ctr">
              <a:spcBef>
                <a:spcPct val="0"/>
              </a:spcBef>
              <a:buFontTx/>
              <a:buNone/>
            </a:pPr>
            <a:r>
              <a:rPr lang="en-GB" altLang="en-US" sz="2800" dirty="0">
                <a:solidFill>
                  <a:schemeClr val="bg1"/>
                </a:solidFill>
                <a:latin typeface="+mn-lt"/>
              </a:rPr>
              <a:t>which is when the behaviour of others is copied.</a:t>
            </a:r>
          </a:p>
          <a:p>
            <a:pPr algn="ctr">
              <a:spcBef>
                <a:spcPct val="0"/>
              </a:spcBef>
              <a:buFontTx/>
              <a:buNone/>
            </a:pPr>
            <a:endParaRPr lang="en-GB" altLang="en-US" sz="2800" b="1" dirty="0">
              <a:solidFill>
                <a:schemeClr val="bg1"/>
              </a:solidFill>
              <a:latin typeface="+mn-lt"/>
            </a:endParaRPr>
          </a:p>
          <a:p>
            <a:pPr algn="ctr">
              <a:spcBef>
                <a:spcPct val="0"/>
              </a:spcBef>
              <a:buFontTx/>
              <a:buNone/>
            </a:pPr>
            <a:r>
              <a:rPr lang="en-GB" altLang="en-US" sz="2800" u="sng" dirty="0">
                <a:solidFill>
                  <a:schemeClr val="bg1"/>
                </a:solidFill>
                <a:latin typeface="+mn-lt"/>
              </a:rPr>
              <a:t>BUT</a:t>
            </a:r>
            <a:r>
              <a:rPr lang="en-GB" altLang="en-US" sz="2800" dirty="0">
                <a:solidFill>
                  <a:schemeClr val="bg1"/>
                </a:solidFill>
                <a:latin typeface="+mn-lt"/>
              </a:rPr>
              <a:t> not all behaviour will be imitated.</a:t>
            </a:r>
            <a:endParaRPr lang="en-US" altLang="en-US" sz="2800" dirty="0">
              <a:solidFill>
                <a:schemeClr val="bg1"/>
              </a:solidFill>
              <a:latin typeface="+mn-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ACE40-17C4-9D29-621E-17E0D3D40F5D}"/>
              </a:ext>
            </a:extLst>
          </p:cNvPr>
          <p:cNvSpPr>
            <a:spLocks noGrp="1"/>
          </p:cNvSpPr>
          <p:nvPr>
            <p:ph idx="1"/>
          </p:nvPr>
        </p:nvSpPr>
        <p:spPr>
          <a:xfrm>
            <a:off x="838199" y="514350"/>
            <a:ext cx="11148391" cy="5926207"/>
          </a:xfrm>
        </p:spPr>
        <p:txBody>
          <a:bodyPr>
            <a:normAutofit/>
          </a:bodyPr>
          <a:lstStyle/>
          <a:p>
            <a:pPr marL="0" indent="0" algn="ctr">
              <a:buNone/>
              <a:defRPr/>
            </a:pPr>
            <a:r>
              <a:rPr lang="en-GB" sz="2400" dirty="0"/>
              <a:t>Whether behaviour is imitated or not is influenced by cognitive factors.</a:t>
            </a:r>
          </a:p>
          <a:p>
            <a:pPr marL="0" indent="0" algn="ctr">
              <a:buNone/>
              <a:defRPr/>
            </a:pPr>
            <a:r>
              <a:rPr lang="en-GB" sz="2400" dirty="0"/>
              <a:t> </a:t>
            </a:r>
          </a:p>
          <a:p>
            <a:pPr algn="ctr">
              <a:defRPr/>
            </a:pPr>
            <a:r>
              <a:rPr lang="en-GB" sz="2400" b="1" dirty="0"/>
              <a:t>Attention</a:t>
            </a:r>
          </a:p>
          <a:p>
            <a:pPr algn="ctr">
              <a:defRPr/>
            </a:pPr>
            <a:r>
              <a:rPr lang="en-GB" sz="2400" b="1" dirty="0"/>
              <a:t>Retention</a:t>
            </a:r>
          </a:p>
          <a:p>
            <a:pPr algn="ctr">
              <a:defRPr/>
            </a:pPr>
            <a:r>
              <a:rPr lang="en-GB" sz="2400" b="1" dirty="0"/>
              <a:t>Reproduction</a:t>
            </a:r>
          </a:p>
          <a:p>
            <a:pPr algn="ctr">
              <a:defRPr/>
            </a:pPr>
            <a:r>
              <a:rPr lang="en-GB" sz="2400" b="1" dirty="0"/>
              <a:t>Motivation</a:t>
            </a:r>
          </a:p>
          <a:p>
            <a:pPr marL="0" indent="0" algn="ctr">
              <a:buNone/>
              <a:defRPr/>
            </a:pPr>
            <a:endParaRPr lang="en-GB" sz="2400" dirty="0"/>
          </a:p>
          <a:p>
            <a:pPr marL="0" indent="0" algn="ctr">
              <a:buNone/>
              <a:defRPr/>
            </a:pPr>
            <a:r>
              <a:rPr lang="en-GB" sz="2400" dirty="0"/>
              <a:t>Therefore, in social learning theory there is an element of cognition / thinking involved in the process of learning </a:t>
            </a:r>
          </a:p>
          <a:p>
            <a:pPr marL="0" indent="0" algn="ctr">
              <a:buNone/>
              <a:defRPr/>
            </a:pPr>
            <a:endParaRPr lang="en-GB" dirty="0"/>
          </a:p>
          <a:p>
            <a:endParaRPr lang="en-GB" dirty="0"/>
          </a:p>
        </p:txBody>
      </p:sp>
    </p:spTree>
    <p:extLst>
      <p:ext uri="{BB962C8B-B14F-4D97-AF65-F5344CB8AC3E}">
        <p14:creationId xmlns:p14="http://schemas.microsoft.com/office/powerpoint/2010/main" val="22153573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B5A6-4626-3B14-7743-CB3B69002B3B}"/>
              </a:ext>
            </a:extLst>
          </p:cNvPr>
          <p:cNvSpPr>
            <a:spLocks noGrp="1"/>
          </p:cNvSpPr>
          <p:nvPr>
            <p:ph type="title"/>
          </p:nvPr>
        </p:nvSpPr>
        <p:spPr/>
        <p:txBody>
          <a:bodyPr/>
          <a:lstStyle/>
          <a:p>
            <a:pPr algn="ctr"/>
            <a:r>
              <a:rPr lang="en-US" dirty="0"/>
              <a:t>Pepper pig: and hidden behaviours </a:t>
            </a:r>
          </a:p>
        </p:txBody>
      </p:sp>
      <p:pic>
        <p:nvPicPr>
          <p:cNvPr id="4" name="Online Media 3" descr="reasons why peppa pig is not a good child">
            <a:hlinkClick r:id="" action="ppaction://media"/>
            <a:extLst>
              <a:ext uri="{FF2B5EF4-FFF2-40B4-BE49-F238E27FC236}">
                <a16:creationId xmlns:a16="http://schemas.microsoft.com/office/drawing/2014/main" id="{56F21A14-D18C-A38C-352C-CE4CDEC88AE6}"/>
              </a:ext>
            </a:extLst>
          </p:cNvPr>
          <p:cNvPicPr>
            <a:picLocks noGrp="1" noRot="1" noChangeAspect="1"/>
          </p:cNvPicPr>
          <p:nvPr>
            <p:ph idx="1"/>
            <a:videoFile r:link="rId1"/>
          </p:nvPr>
        </p:nvPicPr>
        <p:blipFill>
          <a:blip r:embed="rId4"/>
          <a:stretch>
            <a:fillRect/>
          </a:stretch>
        </p:blipFill>
        <p:spPr>
          <a:xfrm>
            <a:off x="2940050" y="2332038"/>
            <a:ext cx="6313488" cy="3567112"/>
          </a:xfrm>
          <a:prstGeom prst="rect">
            <a:avLst/>
          </a:prstGeom>
        </p:spPr>
      </p:pic>
    </p:spTree>
    <p:extLst>
      <p:ext uri="{BB962C8B-B14F-4D97-AF65-F5344CB8AC3E}">
        <p14:creationId xmlns:p14="http://schemas.microsoft.com/office/powerpoint/2010/main" val="179878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E92235-CC7D-F4FC-921C-AB293A81170E}"/>
              </a:ext>
            </a:extLst>
          </p:cNvPr>
          <p:cNvSpPr>
            <a:spLocks noGrp="1"/>
          </p:cNvSpPr>
          <p:nvPr>
            <p:ph type="title"/>
          </p:nvPr>
        </p:nvSpPr>
        <p:spPr>
          <a:xfrm>
            <a:off x="1364227" y="5350"/>
            <a:ext cx="5999018" cy="1360898"/>
          </a:xfrm>
        </p:spPr>
        <p:txBody>
          <a:bodyPr>
            <a:normAutofit/>
          </a:bodyPr>
          <a:lstStyle/>
          <a:p>
            <a:pPr algn="ctr"/>
            <a:r>
              <a:rPr lang="en-US" dirty="0"/>
              <a:t>Media Literacy: Ecological Systems</a:t>
            </a:r>
          </a:p>
        </p:txBody>
      </p:sp>
      <p:sp>
        <p:nvSpPr>
          <p:cNvPr id="3" name="Content Placeholder 2">
            <a:extLst>
              <a:ext uri="{FF2B5EF4-FFF2-40B4-BE49-F238E27FC236}">
                <a16:creationId xmlns:a16="http://schemas.microsoft.com/office/drawing/2014/main" id="{53D2B84A-9668-4733-D068-E1157BE725D0}"/>
              </a:ext>
            </a:extLst>
          </p:cNvPr>
          <p:cNvSpPr>
            <a:spLocks noGrp="1"/>
          </p:cNvSpPr>
          <p:nvPr>
            <p:ph idx="1"/>
          </p:nvPr>
        </p:nvSpPr>
        <p:spPr>
          <a:xfrm>
            <a:off x="254129" y="1366248"/>
            <a:ext cx="5860027" cy="4636857"/>
          </a:xfrm>
        </p:spPr>
        <p:txBody>
          <a:bodyPr anchor="t">
            <a:normAutofit/>
          </a:bodyPr>
          <a:lstStyle/>
          <a:p>
            <a:pPr marL="0" indent="0">
              <a:buNone/>
            </a:pPr>
            <a:r>
              <a:rPr lang="en-US" dirty="0"/>
              <a:t>Developed by Bronfenbrenner, the ecological system framework explains the multifaceted interactions between individuals and the environment.</a:t>
            </a:r>
          </a:p>
          <a:p>
            <a:r>
              <a:rPr lang="en-US" dirty="0"/>
              <a:t>Microsystem</a:t>
            </a:r>
          </a:p>
          <a:p>
            <a:r>
              <a:rPr lang="en-US" dirty="0"/>
              <a:t>Mesosystem </a:t>
            </a:r>
          </a:p>
          <a:p>
            <a:r>
              <a:rPr lang="en-US" dirty="0"/>
              <a:t>Exosystem </a:t>
            </a:r>
          </a:p>
          <a:p>
            <a:r>
              <a:rPr lang="en-US" dirty="0"/>
              <a:t>Macrosystem </a:t>
            </a:r>
          </a:p>
          <a:p>
            <a:r>
              <a:rPr lang="en-US" dirty="0"/>
              <a:t>Chronosystem </a:t>
            </a:r>
          </a:p>
          <a:p>
            <a:pPr marL="0" indent="0">
              <a:buNone/>
            </a:pPr>
            <a:endParaRPr lang="en-US" dirty="0"/>
          </a:p>
          <a:p>
            <a:pPr marL="0" indent="0">
              <a:buNone/>
            </a:pPr>
            <a:endParaRPr lang="en-US" dirty="0"/>
          </a:p>
        </p:txBody>
      </p:sp>
      <p:pic>
        <p:nvPicPr>
          <p:cNvPr id="1026" name="Picture 2" descr="Bronfenbrenner's Chronosystem | Concept, Impacts &amp; Examples - Video &amp;  Lesson Transcript | Study.com">
            <a:extLst>
              <a:ext uri="{FF2B5EF4-FFF2-40B4-BE49-F238E27FC236}">
                <a16:creationId xmlns:a16="http://schemas.microsoft.com/office/drawing/2014/main" id="{DFF67457-6977-93A7-BE3B-181C361D502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57310" y="1909321"/>
            <a:ext cx="3327437" cy="3370989"/>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649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E3B8-45E1-164E-C1E6-A7DEFB994D1B}"/>
              </a:ext>
            </a:extLst>
          </p:cNvPr>
          <p:cNvSpPr>
            <a:spLocks noGrp="1"/>
          </p:cNvSpPr>
          <p:nvPr>
            <p:ph type="title"/>
          </p:nvPr>
        </p:nvSpPr>
        <p:spPr>
          <a:xfrm>
            <a:off x="1541206" y="73953"/>
            <a:ext cx="9905999" cy="1360898"/>
          </a:xfrm>
        </p:spPr>
        <p:txBody>
          <a:bodyPr/>
          <a:lstStyle/>
          <a:p>
            <a:pPr algn="ctr"/>
            <a:r>
              <a:rPr lang="en-US" dirty="0"/>
              <a:t>Media Literacy: Ecological System </a:t>
            </a:r>
          </a:p>
        </p:txBody>
      </p:sp>
      <p:sp>
        <p:nvSpPr>
          <p:cNvPr id="3" name="Content Placeholder 2">
            <a:extLst>
              <a:ext uri="{FF2B5EF4-FFF2-40B4-BE49-F238E27FC236}">
                <a16:creationId xmlns:a16="http://schemas.microsoft.com/office/drawing/2014/main" id="{8806FF06-3E5D-29F8-36DB-A070EE459003}"/>
              </a:ext>
            </a:extLst>
          </p:cNvPr>
          <p:cNvSpPr>
            <a:spLocks noGrp="1"/>
          </p:cNvSpPr>
          <p:nvPr>
            <p:ph idx="1"/>
          </p:nvPr>
        </p:nvSpPr>
        <p:spPr>
          <a:xfrm>
            <a:off x="1143000" y="1434851"/>
            <a:ext cx="9905999" cy="4464293"/>
          </a:xfrm>
        </p:spPr>
        <p:txBody>
          <a:bodyPr>
            <a:normAutofit/>
          </a:bodyPr>
          <a:lstStyle/>
          <a:p>
            <a:pPr marL="0" indent="0">
              <a:buNone/>
            </a:pPr>
            <a:r>
              <a:rPr lang="en-US" sz="2400" b="1" dirty="0"/>
              <a:t>Microsystem: </a:t>
            </a:r>
          </a:p>
          <a:p>
            <a:pPr marL="0" indent="0">
              <a:buNone/>
            </a:pPr>
            <a:r>
              <a:rPr lang="en-GB" sz="2400" b="0" i="0" dirty="0">
                <a:effectLst/>
                <a:latin typeface="Söhne"/>
              </a:rPr>
              <a:t>The microsystem represents the immediate and direct influences on an individual, including family, peers, and immediate community. </a:t>
            </a:r>
          </a:p>
          <a:p>
            <a:pPr marL="0" indent="0">
              <a:buNone/>
            </a:pPr>
            <a:r>
              <a:rPr lang="en-GB" sz="2400" b="0" i="0" dirty="0">
                <a:effectLst/>
                <a:latin typeface="Söhne"/>
              </a:rPr>
              <a:t>In relation to media literacy</a:t>
            </a:r>
            <a:r>
              <a:rPr lang="en-GB" sz="2400" dirty="0">
                <a:latin typeface="Söhne"/>
              </a:rPr>
              <a:t>, the family attitudes hold considerable influence:  </a:t>
            </a:r>
          </a:p>
          <a:p>
            <a:r>
              <a:rPr lang="en-GB" sz="2400" b="0" i="0" dirty="0">
                <a:effectLst/>
                <a:latin typeface="Söhne"/>
              </a:rPr>
              <a:t> Content</a:t>
            </a:r>
          </a:p>
          <a:p>
            <a:r>
              <a:rPr lang="en-GB" sz="2400" dirty="0">
                <a:latin typeface="Söhne"/>
              </a:rPr>
              <a:t>Consumption</a:t>
            </a:r>
          </a:p>
          <a:p>
            <a:r>
              <a:rPr lang="en-GB" sz="2400" b="0" i="0" dirty="0">
                <a:effectLst/>
                <a:latin typeface="Söhne"/>
              </a:rPr>
              <a:t>Rules</a:t>
            </a:r>
          </a:p>
          <a:p>
            <a:r>
              <a:rPr lang="en-GB" sz="2400" dirty="0">
                <a:latin typeface="Söhne"/>
              </a:rPr>
              <a:t>Discussions</a:t>
            </a:r>
            <a:endParaRPr lang="en-GB" sz="2400" b="0" i="0" dirty="0">
              <a:effectLst/>
              <a:latin typeface="Söhne"/>
            </a:endParaRPr>
          </a:p>
        </p:txBody>
      </p:sp>
    </p:spTree>
    <p:extLst>
      <p:ext uri="{BB962C8B-B14F-4D97-AF65-F5344CB8AC3E}">
        <p14:creationId xmlns:p14="http://schemas.microsoft.com/office/powerpoint/2010/main" val="1672978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98483-3459-A441-5358-F0883BBD3767}"/>
              </a:ext>
            </a:extLst>
          </p:cNvPr>
          <p:cNvSpPr>
            <a:spLocks noGrp="1"/>
          </p:cNvSpPr>
          <p:nvPr>
            <p:ph type="title"/>
          </p:nvPr>
        </p:nvSpPr>
        <p:spPr/>
        <p:txBody>
          <a:bodyPr/>
          <a:lstStyle/>
          <a:p>
            <a:r>
              <a:rPr lang="en-US" dirty="0"/>
              <a:t>	Media Literacy: Mesosystem</a:t>
            </a:r>
          </a:p>
        </p:txBody>
      </p:sp>
      <p:sp>
        <p:nvSpPr>
          <p:cNvPr id="3" name="Content Placeholder 2">
            <a:extLst>
              <a:ext uri="{FF2B5EF4-FFF2-40B4-BE49-F238E27FC236}">
                <a16:creationId xmlns:a16="http://schemas.microsoft.com/office/drawing/2014/main" id="{55B352DF-EC48-9408-5459-5A4B522C73D7}"/>
              </a:ext>
            </a:extLst>
          </p:cNvPr>
          <p:cNvSpPr>
            <a:spLocks noGrp="1"/>
          </p:cNvSpPr>
          <p:nvPr>
            <p:ph idx="1"/>
          </p:nvPr>
        </p:nvSpPr>
        <p:spPr/>
        <p:txBody>
          <a:bodyPr>
            <a:normAutofit/>
          </a:bodyPr>
          <a:lstStyle/>
          <a:p>
            <a:r>
              <a:rPr lang="en-GB" sz="2400" i="0" dirty="0">
                <a:effectLst/>
                <a:latin typeface="Söhne"/>
              </a:rPr>
              <a:t>This level focuses on the interactions between different microsystems in an individual's lif</a:t>
            </a:r>
            <a:r>
              <a:rPr lang="en-GB" sz="2400" dirty="0">
                <a:latin typeface="Söhne"/>
              </a:rPr>
              <a:t>e. </a:t>
            </a:r>
          </a:p>
          <a:p>
            <a:r>
              <a:rPr lang="en-GB" sz="2400" b="0" i="0" dirty="0">
                <a:effectLst/>
                <a:latin typeface="Söhne"/>
              </a:rPr>
              <a:t>Peers and role models who hold influence within this system can contribute media literacy development. However this may contradict attitudes and values within the individuals microsystem. </a:t>
            </a:r>
          </a:p>
          <a:p>
            <a:r>
              <a:rPr lang="en-GB" sz="2400" b="0" i="0" dirty="0">
                <a:effectLst/>
                <a:latin typeface="Söhne"/>
              </a:rPr>
              <a:t>Parents may discourage particular content but their peers may encourage particular content. </a:t>
            </a:r>
          </a:p>
        </p:txBody>
      </p:sp>
    </p:spTree>
    <p:extLst>
      <p:ext uri="{BB962C8B-B14F-4D97-AF65-F5344CB8AC3E}">
        <p14:creationId xmlns:p14="http://schemas.microsoft.com/office/powerpoint/2010/main" val="32242606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73666-280C-F643-E25E-EA611F89CC02}"/>
              </a:ext>
            </a:extLst>
          </p:cNvPr>
          <p:cNvSpPr>
            <a:spLocks noGrp="1"/>
          </p:cNvSpPr>
          <p:nvPr>
            <p:ph type="title"/>
          </p:nvPr>
        </p:nvSpPr>
        <p:spPr/>
        <p:txBody>
          <a:bodyPr/>
          <a:lstStyle/>
          <a:p>
            <a:r>
              <a:rPr lang="en-US" dirty="0"/>
              <a:t>Media Literacy: Exosystem </a:t>
            </a:r>
          </a:p>
        </p:txBody>
      </p:sp>
      <p:sp>
        <p:nvSpPr>
          <p:cNvPr id="3" name="Content Placeholder 2">
            <a:extLst>
              <a:ext uri="{FF2B5EF4-FFF2-40B4-BE49-F238E27FC236}">
                <a16:creationId xmlns:a16="http://schemas.microsoft.com/office/drawing/2014/main" id="{1A49DBAA-E46A-E73B-8A0B-341DE93F5DD8}"/>
              </a:ext>
            </a:extLst>
          </p:cNvPr>
          <p:cNvSpPr>
            <a:spLocks noGrp="1"/>
          </p:cNvSpPr>
          <p:nvPr>
            <p:ph idx="1"/>
          </p:nvPr>
        </p:nvSpPr>
        <p:spPr/>
        <p:txBody>
          <a:bodyPr>
            <a:normAutofit/>
          </a:bodyPr>
          <a:lstStyle/>
          <a:p>
            <a:pPr marL="0" indent="0">
              <a:buNone/>
            </a:pPr>
            <a:r>
              <a:rPr lang="en-GB" sz="2800" b="0" i="0" dirty="0">
                <a:effectLst/>
                <a:latin typeface="Söhne"/>
              </a:rPr>
              <a:t>The exosystem involves external influences that indirectly affect an individual. Influences may include: </a:t>
            </a:r>
          </a:p>
          <a:p>
            <a:r>
              <a:rPr lang="en-GB" sz="2800" b="0" i="0" dirty="0">
                <a:effectLst/>
                <a:latin typeface="Söhne"/>
              </a:rPr>
              <a:t> Mass media (Social influencers)</a:t>
            </a:r>
          </a:p>
          <a:p>
            <a:r>
              <a:rPr lang="en-GB" sz="2800" b="0" i="0" dirty="0">
                <a:effectLst/>
                <a:latin typeface="Söhne"/>
              </a:rPr>
              <a:t> </a:t>
            </a:r>
            <a:r>
              <a:rPr lang="en-GB" sz="2800" dirty="0">
                <a:latin typeface="Söhne"/>
              </a:rPr>
              <a:t>G</a:t>
            </a:r>
            <a:r>
              <a:rPr lang="en-GB" sz="2800" b="0" i="0" dirty="0">
                <a:effectLst/>
                <a:latin typeface="Söhne"/>
              </a:rPr>
              <a:t>overnment policies (online safety bill) </a:t>
            </a:r>
          </a:p>
          <a:p>
            <a:r>
              <a:rPr lang="en-GB" sz="2800" dirty="0">
                <a:latin typeface="Söhne"/>
              </a:rPr>
              <a:t>S</a:t>
            </a:r>
            <a:r>
              <a:rPr lang="en-GB" sz="2800" b="0" i="0" dirty="0">
                <a:effectLst/>
                <a:latin typeface="Söhne"/>
              </a:rPr>
              <a:t>ocial institutions. </a:t>
            </a:r>
            <a:endParaRPr lang="en-US" sz="2800" dirty="0"/>
          </a:p>
        </p:txBody>
      </p:sp>
    </p:spTree>
    <p:extLst>
      <p:ext uri="{BB962C8B-B14F-4D97-AF65-F5344CB8AC3E}">
        <p14:creationId xmlns:p14="http://schemas.microsoft.com/office/powerpoint/2010/main" val="27049143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16F40-6AC0-E88D-EF9D-944532D6B635}"/>
              </a:ext>
            </a:extLst>
          </p:cNvPr>
          <p:cNvSpPr>
            <a:spLocks noGrp="1"/>
          </p:cNvSpPr>
          <p:nvPr>
            <p:ph type="title"/>
          </p:nvPr>
        </p:nvSpPr>
        <p:spPr/>
        <p:txBody>
          <a:bodyPr/>
          <a:lstStyle/>
          <a:p>
            <a:pPr algn="ctr"/>
            <a:r>
              <a:rPr lang="en-US" dirty="0"/>
              <a:t>Media Literacy: Macrosystem </a:t>
            </a:r>
          </a:p>
        </p:txBody>
      </p:sp>
      <p:sp>
        <p:nvSpPr>
          <p:cNvPr id="3" name="Content Placeholder 2">
            <a:extLst>
              <a:ext uri="{FF2B5EF4-FFF2-40B4-BE49-F238E27FC236}">
                <a16:creationId xmlns:a16="http://schemas.microsoft.com/office/drawing/2014/main" id="{DE798BB1-9130-E53E-21BB-00498311255E}"/>
              </a:ext>
            </a:extLst>
          </p:cNvPr>
          <p:cNvSpPr>
            <a:spLocks noGrp="1"/>
          </p:cNvSpPr>
          <p:nvPr>
            <p:ph idx="1"/>
          </p:nvPr>
        </p:nvSpPr>
        <p:spPr/>
        <p:txBody>
          <a:bodyPr>
            <a:normAutofit/>
          </a:bodyPr>
          <a:lstStyle/>
          <a:p>
            <a:pPr marL="0" indent="0">
              <a:buNone/>
            </a:pPr>
            <a:r>
              <a:rPr lang="en-GB" sz="2400" b="0" i="0" dirty="0">
                <a:effectLst/>
                <a:latin typeface="Söhne"/>
              </a:rPr>
              <a:t>The macrosystem encompasses cultural norms, values, and ideologies that impact individuals on a broader societal level.</a:t>
            </a:r>
          </a:p>
          <a:p>
            <a:r>
              <a:rPr lang="en-GB" sz="2400" dirty="0">
                <a:latin typeface="Söhne"/>
              </a:rPr>
              <a:t>Cultural attitudes to media </a:t>
            </a:r>
          </a:p>
          <a:p>
            <a:r>
              <a:rPr lang="en-GB" sz="2400" dirty="0">
                <a:latin typeface="Söhne"/>
              </a:rPr>
              <a:t>Public discourse </a:t>
            </a:r>
          </a:p>
          <a:p>
            <a:r>
              <a:rPr lang="en-GB" sz="2400" dirty="0">
                <a:latin typeface="Söhne"/>
              </a:rPr>
              <a:t>Social beliefs about information </a:t>
            </a:r>
          </a:p>
          <a:p>
            <a:r>
              <a:rPr lang="en-GB" sz="2400" dirty="0">
                <a:latin typeface="Söhne"/>
              </a:rPr>
              <a:t>Knowledge concerning individual’s media engagement </a:t>
            </a:r>
            <a:endParaRPr lang="en-US" sz="2400" dirty="0"/>
          </a:p>
        </p:txBody>
      </p:sp>
    </p:spTree>
    <p:extLst>
      <p:ext uri="{BB962C8B-B14F-4D97-AF65-F5344CB8AC3E}">
        <p14:creationId xmlns:p14="http://schemas.microsoft.com/office/powerpoint/2010/main" val="15064790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B0C41-6B7D-23AE-8D8F-ECA94EFE7B97}"/>
              </a:ext>
            </a:extLst>
          </p:cNvPr>
          <p:cNvSpPr>
            <a:spLocks noGrp="1"/>
          </p:cNvSpPr>
          <p:nvPr>
            <p:ph type="title"/>
          </p:nvPr>
        </p:nvSpPr>
        <p:spPr/>
        <p:txBody>
          <a:bodyPr/>
          <a:lstStyle/>
          <a:p>
            <a:r>
              <a:rPr lang="en-US" dirty="0"/>
              <a:t>Media Literacy: Chronosystem</a:t>
            </a:r>
          </a:p>
        </p:txBody>
      </p:sp>
      <p:sp>
        <p:nvSpPr>
          <p:cNvPr id="3" name="Content Placeholder 2">
            <a:extLst>
              <a:ext uri="{FF2B5EF4-FFF2-40B4-BE49-F238E27FC236}">
                <a16:creationId xmlns:a16="http://schemas.microsoft.com/office/drawing/2014/main" id="{DC6403EF-CBC0-A3E6-A356-347AF51AC599}"/>
              </a:ext>
            </a:extLst>
          </p:cNvPr>
          <p:cNvSpPr>
            <a:spLocks noGrp="1"/>
          </p:cNvSpPr>
          <p:nvPr>
            <p:ph idx="1"/>
          </p:nvPr>
        </p:nvSpPr>
        <p:spPr/>
        <p:txBody>
          <a:bodyPr/>
          <a:lstStyle/>
          <a:p>
            <a:pPr marL="0" indent="0">
              <a:lnSpc>
                <a:spcPct val="150000"/>
              </a:lnSpc>
              <a:buNone/>
            </a:pPr>
            <a:r>
              <a:rPr lang="en-GB" sz="2400" b="0" i="0" dirty="0">
                <a:effectLst/>
                <a:latin typeface="Söhne"/>
              </a:rPr>
              <a:t>This system considers the changes that occur over time and how they influence an individual's development. </a:t>
            </a:r>
          </a:p>
          <a:p>
            <a:pPr marL="0" indent="0">
              <a:lnSpc>
                <a:spcPct val="150000"/>
              </a:lnSpc>
              <a:buNone/>
            </a:pPr>
            <a:r>
              <a:rPr lang="en-GB" sz="2400" b="0" i="0" dirty="0">
                <a:effectLst/>
                <a:latin typeface="Söhne"/>
              </a:rPr>
              <a:t>The rapid evolution of technology and media platforms has transformed the way information is accessed and shared.</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98487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DF9F1-9C9B-99C4-83BB-9FD04C664DB6}"/>
              </a:ext>
            </a:extLst>
          </p:cNvPr>
          <p:cNvSpPr>
            <a:spLocks noGrp="1"/>
          </p:cNvSpPr>
          <p:nvPr>
            <p:ph type="title"/>
          </p:nvPr>
        </p:nvSpPr>
        <p:spPr>
          <a:xfrm>
            <a:off x="1275736" y="103449"/>
            <a:ext cx="9905999" cy="675646"/>
          </a:xfrm>
        </p:spPr>
        <p:txBody>
          <a:bodyPr>
            <a:normAutofit fontScale="90000"/>
          </a:bodyPr>
          <a:lstStyle/>
          <a:p>
            <a:pPr algn="ctr"/>
            <a:r>
              <a:rPr lang="en-US" dirty="0"/>
              <a:t>Activity: </a:t>
            </a:r>
          </a:p>
        </p:txBody>
      </p:sp>
      <p:sp>
        <p:nvSpPr>
          <p:cNvPr id="3" name="Content Placeholder 2">
            <a:extLst>
              <a:ext uri="{FF2B5EF4-FFF2-40B4-BE49-F238E27FC236}">
                <a16:creationId xmlns:a16="http://schemas.microsoft.com/office/drawing/2014/main" id="{0E36490F-2179-9CD3-58E6-728E4A0A96C1}"/>
              </a:ext>
            </a:extLst>
          </p:cNvPr>
          <p:cNvSpPr>
            <a:spLocks noGrp="1"/>
          </p:cNvSpPr>
          <p:nvPr>
            <p:ph idx="1"/>
          </p:nvPr>
        </p:nvSpPr>
        <p:spPr>
          <a:xfrm>
            <a:off x="1143000" y="1017639"/>
            <a:ext cx="10463981" cy="4881505"/>
          </a:xfrm>
        </p:spPr>
        <p:txBody>
          <a:bodyPr>
            <a:normAutofit/>
          </a:bodyPr>
          <a:lstStyle/>
          <a:p>
            <a:pPr marL="0" indent="0">
              <a:buNone/>
            </a:pPr>
            <a:r>
              <a:rPr lang="en-US" sz="2400" dirty="0"/>
              <a:t>Within the world of multiple media content, the importance of media literacy is paramount for how children can interact with the world around them. The concept of media literacy is underpinned by several theoretical theories; therefore, to develop media literacy, the development in the following areas is paramount, therefore, your task will encourage you to apply a theory explored today to a specific type of media content and explain their impact on children and young people: </a:t>
            </a:r>
          </a:p>
          <a:p>
            <a:r>
              <a:rPr lang="en-US" sz="2400" dirty="0"/>
              <a:t>Cognitive development </a:t>
            </a:r>
          </a:p>
          <a:p>
            <a:r>
              <a:rPr lang="en-US" sz="2400" dirty="0"/>
              <a:t>Social learning </a:t>
            </a:r>
          </a:p>
          <a:p>
            <a:r>
              <a:rPr lang="en-US" sz="2400" dirty="0"/>
              <a:t>Ecological Systems</a:t>
            </a:r>
          </a:p>
          <a:p>
            <a:pPr marL="0" indent="0">
              <a:buNone/>
            </a:pPr>
            <a:endParaRPr lang="en-US" dirty="0"/>
          </a:p>
        </p:txBody>
      </p:sp>
    </p:spTree>
    <p:extLst>
      <p:ext uri="{BB962C8B-B14F-4D97-AF65-F5344CB8AC3E}">
        <p14:creationId xmlns:p14="http://schemas.microsoft.com/office/powerpoint/2010/main" val="35316021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1D9E1-0165-38AC-E264-C83484EB76CD}"/>
              </a:ext>
            </a:extLst>
          </p:cNvPr>
          <p:cNvSpPr>
            <a:spLocks noGrp="1"/>
          </p:cNvSpPr>
          <p:nvPr>
            <p:ph type="title"/>
          </p:nvPr>
        </p:nvSpPr>
        <p:spPr/>
        <p:txBody>
          <a:bodyPr/>
          <a:lstStyle/>
          <a:p>
            <a:pPr algn="ctr"/>
            <a:r>
              <a:rPr lang="en-US" dirty="0"/>
              <a:t>Conclusion </a:t>
            </a:r>
          </a:p>
        </p:txBody>
      </p:sp>
      <p:sp>
        <p:nvSpPr>
          <p:cNvPr id="3" name="Content Placeholder 2">
            <a:extLst>
              <a:ext uri="{FF2B5EF4-FFF2-40B4-BE49-F238E27FC236}">
                <a16:creationId xmlns:a16="http://schemas.microsoft.com/office/drawing/2014/main" id="{E2AF0E1C-0499-F7C8-57FB-26B3254F4559}"/>
              </a:ext>
            </a:extLst>
          </p:cNvPr>
          <p:cNvSpPr>
            <a:spLocks noGrp="1"/>
          </p:cNvSpPr>
          <p:nvPr>
            <p:ph idx="1"/>
          </p:nvPr>
        </p:nvSpPr>
        <p:spPr/>
        <p:txBody>
          <a:bodyPr/>
          <a:lstStyle/>
          <a:p>
            <a:r>
              <a:rPr lang="en-US" dirty="0"/>
              <a:t>Whilst not universally defined, media literacy plays a significant role in the lives of people who use and consume media. </a:t>
            </a:r>
          </a:p>
          <a:p>
            <a:r>
              <a:rPr lang="en-US" dirty="0"/>
              <a:t>Developing media literacy empowers individuals </a:t>
            </a:r>
          </a:p>
          <a:p>
            <a:r>
              <a:rPr lang="en-US" dirty="0"/>
              <a:t>The UK have been a leading nation regarding the development of media literacy </a:t>
            </a:r>
          </a:p>
          <a:p>
            <a:r>
              <a:rPr lang="en-US" dirty="0"/>
              <a:t>The concept has several theoretical underpinnings which impact children’s development. </a:t>
            </a:r>
          </a:p>
          <a:p>
            <a:pPr marL="0" indent="0">
              <a:buNone/>
            </a:pPr>
            <a:endParaRPr lang="en-US" dirty="0"/>
          </a:p>
          <a:p>
            <a:endParaRPr lang="en-US" dirty="0"/>
          </a:p>
        </p:txBody>
      </p:sp>
    </p:spTree>
    <p:extLst>
      <p:ext uri="{BB962C8B-B14F-4D97-AF65-F5344CB8AC3E}">
        <p14:creationId xmlns:p14="http://schemas.microsoft.com/office/powerpoint/2010/main" val="228085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8E0FA-F794-0140-1E04-C14482480D71}"/>
              </a:ext>
            </a:extLst>
          </p:cNvPr>
          <p:cNvSpPr>
            <a:spLocks noGrp="1"/>
          </p:cNvSpPr>
          <p:nvPr>
            <p:ph type="title"/>
          </p:nvPr>
        </p:nvSpPr>
        <p:spPr/>
        <p:txBody>
          <a:bodyPr/>
          <a:lstStyle/>
          <a:p>
            <a:pPr algn="ctr"/>
            <a:r>
              <a:rPr lang="en-US" dirty="0"/>
              <a:t>References </a:t>
            </a:r>
          </a:p>
        </p:txBody>
      </p:sp>
      <p:sp>
        <p:nvSpPr>
          <p:cNvPr id="3" name="Content Placeholder 2">
            <a:extLst>
              <a:ext uri="{FF2B5EF4-FFF2-40B4-BE49-F238E27FC236}">
                <a16:creationId xmlns:a16="http://schemas.microsoft.com/office/drawing/2014/main" id="{873CD5F3-271E-B353-DA10-9756D2C6E9D3}"/>
              </a:ext>
            </a:extLst>
          </p:cNvPr>
          <p:cNvSpPr>
            <a:spLocks noGrp="1"/>
          </p:cNvSpPr>
          <p:nvPr>
            <p:ph idx="1"/>
          </p:nvPr>
        </p:nvSpPr>
        <p:spPr/>
        <p:txBody>
          <a:bodyPr>
            <a:normAutofit/>
          </a:bodyPr>
          <a:lstStyle/>
          <a:p>
            <a:pPr marL="0" indent="0">
              <a:buNone/>
            </a:pPr>
            <a:r>
              <a:rPr lang="en-US" sz="1200" dirty="0"/>
              <a:t>Butler, A. (2021) Key scholarship in media literacy : </a:t>
            </a:r>
            <a:r>
              <a:rPr lang="en-US" sz="1200" dirty="0" err="1"/>
              <a:t>david</a:t>
            </a:r>
            <a:r>
              <a:rPr lang="en-US" sz="1200" dirty="0"/>
              <a:t> </a:t>
            </a:r>
            <a:r>
              <a:rPr lang="en-US" sz="1200" dirty="0" err="1"/>
              <a:t>buckingham</a:t>
            </a:r>
            <a:r>
              <a:rPr lang="en-US" sz="1200" dirty="0"/>
              <a:t>. Leiden, The Netherlands: BRILL.</a:t>
            </a:r>
          </a:p>
          <a:p>
            <a:pPr marL="0" indent="0">
              <a:buNone/>
            </a:pPr>
            <a:r>
              <a:rPr lang="en-US" sz="1200" dirty="0"/>
              <a:t>Ofcom (2013) </a:t>
            </a:r>
            <a:r>
              <a:rPr lang="en-GB" sz="1200" dirty="0"/>
              <a:t>Media literacy data. [Online] Available at: </a:t>
            </a:r>
            <a:r>
              <a:rPr lang="en-GB" sz="1200" dirty="0">
                <a:hlinkClick r:id="rId2"/>
              </a:rPr>
              <a:t>https://www.ofcom.org.uk/__data/assets/pdf_file/0026/62909/dfes_consultation_data.pdf</a:t>
            </a:r>
            <a:r>
              <a:rPr lang="en-GB" sz="1200" dirty="0"/>
              <a:t> (Accessed: 15</a:t>
            </a:r>
            <a:r>
              <a:rPr lang="en-GB" sz="1200" baseline="30000" dirty="0"/>
              <a:t>th</a:t>
            </a:r>
            <a:r>
              <a:rPr lang="en-GB" sz="1200" dirty="0"/>
              <a:t> August 2023) </a:t>
            </a:r>
          </a:p>
          <a:p>
            <a:pPr marL="0" indent="0">
              <a:buNone/>
            </a:pPr>
            <a:r>
              <a:rPr lang="en-GB" sz="1200" dirty="0"/>
              <a:t>Šramová, B. (2014) Media literacy and Marketing Consumerism Focused on Children. Procedia - Social and </a:t>
            </a:r>
            <a:r>
              <a:rPr lang="en-GB" sz="1200" dirty="0" err="1"/>
              <a:t>Behavioral</a:t>
            </a:r>
            <a:r>
              <a:rPr lang="en-GB" sz="1200" dirty="0"/>
              <a:t> Sciences .141: pp. 1025 – 1030</a:t>
            </a:r>
          </a:p>
          <a:p>
            <a:pPr marL="0" indent="0">
              <a:buNone/>
            </a:pPr>
            <a:r>
              <a:rPr lang="en-GB" sz="1200" dirty="0"/>
              <a:t>Department for Digital, Culture, Media &amp; Sport (2021)  Online Media Literacy strategy. London: HM Government.  </a:t>
            </a:r>
          </a:p>
          <a:p>
            <a:pPr marL="0" indent="0">
              <a:buNone/>
            </a:pPr>
            <a:r>
              <a:rPr lang="en-GB" sz="1200" dirty="0"/>
              <a:t>Biddulph, J. Rolls, J. and Flutter, J.  (2023) Unleashing Children’s Voices in New Democratic Primary Education Abingdon: Routledge. </a:t>
            </a:r>
          </a:p>
          <a:p>
            <a:pPr marL="0" indent="0">
              <a:buNone/>
            </a:pPr>
            <a:r>
              <a:rPr lang="en-GB" sz="1100" b="0" i="0" dirty="0">
                <a:effectLst/>
                <a:latin typeface="Roboto" panose="02000000000000000000" pitchFamily="2" charset="0"/>
              </a:rPr>
              <a:t>O’Neil (2015) ‘Ecological perspectives and children’s use of the Internet: exploring micro to macro level analysi</a:t>
            </a:r>
            <a:r>
              <a:rPr lang="en-GB" sz="1100" dirty="0">
                <a:latin typeface="Roboto" panose="02000000000000000000" pitchFamily="2" charset="0"/>
              </a:rPr>
              <a:t>s’. </a:t>
            </a:r>
            <a:r>
              <a:rPr lang="en-GB" sz="1050" b="0" i="0" dirty="0">
                <a:effectLst/>
                <a:latin typeface="inherit"/>
                <a:hlinkClick r:id="rId3">
                  <a:extLst>
                    <a:ext uri="{A12FA001-AC4F-418D-AE19-62706E023703}">
                      <ahyp:hlinkClr xmlns:ahyp="http://schemas.microsoft.com/office/drawing/2018/hyperlinkcolor" val="tx"/>
                    </a:ext>
                  </a:extLst>
                </a:hlinkClick>
              </a:rPr>
              <a:t>Eesti Haridusteaduste Ajakiri = Estonian Journal of Education</a:t>
            </a:r>
            <a:r>
              <a:rPr lang="en-GB" sz="1050" b="0" i="0" dirty="0">
                <a:effectLst/>
                <a:latin typeface="Roboto" panose="02000000000000000000" pitchFamily="2" charset="0"/>
              </a:rPr>
              <a:t> 3(2): pp.32</a:t>
            </a:r>
          </a:p>
          <a:p>
            <a:pPr marL="0" indent="0">
              <a:buNone/>
            </a:pPr>
            <a:r>
              <a:rPr lang="en-GB" sz="1100" b="0" i="0" dirty="0">
                <a:effectLst/>
              </a:rPr>
              <a:t>Bandura, A. (1977)</a:t>
            </a:r>
            <a:r>
              <a:rPr lang="en-GB" sz="1100" b="0" i="1" dirty="0">
                <a:effectLst/>
              </a:rPr>
              <a:t> Social learning theory</a:t>
            </a:r>
            <a:r>
              <a:rPr lang="en-GB" sz="1100" b="0" i="0" dirty="0">
                <a:effectLst/>
              </a:rPr>
              <a:t>. Englewood Cliffs, NJ: Prentice Hall.</a:t>
            </a:r>
          </a:p>
          <a:p>
            <a:pPr marL="0" indent="0">
              <a:buNone/>
            </a:pPr>
            <a:endParaRPr lang="en-GB" sz="1100" b="0" i="0" dirty="0">
              <a:effectLst/>
              <a:latin typeface="Roboto" panose="02000000000000000000" pitchFamily="2" charset="0"/>
            </a:endParaRPr>
          </a:p>
          <a:p>
            <a:pPr marL="0" indent="0">
              <a:buNone/>
            </a:pPr>
            <a:endParaRPr lang="en-US" sz="1200" dirty="0"/>
          </a:p>
          <a:p>
            <a:pPr marL="0" indent="0">
              <a:buNone/>
            </a:pPr>
            <a:endParaRPr lang="en-US" dirty="0"/>
          </a:p>
        </p:txBody>
      </p:sp>
    </p:spTree>
    <p:extLst>
      <p:ext uri="{BB962C8B-B14F-4D97-AF65-F5344CB8AC3E}">
        <p14:creationId xmlns:p14="http://schemas.microsoft.com/office/powerpoint/2010/main" val="3583285869"/>
      </p:ext>
    </p:extLst>
  </p:cSld>
  <p:clrMapOvr>
    <a:masterClrMapping/>
  </p:clrMapOvr>
</p:sld>
</file>

<file path=ppt/theme/theme1.xml><?xml version="1.0" encoding="utf-8"?>
<a:theme xmlns:a="http://schemas.openxmlformats.org/drawingml/2006/main" name="RegattaVTI">
  <a:themeElements>
    <a:clrScheme name="AnalogousFromDarkSeedLeftStep">
      <a:dk1>
        <a:srgbClr val="000000"/>
      </a:dk1>
      <a:lt1>
        <a:srgbClr val="FFFFFF"/>
      </a:lt1>
      <a:dk2>
        <a:srgbClr val="223C2A"/>
      </a:dk2>
      <a:lt2>
        <a:srgbClr val="E8E3E2"/>
      </a:lt2>
      <a:accent1>
        <a:srgbClr val="46ADC0"/>
      </a:accent1>
      <a:accent2>
        <a:srgbClr val="37B594"/>
      </a:accent2>
      <a:accent3>
        <a:srgbClr val="43B768"/>
      </a:accent3>
      <a:accent4>
        <a:srgbClr val="43B537"/>
      </a:accent4>
      <a:accent5>
        <a:srgbClr val="7BB141"/>
      </a:accent5>
      <a:accent6>
        <a:srgbClr val="9FA833"/>
      </a:accent6>
      <a:hlink>
        <a:srgbClr val="519130"/>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3136</Words>
  <Application>Microsoft Office PowerPoint</Application>
  <PresentationFormat>Widescreen</PresentationFormat>
  <Paragraphs>314</Paragraphs>
  <Slides>41</Slides>
  <Notes>21</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inherit</vt:lpstr>
      <vt:lpstr>Söhne</vt:lpstr>
      <vt:lpstr>Arial</vt:lpstr>
      <vt:lpstr>Calibri</vt:lpstr>
      <vt:lpstr>PT Serif</vt:lpstr>
      <vt:lpstr>Roboto</vt:lpstr>
      <vt:lpstr>Times New Roman</vt:lpstr>
      <vt:lpstr>Walbaum Display</vt:lpstr>
      <vt:lpstr>RegattaVTI</vt:lpstr>
      <vt:lpstr>Media Literacy </vt:lpstr>
      <vt:lpstr>Contents Page</vt:lpstr>
      <vt:lpstr>Lesson Aim and Objectives</vt:lpstr>
      <vt:lpstr>The digital age </vt:lpstr>
      <vt:lpstr>Media Development</vt:lpstr>
      <vt:lpstr>Activity: Brainstorm </vt:lpstr>
      <vt:lpstr>The information age </vt:lpstr>
      <vt:lpstr>True or false</vt:lpstr>
      <vt:lpstr>What is the meaning? </vt:lpstr>
      <vt:lpstr>What is the meaning? </vt:lpstr>
      <vt:lpstr>What is the meaning? </vt:lpstr>
      <vt:lpstr>What is Media Literacy?</vt:lpstr>
      <vt:lpstr>Media Literacy </vt:lpstr>
      <vt:lpstr>Media Literacy: Definitions </vt:lpstr>
      <vt:lpstr>Media Literacy: Definitions  </vt:lpstr>
      <vt:lpstr>Media Literacy Dimensions </vt:lpstr>
      <vt:lpstr>Media Literacy and the United Kingdom </vt:lpstr>
      <vt:lpstr>United Kingdom’s attention towards media literacy </vt:lpstr>
      <vt:lpstr>Importance of Media Literacy </vt:lpstr>
      <vt:lpstr>Media Literacy Challenges </vt:lpstr>
      <vt:lpstr>Media Literacy Implications: Media Bias </vt:lpstr>
      <vt:lpstr>Media Literacy: Outcomes </vt:lpstr>
      <vt:lpstr>PowerPoint Presentation</vt:lpstr>
      <vt:lpstr>Media Literacy: Theoretical Underpinnings </vt:lpstr>
      <vt:lpstr>Media Literacy: Cognitive development </vt:lpstr>
      <vt:lpstr>Media Literacy: Cognitive development </vt:lpstr>
      <vt:lpstr>Media Literacy: Cognitive development </vt:lpstr>
      <vt:lpstr>Media Literacy: Cognitive development </vt:lpstr>
      <vt:lpstr>Social learning theory (Bandura, 1977)</vt:lpstr>
      <vt:lpstr>PowerPoint Presentation</vt:lpstr>
      <vt:lpstr>PowerPoint Presentation</vt:lpstr>
      <vt:lpstr>Pepper pig: and hidden behaviours </vt:lpstr>
      <vt:lpstr>Media Literacy: Ecological Systems</vt:lpstr>
      <vt:lpstr>Media Literacy: Ecological System </vt:lpstr>
      <vt:lpstr> Media Literacy: Mesosystem</vt:lpstr>
      <vt:lpstr>Media Literacy: Exosystem </vt:lpstr>
      <vt:lpstr>Media Literacy: Macrosystem </vt:lpstr>
      <vt:lpstr>Media Literacy: Chronosystem</vt:lpstr>
      <vt:lpstr>Activity: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 Literacy</dc:title>
  <dc:creator>Jonathan Andrew Wyatt (P144511)</dc:creator>
  <cp:lastModifiedBy>Jonathan Wyatt</cp:lastModifiedBy>
  <cp:revision>14</cp:revision>
  <dcterms:created xsi:type="dcterms:W3CDTF">2023-08-15T15:30:26Z</dcterms:created>
  <dcterms:modified xsi:type="dcterms:W3CDTF">2023-10-05T11:44:59Z</dcterms:modified>
</cp:coreProperties>
</file>