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5" r:id="rId1"/>
  </p:sldMasterIdLst>
  <p:sldIdLst>
    <p:sldId id="256" r:id="rId2"/>
    <p:sldId id="273" r:id="rId3"/>
    <p:sldId id="270" r:id="rId4"/>
    <p:sldId id="257" r:id="rId5"/>
    <p:sldId id="275" r:id="rId6"/>
    <p:sldId id="269" r:id="rId7"/>
    <p:sldId id="274" r:id="rId8"/>
    <p:sldId id="258" r:id="rId9"/>
    <p:sldId id="276" r:id="rId10"/>
    <p:sldId id="259" r:id="rId11"/>
    <p:sldId id="271" r:id="rId12"/>
    <p:sldId id="272" r:id="rId13"/>
    <p:sldId id="277" r:id="rId14"/>
    <p:sldId id="260" r:id="rId15"/>
    <p:sldId id="261" r:id="rId16"/>
    <p:sldId id="262" r:id="rId17"/>
    <p:sldId id="280" r:id="rId18"/>
    <p:sldId id="278" r:id="rId19"/>
    <p:sldId id="285" r:id="rId20"/>
    <p:sldId id="279" r:id="rId21"/>
    <p:sldId id="281" r:id="rId22"/>
    <p:sldId id="263" r:id="rId23"/>
    <p:sldId id="284" r:id="rId24"/>
    <p:sldId id="283" r:id="rId25"/>
    <p:sldId id="282" r:id="rId26"/>
    <p:sldId id="286" r:id="rId27"/>
    <p:sldId id="287" r:id="rId28"/>
    <p:sldId id="288" r:id="rId29"/>
    <p:sldId id="292" r:id="rId30"/>
    <p:sldId id="289" r:id="rId31"/>
    <p:sldId id="290" r:id="rId32"/>
    <p:sldId id="264" r:id="rId33"/>
    <p:sldId id="291" r:id="rId34"/>
    <p:sldId id="293" r:id="rId35"/>
    <p:sldId id="294" r:id="rId36"/>
    <p:sldId id="295" r:id="rId37"/>
    <p:sldId id="296" r:id="rId38"/>
    <p:sldId id="265"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0" d="100"/>
          <a:sy n="80" d="100"/>
        </p:scale>
        <p:origin x="1116"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lumMod val="75000"/>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92057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77191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17115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30930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9/30/2024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39178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9/30/2024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7702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14563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9133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12306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44839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10293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6342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53924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3411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838685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25730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cxnSp>
          <p:nvCxnSpPr>
            <p:cNvPr id="7" name="Straight Connector 6"/>
            <p:cNvCxnSpPr/>
            <p:nvPr/>
          </p:nvCxnSpPr>
          <p:spPr>
            <a:xfrm flipV="1">
              <a:off x="5130830" y="4175605"/>
              <a:ext cx="4022475" cy="2682396"/>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7042707"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9" name="Freeform 8"/>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9/30/2024</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66377583"/>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webp"/><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317" y="120316"/>
            <a:ext cx="6581273" cy="1110916"/>
          </a:xfrm>
        </p:spPr>
        <p:txBody>
          <a:bodyPr>
            <a:normAutofit fontScale="90000"/>
          </a:bodyPr>
          <a:lstStyle/>
          <a:p>
            <a:r>
              <a:rPr sz="5400" dirty="0">
                <a:solidFill>
                  <a:schemeClr val="tx1"/>
                </a:solidFill>
              </a:rPr>
              <a:t>The History of Theatre</a:t>
            </a:r>
          </a:p>
        </p:txBody>
      </p:sp>
      <p:pic>
        <p:nvPicPr>
          <p:cNvPr id="14" name="Picture 13">
            <a:extLst>
              <a:ext uri="{FF2B5EF4-FFF2-40B4-BE49-F238E27FC236}">
                <a16:creationId xmlns:a16="http://schemas.microsoft.com/office/drawing/2014/main" id="{30147863-DCF3-AE09-07A5-B6115F83BF06}"/>
              </a:ext>
            </a:extLst>
          </p:cNvPr>
          <p:cNvPicPr>
            <a:picLocks noChangeAspect="1"/>
          </p:cNvPicPr>
          <p:nvPr/>
        </p:nvPicPr>
        <p:blipFill>
          <a:blip r:embed="rId2"/>
          <a:stretch>
            <a:fillRect/>
          </a:stretch>
        </p:blipFill>
        <p:spPr>
          <a:xfrm>
            <a:off x="1" y="1082842"/>
            <a:ext cx="9144000" cy="5775158"/>
          </a:xfrm>
          <a:prstGeom prst="rect">
            <a:avLst/>
          </a:prstGeom>
        </p:spPr>
      </p:pic>
      <p:pic>
        <p:nvPicPr>
          <p:cNvPr id="15" name="Picture 14">
            <a:extLst>
              <a:ext uri="{FF2B5EF4-FFF2-40B4-BE49-F238E27FC236}">
                <a16:creationId xmlns:a16="http://schemas.microsoft.com/office/drawing/2014/main" id="{C34B2996-9A90-30F8-E8A3-A391F945187E}"/>
              </a:ext>
            </a:extLst>
          </p:cNvPr>
          <p:cNvPicPr>
            <a:picLocks noChangeAspect="1"/>
          </p:cNvPicPr>
          <p:nvPr/>
        </p:nvPicPr>
        <p:blipFill>
          <a:blip r:embed="rId3"/>
          <a:stretch>
            <a:fillRect/>
          </a:stretch>
        </p:blipFill>
        <p:spPr>
          <a:xfrm>
            <a:off x="7048564" y="0"/>
            <a:ext cx="2095437" cy="168776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7FDDF6-9953-D402-1AAE-A615693A94FE}"/>
              </a:ext>
            </a:extLst>
          </p:cNvPr>
          <p:cNvSpPr txBox="1"/>
          <p:nvPr/>
        </p:nvSpPr>
        <p:spPr>
          <a:xfrm>
            <a:off x="382001" y="2151727"/>
            <a:ext cx="7354303" cy="2554545"/>
          </a:xfrm>
          <a:prstGeom prst="rect">
            <a:avLst/>
          </a:prstGeom>
          <a:noFill/>
        </p:spPr>
        <p:txBody>
          <a:bodyPr wrap="square">
            <a:spAutoFit/>
          </a:bodyPr>
          <a:lstStyle/>
          <a:p>
            <a:r>
              <a:rPr lang="en-GB" sz="4000" dirty="0"/>
              <a:t>The word THEATRE is from the Greek </a:t>
            </a:r>
            <a:r>
              <a:rPr lang="en-GB" sz="4000" dirty="0" err="1"/>
              <a:t>theatron</a:t>
            </a:r>
            <a:r>
              <a:rPr lang="en-GB" sz="4000" dirty="0"/>
              <a:t>, meaning “a place of seeing.”, but it’s so much more than that…</a:t>
            </a:r>
          </a:p>
        </p:txBody>
      </p:sp>
    </p:spTree>
    <p:extLst>
      <p:ext uri="{BB962C8B-B14F-4D97-AF65-F5344CB8AC3E}">
        <p14:creationId xmlns:p14="http://schemas.microsoft.com/office/powerpoint/2010/main" val="860467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6D54-42A3-0977-2A21-5650C5D21BAA}"/>
              </a:ext>
            </a:extLst>
          </p:cNvPr>
          <p:cNvSpPr>
            <a:spLocks noGrp="1"/>
          </p:cNvSpPr>
          <p:nvPr>
            <p:ph type="title"/>
          </p:nvPr>
        </p:nvSpPr>
        <p:spPr>
          <a:xfrm>
            <a:off x="216568" y="220069"/>
            <a:ext cx="8289758" cy="1957648"/>
          </a:xfrm>
        </p:spPr>
        <p:txBody>
          <a:bodyPr>
            <a:normAutofit fontScale="90000"/>
          </a:bodyPr>
          <a:lstStyle/>
          <a:p>
            <a:r>
              <a:rPr lang="en-GB" sz="5400" dirty="0"/>
              <a:t>What do we mean by ‘Theatre’?</a:t>
            </a:r>
            <a:br>
              <a:rPr lang="en-GB" sz="5400" dirty="0"/>
            </a:br>
            <a:br>
              <a:rPr lang="en-GB" sz="5400" dirty="0"/>
            </a:br>
            <a:r>
              <a:rPr lang="en-GB" sz="5400" dirty="0"/>
              <a:t> - </a:t>
            </a:r>
            <a:r>
              <a:rPr lang="en-GB" sz="5300" dirty="0"/>
              <a:t>What is it?</a:t>
            </a:r>
            <a:br>
              <a:rPr lang="en-GB" sz="5300" dirty="0"/>
            </a:br>
            <a:r>
              <a:rPr lang="en-GB" sz="2700" dirty="0"/>
              <a:t>   </a:t>
            </a:r>
            <a:br>
              <a:rPr lang="en-GB" sz="5400" dirty="0"/>
            </a:br>
            <a:r>
              <a:rPr lang="en-GB" sz="5400" dirty="0"/>
              <a:t> - </a:t>
            </a:r>
            <a:r>
              <a:rPr lang="en-GB" sz="5300" dirty="0"/>
              <a:t>How does it work?</a:t>
            </a:r>
            <a:br>
              <a:rPr lang="en-GB" sz="5300" dirty="0"/>
            </a:br>
            <a:r>
              <a:rPr lang="en-GB" sz="2700" dirty="0"/>
              <a:t>   </a:t>
            </a:r>
            <a:br>
              <a:rPr lang="en-GB" sz="5400" dirty="0"/>
            </a:br>
            <a:r>
              <a:rPr lang="en-GB" sz="5400" dirty="0"/>
              <a:t> - </a:t>
            </a:r>
            <a:r>
              <a:rPr lang="en-GB" sz="5300" dirty="0"/>
              <a:t>Why do we do it/see it?</a:t>
            </a:r>
            <a:br>
              <a:rPr lang="en-GB" sz="5300" dirty="0"/>
            </a:br>
            <a:r>
              <a:rPr lang="en-GB" sz="5400" dirty="0"/>
              <a:t> </a:t>
            </a:r>
            <a:br>
              <a:rPr lang="en-GB" sz="5400" dirty="0"/>
            </a:br>
            <a:endParaRPr lang="en-GB" sz="5400" dirty="0"/>
          </a:p>
        </p:txBody>
      </p:sp>
    </p:spTree>
    <p:extLst>
      <p:ext uri="{BB962C8B-B14F-4D97-AF65-F5344CB8AC3E}">
        <p14:creationId xmlns:p14="http://schemas.microsoft.com/office/powerpoint/2010/main" val="3861751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77305"/>
            <a:ext cx="6347713" cy="1320800"/>
          </a:xfrm>
        </p:spPr>
        <p:txBody>
          <a:bodyPr>
            <a:normAutofit/>
          </a:bodyPr>
          <a:lstStyle/>
          <a:p>
            <a:r>
              <a:rPr lang="en-GB" sz="3200" dirty="0"/>
              <a:t>A reflection of society through…</a:t>
            </a:r>
            <a:endParaRPr sz="3200" dirty="0"/>
          </a:p>
        </p:txBody>
      </p:sp>
      <p:sp>
        <p:nvSpPr>
          <p:cNvPr id="3" name="Content Placeholder 2"/>
          <p:cNvSpPr>
            <a:spLocks noGrp="1"/>
          </p:cNvSpPr>
          <p:nvPr>
            <p:ph idx="1"/>
          </p:nvPr>
        </p:nvSpPr>
        <p:spPr>
          <a:xfrm>
            <a:off x="537409" y="937705"/>
            <a:ext cx="7415464" cy="3819031"/>
          </a:xfrm>
        </p:spPr>
        <p:txBody>
          <a:bodyPr>
            <a:noAutofit/>
          </a:bodyPr>
          <a:lstStyle/>
          <a:p>
            <a:r>
              <a:rPr lang="en-GB" sz="2400" dirty="0"/>
              <a:t>S</a:t>
            </a:r>
            <a:r>
              <a:rPr sz="2400" dirty="0" err="1"/>
              <a:t>torytelling</a:t>
            </a:r>
            <a:r>
              <a:rPr lang="en-GB" sz="2400" dirty="0"/>
              <a:t> – past, present and future</a:t>
            </a:r>
          </a:p>
          <a:p>
            <a:r>
              <a:rPr lang="en-GB" sz="2400" dirty="0"/>
              <a:t>C</a:t>
            </a:r>
            <a:r>
              <a:rPr sz="2400" dirty="0" err="1"/>
              <a:t>ulture</a:t>
            </a:r>
            <a:r>
              <a:rPr lang="en-GB" sz="2400" dirty="0"/>
              <a:t>, politics, media, history, identity, gender, existence, hopes, failures, alternative realities, feelings, dreams, belonging, loss, grief, success, philosophy, artistic movements, the world</a:t>
            </a:r>
          </a:p>
          <a:p>
            <a:pPr marL="0" indent="0">
              <a:buNone/>
            </a:pPr>
            <a:r>
              <a:rPr lang="en-GB" sz="800" dirty="0"/>
              <a:t>  </a:t>
            </a:r>
          </a:p>
          <a:p>
            <a:pPr marL="0" indent="0">
              <a:buNone/>
            </a:pPr>
            <a:r>
              <a:rPr lang="en-GB" sz="3200" dirty="0">
                <a:solidFill>
                  <a:schemeClr val="accent1"/>
                </a:solidFill>
              </a:rPr>
              <a:t>Explored through…</a:t>
            </a:r>
          </a:p>
          <a:p>
            <a:r>
              <a:rPr lang="en-GB" sz="2400" dirty="0"/>
              <a:t>Production</a:t>
            </a:r>
          </a:p>
          <a:p>
            <a:r>
              <a:rPr lang="en-GB" sz="2400" dirty="0"/>
              <a:t>Performance</a:t>
            </a:r>
          </a:p>
          <a:p>
            <a:r>
              <a:rPr lang="en-GB" sz="2400" dirty="0"/>
              <a:t>Genre</a:t>
            </a:r>
            <a:endParaRPr sz="2400" dirty="0"/>
          </a:p>
        </p:txBody>
      </p:sp>
      <p:sp>
        <p:nvSpPr>
          <p:cNvPr id="6" name="TextBox 5">
            <a:extLst>
              <a:ext uri="{FF2B5EF4-FFF2-40B4-BE49-F238E27FC236}">
                <a16:creationId xmlns:a16="http://schemas.microsoft.com/office/drawing/2014/main" id="{CB0C1F57-E563-C617-0E69-B7C09953E0B1}"/>
              </a:ext>
            </a:extLst>
          </p:cNvPr>
          <p:cNvSpPr txBox="1"/>
          <p:nvPr/>
        </p:nvSpPr>
        <p:spPr>
          <a:xfrm>
            <a:off x="2069432" y="5606172"/>
            <a:ext cx="5249780" cy="1015663"/>
          </a:xfrm>
          <a:prstGeom prst="rect">
            <a:avLst/>
          </a:prstGeom>
          <a:noFill/>
        </p:spPr>
        <p:txBody>
          <a:bodyPr wrap="square">
            <a:spAutoFit/>
          </a:bodyPr>
          <a:lstStyle/>
          <a:p>
            <a:r>
              <a:rPr lang="en-GB" sz="2000" i="1" dirty="0"/>
              <a:t>"All the world's a stage, and all the </a:t>
            </a:r>
          </a:p>
          <a:p>
            <a:r>
              <a:rPr lang="en-GB" sz="2000" i="1" dirty="0"/>
              <a:t>men and women merely players." </a:t>
            </a:r>
          </a:p>
          <a:p>
            <a:r>
              <a:rPr lang="en-GB" sz="2000" i="1" dirty="0"/>
              <a:t>– William Shakespeare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39F9CA-E3BE-9473-450C-A877FA68433B}"/>
              </a:ext>
            </a:extLst>
          </p:cNvPr>
          <p:cNvSpPr txBox="1"/>
          <p:nvPr/>
        </p:nvSpPr>
        <p:spPr>
          <a:xfrm>
            <a:off x="535405" y="4808646"/>
            <a:ext cx="6782801" cy="984885"/>
          </a:xfrm>
          <a:prstGeom prst="rect">
            <a:avLst/>
          </a:prstGeom>
          <a:noFill/>
        </p:spPr>
        <p:txBody>
          <a:bodyPr wrap="square" rtlCol="0">
            <a:spAutoFit/>
          </a:bodyPr>
          <a:lstStyle/>
          <a:p>
            <a:r>
              <a:rPr lang="en-GB" sz="2000" i="1" dirty="0"/>
              <a:t>"Art is not a mirror to hold up to society, but a hammer </a:t>
            </a:r>
          </a:p>
          <a:p>
            <a:r>
              <a:rPr lang="en-GB" sz="2000" i="1" dirty="0"/>
              <a:t>with which to shape it.”</a:t>
            </a:r>
          </a:p>
          <a:p>
            <a:r>
              <a:rPr lang="en-GB" i="1" dirty="0"/>
              <a:t> </a:t>
            </a:r>
            <a:r>
              <a:rPr lang="en-GB" sz="1600" i="1" dirty="0"/>
              <a:t>- </a:t>
            </a:r>
            <a:r>
              <a:rPr lang="en-GB" sz="1600" b="1" dirty="0"/>
              <a:t>Bertolt Brecht </a:t>
            </a:r>
            <a:endParaRPr lang="en-GB" b="1" dirty="0"/>
          </a:p>
        </p:txBody>
      </p:sp>
      <p:sp>
        <p:nvSpPr>
          <p:cNvPr id="4" name="TextBox 3">
            <a:extLst>
              <a:ext uri="{FF2B5EF4-FFF2-40B4-BE49-F238E27FC236}">
                <a16:creationId xmlns:a16="http://schemas.microsoft.com/office/drawing/2014/main" id="{F7FF8C5F-F785-A90E-9C10-F19D08B81F2B}"/>
              </a:ext>
            </a:extLst>
          </p:cNvPr>
          <p:cNvSpPr txBox="1"/>
          <p:nvPr/>
        </p:nvSpPr>
        <p:spPr>
          <a:xfrm>
            <a:off x="517358" y="327109"/>
            <a:ext cx="6629400" cy="677108"/>
          </a:xfrm>
          <a:prstGeom prst="rect">
            <a:avLst/>
          </a:prstGeom>
          <a:noFill/>
        </p:spPr>
        <p:txBody>
          <a:bodyPr wrap="square">
            <a:spAutoFit/>
          </a:bodyPr>
          <a:lstStyle/>
          <a:p>
            <a:r>
              <a:rPr lang="en-GB" i="1" dirty="0"/>
              <a:t>"</a:t>
            </a:r>
            <a:r>
              <a:rPr lang="en-GB" sz="2000" i="1" dirty="0"/>
              <a:t>Theatre is the art of looking at ourselves." </a:t>
            </a:r>
            <a:endParaRPr lang="en-GB" i="1" dirty="0"/>
          </a:p>
          <a:p>
            <a:r>
              <a:rPr lang="en-GB" dirty="0"/>
              <a:t> </a:t>
            </a:r>
            <a:r>
              <a:rPr lang="en-GB" sz="1600" dirty="0"/>
              <a:t>– </a:t>
            </a:r>
            <a:r>
              <a:rPr lang="en-GB" sz="1600" b="1" dirty="0"/>
              <a:t>Augusto Boal</a:t>
            </a:r>
            <a:endParaRPr lang="en-GB" b="1" dirty="0"/>
          </a:p>
        </p:txBody>
      </p:sp>
      <p:sp>
        <p:nvSpPr>
          <p:cNvPr id="6" name="TextBox 5">
            <a:extLst>
              <a:ext uri="{FF2B5EF4-FFF2-40B4-BE49-F238E27FC236}">
                <a16:creationId xmlns:a16="http://schemas.microsoft.com/office/drawing/2014/main" id="{FFF3BA5F-D79B-2404-1F0B-881A5AD06628}"/>
              </a:ext>
            </a:extLst>
          </p:cNvPr>
          <p:cNvSpPr txBox="1"/>
          <p:nvPr/>
        </p:nvSpPr>
        <p:spPr>
          <a:xfrm>
            <a:off x="517358" y="4100250"/>
            <a:ext cx="8253663" cy="1015663"/>
          </a:xfrm>
          <a:prstGeom prst="rect">
            <a:avLst/>
          </a:prstGeom>
          <a:noFill/>
        </p:spPr>
        <p:txBody>
          <a:bodyPr wrap="square">
            <a:spAutoFit/>
          </a:bodyPr>
          <a:lstStyle/>
          <a:p>
            <a:r>
              <a:rPr lang="en-GB" sz="2000" i="1" dirty="0"/>
              <a:t>"Theatre must teach people how to laugh and cry, </a:t>
            </a:r>
          </a:p>
          <a:p>
            <a:r>
              <a:rPr lang="en-GB" sz="2000" i="1" dirty="0"/>
              <a:t>but above all, how to think.”</a:t>
            </a:r>
            <a:endParaRPr kumimoji="0" lang="en-GB" sz="1800" b="1" i="0" u="none" strike="noStrike" kern="1200" cap="none" spc="0" normalizeH="0" baseline="0" noProof="0" dirty="0">
              <a:ln>
                <a:noFill/>
              </a:ln>
              <a:solidFill>
                <a:prstClr val="white"/>
              </a:solidFill>
              <a:effectLst/>
              <a:uLnTx/>
              <a:uFillTx/>
              <a:latin typeface="Trebuchet MS" panose="020B0603020202020204"/>
              <a:ea typeface="+mn-ea"/>
              <a:cs typeface="+mn-cs"/>
            </a:endParaRPr>
          </a:p>
          <a:p>
            <a:endParaRPr lang="en-GB" sz="2000" i="1" dirty="0"/>
          </a:p>
        </p:txBody>
      </p:sp>
      <p:cxnSp>
        <p:nvCxnSpPr>
          <p:cNvPr id="8" name="Straight Connector 7">
            <a:extLst>
              <a:ext uri="{FF2B5EF4-FFF2-40B4-BE49-F238E27FC236}">
                <a16:creationId xmlns:a16="http://schemas.microsoft.com/office/drawing/2014/main" id="{47D58ED0-89E1-A4BB-C284-1BCF9B4F8F53}"/>
              </a:ext>
            </a:extLst>
          </p:cNvPr>
          <p:cNvCxnSpPr>
            <a:cxnSpLocks/>
          </p:cNvCxnSpPr>
          <p:nvPr/>
        </p:nvCxnSpPr>
        <p:spPr>
          <a:xfrm>
            <a:off x="240631" y="5877753"/>
            <a:ext cx="690612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17C6A19-B2F1-E266-2F73-8CADA21ECC12}"/>
              </a:ext>
            </a:extLst>
          </p:cNvPr>
          <p:cNvCxnSpPr>
            <a:cxnSpLocks/>
          </p:cNvCxnSpPr>
          <p:nvPr/>
        </p:nvCxnSpPr>
        <p:spPr>
          <a:xfrm>
            <a:off x="0" y="4100250"/>
            <a:ext cx="7748337"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5C16CE5-1AE7-9D34-98F5-933AAA82BCA1}"/>
              </a:ext>
            </a:extLst>
          </p:cNvPr>
          <p:cNvSpPr txBox="1"/>
          <p:nvPr/>
        </p:nvSpPr>
        <p:spPr>
          <a:xfrm>
            <a:off x="517358" y="3327263"/>
            <a:ext cx="7327232" cy="677108"/>
          </a:xfrm>
          <a:prstGeom prst="rect">
            <a:avLst/>
          </a:prstGeom>
          <a:noFill/>
        </p:spPr>
        <p:txBody>
          <a:bodyPr wrap="square">
            <a:spAutoFit/>
          </a:bodyPr>
          <a:lstStyle/>
          <a:p>
            <a:r>
              <a:rPr lang="en-GB" i="1" dirty="0"/>
              <a:t>"</a:t>
            </a:r>
            <a:r>
              <a:rPr lang="en-GB" sz="2000" i="1" dirty="0"/>
              <a:t>I can take any empty space and call it a bare stage." </a:t>
            </a:r>
          </a:p>
          <a:p>
            <a:r>
              <a:rPr lang="en-GB" dirty="0"/>
              <a:t> </a:t>
            </a:r>
            <a:r>
              <a:rPr lang="en-GB" sz="1600" dirty="0"/>
              <a:t>— </a:t>
            </a:r>
            <a:r>
              <a:rPr lang="en-GB" sz="1600" b="1" dirty="0"/>
              <a:t>Peter Brook, </a:t>
            </a:r>
            <a:r>
              <a:rPr lang="en-GB" sz="1600" b="1" i="1" dirty="0"/>
              <a:t>The Empty Space</a:t>
            </a:r>
            <a:endParaRPr lang="en-GB" b="1" i="1" dirty="0"/>
          </a:p>
        </p:txBody>
      </p:sp>
      <p:cxnSp>
        <p:nvCxnSpPr>
          <p:cNvPr id="14" name="Straight Connector 13">
            <a:extLst>
              <a:ext uri="{FF2B5EF4-FFF2-40B4-BE49-F238E27FC236}">
                <a16:creationId xmlns:a16="http://schemas.microsoft.com/office/drawing/2014/main" id="{D3547041-BFC5-92F5-561E-5DDDC5FECDA5}"/>
              </a:ext>
            </a:extLst>
          </p:cNvPr>
          <p:cNvCxnSpPr>
            <a:cxnSpLocks/>
          </p:cNvCxnSpPr>
          <p:nvPr/>
        </p:nvCxnSpPr>
        <p:spPr>
          <a:xfrm>
            <a:off x="52636" y="3236674"/>
            <a:ext cx="7748337" cy="0"/>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4377644-84B1-B192-15FE-840CC928AF2B}"/>
              </a:ext>
            </a:extLst>
          </p:cNvPr>
          <p:cNvSpPr txBox="1"/>
          <p:nvPr/>
        </p:nvSpPr>
        <p:spPr>
          <a:xfrm>
            <a:off x="535405" y="2251789"/>
            <a:ext cx="7002379" cy="984885"/>
          </a:xfrm>
          <a:prstGeom prst="rect">
            <a:avLst/>
          </a:prstGeom>
          <a:noFill/>
        </p:spPr>
        <p:txBody>
          <a:bodyPr wrap="square">
            <a:spAutoFit/>
          </a:bodyPr>
          <a:lstStyle/>
          <a:p>
            <a:r>
              <a:rPr lang="en-GB" sz="2000" i="1" dirty="0"/>
              <a:t>"The stage is not merely the meeting place of all the arts, but is also the return of art to life.” </a:t>
            </a:r>
          </a:p>
          <a:p>
            <a:r>
              <a:rPr lang="en-GB" dirty="0"/>
              <a:t> </a:t>
            </a:r>
            <a:r>
              <a:rPr lang="en-GB" sz="1600" dirty="0"/>
              <a:t>- </a:t>
            </a:r>
            <a:r>
              <a:rPr lang="en-GB" sz="1600" b="1" dirty="0"/>
              <a:t>Oscar Wilde </a:t>
            </a:r>
            <a:endParaRPr lang="en-GB" b="1" dirty="0"/>
          </a:p>
        </p:txBody>
      </p:sp>
      <p:cxnSp>
        <p:nvCxnSpPr>
          <p:cNvPr id="26" name="Straight Connector 25">
            <a:extLst>
              <a:ext uri="{FF2B5EF4-FFF2-40B4-BE49-F238E27FC236}">
                <a16:creationId xmlns:a16="http://schemas.microsoft.com/office/drawing/2014/main" id="{33FCCF9D-2260-EFD9-BACE-7840C16CC8DE}"/>
              </a:ext>
            </a:extLst>
          </p:cNvPr>
          <p:cNvCxnSpPr>
            <a:cxnSpLocks/>
          </p:cNvCxnSpPr>
          <p:nvPr/>
        </p:nvCxnSpPr>
        <p:spPr>
          <a:xfrm>
            <a:off x="0" y="2154917"/>
            <a:ext cx="7603958" cy="0"/>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B8AB2EE0-CDD2-E869-A019-0ED7E868E774}"/>
              </a:ext>
            </a:extLst>
          </p:cNvPr>
          <p:cNvSpPr txBox="1"/>
          <p:nvPr/>
        </p:nvSpPr>
        <p:spPr>
          <a:xfrm>
            <a:off x="535405" y="1158105"/>
            <a:ext cx="7146758" cy="954107"/>
          </a:xfrm>
          <a:prstGeom prst="rect">
            <a:avLst/>
          </a:prstGeom>
          <a:noFill/>
        </p:spPr>
        <p:txBody>
          <a:bodyPr wrap="square">
            <a:spAutoFit/>
          </a:bodyPr>
          <a:lstStyle/>
          <a:p>
            <a:r>
              <a:rPr lang="en-GB" sz="2000" i="1" dirty="0"/>
              <a:t>"Theatre is a school of emotion, a place where people </a:t>
            </a:r>
          </a:p>
          <a:p>
            <a:r>
              <a:rPr lang="en-GB" sz="2000" i="1" dirty="0"/>
              <a:t>can study the nature of their souls.”</a:t>
            </a:r>
          </a:p>
          <a:p>
            <a:r>
              <a:rPr lang="en-GB" sz="1600" b="1" dirty="0"/>
              <a:t>- Anton Chekhov</a:t>
            </a:r>
          </a:p>
        </p:txBody>
      </p:sp>
      <p:sp>
        <p:nvSpPr>
          <p:cNvPr id="34" name="TextBox 33">
            <a:extLst>
              <a:ext uri="{FF2B5EF4-FFF2-40B4-BE49-F238E27FC236}">
                <a16:creationId xmlns:a16="http://schemas.microsoft.com/office/drawing/2014/main" id="{073DA914-5903-3A03-3B35-28AD2A3A684B}"/>
              </a:ext>
            </a:extLst>
          </p:cNvPr>
          <p:cNvSpPr txBox="1"/>
          <p:nvPr/>
        </p:nvSpPr>
        <p:spPr>
          <a:xfrm>
            <a:off x="718886" y="5934670"/>
            <a:ext cx="5922546" cy="646331"/>
          </a:xfrm>
          <a:prstGeom prst="rect">
            <a:avLst/>
          </a:prstGeom>
          <a:noFill/>
        </p:spPr>
        <p:txBody>
          <a:bodyPr wrap="square">
            <a:spAutoFit/>
          </a:bodyPr>
          <a:lstStyle/>
          <a:p>
            <a:r>
              <a:rPr lang="en-GB" sz="2000" i="1" dirty="0"/>
              <a:t>"Every exit is an entrance somewhere else." </a:t>
            </a:r>
          </a:p>
          <a:p>
            <a:r>
              <a:rPr lang="en-GB" sz="1600" b="1" dirty="0"/>
              <a:t>— Tom Stoppard, </a:t>
            </a:r>
            <a:r>
              <a:rPr lang="en-GB" sz="1600" b="1" i="1" dirty="0"/>
              <a:t>Rosencrantz and Guildenstern Are Dead</a:t>
            </a:r>
          </a:p>
        </p:txBody>
      </p:sp>
      <p:cxnSp>
        <p:nvCxnSpPr>
          <p:cNvPr id="36" name="Straight Connector 35">
            <a:extLst>
              <a:ext uri="{FF2B5EF4-FFF2-40B4-BE49-F238E27FC236}">
                <a16:creationId xmlns:a16="http://schemas.microsoft.com/office/drawing/2014/main" id="{F9059C35-EC8F-2648-AD7D-FB18A1FE8091}"/>
              </a:ext>
            </a:extLst>
          </p:cNvPr>
          <p:cNvCxnSpPr/>
          <p:nvPr/>
        </p:nvCxnSpPr>
        <p:spPr>
          <a:xfrm>
            <a:off x="0" y="1064469"/>
            <a:ext cx="731820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2780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238099A-0E50-3AD4-67D7-55AAB72A2414}"/>
              </a:ext>
            </a:extLst>
          </p:cNvPr>
          <p:cNvSpPr>
            <a:spLocks noGrp="1"/>
          </p:cNvSpPr>
          <p:nvPr>
            <p:ph type="subTitle" idx="1"/>
          </p:nvPr>
        </p:nvSpPr>
        <p:spPr>
          <a:xfrm>
            <a:off x="794084" y="445167"/>
            <a:ext cx="6268453" cy="5859380"/>
          </a:xfrm>
        </p:spPr>
        <p:txBody>
          <a:bodyPr>
            <a:normAutofit fontScale="92500" lnSpcReduction="10000"/>
          </a:bodyPr>
          <a:lstStyle/>
          <a:p>
            <a:pPr algn="l"/>
            <a:r>
              <a:rPr lang="en-GB" sz="4000" dirty="0"/>
              <a:t>‘Theatre’, so…</a:t>
            </a:r>
          </a:p>
          <a:p>
            <a:pPr algn="l"/>
            <a:endParaRPr lang="en-GB" sz="4000" dirty="0"/>
          </a:p>
          <a:p>
            <a:pPr algn="l"/>
            <a:r>
              <a:rPr lang="en-GB" sz="4000" dirty="0"/>
              <a:t>* Where did it all begin?</a:t>
            </a:r>
          </a:p>
          <a:p>
            <a:pPr algn="l"/>
            <a:endParaRPr lang="en-GB" sz="4000" dirty="0"/>
          </a:p>
          <a:p>
            <a:pPr algn="l"/>
            <a:endParaRPr lang="en-GB" sz="4000" dirty="0"/>
          </a:p>
          <a:p>
            <a:pPr algn="l"/>
            <a:r>
              <a:rPr lang="en-GB" sz="4000" dirty="0"/>
              <a:t>* Where are we now?</a:t>
            </a:r>
          </a:p>
          <a:p>
            <a:pPr algn="l"/>
            <a:endParaRPr lang="en-GB" sz="4000" dirty="0"/>
          </a:p>
          <a:p>
            <a:pPr algn="l"/>
            <a:endParaRPr lang="en-GB" sz="4000" dirty="0"/>
          </a:p>
          <a:p>
            <a:pPr algn="l"/>
            <a:r>
              <a:rPr lang="en-GB" sz="4000" dirty="0"/>
              <a:t>   It’s time to TIMELINE</a:t>
            </a:r>
          </a:p>
          <a:p>
            <a:endParaRPr lang="en-GB" dirty="0"/>
          </a:p>
        </p:txBody>
      </p:sp>
      <p:pic>
        <p:nvPicPr>
          <p:cNvPr id="5" name="Picture 4">
            <a:extLst>
              <a:ext uri="{FF2B5EF4-FFF2-40B4-BE49-F238E27FC236}">
                <a16:creationId xmlns:a16="http://schemas.microsoft.com/office/drawing/2014/main" id="{72FFC360-DEC2-A082-7469-CDCF977DC9A9}"/>
              </a:ext>
            </a:extLst>
          </p:cNvPr>
          <p:cNvPicPr>
            <a:picLocks noChangeAspect="1"/>
          </p:cNvPicPr>
          <p:nvPr/>
        </p:nvPicPr>
        <p:blipFill>
          <a:blip r:embed="rId2"/>
          <a:stretch>
            <a:fillRect/>
          </a:stretch>
        </p:blipFill>
        <p:spPr>
          <a:xfrm>
            <a:off x="6484268" y="787065"/>
            <a:ext cx="2143125" cy="2143125"/>
          </a:xfrm>
          <a:prstGeom prst="rect">
            <a:avLst/>
          </a:prstGeom>
        </p:spPr>
      </p:pic>
      <p:pic>
        <p:nvPicPr>
          <p:cNvPr id="6" name="Picture 5">
            <a:extLst>
              <a:ext uri="{FF2B5EF4-FFF2-40B4-BE49-F238E27FC236}">
                <a16:creationId xmlns:a16="http://schemas.microsoft.com/office/drawing/2014/main" id="{B79D51AD-2AC1-8B20-674A-9AE025EEA6AC}"/>
              </a:ext>
            </a:extLst>
          </p:cNvPr>
          <p:cNvPicPr>
            <a:picLocks noChangeAspect="1"/>
          </p:cNvPicPr>
          <p:nvPr/>
        </p:nvPicPr>
        <p:blipFill>
          <a:blip r:embed="rId3"/>
          <a:srcRect r="19065"/>
          <a:stretch/>
        </p:blipFill>
        <p:spPr>
          <a:xfrm>
            <a:off x="6484268" y="3272087"/>
            <a:ext cx="2143125" cy="2057901"/>
          </a:xfrm>
          <a:prstGeom prst="rect">
            <a:avLst/>
          </a:prstGeom>
        </p:spPr>
      </p:pic>
    </p:spTree>
    <p:extLst>
      <p:ext uri="{BB962C8B-B14F-4D97-AF65-F5344CB8AC3E}">
        <p14:creationId xmlns:p14="http://schemas.microsoft.com/office/powerpoint/2010/main" val="3083838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733494-3ED7-80AC-D550-69ECFBDB3402}"/>
              </a:ext>
            </a:extLst>
          </p:cNvPr>
          <p:cNvSpPr txBox="1"/>
          <p:nvPr/>
        </p:nvSpPr>
        <p:spPr>
          <a:xfrm>
            <a:off x="132347" y="114241"/>
            <a:ext cx="7339264" cy="1569660"/>
          </a:xfrm>
          <a:prstGeom prst="rect">
            <a:avLst/>
          </a:prstGeom>
          <a:noFill/>
        </p:spPr>
        <p:txBody>
          <a:bodyPr wrap="square" rtlCol="0">
            <a:spAutoFit/>
          </a:bodyPr>
          <a:lstStyle/>
          <a:p>
            <a:r>
              <a:rPr lang="en-GB" sz="2400" dirty="0"/>
              <a:t>In groups of 4 or 5, create a History of Theatre timeline of all styles, eras and movements of theatre that you are aware of.</a:t>
            </a:r>
          </a:p>
          <a:p>
            <a:r>
              <a:rPr lang="en-GB" sz="2400" dirty="0"/>
              <a:t>You have 15-minutes </a:t>
            </a:r>
          </a:p>
        </p:txBody>
      </p:sp>
      <p:pic>
        <p:nvPicPr>
          <p:cNvPr id="3" name="Picture 2">
            <a:extLst>
              <a:ext uri="{FF2B5EF4-FFF2-40B4-BE49-F238E27FC236}">
                <a16:creationId xmlns:a16="http://schemas.microsoft.com/office/drawing/2014/main" id="{871A2467-F99B-1B41-0D75-3614F8DB725B}"/>
              </a:ext>
            </a:extLst>
          </p:cNvPr>
          <p:cNvPicPr>
            <a:picLocks noChangeAspect="1"/>
          </p:cNvPicPr>
          <p:nvPr/>
        </p:nvPicPr>
        <p:blipFill>
          <a:blip r:embed="rId2"/>
          <a:srcRect l="2998" t="18245" r="2561" b="12983"/>
          <a:stretch/>
        </p:blipFill>
        <p:spPr>
          <a:xfrm>
            <a:off x="-3" y="4023344"/>
            <a:ext cx="9144001" cy="3719990"/>
          </a:xfrm>
          <a:prstGeom prst="rect">
            <a:avLst/>
          </a:prstGeom>
        </p:spPr>
      </p:pic>
      <p:sp>
        <p:nvSpPr>
          <p:cNvPr id="4" name="TextBox 3">
            <a:extLst>
              <a:ext uri="{FF2B5EF4-FFF2-40B4-BE49-F238E27FC236}">
                <a16:creationId xmlns:a16="http://schemas.microsoft.com/office/drawing/2014/main" id="{0B7C2549-1859-1EA2-7CB3-FB9B2BE85721}"/>
              </a:ext>
            </a:extLst>
          </p:cNvPr>
          <p:cNvSpPr txBox="1"/>
          <p:nvPr/>
        </p:nvSpPr>
        <p:spPr>
          <a:xfrm>
            <a:off x="-3" y="5451751"/>
            <a:ext cx="1191126" cy="461665"/>
          </a:xfrm>
          <a:prstGeom prst="rect">
            <a:avLst/>
          </a:prstGeom>
          <a:noFill/>
        </p:spPr>
        <p:txBody>
          <a:bodyPr wrap="square" rtlCol="0">
            <a:spAutoFit/>
          </a:bodyPr>
          <a:lstStyle/>
          <a:p>
            <a:r>
              <a:rPr lang="en-GB" sz="2400" dirty="0">
                <a:solidFill>
                  <a:schemeClr val="bg1"/>
                </a:solidFill>
              </a:rPr>
              <a:t>START</a:t>
            </a:r>
          </a:p>
        </p:txBody>
      </p:sp>
      <p:sp>
        <p:nvSpPr>
          <p:cNvPr id="5" name="TextBox 4">
            <a:extLst>
              <a:ext uri="{FF2B5EF4-FFF2-40B4-BE49-F238E27FC236}">
                <a16:creationId xmlns:a16="http://schemas.microsoft.com/office/drawing/2014/main" id="{FCDB1D19-CB78-1728-73D7-3906BB554AFA}"/>
              </a:ext>
            </a:extLst>
          </p:cNvPr>
          <p:cNvSpPr txBox="1"/>
          <p:nvPr/>
        </p:nvSpPr>
        <p:spPr>
          <a:xfrm>
            <a:off x="8109285" y="5451751"/>
            <a:ext cx="1191126" cy="461665"/>
          </a:xfrm>
          <a:prstGeom prst="rect">
            <a:avLst/>
          </a:prstGeom>
          <a:noFill/>
        </p:spPr>
        <p:txBody>
          <a:bodyPr wrap="square" rtlCol="0">
            <a:spAutoFit/>
          </a:bodyPr>
          <a:lstStyle/>
          <a:p>
            <a:r>
              <a:rPr lang="en-GB" sz="2400" dirty="0">
                <a:solidFill>
                  <a:schemeClr val="bg1"/>
                </a:solidFill>
              </a:rPr>
              <a:t>FINISH</a:t>
            </a:r>
          </a:p>
        </p:txBody>
      </p:sp>
      <p:sp>
        <p:nvSpPr>
          <p:cNvPr id="6" name="TextBox 5">
            <a:extLst>
              <a:ext uri="{FF2B5EF4-FFF2-40B4-BE49-F238E27FC236}">
                <a16:creationId xmlns:a16="http://schemas.microsoft.com/office/drawing/2014/main" id="{A883DBD7-1308-2025-0026-099A58E5D9D8}"/>
              </a:ext>
            </a:extLst>
          </p:cNvPr>
          <p:cNvSpPr txBox="1"/>
          <p:nvPr/>
        </p:nvSpPr>
        <p:spPr>
          <a:xfrm>
            <a:off x="2628900" y="6396335"/>
            <a:ext cx="3886199" cy="461665"/>
          </a:xfrm>
          <a:prstGeom prst="rect">
            <a:avLst/>
          </a:prstGeom>
          <a:noFill/>
        </p:spPr>
        <p:txBody>
          <a:bodyPr wrap="square" rtlCol="0">
            <a:spAutoFit/>
          </a:bodyPr>
          <a:lstStyle/>
          <a:p>
            <a:r>
              <a:rPr lang="en-GB" sz="2400" dirty="0">
                <a:solidFill>
                  <a:schemeClr val="bg1"/>
                </a:solidFill>
              </a:rPr>
              <a:t>EVERYTHING IN BETWEEN</a:t>
            </a:r>
          </a:p>
        </p:txBody>
      </p:sp>
      <p:pic>
        <p:nvPicPr>
          <p:cNvPr id="9" name="Picture 8">
            <a:extLst>
              <a:ext uri="{FF2B5EF4-FFF2-40B4-BE49-F238E27FC236}">
                <a16:creationId xmlns:a16="http://schemas.microsoft.com/office/drawing/2014/main" id="{00399544-E428-FFBB-3A32-7CE93F29BC3A}"/>
              </a:ext>
            </a:extLst>
          </p:cNvPr>
          <p:cNvPicPr>
            <a:picLocks noChangeAspect="1"/>
          </p:cNvPicPr>
          <p:nvPr/>
        </p:nvPicPr>
        <p:blipFill>
          <a:blip r:embed="rId3"/>
          <a:srcRect b="50000"/>
          <a:stretch/>
        </p:blipFill>
        <p:spPr>
          <a:xfrm>
            <a:off x="1" y="1930034"/>
            <a:ext cx="9144000" cy="2997932"/>
          </a:xfrm>
          <a:prstGeom prst="rect">
            <a:avLst/>
          </a:prstGeom>
        </p:spPr>
      </p:pic>
    </p:spTree>
    <p:extLst>
      <p:ext uri="{BB962C8B-B14F-4D97-AF65-F5344CB8AC3E}">
        <p14:creationId xmlns:p14="http://schemas.microsoft.com/office/powerpoint/2010/main" val="3204328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8106" y="349403"/>
            <a:ext cx="4503822" cy="1320800"/>
          </a:xfrm>
        </p:spPr>
        <p:txBody>
          <a:bodyPr/>
          <a:lstStyle/>
          <a:p>
            <a:r>
              <a:rPr dirty="0"/>
              <a:t>Origins of Theatre</a:t>
            </a:r>
          </a:p>
        </p:txBody>
      </p:sp>
      <p:sp>
        <p:nvSpPr>
          <p:cNvPr id="3" name="Content Placeholder 2"/>
          <p:cNvSpPr>
            <a:spLocks noGrp="1"/>
          </p:cNvSpPr>
          <p:nvPr>
            <p:ph idx="1"/>
          </p:nvPr>
        </p:nvSpPr>
        <p:spPr>
          <a:xfrm>
            <a:off x="579995" y="4769937"/>
            <a:ext cx="6025342" cy="2253206"/>
          </a:xfrm>
        </p:spPr>
        <p:txBody>
          <a:bodyPr>
            <a:noAutofit/>
          </a:bodyPr>
          <a:lstStyle/>
          <a:p>
            <a:r>
              <a:rPr sz="2800" dirty="0"/>
              <a:t>Early tribal performances related to religious rituals, ceremonies, and </a:t>
            </a:r>
            <a:r>
              <a:rPr lang="en-GB" sz="2800" dirty="0"/>
              <a:t>STORYTELLING</a:t>
            </a:r>
            <a:r>
              <a:rPr sz="3600" dirty="0"/>
              <a:t>.</a:t>
            </a:r>
          </a:p>
        </p:txBody>
      </p:sp>
      <p:pic>
        <p:nvPicPr>
          <p:cNvPr id="4" name="Picture 3">
            <a:extLst>
              <a:ext uri="{FF2B5EF4-FFF2-40B4-BE49-F238E27FC236}">
                <a16:creationId xmlns:a16="http://schemas.microsoft.com/office/drawing/2014/main" id="{2D012636-8ADD-B4BA-90B5-34BDAF3F96A3}"/>
              </a:ext>
            </a:extLst>
          </p:cNvPr>
          <p:cNvPicPr>
            <a:picLocks noChangeAspect="1"/>
          </p:cNvPicPr>
          <p:nvPr/>
        </p:nvPicPr>
        <p:blipFill>
          <a:blip r:embed="rId2"/>
          <a:stretch>
            <a:fillRect/>
          </a:stretch>
        </p:blipFill>
        <p:spPr>
          <a:xfrm>
            <a:off x="2077451" y="1257968"/>
            <a:ext cx="3614207" cy="340394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379E3A-550A-4684-7419-E892713A15F3}"/>
              </a:ext>
            </a:extLst>
          </p:cNvPr>
          <p:cNvSpPr txBox="1"/>
          <p:nvPr/>
        </p:nvSpPr>
        <p:spPr>
          <a:xfrm>
            <a:off x="276725" y="363828"/>
            <a:ext cx="6882063" cy="6155531"/>
          </a:xfrm>
          <a:prstGeom prst="rect">
            <a:avLst/>
          </a:prstGeom>
          <a:noFill/>
        </p:spPr>
        <p:txBody>
          <a:bodyPr wrap="square">
            <a:spAutoFit/>
          </a:bodyPr>
          <a:lstStyle/>
          <a:p>
            <a:r>
              <a:rPr lang="en-GB" sz="2400" b="1" dirty="0"/>
              <a:t>ANCIENT THEATRE: </a:t>
            </a:r>
            <a:r>
              <a:rPr lang="en-GB" sz="2400" dirty="0"/>
              <a:t>2500 BC - 500 AD</a:t>
            </a:r>
          </a:p>
          <a:p>
            <a:endParaRPr lang="en-GB" sz="1000" dirty="0"/>
          </a:p>
          <a:p>
            <a:r>
              <a:rPr lang="en-GB" sz="2400" dirty="0"/>
              <a:t>Egypt: Ritual performances, including the Osiris myth. A famous Egyptian story.</a:t>
            </a:r>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 Greece: 6th Century BC (In 534 BC, to be exact) The first recorded competition for tragedy takes place in Athens, held during the City Dionysia festival. The first known playwright, Thespis, wins the competition and is credited with creating the first actor in tragedy.</a:t>
            </a:r>
          </a:p>
          <a:p>
            <a:endParaRPr lang="en-GB" sz="2400" dirty="0"/>
          </a:p>
        </p:txBody>
      </p:sp>
      <p:pic>
        <p:nvPicPr>
          <p:cNvPr id="4" name="Picture 3">
            <a:extLst>
              <a:ext uri="{FF2B5EF4-FFF2-40B4-BE49-F238E27FC236}">
                <a16:creationId xmlns:a16="http://schemas.microsoft.com/office/drawing/2014/main" id="{3E26A971-A7C0-F6BF-AEAC-8CA025D3D8CB}"/>
              </a:ext>
            </a:extLst>
          </p:cNvPr>
          <p:cNvPicPr>
            <a:picLocks noChangeAspect="1"/>
          </p:cNvPicPr>
          <p:nvPr/>
        </p:nvPicPr>
        <p:blipFill>
          <a:blip r:embed="rId2"/>
          <a:stretch>
            <a:fillRect/>
          </a:stretch>
        </p:blipFill>
        <p:spPr>
          <a:xfrm>
            <a:off x="1343526" y="1751598"/>
            <a:ext cx="4491790" cy="1993232"/>
          </a:xfrm>
          <a:prstGeom prst="rect">
            <a:avLst/>
          </a:prstGeom>
        </p:spPr>
      </p:pic>
    </p:spTree>
    <p:extLst>
      <p:ext uri="{BB962C8B-B14F-4D97-AF65-F5344CB8AC3E}">
        <p14:creationId xmlns:p14="http://schemas.microsoft.com/office/powerpoint/2010/main" val="1758305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315" y="425666"/>
            <a:ext cx="6347713" cy="1320800"/>
          </a:xfrm>
        </p:spPr>
        <p:txBody>
          <a:bodyPr/>
          <a:lstStyle/>
          <a:p>
            <a:r>
              <a:rPr dirty="0"/>
              <a:t>Greek Theatre</a:t>
            </a:r>
          </a:p>
        </p:txBody>
      </p:sp>
      <p:sp>
        <p:nvSpPr>
          <p:cNvPr id="3" name="Content Placeholder 2"/>
          <p:cNvSpPr>
            <a:spLocks noGrp="1"/>
          </p:cNvSpPr>
          <p:nvPr>
            <p:ph idx="1"/>
          </p:nvPr>
        </p:nvSpPr>
        <p:spPr>
          <a:xfrm>
            <a:off x="180475" y="1620049"/>
            <a:ext cx="7074568" cy="4458368"/>
          </a:xfrm>
        </p:spPr>
        <p:txBody>
          <a:bodyPr>
            <a:noAutofit/>
          </a:bodyPr>
          <a:lstStyle/>
          <a:p>
            <a:pPr marL="0" indent="0">
              <a:buNone/>
            </a:pPr>
            <a:r>
              <a:rPr lang="en-GB" dirty="0"/>
              <a:t>The b</a:t>
            </a:r>
            <a:r>
              <a:rPr dirty="0" err="1"/>
              <a:t>irthplace</a:t>
            </a:r>
            <a:r>
              <a:rPr dirty="0"/>
              <a:t> of Western theatre.</a:t>
            </a:r>
            <a:r>
              <a:rPr lang="en-GB" dirty="0"/>
              <a:t> It emerged in the 6th century BC, with the 5th Century BC being the height of Greek theatre.</a:t>
            </a:r>
          </a:p>
          <a:p>
            <a:pPr marL="0" indent="0">
              <a:buNone/>
            </a:pPr>
            <a:r>
              <a:rPr lang="en-GB" dirty="0"/>
              <a:t>Greek theatre laid the groundwork for modern drama and has had a lasting impact on literature and performance arts throughout history.</a:t>
            </a:r>
          </a:p>
          <a:p>
            <a:pPr marL="0" indent="0">
              <a:buNone/>
            </a:pPr>
            <a:r>
              <a:rPr lang="en-GB" dirty="0"/>
              <a:t>The dawn of the playwright, with the likes of Aeschylus, Sophocles, Euripides, and Aristophanes paving the way. The use of masks, amphitheatres, and choruses become prominent, as well as the introduction of scenery and props.</a:t>
            </a:r>
            <a:endParaRPr dirty="0"/>
          </a:p>
          <a:p>
            <a:pPr marL="0" indent="0">
              <a:buNone/>
            </a:pPr>
            <a:r>
              <a:rPr lang="en-GB" dirty="0"/>
              <a:t>3 specific </a:t>
            </a:r>
            <a:r>
              <a:rPr dirty="0"/>
              <a:t>Types of plays</a:t>
            </a:r>
            <a:r>
              <a:rPr lang="en-GB" dirty="0"/>
              <a:t> - </a:t>
            </a:r>
          </a:p>
          <a:p>
            <a:pPr marL="0" indent="0">
              <a:buNone/>
            </a:pPr>
            <a:r>
              <a:rPr lang="en-GB" dirty="0"/>
              <a:t>	Tragedy: Works such as </a:t>
            </a:r>
            <a:r>
              <a:rPr lang="en-GB" i="1" dirty="0"/>
              <a:t>Medea; Oedipus; Antigone</a:t>
            </a:r>
          </a:p>
          <a:p>
            <a:pPr marL="0" indent="0">
              <a:buNone/>
            </a:pPr>
            <a:r>
              <a:rPr lang="en-GB" dirty="0"/>
              <a:t>	</a:t>
            </a:r>
            <a:r>
              <a:rPr dirty="0" err="1"/>
              <a:t>Comed</a:t>
            </a:r>
            <a:r>
              <a:rPr lang="en-GB" dirty="0"/>
              <a:t>y: Works such as </a:t>
            </a:r>
            <a:r>
              <a:rPr lang="en-GB" i="1" dirty="0"/>
              <a:t>Lysistrata; The Clouds; The Frogs </a:t>
            </a:r>
          </a:p>
          <a:p>
            <a:pPr marL="0" indent="0">
              <a:buNone/>
            </a:pPr>
            <a:r>
              <a:rPr lang="en-GB" dirty="0"/>
              <a:t>	</a:t>
            </a:r>
            <a:r>
              <a:rPr dirty="0"/>
              <a:t>Satyr</a:t>
            </a:r>
            <a:r>
              <a:rPr lang="en-GB" dirty="0"/>
              <a:t>: Many Satyr works are lost, but </a:t>
            </a:r>
            <a:r>
              <a:rPr lang="en-GB" i="1" dirty="0"/>
              <a:t>The Trackers </a:t>
            </a:r>
            <a:r>
              <a:rPr lang="en-GB" dirty="0"/>
              <a:t>by 			Sophocles remains</a:t>
            </a:r>
          </a:p>
        </p:txBody>
      </p:sp>
      <p:pic>
        <p:nvPicPr>
          <p:cNvPr id="4" name="Picture 3">
            <a:extLst>
              <a:ext uri="{FF2B5EF4-FFF2-40B4-BE49-F238E27FC236}">
                <a16:creationId xmlns:a16="http://schemas.microsoft.com/office/drawing/2014/main" id="{F91175DE-975C-892D-4427-24B414C8495B}"/>
              </a:ext>
            </a:extLst>
          </p:cNvPr>
          <p:cNvPicPr>
            <a:picLocks noChangeAspect="1"/>
          </p:cNvPicPr>
          <p:nvPr/>
        </p:nvPicPr>
        <p:blipFill>
          <a:blip r:embed="rId2"/>
          <a:stretch>
            <a:fillRect/>
          </a:stretch>
        </p:blipFill>
        <p:spPr>
          <a:xfrm>
            <a:off x="4027141" y="141967"/>
            <a:ext cx="2513741" cy="1407695"/>
          </a:xfrm>
          <a:prstGeom prst="rect">
            <a:avLst/>
          </a:prstGeom>
        </p:spPr>
      </p:pic>
      <p:sp>
        <p:nvSpPr>
          <p:cNvPr id="6" name="TextBox 5">
            <a:extLst>
              <a:ext uri="{FF2B5EF4-FFF2-40B4-BE49-F238E27FC236}">
                <a16:creationId xmlns:a16="http://schemas.microsoft.com/office/drawing/2014/main" id="{8C1CCBB4-D1D3-B206-2511-ED535145042E}"/>
              </a:ext>
            </a:extLst>
          </p:cNvPr>
          <p:cNvSpPr txBox="1"/>
          <p:nvPr/>
        </p:nvSpPr>
        <p:spPr>
          <a:xfrm>
            <a:off x="4436215" y="212354"/>
            <a:ext cx="4590046" cy="646331"/>
          </a:xfrm>
          <a:prstGeom prst="rect">
            <a:avLst/>
          </a:prstGeom>
          <a:noFill/>
        </p:spPr>
        <p:txBody>
          <a:bodyPr wrap="square">
            <a:spAutoFit/>
          </a:bodyPr>
          <a:lstStyle/>
          <a:p>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FC0EE-C333-F827-39F4-AE83A2892C85}"/>
              </a:ext>
            </a:extLst>
          </p:cNvPr>
          <p:cNvSpPr>
            <a:spLocks noGrp="1"/>
          </p:cNvSpPr>
          <p:nvPr>
            <p:ph type="title"/>
          </p:nvPr>
        </p:nvSpPr>
        <p:spPr/>
        <p:txBody>
          <a:bodyPr/>
          <a:lstStyle/>
          <a:p>
            <a:r>
              <a:rPr lang="en-GB" dirty="0"/>
              <a:t>TRAGEDY</a:t>
            </a:r>
          </a:p>
        </p:txBody>
      </p:sp>
      <p:sp>
        <p:nvSpPr>
          <p:cNvPr id="3" name="Content Placeholder 2">
            <a:extLst>
              <a:ext uri="{FF2B5EF4-FFF2-40B4-BE49-F238E27FC236}">
                <a16:creationId xmlns:a16="http://schemas.microsoft.com/office/drawing/2014/main" id="{D86228EF-BDD6-017E-8829-416D50EF3130}"/>
              </a:ext>
            </a:extLst>
          </p:cNvPr>
          <p:cNvSpPr>
            <a:spLocks noGrp="1"/>
          </p:cNvSpPr>
          <p:nvPr>
            <p:ph idx="1"/>
          </p:nvPr>
        </p:nvSpPr>
        <p:spPr>
          <a:xfrm>
            <a:off x="348917" y="1276936"/>
            <a:ext cx="7291136" cy="5099801"/>
          </a:xfrm>
        </p:spPr>
        <p:txBody>
          <a:bodyPr>
            <a:normAutofit/>
          </a:bodyPr>
          <a:lstStyle/>
          <a:p>
            <a:pPr marL="0" indent="0">
              <a:buNone/>
            </a:pPr>
            <a:r>
              <a:rPr lang="en-GB" dirty="0"/>
              <a:t>Characterised by its serious themes, complex characters, and moral dilemmas.</a:t>
            </a:r>
          </a:p>
          <a:p>
            <a:pPr marL="0" indent="0">
              <a:buNone/>
            </a:pPr>
            <a:r>
              <a:rPr lang="en-GB" dirty="0"/>
              <a:t>Tragedies often explore profound topics such as fate, justice, love, loss, and the conflict between human desires and divine will; frequently questioning the nature of good and evil and the consequences of actions.</a:t>
            </a:r>
          </a:p>
          <a:p>
            <a:pPr marL="0" indent="0">
              <a:buNone/>
            </a:pPr>
            <a:r>
              <a:rPr lang="en-GB" dirty="0"/>
              <a:t>A typical tragedy follows a specific structure, which includes:</a:t>
            </a:r>
          </a:p>
          <a:p>
            <a:pPr marL="0" indent="0">
              <a:buNone/>
            </a:pPr>
            <a:r>
              <a:rPr lang="en-GB" dirty="0"/>
              <a:t>        </a:t>
            </a:r>
            <a:r>
              <a:rPr lang="en-GB" dirty="0">
                <a:solidFill>
                  <a:schemeClr val="accent1"/>
                </a:solidFill>
              </a:rPr>
              <a:t>Prologue:</a:t>
            </a:r>
            <a:r>
              <a:rPr lang="en-GB" dirty="0"/>
              <a:t>	Introduction that sets the scene.</a:t>
            </a:r>
          </a:p>
          <a:p>
            <a:pPr marL="0" indent="0">
              <a:buNone/>
            </a:pPr>
            <a:r>
              <a:rPr lang="en-GB" dirty="0"/>
              <a:t>        </a:t>
            </a:r>
            <a:r>
              <a:rPr lang="en-GB" dirty="0">
                <a:solidFill>
                  <a:schemeClr val="accent1"/>
                </a:solidFill>
              </a:rPr>
              <a:t>Parodos: </a:t>
            </a:r>
            <a:r>
              <a:rPr lang="en-GB" dirty="0"/>
              <a:t>	The entrance of the chorus, which often provides 				background information.</a:t>
            </a:r>
          </a:p>
          <a:p>
            <a:pPr marL="0" indent="0">
              <a:buNone/>
            </a:pPr>
            <a:r>
              <a:rPr lang="en-GB" dirty="0">
                <a:solidFill>
                  <a:schemeClr val="accent1"/>
                </a:solidFill>
              </a:rPr>
              <a:t>        Episodes: </a:t>
            </a:r>
            <a:r>
              <a:rPr lang="en-GB" dirty="0"/>
              <a:t>	Main scenes featuring dialogue and action.</a:t>
            </a:r>
          </a:p>
          <a:p>
            <a:pPr marL="0" indent="0">
              <a:buNone/>
            </a:pPr>
            <a:r>
              <a:rPr lang="en-GB" dirty="0"/>
              <a:t>        </a:t>
            </a:r>
            <a:r>
              <a:rPr lang="en-GB" dirty="0">
                <a:solidFill>
                  <a:schemeClr val="accent1"/>
                </a:solidFill>
              </a:rPr>
              <a:t>Stasimon:</a:t>
            </a:r>
            <a:r>
              <a:rPr lang="en-GB" dirty="0"/>
              <a:t> 	Choral verses that reflect on the events and </a:t>
            </a:r>
          </a:p>
          <a:p>
            <a:pPr marL="0" indent="0">
              <a:buNone/>
            </a:pPr>
            <a:r>
              <a:rPr lang="en-GB" dirty="0"/>
              <a:t>				themes of the play.</a:t>
            </a:r>
          </a:p>
          <a:p>
            <a:pPr marL="0" indent="0">
              <a:buNone/>
            </a:pPr>
            <a:r>
              <a:rPr lang="en-GB" dirty="0">
                <a:solidFill>
                  <a:schemeClr val="accent1"/>
                </a:solidFill>
              </a:rPr>
              <a:t>        Exodus: </a:t>
            </a:r>
            <a:r>
              <a:rPr lang="en-GB" dirty="0"/>
              <a:t>	The conclusion, where the resolution occurs.</a:t>
            </a:r>
          </a:p>
          <a:p>
            <a:endParaRPr lang="en-GB" dirty="0"/>
          </a:p>
        </p:txBody>
      </p:sp>
    </p:spTree>
    <p:extLst>
      <p:ext uri="{BB962C8B-B14F-4D97-AF65-F5344CB8AC3E}">
        <p14:creationId xmlns:p14="http://schemas.microsoft.com/office/powerpoint/2010/main" val="575253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64F030-F81E-C965-3854-EA713BDFAE2F}"/>
              </a:ext>
            </a:extLst>
          </p:cNvPr>
          <p:cNvSpPr txBox="1"/>
          <p:nvPr/>
        </p:nvSpPr>
        <p:spPr>
          <a:xfrm>
            <a:off x="433137" y="219943"/>
            <a:ext cx="3477125" cy="646331"/>
          </a:xfrm>
          <a:prstGeom prst="rect">
            <a:avLst/>
          </a:prstGeom>
          <a:noFill/>
        </p:spPr>
        <p:txBody>
          <a:bodyPr wrap="square" rtlCol="0">
            <a:spAutoFit/>
          </a:bodyPr>
          <a:lstStyle/>
          <a:p>
            <a:r>
              <a:rPr lang="en-GB" sz="3600" dirty="0">
                <a:solidFill>
                  <a:schemeClr val="accent1"/>
                </a:solidFill>
              </a:rPr>
              <a:t>COMEDY</a:t>
            </a:r>
          </a:p>
        </p:txBody>
      </p:sp>
      <p:sp>
        <p:nvSpPr>
          <p:cNvPr id="3" name="TextBox 2">
            <a:extLst>
              <a:ext uri="{FF2B5EF4-FFF2-40B4-BE49-F238E27FC236}">
                <a16:creationId xmlns:a16="http://schemas.microsoft.com/office/drawing/2014/main" id="{B58FC7FF-C9EE-0E50-E29D-095861AA3E00}"/>
              </a:ext>
            </a:extLst>
          </p:cNvPr>
          <p:cNvSpPr txBox="1"/>
          <p:nvPr/>
        </p:nvSpPr>
        <p:spPr>
          <a:xfrm>
            <a:off x="336886" y="1816770"/>
            <a:ext cx="8771020" cy="2554545"/>
          </a:xfrm>
          <a:prstGeom prst="rect">
            <a:avLst/>
          </a:prstGeom>
          <a:noFill/>
        </p:spPr>
        <p:txBody>
          <a:bodyPr wrap="square" rtlCol="0">
            <a:spAutoFit/>
          </a:bodyPr>
          <a:lstStyle/>
          <a:p>
            <a:r>
              <a:rPr lang="en-GB" sz="1600" dirty="0">
                <a:solidFill>
                  <a:schemeClr val="accent1"/>
                </a:solidFill>
              </a:rPr>
              <a:t>Old Comedy</a:t>
            </a:r>
            <a:r>
              <a:rPr lang="en-GB" sz="1600" dirty="0"/>
              <a:t>: This earlier form, exemplified by playwrights like Aristophanes, was characterised by its extravagant plots, farcical elements, and political satire. It often included fantastical scenarios and sharp commentary on social issues.</a:t>
            </a:r>
          </a:p>
          <a:p>
            <a:endParaRPr lang="en-GB" sz="800" dirty="0"/>
          </a:p>
          <a:p>
            <a:r>
              <a:rPr lang="en-GB" sz="1600" dirty="0">
                <a:solidFill>
                  <a:schemeClr val="accent1"/>
                </a:solidFill>
              </a:rPr>
              <a:t>Middle Comedy: </a:t>
            </a:r>
            <a:r>
              <a:rPr lang="en-GB" sz="1600" dirty="0"/>
              <a:t>This transitional phase, which developed in the late 4th century BC, moved away from the heavy political satire of Old Comedy, focusing more on everyday life and social manners.</a:t>
            </a:r>
          </a:p>
          <a:p>
            <a:endParaRPr lang="en-GB" sz="800" dirty="0"/>
          </a:p>
          <a:p>
            <a:r>
              <a:rPr lang="en-GB" sz="1600" dirty="0">
                <a:solidFill>
                  <a:schemeClr val="accent1"/>
                </a:solidFill>
              </a:rPr>
              <a:t>New Comedy: </a:t>
            </a:r>
            <a:r>
              <a:rPr lang="en-GB" sz="1600" dirty="0"/>
              <a:t>Emerging in the 3rd century BC, New Comedy featured more realistic plots and character-driven stories, often centred on romantic entanglements and familial relationships. </a:t>
            </a:r>
          </a:p>
        </p:txBody>
      </p:sp>
      <p:sp>
        <p:nvSpPr>
          <p:cNvPr id="4" name="TextBox 3">
            <a:extLst>
              <a:ext uri="{FF2B5EF4-FFF2-40B4-BE49-F238E27FC236}">
                <a16:creationId xmlns:a16="http://schemas.microsoft.com/office/drawing/2014/main" id="{46439DCD-3AE6-B8F8-95AE-1F776E54DF5F}"/>
              </a:ext>
            </a:extLst>
          </p:cNvPr>
          <p:cNvSpPr txBox="1"/>
          <p:nvPr/>
        </p:nvSpPr>
        <p:spPr>
          <a:xfrm>
            <a:off x="336886" y="96254"/>
            <a:ext cx="2610851" cy="94712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E7EE9024-D2C6-CB98-853E-EC21A855A921}"/>
              </a:ext>
            </a:extLst>
          </p:cNvPr>
          <p:cNvSpPr txBox="1"/>
          <p:nvPr/>
        </p:nvSpPr>
        <p:spPr>
          <a:xfrm>
            <a:off x="433136" y="741494"/>
            <a:ext cx="8373977" cy="923330"/>
          </a:xfrm>
          <a:prstGeom prst="rect">
            <a:avLst/>
          </a:prstGeom>
          <a:noFill/>
        </p:spPr>
        <p:txBody>
          <a:bodyPr wrap="square" rtlCol="0">
            <a:spAutoFit/>
          </a:bodyPr>
          <a:lstStyle/>
          <a:p>
            <a:r>
              <a:rPr lang="en-GB" dirty="0"/>
              <a:t>Comedy often tackled topics such as love, relationships, social class, and the absurdities of life. It provided a means for audiences to reflect on their society while enjoying humour. </a:t>
            </a:r>
          </a:p>
        </p:txBody>
      </p:sp>
      <p:sp>
        <p:nvSpPr>
          <p:cNvPr id="6" name="TextBox 5">
            <a:extLst>
              <a:ext uri="{FF2B5EF4-FFF2-40B4-BE49-F238E27FC236}">
                <a16:creationId xmlns:a16="http://schemas.microsoft.com/office/drawing/2014/main" id="{79611A50-3A07-7EE8-DF69-CD45C068F9F6}"/>
              </a:ext>
            </a:extLst>
          </p:cNvPr>
          <p:cNvSpPr txBox="1"/>
          <p:nvPr/>
        </p:nvSpPr>
        <p:spPr>
          <a:xfrm>
            <a:off x="336886" y="4523261"/>
            <a:ext cx="8470227" cy="1877437"/>
          </a:xfrm>
          <a:prstGeom prst="rect">
            <a:avLst/>
          </a:prstGeom>
          <a:noFill/>
        </p:spPr>
        <p:txBody>
          <a:bodyPr wrap="square" rtlCol="0">
            <a:spAutoFit/>
          </a:bodyPr>
          <a:lstStyle/>
          <a:p>
            <a:r>
              <a:rPr lang="en-GB" dirty="0"/>
              <a:t>Comedies typically followed a looser structure compared to tragedies. </a:t>
            </a:r>
          </a:p>
          <a:p>
            <a:r>
              <a:rPr lang="en-GB" dirty="0"/>
              <a:t>They included:</a:t>
            </a:r>
          </a:p>
          <a:p>
            <a:endParaRPr lang="en-GB" sz="800" dirty="0"/>
          </a:p>
          <a:p>
            <a:r>
              <a:rPr lang="en-GB" dirty="0"/>
              <a:t>    </a:t>
            </a:r>
            <a:r>
              <a:rPr lang="en-GB" dirty="0">
                <a:solidFill>
                  <a:schemeClr val="accent1"/>
                </a:solidFill>
              </a:rPr>
              <a:t>Prologue:</a:t>
            </a:r>
            <a:r>
              <a:rPr lang="en-GB" dirty="0"/>
              <a:t> Introduced the setting and characters.</a:t>
            </a:r>
          </a:p>
          <a:p>
            <a:r>
              <a:rPr lang="en-GB" dirty="0"/>
              <a:t>    </a:t>
            </a:r>
            <a:r>
              <a:rPr lang="en-GB" dirty="0">
                <a:solidFill>
                  <a:schemeClr val="accent1"/>
                </a:solidFill>
              </a:rPr>
              <a:t>Parodos: </a:t>
            </a:r>
            <a:r>
              <a:rPr lang="en-GB" dirty="0"/>
              <a:t>The chorus would enter and sing a comedic ode.</a:t>
            </a:r>
          </a:p>
          <a:p>
            <a:r>
              <a:rPr lang="en-GB" dirty="0"/>
              <a:t>    </a:t>
            </a:r>
            <a:r>
              <a:rPr lang="en-GB" dirty="0">
                <a:solidFill>
                  <a:schemeClr val="accent1"/>
                </a:solidFill>
              </a:rPr>
              <a:t>Episodes:</a:t>
            </a:r>
            <a:r>
              <a:rPr lang="en-GB" dirty="0"/>
              <a:t> Scenes featuring dialogue and humorous situations.</a:t>
            </a:r>
          </a:p>
          <a:p>
            <a:r>
              <a:rPr lang="en-GB" dirty="0"/>
              <a:t>    </a:t>
            </a:r>
            <a:r>
              <a:rPr lang="en-GB" dirty="0">
                <a:solidFill>
                  <a:schemeClr val="accent1"/>
                </a:solidFill>
              </a:rPr>
              <a:t>Exodus: </a:t>
            </a:r>
            <a:r>
              <a:rPr lang="en-GB" dirty="0"/>
              <a:t>Conclusion, often resolving conflicts in a </a:t>
            </a:r>
            <a:r>
              <a:rPr lang="en-GB" dirty="0" err="1"/>
              <a:t>lighthearted</a:t>
            </a:r>
            <a:r>
              <a:rPr lang="en-GB" dirty="0"/>
              <a:t> manner.</a:t>
            </a:r>
          </a:p>
        </p:txBody>
      </p:sp>
    </p:spTree>
    <p:extLst>
      <p:ext uri="{BB962C8B-B14F-4D97-AF65-F5344CB8AC3E}">
        <p14:creationId xmlns:p14="http://schemas.microsoft.com/office/powerpoint/2010/main" val="4106613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6439DCD-3AE6-B8F8-95AE-1F776E54DF5F}"/>
              </a:ext>
            </a:extLst>
          </p:cNvPr>
          <p:cNvSpPr txBox="1"/>
          <p:nvPr/>
        </p:nvSpPr>
        <p:spPr>
          <a:xfrm>
            <a:off x="433136" y="71100"/>
            <a:ext cx="2610851" cy="646331"/>
          </a:xfrm>
          <a:prstGeom prst="rect">
            <a:avLst/>
          </a:prstGeom>
          <a:noFill/>
        </p:spPr>
        <p:txBody>
          <a:bodyPr wrap="square" rtlCol="0">
            <a:spAutoFit/>
          </a:bodyPr>
          <a:lstStyle/>
          <a:p>
            <a:r>
              <a:rPr lang="en-GB" sz="3600" dirty="0">
                <a:solidFill>
                  <a:schemeClr val="accent1"/>
                </a:solidFill>
              </a:rPr>
              <a:t>SATYR</a:t>
            </a:r>
          </a:p>
        </p:txBody>
      </p:sp>
      <p:sp>
        <p:nvSpPr>
          <p:cNvPr id="5" name="TextBox 4">
            <a:extLst>
              <a:ext uri="{FF2B5EF4-FFF2-40B4-BE49-F238E27FC236}">
                <a16:creationId xmlns:a16="http://schemas.microsoft.com/office/drawing/2014/main" id="{E7EE9024-D2C6-CB98-853E-EC21A855A921}"/>
              </a:ext>
            </a:extLst>
          </p:cNvPr>
          <p:cNvSpPr txBox="1"/>
          <p:nvPr/>
        </p:nvSpPr>
        <p:spPr>
          <a:xfrm>
            <a:off x="120319" y="573052"/>
            <a:ext cx="8638670" cy="1477328"/>
          </a:xfrm>
          <a:prstGeom prst="rect">
            <a:avLst/>
          </a:prstGeom>
          <a:noFill/>
        </p:spPr>
        <p:txBody>
          <a:bodyPr wrap="square" rtlCol="0">
            <a:spAutoFit/>
          </a:bodyPr>
          <a:lstStyle/>
          <a:p>
            <a:r>
              <a:rPr lang="en-GB" dirty="0"/>
              <a:t>Satyr plays were a unique form of ancient Greek drama that combined elements of comedy and mythological themes. The central characters were usually Satyrs — mythical creatures that were half-man, half-goat, and were associated with Dionysus, the god of wine and revelry. They embodied themes of fertility, instinct, and hedonism.</a:t>
            </a:r>
          </a:p>
        </p:txBody>
      </p:sp>
      <p:sp>
        <p:nvSpPr>
          <p:cNvPr id="6" name="TextBox 5">
            <a:extLst>
              <a:ext uri="{FF2B5EF4-FFF2-40B4-BE49-F238E27FC236}">
                <a16:creationId xmlns:a16="http://schemas.microsoft.com/office/drawing/2014/main" id="{79611A50-3A07-7EE8-DF69-CD45C068F9F6}"/>
              </a:ext>
            </a:extLst>
          </p:cNvPr>
          <p:cNvSpPr txBox="1"/>
          <p:nvPr/>
        </p:nvSpPr>
        <p:spPr>
          <a:xfrm>
            <a:off x="300789" y="2050380"/>
            <a:ext cx="8289756" cy="4524315"/>
          </a:xfrm>
          <a:prstGeom prst="rect">
            <a:avLst/>
          </a:prstGeom>
          <a:noFill/>
        </p:spPr>
        <p:txBody>
          <a:bodyPr wrap="square" rtlCol="0">
            <a:spAutoFit/>
          </a:bodyPr>
          <a:lstStyle/>
          <a:p>
            <a:r>
              <a:rPr lang="en-GB" dirty="0"/>
              <a:t>The structure of satyr plays, while sharing some similarities with tragedies, is distinct and reflects their comedic nature. </a:t>
            </a:r>
          </a:p>
          <a:p>
            <a:r>
              <a:rPr lang="en-GB" dirty="0">
                <a:solidFill>
                  <a:schemeClr val="accent1"/>
                </a:solidFill>
              </a:rPr>
              <a:t>Prologue:</a:t>
            </a:r>
            <a:r>
              <a:rPr lang="en-GB" dirty="0"/>
              <a:t> Introduces the main characters, and establishes the mythological context and the central conflict.</a:t>
            </a:r>
            <a:endParaRPr lang="en-GB" sz="800" dirty="0"/>
          </a:p>
          <a:p>
            <a:r>
              <a:rPr lang="en-GB" dirty="0">
                <a:solidFill>
                  <a:schemeClr val="accent1"/>
                </a:solidFill>
              </a:rPr>
              <a:t>Parodos:</a:t>
            </a:r>
            <a:r>
              <a:rPr lang="en-GB" dirty="0"/>
              <a:t> A choral ode that often provides background information and context for the story. The chorus typically consists of satyrs, contributing to the playful and humorous tone.</a:t>
            </a:r>
            <a:endParaRPr lang="en-GB" sz="800" dirty="0"/>
          </a:p>
          <a:p>
            <a:r>
              <a:rPr lang="en-GB" dirty="0">
                <a:solidFill>
                  <a:schemeClr val="accent1"/>
                </a:solidFill>
              </a:rPr>
              <a:t>Episodes:</a:t>
            </a:r>
            <a:r>
              <a:rPr lang="en-GB" dirty="0"/>
              <a:t> Scenes featuring dialogue between characters, where the main action unfolds. Episodes often include conflict and humour.</a:t>
            </a:r>
          </a:p>
          <a:p>
            <a:r>
              <a:rPr lang="en-GB" dirty="0">
                <a:solidFill>
                  <a:schemeClr val="accent1"/>
                </a:solidFill>
              </a:rPr>
              <a:t>Stasimon: </a:t>
            </a:r>
            <a:r>
              <a:rPr lang="en-GB" dirty="0"/>
              <a:t>After each episode, the chorus performs stasima, which are choral odes that reflect on the events that have transpired. These odes often include humorous commentary, jokes, and playful interactions with the audience.</a:t>
            </a:r>
          </a:p>
          <a:p>
            <a:r>
              <a:rPr lang="en-GB" dirty="0">
                <a:solidFill>
                  <a:schemeClr val="accent1"/>
                </a:solidFill>
              </a:rPr>
              <a:t>Exodus: </a:t>
            </a:r>
            <a:r>
              <a:rPr lang="en-GB" dirty="0"/>
              <a:t>The play concludes with an exodus, where the resolution occurs. This section often wraps up the story in a </a:t>
            </a:r>
            <a:r>
              <a:rPr lang="en-GB" dirty="0" err="1"/>
              <a:t>lighthearted</a:t>
            </a:r>
            <a:r>
              <a:rPr lang="en-GB" dirty="0"/>
              <a:t> manner, sometimes with a celebration or a comedic twist. The satyrs might end the play with a dance or a song, emphasizing the joyous and carefree nature of the performance.</a:t>
            </a:r>
          </a:p>
        </p:txBody>
      </p:sp>
    </p:spTree>
    <p:extLst>
      <p:ext uri="{BB962C8B-B14F-4D97-AF65-F5344CB8AC3E}">
        <p14:creationId xmlns:p14="http://schemas.microsoft.com/office/powerpoint/2010/main" val="1078437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Roman Theatre</a:t>
            </a:r>
            <a:r>
              <a:rPr lang="en-GB" dirty="0"/>
              <a:t>:</a:t>
            </a:r>
            <a:br>
              <a:rPr lang="en-GB" dirty="0"/>
            </a:br>
            <a:r>
              <a:rPr lang="en-GB" dirty="0"/>
              <a:t>240 BC - 500 AD</a:t>
            </a:r>
            <a:endParaRPr dirty="0"/>
          </a:p>
        </p:txBody>
      </p:sp>
      <p:sp>
        <p:nvSpPr>
          <p:cNvPr id="3" name="Content Placeholder 2"/>
          <p:cNvSpPr>
            <a:spLocks noGrp="1"/>
          </p:cNvSpPr>
          <p:nvPr>
            <p:ph idx="1"/>
          </p:nvPr>
        </p:nvSpPr>
        <p:spPr>
          <a:xfrm>
            <a:off x="713820" y="2502028"/>
            <a:ext cx="6347714" cy="3880773"/>
          </a:xfrm>
        </p:spPr>
        <p:txBody>
          <a:bodyPr>
            <a:normAutofit fontScale="92500" lnSpcReduction="10000"/>
          </a:bodyPr>
          <a:lstStyle/>
          <a:p>
            <a:r>
              <a:rPr lang="en-GB" sz="2000" dirty="0"/>
              <a:t>Roman theatre is heavily influenced by Greek traditions. The </a:t>
            </a:r>
            <a:r>
              <a:rPr sz="2000" dirty="0"/>
              <a:t>Romans adapted Greek theatre</a:t>
            </a:r>
            <a:r>
              <a:rPr lang="en-GB" sz="2000" dirty="0"/>
              <a:t>, making it more entertaining and less religious; with the introduction of farce and pantomime.</a:t>
            </a:r>
          </a:p>
          <a:p>
            <a:r>
              <a:rPr lang="en-GB" sz="2000" dirty="0"/>
              <a:t> Greek works translated into Latin, making them more universally accessible.</a:t>
            </a:r>
          </a:p>
          <a:p>
            <a:pPr marL="0" indent="0">
              <a:buNone/>
            </a:pPr>
            <a:endParaRPr sz="2000" dirty="0"/>
          </a:p>
          <a:p>
            <a:r>
              <a:rPr lang="en-GB" sz="2000" dirty="0"/>
              <a:t>Theatre of Pompey built during the latter part of the Roman Republican era by Pompey the Great. Completed in 55 BC, it was the first permanent theatre to be built in Rome. Leading to the building of other g</a:t>
            </a:r>
            <a:r>
              <a:rPr sz="2000" dirty="0"/>
              <a:t>rand </a:t>
            </a:r>
            <a:r>
              <a:rPr sz="2000" dirty="0" err="1"/>
              <a:t>Amphitheatres</a:t>
            </a:r>
            <a:r>
              <a:rPr lang="en-GB" sz="2000" dirty="0"/>
              <a:t>,</a:t>
            </a:r>
            <a:r>
              <a:rPr sz="2000" dirty="0"/>
              <a:t> like the Colosseum.</a:t>
            </a:r>
          </a:p>
        </p:txBody>
      </p:sp>
      <p:pic>
        <p:nvPicPr>
          <p:cNvPr id="4" name="Picture 3">
            <a:extLst>
              <a:ext uri="{FF2B5EF4-FFF2-40B4-BE49-F238E27FC236}">
                <a16:creationId xmlns:a16="http://schemas.microsoft.com/office/drawing/2014/main" id="{0632461E-699B-8E3E-7A92-031A28A6AD10}"/>
              </a:ext>
            </a:extLst>
          </p:cNvPr>
          <p:cNvPicPr>
            <a:picLocks noChangeAspect="1"/>
          </p:cNvPicPr>
          <p:nvPr/>
        </p:nvPicPr>
        <p:blipFill>
          <a:blip r:embed="rId2"/>
          <a:stretch>
            <a:fillRect/>
          </a:stretch>
        </p:blipFill>
        <p:spPr>
          <a:xfrm>
            <a:off x="4127834" y="598490"/>
            <a:ext cx="2933700" cy="15621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966" y="229418"/>
            <a:ext cx="6347713" cy="1320800"/>
          </a:xfrm>
        </p:spPr>
        <p:txBody>
          <a:bodyPr/>
          <a:lstStyle/>
          <a:p>
            <a:r>
              <a:rPr dirty="0"/>
              <a:t>Medieval Theatre</a:t>
            </a:r>
            <a:r>
              <a:rPr lang="en-GB" dirty="0"/>
              <a:t>:</a:t>
            </a:r>
            <a:br>
              <a:rPr lang="en-GB" dirty="0"/>
            </a:br>
            <a:r>
              <a:rPr lang="en-GB" dirty="0"/>
              <a:t>500 AD - 1500 AD</a:t>
            </a:r>
            <a:endParaRPr dirty="0"/>
          </a:p>
        </p:txBody>
      </p:sp>
      <p:sp>
        <p:nvSpPr>
          <p:cNvPr id="3" name="Content Placeholder 2"/>
          <p:cNvSpPr>
            <a:spLocks noGrp="1"/>
          </p:cNvSpPr>
          <p:nvPr>
            <p:ph idx="1"/>
          </p:nvPr>
        </p:nvSpPr>
        <p:spPr>
          <a:xfrm>
            <a:off x="368966" y="2406706"/>
            <a:ext cx="8137360" cy="4179217"/>
          </a:xfrm>
        </p:spPr>
        <p:txBody>
          <a:bodyPr>
            <a:normAutofit fontScale="77500" lnSpcReduction="20000"/>
          </a:bodyPr>
          <a:lstStyle/>
          <a:p>
            <a:pPr marL="0" indent="0">
              <a:buNone/>
            </a:pPr>
            <a:r>
              <a:rPr lang="en-GB" sz="800" dirty="0"/>
              <a:t>   </a:t>
            </a:r>
          </a:p>
          <a:p>
            <a:pPr marL="0" indent="0">
              <a:spcBef>
                <a:spcPts val="0"/>
              </a:spcBef>
              <a:buNone/>
            </a:pPr>
            <a:r>
              <a:rPr lang="en-GB" sz="2600" dirty="0">
                <a:solidFill>
                  <a:schemeClr val="accent1"/>
                </a:solidFill>
              </a:rPr>
              <a:t>9th Century: </a:t>
            </a:r>
            <a:r>
              <a:rPr lang="en-GB" sz="2600" dirty="0"/>
              <a:t>Liturgical dramas emerge within the church.</a:t>
            </a:r>
          </a:p>
          <a:p>
            <a:pPr marL="0" indent="0">
              <a:spcBef>
                <a:spcPts val="0"/>
              </a:spcBef>
              <a:buNone/>
            </a:pPr>
            <a:r>
              <a:rPr lang="en-GB" sz="2600" dirty="0"/>
              <a:t>Based on religious teachings, normally biographies from saints, monks, and priests.</a:t>
            </a:r>
          </a:p>
          <a:p>
            <a:pPr marL="0" indent="0">
              <a:spcBef>
                <a:spcPts val="0"/>
              </a:spcBef>
              <a:buNone/>
            </a:pPr>
            <a:r>
              <a:rPr lang="en-GB" sz="500" dirty="0"/>
              <a:t>  </a:t>
            </a:r>
          </a:p>
          <a:p>
            <a:pPr marL="0" indent="0">
              <a:spcBef>
                <a:spcPts val="0"/>
              </a:spcBef>
              <a:buNone/>
            </a:pPr>
            <a:r>
              <a:rPr lang="en-GB" sz="2600" dirty="0">
                <a:solidFill>
                  <a:schemeClr val="accent1"/>
                </a:solidFill>
              </a:rPr>
              <a:t>14th Century: </a:t>
            </a:r>
            <a:r>
              <a:rPr lang="en-GB" sz="2600" dirty="0"/>
              <a:t>The rise of mystery plays and morality plays.</a:t>
            </a:r>
          </a:p>
          <a:p>
            <a:pPr marL="0" indent="0">
              <a:spcBef>
                <a:spcPts val="0"/>
              </a:spcBef>
              <a:buNone/>
            </a:pPr>
            <a:r>
              <a:rPr lang="en-GB" sz="2600" dirty="0"/>
              <a:t>Themes based on Biblical stories and religious teachings. </a:t>
            </a:r>
          </a:p>
          <a:p>
            <a:pPr marL="0" indent="0">
              <a:spcBef>
                <a:spcPts val="0"/>
              </a:spcBef>
              <a:buNone/>
            </a:pPr>
            <a:r>
              <a:rPr lang="en-GB" sz="2600" dirty="0"/>
              <a:t>With Performances during religious festivals like Easter and Christmas.</a:t>
            </a:r>
          </a:p>
          <a:p>
            <a:pPr marL="0" indent="0">
              <a:buNone/>
            </a:pPr>
            <a:r>
              <a:rPr lang="en-GB" sz="500" dirty="0"/>
              <a:t>  </a:t>
            </a:r>
          </a:p>
          <a:p>
            <a:pPr marL="0" indent="0">
              <a:spcBef>
                <a:spcPts val="0"/>
              </a:spcBef>
              <a:buNone/>
            </a:pPr>
            <a:r>
              <a:rPr lang="en-GB" sz="2600" dirty="0"/>
              <a:t>Medieval Theatre was </a:t>
            </a:r>
            <a:r>
              <a:rPr sz="2600" dirty="0"/>
              <a:t>dominated by </a:t>
            </a:r>
            <a:r>
              <a:rPr lang="en-GB" sz="2600" dirty="0"/>
              <a:t>the </a:t>
            </a:r>
            <a:r>
              <a:rPr sz="2600" dirty="0"/>
              <a:t>Christian church.</a:t>
            </a:r>
            <a:endParaRPr lang="en-GB" sz="2600" dirty="0"/>
          </a:p>
          <a:p>
            <a:pPr marL="0" indent="0">
              <a:spcBef>
                <a:spcPts val="0"/>
              </a:spcBef>
              <a:buNone/>
            </a:pPr>
            <a:r>
              <a:rPr sz="2600" dirty="0"/>
              <a:t>Pageant wagons (mobile stages) </a:t>
            </a:r>
            <a:r>
              <a:rPr lang="en-GB" sz="2600" dirty="0"/>
              <a:t>were used for </a:t>
            </a:r>
            <a:r>
              <a:rPr sz="2600" dirty="0"/>
              <a:t>used for performances</a:t>
            </a:r>
            <a:r>
              <a:rPr lang="en-GB" sz="2600" dirty="0"/>
              <a:t>; essentially creating the first form of </a:t>
            </a:r>
          </a:p>
          <a:p>
            <a:pPr marL="0" indent="0">
              <a:spcBef>
                <a:spcPts val="0"/>
              </a:spcBef>
              <a:buNone/>
            </a:pPr>
            <a:r>
              <a:rPr lang="en-GB" sz="2600" dirty="0"/>
              <a:t>touring theatre.</a:t>
            </a:r>
          </a:p>
          <a:p>
            <a:pPr marL="0" indent="0">
              <a:spcBef>
                <a:spcPts val="0"/>
              </a:spcBef>
              <a:buNone/>
            </a:pPr>
            <a:endParaRPr lang="en-GB" sz="2200" dirty="0"/>
          </a:p>
          <a:p>
            <a:pPr marL="0" indent="0">
              <a:spcBef>
                <a:spcPts val="0"/>
              </a:spcBef>
              <a:buNone/>
            </a:pPr>
            <a:r>
              <a:rPr lang="en-GB" sz="3100" dirty="0">
                <a:solidFill>
                  <a:schemeClr val="accent1"/>
                </a:solidFill>
              </a:rPr>
              <a:t>Geoffrey Chaucer writes The Canterbury Tales </a:t>
            </a:r>
          </a:p>
          <a:p>
            <a:pPr marL="0" indent="0">
              <a:spcBef>
                <a:spcPts val="0"/>
              </a:spcBef>
              <a:buNone/>
            </a:pPr>
            <a:r>
              <a:rPr lang="en-GB" sz="3100" dirty="0">
                <a:solidFill>
                  <a:schemeClr val="accent1"/>
                </a:solidFill>
              </a:rPr>
              <a:t>between 1387 and 1400, a huge advance in </a:t>
            </a:r>
          </a:p>
          <a:p>
            <a:pPr marL="0" indent="0">
              <a:spcBef>
                <a:spcPts val="0"/>
              </a:spcBef>
              <a:buNone/>
            </a:pPr>
            <a:r>
              <a:rPr lang="en-GB" sz="3100" dirty="0">
                <a:solidFill>
                  <a:schemeClr val="accent1"/>
                </a:solidFill>
              </a:rPr>
              <a:t>English literature and storytelling.</a:t>
            </a:r>
          </a:p>
          <a:p>
            <a:pPr marL="0" indent="0">
              <a:buNone/>
            </a:pPr>
            <a:endParaRPr dirty="0"/>
          </a:p>
        </p:txBody>
      </p:sp>
      <p:pic>
        <p:nvPicPr>
          <p:cNvPr id="4" name="Picture 3">
            <a:extLst>
              <a:ext uri="{FF2B5EF4-FFF2-40B4-BE49-F238E27FC236}">
                <a16:creationId xmlns:a16="http://schemas.microsoft.com/office/drawing/2014/main" id="{E71D4625-4E56-7039-6666-009F936BCBA7}"/>
              </a:ext>
            </a:extLst>
          </p:cNvPr>
          <p:cNvPicPr>
            <a:picLocks noChangeAspect="1"/>
          </p:cNvPicPr>
          <p:nvPr/>
        </p:nvPicPr>
        <p:blipFill>
          <a:blip r:embed="rId2"/>
          <a:stretch>
            <a:fillRect/>
          </a:stretch>
        </p:blipFill>
        <p:spPr>
          <a:xfrm>
            <a:off x="5089358" y="140202"/>
            <a:ext cx="2901611" cy="2278711"/>
          </a:xfrm>
          <a:prstGeom prst="rect">
            <a:avLst/>
          </a:prstGeom>
        </p:spPr>
      </p:pic>
      <p:sp>
        <p:nvSpPr>
          <p:cNvPr id="6" name="TextBox 5">
            <a:extLst>
              <a:ext uri="{FF2B5EF4-FFF2-40B4-BE49-F238E27FC236}">
                <a16:creationId xmlns:a16="http://schemas.microsoft.com/office/drawing/2014/main" id="{061E1BF1-DB10-3CD9-0878-C807A262E2B4}"/>
              </a:ext>
            </a:extLst>
          </p:cNvPr>
          <p:cNvSpPr txBox="1"/>
          <p:nvPr/>
        </p:nvSpPr>
        <p:spPr>
          <a:xfrm>
            <a:off x="368966" y="1439379"/>
            <a:ext cx="4590046" cy="400110"/>
          </a:xfrm>
          <a:prstGeom prst="rect">
            <a:avLst/>
          </a:prstGeom>
          <a:noFill/>
        </p:spPr>
        <p:txBody>
          <a:bodyPr wrap="square">
            <a:spAutoFit/>
          </a:bodyPr>
          <a:lstStyle/>
          <a:p>
            <a:r>
              <a:rPr lang="en-GB" sz="2000" dirty="0"/>
              <a:t>Theatre declines in Europe </a:t>
            </a:r>
          </a:p>
        </p:txBody>
      </p:sp>
      <p:sp>
        <p:nvSpPr>
          <p:cNvPr id="8" name="TextBox 7">
            <a:extLst>
              <a:ext uri="{FF2B5EF4-FFF2-40B4-BE49-F238E27FC236}">
                <a16:creationId xmlns:a16="http://schemas.microsoft.com/office/drawing/2014/main" id="{555CB548-585E-3CF6-0EEB-23E9E1159114}"/>
              </a:ext>
            </a:extLst>
          </p:cNvPr>
          <p:cNvSpPr txBox="1"/>
          <p:nvPr/>
        </p:nvSpPr>
        <p:spPr>
          <a:xfrm>
            <a:off x="368966" y="1698820"/>
            <a:ext cx="4590046" cy="707886"/>
          </a:xfrm>
          <a:prstGeom prst="rect">
            <a:avLst/>
          </a:prstGeom>
          <a:noFill/>
        </p:spPr>
        <p:txBody>
          <a:bodyPr wrap="square">
            <a:spAutoFit/>
          </a:bodyPr>
          <a:lstStyle/>
          <a:p>
            <a:pPr marL="0" indent="0">
              <a:buNone/>
            </a:pPr>
            <a:r>
              <a:rPr lang="en-GB" sz="2000" dirty="0"/>
              <a:t>with the fall of the Roman Empire. </a:t>
            </a:r>
          </a:p>
          <a:p>
            <a:pPr marL="0" indent="0">
              <a:buNone/>
            </a:pPr>
            <a:r>
              <a:rPr lang="en-GB" sz="2000" dirty="0"/>
              <a:t>Until…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8143" y="71211"/>
            <a:ext cx="6347713" cy="1320800"/>
          </a:xfrm>
        </p:spPr>
        <p:txBody>
          <a:bodyPr/>
          <a:lstStyle/>
          <a:p>
            <a:r>
              <a:rPr dirty="0"/>
              <a:t>Renaissance Theatre</a:t>
            </a:r>
            <a:r>
              <a:rPr lang="en-GB" dirty="0"/>
              <a:t>:</a:t>
            </a:r>
            <a:br>
              <a:rPr lang="en-GB" dirty="0"/>
            </a:br>
            <a:r>
              <a:rPr lang="en-GB" dirty="0"/>
              <a:t>14</a:t>
            </a:r>
            <a:r>
              <a:rPr lang="en-GB" baseline="30000" dirty="0"/>
              <a:t>th</a:t>
            </a:r>
            <a:r>
              <a:rPr lang="en-GB" dirty="0"/>
              <a:t> – 17</a:t>
            </a:r>
            <a:r>
              <a:rPr lang="en-GB" baseline="30000" dirty="0"/>
              <a:t>th</a:t>
            </a:r>
            <a:r>
              <a:rPr lang="en-GB" dirty="0"/>
              <a:t> century</a:t>
            </a:r>
            <a:endParaRPr dirty="0"/>
          </a:p>
        </p:txBody>
      </p:sp>
      <p:sp>
        <p:nvSpPr>
          <p:cNvPr id="3" name="Content Placeholder 2"/>
          <p:cNvSpPr>
            <a:spLocks noGrp="1"/>
          </p:cNvSpPr>
          <p:nvPr>
            <p:ph idx="1"/>
          </p:nvPr>
        </p:nvSpPr>
        <p:spPr>
          <a:xfrm>
            <a:off x="65701" y="1270253"/>
            <a:ext cx="6082436" cy="3880773"/>
          </a:xfrm>
        </p:spPr>
        <p:txBody>
          <a:bodyPr>
            <a:noAutofit/>
          </a:bodyPr>
          <a:lstStyle/>
          <a:p>
            <a:pPr marL="0" indent="0">
              <a:spcBef>
                <a:spcPts val="0"/>
              </a:spcBef>
              <a:buNone/>
            </a:pPr>
            <a:r>
              <a:rPr lang="en-GB" sz="2000" dirty="0"/>
              <a:t>A revival of classical learning leads to the flourishing of theatre. </a:t>
            </a:r>
          </a:p>
          <a:p>
            <a:pPr marL="0" indent="0">
              <a:spcBef>
                <a:spcPts val="0"/>
              </a:spcBef>
              <a:buNone/>
            </a:pPr>
            <a:r>
              <a:rPr lang="en-GB" sz="2000" dirty="0"/>
              <a:t>With the return</a:t>
            </a:r>
            <a:r>
              <a:rPr sz="2000" dirty="0"/>
              <a:t> to Greek and Roman styles.</a:t>
            </a:r>
            <a:endParaRPr lang="en-GB" sz="2000" dirty="0"/>
          </a:p>
          <a:p>
            <a:pPr marL="0" indent="0">
              <a:spcBef>
                <a:spcPts val="0"/>
              </a:spcBef>
              <a:buNone/>
            </a:pPr>
            <a:endParaRPr lang="en-GB" sz="2000" dirty="0"/>
          </a:p>
          <a:p>
            <a:pPr marL="0" indent="0">
              <a:spcBef>
                <a:spcPts val="0"/>
              </a:spcBef>
              <a:buNone/>
            </a:pPr>
            <a:r>
              <a:rPr lang="en-GB" sz="2000" b="1" dirty="0"/>
              <a:t>Italian Renaissance </a:t>
            </a:r>
            <a:r>
              <a:rPr lang="en-GB" sz="2000" dirty="0"/>
              <a:t>– huge for the arts and world; </a:t>
            </a:r>
          </a:p>
          <a:p>
            <a:pPr marL="0" indent="0">
              <a:spcBef>
                <a:spcPts val="0"/>
              </a:spcBef>
              <a:buNone/>
            </a:pPr>
            <a:r>
              <a:rPr lang="en-GB" sz="2000" dirty="0"/>
              <a:t>Machiavelli, Da Vinci, Galileo, Christopher </a:t>
            </a:r>
            <a:r>
              <a:rPr lang="en-GB" sz="2000" dirty="0" err="1"/>
              <a:t>Colombus</a:t>
            </a:r>
            <a:r>
              <a:rPr lang="en-GB" sz="2000" dirty="0"/>
              <a:t>, Michelangelo, Dante, and many others</a:t>
            </a:r>
          </a:p>
          <a:p>
            <a:pPr marL="0" indent="0">
              <a:buNone/>
            </a:pPr>
            <a:r>
              <a:rPr lang="en-GB" sz="2000" b="1" i="1" dirty="0"/>
              <a:t>Commedia dell'arte </a:t>
            </a:r>
            <a:r>
              <a:rPr lang="en-GB" sz="2000" dirty="0"/>
              <a:t>– 1551 onwards</a:t>
            </a:r>
          </a:p>
          <a:p>
            <a:pPr marL="0" indent="0">
              <a:buNone/>
            </a:pPr>
            <a:r>
              <a:rPr lang="en-GB" sz="200" dirty="0"/>
              <a:t>   </a:t>
            </a:r>
          </a:p>
        </p:txBody>
      </p:sp>
      <p:pic>
        <p:nvPicPr>
          <p:cNvPr id="5" name="Picture 4">
            <a:extLst>
              <a:ext uri="{FF2B5EF4-FFF2-40B4-BE49-F238E27FC236}">
                <a16:creationId xmlns:a16="http://schemas.microsoft.com/office/drawing/2014/main" id="{B904AF8F-0363-3567-5A44-CF95888479A7}"/>
              </a:ext>
            </a:extLst>
          </p:cNvPr>
          <p:cNvPicPr>
            <a:picLocks noChangeAspect="1"/>
          </p:cNvPicPr>
          <p:nvPr/>
        </p:nvPicPr>
        <p:blipFill>
          <a:blip r:embed="rId2"/>
          <a:stretch>
            <a:fillRect/>
          </a:stretch>
        </p:blipFill>
        <p:spPr>
          <a:xfrm>
            <a:off x="6003758" y="0"/>
            <a:ext cx="3140242" cy="4697279"/>
          </a:xfrm>
          <a:prstGeom prst="rect">
            <a:avLst/>
          </a:prstGeom>
        </p:spPr>
      </p:pic>
      <p:pic>
        <p:nvPicPr>
          <p:cNvPr id="6" name="Picture 5">
            <a:extLst>
              <a:ext uri="{FF2B5EF4-FFF2-40B4-BE49-F238E27FC236}">
                <a16:creationId xmlns:a16="http://schemas.microsoft.com/office/drawing/2014/main" id="{E22D8428-D1BB-1638-E443-EC825465B974}"/>
              </a:ext>
            </a:extLst>
          </p:cNvPr>
          <p:cNvPicPr>
            <a:picLocks noChangeAspect="1"/>
          </p:cNvPicPr>
          <p:nvPr/>
        </p:nvPicPr>
        <p:blipFill>
          <a:blip r:embed="rId3"/>
          <a:stretch>
            <a:fillRect/>
          </a:stretch>
        </p:blipFill>
        <p:spPr>
          <a:xfrm>
            <a:off x="0" y="4019029"/>
            <a:ext cx="4174958" cy="2838971"/>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C3131F-2BA9-2579-1673-DDCAE37AD165}"/>
              </a:ext>
            </a:extLst>
          </p:cNvPr>
          <p:cNvSpPr txBox="1"/>
          <p:nvPr/>
        </p:nvSpPr>
        <p:spPr>
          <a:xfrm>
            <a:off x="201528" y="252222"/>
            <a:ext cx="6819022" cy="6463308"/>
          </a:xfrm>
          <a:prstGeom prst="rect">
            <a:avLst/>
          </a:prstGeom>
          <a:noFill/>
        </p:spPr>
        <p:txBody>
          <a:bodyPr wrap="square">
            <a:spAutoFit/>
          </a:bodyPr>
          <a:lstStyle/>
          <a:p>
            <a:r>
              <a:rPr lang="en-GB" dirty="0">
                <a:solidFill>
                  <a:schemeClr val="accent1"/>
                </a:solidFill>
              </a:rPr>
              <a:t>Elizabethan Theatre </a:t>
            </a:r>
            <a:r>
              <a:rPr lang="en-GB" dirty="0"/>
              <a:t>(1558-1603) - This period is often regarded as a golden age for English drama. </a:t>
            </a:r>
          </a:p>
          <a:p>
            <a:r>
              <a:rPr lang="en-GB" dirty="0"/>
              <a:t>The emergence of significant playwrights, theatrical innovations, and the establishment of a vibrant theatrical culture. In 1576 the first permanent theatre in England, named…</a:t>
            </a:r>
          </a:p>
          <a:p>
            <a:r>
              <a:rPr lang="en-GB" dirty="0"/>
              <a:t>The Theatre, is built. In 1599, The Globe Theatre opens, famously associated with William Shakespeare.</a:t>
            </a:r>
          </a:p>
          <a:p>
            <a:endParaRPr lang="en-GB" dirty="0"/>
          </a:p>
          <a:p>
            <a:r>
              <a:rPr lang="en-GB" dirty="0">
                <a:solidFill>
                  <a:schemeClr val="accent1"/>
                </a:solidFill>
              </a:rPr>
              <a:t>Jacobean Theatre </a:t>
            </a:r>
            <a:r>
              <a:rPr lang="en-GB" dirty="0"/>
              <a:t>(1603-1625) – Shakespeare doesn’t write an out-and-out comedy during James’ reign. Tragedy and revenge led the way, with the exploration of psychological depth and themes of vengeance, guilt, corruption, and moral dilemmas... Othello, King Lear, &amp; Macbeth are all written during this era. </a:t>
            </a:r>
          </a:p>
          <a:p>
            <a:r>
              <a:rPr lang="en-GB" dirty="0"/>
              <a:t>Unlike the open-air theatres of the Elizabethan era, Jacobean plays were often performed in indoor venues such as the Blackfriars Theatre, allowing for more intimate settings and the use of artificial lighting (candles and torches). Although the open-air theatres were still used.</a:t>
            </a:r>
          </a:p>
          <a:p>
            <a:endParaRPr lang="en-GB" dirty="0"/>
          </a:p>
          <a:p>
            <a:r>
              <a:rPr lang="en-GB" dirty="0"/>
              <a:t>	1620-1640: The emergence of Spanish Golden Age Theatre 	with playwrights like Lope de Vega. Europe can flourish 	whilst…</a:t>
            </a:r>
          </a:p>
        </p:txBody>
      </p:sp>
      <p:pic>
        <p:nvPicPr>
          <p:cNvPr id="4" name="Picture 3">
            <a:extLst>
              <a:ext uri="{FF2B5EF4-FFF2-40B4-BE49-F238E27FC236}">
                <a16:creationId xmlns:a16="http://schemas.microsoft.com/office/drawing/2014/main" id="{092C7325-693A-9BBF-B104-2477B8E82761}"/>
              </a:ext>
            </a:extLst>
          </p:cNvPr>
          <p:cNvPicPr>
            <a:picLocks noChangeAspect="1"/>
          </p:cNvPicPr>
          <p:nvPr/>
        </p:nvPicPr>
        <p:blipFill>
          <a:blip r:embed="rId2"/>
          <a:stretch>
            <a:fillRect/>
          </a:stretch>
        </p:blipFill>
        <p:spPr>
          <a:xfrm>
            <a:off x="7020550" y="0"/>
            <a:ext cx="2123449" cy="3645568"/>
          </a:xfrm>
          <a:prstGeom prst="rect">
            <a:avLst/>
          </a:prstGeom>
        </p:spPr>
      </p:pic>
    </p:spTree>
    <p:extLst>
      <p:ext uri="{BB962C8B-B14F-4D97-AF65-F5344CB8AC3E}">
        <p14:creationId xmlns:p14="http://schemas.microsoft.com/office/powerpoint/2010/main" val="2209586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D31B80-2601-E0F6-1631-D1E57695B753}"/>
              </a:ext>
            </a:extLst>
          </p:cNvPr>
          <p:cNvSpPr txBox="1"/>
          <p:nvPr/>
        </p:nvSpPr>
        <p:spPr>
          <a:xfrm>
            <a:off x="517358" y="5534561"/>
            <a:ext cx="4632158" cy="1323439"/>
          </a:xfrm>
          <a:prstGeom prst="rect">
            <a:avLst/>
          </a:prstGeom>
          <a:noFill/>
        </p:spPr>
        <p:txBody>
          <a:bodyPr wrap="square">
            <a:spAutoFit/>
          </a:bodyPr>
          <a:lstStyle/>
          <a:p>
            <a:r>
              <a:rPr lang="en-GB" sz="2000" dirty="0"/>
              <a:t>The closure of theatres in England</a:t>
            </a:r>
          </a:p>
          <a:p>
            <a:r>
              <a:rPr lang="en-GB" sz="2000" dirty="0"/>
              <a:t> due to the English Civil War.</a:t>
            </a:r>
          </a:p>
          <a:p>
            <a:endParaRPr lang="en-GB" sz="2000" dirty="0"/>
          </a:p>
          <a:p>
            <a:r>
              <a:rPr lang="en-GB" sz="2000" dirty="0"/>
              <a:t>  </a:t>
            </a:r>
          </a:p>
        </p:txBody>
      </p:sp>
      <p:sp>
        <p:nvSpPr>
          <p:cNvPr id="7" name="TextBox 6">
            <a:extLst>
              <a:ext uri="{FF2B5EF4-FFF2-40B4-BE49-F238E27FC236}">
                <a16:creationId xmlns:a16="http://schemas.microsoft.com/office/drawing/2014/main" id="{6D46FD8F-4E31-1BA3-E1A3-3B2F1D04C51B}"/>
              </a:ext>
            </a:extLst>
          </p:cNvPr>
          <p:cNvSpPr txBox="1"/>
          <p:nvPr/>
        </p:nvSpPr>
        <p:spPr>
          <a:xfrm>
            <a:off x="517358" y="4639816"/>
            <a:ext cx="1891965" cy="923330"/>
          </a:xfrm>
          <a:prstGeom prst="rect">
            <a:avLst/>
          </a:prstGeom>
          <a:noFill/>
        </p:spPr>
        <p:txBody>
          <a:bodyPr wrap="square">
            <a:spAutoFit/>
          </a:bodyPr>
          <a:lstStyle/>
          <a:p>
            <a:r>
              <a:rPr lang="en-GB" sz="4800" dirty="0">
                <a:solidFill>
                  <a:schemeClr val="accent1"/>
                </a:solidFill>
              </a:rPr>
              <a:t>1642:</a:t>
            </a:r>
            <a:r>
              <a:rPr lang="en-GB" sz="5400" dirty="0">
                <a:solidFill>
                  <a:schemeClr val="accent1"/>
                </a:solidFill>
              </a:rPr>
              <a:t> </a:t>
            </a:r>
          </a:p>
        </p:txBody>
      </p:sp>
      <p:pic>
        <p:nvPicPr>
          <p:cNvPr id="8" name="Picture 7">
            <a:extLst>
              <a:ext uri="{FF2B5EF4-FFF2-40B4-BE49-F238E27FC236}">
                <a16:creationId xmlns:a16="http://schemas.microsoft.com/office/drawing/2014/main" id="{42855AA0-48E0-2C04-145A-CA8026DE4C3F}"/>
              </a:ext>
            </a:extLst>
          </p:cNvPr>
          <p:cNvPicPr>
            <a:picLocks noChangeAspect="1"/>
          </p:cNvPicPr>
          <p:nvPr/>
        </p:nvPicPr>
        <p:blipFill>
          <a:blip r:embed="rId2"/>
          <a:srcRect l="7894" t="14736" r="2238" b="9649"/>
          <a:stretch/>
        </p:blipFill>
        <p:spPr>
          <a:xfrm>
            <a:off x="2177716" y="0"/>
            <a:ext cx="6966283" cy="4488807"/>
          </a:xfrm>
          <a:prstGeom prst="rect">
            <a:avLst/>
          </a:prstGeom>
        </p:spPr>
      </p:pic>
    </p:spTree>
    <p:extLst>
      <p:ext uri="{BB962C8B-B14F-4D97-AF65-F5344CB8AC3E}">
        <p14:creationId xmlns:p14="http://schemas.microsoft.com/office/powerpoint/2010/main" val="545754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9F93DC-AF64-5748-1025-7EC495FB6187}"/>
              </a:ext>
            </a:extLst>
          </p:cNvPr>
          <p:cNvSpPr txBox="1"/>
          <p:nvPr/>
        </p:nvSpPr>
        <p:spPr>
          <a:xfrm>
            <a:off x="523372" y="403825"/>
            <a:ext cx="7110664" cy="1323439"/>
          </a:xfrm>
          <a:prstGeom prst="rect">
            <a:avLst/>
          </a:prstGeom>
          <a:noFill/>
        </p:spPr>
        <p:txBody>
          <a:bodyPr wrap="square" rtlCol="0">
            <a:spAutoFit/>
          </a:bodyPr>
          <a:lstStyle/>
          <a:p>
            <a:r>
              <a:rPr lang="en-GB" dirty="0"/>
              <a:t>Men, men, men… the Greeks, the Romans, </a:t>
            </a:r>
          </a:p>
          <a:p>
            <a:r>
              <a:rPr lang="en-GB" dirty="0"/>
              <a:t>the Church, Chaucer, the Italians, Shakespeare, </a:t>
            </a:r>
          </a:p>
          <a:p>
            <a:r>
              <a:rPr lang="en-GB" dirty="0"/>
              <a:t>Marlowe, Jonson et al.</a:t>
            </a:r>
          </a:p>
          <a:p>
            <a:r>
              <a:rPr lang="en-GB" dirty="0"/>
              <a:t>Theatre is dominated by men, and then…</a:t>
            </a:r>
          </a:p>
          <a:p>
            <a:r>
              <a:rPr lang="en-GB" sz="800" dirty="0"/>
              <a:t>    </a:t>
            </a:r>
          </a:p>
        </p:txBody>
      </p:sp>
      <p:sp>
        <p:nvSpPr>
          <p:cNvPr id="4" name="TextBox 3">
            <a:extLst>
              <a:ext uri="{FF2B5EF4-FFF2-40B4-BE49-F238E27FC236}">
                <a16:creationId xmlns:a16="http://schemas.microsoft.com/office/drawing/2014/main" id="{F843220C-27FD-33BF-E5B5-08DFC12B2FE6}"/>
              </a:ext>
            </a:extLst>
          </p:cNvPr>
          <p:cNvSpPr txBox="1"/>
          <p:nvPr/>
        </p:nvSpPr>
        <p:spPr>
          <a:xfrm>
            <a:off x="360946" y="2722446"/>
            <a:ext cx="7435517" cy="3539430"/>
          </a:xfrm>
          <a:prstGeom prst="rect">
            <a:avLst/>
          </a:prstGeom>
          <a:noFill/>
        </p:spPr>
        <p:txBody>
          <a:bodyPr wrap="square">
            <a:spAutoFit/>
          </a:bodyPr>
          <a:lstStyle/>
          <a:p>
            <a:r>
              <a:rPr lang="en-GB" dirty="0"/>
              <a:t>A pioneering English playwright, poet, and novelist, and one of the first professional female writers in English literature.</a:t>
            </a:r>
          </a:p>
          <a:p>
            <a:r>
              <a:rPr lang="en-GB" dirty="0"/>
              <a:t>Best known for her play </a:t>
            </a:r>
            <a:r>
              <a:rPr lang="en-GB" i="1" dirty="0"/>
              <a:t>The Rover</a:t>
            </a:r>
            <a:r>
              <a:rPr lang="en-GB" dirty="0"/>
              <a:t>, which showcases her wit and understanding of the complexities of love and gender dynamics. </a:t>
            </a:r>
          </a:p>
          <a:p>
            <a:r>
              <a:rPr lang="en-GB" dirty="0"/>
              <a:t>Her work often explored themes of sexuality, power, and the role of women in society. </a:t>
            </a:r>
          </a:p>
          <a:p>
            <a:r>
              <a:rPr lang="en-GB" dirty="0"/>
              <a:t>A dawn of Feminism.</a:t>
            </a:r>
          </a:p>
          <a:p>
            <a:r>
              <a:rPr lang="en-GB" sz="800" dirty="0"/>
              <a:t>  </a:t>
            </a:r>
          </a:p>
          <a:p>
            <a:r>
              <a:rPr lang="en-GB" dirty="0"/>
              <a:t>Her bold and unconventional writing challenged the norms of the </a:t>
            </a:r>
          </a:p>
          <a:p>
            <a:r>
              <a:rPr lang="en-GB" dirty="0"/>
              <a:t>time and paved the way for future female authors. In addition to </a:t>
            </a:r>
          </a:p>
          <a:p>
            <a:r>
              <a:rPr lang="en-GB" dirty="0"/>
              <a:t>her plays, she wrote poetry and prose, including her novel </a:t>
            </a:r>
          </a:p>
          <a:p>
            <a:r>
              <a:rPr lang="en-GB" i="1" dirty="0"/>
              <a:t>Oroonoko - </a:t>
            </a:r>
            <a:r>
              <a:rPr lang="en-GB" dirty="0"/>
              <a:t>the story of an African prince; it addresses issues </a:t>
            </a:r>
          </a:p>
          <a:p>
            <a:r>
              <a:rPr lang="en-GB" dirty="0"/>
              <a:t>of colonialism and slavery. </a:t>
            </a:r>
          </a:p>
        </p:txBody>
      </p:sp>
      <p:pic>
        <p:nvPicPr>
          <p:cNvPr id="5" name="Picture 4">
            <a:extLst>
              <a:ext uri="{FF2B5EF4-FFF2-40B4-BE49-F238E27FC236}">
                <a16:creationId xmlns:a16="http://schemas.microsoft.com/office/drawing/2014/main" id="{D374497C-8290-6C24-252B-7770D5214BF5}"/>
              </a:ext>
            </a:extLst>
          </p:cNvPr>
          <p:cNvPicPr>
            <a:picLocks noChangeAspect="1"/>
          </p:cNvPicPr>
          <p:nvPr/>
        </p:nvPicPr>
        <p:blipFill>
          <a:blip r:embed="rId2"/>
          <a:srcRect l="7542" r="6163"/>
          <a:stretch/>
        </p:blipFill>
        <p:spPr>
          <a:xfrm>
            <a:off x="5901607" y="0"/>
            <a:ext cx="3242393" cy="2341727"/>
          </a:xfrm>
          <a:prstGeom prst="rect">
            <a:avLst/>
          </a:prstGeom>
        </p:spPr>
      </p:pic>
      <p:sp>
        <p:nvSpPr>
          <p:cNvPr id="9" name="TextBox 8">
            <a:extLst>
              <a:ext uri="{FF2B5EF4-FFF2-40B4-BE49-F238E27FC236}">
                <a16:creationId xmlns:a16="http://schemas.microsoft.com/office/drawing/2014/main" id="{D3E48DAC-47D8-7D0E-1392-D774EFDC896C}"/>
              </a:ext>
            </a:extLst>
          </p:cNvPr>
          <p:cNvSpPr txBox="1"/>
          <p:nvPr/>
        </p:nvSpPr>
        <p:spPr>
          <a:xfrm>
            <a:off x="214948" y="1706783"/>
            <a:ext cx="6054892" cy="10156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E48312"/>
                </a:solidFill>
                <a:effectLst/>
                <a:uLnTx/>
                <a:uFillTx/>
                <a:latin typeface="Trebuchet MS" panose="020B0603020202020204"/>
                <a:ea typeface="+mn-ea"/>
                <a:cs typeface="+mn-cs"/>
              </a:rPr>
              <a:t>APHRA BEHN (1640–1689)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E48312"/>
                </a:solidFill>
                <a:effectLst/>
                <a:uLnTx/>
                <a:uFillTx/>
                <a:latin typeface="Trebuchet MS" panose="020B0603020202020204"/>
                <a:ea typeface="+mn-ea"/>
                <a:cs typeface="+mn-cs"/>
              </a:rPr>
              <a:t>The first British female playwright</a:t>
            </a:r>
          </a:p>
        </p:txBody>
      </p:sp>
    </p:spTree>
    <p:extLst>
      <p:ext uri="{BB962C8B-B14F-4D97-AF65-F5344CB8AC3E}">
        <p14:creationId xmlns:p14="http://schemas.microsoft.com/office/powerpoint/2010/main" val="2050291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045E0D-5D97-73AC-E6D6-F048E216DAAC}"/>
              </a:ext>
            </a:extLst>
          </p:cNvPr>
          <p:cNvSpPr txBox="1"/>
          <p:nvPr/>
        </p:nvSpPr>
        <p:spPr>
          <a:xfrm>
            <a:off x="282742" y="2010610"/>
            <a:ext cx="7297153" cy="4678204"/>
          </a:xfrm>
          <a:prstGeom prst="rect">
            <a:avLst/>
          </a:prstGeom>
          <a:noFill/>
        </p:spPr>
        <p:txBody>
          <a:bodyPr wrap="square">
            <a:spAutoFit/>
          </a:bodyPr>
          <a:lstStyle/>
          <a:p>
            <a:r>
              <a:rPr lang="en-GB" sz="2000" dirty="0"/>
              <a:t>There was a renewed interest in performance arts after years of suppression under Puritan rule. This era marked a significant revival and transformation of English drama, characterised by new styles, genres, and cultural influences, particularly from European theatre. French and Italian styles played a crucial role in shaping Restoration drama.</a:t>
            </a:r>
          </a:p>
          <a:p>
            <a:r>
              <a:rPr lang="en-GB" sz="600" dirty="0"/>
              <a:t>    </a:t>
            </a:r>
          </a:p>
          <a:p>
            <a:r>
              <a:rPr lang="en-GB" sz="2000" dirty="0"/>
              <a:t>Restoration theatres featured new staging techniques, including improved scenery, lighting, and stage machinery, enhancing the visual spectacle of performances.</a:t>
            </a:r>
          </a:p>
          <a:p>
            <a:r>
              <a:rPr lang="en-GB" sz="2000" dirty="0"/>
              <a:t>The establishment of professional acting companies became more prominent, with actors often gaining significant fame; and, for the first time in English theatre, women were allowed to act on stage, leading to the emergence of notable actresses such as Nell Gwyn and Rebecca Marshall.</a:t>
            </a:r>
          </a:p>
          <a:p>
            <a:endParaRPr lang="en-GB" sz="400" dirty="0"/>
          </a:p>
          <a:p>
            <a:endParaRPr lang="en-GB" sz="1000" dirty="0"/>
          </a:p>
        </p:txBody>
      </p:sp>
      <p:sp>
        <p:nvSpPr>
          <p:cNvPr id="4" name="TextBox 3">
            <a:extLst>
              <a:ext uri="{FF2B5EF4-FFF2-40B4-BE49-F238E27FC236}">
                <a16:creationId xmlns:a16="http://schemas.microsoft.com/office/drawing/2014/main" id="{3739B897-DCC9-FAB1-080A-E1ADACD99A2A}"/>
              </a:ext>
            </a:extLst>
          </p:cNvPr>
          <p:cNvSpPr txBox="1"/>
          <p:nvPr/>
        </p:nvSpPr>
        <p:spPr>
          <a:xfrm>
            <a:off x="192505" y="165253"/>
            <a:ext cx="5919537" cy="1692771"/>
          </a:xfrm>
          <a:prstGeom prst="rect">
            <a:avLst/>
          </a:prstGeom>
          <a:noFill/>
        </p:spPr>
        <p:txBody>
          <a:bodyPr wrap="square" rtlCol="0">
            <a:spAutoFit/>
          </a:bodyPr>
          <a:lstStyle/>
          <a:p>
            <a:r>
              <a:rPr lang="en-GB" sz="3600" dirty="0">
                <a:solidFill>
                  <a:schemeClr val="accent1"/>
                </a:solidFill>
              </a:rPr>
              <a:t>RESTORATION THEATRE </a:t>
            </a:r>
          </a:p>
          <a:p>
            <a:r>
              <a:rPr lang="en-GB" sz="800" dirty="0">
                <a:solidFill>
                  <a:schemeClr val="accent1"/>
                </a:solidFill>
              </a:rPr>
              <a:t> </a:t>
            </a:r>
          </a:p>
          <a:p>
            <a:r>
              <a:rPr lang="en-GB" sz="2000" dirty="0"/>
              <a:t>Following the restoration of the monarchy in 1660, when Charles II returned to the Throne, theatres were reopened! </a:t>
            </a:r>
          </a:p>
        </p:txBody>
      </p:sp>
      <p:pic>
        <p:nvPicPr>
          <p:cNvPr id="6" name="Picture 5">
            <a:extLst>
              <a:ext uri="{FF2B5EF4-FFF2-40B4-BE49-F238E27FC236}">
                <a16:creationId xmlns:a16="http://schemas.microsoft.com/office/drawing/2014/main" id="{3452A94F-22B0-A933-79BC-D8D9EBC8AD1B}"/>
              </a:ext>
            </a:extLst>
          </p:cNvPr>
          <p:cNvPicPr>
            <a:picLocks noChangeAspect="1"/>
          </p:cNvPicPr>
          <p:nvPr/>
        </p:nvPicPr>
        <p:blipFill>
          <a:blip r:embed="rId2"/>
          <a:stretch>
            <a:fillRect/>
          </a:stretch>
        </p:blipFill>
        <p:spPr>
          <a:xfrm>
            <a:off x="6027820" y="0"/>
            <a:ext cx="3116179" cy="2010610"/>
          </a:xfrm>
          <a:prstGeom prst="rect">
            <a:avLst/>
          </a:prstGeom>
        </p:spPr>
      </p:pic>
    </p:spTree>
    <p:extLst>
      <p:ext uri="{BB962C8B-B14F-4D97-AF65-F5344CB8AC3E}">
        <p14:creationId xmlns:p14="http://schemas.microsoft.com/office/powerpoint/2010/main" val="1881297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CCC1E2-3963-390D-6DA8-D354DB7C2691}"/>
              </a:ext>
            </a:extLst>
          </p:cNvPr>
          <p:cNvSpPr txBox="1"/>
          <p:nvPr/>
        </p:nvSpPr>
        <p:spPr>
          <a:xfrm>
            <a:off x="177465" y="348150"/>
            <a:ext cx="7691187" cy="532453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rPr>
              <a:t>There were 3 main genres of the era:</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E48312"/>
                </a:solidFill>
                <a:effectLst/>
                <a:uLnTx/>
                <a:uFillTx/>
                <a:latin typeface="Trebuchet MS" panose="020B0603020202020204"/>
                <a:ea typeface="+mn-ea"/>
                <a:cs typeface="+mn-cs"/>
              </a:rPr>
              <a:t>Restoration Comedy:</a:t>
            </a:r>
            <a:r>
              <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rPr>
              <a:t> A distinctive genre characterized by its witty dialogue, focus on social manners, and sexual intrigue.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E48312"/>
                </a:solidFill>
                <a:effectLst/>
                <a:uLnTx/>
                <a:uFillTx/>
                <a:latin typeface="Trebuchet MS" panose="020B0603020202020204"/>
                <a:ea typeface="+mn-ea"/>
                <a:cs typeface="+mn-cs"/>
              </a:rPr>
              <a:t>Heroic Drama:</a:t>
            </a:r>
            <a:r>
              <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rPr>
              <a:t> Plays that depicted grand historical or mythical figures, often featuring noble themes and elevated language.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E48312"/>
                </a:solidFill>
                <a:effectLst/>
                <a:uLnTx/>
                <a:uFillTx/>
                <a:latin typeface="Trebuchet MS" panose="020B0603020202020204"/>
                <a:ea typeface="+mn-ea"/>
                <a:cs typeface="+mn-cs"/>
              </a:rPr>
              <a:t>Tragedy:</a:t>
            </a:r>
            <a:r>
              <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rPr>
              <a:t> Though less prominent than comedy, tragic works still emerged, often reflecting the moral and ethical dilemmas of the time.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rPr>
              <a:t>Restoration theatre often mirrored the complexities of contemporary society, including the shifting dynamics of class, gender, and morality.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rPr>
              <a:t>The plays frequently critiqued social norms and behaviours, reflecting the changing attitudes of the Restoration period.</a:t>
            </a:r>
          </a:p>
        </p:txBody>
      </p:sp>
    </p:spTree>
    <p:extLst>
      <p:ext uri="{BB962C8B-B14F-4D97-AF65-F5344CB8AC3E}">
        <p14:creationId xmlns:p14="http://schemas.microsoft.com/office/powerpoint/2010/main" val="3567241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978" y="206541"/>
            <a:ext cx="7146759" cy="2091491"/>
          </a:xfrm>
        </p:spPr>
        <p:txBody>
          <a:bodyPr>
            <a:normAutofit/>
          </a:bodyPr>
          <a:lstStyle/>
          <a:p>
            <a:r>
              <a:rPr lang="en-GB" dirty="0"/>
              <a:t>The </a:t>
            </a:r>
            <a:r>
              <a:rPr dirty="0"/>
              <a:t>18th </a:t>
            </a:r>
            <a:r>
              <a:rPr lang="en-GB" dirty="0"/>
              <a:t>Century…  Revolution!</a:t>
            </a:r>
            <a:endParaRPr dirty="0"/>
          </a:p>
        </p:txBody>
      </p:sp>
      <p:sp>
        <p:nvSpPr>
          <p:cNvPr id="8" name="TextBox 7">
            <a:extLst>
              <a:ext uri="{FF2B5EF4-FFF2-40B4-BE49-F238E27FC236}">
                <a16:creationId xmlns:a16="http://schemas.microsoft.com/office/drawing/2014/main" id="{5EA69CD1-0097-368A-5353-0A239821ED71}"/>
              </a:ext>
            </a:extLst>
          </p:cNvPr>
          <p:cNvSpPr txBox="1"/>
          <p:nvPr/>
        </p:nvSpPr>
        <p:spPr>
          <a:xfrm>
            <a:off x="252663" y="2753958"/>
            <a:ext cx="7182853" cy="2308324"/>
          </a:xfrm>
          <a:prstGeom prst="rect">
            <a:avLst/>
          </a:prstGeom>
          <a:noFill/>
        </p:spPr>
        <p:txBody>
          <a:bodyPr wrap="square">
            <a:spAutoFit/>
          </a:bodyPr>
          <a:lstStyle/>
          <a:p>
            <a:r>
              <a:rPr lang="en-GB" dirty="0"/>
              <a:t>The revolutions of the 18th century were pivotal in shaping modern, political and social landscapes. They challenged established authorities, promoted Enlightenment ideals, and laid the groundwork for future movements advocating for democracy, human rights, and independence. These events not only transformed the nations involved but also inspired similar movements worldwide, leading to ongoing struggles for freedom and equality in the centuries that followed.</a:t>
            </a:r>
          </a:p>
        </p:txBody>
      </p:sp>
      <p:sp>
        <p:nvSpPr>
          <p:cNvPr id="10" name="TextBox 9">
            <a:extLst>
              <a:ext uri="{FF2B5EF4-FFF2-40B4-BE49-F238E27FC236}">
                <a16:creationId xmlns:a16="http://schemas.microsoft.com/office/drawing/2014/main" id="{D2BD3C91-C06C-77A1-9613-6F93FF39939C}"/>
              </a:ext>
            </a:extLst>
          </p:cNvPr>
          <p:cNvSpPr txBox="1"/>
          <p:nvPr/>
        </p:nvSpPr>
        <p:spPr>
          <a:xfrm>
            <a:off x="3086100" y="950709"/>
            <a:ext cx="4590046" cy="369332"/>
          </a:xfrm>
          <a:prstGeom prst="rect">
            <a:avLst/>
          </a:prstGeom>
          <a:noFill/>
        </p:spPr>
        <p:txBody>
          <a:bodyPr wrap="square">
            <a:spAutoFit/>
          </a:bodyPr>
          <a:lstStyle/>
          <a:p>
            <a:r>
              <a:rPr lang="en-GB" dirty="0"/>
              <a:t>* </a:t>
            </a:r>
            <a:r>
              <a:rPr lang="en-GB" dirty="0">
                <a:solidFill>
                  <a:schemeClr val="accent1"/>
                </a:solidFill>
              </a:rPr>
              <a:t>The American Revolution (1775-1783)</a:t>
            </a:r>
          </a:p>
        </p:txBody>
      </p:sp>
      <p:sp>
        <p:nvSpPr>
          <p:cNvPr id="12" name="TextBox 11">
            <a:extLst>
              <a:ext uri="{FF2B5EF4-FFF2-40B4-BE49-F238E27FC236}">
                <a16:creationId xmlns:a16="http://schemas.microsoft.com/office/drawing/2014/main" id="{1C3F65B4-4596-C69A-A649-8147D3B1CE4C}"/>
              </a:ext>
            </a:extLst>
          </p:cNvPr>
          <p:cNvSpPr txBox="1"/>
          <p:nvPr/>
        </p:nvSpPr>
        <p:spPr>
          <a:xfrm>
            <a:off x="0" y="1323791"/>
            <a:ext cx="4590046" cy="369332"/>
          </a:xfrm>
          <a:prstGeom prst="rect">
            <a:avLst/>
          </a:prstGeom>
          <a:noFill/>
        </p:spPr>
        <p:txBody>
          <a:bodyPr wrap="square">
            <a:spAutoFit/>
          </a:bodyPr>
          <a:lstStyle/>
          <a:p>
            <a:r>
              <a:rPr lang="en-GB" dirty="0"/>
              <a:t>* </a:t>
            </a:r>
            <a:r>
              <a:rPr lang="en-GB" dirty="0">
                <a:solidFill>
                  <a:schemeClr val="accent1"/>
                </a:solidFill>
              </a:rPr>
              <a:t>The French Revolution (1789-1799)</a:t>
            </a:r>
          </a:p>
        </p:txBody>
      </p:sp>
      <p:sp>
        <p:nvSpPr>
          <p:cNvPr id="14" name="TextBox 13">
            <a:extLst>
              <a:ext uri="{FF2B5EF4-FFF2-40B4-BE49-F238E27FC236}">
                <a16:creationId xmlns:a16="http://schemas.microsoft.com/office/drawing/2014/main" id="{E5583C3D-3DA1-101F-4255-4BE234CDDA6F}"/>
              </a:ext>
            </a:extLst>
          </p:cNvPr>
          <p:cNvSpPr txBox="1"/>
          <p:nvPr/>
        </p:nvSpPr>
        <p:spPr>
          <a:xfrm>
            <a:off x="3086100" y="1775967"/>
            <a:ext cx="4590046" cy="369332"/>
          </a:xfrm>
          <a:prstGeom prst="rect">
            <a:avLst/>
          </a:prstGeom>
          <a:noFill/>
        </p:spPr>
        <p:txBody>
          <a:bodyPr wrap="square">
            <a:spAutoFit/>
          </a:bodyPr>
          <a:lstStyle/>
          <a:p>
            <a:r>
              <a:rPr lang="en-GB" dirty="0"/>
              <a:t>* </a:t>
            </a:r>
            <a:r>
              <a:rPr lang="en-GB" dirty="0">
                <a:solidFill>
                  <a:schemeClr val="accent1"/>
                </a:solidFill>
              </a:rPr>
              <a:t>The Haitian Revolution (1791-1804)</a:t>
            </a:r>
          </a:p>
        </p:txBody>
      </p:sp>
      <p:sp>
        <p:nvSpPr>
          <p:cNvPr id="16" name="TextBox 15">
            <a:extLst>
              <a:ext uri="{FF2B5EF4-FFF2-40B4-BE49-F238E27FC236}">
                <a16:creationId xmlns:a16="http://schemas.microsoft.com/office/drawing/2014/main" id="{CCA35F35-385E-E7C7-B4D8-6C9EFA5BAED4}"/>
              </a:ext>
            </a:extLst>
          </p:cNvPr>
          <p:cNvSpPr txBox="1"/>
          <p:nvPr/>
        </p:nvSpPr>
        <p:spPr>
          <a:xfrm>
            <a:off x="-18049" y="2237647"/>
            <a:ext cx="8145380" cy="369332"/>
          </a:xfrm>
          <a:prstGeom prst="rect">
            <a:avLst/>
          </a:prstGeom>
          <a:noFill/>
        </p:spPr>
        <p:txBody>
          <a:bodyPr wrap="square">
            <a:spAutoFit/>
          </a:bodyPr>
          <a:lstStyle/>
          <a:p>
            <a:r>
              <a:rPr lang="en-GB" dirty="0"/>
              <a:t>* </a:t>
            </a:r>
            <a:r>
              <a:rPr lang="en-GB" dirty="0">
                <a:solidFill>
                  <a:schemeClr val="accent1"/>
                </a:solidFill>
              </a:rPr>
              <a:t>The Industrial Revolution (late 18</a:t>
            </a:r>
            <a:r>
              <a:rPr lang="en-GB" baseline="30000" dirty="0">
                <a:solidFill>
                  <a:schemeClr val="accent1"/>
                </a:solidFill>
              </a:rPr>
              <a:t>th</a:t>
            </a:r>
            <a:r>
              <a:rPr lang="en-GB" dirty="0">
                <a:solidFill>
                  <a:schemeClr val="accent1"/>
                </a:solidFill>
              </a:rPr>
              <a:t> century into the 19</a:t>
            </a:r>
            <a:r>
              <a:rPr lang="en-GB" baseline="30000" dirty="0">
                <a:solidFill>
                  <a:schemeClr val="accent1"/>
                </a:solidFill>
              </a:rPr>
              <a:t>th</a:t>
            </a:r>
            <a:r>
              <a:rPr lang="en-GB" dirty="0">
                <a:solidFill>
                  <a:schemeClr val="accent1"/>
                </a:solidFill>
              </a:rPr>
              <a:t> century) </a:t>
            </a:r>
          </a:p>
        </p:txBody>
      </p:sp>
      <p:pic>
        <p:nvPicPr>
          <p:cNvPr id="17" name="Picture 16">
            <a:extLst>
              <a:ext uri="{FF2B5EF4-FFF2-40B4-BE49-F238E27FC236}">
                <a16:creationId xmlns:a16="http://schemas.microsoft.com/office/drawing/2014/main" id="{3E7C9D78-EBDB-2604-59EC-5E67008D1522}"/>
              </a:ext>
            </a:extLst>
          </p:cNvPr>
          <p:cNvPicPr>
            <a:picLocks noChangeAspect="1"/>
          </p:cNvPicPr>
          <p:nvPr/>
        </p:nvPicPr>
        <p:blipFill>
          <a:blip r:embed="rId2"/>
          <a:srcRect l="4079" t="29885" r="10921" b="30892"/>
          <a:stretch/>
        </p:blipFill>
        <p:spPr>
          <a:xfrm>
            <a:off x="-18048" y="5384933"/>
            <a:ext cx="7694196" cy="1473067"/>
          </a:xfrm>
          <a:prstGeom prst="rect">
            <a:avLst/>
          </a:prstGeom>
        </p:spPr>
      </p:pic>
      <p:pic>
        <p:nvPicPr>
          <p:cNvPr id="18" name="Picture 17">
            <a:extLst>
              <a:ext uri="{FF2B5EF4-FFF2-40B4-BE49-F238E27FC236}">
                <a16:creationId xmlns:a16="http://schemas.microsoft.com/office/drawing/2014/main" id="{20443DFC-0C9D-ABF1-C336-8C0A51C60C5B}"/>
              </a:ext>
            </a:extLst>
          </p:cNvPr>
          <p:cNvPicPr>
            <a:picLocks noChangeAspect="1"/>
          </p:cNvPicPr>
          <p:nvPr/>
        </p:nvPicPr>
        <p:blipFill>
          <a:blip r:embed="rId3"/>
          <a:stretch>
            <a:fillRect/>
          </a:stretch>
        </p:blipFill>
        <p:spPr>
          <a:xfrm rot="16200000">
            <a:off x="4969325" y="2678888"/>
            <a:ext cx="6885934" cy="147228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84722E-0C3A-39D0-F8B6-ACEBB60CF3C6}"/>
              </a:ext>
            </a:extLst>
          </p:cNvPr>
          <p:cNvSpPr txBox="1"/>
          <p:nvPr/>
        </p:nvSpPr>
        <p:spPr>
          <a:xfrm>
            <a:off x="222584" y="944125"/>
            <a:ext cx="8698832" cy="5570756"/>
          </a:xfrm>
          <a:prstGeom prst="rect">
            <a:avLst/>
          </a:prstGeom>
          <a:noFill/>
        </p:spPr>
        <p:txBody>
          <a:bodyPr wrap="square">
            <a:spAutoFit/>
          </a:bodyPr>
          <a:lstStyle/>
          <a:p>
            <a:r>
              <a:rPr lang="en-GB" dirty="0"/>
              <a:t>The rise of opera and ballet, influenced theatre across Europe; Italian opera, French ballet, and other forms contributed to a rich cultural exchange.</a:t>
            </a:r>
          </a:p>
          <a:p>
            <a:r>
              <a:rPr lang="en-GB" dirty="0"/>
              <a:t>Theatrical traditions in different countries began to develop distinct characteristics, influenced by local cultures, languages, and social norms.</a:t>
            </a:r>
          </a:p>
          <a:p>
            <a:endParaRPr lang="en-GB" sz="800" u="sng" dirty="0"/>
          </a:p>
          <a:p>
            <a:r>
              <a:rPr lang="en-GB" dirty="0"/>
              <a:t>The construction of new theatres continued throughout Europe, with notable venues such as the Drury Lane Theatre and the Covent Garden Theatre in London becoming significant centres for theatrical productions.</a:t>
            </a:r>
          </a:p>
          <a:p>
            <a:endParaRPr lang="en-GB" sz="800" dirty="0"/>
          </a:p>
          <a:p>
            <a:r>
              <a:rPr lang="en-GB" dirty="0"/>
              <a:t>Theatres began to be designed with greater attention to acoustics and audience experience, accommodating larger audiences and offering improved sightlines.</a:t>
            </a:r>
          </a:p>
          <a:p>
            <a:r>
              <a:rPr lang="en-GB" dirty="0"/>
              <a:t>Changes in staging, scenery, and lighting began to emerge, leading to more elaborate productions. The use of painted backdrops and special effects enhanced the visual appeal of performances.</a:t>
            </a:r>
          </a:p>
          <a:p>
            <a:r>
              <a:rPr lang="en-GB" dirty="0"/>
              <a:t>The introduction of gas lighting later in the century revolutionized theatrical productions, allowing for more dramatic effects and improved visibility.</a:t>
            </a:r>
          </a:p>
          <a:p>
            <a:endParaRPr lang="en-GB" sz="800" dirty="0"/>
          </a:p>
          <a:p>
            <a:r>
              <a:rPr lang="en-GB" dirty="0"/>
              <a:t>The Rise of the Actor-Manager: The role of the actor-manager became prominent during this time, where actors took on managerial responsibilities for their companies. Figures like David Garrick were influential, not only as actors but also as directors and producers, shaping theatrical productions.</a:t>
            </a:r>
          </a:p>
          <a:p>
            <a:endParaRPr lang="en-GB" sz="800" dirty="0"/>
          </a:p>
        </p:txBody>
      </p:sp>
      <p:pic>
        <p:nvPicPr>
          <p:cNvPr id="4" name="Picture 3">
            <a:extLst>
              <a:ext uri="{FF2B5EF4-FFF2-40B4-BE49-F238E27FC236}">
                <a16:creationId xmlns:a16="http://schemas.microsoft.com/office/drawing/2014/main" id="{6B6E8925-741B-6239-80E9-BC408A3F6B28}"/>
              </a:ext>
            </a:extLst>
          </p:cNvPr>
          <p:cNvPicPr>
            <a:picLocks noChangeAspect="1"/>
          </p:cNvPicPr>
          <p:nvPr/>
        </p:nvPicPr>
        <p:blipFill>
          <a:blip r:embed="rId2"/>
          <a:srcRect t="72275" r="2139" b="19825"/>
          <a:stretch/>
        </p:blipFill>
        <p:spPr>
          <a:xfrm>
            <a:off x="1173080" y="184421"/>
            <a:ext cx="4469732" cy="541802"/>
          </a:xfrm>
          <a:prstGeom prst="rect">
            <a:avLst/>
          </a:prstGeom>
        </p:spPr>
      </p:pic>
      <p:pic>
        <p:nvPicPr>
          <p:cNvPr id="5" name="Picture 4">
            <a:extLst>
              <a:ext uri="{FF2B5EF4-FFF2-40B4-BE49-F238E27FC236}">
                <a16:creationId xmlns:a16="http://schemas.microsoft.com/office/drawing/2014/main" id="{240C9DB0-CEFF-4083-38A4-28C197967E01}"/>
              </a:ext>
            </a:extLst>
          </p:cNvPr>
          <p:cNvPicPr>
            <a:picLocks noChangeAspect="1"/>
          </p:cNvPicPr>
          <p:nvPr/>
        </p:nvPicPr>
        <p:blipFill>
          <a:blip r:embed="rId3"/>
          <a:srcRect l="25992" t="42133" r="21944" b="10543"/>
          <a:stretch/>
        </p:blipFill>
        <p:spPr>
          <a:xfrm>
            <a:off x="5642812" y="184422"/>
            <a:ext cx="2201777" cy="541801"/>
          </a:xfrm>
          <a:prstGeom prst="rect">
            <a:avLst/>
          </a:prstGeom>
        </p:spPr>
      </p:pic>
    </p:spTree>
    <p:extLst>
      <p:ext uri="{BB962C8B-B14F-4D97-AF65-F5344CB8AC3E}">
        <p14:creationId xmlns:p14="http://schemas.microsoft.com/office/powerpoint/2010/main" val="2760245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917D64-C595-8CB2-1A45-6E5E15BA0269}"/>
              </a:ext>
            </a:extLst>
          </p:cNvPr>
          <p:cNvSpPr txBox="1"/>
          <p:nvPr/>
        </p:nvSpPr>
        <p:spPr>
          <a:xfrm>
            <a:off x="177466" y="164250"/>
            <a:ext cx="8966534" cy="1877437"/>
          </a:xfrm>
          <a:prstGeom prst="rect">
            <a:avLst/>
          </a:prstGeom>
          <a:noFill/>
        </p:spPr>
        <p:txBody>
          <a:bodyPr wrap="square">
            <a:spAutoFit/>
          </a:bodyPr>
          <a:lstStyle/>
          <a:p>
            <a:r>
              <a:rPr lang="en-GB" sz="3600" dirty="0">
                <a:solidFill>
                  <a:schemeClr val="accent1"/>
                </a:solidFill>
              </a:rPr>
              <a:t>19th Century </a:t>
            </a:r>
          </a:p>
          <a:p>
            <a:r>
              <a:rPr lang="en-GB" sz="2400" dirty="0"/>
              <a:t>Political, social, economic, and technological change worldwide… </a:t>
            </a:r>
          </a:p>
          <a:p>
            <a:endParaRPr lang="en-GB" sz="3200" dirty="0">
              <a:solidFill>
                <a:schemeClr val="accent1"/>
              </a:solidFill>
            </a:endParaRPr>
          </a:p>
        </p:txBody>
      </p:sp>
      <p:sp>
        <p:nvSpPr>
          <p:cNvPr id="7" name="TextBox 6">
            <a:extLst>
              <a:ext uri="{FF2B5EF4-FFF2-40B4-BE49-F238E27FC236}">
                <a16:creationId xmlns:a16="http://schemas.microsoft.com/office/drawing/2014/main" id="{C9F27102-3CFF-DDF2-C129-88ACC81243B7}"/>
              </a:ext>
            </a:extLst>
          </p:cNvPr>
          <p:cNvSpPr txBox="1"/>
          <p:nvPr/>
        </p:nvSpPr>
        <p:spPr>
          <a:xfrm>
            <a:off x="296276" y="1514993"/>
            <a:ext cx="8551447" cy="5539978"/>
          </a:xfrm>
          <a:prstGeom prst="rect">
            <a:avLst/>
          </a:prstGeom>
          <a:noFill/>
        </p:spPr>
        <p:txBody>
          <a:bodyPr wrap="square">
            <a:spAutoFit/>
          </a:bodyPr>
          <a:lstStyle/>
          <a:p>
            <a:r>
              <a:rPr lang="en-GB" dirty="0">
                <a:solidFill>
                  <a:schemeClr val="accent1"/>
                </a:solidFill>
              </a:rPr>
              <a:t>-</a:t>
            </a:r>
            <a:r>
              <a:rPr lang="en-GB" dirty="0"/>
              <a:t> </a:t>
            </a:r>
            <a:r>
              <a:rPr lang="en-GB" dirty="0">
                <a:solidFill>
                  <a:schemeClr val="accent1"/>
                </a:solidFill>
              </a:rPr>
              <a:t>The Napoleonic Wars (1803–1815)</a:t>
            </a:r>
          </a:p>
          <a:p>
            <a:endParaRPr lang="en-GB" sz="600" dirty="0"/>
          </a:p>
          <a:p>
            <a:r>
              <a:rPr lang="en-GB" dirty="0"/>
              <a:t>- The continuation of the Industrial Revolution (Late 18th century – 19th century)</a:t>
            </a:r>
          </a:p>
          <a:p>
            <a:endParaRPr lang="en-GB" sz="600" b="1" dirty="0"/>
          </a:p>
          <a:p>
            <a:r>
              <a:rPr lang="en-GB" b="1" dirty="0">
                <a:solidFill>
                  <a:schemeClr val="accent1"/>
                </a:solidFill>
              </a:rPr>
              <a:t>- Great Famine (1845 to 1852) </a:t>
            </a:r>
          </a:p>
          <a:p>
            <a:pPr marL="285750" indent="-285750">
              <a:buFontTx/>
              <a:buChar char="-"/>
            </a:pPr>
            <a:endParaRPr lang="en-GB" sz="600" b="1" dirty="0"/>
          </a:p>
          <a:p>
            <a:r>
              <a:rPr lang="en-GB" b="1" dirty="0"/>
              <a:t>- American Civil War (1861–1865) </a:t>
            </a:r>
          </a:p>
          <a:p>
            <a:endParaRPr lang="en-GB" sz="600" b="1" dirty="0"/>
          </a:p>
          <a:p>
            <a:r>
              <a:rPr lang="en-GB" b="1" dirty="0">
                <a:solidFill>
                  <a:schemeClr val="accent1"/>
                </a:solidFill>
              </a:rPr>
              <a:t>- The Crimean War (1853–1856) </a:t>
            </a:r>
          </a:p>
          <a:p>
            <a:pPr marL="171450" indent="-171450">
              <a:buFontTx/>
              <a:buChar char="-"/>
            </a:pPr>
            <a:endParaRPr lang="en-GB" sz="600" b="1" dirty="0"/>
          </a:p>
          <a:p>
            <a:r>
              <a:rPr lang="en-GB" b="1" dirty="0"/>
              <a:t>- The Abolition of Slavery -  </a:t>
            </a:r>
            <a:r>
              <a:rPr lang="en-GB" dirty="0"/>
              <a:t>Britain (1833), France (1848), and the U.S. (1865)</a:t>
            </a:r>
          </a:p>
          <a:p>
            <a:endParaRPr lang="en-GB" sz="600" dirty="0"/>
          </a:p>
          <a:p>
            <a:r>
              <a:rPr lang="en-GB" b="1" dirty="0">
                <a:solidFill>
                  <a:schemeClr val="accent1"/>
                </a:solidFill>
              </a:rPr>
              <a:t>-</a:t>
            </a:r>
            <a:r>
              <a:rPr lang="en-GB" b="1" dirty="0"/>
              <a:t> </a:t>
            </a:r>
            <a:r>
              <a:rPr lang="en-GB" b="1" dirty="0">
                <a:solidFill>
                  <a:schemeClr val="accent1"/>
                </a:solidFill>
              </a:rPr>
              <a:t>Colonialism (Late 19th century)</a:t>
            </a:r>
          </a:p>
          <a:p>
            <a:endParaRPr lang="en-GB" sz="600" b="1" dirty="0"/>
          </a:p>
          <a:p>
            <a:r>
              <a:rPr lang="en-GB" b="1" dirty="0"/>
              <a:t>- </a:t>
            </a:r>
            <a:r>
              <a:rPr lang="en-GB" i="1" dirty="0"/>
              <a:t>On the Origin of Species </a:t>
            </a:r>
            <a:r>
              <a:rPr lang="en-GB" b="1" dirty="0"/>
              <a:t>by Charles Darwin (1859)</a:t>
            </a:r>
          </a:p>
          <a:p>
            <a:endParaRPr lang="en-GB" sz="600" b="1" dirty="0"/>
          </a:p>
          <a:p>
            <a:r>
              <a:rPr lang="en-GB" b="1" dirty="0">
                <a:solidFill>
                  <a:schemeClr val="accent1"/>
                </a:solidFill>
              </a:rPr>
              <a:t>-</a:t>
            </a:r>
            <a:r>
              <a:rPr lang="en-GB" b="1" dirty="0"/>
              <a:t> </a:t>
            </a:r>
            <a:r>
              <a:rPr lang="en-GB" b="1" dirty="0">
                <a:solidFill>
                  <a:schemeClr val="accent1"/>
                </a:solidFill>
              </a:rPr>
              <a:t>Advances in medicine, chemistry, and physics.</a:t>
            </a:r>
          </a:p>
          <a:p>
            <a:endParaRPr lang="en-GB" sz="600" dirty="0"/>
          </a:p>
          <a:p>
            <a:r>
              <a:rPr lang="en-GB" b="1" dirty="0"/>
              <a:t>- Inventions: the telegraph, telephone, light bulb, photography, and internal combustion engine. </a:t>
            </a:r>
          </a:p>
          <a:p>
            <a:endParaRPr lang="en-GB" sz="600" dirty="0"/>
          </a:p>
          <a:p>
            <a:r>
              <a:rPr lang="en-GB" b="1" dirty="0">
                <a:solidFill>
                  <a:schemeClr val="accent1"/>
                </a:solidFill>
              </a:rPr>
              <a:t>- Women's Suffrage Movement.</a:t>
            </a:r>
          </a:p>
          <a:p>
            <a:endParaRPr lang="en-GB" sz="600" b="1" dirty="0"/>
          </a:p>
          <a:p>
            <a:r>
              <a:rPr lang="en-GB" b="1" dirty="0"/>
              <a:t>- The Rise of Socialism and Marxism:</a:t>
            </a:r>
          </a:p>
          <a:p>
            <a:r>
              <a:rPr lang="en-GB" dirty="0"/>
              <a:t>Karl Marx and Friedrich Engels published </a:t>
            </a:r>
            <a:r>
              <a:rPr lang="en-GB" i="1" dirty="0"/>
              <a:t>The Communist Manifesto</a:t>
            </a:r>
            <a:r>
              <a:rPr lang="en-GB" dirty="0"/>
              <a:t> in 1848, which became a foundational text for socialist movements worldwide.</a:t>
            </a:r>
          </a:p>
          <a:p>
            <a:endParaRPr lang="en-GB" dirty="0"/>
          </a:p>
        </p:txBody>
      </p:sp>
    </p:spTree>
    <p:extLst>
      <p:ext uri="{BB962C8B-B14F-4D97-AF65-F5344CB8AC3E}">
        <p14:creationId xmlns:p14="http://schemas.microsoft.com/office/powerpoint/2010/main" val="2532169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C328E144-8ABB-724B-2AA7-374476487A5E}"/>
              </a:ext>
            </a:extLst>
          </p:cNvPr>
          <p:cNvPicPr>
            <a:picLocks noChangeAspect="1"/>
          </p:cNvPicPr>
          <p:nvPr/>
        </p:nvPicPr>
        <p:blipFill>
          <a:blip r:embed="rId2"/>
          <a:srcRect l="14359" r="8741"/>
          <a:stretch/>
        </p:blipFill>
        <p:spPr>
          <a:xfrm>
            <a:off x="1" y="1"/>
            <a:ext cx="2346157" cy="2084597"/>
          </a:xfrm>
          <a:prstGeom prst="rect">
            <a:avLst/>
          </a:prstGeom>
        </p:spPr>
      </p:pic>
      <p:pic>
        <p:nvPicPr>
          <p:cNvPr id="23" name="Picture 22">
            <a:extLst>
              <a:ext uri="{FF2B5EF4-FFF2-40B4-BE49-F238E27FC236}">
                <a16:creationId xmlns:a16="http://schemas.microsoft.com/office/drawing/2014/main" id="{495F90CD-DC7C-AE17-C8E5-1A612067004C}"/>
              </a:ext>
            </a:extLst>
          </p:cNvPr>
          <p:cNvPicPr>
            <a:picLocks noChangeAspect="1"/>
          </p:cNvPicPr>
          <p:nvPr/>
        </p:nvPicPr>
        <p:blipFill>
          <a:blip r:embed="rId3"/>
          <a:stretch>
            <a:fillRect/>
          </a:stretch>
        </p:blipFill>
        <p:spPr>
          <a:xfrm>
            <a:off x="2346158" y="-946"/>
            <a:ext cx="2346157" cy="2084915"/>
          </a:xfrm>
          <a:prstGeom prst="rect">
            <a:avLst/>
          </a:prstGeom>
        </p:spPr>
      </p:pic>
      <p:pic>
        <p:nvPicPr>
          <p:cNvPr id="24" name="Picture 23">
            <a:extLst>
              <a:ext uri="{FF2B5EF4-FFF2-40B4-BE49-F238E27FC236}">
                <a16:creationId xmlns:a16="http://schemas.microsoft.com/office/drawing/2014/main" id="{E0D49BFB-D1BD-4FB6-E93A-7CD589E712A9}"/>
              </a:ext>
            </a:extLst>
          </p:cNvPr>
          <p:cNvPicPr>
            <a:picLocks noChangeAspect="1"/>
          </p:cNvPicPr>
          <p:nvPr/>
        </p:nvPicPr>
        <p:blipFill>
          <a:blip r:embed="rId3"/>
          <a:stretch>
            <a:fillRect/>
          </a:stretch>
        </p:blipFill>
        <p:spPr>
          <a:xfrm>
            <a:off x="4692315" y="-1546"/>
            <a:ext cx="2347541" cy="2086144"/>
          </a:xfrm>
          <a:prstGeom prst="rect">
            <a:avLst/>
          </a:prstGeom>
        </p:spPr>
      </p:pic>
      <p:pic>
        <p:nvPicPr>
          <p:cNvPr id="25" name="Picture 24">
            <a:extLst>
              <a:ext uri="{FF2B5EF4-FFF2-40B4-BE49-F238E27FC236}">
                <a16:creationId xmlns:a16="http://schemas.microsoft.com/office/drawing/2014/main" id="{B180D412-77DE-0338-D668-E61CE5171AAA}"/>
              </a:ext>
            </a:extLst>
          </p:cNvPr>
          <p:cNvPicPr>
            <a:picLocks noChangeAspect="1"/>
          </p:cNvPicPr>
          <p:nvPr/>
        </p:nvPicPr>
        <p:blipFill>
          <a:blip r:embed="rId4"/>
          <a:stretch>
            <a:fillRect/>
          </a:stretch>
        </p:blipFill>
        <p:spPr>
          <a:xfrm>
            <a:off x="6796836" y="-1546"/>
            <a:ext cx="2347163" cy="2085013"/>
          </a:xfrm>
          <a:prstGeom prst="rect">
            <a:avLst/>
          </a:prstGeom>
        </p:spPr>
      </p:pic>
      <p:pic>
        <p:nvPicPr>
          <p:cNvPr id="26" name="Picture 25">
            <a:extLst>
              <a:ext uri="{FF2B5EF4-FFF2-40B4-BE49-F238E27FC236}">
                <a16:creationId xmlns:a16="http://schemas.microsoft.com/office/drawing/2014/main" id="{F6F246DE-0D27-8660-A083-FF76337CF58A}"/>
              </a:ext>
            </a:extLst>
          </p:cNvPr>
          <p:cNvPicPr>
            <a:picLocks noChangeAspect="1"/>
          </p:cNvPicPr>
          <p:nvPr/>
        </p:nvPicPr>
        <p:blipFill>
          <a:blip r:embed="rId5"/>
          <a:stretch>
            <a:fillRect/>
          </a:stretch>
        </p:blipFill>
        <p:spPr>
          <a:xfrm>
            <a:off x="1" y="4772986"/>
            <a:ext cx="2347163" cy="2085013"/>
          </a:xfrm>
          <a:prstGeom prst="rect">
            <a:avLst/>
          </a:prstGeom>
        </p:spPr>
      </p:pic>
      <p:pic>
        <p:nvPicPr>
          <p:cNvPr id="27" name="Picture 26">
            <a:extLst>
              <a:ext uri="{FF2B5EF4-FFF2-40B4-BE49-F238E27FC236}">
                <a16:creationId xmlns:a16="http://schemas.microsoft.com/office/drawing/2014/main" id="{8D22854B-C339-7DB7-78DD-F27B50C4D88A}"/>
              </a:ext>
            </a:extLst>
          </p:cNvPr>
          <p:cNvPicPr>
            <a:picLocks noChangeAspect="1"/>
          </p:cNvPicPr>
          <p:nvPr/>
        </p:nvPicPr>
        <p:blipFill>
          <a:blip r:embed="rId5"/>
          <a:stretch>
            <a:fillRect/>
          </a:stretch>
        </p:blipFill>
        <p:spPr>
          <a:xfrm>
            <a:off x="2347164" y="4773194"/>
            <a:ext cx="2347163" cy="2085013"/>
          </a:xfrm>
          <a:prstGeom prst="rect">
            <a:avLst/>
          </a:prstGeom>
        </p:spPr>
      </p:pic>
      <p:pic>
        <p:nvPicPr>
          <p:cNvPr id="28" name="Picture 27">
            <a:extLst>
              <a:ext uri="{FF2B5EF4-FFF2-40B4-BE49-F238E27FC236}">
                <a16:creationId xmlns:a16="http://schemas.microsoft.com/office/drawing/2014/main" id="{57DF0180-5BB6-731A-C1E6-3A9E4820B881}"/>
              </a:ext>
            </a:extLst>
          </p:cNvPr>
          <p:cNvPicPr>
            <a:picLocks noChangeAspect="1"/>
          </p:cNvPicPr>
          <p:nvPr/>
        </p:nvPicPr>
        <p:blipFill>
          <a:blip r:embed="rId5"/>
          <a:stretch>
            <a:fillRect/>
          </a:stretch>
        </p:blipFill>
        <p:spPr>
          <a:xfrm>
            <a:off x="4694327" y="4773194"/>
            <a:ext cx="2347163" cy="2085013"/>
          </a:xfrm>
          <a:prstGeom prst="rect">
            <a:avLst/>
          </a:prstGeom>
        </p:spPr>
      </p:pic>
      <p:pic>
        <p:nvPicPr>
          <p:cNvPr id="29" name="Picture 28">
            <a:extLst>
              <a:ext uri="{FF2B5EF4-FFF2-40B4-BE49-F238E27FC236}">
                <a16:creationId xmlns:a16="http://schemas.microsoft.com/office/drawing/2014/main" id="{036E2C72-167D-80DB-36F4-AFEDDB5BA16A}"/>
              </a:ext>
            </a:extLst>
          </p:cNvPr>
          <p:cNvPicPr>
            <a:picLocks noChangeAspect="1"/>
          </p:cNvPicPr>
          <p:nvPr/>
        </p:nvPicPr>
        <p:blipFill>
          <a:blip r:embed="rId5"/>
          <a:stretch>
            <a:fillRect/>
          </a:stretch>
        </p:blipFill>
        <p:spPr>
          <a:xfrm>
            <a:off x="6796837" y="4773194"/>
            <a:ext cx="2347163" cy="2085013"/>
          </a:xfrm>
          <a:prstGeom prst="rect">
            <a:avLst/>
          </a:prstGeom>
        </p:spPr>
      </p:pic>
      <p:pic>
        <p:nvPicPr>
          <p:cNvPr id="30" name="Picture 29">
            <a:extLst>
              <a:ext uri="{FF2B5EF4-FFF2-40B4-BE49-F238E27FC236}">
                <a16:creationId xmlns:a16="http://schemas.microsoft.com/office/drawing/2014/main" id="{0EEFA91D-9014-617E-0D11-8C36B1D43057}"/>
              </a:ext>
            </a:extLst>
          </p:cNvPr>
          <p:cNvPicPr>
            <a:picLocks noChangeAspect="1"/>
          </p:cNvPicPr>
          <p:nvPr/>
        </p:nvPicPr>
        <p:blipFill>
          <a:blip r:embed="rId5"/>
          <a:stretch>
            <a:fillRect/>
          </a:stretch>
        </p:blipFill>
        <p:spPr>
          <a:xfrm>
            <a:off x="0" y="2084806"/>
            <a:ext cx="3183685" cy="2688388"/>
          </a:xfrm>
          <a:prstGeom prst="rect">
            <a:avLst/>
          </a:prstGeom>
        </p:spPr>
      </p:pic>
      <p:pic>
        <p:nvPicPr>
          <p:cNvPr id="31" name="Picture 30">
            <a:extLst>
              <a:ext uri="{FF2B5EF4-FFF2-40B4-BE49-F238E27FC236}">
                <a16:creationId xmlns:a16="http://schemas.microsoft.com/office/drawing/2014/main" id="{411697F2-7999-0263-7CA5-87E0B3AF2E5B}"/>
              </a:ext>
            </a:extLst>
          </p:cNvPr>
          <p:cNvPicPr>
            <a:picLocks noChangeAspect="1"/>
          </p:cNvPicPr>
          <p:nvPr/>
        </p:nvPicPr>
        <p:blipFill>
          <a:blip r:embed="rId6"/>
          <a:stretch>
            <a:fillRect/>
          </a:stretch>
        </p:blipFill>
        <p:spPr>
          <a:xfrm>
            <a:off x="3183685" y="2084715"/>
            <a:ext cx="3023878" cy="2688569"/>
          </a:xfrm>
          <a:prstGeom prst="rect">
            <a:avLst/>
          </a:prstGeom>
        </p:spPr>
      </p:pic>
      <p:pic>
        <p:nvPicPr>
          <p:cNvPr id="32" name="Picture 31">
            <a:extLst>
              <a:ext uri="{FF2B5EF4-FFF2-40B4-BE49-F238E27FC236}">
                <a16:creationId xmlns:a16="http://schemas.microsoft.com/office/drawing/2014/main" id="{5F7FB7D3-9C9E-7B30-9953-31E4BE92B0E2}"/>
              </a:ext>
            </a:extLst>
          </p:cNvPr>
          <p:cNvPicPr>
            <a:picLocks noChangeAspect="1"/>
          </p:cNvPicPr>
          <p:nvPr/>
        </p:nvPicPr>
        <p:blipFill>
          <a:blip r:embed="rId6"/>
          <a:stretch>
            <a:fillRect/>
          </a:stretch>
        </p:blipFill>
        <p:spPr>
          <a:xfrm>
            <a:off x="6126740" y="2084806"/>
            <a:ext cx="3023878" cy="2688569"/>
          </a:xfrm>
          <a:prstGeom prst="rect">
            <a:avLst/>
          </a:prstGeom>
        </p:spPr>
      </p:pic>
      <p:sp>
        <p:nvSpPr>
          <p:cNvPr id="33" name="TextBox 32">
            <a:extLst>
              <a:ext uri="{FF2B5EF4-FFF2-40B4-BE49-F238E27FC236}">
                <a16:creationId xmlns:a16="http://schemas.microsoft.com/office/drawing/2014/main" id="{4E1102AA-0355-E8B7-F1BB-FFD4A8C56321}"/>
              </a:ext>
            </a:extLst>
          </p:cNvPr>
          <p:cNvSpPr txBox="1"/>
          <p:nvPr/>
        </p:nvSpPr>
        <p:spPr>
          <a:xfrm>
            <a:off x="1" y="2151474"/>
            <a:ext cx="9143998" cy="2554545"/>
          </a:xfrm>
          <a:prstGeom prst="rect">
            <a:avLst/>
          </a:prstGeom>
          <a:solidFill>
            <a:schemeClr val="tx1"/>
          </a:solidFill>
          <a:ln>
            <a:solidFill>
              <a:schemeClr val="tx1"/>
            </a:solidFill>
          </a:ln>
        </p:spPr>
        <p:txBody>
          <a:bodyPr wrap="square" rtlCol="0">
            <a:spAutoFit/>
          </a:bodyPr>
          <a:lstStyle/>
          <a:p>
            <a:pPr algn="ctr"/>
            <a:r>
              <a:rPr lang="en-GB" sz="8000" b="1" dirty="0">
                <a:solidFill>
                  <a:schemeClr val="bg1"/>
                </a:solidFill>
                <a:effectLst>
                  <a:outerShdw blurRad="38100" dist="38100" dir="2700000" algn="tl">
                    <a:srgbClr val="000000">
                      <a:alpha val="43137"/>
                    </a:srgbClr>
                  </a:outerShdw>
                </a:effectLst>
              </a:rPr>
              <a:t>What does it all mean for theatre?</a:t>
            </a:r>
          </a:p>
        </p:txBody>
      </p:sp>
    </p:spTree>
    <p:extLst>
      <p:ext uri="{BB962C8B-B14F-4D97-AF65-F5344CB8AC3E}">
        <p14:creationId xmlns:p14="http://schemas.microsoft.com/office/powerpoint/2010/main" val="22451412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7B6583-8B85-1848-BE7F-6578D3F89CE0}"/>
              </a:ext>
            </a:extLst>
          </p:cNvPr>
          <p:cNvSpPr txBox="1"/>
          <p:nvPr/>
        </p:nvSpPr>
        <p:spPr>
          <a:xfrm>
            <a:off x="405148" y="1314967"/>
            <a:ext cx="8626642" cy="5755422"/>
          </a:xfrm>
          <a:prstGeom prst="rect">
            <a:avLst/>
          </a:prstGeom>
          <a:noFill/>
        </p:spPr>
        <p:txBody>
          <a:bodyPr wrap="square">
            <a:spAutoFit/>
          </a:bodyPr>
          <a:lstStyle/>
          <a:p>
            <a:r>
              <a:rPr lang="en-GB" sz="1600" dirty="0"/>
              <a:t>Significant changes in styles, forms, and cultural contexts due to social, political, and technological changes meant this era witnessed the rise of various theatrical movements, and the expansion of popular entertainment, and the evolution of dramatic literature. Several distinct movements and trends shaped the theatre landscape during the 19th-Century Theatre:</a:t>
            </a:r>
          </a:p>
          <a:p>
            <a:r>
              <a:rPr lang="en-GB" sz="1600" b="1" dirty="0">
                <a:solidFill>
                  <a:schemeClr val="accent1"/>
                </a:solidFill>
              </a:rPr>
              <a:t>Well-Made Play -</a:t>
            </a:r>
          </a:p>
          <a:p>
            <a:r>
              <a:rPr lang="en-GB" sz="1600" dirty="0"/>
              <a:t>This structure, popularized by French playwright Eugène Scribe, was defined by tight plotting, a climax near the end of the play, and a resolution that tied up all loose ends.</a:t>
            </a:r>
          </a:p>
          <a:p>
            <a:r>
              <a:rPr lang="en-GB" sz="1600" dirty="0"/>
              <a:t>The "well-made play" influenced both melodramas and later Realist works.</a:t>
            </a:r>
          </a:p>
          <a:p>
            <a:r>
              <a:rPr lang="en-GB" sz="1600" b="1" dirty="0">
                <a:solidFill>
                  <a:schemeClr val="accent1"/>
                </a:solidFill>
              </a:rPr>
              <a:t>Romanticism - </a:t>
            </a:r>
            <a:r>
              <a:rPr lang="en-GB" sz="1600" dirty="0"/>
              <a:t>(early 19th century) </a:t>
            </a:r>
          </a:p>
          <a:p>
            <a:r>
              <a:rPr lang="en-GB" sz="1600" dirty="0"/>
              <a:t>Emphasised emotion, individualism, and nature. Romantic plays often celebrated heroes and glorified freedom and rebellion against societal norms.</a:t>
            </a:r>
          </a:p>
          <a:p>
            <a:r>
              <a:rPr lang="en-GB" sz="1600" b="1" dirty="0">
                <a:solidFill>
                  <a:schemeClr val="accent1"/>
                </a:solidFill>
              </a:rPr>
              <a:t>Melodrama - </a:t>
            </a:r>
          </a:p>
          <a:p>
            <a:r>
              <a:rPr lang="en-GB" sz="1600" dirty="0"/>
              <a:t> Known for its sensationalism, clear moral distinctions, and exaggerated emotional conflicts. Good characters were pitted against evil villains, often with thrilling rescues and suspenseful moments.</a:t>
            </a:r>
          </a:p>
          <a:p>
            <a:r>
              <a:rPr lang="en-GB" sz="1600" b="1" dirty="0">
                <a:solidFill>
                  <a:schemeClr val="accent1"/>
                </a:solidFill>
              </a:rPr>
              <a:t>Realism and Naturalism - </a:t>
            </a:r>
            <a:r>
              <a:rPr lang="en-GB" sz="1600" dirty="0"/>
              <a:t>(late 19th century)</a:t>
            </a:r>
          </a:p>
          <a:p>
            <a:r>
              <a:rPr lang="en-GB" sz="1600" i="1" dirty="0"/>
              <a:t>Realism</a:t>
            </a:r>
            <a:r>
              <a:rPr lang="en-GB" sz="1600" dirty="0"/>
              <a:t> sought to depict everyday life with authenticity and without the exaggerations of Romanticism or Melodrama. Henrik Ibsen (Norway) was a pioneer of Realist drama with plays like </a:t>
            </a:r>
            <a:r>
              <a:rPr lang="en-GB" sz="1600" i="1" dirty="0"/>
              <a:t>A Doll’s House </a:t>
            </a:r>
            <a:r>
              <a:rPr lang="en-GB" sz="1600" dirty="0"/>
              <a:t>(1879) </a:t>
            </a:r>
          </a:p>
          <a:p>
            <a:r>
              <a:rPr lang="en-GB" sz="1600" i="1" dirty="0"/>
              <a:t>Naturalism</a:t>
            </a:r>
            <a:r>
              <a:rPr lang="en-GB" sz="1600" dirty="0"/>
              <a:t>, a more intense form of Realism, emphasised the influence of environment and heredity on human behaviour. In France, Émile Zola advocated for Naturalism in theatre.</a:t>
            </a:r>
          </a:p>
          <a:p>
            <a:r>
              <a:rPr lang="en-GB" sz="1600" dirty="0"/>
              <a:t>	</a:t>
            </a:r>
          </a:p>
        </p:txBody>
      </p:sp>
      <p:pic>
        <p:nvPicPr>
          <p:cNvPr id="4" name="Picture 3">
            <a:extLst>
              <a:ext uri="{FF2B5EF4-FFF2-40B4-BE49-F238E27FC236}">
                <a16:creationId xmlns:a16="http://schemas.microsoft.com/office/drawing/2014/main" id="{1FF151EB-48CC-1873-740F-E05A406C2C25}"/>
              </a:ext>
            </a:extLst>
          </p:cNvPr>
          <p:cNvPicPr>
            <a:picLocks noChangeAspect="1"/>
          </p:cNvPicPr>
          <p:nvPr/>
        </p:nvPicPr>
        <p:blipFill>
          <a:blip r:embed="rId2"/>
          <a:srcRect l="36033" r="12685"/>
          <a:stretch/>
        </p:blipFill>
        <p:spPr>
          <a:xfrm>
            <a:off x="8003789" y="-1"/>
            <a:ext cx="1140212" cy="1259079"/>
          </a:xfrm>
          <a:prstGeom prst="rect">
            <a:avLst/>
          </a:prstGeom>
        </p:spPr>
      </p:pic>
      <p:pic>
        <p:nvPicPr>
          <p:cNvPr id="5" name="Picture 4">
            <a:extLst>
              <a:ext uri="{FF2B5EF4-FFF2-40B4-BE49-F238E27FC236}">
                <a16:creationId xmlns:a16="http://schemas.microsoft.com/office/drawing/2014/main" id="{EA84C642-80C8-95E0-82D0-86EB98E4975E}"/>
              </a:ext>
            </a:extLst>
          </p:cNvPr>
          <p:cNvPicPr>
            <a:picLocks noChangeAspect="1"/>
          </p:cNvPicPr>
          <p:nvPr/>
        </p:nvPicPr>
        <p:blipFill>
          <a:blip r:embed="rId3"/>
          <a:srcRect b="9129"/>
          <a:stretch/>
        </p:blipFill>
        <p:spPr>
          <a:xfrm>
            <a:off x="-1" y="1"/>
            <a:ext cx="1567325" cy="1296978"/>
          </a:xfrm>
          <a:prstGeom prst="rect">
            <a:avLst/>
          </a:prstGeom>
        </p:spPr>
      </p:pic>
      <p:pic>
        <p:nvPicPr>
          <p:cNvPr id="7" name="Picture 6">
            <a:extLst>
              <a:ext uri="{FF2B5EF4-FFF2-40B4-BE49-F238E27FC236}">
                <a16:creationId xmlns:a16="http://schemas.microsoft.com/office/drawing/2014/main" id="{5A0C7C94-B3CA-082E-F1BA-47FF73036398}"/>
              </a:ext>
            </a:extLst>
          </p:cNvPr>
          <p:cNvPicPr>
            <a:picLocks noChangeAspect="1"/>
          </p:cNvPicPr>
          <p:nvPr/>
        </p:nvPicPr>
        <p:blipFill>
          <a:blip r:embed="rId4"/>
          <a:stretch>
            <a:fillRect/>
          </a:stretch>
        </p:blipFill>
        <p:spPr>
          <a:xfrm>
            <a:off x="1812964" y="37900"/>
            <a:ext cx="2035299" cy="1221179"/>
          </a:xfrm>
          <a:prstGeom prst="rect">
            <a:avLst/>
          </a:prstGeom>
        </p:spPr>
      </p:pic>
      <p:pic>
        <p:nvPicPr>
          <p:cNvPr id="8" name="Picture 7">
            <a:extLst>
              <a:ext uri="{FF2B5EF4-FFF2-40B4-BE49-F238E27FC236}">
                <a16:creationId xmlns:a16="http://schemas.microsoft.com/office/drawing/2014/main" id="{279C15B0-0127-8580-1771-899BFF91FA56}"/>
              </a:ext>
            </a:extLst>
          </p:cNvPr>
          <p:cNvPicPr>
            <a:picLocks noChangeAspect="1"/>
          </p:cNvPicPr>
          <p:nvPr/>
        </p:nvPicPr>
        <p:blipFill>
          <a:blip r:embed="rId5"/>
          <a:stretch>
            <a:fillRect/>
          </a:stretch>
        </p:blipFill>
        <p:spPr>
          <a:xfrm>
            <a:off x="6270542" y="1"/>
            <a:ext cx="1221179" cy="1221179"/>
          </a:xfrm>
          <a:prstGeom prst="rect">
            <a:avLst/>
          </a:prstGeom>
        </p:spPr>
      </p:pic>
      <p:pic>
        <p:nvPicPr>
          <p:cNvPr id="9" name="Picture 8">
            <a:extLst>
              <a:ext uri="{FF2B5EF4-FFF2-40B4-BE49-F238E27FC236}">
                <a16:creationId xmlns:a16="http://schemas.microsoft.com/office/drawing/2014/main" id="{FE4CD86D-B281-D396-AA88-9E83B9BDF51A}"/>
              </a:ext>
            </a:extLst>
          </p:cNvPr>
          <p:cNvPicPr>
            <a:picLocks noChangeAspect="1"/>
          </p:cNvPicPr>
          <p:nvPr/>
        </p:nvPicPr>
        <p:blipFill>
          <a:blip r:embed="rId6"/>
          <a:stretch>
            <a:fillRect/>
          </a:stretch>
        </p:blipFill>
        <p:spPr>
          <a:xfrm>
            <a:off x="4178770" y="37899"/>
            <a:ext cx="1651440" cy="1221179"/>
          </a:xfrm>
          <a:prstGeom prst="rect">
            <a:avLst/>
          </a:prstGeom>
        </p:spPr>
      </p:pic>
    </p:spTree>
    <p:extLst>
      <p:ext uri="{BB962C8B-B14F-4D97-AF65-F5344CB8AC3E}">
        <p14:creationId xmlns:p14="http://schemas.microsoft.com/office/powerpoint/2010/main" val="1954851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106CDB-F223-D720-9F32-E7DBE73E676F}"/>
              </a:ext>
            </a:extLst>
          </p:cNvPr>
          <p:cNvSpPr txBox="1"/>
          <p:nvPr/>
        </p:nvSpPr>
        <p:spPr>
          <a:xfrm>
            <a:off x="1198801" y="2002754"/>
            <a:ext cx="5402179" cy="2215991"/>
          </a:xfrm>
          <a:prstGeom prst="rect">
            <a:avLst/>
          </a:prstGeom>
          <a:noFill/>
        </p:spPr>
        <p:txBody>
          <a:bodyPr wrap="square">
            <a:spAutoFit/>
          </a:bodyPr>
          <a:lstStyle/>
          <a:p>
            <a:endParaRPr lang="en-GB" dirty="0"/>
          </a:p>
          <a:p>
            <a:r>
              <a:rPr lang="en-GB" dirty="0"/>
              <a:t> </a:t>
            </a:r>
            <a:r>
              <a:rPr lang="en-GB" sz="2000" dirty="0"/>
              <a:t>Theatre became increasingly accessible to the general public, leading to the growth of variety shows, vaudeville, and burlesque. Music halls and cabarets flourished, combining comedy, music, and dance, reflecting the tastes of diverse audiences.</a:t>
            </a:r>
            <a:endParaRPr lang="en-GB" dirty="0"/>
          </a:p>
        </p:txBody>
      </p:sp>
      <p:pic>
        <p:nvPicPr>
          <p:cNvPr id="5" name="Picture 4">
            <a:extLst>
              <a:ext uri="{FF2B5EF4-FFF2-40B4-BE49-F238E27FC236}">
                <a16:creationId xmlns:a16="http://schemas.microsoft.com/office/drawing/2014/main" id="{CA786448-F65B-6E8B-3DB0-D9243F65D160}"/>
              </a:ext>
            </a:extLst>
          </p:cNvPr>
          <p:cNvPicPr>
            <a:picLocks noChangeAspect="1"/>
          </p:cNvPicPr>
          <p:nvPr/>
        </p:nvPicPr>
        <p:blipFill>
          <a:blip r:embed="rId2"/>
          <a:stretch>
            <a:fillRect/>
          </a:stretch>
        </p:blipFill>
        <p:spPr>
          <a:xfrm>
            <a:off x="6356284" y="0"/>
            <a:ext cx="2787716" cy="1782149"/>
          </a:xfrm>
          <a:prstGeom prst="rect">
            <a:avLst/>
          </a:prstGeom>
        </p:spPr>
      </p:pic>
      <p:pic>
        <p:nvPicPr>
          <p:cNvPr id="6" name="Picture 5">
            <a:extLst>
              <a:ext uri="{FF2B5EF4-FFF2-40B4-BE49-F238E27FC236}">
                <a16:creationId xmlns:a16="http://schemas.microsoft.com/office/drawing/2014/main" id="{15C9AA5A-03D3-6329-2F2D-782EC9BC08D4}"/>
              </a:ext>
            </a:extLst>
          </p:cNvPr>
          <p:cNvPicPr>
            <a:picLocks noChangeAspect="1"/>
          </p:cNvPicPr>
          <p:nvPr/>
        </p:nvPicPr>
        <p:blipFill>
          <a:blip r:embed="rId3"/>
          <a:stretch>
            <a:fillRect/>
          </a:stretch>
        </p:blipFill>
        <p:spPr>
          <a:xfrm>
            <a:off x="0" y="4851986"/>
            <a:ext cx="3899891" cy="2006014"/>
          </a:xfrm>
          <a:prstGeom prst="rect">
            <a:avLst/>
          </a:prstGeom>
        </p:spPr>
      </p:pic>
      <p:pic>
        <p:nvPicPr>
          <p:cNvPr id="7" name="Picture 6">
            <a:extLst>
              <a:ext uri="{FF2B5EF4-FFF2-40B4-BE49-F238E27FC236}">
                <a16:creationId xmlns:a16="http://schemas.microsoft.com/office/drawing/2014/main" id="{DAC9E0F0-824C-E187-35AA-A579EDE2C4E1}"/>
              </a:ext>
            </a:extLst>
          </p:cNvPr>
          <p:cNvPicPr>
            <a:picLocks noChangeAspect="1"/>
          </p:cNvPicPr>
          <p:nvPr/>
        </p:nvPicPr>
        <p:blipFill>
          <a:blip r:embed="rId4"/>
          <a:stretch>
            <a:fillRect/>
          </a:stretch>
        </p:blipFill>
        <p:spPr>
          <a:xfrm>
            <a:off x="0" y="0"/>
            <a:ext cx="3305076" cy="1782149"/>
          </a:xfrm>
          <a:prstGeom prst="rect">
            <a:avLst/>
          </a:prstGeom>
        </p:spPr>
      </p:pic>
      <p:pic>
        <p:nvPicPr>
          <p:cNvPr id="8" name="Picture 7">
            <a:extLst>
              <a:ext uri="{FF2B5EF4-FFF2-40B4-BE49-F238E27FC236}">
                <a16:creationId xmlns:a16="http://schemas.microsoft.com/office/drawing/2014/main" id="{4E341355-001D-8A90-683B-7B26C4249CF0}"/>
              </a:ext>
            </a:extLst>
          </p:cNvPr>
          <p:cNvPicPr>
            <a:picLocks noChangeAspect="1"/>
          </p:cNvPicPr>
          <p:nvPr/>
        </p:nvPicPr>
        <p:blipFill>
          <a:blip r:embed="rId5"/>
          <a:stretch>
            <a:fillRect/>
          </a:stretch>
        </p:blipFill>
        <p:spPr>
          <a:xfrm>
            <a:off x="6136105" y="4812189"/>
            <a:ext cx="3007895" cy="2045811"/>
          </a:xfrm>
          <a:prstGeom prst="rect">
            <a:avLst/>
          </a:prstGeom>
        </p:spPr>
      </p:pic>
      <p:pic>
        <p:nvPicPr>
          <p:cNvPr id="9" name="Picture 8">
            <a:extLst>
              <a:ext uri="{FF2B5EF4-FFF2-40B4-BE49-F238E27FC236}">
                <a16:creationId xmlns:a16="http://schemas.microsoft.com/office/drawing/2014/main" id="{1F243CB6-1474-27D1-61D8-D3C2B1886E3E}"/>
              </a:ext>
            </a:extLst>
          </p:cNvPr>
          <p:cNvPicPr>
            <a:picLocks noChangeAspect="1"/>
          </p:cNvPicPr>
          <p:nvPr/>
        </p:nvPicPr>
        <p:blipFill>
          <a:blip r:embed="rId6"/>
          <a:stretch>
            <a:fillRect/>
          </a:stretch>
        </p:blipFill>
        <p:spPr>
          <a:xfrm>
            <a:off x="7038474" y="1816531"/>
            <a:ext cx="2105526" cy="2963333"/>
          </a:xfrm>
          <a:prstGeom prst="rect">
            <a:avLst/>
          </a:prstGeom>
        </p:spPr>
      </p:pic>
    </p:spTree>
    <p:extLst>
      <p:ext uri="{BB962C8B-B14F-4D97-AF65-F5344CB8AC3E}">
        <p14:creationId xmlns:p14="http://schemas.microsoft.com/office/powerpoint/2010/main" val="582248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9408C7-EFC3-2DE9-F44F-1ED718199FFC}"/>
              </a:ext>
            </a:extLst>
          </p:cNvPr>
          <p:cNvSpPr txBox="1"/>
          <p:nvPr/>
        </p:nvSpPr>
        <p:spPr>
          <a:xfrm>
            <a:off x="192505" y="2255435"/>
            <a:ext cx="8758990" cy="4339650"/>
          </a:xfrm>
          <a:prstGeom prst="rect">
            <a:avLst/>
          </a:prstGeom>
          <a:noFill/>
        </p:spPr>
        <p:txBody>
          <a:bodyPr wrap="square">
            <a:spAutoFit/>
          </a:bodyPr>
          <a:lstStyle/>
          <a:p>
            <a:r>
              <a:rPr lang="en-GB" dirty="0"/>
              <a:t>The design of theatres evolved, with many new venues built in the 19th century, often featuring grand interiors and advanced stage machinery.</a:t>
            </a:r>
          </a:p>
          <a:p>
            <a:r>
              <a:rPr lang="en-GB" dirty="0"/>
              <a:t>Theatres grew in size to accommodate the growing middle-class audiences, and in the late 19th century, the introduction of the proscenium arch stage became standard. The proscenium arch became a dominant feature in theatre design, creating a "frame" for the action on stage and enhancing the visual spectacle. It separated the audience from the performance with an invisible "fourth wall," which was especially beneficial to Realist drama.</a:t>
            </a:r>
          </a:p>
          <a:p>
            <a:endParaRPr lang="en-GB" sz="600" dirty="0"/>
          </a:p>
          <a:p>
            <a:r>
              <a:rPr lang="en-GB" dirty="0"/>
              <a:t>The advancement in technology from gas lighting into electric lighting transformed the theatrical experience, allowing for more greater effects and enhanced quality of lighting.</a:t>
            </a:r>
          </a:p>
          <a:p>
            <a:r>
              <a:rPr lang="en-GB" dirty="0"/>
              <a:t>The use of painted backdrops, elaborate sets, and special effects enhanced the realism and spectacle of performances. There was a shift from flat painted backdrops to more three-dimensional sets. The introduction of realistic settings became more common, particularly in Realist and Naturalist plays.</a:t>
            </a:r>
          </a:p>
        </p:txBody>
      </p:sp>
      <p:pic>
        <p:nvPicPr>
          <p:cNvPr id="4" name="Picture 3">
            <a:extLst>
              <a:ext uri="{FF2B5EF4-FFF2-40B4-BE49-F238E27FC236}">
                <a16:creationId xmlns:a16="http://schemas.microsoft.com/office/drawing/2014/main" id="{59209C7D-9826-F78E-1AFA-D86320E58EC4}"/>
              </a:ext>
            </a:extLst>
          </p:cNvPr>
          <p:cNvPicPr>
            <a:picLocks noChangeAspect="1"/>
          </p:cNvPicPr>
          <p:nvPr/>
        </p:nvPicPr>
        <p:blipFill>
          <a:blip r:embed="rId2"/>
          <a:stretch>
            <a:fillRect/>
          </a:stretch>
        </p:blipFill>
        <p:spPr>
          <a:xfrm>
            <a:off x="2011250" y="144379"/>
            <a:ext cx="5121499" cy="1997241"/>
          </a:xfrm>
          <a:prstGeom prst="rect">
            <a:avLst/>
          </a:prstGeom>
        </p:spPr>
      </p:pic>
    </p:spTree>
    <p:extLst>
      <p:ext uri="{BB962C8B-B14F-4D97-AF65-F5344CB8AC3E}">
        <p14:creationId xmlns:p14="http://schemas.microsoft.com/office/powerpoint/2010/main" val="29787379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1E3F-9384-DA9F-EFDE-B6D09F59E17E}"/>
              </a:ext>
            </a:extLst>
          </p:cNvPr>
          <p:cNvSpPr>
            <a:spLocks noGrp="1"/>
          </p:cNvSpPr>
          <p:nvPr>
            <p:ph type="title"/>
          </p:nvPr>
        </p:nvSpPr>
        <p:spPr>
          <a:xfrm>
            <a:off x="380998" y="224590"/>
            <a:ext cx="7271086" cy="5971674"/>
          </a:xfrm>
        </p:spPr>
        <p:txBody>
          <a:bodyPr>
            <a:normAutofit fontScale="90000"/>
          </a:bodyPr>
          <a:lstStyle/>
          <a:p>
            <a:r>
              <a:rPr lang="en-GB" sz="6000" dirty="0"/>
              <a:t>Lets get real…</a:t>
            </a:r>
            <a:br>
              <a:rPr lang="en-GB" sz="6000" dirty="0"/>
            </a:br>
            <a:br>
              <a:rPr lang="en-GB" sz="6000" dirty="0"/>
            </a:br>
            <a:r>
              <a:rPr lang="en-GB" sz="6000" dirty="0"/>
              <a:t>Well, </a:t>
            </a:r>
            <a:r>
              <a:rPr lang="en-GB" sz="6000" i="1" dirty="0">
                <a:solidFill>
                  <a:schemeClr val="tx1"/>
                </a:solidFill>
              </a:rPr>
              <a:t>realism</a:t>
            </a:r>
            <a:r>
              <a:rPr lang="en-GB" sz="6000" dirty="0"/>
              <a:t> and </a:t>
            </a:r>
            <a:r>
              <a:rPr lang="en-GB" sz="6000" i="1" dirty="0">
                <a:solidFill>
                  <a:schemeClr val="tx1"/>
                </a:solidFill>
              </a:rPr>
              <a:t>naturalism</a:t>
            </a:r>
            <a:r>
              <a:rPr lang="en-GB" sz="6000" dirty="0">
                <a:solidFill>
                  <a:schemeClr val="tx1"/>
                </a:solidFill>
              </a:rPr>
              <a:t>.</a:t>
            </a:r>
            <a:br>
              <a:rPr lang="en-GB" sz="6000" dirty="0"/>
            </a:br>
            <a:br>
              <a:rPr lang="en-GB" sz="6000" dirty="0"/>
            </a:br>
            <a:r>
              <a:rPr lang="en-GB" sz="6000" dirty="0"/>
              <a:t>A pursuit for the </a:t>
            </a:r>
            <a:r>
              <a:rPr lang="en-GB" sz="6000" b="1" i="1" u="sng" dirty="0">
                <a:solidFill>
                  <a:schemeClr val="tx1"/>
                </a:solidFill>
              </a:rPr>
              <a:t>truth</a:t>
            </a:r>
          </a:p>
        </p:txBody>
      </p:sp>
    </p:spTree>
    <p:extLst>
      <p:ext uri="{BB962C8B-B14F-4D97-AF65-F5344CB8AC3E}">
        <p14:creationId xmlns:p14="http://schemas.microsoft.com/office/powerpoint/2010/main" val="27806465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BB7069-98FC-B4BB-0AE8-BF8D0EB08FE7}"/>
              </a:ext>
            </a:extLst>
          </p:cNvPr>
          <p:cNvSpPr txBox="1"/>
          <p:nvPr/>
        </p:nvSpPr>
        <p:spPr>
          <a:xfrm>
            <a:off x="541420" y="828869"/>
            <a:ext cx="6208295" cy="5632311"/>
          </a:xfrm>
          <a:prstGeom prst="rect">
            <a:avLst/>
          </a:prstGeom>
          <a:noFill/>
        </p:spPr>
        <p:txBody>
          <a:bodyPr wrap="square">
            <a:spAutoFit/>
          </a:bodyPr>
          <a:lstStyle/>
          <a:p>
            <a:r>
              <a:rPr lang="en-GB" dirty="0"/>
              <a:t> </a:t>
            </a:r>
          </a:p>
          <a:p>
            <a:r>
              <a:rPr lang="en-GB" dirty="0"/>
              <a:t> Henrik Ibsen </a:t>
            </a:r>
            <a:r>
              <a:rPr lang="en-GB" dirty="0">
                <a:solidFill>
                  <a:schemeClr val="accent1"/>
                </a:solidFill>
              </a:rPr>
              <a:t>explored social issues like gender roles, the morality of middle-class life, and individual freedom.</a:t>
            </a:r>
          </a:p>
          <a:p>
            <a:endParaRPr lang="en-GB" dirty="0"/>
          </a:p>
          <a:p>
            <a:endParaRPr lang="en-GB" dirty="0"/>
          </a:p>
          <a:p>
            <a:endParaRPr lang="en-GB" dirty="0"/>
          </a:p>
          <a:p>
            <a:r>
              <a:rPr lang="en-GB" dirty="0"/>
              <a:t>Anton Chekhov </a:t>
            </a:r>
            <a:r>
              <a:rPr lang="en-GB" dirty="0">
                <a:solidFill>
                  <a:schemeClr val="accent1"/>
                </a:solidFill>
              </a:rPr>
              <a:t>navigated the inner lives of characters and the quiet tensions of everyday life, often blending comedy and tragedy.</a:t>
            </a:r>
          </a:p>
          <a:p>
            <a:endParaRPr lang="en-GB" dirty="0">
              <a:solidFill>
                <a:schemeClr val="accent1"/>
              </a:solidFill>
            </a:endParaRPr>
          </a:p>
          <a:p>
            <a:endParaRPr lang="en-GB" dirty="0"/>
          </a:p>
          <a:p>
            <a:endParaRPr lang="en-GB" dirty="0"/>
          </a:p>
          <a:p>
            <a:r>
              <a:rPr lang="en-GB" dirty="0"/>
              <a:t>George Bernard Shaw </a:t>
            </a:r>
            <a:r>
              <a:rPr lang="en-GB" dirty="0">
                <a:solidFill>
                  <a:schemeClr val="accent1"/>
                </a:solidFill>
              </a:rPr>
              <a:t>championed social reform and satire, his plays combined wit with commentary on issues such as poverty, class, and gender.</a:t>
            </a:r>
          </a:p>
          <a:p>
            <a:endParaRPr lang="en-GB" dirty="0"/>
          </a:p>
          <a:p>
            <a:endParaRPr lang="en-GB" dirty="0"/>
          </a:p>
          <a:p>
            <a:endParaRPr lang="en-GB" dirty="0"/>
          </a:p>
          <a:p>
            <a:r>
              <a:rPr lang="en-GB" dirty="0"/>
              <a:t>August Strindberg </a:t>
            </a:r>
            <a:r>
              <a:rPr lang="en-GB" dirty="0">
                <a:solidFill>
                  <a:schemeClr val="accent1"/>
                </a:solidFill>
              </a:rPr>
              <a:t>focused on psychological complexity, exploration of class, gender, and power dynamics.</a:t>
            </a:r>
          </a:p>
        </p:txBody>
      </p:sp>
      <p:pic>
        <p:nvPicPr>
          <p:cNvPr id="4" name="Picture 3">
            <a:extLst>
              <a:ext uri="{FF2B5EF4-FFF2-40B4-BE49-F238E27FC236}">
                <a16:creationId xmlns:a16="http://schemas.microsoft.com/office/drawing/2014/main" id="{D7CA5084-FF11-D513-96E6-B19087C0F89D}"/>
              </a:ext>
            </a:extLst>
          </p:cNvPr>
          <p:cNvPicPr>
            <a:picLocks noChangeAspect="1"/>
          </p:cNvPicPr>
          <p:nvPr/>
        </p:nvPicPr>
        <p:blipFill>
          <a:blip r:embed="rId2"/>
          <a:stretch>
            <a:fillRect/>
          </a:stretch>
        </p:blipFill>
        <p:spPr>
          <a:xfrm>
            <a:off x="7387389" y="3747132"/>
            <a:ext cx="1449805" cy="1449805"/>
          </a:xfrm>
          <a:prstGeom prst="rect">
            <a:avLst/>
          </a:prstGeom>
        </p:spPr>
      </p:pic>
      <p:sp>
        <p:nvSpPr>
          <p:cNvPr id="6" name="TextBox 5">
            <a:extLst>
              <a:ext uri="{FF2B5EF4-FFF2-40B4-BE49-F238E27FC236}">
                <a16:creationId xmlns:a16="http://schemas.microsoft.com/office/drawing/2014/main" id="{518F8E39-2F91-6D18-8DB3-C186ECE5A011}"/>
              </a:ext>
            </a:extLst>
          </p:cNvPr>
          <p:cNvSpPr txBox="1"/>
          <p:nvPr/>
        </p:nvSpPr>
        <p:spPr>
          <a:xfrm>
            <a:off x="162425" y="182538"/>
            <a:ext cx="7255043" cy="646331"/>
          </a:xfrm>
          <a:prstGeom prst="rect">
            <a:avLst/>
          </a:prstGeom>
          <a:noFill/>
        </p:spPr>
        <p:txBody>
          <a:bodyPr wrap="square">
            <a:spAutoFit/>
          </a:bodyPr>
          <a:lstStyle/>
          <a:p>
            <a:r>
              <a:rPr lang="en-GB" dirty="0"/>
              <a:t>The 19th century produced many influential playwrights, whose works reflected contemporary social issues and human experiences. </a:t>
            </a:r>
          </a:p>
        </p:txBody>
      </p:sp>
      <p:pic>
        <p:nvPicPr>
          <p:cNvPr id="7" name="Picture 6">
            <a:extLst>
              <a:ext uri="{FF2B5EF4-FFF2-40B4-BE49-F238E27FC236}">
                <a16:creationId xmlns:a16="http://schemas.microsoft.com/office/drawing/2014/main" id="{3F887A1D-AFDE-AB32-5EF2-376DA8A65201}"/>
              </a:ext>
            </a:extLst>
          </p:cNvPr>
          <p:cNvPicPr>
            <a:picLocks noChangeAspect="1"/>
          </p:cNvPicPr>
          <p:nvPr/>
        </p:nvPicPr>
        <p:blipFill>
          <a:blip r:embed="rId3"/>
          <a:srcRect l="43062" r="13325"/>
          <a:stretch/>
        </p:blipFill>
        <p:spPr>
          <a:xfrm>
            <a:off x="7387388" y="793676"/>
            <a:ext cx="1449805" cy="1371600"/>
          </a:xfrm>
          <a:prstGeom prst="rect">
            <a:avLst/>
          </a:prstGeom>
        </p:spPr>
      </p:pic>
      <p:pic>
        <p:nvPicPr>
          <p:cNvPr id="9" name="Picture 8">
            <a:extLst>
              <a:ext uri="{FF2B5EF4-FFF2-40B4-BE49-F238E27FC236}">
                <a16:creationId xmlns:a16="http://schemas.microsoft.com/office/drawing/2014/main" id="{2248F822-F44D-5C46-42BB-A71598BDA529}"/>
              </a:ext>
            </a:extLst>
          </p:cNvPr>
          <p:cNvPicPr>
            <a:picLocks noChangeAspect="1"/>
          </p:cNvPicPr>
          <p:nvPr/>
        </p:nvPicPr>
        <p:blipFill>
          <a:blip r:embed="rId4"/>
          <a:stretch>
            <a:fillRect/>
          </a:stretch>
        </p:blipFill>
        <p:spPr>
          <a:xfrm>
            <a:off x="7387389" y="2210394"/>
            <a:ext cx="1419726" cy="1449806"/>
          </a:xfrm>
          <a:prstGeom prst="rect">
            <a:avLst/>
          </a:prstGeom>
        </p:spPr>
      </p:pic>
      <p:pic>
        <p:nvPicPr>
          <p:cNvPr id="10" name="Picture 9">
            <a:extLst>
              <a:ext uri="{FF2B5EF4-FFF2-40B4-BE49-F238E27FC236}">
                <a16:creationId xmlns:a16="http://schemas.microsoft.com/office/drawing/2014/main" id="{2B136E8A-0FC0-9E35-F9DA-F7BDF6C8D7C1}"/>
              </a:ext>
            </a:extLst>
          </p:cNvPr>
          <p:cNvPicPr>
            <a:picLocks noChangeAspect="1"/>
          </p:cNvPicPr>
          <p:nvPr/>
        </p:nvPicPr>
        <p:blipFill>
          <a:blip r:embed="rId5"/>
          <a:srcRect t="9034" b="5136"/>
          <a:stretch/>
        </p:blipFill>
        <p:spPr>
          <a:xfrm>
            <a:off x="7417468" y="5283870"/>
            <a:ext cx="1449805" cy="1540042"/>
          </a:xfrm>
          <a:prstGeom prst="rect">
            <a:avLst/>
          </a:prstGeom>
        </p:spPr>
      </p:pic>
    </p:spTree>
    <p:extLst>
      <p:ext uri="{BB962C8B-B14F-4D97-AF65-F5344CB8AC3E}">
        <p14:creationId xmlns:p14="http://schemas.microsoft.com/office/powerpoint/2010/main" val="14666651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6D38B-BBC5-C026-B90B-8118ACA9121B}"/>
              </a:ext>
            </a:extLst>
          </p:cNvPr>
          <p:cNvSpPr>
            <a:spLocks noGrp="1"/>
          </p:cNvSpPr>
          <p:nvPr>
            <p:ph type="title"/>
          </p:nvPr>
        </p:nvSpPr>
        <p:spPr>
          <a:xfrm>
            <a:off x="200526" y="188495"/>
            <a:ext cx="7896727" cy="1002631"/>
          </a:xfrm>
        </p:spPr>
        <p:txBody>
          <a:bodyPr>
            <a:normAutofit fontScale="90000"/>
          </a:bodyPr>
          <a:lstStyle/>
          <a:p>
            <a:r>
              <a:rPr lang="en-GB" dirty="0"/>
              <a:t>Konstantin Stanislavsky (1863–1938) </a:t>
            </a:r>
            <a:br>
              <a:rPr lang="en-GB" dirty="0"/>
            </a:br>
            <a:r>
              <a:rPr lang="en-GB" sz="3100" dirty="0"/>
              <a:t>The System…</a:t>
            </a:r>
            <a:br>
              <a:rPr lang="en-GB" sz="3200" dirty="0"/>
            </a:br>
            <a:r>
              <a:rPr lang="en-GB" sz="900" dirty="0"/>
              <a:t>  </a:t>
            </a:r>
            <a:br>
              <a:rPr lang="en-GB" sz="3200" dirty="0"/>
            </a:br>
            <a:r>
              <a:rPr lang="en-GB" sz="2200" b="1" i="1" dirty="0">
                <a:solidFill>
                  <a:schemeClr val="tx1"/>
                </a:solidFill>
              </a:rPr>
              <a:t>"Remember: there are no small parts, only small actors.” </a:t>
            </a:r>
            <a:br>
              <a:rPr lang="en-GB" sz="3200" dirty="0"/>
            </a:br>
            <a:endParaRPr lang="en-GB" sz="3200" dirty="0"/>
          </a:p>
        </p:txBody>
      </p:sp>
      <p:sp>
        <p:nvSpPr>
          <p:cNvPr id="4" name="TextBox 3">
            <a:extLst>
              <a:ext uri="{FF2B5EF4-FFF2-40B4-BE49-F238E27FC236}">
                <a16:creationId xmlns:a16="http://schemas.microsoft.com/office/drawing/2014/main" id="{D74F5CE5-A194-2AD4-C1F5-22B6DE64C378}"/>
              </a:ext>
            </a:extLst>
          </p:cNvPr>
          <p:cNvSpPr txBox="1"/>
          <p:nvPr/>
        </p:nvSpPr>
        <p:spPr>
          <a:xfrm>
            <a:off x="200526" y="1702661"/>
            <a:ext cx="8742948" cy="3139321"/>
          </a:xfrm>
          <a:prstGeom prst="rect">
            <a:avLst/>
          </a:prstGeom>
          <a:noFill/>
        </p:spPr>
        <p:txBody>
          <a:bodyPr wrap="square">
            <a:spAutoFit/>
          </a:bodyPr>
          <a:lstStyle/>
          <a:p>
            <a:r>
              <a:rPr lang="en-GB" dirty="0"/>
              <a:t>Actor, director, and theatre practitioner whose innovative approach to acting revolutionised modern theatre.</a:t>
            </a:r>
          </a:p>
          <a:p>
            <a:r>
              <a:rPr lang="en-GB" dirty="0"/>
              <a:t>Stanislavsky's method of acting, which evolved over decades, was designed to help actors create believable characters and perform with psychological depth. His system emphasised several key principles, including </a:t>
            </a:r>
            <a:r>
              <a:rPr lang="en-GB" i="1" dirty="0"/>
              <a:t>Emotional Truth and Emotional Memory, Given circumstances, Objectives and the Super-objective </a:t>
            </a:r>
            <a:r>
              <a:rPr lang="en-GB" dirty="0"/>
              <a:t>to name a few.</a:t>
            </a:r>
          </a:p>
          <a:p>
            <a:r>
              <a:rPr lang="en-GB" dirty="0"/>
              <a:t>His ideas laid the foundation for much of modern acting theory and practice, influencing generations of actors and directors around the world.</a:t>
            </a:r>
          </a:p>
          <a:p>
            <a:r>
              <a:rPr lang="en-GB" dirty="0"/>
              <a:t>Practitioners such as Lee Strasberg, Stella Adler, and Sanford Meisner were all heavily influenced by Stanislavsky.</a:t>
            </a:r>
          </a:p>
        </p:txBody>
      </p:sp>
      <p:sp>
        <p:nvSpPr>
          <p:cNvPr id="6" name="TextBox 5">
            <a:extLst>
              <a:ext uri="{FF2B5EF4-FFF2-40B4-BE49-F238E27FC236}">
                <a16:creationId xmlns:a16="http://schemas.microsoft.com/office/drawing/2014/main" id="{5495F666-6D54-C463-B3D7-CC6BBC374364}"/>
              </a:ext>
            </a:extLst>
          </p:cNvPr>
          <p:cNvSpPr txBox="1"/>
          <p:nvPr/>
        </p:nvSpPr>
        <p:spPr>
          <a:xfrm>
            <a:off x="200526" y="4631159"/>
            <a:ext cx="8558463" cy="2031325"/>
          </a:xfrm>
          <a:prstGeom prst="rect">
            <a:avLst/>
          </a:prstGeom>
          <a:noFill/>
        </p:spPr>
        <p:txBody>
          <a:bodyPr wrap="square">
            <a:spAutoFit/>
          </a:bodyPr>
          <a:lstStyle/>
          <a:p>
            <a:endParaRPr lang="en-GB" dirty="0"/>
          </a:p>
          <a:p>
            <a:r>
              <a:rPr lang="en-GB" dirty="0"/>
              <a:t>Stanislavsky’s collaboration with Anton Chekhov at the Moscow Art Theatre had a profound impact on both men. Chekhov’s plays, with their subtle emotional complexity, were perfectly suited to Stanislavsky’s method of acting. Productions of </a:t>
            </a:r>
            <a:r>
              <a:rPr lang="en-GB" i="1" dirty="0"/>
              <a:t>The Seagull, Uncle Vanya, The Three Sisters, </a:t>
            </a:r>
            <a:r>
              <a:rPr lang="en-GB" dirty="0"/>
              <a:t>and </a:t>
            </a:r>
            <a:r>
              <a:rPr lang="en-GB" i="1" dirty="0"/>
              <a:t>The Cherry Orchard </a:t>
            </a:r>
            <a:r>
              <a:rPr lang="en-GB" dirty="0"/>
              <a:t>under Stanislavsky's </a:t>
            </a:r>
            <a:r>
              <a:rPr lang="en-GB"/>
              <a:t>direction emphasised </a:t>
            </a:r>
            <a:r>
              <a:rPr lang="en-GB" dirty="0"/>
              <a:t>psychological depth, subtext, and ensemble performance, setting new standards for theatrical realism.</a:t>
            </a:r>
          </a:p>
        </p:txBody>
      </p:sp>
    </p:spTree>
    <p:extLst>
      <p:ext uri="{BB962C8B-B14F-4D97-AF65-F5344CB8AC3E}">
        <p14:creationId xmlns:p14="http://schemas.microsoft.com/office/powerpoint/2010/main" val="2011534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307" y="94957"/>
            <a:ext cx="8233611" cy="762000"/>
          </a:xfrm>
        </p:spPr>
        <p:txBody>
          <a:bodyPr>
            <a:normAutofit fontScale="90000"/>
          </a:bodyPr>
          <a:lstStyle/>
          <a:p>
            <a:r>
              <a:rPr sz="4000" dirty="0"/>
              <a:t>20th Century Theatre</a:t>
            </a:r>
            <a:r>
              <a:rPr lang="en-GB" sz="4000" dirty="0"/>
              <a:t>… </a:t>
            </a:r>
            <a:r>
              <a:rPr lang="en-GB" dirty="0">
                <a:solidFill>
                  <a:schemeClr val="tx1"/>
                </a:solidFill>
              </a:rPr>
              <a:t>A LOT HAPPENS!</a:t>
            </a:r>
            <a:endParaRPr dirty="0">
              <a:solidFill>
                <a:schemeClr val="tx1"/>
              </a:solidFill>
            </a:endParaRPr>
          </a:p>
        </p:txBody>
      </p:sp>
      <p:sp>
        <p:nvSpPr>
          <p:cNvPr id="5" name="TextBox 4">
            <a:extLst>
              <a:ext uri="{FF2B5EF4-FFF2-40B4-BE49-F238E27FC236}">
                <a16:creationId xmlns:a16="http://schemas.microsoft.com/office/drawing/2014/main" id="{8FDAC608-1FE6-F34A-27FE-E722E386331E}"/>
              </a:ext>
            </a:extLst>
          </p:cNvPr>
          <p:cNvSpPr txBox="1"/>
          <p:nvPr/>
        </p:nvSpPr>
        <p:spPr>
          <a:xfrm>
            <a:off x="117307" y="618679"/>
            <a:ext cx="7631029" cy="923330"/>
          </a:xfrm>
          <a:prstGeom prst="rect">
            <a:avLst/>
          </a:prstGeom>
          <a:noFill/>
        </p:spPr>
        <p:txBody>
          <a:bodyPr wrap="square">
            <a:spAutoFit/>
          </a:bodyPr>
          <a:lstStyle/>
          <a:p>
            <a:r>
              <a:rPr lang="en-GB" dirty="0">
                <a:solidFill>
                  <a:schemeClr val="accent1"/>
                </a:solidFill>
              </a:rPr>
              <a:t>Events that reshaped the world politically, socially, technologically… and theatrically:</a:t>
            </a:r>
          </a:p>
          <a:p>
            <a:endParaRPr lang="en-GB" dirty="0"/>
          </a:p>
        </p:txBody>
      </p:sp>
      <p:sp>
        <p:nvSpPr>
          <p:cNvPr id="7" name="TextBox 6">
            <a:extLst>
              <a:ext uri="{FF2B5EF4-FFF2-40B4-BE49-F238E27FC236}">
                <a16:creationId xmlns:a16="http://schemas.microsoft.com/office/drawing/2014/main" id="{D453CE26-970A-FBB1-D3B8-985ADB846069}"/>
              </a:ext>
            </a:extLst>
          </p:cNvPr>
          <p:cNvSpPr txBox="1"/>
          <p:nvPr/>
        </p:nvSpPr>
        <p:spPr>
          <a:xfrm>
            <a:off x="117307" y="1285035"/>
            <a:ext cx="9026693" cy="5016758"/>
          </a:xfrm>
          <a:prstGeom prst="rect">
            <a:avLst/>
          </a:prstGeom>
          <a:noFill/>
        </p:spPr>
        <p:txBody>
          <a:bodyPr wrap="square">
            <a:spAutoFit/>
          </a:bodyPr>
          <a:lstStyle/>
          <a:p>
            <a:r>
              <a:rPr lang="en-GB" sz="1600" dirty="0">
                <a:solidFill>
                  <a:schemeClr val="accent1"/>
                </a:solidFill>
              </a:rPr>
              <a:t>1910s</a:t>
            </a:r>
            <a:r>
              <a:rPr lang="en-GB" sz="1600" dirty="0"/>
              <a:t> – Sinking of the </a:t>
            </a:r>
            <a:r>
              <a:rPr lang="en-GB" sz="1600" dirty="0" err="1"/>
              <a:t>Titantic</a:t>
            </a:r>
            <a:r>
              <a:rPr lang="en-GB" sz="1600" dirty="0"/>
              <a:t>; World War I (1914-1918); Russian Revolution (1917)</a:t>
            </a:r>
          </a:p>
          <a:p>
            <a:r>
              <a:rPr lang="en-GB" sz="1600" dirty="0">
                <a:solidFill>
                  <a:schemeClr val="accent1"/>
                </a:solidFill>
              </a:rPr>
              <a:t>1920s &amp; 30s </a:t>
            </a:r>
            <a:r>
              <a:rPr lang="en-GB" sz="1600" dirty="0"/>
              <a:t>- The Roaring Twenties; Disney Brothers founded (1923); </a:t>
            </a:r>
            <a:r>
              <a:rPr lang="en-GB" sz="1600" i="1" dirty="0"/>
              <a:t>The Jazz Singer</a:t>
            </a:r>
            <a:r>
              <a:rPr lang="en-GB" sz="1600" dirty="0"/>
              <a:t>, first talking picture (1927); </a:t>
            </a:r>
            <a:r>
              <a:rPr lang="en-GB" sz="1600" i="1" dirty="0"/>
              <a:t>Show Boat</a:t>
            </a:r>
            <a:r>
              <a:rPr lang="en-GB" sz="1600" dirty="0"/>
              <a:t> premieres on Broadway (1927); Wall Street Crash &amp; The Great Depression (1929); </a:t>
            </a:r>
          </a:p>
          <a:p>
            <a:r>
              <a:rPr lang="en-GB" sz="1600" dirty="0"/>
              <a:t>Rise of Fascism and Totalitarian Regimes (1930s)</a:t>
            </a:r>
          </a:p>
          <a:p>
            <a:r>
              <a:rPr lang="en-GB" sz="1600" dirty="0">
                <a:solidFill>
                  <a:schemeClr val="accent1"/>
                </a:solidFill>
              </a:rPr>
              <a:t>1940s </a:t>
            </a:r>
            <a:r>
              <a:rPr lang="en-GB" sz="1600" dirty="0"/>
              <a:t>- World War II (1939-1945); The Holocaust (1941-1945); Atomic Bombings of Hiroshima and Nagasaki (1945); Formation of the United Nations (1945)</a:t>
            </a:r>
          </a:p>
          <a:p>
            <a:r>
              <a:rPr lang="en-GB" sz="1600" dirty="0">
                <a:solidFill>
                  <a:schemeClr val="accent1"/>
                </a:solidFill>
              </a:rPr>
              <a:t>1950s &amp; 1960s </a:t>
            </a:r>
            <a:r>
              <a:rPr lang="en-GB" sz="1600" dirty="0"/>
              <a:t>- The Cold War (1947-1991); Korean War (1950-1953); Coronation of Queen Elizabeth II (1953); Civil Rights Movement in the U.S. (1950s-1960s); Cuban Missile Crisis (1962); Vietnam War (1955-1975); JFK Assassination (1963); Apollo 11 Moon Landing (1969)</a:t>
            </a:r>
          </a:p>
          <a:p>
            <a:r>
              <a:rPr lang="en-GB" sz="1600" dirty="0">
                <a:solidFill>
                  <a:schemeClr val="accent1"/>
                </a:solidFill>
              </a:rPr>
              <a:t>1970s &amp; 1980s </a:t>
            </a:r>
            <a:r>
              <a:rPr lang="en-GB" sz="1600" dirty="0"/>
              <a:t>- Watergate Scandal (1972-1974); End of the Vietnam War (1975); The world's first test-tube baby, Louise Brown (1978); Margret Thatcher becomes Britain’s first female PM (1979 – 1990); MTV and the Rise of Music Videos (1981); Falklands War (1982); AIDS Epidemic (1980s); Live Aid Concert (1985); Chernobyl Disaster (1986); Tiananmen Square Massacre (1989); Fall of the Berlin Wall (1989)</a:t>
            </a:r>
          </a:p>
          <a:p>
            <a:r>
              <a:rPr lang="en-GB" sz="1600" dirty="0">
                <a:solidFill>
                  <a:schemeClr val="accent1"/>
                </a:solidFill>
              </a:rPr>
              <a:t>1990s </a:t>
            </a:r>
            <a:r>
              <a:rPr lang="en-GB" sz="1600" dirty="0"/>
              <a:t>- Gulf War (1990-1991); End of the Cold War (1991); The launch of the World Wide Web (1991); Breakup of Yugoslavia and Balkan Wars (1990s): Bosnian War (1992-1995); Kosovo War (1998-1999); End of Apartheid in South Africa (1990-1994); Creation of the European Union (1993); Rwandan Genocide (1994); First Cloned Mammal – Dolly the Sheep (1996); 1999, the dawning of a new Millenium…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2082A7-9F1C-3E6C-50AB-59E595E98439}"/>
              </a:ext>
            </a:extLst>
          </p:cNvPr>
          <p:cNvSpPr txBox="1"/>
          <p:nvPr/>
        </p:nvSpPr>
        <p:spPr>
          <a:xfrm>
            <a:off x="571500" y="2017524"/>
            <a:ext cx="8001000" cy="2822952"/>
          </a:xfrm>
          <a:prstGeom prst="rect">
            <a:avLst/>
          </a:prstGeom>
          <a:noFill/>
        </p:spPr>
        <p:txBody>
          <a:bodyPr wrap="square">
            <a:spAutoFit/>
          </a:bodyPr>
          <a:lstStyle/>
          <a:p>
            <a:pPr algn="ctr">
              <a:lnSpc>
                <a:spcPct val="107000"/>
              </a:lnSpc>
              <a:spcAft>
                <a:spcPts val="800"/>
              </a:spcAft>
            </a:pPr>
            <a:r>
              <a:rPr lang="en-GB" sz="5400" b="1" kern="100" dirty="0">
                <a:effectLst/>
                <a:latin typeface="Calibri" panose="020F0502020204030204" pitchFamily="34" charset="0"/>
                <a:ea typeface="Calibri" panose="020F0502020204030204" pitchFamily="34" charset="0"/>
                <a:cs typeface="Times New Roman" panose="02020603050405020304" pitchFamily="18" charset="0"/>
              </a:rPr>
              <a:t>Major Theatrical Movements of the </a:t>
            </a:r>
          </a:p>
          <a:p>
            <a:pPr algn="ctr">
              <a:lnSpc>
                <a:spcPct val="107000"/>
              </a:lnSpc>
              <a:spcAft>
                <a:spcPts val="800"/>
              </a:spcAft>
            </a:pPr>
            <a:r>
              <a:rPr lang="en-GB" sz="5400" b="1" kern="100" dirty="0">
                <a:effectLst/>
                <a:latin typeface="Calibri" panose="020F0502020204030204" pitchFamily="34" charset="0"/>
                <a:ea typeface="Calibri" panose="020F0502020204030204" pitchFamily="34" charset="0"/>
                <a:cs typeface="Times New Roman" panose="02020603050405020304" pitchFamily="18" charset="0"/>
              </a:rPr>
              <a:t>20th Century…</a:t>
            </a:r>
            <a:endParaRPr lang="en-GB" sz="5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911107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6E1D2648-E3D8-4767-BE38-52E146575C1A}"/>
              </a:ext>
            </a:extLst>
          </p:cNvPr>
          <p:cNvGraphicFramePr>
            <a:graphicFrameLocks noGrp="1"/>
          </p:cNvGraphicFramePr>
          <p:nvPr>
            <p:extLst>
              <p:ext uri="{D42A27DB-BD31-4B8C-83A1-F6EECF244321}">
                <p14:modId xmlns:p14="http://schemas.microsoft.com/office/powerpoint/2010/main" val="1672903166"/>
              </p:ext>
            </p:extLst>
          </p:nvPr>
        </p:nvGraphicFramePr>
        <p:xfrm>
          <a:off x="1090863" y="126980"/>
          <a:ext cx="6657474" cy="237236"/>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22341154"/>
                    </a:ext>
                  </a:extLst>
                </a:gridCol>
                <a:gridCol w="2219158">
                  <a:extLst>
                    <a:ext uri="{9D8B030D-6E8A-4147-A177-3AD203B41FA5}">
                      <a16:colId xmlns:a16="http://schemas.microsoft.com/office/drawing/2014/main" val="3902094704"/>
                    </a:ext>
                  </a:extLst>
                </a:gridCol>
                <a:gridCol w="2219158">
                  <a:extLst>
                    <a:ext uri="{9D8B030D-6E8A-4147-A177-3AD203B41FA5}">
                      <a16:colId xmlns:a16="http://schemas.microsoft.com/office/drawing/2014/main" val="1124654541"/>
                    </a:ext>
                  </a:extLst>
                </a:gridCol>
              </a:tblGrid>
              <a:tr h="237236">
                <a:tc>
                  <a:txBody>
                    <a:bodyPr/>
                    <a:lstStyle/>
                    <a:p>
                      <a:pPr>
                        <a:lnSpc>
                          <a:spcPct val="107000"/>
                        </a:lnSpc>
                        <a:spcAft>
                          <a:spcPts val="800"/>
                        </a:spcAft>
                      </a:pPr>
                      <a:r>
                        <a:rPr lang="en-GB" sz="1400" kern="100">
                          <a:effectLst/>
                        </a:rPr>
                        <a:t>Movement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Time Period</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Key Features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58409110"/>
                  </a:ext>
                </a:extLst>
              </a:tr>
            </a:tbl>
          </a:graphicData>
        </a:graphic>
      </p:graphicFrame>
      <p:graphicFrame>
        <p:nvGraphicFramePr>
          <p:cNvPr id="10" name="Table 9">
            <a:extLst>
              <a:ext uri="{FF2B5EF4-FFF2-40B4-BE49-F238E27FC236}">
                <a16:creationId xmlns:a16="http://schemas.microsoft.com/office/drawing/2014/main" id="{F38BC76B-80AA-2859-0CA3-D748A8C65F64}"/>
              </a:ext>
            </a:extLst>
          </p:cNvPr>
          <p:cNvGraphicFramePr>
            <a:graphicFrameLocks noGrp="1"/>
          </p:cNvGraphicFramePr>
          <p:nvPr>
            <p:extLst>
              <p:ext uri="{D42A27DB-BD31-4B8C-83A1-F6EECF244321}">
                <p14:modId xmlns:p14="http://schemas.microsoft.com/office/powerpoint/2010/main" val="1685957792"/>
              </p:ext>
            </p:extLst>
          </p:nvPr>
        </p:nvGraphicFramePr>
        <p:xfrm>
          <a:off x="1090863" y="368012"/>
          <a:ext cx="6657474" cy="922084"/>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1946051651"/>
                    </a:ext>
                  </a:extLst>
                </a:gridCol>
                <a:gridCol w="2219158">
                  <a:extLst>
                    <a:ext uri="{9D8B030D-6E8A-4147-A177-3AD203B41FA5}">
                      <a16:colId xmlns:a16="http://schemas.microsoft.com/office/drawing/2014/main" val="1867398294"/>
                    </a:ext>
                  </a:extLst>
                </a:gridCol>
                <a:gridCol w="2219158">
                  <a:extLst>
                    <a:ext uri="{9D8B030D-6E8A-4147-A177-3AD203B41FA5}">
                      <a16:colId xmlns:a16="http://schemas.microsoft.com/office/drawing/2014/main" val="2215728775"/>
                    </a:ext>
                  </a:extLst>
                </a:gridCol>
              </a:tblGrid>
              <a:tr h="922084">
                <a:tc>
                  <a:txBody>
                    <a:bodyPr/>
                    <a:lstStyle/>
                    <a:p>
                      <a:pPr>
                        <a:lnSpc>
                          <a:spcPct val="107000"/>
                        </a:lnSpc>
                        <a:spcAft>
                          <a:spcPts val="800"/>
                        </a:spcAft>
                      </a:pPr>
                      <a:r>
                        <a:rPr lang="en-GB" sz="1400" kern="100" dirty="0">
                          <a:effectLst/>
                        </a:rPr>
                        <a:t>🎭 Symbolism</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1880s–1910s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Mood over realism: dreamlike, metaphorical, emotional expression beyond physical reality.</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26212171"/>
                  </a:ext>
                </a:extLst>
              </a:tr>
            </a:tbl>
          </a:graphicData>
        </a:graphic>
      </p:graphicFrame>
      <p:graphicFrame>
        <p:nvGraphicFramePr>
          <p:cNvPr id="11" name="Table 10">
            <a:extLst>
              <a:ext uri="{FF2B5EF4-FFF2-40B4-BE49-F238E27FC236}">
                <a16:creationId xmlns:a16="http://schemas.microsoft.com/office/drawing/2014/main" id="{A5B8F49B-FE21-9404-9B94-3B0ABBFA4BA8}"/>
              </a:ext>
            </a:extLst>
          </p:cNvPr>
          <p:cNvGraphicFramePr>
            <a:graphicFrameLocks noGrp="1"/>
          </p:cNvGraphicFramePr>
          <p:nvPr>
            <p:extLst>
              <p:ext uri="{D42A27DB-BD31-4B8C-83A1-F6EECF244321}">
                <p14:modId xmlns:p14="http://schemas.microsoft.com/office/powerpoint/2010/main" val="2675239443"/>
              </p:ext>
            </p:extLst>
          </p:nvPr>
        </p:nvGraphicFramePr>
        <p:xfrm>
          <a:off x="1090863" y="1290096"/>
          <a:ext cx="6657474" cy="920750"/>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1814993870"/>
                    </a:ext>
                  </a:extLst>
                </a:gridCol>
                <a:gridCol w="2219158">
                  <a:extLst>
                    <a:ext uri="{9D8B030D-6E8A-4147-A177-3AD203B41FA5}">
                      <a16:colId xmlns:a16="http://schemas.microsoft.com/office/drawing/2014/main" val="2501713042"/>
                    </a:ext>
                  </a:extLst>
                </a:gridCol>
                <a:gridCol w="2219158">
                  <a:extLst>
                    <a:ext uri="{9D8B030D-6E8A-4147-A177-3AD203B41FA5}">
                      <a16:colId xmlns:a16="http://schemas.microsoft.com/office/drawing/2014/main" val="4032387936"/>
                    </a:ext>
                  </a:extLst>
                </a:gridCol>
              </a:tblGrid>
              <a:tr h="128164">
                <a:tc>
                  <a:txBody>
                    <a:bodyPr/>
                    <a:lstStyle/>
                    <a:p>
                      <a:pPr>
                        <a:lnSpc>
                          <a:spcPct val="107000"/>
                        </a:lnSpc>
                        <a:spcAft>
                          <a:spcPts val="800"/>
                        </a:spcAft>
                      </a:pPr>
                      <a:r>
                        <a:rPr lang="en-GB" sz="1400" kern="100" dirty="0">
                          <a:effectLst/>
                        </a:rPr>
                        <a:t>⚡ Futurism</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1909–1920s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Tech &amp; speed: focused on innovation, chaos, and rejection of the past; aggressive energy.</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734490044"/>
                  </a:ext>
                </a:extLst>
              </a:tr>
            </a:tbl>
          </a:graphicData>
        </a:graphic>
      </p:graphicFrame>
      <p:graphicFrame>
        <p:nvGraphicFramePr>
          <p:cNvPr id="12" name="Table 11">
            <a:extLst>
              <a:ext uri="{FF2B5EF4-FFF2-40B4-BE49-F238E27FC236}">
                <a16:creationId xmlns:a16="http://schemas.microsoft.com/office/drawing/2014/main" id="{EACCE2F2-8E42-3EB6-F20D-339828E5AE89}"/>
              </a:ext>
            </a:extLst>
          </p:cNvPr>
          <p:cNvGraphicFramePr>
            <a:graphicFrameLocks noGrp="1"/>
          </p:cNvGraphicFramePr>
          <p:nvPr>
            <p:extLst>
              <p:ext uri="{D42A27DB-BD31-4B8C-83A1-F6EECF244321}">
                <p14:modId xmlns:p14="http://schemas.microsoft.com/office/powerpoint/2010/main" val="3223983297"/>
              </p:ext>
            </p:extLst>
          </p:nvPr>
        </p:nvGraphicFramePr>
        <p:xfrm>
          <a:off x="1102895" y="2210846"/>
          <a:ext cx="6657474" cy="922084"/>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951147550"/>
                    </a:ext>
                  </a:extLst>
                </a:gridCol>
                <a:gridCol w="2219158">
                  <a:extLst>
                    <a:ext uri="{9D8B030D-6E8A-4147-A177-3AD203B41FA5}">
                      <a16:colId xmlns:a16="http://schemas.microsoft.com/office/drawing/2014/main" val="2277192576"/>
                    </a:ext>
                  </a:extLst>
                </a:gridCol>
                <a:gridCol w="2219158">
                  <a:extLst>
                    <a:ext uri="{9D8B030D-6E8A-4147-A177-3AD203B41FA5}">
                      <a16:colId xmlns:a16="http://schemas.microsoft.com/office/drawing/2014/main" val="3299074306"/>
                    </a:ext>
                  </a:extLst>
                </a:gridCol>
              </a:tblGrid>
              <a:tr h="922084">
                <a:tc>
                  <a:txBody>
                    <a:bodyPr/>
                    <a:lstStyle/>
                    <a:p>
                      <a:pPr>
                        <a:lnSpc>
                          <a:spcPct val="107000"/>
                        </a:lnSpc>
                        <a:spcAft>
                          <a:spcPts val="800"/>
                        </a:spcAft>
                      </a:pPr>
                      <a:r>
                        <a:rPr lang="en-GB" sz="1400" kern="100" dirty="0">
                          <a:effectLst/>
                        </a:rPr>
                        <a:t>🎲 Dadaism</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1916–1924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Anti-art: embraced absurdity, chance, and irrationality in response to World War I.</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451690953"/>
                  </a:ext>
                </a:extLst>
              </a:tr>
            </a:tbl>
          </a:graphicData>
        </a:graphic>
      </p:graphicFrame>
      <p:graphicFrame>
        <p:nvGraphicFramePr>
          <p:cNvPr id="13" name="Table 12">
            <a:extLst>
              <a:ext uri="{FF2B5EF4-FFF2-40B4-BE49-F238E27FC236}">
                <a16:creationId xmlns:a16="http://schemas.microsoft.com/office/drawing/2014/main" id="{9A5671C7-1372-7B57-D991-E0F89DBD5350}"/>
              </a:ext>
            </a:extLst>
          </p:cNvPr>
          <p:cNvGraphicFramePr>
            <a:graphicFrameLocks noGrp="1"/>
          </p:cNvGraphicFramePr>
          <p:nvPr>
            <p:extLst>
              <p:ext uri="{D42A27DB-BD31-4B8C-83A1-F6EECF244321}">
                <p14:modId xmlns:p14="http://schemas.microsoft.com/office/powerpoint/2010/main" val="135388626"/>
              </p:ext>
            </p:extLst>
          </p:nvPr>
        </p:nvGraphicFramePr>
        <p:xfrm>
          <a:off x="1102895" y="3132930"/>
          <a:ext cx="6657474" cy="922084"/>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1043797698"/>
                    </a:ext>
                  </a:extLst>
                </a:gridCol>
                <a:gridCol w="2219158">
                  <a:extLst>
                    <a:ext uri="{9D8B030D-6E8A-4147-A177-3AD203B41FA5}">
                      <a16:colId xmlns:a16="http://schemas.microsoft.com/office/drawing/2014/main" val="2275613829"/>
                    </a:ext>
                  </a:extLst>
                </a:gridCol>
                <a:gridCol w="2219158">
                  <a:extLst>
                    <a:ext uri="{9D8B030D-6E8A-4147-A177-3AD203B41FA5}">
                      <a16:colId xmlns:a16="http://schemas.microsoft.com/office/drawing/2014/main" val="3330111574"/>
                    </a:ext>
                  </a:extLst>
                </a:gridCol>
              </a:tblGrid>
              <a:tr h="922084">
                <a:tc>
                  <a:txBody>
                    <a:bodyPr/>
                    <a:lstStyle/>
                    <a:p>
                      <a:pPr>
                        <a:lnSpc>
                          <a:spcPct val="107000"/>
                        </a:lnSpc>
                        <a:spcAft>
                          <a:spcPts val="800"/>
                        </a:spcAft>
                      </a:pPr>
                      <a:r>
                        <a:rPr lang="en-GB" sz="1400" kern="100" dirty="0">
                          <a:effectLst/>
                        </a:rPr>
                        <a:t>🌑 Expressionism</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1910s–1920s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Emotional distortion: intense psychological experiences, abstract characters, vivid settings.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89807588"/>
                  </a:ext>
                </a:extLst>
              </a:tr>
            </a:tbl>
          </a:graphicData>
        </a:graphic>
      </p:graphicFrame>
      <p:sp>
        <p:nvSpPr>
          <p:cNvPr id="14" name="Rectangle 2">
            <a:extLst>
              <a:ext uri="{FF2B5EF4-FFF2-40B4-BE49-F238E27FC236}">
                <a16:creationId xmlns:a16="http://schemas.microsoft.com/office/drawing/2014/main" id="{26B48DCF-AD05-28D1-7C0B-B2AEB80318B3}"/>
              </a:ext>
            </a:extLst>
          </p:cNvPr>
          <p:cNvSpPr>
            <a:spLocks noChangeArrowheads="1"/>
          </p:cNvSpPr>
          <p:nvPr/>
        </p:nvSpPr>
        <p:spPr bwMode="auto">
          <a:xfrm>
            <a:off x="609600" y="491364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5" name="Table 14">
            <a:extLst>
              <a:ext uri="{FF2B5EF4-FFF2-40B4-BE49-F238E27FC236}">
                <a16:creationId xmlns:a16="http://schemas.microsoft.com/office/drawing/2014/main" id="{FBBCBB7C-61F4-BB1B-5A89-6869FC3E2126}"/>
              </a:ext>
            </a:extLst>
          </p:cNvPr>
          <p:cNvGraphicFramePr>
            <a:graphicFrameLocks noGrp="1"/>
          </p:cNvGraphicFramePr>
          <p:nvPr>
            <p:extLst>
              <p:ext uri="{D42A27DB-BD31-4B8C-83A1-F6EECF244321}">
                <p14:modId xmlns:p14="http://schemas.microsoft.com/office/powerpoint/2010/main" val="3099592538"/>
              </p:ext>
            </p:extLst>
          </p:nvPr>
        </p:nvGraphicFramePr>
        <p:xfrm>
          <a:off x="1078830" y="5001962"/>
          <a:ext cx="6669507" cy="922084"/>
        </p:xfrm>
        <a:graphic>
          <a:graphicData uri="http://schemas.openxmlformats.org/drawingml/2006/table">
            <a:tbl>
              <a:tblPr firstRow="1" firstCol="1" bandRow="1">
                <a:tableStyleId>{5C22544A-7EE6-4342-B048-85BDC9FD1C3A}</a:tableStyleId>
              </a:tblPr>
              <a:tblGrid>
                <a:gridCol w="2223169">
                  <a:extLst>
                    <a:ext uri="{9D8B030D-6E8A-4147-A177-3AD203B41FA5}">
                      <a16:colId xmlns:a16="http://schemas.microsoft.com/office/drawing/2014/main" val="42430238"/>
                    </a:ext>
                  </a:extLst>
                </a:gridCol>
                <a:gridCol w="2223169">
                  <a:extLst>
                    <a:ext uri="{9D8B030D-6E8A-4147-A177-3AD203B41FA5}">
                      <a16:colId xmlns:a16="http://schemas.microsoft.com/office/drawing/2014/main" val="3094173482"/>
                    </a:ext>
                  </a:extLst>
                </a:gridCol>
                <a:gridCol w="2223169">
                  <a:extLst>
                    <a:ext uri="{9D8B030D-6E8A-4147-A177-3AD203B41FA5}">
                      <a16:colId xmlns:a16="http://schemas.microsoft.com/office/drawing/2014/main" val="3385536940"/>
                    </a:ext>
                  </a:extLst>
                </a:gridCol>
              </a:tblGrid>
              <a:tr h="922084">
                <a:tc>
                  <a:txBody>
                    <a:bodyPr/>
                    <a:lstStyle/>
                    <a:p>
                      <a:pPr>
                        <a:lnSpc>
                          <a:spcPct val="107000"/>
                        </a:lnSpc>
                        <a:spcAft>
                          <a:spcPts val="800"/>
                        </a:spcAft>
                      </a:pPr>
                      <a:r>
                        <a:rPr lang="en-GB" sz="1400" kern="100" dirty="0">
                          <a:effectLst/>
                        </a:rPr>
                        <a:t>🎵 Musical Theatre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1920s–present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Music-driven storytelling: combines songs, dialogue, acting, and dance, often with grand spectacle.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480688327"/>
                  </a:ext>
                </a:extLst>
              </a:tr>
            </a:tbl>
          </a:graphicData>
        </a:graphic>
      </p:graphicFrame>
      <p:graphicFrame>
        <p:nvGraphicFramePr>
          <p:cNvPr id="16" name="Table 15">
            <a:extLst>
              <a:ext uri="{FF2B5EF4-FFF2-40B4-BE49-F238E27FC236}">
                <a16:creationId xmlns:a16="http://schemas.microsoft.com/office/drawing/2014/main" id="{78CB8F62-69D2-1A65-45F3-9360E2A28506}"/>
              </a:ext>
            </a:extLst>
          </p:cNvPr>
          <p:cNvGraphicFramePr>
            <a:graphicFrameLocks noGrp="1"/>
          </p:cNvGraphicFramePr>
          <p:nvPr>
            <p:extLst>
              <p:ext uri="{D42A27DB-BD31-4B8C-83A1-F6EECF244321}">
                <p14:modId xmlns:p14="http://schemas.microsoft.com/office/powerpoint/2010/main" val="2955329780"/>
              </p:ext>
            </p:extLst>
          </p:nvPr>
        </p:nvGraphicFramePr>
        <p:xfrm>
          <a:off x="1093241" y="4065211"/>
          <a:ext cx="6667128" cy="922084"/>
        </p:xfrm>
        <a:graphic>
          <a:graphicData uri="http://schemas.openxmlformats.org/drawingml/2006/table">
            <a:tbl>
              <a:tblPr firstRow="1" firstCol="1" bandRow="1">
                <a:tableStyleId>{5C22544A-7EE6-4342-B048-85BDC9FD1C3A}</a:tableStyleId>
              </a:tblPr>
              <a:tblGrid>
                <a:gridCol w="2222376">
                  <a:extLst>
                    <a:ext uri="{9D8B030D-6E8A-4147-A177-3AD203B41FA5}">
                      <a16:colId xmlns:a16="http://schemas.microsoft.com/office/drawing/2014/main" val="3256735133"/>
                    </a:ext>
                  </a:extLst>
                </a:gridCol>
                <a:gridCol w="2222376">
                  <a:extLst>
                    <a:ext uri="{9D8B030D-6E8A-4147-A177-3AD203B41FA5}">
                      <a16:colId xmlns:a16="http://schemas.microsoft.com/office/drawing/2014/main" val="3522082214"/>
                    </a:ext>
                  </a:extLst>
                </a:gridCol>
                <a:gridCol w="2222376">
                  <a:extLst>
                    <a:ext uri="{9D8B030D-6E8A-4147-A177-3AD203B41FA5}">
                      <a16:colId xmlns:a16="http://schemas.microsoft.com/office/drawing/2014/main" val="3988339640"/>
                    </a:ext>
                  </a:extLst>
                </a:gridCol>
              </a:tblGrid>
              <a:tr h="922084">
                <a:tc>
                  <a:txBody>
                    <a:bodyPr/>
                    <a:lstStyle/>
                    <a:p>
                      <a:pPr>
                        <a:lnSpc>
                          <a:spcPct val="107000"/>
                        </a:lnSpc>
                        <a:spcAft>
                          <a:spcPts val="800"/>
                        </a:spcAft>
                      </a:pPr>
                      <a:r>
                        <a:rPr lang="en-GB" sz="1400" kern="100" dirty="0">
                          <a:effectLst/>
                        </a:rPr>
                        <a:t>🌙 Surrealism</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1920s–1930s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Dreamlike subconscious: combined Freudian theories with bizarre, irrational elements.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66370357"/>
                  </a:ext>
                </a:extLst>
              </a:tr>
            </a:tbl>
          </a:graphicData>
        </a:graphic>
      </p:graphicFrame>
      <p:sp>
        <p:nvSpPr>
          <p:cNvPr id="17" name="Rectangle 3">
            <a:extLst>
              <a:ext uri="{FF2B5EF4-FFF2-40B4-BE49-F238E27FC236}">
                <a16:creationId xmlns:a16="http://schemas.microsoft.com/office/drawing/2014/main" id="{6E5C01B3-A2F8-E05D-B831-A4EDD862C99C}"/>
              </a:ext>
            </a:extLst>
          </p:cNvPr>
          <p:cNvSpPr>
            <a:spLocks noChangeArrowheads="1"/>
          </p:cNvSpPr>
          <p:nvPr/>
        </p:nvSpPr>
        <p:spPr bwMode="auto">
          <a:xfrm>
            <a:off x="2510589" y="460053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996275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5381D8D-0922-8907-42A7-08EA823EAEC2}"/>
              </a:ext>
            </a:extLst>
          </p:cNvPr>
          <p:cNvGraphicFramePr>
            <a:graphicFrameLocks noGrp="1"/>
          </p:cNvGraphicFramePr>
          <p:nvPr>
            <p:extLst>
              <p:ext uri="{D42A27DB-BD31-4B8C-83A1-F6EECF244321}">
                <p14:modId xmlns:p14="http://schemas.microsoft.com/office/powerpoint/2010/main" val="837506820"/>
              </p:ext>
            </p:extLst>
          </p:nvPr>
        </p:nvGraphicFramePr>
        <p:xfrm>
          <a:off x="1090863" y="126980"/>
          <a:ext cx="6657474" cy="237236"/>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22341154"/>
                    </a:ext>
                  </a:extLst>
                </a:gridCol>
                <a:gridCol w="2219158">
                  <a:extLst>
                    <a:ext uri="{9D8B030D-6E8A-4147-A177-3AD203B41FA5}">
                      <a16:colId xmlns:a16="http://schemas.microsoft.com/office/drawing/2014/main" val="3902094704"/>
                    </a:ext>
                  </a:extLst>
                </a:gridCol>
                <a:gridCol w="2219158">
                  <a:extLst>
                    <a:ext uri="{9D8B030D-6E8A-4147-A177-3AD203B41FA5}">
                      <a16:colId xmlns:a16="http://schemas.microsoft.com/office/drawing/2014/main" val="1124654541"/>
                    </a:ext>
                  </a:extLst>
                </a:gridCol>
              </a:tblGrid>
              <a:tr h="237236">
                <a:tc>
                  <a:txBody>
                    <a:bodyPr/>
                    <a:lstStyle/>
                    <a:p>
                      <a:pPr>
                        <a:lnSpc>
                          <a:spcPct val="107000"/>
                        </a:lnSpc>
                        <a:spcAft>
                          <a:spcPts val="800"/>
                        </a:spcAft>
                      </a:pPr>
                      <a:r>
                        <a:rPr lang="en-GB" sz="1400" kern="100">
                          <a:effectLst/>
                        </a:rPr>
                        <a:t>Movement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Time Period</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Key Features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58409110"/>
                  </a:ext>
                </a:extLst>
              </a:tr>
            </a:tbl>
          </a:graphicData>
        </a:graphic>
      </p:graphicFrame>
      <p:graphicFrame>
        <p:nvGraphicFramePr>
          <p:cNvPr id="3" name="Table 2">
            <a:extLst>
              <a:ext uri="{FF2B5EF4-FFF2-40B4-BE49-F238E27FC236}">
                <a16:creationId xmlns:a16="http://schemas.microsoft.com/office/drawing/2014/main" id="{57A7868D-4D58-E41A-99FA-B0EAC1C58099}"/>
              </a:ext>
            </a:extLst>
          </p:cNvPr>
          <p:cNvGraphicFramePr>
            <a:graphicFrameLocks noGrp="1"/>
          </p:cNvGraphicFramePr>
          <p:nvPr>
            <p:extLst>
              <p:ext uri="{D42A27DB-BD31-4B8C-83A1-F6EECF244321}">
                <p14:modId xmlns:p14="http://schemas.microsoft.com/office/powerpoint/2010/main" val="895163062"/>
              </p:ext>
            </p:extLst>
          </p:nvPr>
        </p:nvGraphicFramePr>
        <p:xfrm>
          <a:off x="1090862" y="1550796"/>
          <a:ext cx="6657474" cy="920750"/>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622728299"/>
                    </a:ext>
                  </a:extLst>
                </a:gridCol>
                <a:gridCol w="2219158">
                  <a:extLst>
                    <a:ext uri="{9D8B030D-6E8A-4147-A177-3AD203B41FA5}">
                      <a16:colId xmlns:a16="http://schemas.microsoft.com/office/drawing/2014/main" val="3646268165"/>
                    </a:ext>
                  </a:extLst>
                </a:gridCol>
                <a:gridCol w="2219158">
                  <a:extLst>
                    <a:ext uri="{9D8B030D-6E8A-4147-A177-3AD203B41FA5}">
                      <a16:colId xmlns:a16="http://schemas.microsoft.com/office/drawing/2014/main" val="2894812423"/>
                    </a:ext>
                  </a:extLst>
                </a:gridCol>
              </a:tblGrid>
              <a:tr h="693801">
                <a:tc>
                  <a:txBody>
                    <a:bodyPr/>
                    <a:lstStyle/>
                    <a:p>
                      <a:pPr>
                        <a:lnSpc>
                          <a:spcPct val="107000"/>
                        </a:lnSpc>
                        <a:spcAft>
                          <a:spcPts val="800"/>
                        </a:spcAft>
                      </a:pPr>
                      <a:r>
                        <a:rPr lang="en-GB" sz="1400" kern="100" dirty="0">
                          <a:effectLst/>
                        </a:rPr>
                        <a:t>🎬 Epic Theatre (Brechtian)</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1920s–1950s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Alienation effect: provoked thought and social critique, breaking the fourth wall.</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89607804"/>
                  </a:ext>
                </a:extLst>
              </a:tr>
            </a:tbl>
          </a:graphicData>
        </a:graphic>
      </p:graphicFrame>
      <p:graphicFrame>
        <p:nvGraphicFramePr>
          <p:cNvPr id="4" name="Table 3">
            <a:extLst>
              <a:ext uri="{FF2B5EF4-FFF2-40B4-BE49-F238E27FC236}">
                <a16:creationId xmlns:a16="http://schemas.microsoft.com/office/drawing/2014/main" id="{BF058A98-559C-D546-2963-6CD9E1C6AC55}"/>
              </a:ext>
            </a:extLst>
          </p:cNvPr>
          <p:cNvGraphicFramePr>
            <a:graphicFrameLocks noGrp="1"/>
          </p:cNvGraphicFramePr>
          <p:nvPr>
            <p:extLst>
              <p:ext uri="{D42A27DB-BD31-4B8C-83A1-F6EECF244321}">
                <p14:modId xmlns:p14="http://schemas.microsoft.com/office/powerpoint/2010/main" val="318447888"/>
              </p:ext>
            </p:extLst>
          </p:nvPr>
        </p:nvGraphicFramePr>
        <p:xfrm>
          <a:off x="1090863" y="382713"/>
          <a:ext cx="6657474" cy="1149033"/>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4128083931"/>
                    </a:ext>
                  </a:extLst>
                </a:gridCol>
                <a:gridCol w="2219158">
                  <a:extLst>
                    <a:ext uri="{9D8B030D-6E8A-4147-A177-3AD203B41FA5}">
                      <a16:colId xmlns:a16="http://schemas.microsoft.com/office/drawing/2014/main" val="2033090667"/>
                    </a:ext>
                  </a:extLst>
                </a:gridCol>
                <a:gridCol w="2219158">
                  <a:extLst>
                    <a:ext uri="{9D8B030D-6E8A-4147-A177-3AD203B41FA5}">
                      <a16:colId xmlns:a16="http://schemas.microsoft.com/office/drawing/2014/main" val="1723623967"/>
                    </a:ext>
                  </a:extLst>
                </a:gridCol>
              </a:tblGrid>
              <a:tr h="922084">
                <a:tc>
                  <a:txBody>
                    <a:bodyPr/>
                    <a:lstStyle/>
                    <a:p>
                      <a:pPr>
                        <a:lnSpc>
                          <a:spcPct val="107000"/>
                        </a:lnSpc>
                        <a:spcAft>
                          <a:spcPts val="800"/>
                        </a:spcAft>
                      </a:pPr>
                      <a:r>
                        <a:rPr lang="en-GB" sz="1400" kern="100" dirty="0">
                          <a:effectLst/>
                        </a:rPr>
                        <a:t>✊ Political Theatre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1920s–present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Social critique: addresses social, political, and economic issues, aiming to provoke thought/action.</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406531965"/>
                  </a:ext>
                </a:extLst>
              </a:tr>
            </a:tbl>
          </a:graphicData>
        </a:graphic>
      </p:graphicFrame>
      <p:graphicFrame>
        <p:nvGraphicFramePr>
          <p:cNvPr id="5" name="Table 4">
            <a:extLst>
              <a:ext uri="{FF2B5EF4-FFF2-40B4-BE49-F238E27FC236}">
                <a16:creationId xmlns:a16="http://schemas.microsoft.com/office/drawing/2014/main" id="{D0721DC3-E36B-2BC4-3AC7-4041AFAB41BE}"/>
              </a:ext>
            </a:extLst>
          </p:cNvPr>
          <p:cNvGraphicFramePr>
            <a:graphicFrameLocks noGrp="1"/>
          </p:cNvGraphicFramePr>
          <p:nvPr>
            <p:extLst>
              <p:ext uri="{D42A27DB-BD31-4B8C-83A1-F6EECF244321}">
                <p14:modId xmlns:p14="http://schemas.microsoft.com/office/powerpoint/2010/main" val="1379214393"/>
              </p:ext>
            </p:extLst>
          </p:nvPr>
        </p:nvGraphicFramePr>
        <p:xfrm>
          <a:off x="1090862" y="2471546"/>
          <a:ext cx="6657474" cy="1149033"/>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3966355213"/>
                    </a:ext>
                  </a:extLst>
                </a:gridCol>
                <a:gridCol w="2219158">
                  <a:extLst>
                    <a:ext uri="{9D8B030D-6E8A-4147-A177-3AD203B41FA5}">
                      <a16:colId xmlns:a16="http://schemas.microsoft.com/office/drawing/2014/main" val="565479612"/>
                    </a:ext>
                  </a:extLst>
                </a:gridCol>
                <a:gridCol w="2219158">
                  <a:extLst>
                    <a:ext uri="{9D8B030D-6E8A-4147-A177-3AD203B41FA5}">
                      <a16:colId xmlns:a16="http://schemas.microsoft.com/office/drawing/2014/main" val="4173584750"/>
                    </a:ext>
                  </a:extLst>
                </a:gridCol>
              </a:tblGrid>
              <a:tr h="922084">
                <a:tc>
                  <a:txBody>
                    <a:bodyPr/>
                    <a:lstStyle/>
                    <a:p>
                      <a:pPr>
                        <a:lnSpc>
                          <a:spcPct val="107000"/>
                        </a:lnSpc>
                        <a:spcAft>
                          <a:spcPts val="800"/>
                        </a:spcAft>
                      </a:pPr>
                      <a:r>
                        <a:rPr lang="en-GB" sz="1400" kern="100" dirty="0">
                          <a:effectLst/>
                        </a:rPr>
                        <a:t>🔥 Theatre of Cruelty</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1930s–1940s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Sensory overload: shocked the audience, aimed to access primal emotions and the subconscious.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224793162"/>
                  </a:ext>
                </a:extLst>
              </a:tr>
            </a:tbl>
          </a:graphicData>
        </a:graphic>
      </p:graphicFrame>
      <p:graphicFrame>
        <p:nvGraphicFramePr>
          <p:cNvPr id="6" name="Table 5">
            <a:extLst>
              <a:ext uri="{FF2B5EF4-FFF2-40B4-BE49-F238E27FC236}">
                <a16:creationId xmlns:a16="http://schemas.microsoft.com/office/drawing/2014/main" id="{D124F083-D325-2AF4-BAD8-0528BE867713}"/>
              </a:ext>
            </a:extLst>
          </p:cNvPr>
          <p:cNvGraphicFramePr>
            <a:graphicFrameLocks noGrp="1"/>
          </p:cNvGraphicFramePr>
          <p:nvPr>
            <p:extLst>
              <p:ext uri="{D42A27DB-BD31-4B8C-83A1-F6EECF244321}">
                <p14:modId xmlns:p14="http://schemas.microsoft.com/office/powerpoint/2010/main" val="697446519"/>
              </p:ext>
            </p:extLst>
          </p:nvPr>
        </p:nvGraphicFramePr>
        <p:xfrm>
          <a:off x="1090863" y="4552971"/>
          <a:ext cx="6657474" cy="1149033"/>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848848922"/>
                    </a:ext>
                  </a:extLst>
                </a:gridCol>
                <a:gridCol w="2219158">
                  <a:extLst>
                    <a:ext uri="{9D8B030D-6E8A-4147-A177-3AD203B41FA5}">
                      <a16:colId xmlns:a16="http://schemas.microsoft.com/office/drawing/2014/main" val="411676327"/>
                    </a:ext>
                  </a:extLst>
                </a:gridCol>
                <a:gridCol w="2219158">
                  <a:extLst>
                    <a:ext uri="{9D8B030D-6E8A-4147-A177-3AD203B41FA5}">
                      <a16:colId xmlns:a16="http://schemas.microsoft.com/office/drawing/2014/main" val="1838706756"/>
                    </a:ext>
                  </a:extLst>
                </a:gridCol>
              </a:tblGrid>
              <a:tr h="922084">
                <a:tc>
                  <a:txBody>
                    <a:bodyPr/>
                    <a:lstStyle/>
                    <a:p>
                      <a:pPr>
                        <a:lnSpc>
                          <a:spcPct val="107000"/>
                        </a:lnSpc>
                        <a:spcAft>
                          <a:spcPts val="800"/>
                        </a:spcAft>
                      </a:pPr>
                      <a:r>
                        <a:rPr lang="en-GB" sz="1400" kern="100">
                          <a:effectLst/>
                        </a:rPr>
                        <a:t>⏳ Theatre of the Absurd</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1940s–1960s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Existential, illogical: explored the absurdity and futility of human life with disjointed narratives.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209366179"/>
                  </a:ext>
                </a:extLst>
              </a:tr>
            </a:tbl>
          </a:graphicData>
        </a:graphic>
      </p:graphicFrame>
      <p:graphicFrame>
        <p:nvGraphicFramePr>
          <p:cNvPr id="7" name="Table 6">
            <a:extLst>
              <a:ext uri="{FF2B5EF4-FFF2-40B4-BE49-F238E27FC236}">
                <a16:creationId xmlns:a16="http://schemas.microsoft.com/office/drawing/2014/main" id="{759F945C-4BDF-A8AA-15B7-05257D94C1C7}"/>
              </a:ext>
            </a:extLst>
          </p:cNvPr>
          <p:cNvGraphicFramePr>
            <a:graphicFrameLocks noGrp="1"/>
          </p:cNvGraphicFramePr>
          <p:nvPr>
            <p:extLst>
              <p:ext uri="{D42A27DB-BD31-4B8C-83A1-F6EECF244321}">
                <p14:modId xmlns:p14="http://schemas.microsoft.com/office/powerpoint/2010/main" val="873979163"/>
              </p:ext>
            </p:extLst>
          </p:nvPr>
        </p:nvGraphicFramePr>
        <p:xfrm>
          <a:off x="1090862" y="3630887"/>
          <a:ext cx="6657474" cy="922084"/>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100811728"/>
                    </a:ext>
                  </a:extLst>
                </a:gridCol>
                <a:gridCol w="2219158">
                  <a:extLst>
                    <a:ext uri="{9D8B030D-6E8A-4147-A177-3AD203B41FA5}">
                      <a16:colId xmlns:a16="http://schemas.microsoft.com/office/drawing/2014/main" val="3819460663"/>
                    </a:ext>
                  </a:extLst>
                </a:gridCol>
                <a:gridCol w="2219158">
                  <a:extLst>
                    <a:ext uri="{9D8B030D-6E8A-4147-A177-3AD203B41FA5}">
                      <a16:colId xmlns:a16="http://schemas.microsoft.com/office/drawing/2014/main" val="938132429"/>
                    </a:ext>
                  </a:extLst>
                </a:gridCol>
              </a:tblGrid>
              <a:tr h="922084">
                <a:tc>
                  <a:txBody>
                    <a:bodyPr/>
                    <a:lstStyle/>
                    <a:p>
                      <a:pPr>
                        <a:lnSpc>
                          <a:spcPct val="107000"/>
                        </a:lnSpc>
                        <a:spcAft>
                          <a:spcPts val="800"/>
                        </a:spcAft>
                      </a:pPr>
                      <a:r>
                        <a:rPr lang="en-GB" sz="1400" kern="100" dirty="0">
                          <a:effectLst/>
                        </a:rPr>
                        <a:t>⚖️ Existentialism</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1940s–1950s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Freedom and choice: focused on human existence, free will, and the absurdity of life.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5416086"/>
                  </a:ext>
                </a:extLst>
              </a:tr>
            </a:tbl>
          </a:graphicData>
        </a:graphic>
      </p:graphicFrame>
      <p:sp>
        <p:nvSpPr>
          <p:cNvPr id="8" name="Rectangle 1">
            <a:extLst>
              <a:ext uri="{FF2B5EF4-FFF2-40B4-BE49-F238E27FC236}">
                <a16:creationId xmlns:a16="http://schemas.microsoft.com/office/drawing/2014/main" id="{671DDB8E-AD10-2516-D33C-46EA7007EFCB}"/>
              </a:ext>
            </a:extLst>
          </p:cNvPr>
          <p:cNvSpPr>
            <a:spLocks noChangeArrowheads="1"/>
          </p:cNvSpPr>
          <p:nvPr/>
        </p:nvSpPr>
        <p:spPr bwMode="auto">
          <a:xfrm>
            <a:off x="609600" y="162887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49186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0678F0A-BC31-25FC-1370-F6A15FF7D00D}"/>
              </a:ext>
            </a:extLst>
          </p:cNvPr>
          <p:cNvGraphicFramePr>
            <a:graphicFrameLocks noGrp="1"/>
          </p:cNvGraphicFramePr>
          <p:nvPr>
            <p:extLst>
              <p:ext uri="{D42A27DB-BD31-4B8C-83A1-F6EECF244321}">
                <p14:modId xmlns:p14="http://schemas.microsoft.com/office/powerpoint/2010/main" val="4035721403"/>
              </p:ext>
            </p:extLst>
          </p:nvPr>
        </p:nvGraphicFramePr>
        <p:xfrm>
          <a:off x="1090863" y="126980"/>
          <a:ext cx="6657474" cy="237236"/>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22341154"/>
                    </a:ext>
                  </a:extLst>
                </a:gridCol>
                <a:gridCol w="2219158">
                  <a:extLst>
                    <a:ext uri="{9D8B030D-6E8A-4147-A177-3AD203B41FA5}">
                      <a16:colId xmlns:a16="http://schemas.microsoft.com/office/drawing/2014/main" val="3902094704"/>
                    </a:ext>
                  </a:extLst>
                </a:gridCol>
                <a:gridCol w="2219158">
                  <a:extLst>
                    <a:ext uri="{9D8B030D-6E8A-4147-A177-3AD203B41FA5}">
                      <a16:colId xmlns:a16="http://schemas.microsoft.com/office/drawing/2014/main" val="1124654541"/>
                    </a:ext>
                  </a:extLst>
                </a:gridCol>
              </a:tblGrid>
              <a:tr h="237236">
                <a:tc>
                  <a:txBody>
                    <a:bodyPr/>
                    <a:lstStyle/>
                    <a:p>
                      <a:pPr>
                        <a:lnSpc>
                          <a:spcPct val="107000"/>
                        </a:lnSpc>
                        <a:spcAft>
                          <a:spcPts val="800"/>
                        </a:spcAft>
                      </a:pPr>
                      <a:r>
                        <a:rPr lang="en-GB" sz="1400" kern="100">
                          <a:effectLst/>
                        </a:rPr>
                        <a:t>Movement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Time Period</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Key Features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58409110"/>
                  </a:ext>
                </a:extLst>
              </a:tr>
            </a:tbl>
          </a:graphicData>
        </a:graphic>
      </p:graphicFrame>
      <p:graphicFrame>
        <p:nvGraphicFramePr>
          <p:cNvPr id="3" name="Table 2">
            <a:extLst>
              <a:ext uri="{FF2B5EF4-FFF2-40B4-BE49-F238E27FC236}">
                <a16:creationId xmlns:a16="http://schemas.microsoft.com/office/drawing/2014/main" id="{81D8D579-464A-EC4D-EE80-86B58E648E64}"/>
              </a:ext>
            </a:extLst>
          </p:cNvPr>
          <p:cNvGraphicFramePr>
            <a:graphicFrameLocks noGrp="1"/>
          </p:cNvGraphicFramePr>
          <p:nvPr>
            <p:extLst>
              <p:ext uri="{D42A27DB-BD31-4B8C-83A1-F6EECF244321}">
                <p14:modId xmlns:p14="http://schemas.microsoft.com/office/powerpoint/2010/main" val="1643674257"/>
              </p:ext>
            </p:extLst>
          </p:nvPr>
        </p:nvGraphicFramePr>
        <p:xfrm>
          <a:off x="1090862" y="364216"/>
          <a:ext cx="6657474" cy="922084"/>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3922435341"/>
                    </a:ext>
                  </a:extLst>
                </a:gridCol>
                <a:gridCol w="2219158">
                  <a:extLst>
                    <a:ext uri="{9D8B030D-6E8A-4147-A177-3AD203B41FA5}">
                      <a16:colId xmlns:a16="http://schemas.microsoft.com/office/drawing/2014/main" val="530539903"/>
                    </a:ext>
                  </a:extLst>
                </a:gridCol>
                <a:gridCol w="2219158">
                  <a:extLst>
                    <a:ext uri="{9D8B030D-6E8A-4147-A177-3AD203B41FA5}">
                      <a16:colId xmlns:a16="http://schemas.microsoft.com/office/drawing/2014/main" val="1799294105"/>
                    </a:ext>
                  </a:extLst>
                </a:gridCol>
              </a:tblGrid>
              <a:tr h="922084">
                <a:tc>
                  <a:txBody>
                    <a:bodyPr/>
                    <a:lstStyle/>
                    <a:p>
                      <a:pPr>
                        <a:lnSpc>
                          <a:spcPct val="107000"/>
                        </a:lnSpc>
                        <a:spcAft>
                          <a:spcPts val="800"/>
                        </a:spcAft>
                      </a:pPr>
                      <a:r>
                        <a:rPr lang="en-GB" sz="1400" kern="100" dirty="0">
                          <a:effectLst/>
                        </a:rPr>
                        <a:t>🌀 Postmodern Theatre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1960s–present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Collage of styles: playful, fragmented, questioning authority, and self-referential.</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764753"/>
                  </a:ext>
                </a:extLst>
              </a:tr>
            </a:tbl>
          </a:graphicData>
        </a:graphic>
      </p:graphicFrame>
      <p:graphicFrame>
        <p:nvGraphicFramePr>
          <p:cNvPr id="4" name="Table 3">
            <a:extLst>
              <a:ext uri="{FF2B5EF4-FFF2-40B4-BE49-F238E27FC236}">
                <a16:creationId xmlns:a16="http://schemas.microsoft.com/office/drawing/2014/main" id="{6B488F1F-4647-D7D2-FACB-40F61C99B8F7}"/>
              </a:ext>
            </a:extLst>
          </p:cNvPr>
          <p:cNvGraphicFramePr>
            <a:graphicFrameLocks noGrp="1"/>
          </p:cNvGraphicFramePr>
          <p:nvPr>
            <p:extLst>
              <p:ext uri="{D42A27DB-BD31-4B8C-83A1-F6EECF244321}">
                <p14:modId xmlns:p14="http://schemas.microsoft.com/office/powerpoint/2010/main" val="2587611759"/>
              </p:ext>
            </p:extLst>
          </p:nvPr>
        </p:nvGraphicFramePr>
        <p:xfrm>
          <a:off x="1090863" y="2442829"/>
          <a:ext cx="6657474" cy="922084"/>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441655985"/>
                    </a:ext>
                  </a:extLst>
                </a:gridCol>
                <a:gridCol w="2219158">
                  <a:extLst>
                    <a:ext uri="{9D8B030D-6E8A-4147-A177-3AD203B41FA5}">
                      <a16:colId xmlns:a16="http://schemas.microsoft.com/office/drawing/2014/main" val="2406876520"/>
                    </a:ext>
                  </a:extLst>
                </a:gridCol>
                <a:gridCol w="2219158">
                  <a:extLst>
                    <a:ext uri="{9D8B030D-6E8A-4147-A177-3AD203B41FA5}">
                      <a16:colId xmlns:a16="http://schemas.microsoft.com/office/drawing/2014/main" val="2880243452"/>
                    </a:ext>
                  </a:extLst>
                </a:gridCol>
              </a:tblGrid>
              <a:tr h="922084">
                <a:tc>
                  <a:txBody>
                    <a:bodyPr/>
                    <a:lstStyle/>
                    <a:p>
                      <a:pPr>
                        <a:lnSpc>
                          <a:spcPct val="107000"/>
                        </a:lnSpc>
                        <a:spcAft>
                          <a:spcPts val="800"/>
                        </a:spcAft>
                      </a:pPr>
                      <a:r>
                        <a:rPr lang="en-GB" sz="1400" kern="100">
                          <a:effectLst/>
                        </a:rPr>
                        <a:t>🌿 Environmental Theatre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1960s–1970s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Breaking boundaries: immersed the audience, blurred the line between performer and viewer.</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19319484"/>
                  </a:ext>
                </a:extLst>
              </a:tr>
            </a:tbl>
          </a:graphicData>
        </a:graphic>
      </p:graphicFrame>
      <p:graphicFrame>
        <p:nvGraphicFramePr>
          <p:cNvPr id="5" name="Table 4">
            <a:extLst>
              <a:ext uri="{FF2B5EF4-FFF2-40B4-BE49-F238E27FC236}">
                <a16:creationId xmlns:a16="http://schemas.microsoft.com/office/drawing/2014/main" id="{E30EC6A8-E46A-AD7D-E6D7-06D6B6ACA929}"/>
              </a:ext>
            </a:extLst>
          </p:cNvPr>
          <p:cNvGraphicFramePr>
            <a:graphicFrameLocks noGrp="1"/>
          </p:cNvGraphicFramePr>
          <p:nvPr>
            <p:extLst>
              <p:ext uri="{D42A27DB-BD31-4B8C-83A1-F6EECF244321}">
                <p14:modId xmlns:p14="http://schemas.microsoft.com/office/powerpoint/2010/main" val="3857978551"/>
              </p:ext>
            </p:extLst>
          </p:nvPr>
        </p:nvGraphicFramePr>
        <p:xfrm>
          <a:off x="1090863" y="1286300"/>
          <a:ext cx="6657474" cy="1150366"/>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688570186"/>
                    </a:ext>
                  </a:extLst>
                </a:gridCol>
                <a:gridCol w="2219158">
                  <a:extLst>
                    <a:ext uri="{9D8B030D-6E8A-4147-A177-3AD203B41FA5}">
                      <a16:colId xmlns:a16="http://schemas.microsoft.com/office/drawing/2014/main" val="4196485096"/>
                    </a:ext>
                  </a:extLst>
                </a:gridCol>
                <a:gridCol w="2219158">
                  <a:extLst>
                    <a:ext uri="{9D8B030D-6E8A-4147-A177-3AD203B41FA5}">
                      <a16:colId xmlns:a16="http://schemas.microsoft.com/office/drawing/2014/main" val="1414788564"/>
                    </a:ext>
                  </a:extLst>
                </a:gridCol>
              </a:tblGrid>
              <a:tr h="1150366">
                <a:tc>
                  <a:txBody>
                    <a:bodyPr/>
                    <a:lstStyle/>
                    <a:p>
                      <a:pPr>
                        <a:lnSpc>
                          <a:spcPct val="107000"/>
                        </a:lnSpc>
                        <a:spcAft>
                          <a:spcPts val="800"/>
                        </a:spcAft>
                      </a:pPr>
                      <a:r>
                        <a:rPr lang="en-GB" sz="1400" kern="100">
                          <a:effectLst/>
                        </a:rPr>
                        <a:t>🎨 Performance Art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1960s–present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Art as theatre: performances often personal, visual, and experimental; the body is the canvas.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34984597"/>
                  </a:ext>
                </a:extLst>
              </a:tr>
            </a:tbl>
          </a:graphicData>
        </a:graphic>
      </p:graphicFrame>
      <p:graphicFrame>
        <p:nvGraphicFramePr>
          <p:cNvPr id="6" name="Table 5">
            <a:extLst>
              <a:ext uri="{FF2B5EF4-FFF2-40B4-BE49-F238E27FC236}">
                <a16:creationId xmlns:a16="http://schemas.microsoft.com/office/drawing/2014/main" id="{B39817E9-A59E-5690-85BD-009BDEDCECAD}"/>
              </a:ext>
            </a:extLst>
          </p:cNvPr>
          <p:cNvGraphicFramePr>
            <a:graphicFrameLocks noGrp="1"/>
          </p:cNvGraphicFramePr>
          <p:nvPr>
            <p:extLst>
              <p:ext uri="{D42A27DB-BD31-4B8C-83A1-F6EECF244321}">
                <p14:modId xmlns:p14="http://schemas.microsoft.com/office/powerpoint/2010/main" val="2253007966"/>
              </p:ext>
            </p:extLst>
          </p:nvPr>
        </p:nvGraphicFramePr>
        <p:xfrm>
          <a:off x="1090863" y="4516252"/>
          <a:ext cx="6657474" cy="1149033"/>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1122168740"/>
                    </a:ext>
                  </a:extLst>
                </a:gridCol>
                <a:gridCol w="2219158">
                  <a:extLst>
                    <a:ext uri="{9D8B030D-6E8A-4147-A177-3AD203B41FA5}">
                      <a16:colId xmlns:a16="http://schemas.microsoft.com/office/drawing/2014/main" val="4049771866"/>
                    </a:ext>
                  </a:extLst>
                </a:gridCol>
                <a:gridCol w="2219158">
                  <a:extLst>
                    <a:ext uri="{9D8B030D-6E8A-4147-A177-3AD203B41FA5}">
                      <a16:colId xmlns:a16="http://schemas.microsoft.com/office/drawing/2014/main" val="624670585"/>
                    </a:ext>
                  </a:extLst>
                </a:gridCol>
              </a:tblGrid>
              <a:tr h="922084">
                <a:tc>
                  <a:txBody>
                    <a:bodyPr/>
                    <a:lstStyle/>
                    <a:p>
                      <a:pPr>
                        <a:lnSpc>
                          <a:spcPct val="107000"/>
                        </a:lnSpc>
                        <a:spcAft>
                          <a:spcPts val="800"/>
                        </a:spcAft>
                      </a:pPr>
                      <a:r>
                        <a:rPr lang="en-GB" sz="1400" kern="100">
                          <a:effectLst/>
                        </a:rPr>
                        <a:t>🛠️ Devised Theatre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1970s–present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Collaborative creation: no set script, improvisational, created by ensemble rather than a playwright.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38001537"/>
                  </a:ext>
                </a:extLst>
              </a:tr>
            </a:tbl>
          </a:graphicData>
        </a:graphic>
      </p:graphicFrame>
      <p:graphicFrame>
        <p:nvGraphicFramePr>
          <p:cNvPr id="7" name="Table 6">
            <a:extLst>
              <a:ext uri="{FF2B5EF4-FFF2-40B4-BE49-F238E27FC236}">
                <a16:creationId xmlns:a16="http://schemas.microsoft.com/office/drawing/2014/main" id="{0BD0EB6F-51AF-CE27-E853-39887BF6077D}"/>
              </a:ext>
            </a:extLst>
          </p:cNvPr>
          <p:cNvGraphicFramePr>
            <a:graphicFrameLocks noGrp="1"/>
          </p:cNvGraphicFramePr>
          <p:nvPr>
            <p:extLst>
              <p:ext uri="{D42A27DB-BD31-4B8C-83A1-F6EECF244321}">
                <p14:modId xmlns:p14="http://schemas.microsoft.com/office/powerpoint/2010/main" val="859459463"/>
              </p:ext>
            </p:extLst>
          </p:nvPr>
        </p:nvGraphicFramePr>
        <p:xfrm>
          <a:off x="1090862" y="3367219"/>
          <a:ext cx="6657474" cy="1149033"/>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931132429"/>
                    </a:ext>
                  </a:extLst>
                </a:gridCol>
                <a:gridCol w="2219158">
                  <a:extLst>
                    <a:ext uri="{9D8B030D-6E8A-4147-A177-3AD203B41FA5}">
                      <a16:colId xmlns:a16="http://schemas.microsoft.com/office/drawing/2014/main" val="1436079328"/>
                    </a:ext>
                  </a:extLst>
                </a:gridCol>
                <a:gridCol w="2219158">
                  <a:extLst>
                    <a:ext uri="{9D8B030D-6E8A-4147-A177-3AD203B41FA5}">
                      <a16:colId xmlns:a16="http://schemas.microsoft.com/office/drawing/2014/main" val="3963633382"/>
                    </a:ext>
                  </a:extLst>
                </a:gridCol>
              </a:tblGrid>
              <a:tr h="1149033">
                <a:tc>
                  <a:txBody>
                    <a:bodyPr/>
                    <a:lstStyle/>
                    <a:p>
                      <a:pPr>
                        <a:lnSpc>
                          <a:spcPct val="107000"/>
                        </a:lnSpc>
                        <a:spcAft>
                          <a:spcPts val="800"/>
                        </a:spcAft>
                      </a:pPr>
                      <a:r>
                        <a:rPr lang="en-GB" sz="1400" kern="100" dirty="0">
                          <a:effectLst/>
                        </a:rPr>
                        <a:t>✋ Theatre of the Oppressed</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1970s–present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Interactive and transformative: audience participation to rehearse social change; empowers the marginalized.</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26310025"/>
                  </a:ext>
                </a:extLst>
              </a:tr>
            </a:tbl>
          </a:graphicData>
        </a:graphic>
      </p:graphicFrame>
      <p:sp>
        <p:nvSpPr>
          <p:cNvPr id="8" name="Rectangle 1">
            <a:extLst>
              <a:ext uri="{FF2B5EF4-FFF2-40B4-BE49-F238E27FC236}">
                <a16:creationId xmlns:a16="http://schemas.microsoft.com/office/drawing/2014/main" id="{3D3C2BAD-FBFE-5D1C-89A8-8E8FFD2E600A}"/>
              </a:ext>
            </a:extLst>
          </p:cNvPr>
          <p:cNvSpPr>
            <a:spLocks noChangeArrowheads="1"/>
          </p:cNvSpPr>
          <p:nvPr/>
        </p:nvSpPr>
        <p:spPr bwMode="auto">
          <a:xfrm>
            <a:off x="176464" y="2079702"/>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5449091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875DF4B-9617-BA4B-6538-C88F75091E8E}"/>
              </a:ext>
            </a:extLst>
          </p:cNvPr>
          <p:cNvGraphicFramePr>
            <a:graphicFrameLocks noGrp="1"/>
          </p:cNvGraphicFramePr>
          <p:nvPr>
            <p:extLst>
              <p:ext uri="{D42A27DB-BD31-4B8C-83A1-F6EECF244321}">
                <p14:modId xmlns:p14="http://schemas.microsoft.com/office/powerpoint/2010/main" val="3199259949"/>
              </p:ext>
            </p:extLst>
          </p:nvPr>
        </p:nvGraphicFramePr>
        <p:xfrm>
          <a:off x="1090863" y="126980"/>
          <a:ext cx="6657474" cy="237236"/>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22341154"/>
                    </a:ext>
                  </a:extLst>
                </a:gridCol>
                <a:gridCol w="2219158">
                  <a:extLst>
                    <a:ext uri="{9D8B030D-6E8A-4147-A177-3AD203B41FA5}">
                      <a16:colId xmlns:a16="http://schemas.microsoft.com/office/drawing/2014/main" val="3902094704"/>
                    </a:ext>
                  </a:extLst>
                </a:gridCol>
                <a:gridCol w="2219158">
                  <a:extLst>
                    <a:ext uri="{9D8B030D-6E8A-4147-A177-3AD203B41FA5}">
                      <a16:colId xmlns:a16="http://schemas.microsoft.com/office/drawing/2014/main" val="1124654541"/>
                    </a:ext>
                  </a:extLst>
                </a:gridCol>
              </a:tblGrid>
              <a:tr h="237236">
                <a:tc>
                  <a:txBody>
                    <a:bodyPr/>
                    <a:lstStyle/>
                    <a:p>
                      <a:pPr>
                        <a:lnSpc>
                          <a:spcPct val="107000"/>
                        </a:lnSpc>
                        <a:spcAft>
                          <a:spcPts val="800"/>
                        </a:spcAft>
                      </a:pPr>
                      <a:r>
                        <a:rPr lang="en-GB" sz="1400" kern="100">
                          <a:effectLst/>
                        </a:rPr>
                        <a:t>Movement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Time Period</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Key Features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58409110"/>
                  </a:ext>
                </a:extLst>
              </a:tr>
            </a:tbl>
          </a:graphicData>
        </a:graphic>
      </p:graphicFrame>
      <p:graphicFrame>
        <p:nvGraphicFramePr>
          <p:cNvPr id="3" name="Table 2">
            <a:extLst>
              <a:ext uri="{FF2B5EF4-FFF2-40B4-BE49-F238E27FC236}">
                <a16:creationId xmlns:a16="http://schemas.microsoft.com/office/drawing/2014/main" id="{0F64D2E1-74CE-479B-F395-4B1BA0AA88FD}"/>
              </a:ext>
            </a:extLst>
          </p:cNvPr>
          <p:cNvGraphicFramePr>
            <a:graphicFrameLocks noGrp="1"/>
          </p:cNvGraphicFramePr>
          <p:nvPr>
            <p:extLst>
              <p:ext uri="{D42A27DB-BD31-4B8C-83A1-F6EECF244321}">
                <p14:modId xmlns:p14="http://schemas.microsoft.com/office/powerpoint/2010/main" val="2852449908"/>
              </p:ext>
            </p:extLst>
          </p:nvPr>
        </p:nvGraphicFramePr>
        <p:xfrm>
          <a:off x="1090863" y="393503"/>
          <a:ext cx="6657474" cy="1149033"/>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743665677"/>
                    </a:ext>
                  </a:extLst>
                </a:gridCol>
                <a:gridCol w="2219158">
                  <a:extLst>
                    <a:ext uri="{9D8B030D-6E8A-4147-A177-3AD203B41FA5}">
                      <a16:colId xmlns:a16="http://schemas.microsoft.com/office/drawing/2014/main" val="811569407"/>
                    </a:ext>
                  </a:extLst>
                </a:gridCol>
                <a:gridCol w="2219158">
                  <a:extLst>
                    <a:ext uri="{9D8B030D-6E8A-4147-A177-3AD203B41FA5}">
                      <a16:colId xmlns:a16="http://schemas.microsoft.com/office/drawing/2014/main" val="901734805"/>
                    </a:ext>
                  </a:extLst>
                </a:gridCol>
              </a:tblGrid>
              <a:tr h="922084">
                <a:tc>
                  <a:txBody>
                    <a:bodyPr/>
                    <a:lstStyle/>
                    <a:p>
                      <a:pPr>
                        <a:lnSpc>
                          <a:spcPct val="107000"/>
                        </a:lnSpc>
                        <a:spcAft>
                          <a:spcPts val="800"/>
                        </a:spcAft>
                      </a:pPr>
                      <a:r>
                        <a:rPr lang="en-GB" sz="1400" kern="100" dirty="0">
                          <a:effectLst/>
                        </a:rPr>
                        <a:t>🤸 Physical Theatre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1980s–present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Movement-driven: emphasized physicality over dialogue, blending dance and theatrical expression.</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59261388"/>
                  </a:ext>
                </a:extLst>
              </a:tr>
            </a:tbl>
          </a:graphicData>
        </a:graphic>
      </p:graphicFrame>
      <p:graphicFrame>
        <p:nvGraphicFramePr>
          <p:cNvPr id="4" name="Table 3">
            <a:extLst>
              <a:ext uri="{FF2B5EF4-FFF2-40B4-BE49-F238E27FC236}">
                <a16:creationId xmlns:a16="http://schemas.microsoft.com/office/drawing/2014/main" id="{302E92B5-0FCB-7B39-9428-365FF2427BD9}"/>
              </a:ext>
            </a:extLst>
          </p:cNvPr>
          <p:cNvGraphicFramePr>
            <a:graphicFrameLocks noGrp="1"/>
          </p:cNvGraphicFramePr>
          <p:nvPr>
            <p:extLst>
              <p:ext uri="{D42A27DB-BD31-4B8C-83A1-F6EECF244321}">
                <p14:modId xmlns:p14="http://schemas.microsoft.com/office/powerpoint/2010/main" val="2037470172"/>
              </p:ext>
            </p:extLst>
          </p:nvPr>
        </p:nvGraphicFramePr>
        <p:xfrm>
          <a:off x="1090863" y="1553662"/>
          <a:ext cx="6657475" cy="1150366"/>
        </p:xfrm>
        <a:graphic>
          <a:graphicData uri="http://schemas.openxmlformats.org/drawingml/2006/table">
            <a:tbl>
              <a:tblPr firstRow="1" firstCol="1" bandRow="1">
                <a:tableStyleId>{5C22544A-7EE6-4342-B048-85BDC9FD1C3A}</a:tableStyleId>
              </a:tblPr>
              <a:tblGrid>
                <a:gridCol w="2220748">
                  <a:extLst>
                    <a:ext uri="{9D8B030D-6E8A-4147-A177-3AD203B41FA5}">
                      <a16:colId xmlns:a16="http://schemas.microsoft.com/office/drawing/2014/main" val="1521840028"/>
                    </a:ext>
                  </a:extLst>
                </a:gridCol>
                <a:gridCol w="2211859">
                  <a:extLst>
                    <a:ext uri="{9D8B030D-6E8A-4147-A177-3AD203B41FA5}">
                      <a16:colId xmlns:a16="http://schemas.microsoft.com/office/drawing/2014/main" val="2787177906"/>
                    </a:ext>
                  </a:extLst>
                </a:gridCol>
                <a:gridCol w="2224868">
                  <a:extLst>
                    <a:ext uri="{9D8B030D-6E8A-4147-A177-3AD203B41FA5}">
                      <a16:colId xmlns:a16="http://schemas.microsoft.com/office/drawing/2014/main" val="360880690"/>
                    </a:ext>
                  </a:extLst>
                </a:gridCol>
              </a:tblGrid>
              <a:tr h="1150366">
                <a:tc>
                  <a:txBody>
                    <a:bodyPr/>
                    <a:lstStyle/>
                    <a:p>
                      <a:pPr>
                        <a:lnSpc>
                          <a:spcPct val="107000"/>
                        </a:lnSpc>
                        <a:spcAft>
                          <a:spcPts val="800"/>
                        </a:spcAft>
                      </a:pPr>
                      <a:r>
                        <a:rPr lang="en-GB" sz="1400" kern="100" dirty="0">
                          <a:effectLst/>
                        </a:rPr>
                        <a:t>💻 Multimedia Theatre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1980s–present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Tech-driven: integrated video, projections, soundscapes, and live performance to create hybrid experiences.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50836385"/>
                  </a:ext>
                </a:extLst>
              </a:tr>
            </a:tbl>
          </a:graphicData>
        </a:graphic>
      </p:graphicFrame>
      <p:graphicFrame>
        <p:nvGraphicFramePr>
          <p:cNvPr id="5" name="Table 4">
            <a:extLst>
              <a:ext uri="{FF2B5EF4-FFF2-40B4-BE49-F238E27FC236}">
                <a16:creationId xmlns:a16="http://schemas.microsoft.com/office/drawing/2014/main" id="{D6A5D2AB-BF26-F094-695F-4DD5A13C5276}"/>
              </a:ext>
            </a:extLst>
          </p:cNvPr>
          <p:cNvGraphicFramePr>
            <a:graphicFrameLocks noGrp="1"/>
          </p:cNvGraphicFramePr>
          <p:nvPr>
            <p:extLst>
              <p:ext uri="{D42A27DB-BD31-4B8C-83A1-F6EECF244321}">
                <p14:modId xmlns:p14="http://schemas.microsoft.com/office/powerpoint/2010/main" val="2186919865"/>
              </p:ext>
            </p:extLst>
          </p:nvPr>
        </p:nvGraphicFramePr>
        <p:xfrm>
          <a:off x="1090863" y="2720857"/>
          <a:ext cx="6657474" cy="922084"/>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4067998236"/>
                    </a:ext>
                  </a:extLst>
                </a:gridCol>
                <a:gridCol w="2219158">
                  <a:extLst>
                    <a:ext uri="{9D8B030D-6E8A-4147-A177-3AD203B41FA5}">
                      <a16:colId xmlns:a16="http://schemas.microsoft.com/office/drawing/2014/main" val="430191774"/>
                    </a:ext>
                  </a:extLst>
                </a:gridCol>
                <a:gridCol w="2219158">
                  <a:extLst>
                    <a:ext uri="{9D8B030D-6E8A-4147-A177-3AD203B41FA5}">
                      <a16:colId xmlns:a16="http://schemas.microsoft.com/office/drawing/2014/main" val="2853656075"/>
                    </a:ext>
                  </a:extLst>
                </a:gridCol>
              </a:tblGrid>
              <a:tr h="922084">
                <a:tc>
                  <a:txBody>
                    <a:bodyPr/>
                    <a:lstStyle/>
                    <a:p>
                      <a:pPr>
                        <a:lnSpc>
                          <a:spcPct val="107000"/>
                        </a:lnSpc>
                        <a:spcAft>
                          <a:spcPts val="800"/>
                        </a:spcAft>
                      </a:pPr>
                      <a:r>
                        <a:rPr lang="en-GB" sz="1400" kern="100" dirty="0">
                          <a:effectLst/>
                        </a:rPr>
                        <a:t>🔄 Verbatim Theatre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1980s–present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Documentary-style: used real interviews and texts to portray factual, social, or political events.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413544056"/>
                  </a:ext>
                </a:extLst>
              </a:tr>
            </a:tbl>
          </a:graphicData>
        </a:graphic>
      </p:graphicFrame>
      <p:graphicFrame>
        <p:nvGraphicFramePr>
          <p:cNvPr id="6" name="Table 5">
            <a:extLst>
              <a:ext uri="{FF2B5EF4-FFF2-40B4-BE49-F238E27FC236}">
                <a16:creationId xmlns:a16="http://schemas.microsoft.com/office/drawing/2014/main" id="{4C22D5DE-E71D-D4D9-A840-3989A02C89E6}"/>
              </a:ext>
            </a:extLst>
          </p:cNvPr>
          <p:cNvGraphicFramePr>
            <a:graphicFrameLocks noGrp="1"/>
          </p:cNvGraphicFramePr>
          <p:nvPr>
            <p:extLst>
              <p:ext uri="{D42A27DB-BD31-4B8C-83A1-F6EECF244321}">
                <p14:modId xmlns:p14="http://schemas.microsoft.com/office/powerpoint/2010/main" val="407813796"/>
              </p:ext>
            </p:extLst>
          </p:nvPr>
        </p:nvGraphicFramePr>
        <p:xfrm>
          <a:off x="1090862" y="3651552"/>
          <a:ext cx="6657474" cy="922084"/>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2121444271"/>
                    </a:ext>
                  </a:extLst>
                </a:gridCol>
                <a:gridCol w="2219158">
                  <a:extLst>
                    <a:ext uri="{9D8B030D-6E8A-4147-A177-3AD203B41FA5}">
                      <a16:colId xmlns:a16="http://schemas.microsoft.com/office/drawing/2014/main" val="2659680972"/>
                    </a:ext>
                  </a:extLst>
                </a:gridCol>
                <a:gridCol w="2219158">
                  <a:extLst>
                    <a:ext uri="{9D8B030D-6E8A-4147-A177-3AD203B41FA5}">
                      <a16:colId xmlns:a16="http://schemas.microsoft.com/office/drawing/2014/main" val="3451466573"/>
                    </a:ext>
                  </a:extLst>
                </a:gridCol>
              </a:tblGrid>
              <a:tr h="922084">
                <a:tc>
                  <a:txBody>
                    <a:bodyPr/>
                    <a:lstStyle/>
                    <a:p>
                      <a:pPr>
                        <a:lnSpc>
                          <a:spcPct val="107000"/>
                        </a:lnSpc>
                        <a:spcAft>
                          <a:spcPts val="800"/>
                        </a:spcAft>
                      </a:pPr>
                      <a:r>
                        <a:rPr lang="en-GB" sz="1400" kern="100" dirty="0">
                          <a:effectLst/>
                        </a:rPr>
                        <a:t>📜 In-Yer-Face Theatre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1990s–2000s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Shock factor: intense, provocative plays with graphic content, challenging social taboos.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324063280"/>
                  </a:ext>
                </a:extLst>
              </a:tr>
            </a:tbl>
          </a:graphicData>
        </a:graphic>
      </p:graphicFrame>
      <p:graphicFrame>
        <p:nvGraphicFramePr>
          <p:cNvPr id="7" name="Table 6">
            <a:extLst>
              <a:ext uri="{FF2B5EF4-FFF2-40B4-BE49-F238E27FC236}">
                <a16:creationId xmlns:a16="http://schemas.microsoft.com/office/drawing/2014/main" id="{3A635083-6CFB-E6F7-7F4E-857D4B8D8145}"/>
              </a:ext>
            </a:extLst>
          </p:cNvPr>
          <p:cNvGraphicFramePr>
            <a:graphicFrameLocks noGrp="1"/>
          </p:cNvGraphicFramePr>
          <p:nvPr>
            <p:extLst>
              <p:ext uri="{D42A27DB-BD31-4B8C-83A1-F6EECF244321}">
                <p14:modId xmlns:p14="http://schemas.microsoft.com/office/powerpoint/2010/main" val="3163363324"/>
              </p:ext>
            </p:extLst>
          </p:nvPr>
        </p:nvGraphicFramePr>
        <p:xfrm>
          <a:off x="1090862" y="4582247"/>
          <a:ext cx="6657474" cy="1149033"/>
        </p:xfrm>
        <a:graphic>
          <a:graphicData uri="http://schemas.openxmlformats.org/drawingml/2006/table">
            <a:tbl>
              <a:tblPr firstRow="1" firstCol="1" bandRow="1">
                <a:tableStyleId>{5C22544A-7EE6-4342-B048-85BDC9FD1C3A}</a:tableStyleId>
              </a:tblPr>
              <a:tblGrid>
                <a:gridCol w="2219158">
                  <a:extLst>
                    <a:ext uri="{9D8B030D-6E8A-4147-A177-3AD203B41FA5}">
                      <a16:colId xmlns:a16="http://schemas.microsoft.com/office/drawing/2014/main" val="54313407"/>
                    </a:ext>
                  </a:extLst>
                </a:gridCol>
                <a:gridCol w="2219158">
                  <a:extLst>
                    <a:ext uri="{9D8B030D-6E8A-4147-A177-3AD203B41FA5}">
                      <a16:colId xmlns:a16="http://schemas.microsoft.com/office/drawing/2014/main" val="3812000923"/>
                    </a:ext>
                  </a:extLst>
                </a:gridCol>
                <a:gridCol w="2219158">
                  <a:extLst>
                    <a:ext uri="{9D8B030D-6E8A-4147-A177-3AD203B41FA5}">
                      <a16:colId xmlns:a16="http://schemas.microsoft.com/office/drawing/2014/main" val="4243126225"/>
                    </a:ext>
                  </a:extLst>
                </a:gridCol>
              </a:tblGrid>
              <a:tr h="922084">
                <a:tc>
                  <a:txBody>
                    <a:bodyPr/>
                    <a:lstStyle/>
                    <a:p>
                      <a:pPr>
                        <a:lnSpc>
                          <a:spcPct val="107000"/>
                        </a:lnSpc>
                        <a:spcAft>
                          <a:spcPts val="800"/>
                        </a:spcAft>
                      </a:pPr>
                      <a:r>
                        <a:rPr lang="en-GB" sz="1400" kern="100">
                          <a:effectLst/>
                        </a:rPr>
                        <a:t>⚙️ Techno-Theatre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a:effectLst/>
                        </a:rPr>
                        <a:t>1990s–present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1400" kern="100" dirty="0">
                          <a:effectLst/>
                        </a:rPr>
                        <a:t>High-tech fusion: combined digital media, VR, and live performance, focusing on the future of storytelling.</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524416192"/>
                  </a:ext>
                </a:extLst>
              </a:tr>
            </a:tbl>
          </a:graphicData>
        </a:graphic>
      </p:graphicFrame>
      <p:sp>
        <p:nvSpPr>
          <p:cNvPr id="8" name="Rectangle 1">
            <a:extLst>
              <a:ext uri="{FF2B5EF4-FFF2-40B4-BE49-F238E27FC236}">
                <a16:creationId xmlns:a16="http://schemas.microsoft.com/office/drawing/2014/main" id="{9BA46951-1FD4-0F99-D6D0-CE94D397F475}"/>
              </a:ext>
            </a:extLst>
          </p:cNvPr>
          <p:cNvSpPr>
            <a:spLocks noChangeArrowheads="1"/>
          </p:cNvSpPr>
          <p:nvPr/>
        </p:nvSpPr>
        <p:spPr bwMode="auto">
          <a:xfrm>
            <a:off x="753979" y="5402434"/>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0187495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Theatre on Society and Contemporary Theatre</a:t>
            </a:r>
            <a:endParaRPr dirty="0"/>
          </a:p>
        </p:txBody>
      </p:sp>
      <p:sp>
        <p:nvSpPr>
          <p:cNvPr id="3" name="Content Placeholder 2"/>
          <p:cNvSpPr>
            <a:spLocks noGrp="1"/>
          </p:cNvSpPr>
          <p:nvPr>
            <p:ph idx="1"/>
          </p:nvPr>
        </p:nvSpPr>
        <p:spPr/>
        <p:txBody>
          <a:bodyPr/>
          <a:lstStyle/>
          <a:p>
            <a:r>
              <a:rPr lang="en-GB" dirty="0"/>
              <a:t>Theatre shapes cultural, political, and social discourse.</a:t>
            </a:r>
          </a:p>
          <a:p>
            <a:r>
              <a:rPr lang="en-GB" dirty="0"/>
              <a:t>Global influence: Broadway, West End, digital performances.</a:t>
            </a:r>
          </a:p>
          <a:p>
            <a:r>
              <a:rPr lang="en-GB" dirty="0"/>
              <a:t>Diversity, inclusivity, and new technology (VR, live streaming).</a:t>
            </a:r>
          </a:p>
          <a:p>
            <a:r>
              <a:rPr lang="en-GB" dirty="0"/>
              <a:t>We continue to tell stories old, new, and reimagined.</a:t>
            </a:r>
            <a:endParaRPr dirty="0"/>
          </a:p>
        </p:txBody>
      </p:sp>
      <p:pic>
        <p:nvPicPr>
          <p:cNvPr id="4" name="Picture 3">
            <a:extLst>
              <a:ext uri="{FF2B5EF4-FFF2-40B4-BE49-F238E27FC236}">
                <a16:creationId xmlns:a16="http://schemas.microsoft.com/office/drawing/2014/main" id="{AFD5C6C0-736D-3153-2965-49E512B71F89}"/>
              </a:ext>
            </a:extLst>
          </p:cNvPr>
          <p:cNvPicPr>
            <a:picLocks noChangeAspect="1"/>
          </p:cNvPicPr>
          <p:nvPr/>
        </p:nvPicPr>
        <p:blipFill>
          <a:blip r:embed="rId2"/>
          <a:stretch>
            <a:fillRect/>
          </a:stretch>
        </p:blipFill>
        <p:spPr>
          <a:xfrm>
            <a:off x="2826752" y="4921410"/>
            <a:ext cx="3490499" cy="1936589"/>
          </a:xfrm>
          <a:prstGeom prst="rect">
            <a:avLst/>
          </a:prstGeom>
        </p:spPr>
      </p:pic>
      <p:pic>
        <p:nvPicPr>
          <p:cNvPr id="5" name="Picture 4">
            <a:extLst>
              <a:ext uri="{FF2B5EF4-FFF2-40B4-BE49-F238E27FC236}">
                <a16:creationId xmlns:a16="http://schemas.microsoft.com/office/drawing/2014/main" id="{93C6C292-7EC8-29CA-BD52-1C842469C610}"/>
              </a:ext>
            </a:extLst>
          </p:cNvPr>
          <p:cNvPicPr>
            <a:picLocks noChangeAspect="1"/>
          </p:cNvPicPr>
          <p:nvPr/>
        </p:nvPicPr>
        <p:blipFill>
          <a:blip r:embed="rId3"/>
          <a:stretch>
            <a:fillRect/>
          </a:stretch>
        </p:blipFill>
        <p:spPr>
          <a:xfrm>
            <a:off x="0" y="4921411"/>
            <a:ext cx="2910177" cy="1936590"/>
          </a:xfrm>
          <a:prstGeom prst="rect">
            <a:avLst/>
          </a:prstGeom>
        </p:spPr>
      </p:pic>
      <p:pic>
        <p:nvPicPr>
          <p:cNvPr id="6" name="Picture 5">
            <a:extLst>
              <a:ext uri="{FF2B5EF4-FFF2-40B4-BE49-F238E27FC236}">
                <a16:creationId xmlns:a16="http://schemas.microsoft.com/office/drawing/2014/main" id="{CC7275F9-214F-51C7-723B-0101EB6F25CD}"/>
              </a:ext>
            </a:extLst>
          </p:cNvPr>
          <p:cNvPicPr>
            <a:picLocks noChangeAspect="1"/>
          </p:cNvPicPr>
          <p:nvPr/>
        </p:nvPicPr>
        <p:blipFill>
          <a:blip r:embed="rId4"/>
          <a:stretch>
            <a:fillRect/>
          </a:stretch>
        </p:blipFill>
        <p:spPr>
          <a:xfrm>
            <a:off x="6233825" y="4921411"/>
            <a:ext cx="2910175" cy="1936589"/>
          </a:xfrm>
          <a:prstGeom prst="rect">
            <a:avLst/>
          </a:prstGeom>
        </p:spPr>
      </p:pic>
    </p:spTree>
  </p:cSld>
  <p:clrMapOvr>
    <a:masterClrMapping/>
  </p:clrMapOvr>
</p:sld>
</file>

<file path=ppt/theme/theme1.xml><?xml version="1.0" encoding="utf-8"?>
<a:theme xmlns:a="http://schemas.openxmlformats.org/drawingml/2006/main" name="Facet">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7826</TotalTime>
  <Words>4309</Words>
  <Application>Microsoft Office PowerPoint</Application>
  <PresentationFormat>On-screen Show (4:3)</PresentationFormat>
  <Paragraphs>351</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Trebuchet MS</vt:lpstr>
      <vt:lpstr>Wingdings 3</vt:lpstr>
      <vt:lpstr>Facet</vt:lpstr>
      <vt:lpstr>The History of Theatre</vt:lpstr>
      <vt:lpstr>PowerPoint Presentation</vt:lpstr>
      <vt:lpstr>What do we mean by ‘Theatre’?   - What is it?      - How does it work?      - Why do we do it/see it?   </vt:lpstr>
      <vt:lpstr>A reflection of society through…</vt:lpstr>
      <vt:lpstr>PowerPoint Presentation</vt:lpstr>
      <vt:lpstr>PowerPoint Presentation</vt:lpstr>
      <vt:lpstr>PowerPoint Presentation</vt:lpstr>
      <vt:lpstr>Origins of Theatre</vt:lpstr>
      <vt:lpstr>PowerPoint Presentation</vt:lpstr>
      <vt:lpstr>Greek Theatre</vt:lpstr>
      <vt:lpstr>TRAGEDY</vt:lpstr>
      <vt:lpstr>PowerPoint Presentation</vt:lpstr>
      <vt:lpstr>PowerPoint Presentation</vt:lpstr>
      <vt:lpstr>Roman Theatre: 240 BC - 500 AD</vt:lpstr>
      <vt:lpstr>Medieval Theatre: 500 AD - 1500 AD</vt:lpstr>
      <vt:lpstr>Renaissance Theatre: 14th – 17th century</vt:lpstr>
      <vt:lpstr>PowerPoint Presentation</vt:lpstr>
      <vt:lpstr>PowerPoint Presentation</vt:lpstr>
      <vt:lpstr>PowerPoint Presentation</vt:lpstr>
      <vt:lpstr>PowerPoint Presentation</vt:lpstr>
      <vt:lpstr>PowerPoint Presentation</vt:lpstr>
      <vt:lpstr>The 18th Century…  Revolution!</vt:lpstr>
      <vt:lpstr>PowerPoint Presentation</vt:lpstr>
      <vt:lpstr>PowerPoint Presentation</vt:lpstr>
      <vt:lpstr>PowerPoint Presentation</vt:lpstr>
      <vt:lpstr>PowerPoint Presentation</vt:lpstr>
      <vt:lpstr>PowerPoint Presentation</vt:lpstr>
      <vt:lpstr>PowerPoint Presentation</vt:lpstr>
      <vt:lpstr>Lets get real…  Well, realism and naturalism.  A pursuit for the truth</vt:lpstr>
      <vt:lpstr>PowerPoint Presentation</vt:lpstr>
      <vt:lpstr>Konstantin Stanislavsky (1863–1938)  The System…    "Remember: there are no small parts, only small actors.”  </vt:lpstr>
      <vt:lpstr>20th Century Theatre… A LOT HAPPENS!</vt:lpstr>
      <vt:lpstr>PowerPoint Presentation</vt:lpstr>
      <vt:lpstr>PowerPoint Presentation</vt:lpstr>
      <vt:lpstr>PowerPoint Presentation</vt:lpstr>
      <vt:lpstr>PowerPoint Presentation</vt:lpstr>
      <vt:lpstr>PowerPoint Presentation</vt:lpstr>
      <vt:lpstr>Impact of Theatre on Society and Contemporary Theatre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James Scannell</dc:creator>
  <cp:keywords/>
  <dc:description>generated using python-pptx</dc:description>
  <cp:lastModifiedBy>James Scannell</cp:lastModifiedBy>
  <cp:revision>10</cp:revision>
  <dcterms:created xsi:type="dcterms:W3CDTF">2013-01-27T09:14:16Z</dcterms:created>
  <dcterms:modified xsi:type="dcterms:W3CDTF">2024-09-30T02:06:07Z</dcterms:modified>
  <cp:category/>
</cp:coreProperties>
</file>