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7.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8.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9.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40.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handoutMasterIdLst>
    <p:handoutMasterId r:id="rId50"/>
  </p:handoutMasterIdLst>
  <p:sldIdLst>
    <p:sldId id="330" r:id="rId3"/>
    <p:sldId id="287" r:id="rId4"/>
    <p:sldId id="289" r:id="rId5"/>
    <p:sldId id="294" r:id="rId6"/>
    <p:sldId id="326" r:id="rId7"/>
    <p:sldId id="295" r:id="rId8"/>
    <p:sldId id="296" r:id="rId9"/>
    <p:sldId id="290" r:id="rId10"/>
    <p:sldId id="331" r:id="rId11"/>
    <p:sldId id="291" r:id="rId12"/>
    <p:sldId id="292" r:id="rId13"/>
    <p:sldId id="293" r:id="rId14"/>
    <p:sldId id="298" r:id="rId15"/>
    <p:sldId id="335" r:id="rId16"/>
    <p:sldId id="299" r:id="rId17"/>
    <p:sldId id="301" r:id="rId18"/>
    <p:sldId id="303" r:id="rId19"/>
    <p:sldId id="302" r:id="rId20"/>
    <p:sldId id="305" r:id="rId21"/>
    <p:sldId id="300" r:id="rId22"/>
    <p:sldId id="304" r:id="rId23"/>
    <p:sldId id="307" r:id="rId24"/>
    <p:sldId id="319" r:id="rId25"/>
    <p:sldId id="306" r:id="rId26"/>
    <p:sldId id="309" r:id="rId27"/>
    <p:sldId id="325" r:id="rId28"/>
    <p:sldId id="308" r:id="rId29"/>
    <p:sldId id="311" r:id="rId30"/>
    <p:sldId id="312" r:id="rId31"/>
    <p:sldId id="314" r:id="rId32"/>
    <p:sldId id="313" r:id="rId33"/>
    <p:sldId id="310" r:id="rId34"/>
    <p:sldId id="315" r:id="rId35"/>
    <p:sldId id="318" r:id="rId36"/>
    <p:sldId id="317" r:id="rId37"/>
    <p:sldId id="332" r:id="rId38"/>
    <p:sldId id="316" r:id="rId39"/>
    <p:sldId id="321" r:id="rId40"/>
    <p:sldId id="320" r:id="rId41"/>
    <p:sldId id="324" r:id="rId42"/>
    <p:sldId id="333" r:id="rId43"/>
    <p:sldId id="322" r:id="rId44"/>
    <p:sldId id="323" r:id="rId45"/>
    <p:sldId id="327" r:id="rId46"/>
    <p:sldId id="328" r:id="rId47"/>
    <p:sldId id="33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0QX7GFIZa0MT1CG2NwnNQ==" hashData="/72yiELg0egt6GOcnlcrbP+dFgQkScaVVbQ7j5kZE8h/bBWCC4Jt8pY2crBwJUZn3b4yZDTFAVIKhGuBWhG7l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D1141"/>
    <a:srgbClr val="4251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2" autoAdjust="0"/>
    <p:restoredTop sz="69565" autoAdjust="0"/>
  </p:normalViewPr>
  <p:slideViewPr>
    <p:cSldViewPr snapToGrid="0">
      <p:cViewPr varScale="1">
        <p:scale>
          <a:sx n="70" d="100"/>
          <a:sy n="70" d="100"/>
        </p:scale>
        <p:origin x="522" y="78"/>
      </p:cViewPr>
      <p:guideLst/>
    </p:cSldViewPr>
  </p:slideViewPr>
  <p:notesTextViewPr>
    <p:cViewPr>
      <p:scale>
        <a:sx n="3" d="2"/>
        <a:sy n="3" d="2"/>
      </p:scale>
      <p:origin x="0" y="0"/>
    </p:cViewPr>
  </p:notesTextViewPr>
  <p:sorterViewPr>
    <p:cViewPr>
      <p:scale>
        <a:sx n="100" d="100"/>
        <a:sy n="100" d="100"/>
      </p:scale>
      <p:origin x="0" y="-2706"/>
    </p:cViewPr>
  </p:sorter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handoutMaster" Target="handoutMasters/handout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1" Type="http://schemas.openxmlformats.org/officeDocument/2006/relationships/image" Target="../media/image5.png"/></Relationships>
</file>

<file path=ppt/diagrams/_rels/data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image" Target="../media/image16.png"/><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diagrams/_rels/data7.xml.rels><?xml version="1.0" encoding="UTF-8" standalone="yes"?>
<Relationships xmlns="http://schemas.openxmlformats.org/package/2006/relationships"><Relationship Id="rId1" Type="http://schemas.openxmlformats.org/officeDocument/2006/relationships/image" Target="../media/image36.png"/></Relationships>
</file>

<file path=ppt/diagrams/_rels/data8.xml.rels><?xml version="1.0" encoding="UTF-8" standalone="yes"?>
<Relationships xmlns="http://schemas.openxmlformats.org/package/2006/relationships"><Relationship Id="rId1" Type="http://schemas.openxmlformats.org/officeDocument/2006/relationships/image" Target="../media/image37.png"/></Relationships>
</file>

<file path=ppt/diagrams/_rels/data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image" Target="../media/image39.png"/><Relationship Id="rId4" Type="http://schemas.openxmlformats.org/officeDocument/2006/relationships/image" Target="../media/image42.png"/></Relationships>
</file>

<file path=ppt/diagrams/_rels/data1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image" Target="../media/image43.png"/><Relationship Id="rId4" Type="http://schemas.openxmlformats.org/officeDocument/2006/relationships/image" Target="../media/image46.png"/></Relationships>
</file>

<file path=ppt/diagrams/_rels/drawing2.xml.rels><?xml version="1.0" encoding="UTF-8" standalone="yes"?>
<Relationships xmlns="http://schemas.openxmlformats.org/package/2006/relationships"><Relationship Id="rId1" Type="http://schemas.openxmlformats.org/officeDocument/2006/relationships/image" Target="../media/image5.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image" Target="../media/image16.png"/><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diagrams/_rels/drawing7.xml.rels><?xml version="1.0" encoding="UTF-8" standalone="yes"?>
<Relationships xmlns="http://schemas.openxmlformats.org/package/2006/relationships"><Relationship Id="rId1" Type="http://schemas.openxmlformats.org/officeDocument/2006/relationships/image" Target="../media/image36.png"/></Relationships>
</file>

<file path=ppt/diagrams/_rels/drawing8.xml.rels><?xml version="1.0" encoding="UTF-8" standalone="yes"?>
<Relationships xmlns="http://schemas.openxmlformats.org/package/2006/relationships"><Relationship Id="rId1" Type="http://schemas.openxmlformats.org/officeDocument/2006/relationships/image" Target="../media/image37.png"/></Relationships>
</file>

<file path=ppt/diagrams/_rels/drawing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image" Target="../media/image39.png"/><Relationship Id="rId4" Type="http://schemas.openxmlformats.org/officeDocument/2006/relationships/image" Target="../media/image42.png"/></Relationships>
</file>

<file path=ppt/diagrams/_rels/drawing1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image" Target="../media/image43.png"/><Relationship Id="rId4" Type="http://schemas.openxmlformats.org/officeDocument/2006/relationships/image" Target="../media/image4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19EED7-9950-443C-8D96-71C2208409FC}" type="doc">
      <dgm:prSet loTypeId="urn:microsoft.com/office/officeart/2009/layout/CircleArrowProcess" loCatId="process" qsTypeId="urn:microsoft.com/office/officeart/2005/8/quickstyle/simple1" qsCatId="simple" csTypeId="urn:microsoft.com/office/officeart/2005/8/colors/accent1_2" csCatId="accent1" phldr="1"/>
      <dgm:spPr/>
      <dgm:t>
        <a:bodyPr/>
        <a:lstStyle/>
        <a:p>
          <a:endParaRPr lang="en-GB"/>
        </a:p>
      </dgm:t>
    </dgm:pt>
    <dgm:pt modelId="{660645F3-F770-44D4-AF68-E5D2F59EEF57}">
      <dgm:prSet phldrT="[Text]" custT="1"/>
      <dgm:spPr/>
      <dgm:t>
        <a:bodyPr/>
        <a:lstStyle/>
        <a:p>
          <a:r>
            <a:rPr lang="en-GB" sz="2800" b="1" dirty="0"/>
            <a:t>Vision</a:t>
          </a:r>
        </a:p>
      </dgm:t>
    </dgm:pt>
    <dgm:pt modelId="{81D59F6B-4E43-4786-8C30-99CDCE5B4C51}" type="parTrans" cxnId="{C683818E-F5FD-477D-B7DD-000585636A6E}">
      <dgm:prSet/>
      <dgm:spPr/>
      <dgm:t>
        <a:bodyPr/>
        <a:lstStyle/>
        <a:p>
          <a:endParaRPr lang="en-GB"/>
        </a:p>
      </dgm:t>
    </dgm:pt>
    <dgm:pt modelId="{09B422E5-793F-4914-8325-5CF0B943295C}" type="sibTrans" cxnId="{C683818E-F5FD-477D-B7DD-000585636A6E}">
      <dgm:prSet/>
      <dgm:spPr/>
      <dgm:t>
        <a:bodyPr/>
        <a:lstStyle/>
        <a:p>
          <a:endParaRPr lang="en-GB"/>
        </a:p>
      </dgm:t>
    </dgm:pt>
    <dgm:pt modelId="{C4216A81-68FD-4724-A047-9017AF74521F}">
      <dgm:prSet phldrT="[Text]" custT="1"/>
      <dgm:spPr/>
      <dgm:t>
        <a:bodyPr/>
        <a:lstStyle/>
        <a:p>
          <a:r>
            <a:rPr lang="en-GB" sz="2800" b="1" dirty="0"/>
            <a:t>Mission</a:t>
          </a:r>
        </a:p>
      </dgm:t>
    </dgm:pt>
    <dgm:pt modelId="{E0F2C00D-36E3-430D-8CEA-20480902078F}" type="parTrans" cxnId="{E9CC210A-13F7-4E62-BE6F-B02CE22EA7F6}">
      <dgm:prSet/>
      <dgm:spPr/>
      <dgm:t>
        <a:bodyPr/>
        <a:lstStyle/>
        <a:p>
          <a:endParaRPr lang="en-GB"/>
        </a:p>
      </dgm:t>
    </dgm:pt>
    <dgm:pt modelId="{3456C650-C80F-4968-8919-2AD4FDCEE68B}" type="sibTrans" cxnId="{E9CC210A-13F7-4E62-BE6F-B02CE22EA7F6}">
      <dgm:prSet/>
      <dgm:spPr/>
      <dgm:t>
        <a:bodyPr/>
        <a:lstStyle/>
        <a:p>
          <a:endParaRPr lang="en-GB"/>
        </a:p>
      </dgm:t>
    </dgm:pt>
    <dgm:pt modelId="{B6AEAB26-DDC8-4699-B9A0-CEC9A8BEC76A}">
      <dgm:prSet phldrT="[Text]" custT="1"/>
      <dgm:spPr/>
      <dgm:t>
        <a:bodyPr/>
        <a:lstStyle/>
        <a:p>
          <a:r>
            <a:rPr lang="en-GB" sz="2800" b="1" dirty="0"/>
            <a:t>Values</a:t>
          </a:r>
        </a:p>
      </dgm:t>
    </dgm:pt>
    <dgm:pt modelId="{2E7FC232-B81C-4D67-85C5-B55BA5FB8CAD}" type="parTrans" cxnId="{2DE18858-A18F-4F50-9378-0CC72EEF48EE}">
      <dgm:prSet/>
      <dgm:spPr/>
      <dgm:t>
        <a:bodyPr/>
        <a:lstStyle/>
        <a:p>
          <a:endParaRPr lang="en-GB"/>
        </a:p>
      </dgm:t>
    </dgm:pt>
    <dgm:pt modelId="{E11F60A8-D502-4C3E-A969-F0DCCC8D2AD9}" type="sibTrans" cxnId="{2DE18858-A18F-4F50-9378-0CC72EEF48EE}">
      <dgm:prSet/>
      <dgm:spPr/>
      <dgm:t>
        <a:bodyPr/>
        <a:lstStyle/>
        <a:p>
          <a:endParaRPr lang="en-GB"/>
        </a:p>
      </dgm:t>
    </dgm:pt>
    <dgm:pt modelId="{D17687F9-01A5-48E7-B7AE-3EC825146E44}" type="pres">
      <dgm:prSet presAssocID="{7419EED7-9950-443C-8D96-71C2208409FC}" presName="Name0" presStyleCnt="0">
        <dgm:presLayoutVars>
          <dgm:chMax val="7"/>
          <dgm:chPref val="7"/>
          <dgm:dir/>
          <dgm:animLvl val="lvl"/>
        </dgm:presLayoutVars>
      </dgm:prSet>
      <dgm:spPr/>
    </dgm:pt>
    <dgm:pt modelId="{9F6CF692-E319-4945-9834-FF33004A1775}" type="pres">
      <dgm:prSet presAssocID="{660645F3-F770-44D4-AF68-E5D2F59EEF57}" presName="Accent1" presStyleCnt="0"/>
      <dgm:spPr/>
    </dgm:pt>
    <dgm:pt modelId="{4F702BB7-939F-463A-A7B7-B8D0DC00AA07}" type="pres">
      <dgm:prSet presAssocID="{660645F3-F770-44D4-AF68-E5D2F59EEF57}" presName="Accent" presStyleLbl="node1" presStyleIdx="0" presStyleCnt="3"/>
      <dgm:spPr>
        <a:solidFill>
          <a:schemeClr val="accent1">
            <a:lumMod val="40000"/>
            <a:lumOff val="60000"/>
          </a:schemeClr>
        </a:solidFill>
        <a:ln>
          <a:solidFill>
            <a:schemeClr val="tx1"/>
          </a:solidFill>
        </a:ln>
      </dgm:spPr>
    </dgm:pt>
    <dgm:pt modelId="{F25FF02D-F80C-42F4-A0A7-9DD8B8F488C5}" type="pres">
      <dgm:prSet presAssocID="{660645F3-F770-44D4-AF68-E5D2F59EEF57}" presName="Parent1" presStyleLbl="revTx" presStyleIdx="0" presStyleCnt="3">
        <dgm:presLayoutVars>
          <dgm:chMax val="1"/>
          <dgm:chPref val="1"/>
          <dgm:bulletEnabled val="1"/>
        </dgm:presLayoutVars>
      </dgm:prSet>
      <dgm:spPr/>
    </dgm:pt>
    <dgm:pt modelId="{9DF1086C-EC1D-43B6-9B6F-C91D3694E9DF}" type="pres">
      <dgm:prSet presAssocID="{C4216A81-68FD-4724-A047-9017AF74521F}" presName="Accent2" presStyleCnt="0"/>
      <dgm:spPr/>
    </dgm:pt>
    <dgm:pt modelId="{46EDCFA5-0981-43E2-AF05-16D21282F6B1}" type="pres">
      <dgm:prSet presAssocID="{C4216A81-68FD-4724-A047-9017AF74521F}" presName="Accent" presStyleLbl="node1" presStyleIdx="1" presStyleCnt="3"/>
      <dgm:spPr>
        <a:solidFill>
          <a:schemeClr val="tx2">
            <a:lumMod val="40000"/>
            <a:lumOff val="60000"/>
          </a:schemeClr>
        </a:solidFill>
        <a:ln>
          <a:solidFill>
            <a:schemeClr val="tx1"/>
          </a:solidFill>
        </a:ln>
      </dgm:spPr>
    </dgm:pt>
    <dgm:pt modelId="{CA344443-3BF6-4528-82C8-83782E6F4267}" type="pres">
      <dgm:prSet presAssocID="{C4216A81-68FD-4724-A047-9017AF74521F}" presName="Parent2" presStyleLbl="revTx" presStyleIdx="1" presStyleCnt="3">
        <dgm:presLayoutVars>
          <dgm:chMax val="1"/>
          <dgm:chPref val="1"/>
          <dgm:bulletEnabled val="1"/>
        </dgm:presLayoutVars>
      </dgm:prSet>
      <dgm:spPr/>
    </dgm:pt>
    <dgm:pt modelId="{A26306CB-1EA8-442C-BA9C-655B8A3AFC87}" type="pres">
      <dgm:prSet presAssocID="{B6AEAB26-DDC8-4699-B9A0-CEC9A8BEC76A}" presName="Accent3" presStyleCnt="0"/>
      <dgm:spPr/>
    </dgm:pt>
    <dgm:pt modelId="{059BBB3E-158E-4EF4-9AA3-2B016084F6D6}" type="pres">
      <dgm:prSet presAssocID="{B6AEAB26-DDC8-4699-B9A0-CEC9A8BEC76A}" presName="Accent" presStyleLbl="node1" presStyleIdx="2" presStyleCnt="3"/>
      <dgm:spPr>
        <a:solidFill>
          <a:schemeClr val="accent3">
            <a:lumMod val="40000"/>
            <a:lumOff val="60000"/>
          </a:schemeClr>
        </a:solidFill>
        <a:ln>
          <a:solidFill>
            <a:schemeClr val="tx1"/>
          </a:solidFill>
        </a:ln>
      </dgm:spPr>
    </dgm:pt>
    <dgm:pt modelId="{B9825641-5612-4E91-80A7-BD357EA6E198}" type="pres">
      <dgm:prSet presAssocID="{B6AEAB26-DDC8-4699-B9A0-CEC9A8BEC76A}" presName="Parent3" presStyleLbl="revTx" presStyleIdx="2" presStyleCnt="3">
        <dgm:presLayoutVars>
          <dgm:chMax val="1"/>
          <dgm:chPref val="1"/>
          <dgm:bulletEnabled val="1"/>
        </dgm:presLayoutVars>
      </dgm:prSet>
      <dgm:spPr/>
    </dgm:pt>
  </dgm:ptLst>
  <dgm:cxnLst>
    <dgm:cxn modelId="{E9CC210A-13F7-4E62-BE6F-B02CE22EA7F6}" srcId="{7419EED7-9950-443C-8D96-71C2208409FC}" destId="{C4216A81-68FD-4724-A047-9017AF74521F}" srcOrd="1" destOrd="0" parTransId="{E0F2C00D-36E3-430D-8CEA-20480902078F}" sibTransId="{3456C650-C80F-4968-8919-2AD4FDCEE68B}"/>
    <dgm:cxn modelId="{8A4A4737-DCC4-48F4-B92C-42D3134A631D}" type="presOf" srcId="{660645F3-F770-44D4-AF68-E5D2F59EEF57}" destId="{F25FF02D-F80C-42F4-A0A7-9DD8B8F488C5}" srcOrd="0" destOrd="0" presId="urn:microsoft.com/office/officeart/2009/layout/CircleArrowProcess"/>
    <dgm:cxn modelId="{2DE18858-A18F-4F50-9378-0CC72EEF48EE}" srcId="{7419EED7-9950-443C-8D96-71C2208409FC}" destId="{B6AEAB26-DDC8-4699-B9A0-CEC9A8BEC76A}" srcOrd="2" destOrd="0" parTransId="{2E7FC232-B81C-4D67-85C5-B55BA5FB8CAD}" sibTransId="{E11F60A8-D502-4C3E-A969-F0DCCC8D2AD9}"/>
    <dgm:cxn modelId="{C683818E-F5FD-477D-B7DD-000585636A6E}" srcId="{7419EED7-9950-443C-8D96-71C2208409FC}" destId="{660645F3-F770-44D4-AF68-E5D2F59EEF57}" srcOrd="0" destOrd="0" parTransId="{81D59F6B-4E43-4786-8C30-99CDCE5B4C51}" sibTransId="{09B422E5-793F-4914-8325-5CF0B943295C}"/>
    <dgm:cxn modelId="{74A16B98-60C5-4A7D-B6B9-4ACD1E714636}" type="presOf" srcId="{7419EED7-9950-443C-8D96-71C2208409FC}" destId="{D17687F9-01A5-48E7-B7AE-3EC825146E44}" srcOrd="0" destOrd="0" presId="urn:microsoft.com/office/officeart/2009/layout/CircleArrowProcess"/>
    <dgm:cxn modelId="{3E8D79DB-48E4-4933-82AE-43A2EBF86C77}" type="presOf" srcId="{C4216A81-68FD-4724-A047-9017AF74521F}" destId="{CA344443-3BF6-4528-82C8-83782E6F4267}" srcOrd="0" destOrd="0" presId="urn:microsoft.com/office/officeart/2009/layout/CircleArrowProcess"/>
    <dgm:cxn modelId="{DCC65BEA-5DAC-4D5B-A7B0-2F7401328954}" type="presOf" srcId="{B6AEAB26-DDC8-4699-B9A0-CEC9A8BEC76A}" destId="{B9825641-5612-4E91-80A7-BD357EA6E198}" srcOrd="0" destOrd="0" presId="urn:microsoft.com/office/officeart/2009/layout/CircleArrowProcess"/>
    <dgm:cxn modelId="{420818B0-880B-4010-A3B9-F59B22C76A88}" type="presParOf" srcId="{D17687F9-01A5-48E7-B7AE-3EC825146E44}" destId="{9F6CF692-E319-4945-9834-FF33004A1775}" srcOrd="0" destOrd="0" presId="urn:microsoft.com/office/officeart/2009/layout/CircleArrowProcess"/>
    <dgm:cxn modelId="{4B445BF8-518D-4E95-8F27-B371C46C96FD}" type="presParOf" srcId="{9F6CF692-E319-4945-9834-FF33004A1775}" destId="{4F702BB7-939F-463A-A7B7-B8D0DC00AA07}" srcOrd="0" destOrd="0" presId="urn:microsoft.com/office/officeart/2009/layout/CircleArrowProcess"/>
    <dgm:cxn modelId="{5F7AC7EB-E1A6-43A4-AF67-3DE459059E55}" type="presParOf" srcId="{D17687F9-01A5-48E7-B7AE-3EC825146E44}" destId="{F25FF02D-F80C-42F4-A0A7-9DD8B8F488C5}" srcOrd="1" destOrd="0" presId="urn:microsoft.com/office/officeart/2009/layout/CircleArrowProcess"/>
    <dgm:cxn modelId="{CAD00E90-C0F5-4052-AF7F-A52C3C2A7505}" type="presParOf" srcId="{D17687F9-01A5-48E7-B7AE-3EC825146E44}" destId="{9DF1086C-EC1D-43B6-9B6F-C91D3694E9DF}" srcOrd="2" destOrd="0" presId="urn:microsoft.com/office/officeart/2009/layout/CircleArrowProcess"/>
    <dgm:cxn modelId="{C570CA96-78AD-4758-8B1A-2FCA356C6ED8}" type="presParOf" srcId="{9DF1086C-EC1D-43B6-9B6F-C91D3694E9DF}" destId="{46EDCFA5-0981-43E2-AF05-16D21282F6B1}" srcOrd="0" destOrd="0" presId="urn:microsoft.com/office/officeart/2009/layout/CircleArrowProcess"/>
    <dgm:cxn modelId="{8C850A15-0BE6-495D-B2EE-E7961C937636}" type="presParOf" srcId="{D17687F9-01A5-48E7-B7AE-3EC825146E44}" destId="{CA344443-3BF6-4528-82C8-83782E6F4267}" srcOrd="3" destOrd="0" presId="urn:microsoft.com/office/officeart/2009/layout/CircleArrowProcess"/>
    <dgm:cxn modelId="{C26E9F1F-34A0-4199-8C75-6FB0DCB973CB}" type="presParOf" srcId="{D17687F9-01A5-48E7-B7AE-3EC825146E44}" destId="{A26306CB-1EA8-442C-BA9C-655B8A3AFC87}" srcOrd="4" destOrd="0" presId="urn:microsoft.com/office/officeart/2009/layout/CircleArrowProcess"/>
    <dgm:cxn modelId="{E9F7CC74-5FA0-4205-A1FF-A36C06A50D39}" type="presParOf" srcId="{A26306CB-1EA8-442C-BA9C-655B8A3AFC87}" destId="{059BBB3E-158E-4EF4-9AA3-2B016084F6D6}" srcOrd="0" destOrd="0" presId="urn:microsoft.com/office/officeart/2009/layout/CircleArrowProcess"/>
    <dgm:cxn modelId="{39D1D687-02AA-4769-AC38-0F1B2BDE7769}" type="presParOf" srcId="{D17687F9-01A5-48E7-B7AE-3EC825146E44}" destId="{B9825641-5612-4E91-80A7-BD357EA6E198}"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2A3A89-AE5B-4FF8-A24B-8BC5FBBF9A05}"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533D43F3-9519-4336-9710-856392B7E2CA}">
      <dgm:prSet phldrT="[Text]" phldr="1"/>
      <dgm:spPr>
        <a:blipFill rotWithShape="0">
          <a:blip xmlns:r="http://schemas.openxmlformats.org/officeDocument/2006/relationships" r:embed="rId1"/>
          <a:srcRect/>
          <a:stretch>
            <a:fillRect l="-18000" r="-18000"/>
          </a:stretch>
        </a:blipFill>
        <a:ln>
          <a:solidFill>
            <a:schemeClr val="tx1"/>
          </a:solidFill>
        </a:ln>
      </dgm:spPr>
      <dgm:t>
        <a:bodyPr/>
        <a:lstStyle/>
        <a:p>
          <a:endParaRPr lang="en-GB" dirty="0"/>
        </a:p>
      </dgm:t>
    </dgm:pt>
    <dgm:pt modelId="{ECA77CA2-D740-47ED-96E7-A73341530F38}" type="parTrans" cxnId="{5226C34D-C7A4-4C44-AC8A-A443077C1ACE}">
      <dgm:prSet/>
      <dgm:spPr/>
      <dgm:t>
        <a:bodyPr/>
        <a:lstStyle/>
        <a:p>
          <a:endParaRPr lang="en-GB"/>
        </a:p>
      </dgm:t>
    </dgm:pt>
    <dgm:pt modelId="{9701964D-1080-48B9-8771-FDFBFB0BAD5B}" type="sibTrans" cxnId="{5226C34D-C7A4-4C44-AC8A-A443077C1ACE}">
      <dgm:prSet/>
      <dgm:spPr/>
      <dgm:t>
        <a:bodyPr/>
        <a:lstStyle/>
        <a:p>
          <a:endParaRPr lang="en-GB"/>
        </a:p>
      </dgm:t>
    </dgm:pt>
    <dgm:pt modelId="{DE1ED9FB-D591-4552-8303-B2128DE627F1}">
      <dgm:prSet phldrT="[Text]" custT="1"/>
      <dgm:spPr>
        <a:solidFill>
          <a:schemeClr val="accent1">
            <a:lumMod val="40000"/>
            <a:lumOff val="60000"/>
          </a:schemeClr>
        </a:solidFill>
        <a:ln>
          <a:solidFill>
            <a:schemeClr val="tx1"/>
          </a:solidFill>
        </a:ln>
      </dgm:spPr>
      <dgm:t>
        <a:bodyPr/>
        <a:lstStyle/>
        <a:p>
          <a:r>
            <a:rPr lang="en-GB" sz="2800" b="1" dirty="0">
              <a:solidFill>
                <a:schemeClr val="tx1"/>
              </a:solidFill>
            </a:rPr>
            <a:t>Pursue</a:t>
          </a:r>
        </a:p>
      </dgm:t>
    </dgm:pt>
    <dgm:pt modelId="{4B3CAE9A-2286-42B5-92D9-CC0B2A5F1134}" type="parTrans" cxnId="{73A3EF53-020B-4877-A793-DD0087555756}">
      <dgm:prSet/>
      <dgm:spPr/>
      <dgm:t>
        <a:bodyPr/>
        <a:lstStyle/>
        <a:p>
          <a:endParaRPr lang="en-GB"/>
        </a:p>
      </dgm:t>
    </dgm:pt>
    <dgm:pt modelId="{EA974A99-690F-4B9B-BDCE-6FE4850AA7AC}" type="sibTrans" cxnId="{73A3EF53-020B-4877-A793-DD0087555756}">
      <dgm:prSet/>
      <dgm:spPr/>
      <dgm:t>
        <a:bodyPr/>
        <a:lstStyle/>
        <a:p>
          <a:endParaRPr lang="en-GB"/>
        </a:p>
      </dgm:t>
    </dgm:pt>
    <dgm:pt modelId="{3ADA5041-B92B-43D7-8759-BF9AEA230259}">
      <dgm:prSet phldrT="[Text]" custT="1"/>
      <dgm:spPr>
        <a:solidFill>
          <a:schemeClr val="accent3">
            <a:lumMod val="40000"/>
            <a:lumOff val="60000"/>
          </a:schemeClr>
        </a:solidFill>
        <a:ln>
          <a:solidFill>
            <a:schemeClr val="tx1"/>
          </a:solidFill>
        </a:ln>
      </dgm:spPr>
      <dgm:t>
        <a:bodyPr/>
        <a:lstStyle/>
        <a:p>
          <a:r>
            <a:rPr lang="en-GB" sz="2800" b="1" dirty="0">
              <a:solidFill>
                <a:schemeClr val="tx1"/>
              </a:solidFill>
            </a:rPr>
            <a:t>Prevent</a:t>
          </a:r>
        </a:p>
      </dgm:t>
    </dgm:pt>
    <dgm:pt modelId="{51A36D3F-9D81-4165-BFEB-61B75C2333FC}" type="parTrans" cxnId="{854497E2-EAA2-4D7B-974B-4E2971F8E6A6}">
      <dgm:prSet/>
      <dgm:spPr/>
      <dgm:t>
        <a:bodyPr/>
        <a:lstStyle/>
        <a:p>
          <a:endParaRPr lang="en-GB"/>
        </a:p>
      </dgm:t>
    </dgm:pt>
    <dgm:pt modelId="{722B7324-6ABD-49FC-9E67-51487959C581}" type="sibTrans" cxnId="{854497E2-EAA2-4D7B-974B-4E2971F8E6A6}">
      <dgm:prSet/>
      <dgm:spPr/>
      <dgm:t>
        <a:bodyPr/>
        <a:lstStyle/>
        <a:p>
          <a:endParaRPr lang="en-GB"/>
        </a:p>
      </dgm:t>
    </dgm:pt>
    <dgm:pt modelId="{29442C32-C532-489C-B3C7-9E0FE5BFB893}">
      <dgm:prSet phldrT="[Text]" custT="1"/>
      <dgm:spPr>
        <a:solidFill>
          <a:schemeClr val="accent3">
            <a:lumMod val="40000"/>
            <a:lumOff val="60000"/>
          </a:schemeClr>
        </a:solidFill>
        <a:ln>
          <a:solidFill>
            <a:schemeClr val="tx1"/>
          </a:solidFill>
        </a:ln>
      </dgm:spPr>
      <dgm:t>
        <a:bodyPr/>
        <a:lstStyle/>
        <a:p>
          <a:r>
            <a:rPr lang="en-GB" sz="2800" b="1" dirty="0">
              <a:solidFill>
                <a:schemeClr val="tx1"/>
              </a:solidFill>
            </a:rPr>
            <a:t>Protect</a:t>
          </a:r>
        </a:p>
      </dgm:t>
    </dgm:pt>
    <dgm:pt modelId="{5D01FBBC-CD56-4467-A5B0-303B66492C48}" type="parTrans" cxnId="{074148F7-E65E-41AE-A094-639A66C7506C}">
      <dgm:prSet/>
      <dgm:spPr/>
      <dgm:t>
        <a:bodyPr/>
        <a:lstStyle/>
        <a:p>
          <a:endParaRPr lang="en-GB"/>
        </a:p>
      </dgm:t>
    </dgm:pt>
    <dgm:pt modelId="{90CF8D46-E151-423E-BF70-A9AE262FBC75}" type="sibTrans" cxnId="{074148F7-E65E-41AE-A094-639A66C7506C}">
      <dgm:prSet/>
      <dgm:spPr/>
      <dgm:t>
        <a:bodyPr/>
        <a:lstStyle/>
        <a:p>
          <a:endParaRPr lang="en-GB"/>
        </a:p>
      </dgm:t>
    </dgm:pt>
    <dgm:pt modelId="{F69A3973-0764-4C80-BE95-412916B95278}">
      <dgm:prSet phldrT="[Text]" custT="1"/>
      <dgm:spPr>
        <a:solidFill>
          <a:schemeClr val="accent1">
            <a:lumMod val="40000"/>
            <a:lumOff val="60000"/>
          </a:schemeClr>
        </a:solidFill>
        <a:ln>
          <a:solidFill>
            <a:schemeClr val="tx1"/>
          </a:solidFill>
        </a:ln>
      </dgm:spPr>
      <dgm:t>
        <a:bodyPr/>
        <a:lstStyle/>
        <a:p>
          <a:r>
            <a:rPr lang="en-GB" sz="2800" b="1" dirty="0">
              <a:solidFill>
                <a:schemeClr val="tx1"/>
              </a:solidFill>
            </a:rPr>
            <a:t>Prepare</a:t>
          </a:r>
        </a:p>
      </dgm:t>
    </dgm:pt>
    <dgm:pt modelId="{B22E383E-8D15-4928-815A-8412178D726F}" type="parTrans" cxnId="{332A8201-19F3-41F4-A7E8-A5E1ABE01052}">
      <dgm:prSet/>
      <dgm:spPr/>
      <dgm:t>
        <a:bodyPr/>
        <a:lstStyle/>
        <a:p>
          <a:endParaRPr lang="en-GB"/>
        </a:p>
      </dgm:t>
    </dgm:pt>
    <dgm:pt modelId="{AD81D1E3-442F-49DC-BCCE-8E8A34FB1DEB}" type="sibTrans" cxnId="{332A8201-19F3-41F4-A7E8-A5E1ABE01052}">
      <dgm:prSet/>
      <dgm:spPr/>
      <dgm:t>
        <a:bodyPr/>
        <a:lstStyle/>
        <a:p>
          <a:endParaRPr lang="en-GB"/>
        </a:p>
      </dgm:t>
    </dgm:pt>
    <dgm:pt modelId="{6EEFD74A-8F2C-432E-8F64-D02389A33944}" type="pres">
      <dgm:prSet presAssocID="{C82A3A89-AE5B-4FF8-A24B-8BC5FBBF9A05}" presName="diagram" presStyleCnt="0">
        <dgm:presLayoutVars>
          <dgm:chMax val="1"/>
          <dgm:dir/>
          <dgm:animLvl val="ctr"/>
          <dgm:resizeHandles val="exact"/>
        </dgm:presLayoutVars>
      </dgm:prSet>
      <dgm:spPr/>
    </dgm:pt>
    <dgm:pt modelId="{EFA6D8FF-51F3-4FB3-A502-9A02FDC126F3}" type="pres">
      <dgm:prSet presAssocID="{C82A3A89-AE5B-4FF8-A24B-8BC5FBBF9A05}" presName="matrix" presStyleCnt="0"/>
      <dgm:spPr/>
    </dgm:pt>
    <dgm:pt modelId="{A74607C2-9D0E-4BFA-86B2-2215084FDBEF}" type="pres">
      <dgm:prSet presAssocID="{C82A3A89-AE5B-4FF8-A24B-8BC5FBBF9A05}" presName="tile1" presStyleLbl="node1" presStyleIdx="0" presStyleCnt="4"/>
      <dgm:spPr/>
    </dgm:pt>
    <dgm:pt modelId="{246E5932-F66D-4C94-9DA1-F46BB89A14B9}" type="pres">
      <dgm:prSet presAssocID="{C82A3A89-AE5B-4FF8-A24B-8BC5FBBF9A05}" presName="tile1text" presStyleLbl="node1" presStyleIdx="0" presStyleCnt="4">
        <dgm:presLayoutVars>
          <dgm:chMax val="0"/>
          <dgm:chPref val="0"/>
          <dgm:bulletEnabled val="1"/>
        </dgm:presLayoutVars>
      </dgm:prSet>
      <dgm:spPr/>
    </dgm:pt>
    <dgm:pt modelId="{3D4FA314-1039-485F-A338-C086787B25D6}" type="pres">
      <dgm:prSet presAssocID="{C82A3A89-AE5B-4FF8-A24B-8BC5FBBF9A05}" presName="tile2" presStyleLbl="node1" presStyleIdx="1" presStyleCnt="4" custLinFactNeighborX="9493" custLinFactNeighborY="-7742"/>
      <dgm:spPr/>
    </dgm:pt>
    <dgm:pt modelId="{1DD260EB-0D93-45F6-982E-8D2FAF35615F}" type="pres">
      <dgm:prSet presAssocID="{C82A3A89-AE5B-4FF8-A24B-8BC5FBBF9A05}" presName="tile2text" presStyleLbl="node1" presStyleIdx="1" presStyleCnt="4">
        <dgm:presLayoutVars>
          <dgm:chMax val="0"/>
          <dgm:chPref val="0"/>
          <dgm:bulletEnabled val="1"/>
        </dgm:presLayoutVars>
      </dgm:prSet>
      <dgm:spPr/>
    </dgm:pt>
    <dgm:pt modelId="{68C17E19-3112-4A1E-921A-5C07EC4A77C2}" type="pres">
      <dgm:prSet presAssocID="{C82A3A89-AE5B-4FF8-A24B-8BC5FBBF9A05}" presName="tile3" presStyleLbl="node1" presStyleIdx="2" presStyleCnt="4"/>
      <dgm:spPr/>
    </dgm:pt>
    <dgm:pt modelId="{47170CA0-14E6-4614-90F7-42E7D15C4E19}" type="pres">
      <dgm:prSet presAssocID="{C82A3A89-AE5B-4FF8-A24B-8BC5FBBF9A05}" presName="tile3text" presStyleLbl="node1" presStyleIdx="2" presStyleCnt="4">
        <dgm:presLayoutVars>
          <dgm:chMax val="0"/>
          <dgm:chPref val="0"/>
          <dgm:bulletEnabled val="1"/>
        </dgm:presLayoutVars>
      </dgm:prSet>
      <dgm:spPr/>
    </dgm:pt>
    <dgm:pt modelId="{3DD628C8-A9C5-46D2-98CF-3F7AE197E5D6}" type="pres">
      <dgm:prSet presAssocID="{C82A3A89-AE5B-4FF8-A24B-8BC5FBBF9A05}" presName="tile4" presStyleLbl="node1" presStyleIdx="3" presStyleCnt="4"/>
      <dgm:spPr/>
    </dgm:pt>
    <dgm:pt modelId="{D3201F51-1284-4B4B-AB9A-72A50C855D31}" type="pres">
      <dgm:prSet presAssocID="{C82A3A89-AE5B-4FF8-A24B-8BC5FBBF9A05}" presName="tile4text" presStyleLbl="node1" presStyleIdx="3" presStyleCnt="4">
        <dgm:presLayoutVars>
          <dgm:chMax val="0"/>
          <dgm:chPref val="0"/>
          <dgm:bulletEnabled val="1"/>
        </dgm:presLayoutVars>
      </dgm:prSet>
      <dgm:spPr/>
    </dgm:pt>
    <dgm:pt modelId="{2F13CAA2-3C83-4400-9DDE-CD3D5A0E185E}" type="pres">
      <dgm:prSet presAssocID="{C82A3A89-AE5B-4FF8-A24B-8BC5FBBF9A05}" presName="centerTile" presStyleLbl="fgShp" presStyleIdx="0" presStyleCnt="1" custScaleX="141138" custScaleY="213143">
        <dgm:presLayoutVars>
          <dgm:chMax val="0"/>
          <dgm:chPref val="0"/>
        </dgm:presLayoutVars>
      </dgm:prSet>
      <dgm:spPr/>
    </dgm:pt>
  </dgm:ptLst>
  <dgm:cxnLst>
    <dgm:cxn modelId="{332A8201-19F3-41F4-A7E8-A5E1ABE01052}" srcId="{533D43F3-9519-4336-9710-856392B7E2CA}" destId="{F69A3973-0764-4C80-BE95-412916B95278}" srcOrd="3" destOrd="0" parTransId="{B22E383E-8D15-4928-815A-8412178D726F}" sibTransId="{AD81D1E3-442F-49DC-BCCE-8E8A34FB1DEB}"/>
    <dgm:cxn modelId="{31406D0E-A234-483C-BEC6-4707428EE50C}" type="presOf" srcId="{DE1ED9FB-D591-4552-8303-B2128DE627F1}" destId="{246E5932-F66D-4C94-9DA1-F46BB89A14B9}" srcOrd="1" destOrd="0" presId="urn:microsoft.com/office/officeart/2005/8/layout/matrix1"/>
    <dgm:cxn modelId="{D5193321-6058-4844-8A3E-D23A9DB5188B}" type="presOf" srcId="{DE1ED9FB-D591-4552-8303-B2128DE627F1}" destId="{A74607C2-9D0E-4BFA-86B2-2215084FDBEF}" srcOrd="0" destOrd="0" presId="urn:microsoft.com/office/officeart/2005/8/layout/matrix1"/>
    <dgm:cxn modelId="{87ADB02F-A9D2-4666-A05B-289D3BD9C009}" type="presOf" srcId="{C82A3A89-AE5B-4FF8-A24B-8BC5FBBF9A05}" destId="{6EEFD74A-8F2C-432E-8F64-D02389A33944}" srcOrd="0" destOrd="0" presId="urn:microsoft.com/office/officeart/2005/8/layout/matrix1"/>
    <dgm:cxn modelId="{1FDC6F32-582D-4AF4-AEA9-6B5123844E5F}" type="presOf" srcId="{29442C32-C532-489C-B3C7-9E0FE5BFB893}" destId="{47170CA0-14E6-4614-90F7-42E7D15C4E19}" srcOrd="1" destOrd="0" presId="urn:microsoft.com/office/officeart/2005/8/layout/matrix1"/>
    <dgm:cxn modelId="{8040095F-C823-41D7-B038-4EA3D7B92BDD}" type="presOf" srcId="{F69A3973-0764-4C80-BE95-412916B95278}" destId="{3DD628C8-A9C5-46D2-98CF-3F7AE197E5D6}" srcOrd="0" destOrd="0" presId="urn:microsoft.com/office/officeart/2005/8/layout/matrix1"/>
    <dgm:cxn modelId="{6EB4386A-5FCB-455F-B899-E1FF888F32C6}" type="presOf" srcId="{F69A3973-0764-4C80-BE95-412916B95278}" destId="{D3201F51-1284-4B4B-AB9A-72A50C855D31}" srcOrd="1" destOrd="0" presId="urn:microsoft.com/office/officeart/2005/8/layout/matrix1"/>
    <dgm:cxn modelId="{5226C34D-C7A4-4C44-AC8A-A443077C1ACE}" srcId="{C82A3A89-AE5B-4FF8-A24B-8BC5FBBF9A05}" destId="{533D43F3-9519-4336-9710-856392B7E2CA}" srcOrd="0" destOrd="0" parTransId="{ECA77CA2-D740-47ED-96E7-A73341530F38}" sibTransId="{9701964D-1080-48B9-8771-FDFBFB0BAD5B}"/>
    <dgm:cxn modelId="{73A3EF53-020B-4877-A793-DD0087555756}" srcId="{533D43F3-9519-4336-9710-856392B7E2CA}" destId="{DE1ED9FB-D591-4552-8303-B2128DE627F1}" srcOrd="0" destOrd="0" parTransId="{4B3CAE9A-2286-42B5-92D9-CC0B2A5F1134}" sibTransId="{EA974A99-690F-4B9B-BDCE-6FE4850AA7AC}"/>
    <dgm:cxn modelId="{51EA35AC-BBF2-47E2-9CF7-8AEF01062A76}" type="presOf" srcId="{533D43F3-9519-4336-9710-856392B7E2CA}" destId="{2F13CAA2-3C83-4400-9DDE-CD3D5A0E185E}" srcOrd="0" destOrd="0" presId="urn:microsoft.com/office/officeart/2005/8/layout/matrix1"/>
    <dgm:cxn modelId="{1E0431B8-4645-4F77-8F10-13747057FCAE}" type="presOf" srcId="{29442C32-C532-489C-B3C7-9E0FE5BFB893}" destId="{68C17E19-3112-4A1E-921A-5C07EC4A77C2}" srcOrd="0" destOrd="0" presId="urn:microsoft.com/office/officeart/2005/8/layout/matrix1"/>
    <dgm:cxn modelId="{866870C6-1CB8-45F3-B8C0-69DFBA0AEB7E}" type="presOf" srcId="{3ADA5041-B92B-43D7-8759-BF9AEA230259}" destId="{1DD260EB-0D93-45F6-982E-8D2FAF35615F}" srcOrd="1" destOrd="0" presId="urn:microsoft.com/office/officeart/2005/8/layout/matrix1"/>
    <dgm:cxn modelId="{854497E2-EAA2-4D7B-974B-4E2971F8E6A6}" srcId="{533D43F3-9519-4336-9710-856392B7E2CA}" destId="{3ADA5041-B92B-43D7-8759-BF9AEA230259}" srcOrd="1" destOrd="0" parTransId="{51A36D3F-9D81-4165-BFEB-61B75C2333FC}" sibTransId="{722B7324-6ABD-49FC-9E67-51487959C581}"/>
    <dgm:cxn modelId="{B6D831E4-5C2D-4306-8DA8-6B10B7A7C7BF}" type="presOf" srcId="{3ADA5041-B92B-43D7-8759-BF9AEA230259}" destId="{3D4FA314-1039-485F-A338-C086787B25D6}" srcOrd="0" destOrd="0" presId="urn:microsoft.com/office/officeart/2005/8/layout/matrix1"/>
    <dgm:cxn modelId="{074148F7-E65E-41AE-A094-639A66C7506C}" srcId="{533D43F3-9519-4336-9710-856392B7E2CA}" destId="{29442C32-C532-489C-B3C7-9E0FE5BFB893}" srcOrd="2" destOrd="0" parTransId="{5D01FBBC-CD56-4467-A5B0-303B66492C48}" sibTransId="{90CF8D46-E151-423E-BF70-A9AE262FBC75}"/>
    <dgm:cxn modelId="{42602B98-8415-4293-B90B-50FAA0F4E8C9}" type="presParOf" srcId="{6EEFD74A-8F2C-432E-8F64-D02389A33944}" destId="{EFA6D8FF-51F3-4FB3-A502-9A02FDC126F3}" srcOrd="0" destOrd="0" presId="urn:microsoft.com/office/officeart/2005/8/layout/matrix1"/>
    <dgm:cxn modelId="{6D19D27F-823F-445D-98A7-8BB675E692F1}" type="presParOf" srcId="{EFA6D8FF-51F3-4FB3-A502-9A02FDC126F3}" destId="{A74607C2-9D0E-4BFA-86B2-2215084FDBEF}" srcOrd="0" destOrd="0" presId="urn:microsoft.com/office/officeart/2005/8/layout/matrix1"/>
    <dgm:cxn modelId="{CEE84FB5-CA7E-48F5-A558-BD654F365122}" type="presParOf" srcId="{EFA6D8FF-51F3-4FB3-A502-9A02FDC126F3}" destId="{246E5932-F66D-4C94-9DA1-F46BB89A14B9}" srcOrd="1" destOrd="0" presId="urn:microsoft.com/office/officeart/2005/8/layout/matrix1"/>
    <dgm:cxn modelId="{5E3EB607-1D62-46DA-A271-9A1AE9E9F3FC}" type="presParOf" srcId="{EFA6D8FF-51F3-4FB3-A502-9A02FDC126F3}" destId="{3D4FA314-1039-485F-A338-C086787B25D6}" srcOrd="2" destOrd="0" presId="urn:microsoft.com/office/officeart/2005/8/layout/matrix1"/>
    <dgm:cxn modelId="{2009EA29-893A-45BB-B918-02A631ED667D}" type="presParOf" srcId="{EFA6D8FF-51F3-4FB3-A502-9A02FDC126F3}" destId="{1DD260EB-0D93-45F6-982E-8D2FAF35615F}" srcOrd="3" destOrd="0" presId="urn:microsoft.com/office/officeart/2005/8/layout/matrix1"/>
    <dgm:cxn modelId="{BE2145E7-815F-4DCF-814B-3C36D096F98A}" type="presParOf" srcId="{EFA6D8FF-51F3-4FB3-A502-9A02FDC126F3}" destId="{68C17E19-3112-4A1E-921A-5C07EC4A77C2}" srcOrd="4" destOrd="0" presId="urn:microsoft.com/office/officeart/2005/8/layout/matrix1"/>
    <dgm:cxn modelId="{8C37774A-6824-47D7-9191-3A6B86FA7B23}" type="presParOf" srcId="{EFA6D8FF-51F3-4FB3-A502-9A02FDC126F3}" destId="{47170CA0-14E6-4614-90F7-42E7D15C4E19}" srcOrd="5" destOrd="0" presId="urn:microsoft.com/office/officeart/2005/8/layout/matrix1"/>
    <dgm:cxn modelId="{127332BB-B0F5-4945-87CD-95DE8C527974}" type="presParOf" srcId="{EFA6D8FF-51F3-4FB3-A502-9A02FDC126F3}" destId="{3DD628C8-A9C5-46D2-98CF-3F7AE197E5D6}" srcOrd="6" destOrd="0" presId="urn:microsoft.com/office/officeart/2005/8/layout/matrix1"/>
    <dgm:cxn modelId="{F22DDC62-117B-44D4-B8DB-5BFB1700ADE8}" type="presParOf" srcId="{EFA6D8FF-51F3-4FB3-A502-9A02FDC126F3}" destId="{D3201F51-1284-4B4B-AB9A-72A50C855D31}" srcOrd="7" destOrd="0" presId="urn:microsoft.com/office/officeart/2005/8/layout/matrix1"/>
    <dgm:cxn modelId="{43DBC608-B7CA-4B7D-8B6F-BD6C3558C1FA}" type="presParOf" srcId="{6EEFD74A-8F2C-432E-8F64-D02389A33944}" destId="{2F13CAA2-3C83-4400-9DDE-CD3D5A0E185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6109643-48C7-4AE0-AB4D-1ABE7A295D8B}"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54C44A2C-D1A6-4FBD-8C1D-03DFF88B6EB8}">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Web (World Wide Web)</a:t>
          </a:r>
        </a:p>
      </dgm:t>
    </dgm:pt>
    <dgm:pt modelId="{ED702E27-D2F5-4E10-97F8-32C01DEC90F5}" type="parTrans" cxnId="{45172509-C858-4729-A207-023DF6C91C30}">
      <dgm:prSet/>
      <dgm:spPr/>
      <dgm:t>
        <a:bodyPr/>
        <a:lstStyle/>
        <a:p>
          <a:endParaRPr lang="en-GB"/>
        </a:p>
      </dgm:t>
    </dgm:pt>
    <dgm:pt modelId="{B89E79CA-0D0C-40BA-B937-389363918D4D}" type="sibTrans" cxnId="{45172509-C858-4729-A207-023DF6C91C30}">
      <dgm:prSet/>
      <dgm:spPr>
        <a:solidFill>
          <a:srgbClr val="002060"/>
        </a:solidFill>
        <a:ln>
          <a:solidFill>
            <a:schemeClr val="tx1"/>
          </a:solidFill>
        </a:ln>
      </dgm:spPr>
      <dgm:t>
        <a:bodyPr/>
        <a:lstStyle/>
        <a:p>
          <a:endParaRPr lang="en-GB"/>
        </a:p>
      </dgm:t>
    </dgm:pt>
    <dgm:pt modelId="{48604FEE-7EE7-44A1-B39D-810C93F0C906}">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Deep Web</a:t>
          </a:r>
        </a:p>
      </dgm:t>
    </dgm:pt>
    <dgm:pt modelId="{B7D1556B-E0EC-459A-8C08-C3AF8802D982}" type="parTrans" cxnId="{8CF6B098-6055-445C-B06D-1FDC7A3A32CE}">
      <dgm:prSet/>
      <dgm:spPr/>
      <dgm:t>
        <a:bodyPr/>
        <a:lstStyle/>
        <a:p>
          <a:endParaRPr lang="en-GB"/>
        </a:p>
      </dgm:t>
    </dgm:pt>
    <dgm:pt modelId="{1A601659-E57E-4614-A746-6EEE6D4A5BCF}" type="sibTrans" cxnId="{8CF6B098-6055-445C-B06D-1FDC7A3A32CE}">
      <dgm:prSet/>
      <dgm:spPr>
        <a:solidFill>
          <a:srgbClr val="002060"/>
        </a:solidFill>
        <a:ln>
          <a:solidFill>
            <a:schemeClr val="tx1"/>
          </a:solidFill>
        </a:ln>
      </dgm:spPr>
      <dgm:t>
        <a:bodyPr/>
        <a:lstStyle/>
        <a:p>
          <a:endParaRPr lang="en-GB"/>
        </a:p>
      </dgm:t>
    </dgm:pt>
    <dgm:pt modelId="{7BBEA1B4-7407-49A1-B511-0FB834EF6BCD}">
      <dgm:prSet phldrT="[Text]" custT="1"/>
      <dgm:spPr>
        <a:solidFill>
          <a:schemeClr val="accent1">
            <a:lumMod val="60000"/>
            <a:lumOff val="40000"/>
          </a:schemeClr>
        </a:solidFill>
        <a:ln>
          <a:solidFill>
            <a:schemeClr val="tx1"/>
          </a:solidFill>
        </a:ln>
      </dgm:spPr>
      <dgm:t>
        <a:bodyPr/>
        <a:lstStyle/>
        <a:p>
          <a:r>
            <a:rPr lang="en-GB" sz="2400" dirty="0">
              <a:solidFill>
                <a:schemeClr val="tx1"/>
              </a:solidFill>
            </a:rPr>
            <a:t>Dark Web</a:t>
          </a:r>
        </a:p>
      </dgm:t>
    </dgm:pt>
    <dgm:pt modelId="{C0DE2A43-742E-4135-A31C-D8593C81201D}" type="parTrans" cxnId="{22DC73D6-7960-4EDC-BC95-DF517001359D}">
      <dgm:prSet/>
      <dgm:spPr/>
      <dgm:t>
        <a:bodyPr/>
        <a:lstStyle/>
        <a:p>
          <a:endParaRPr lang="en-GB"/>
        </a:p>
      </dgm:t>
    </dgm:pt>
    <dgm:pt modelId="{12136FDF-5B9D-4C39-BD55-E49A2D693446}" type="sibTrans" cxnId="{22DC73D6-7960-4EDC-BC95-DF517001359D}">
      <dgm:prSet/>
      <dgm:spPr>
        <a:solidFill>
          <a:srgbClr val="002060"/>
        </a:solidFill>
        <a:ln>
          <a:solidFill>
            <a:schemeClr val="tx1"/>
          </a:solidFill>
        </a:ln>
      </dgm:spPr>
      <dgm:t>
        <a:bodyPr/>
        <a:lstStyle/>
        <a:p>
          <a:endParaRPr lang="en-GB"/>
        </a:p>
      </dgm:t>
    </dgm:pt>
    <dgm:pt modelId="{E11C570F-71F1-4FE4-BFD8-7C1EAF6ABB6C}">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TOR</a:t>
          </a:r>
        </a:p>
      </dgm:t>
    </dgm:pt>
    <dgm:pt modelId="{CB758501-8129-4D9C-8476-E56FCBDAA165}" type="parTrans" cxnId="{8B0E8F86-345B-49B3-A6CF-3B4D21624A42}">
      <dgm:prSet/>
      <dgm:spPr/>
      <dgm:t>
        <a:bodyPr/>
        <a:lstStyle/>
        <a:p>
          <a:endParaRPr lang="en-GB"/>
        </a:p>
      </dgm:t>
    </dgm:pt>
    <dgm:pt modelId="{29FE8F58-9522-4B32-A384-E1AE8C7954AF}" type="sibTrans" cxnId="{8B0E8F86-345B-49B3-A6CF-3B4D21624A42}">
      <dgm:prSet/>
      <dgm:spPr>
        <a:solidFill>
          <a:srgbClr val="002060"/>
        </a:solidFill>
        <a:ln>
          <a:solidFill>
            <a:schemeClr val="tx1"/>
          </a:solidFill>
        </a:ln>
      </dgm:spPr>
      <dgm:t>
        <a:bodyPr/>
        <a:lstStyle/>
        <a:p>
          <a:endParaRPr lang="en-GB"/>
        </a:p>
      </dgm:t>
    </dgm:pt>
    <dgm:pt modelId="{0FBF891C-8982-4E6A-B168-E01DEC8356BA}">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Cryptocurrency</a:t>
          </a:r>
        </a:p>
      </dgm:t>
    </dgm:pt>
    <dgm:pt modelId="{E462A7EB-E54F-4668-B28E-8C5FE273BD48}" type="parTrans" cxnId="{448E73C7-79A3-49A9-9546-7383155DEB82}">
      <dgm:prSet/>
      <dgm:spPr/>
      <dgm:t>
        <a:bodyPr/>
        <a:lstStyle/>
        <a:p>
          <a:endParaRPr lang="en-GB"/>
        </a:p>
      </dgm:t>
    </dgm:pt>
    <dgm:pt modelId="{071BB377-0DE2-43B0-854A-9DFACC1D5B54}" type="sibTrans" cxnId="{448E73C7-79A3-49A9-9546-7383155DEB82}">
      <dgm:prSet/>
      <dgm:spPr/>
      <dgm:t>
        <a:bodyPr/>
        <a:lstStyle/>
        <a:p>
          <a:endParaRPr lang="en-GB"/>
        </a:p>
      </dgm:t>
    </dgm:pt>
    <dgm:pt modelId="{59677A80-E132-4BE8-AB90-D35366F89BA2}" type="pres">
      <dgm:prSet presAssocID="{A6109643-48C7-4AE0-AB4D-1ABE7A295D8B}" presName="diagram" presStyleCnt="0">
        <dgm:presLayoutVars>
          <dgm:dir/>
          <dgm:resizeHandles val="exact"/>
        </dgm:presLayoutVars>
      </dgm:prSet>
      <dgm:spPr/>
    </dgm:pt>
    <dgm:pt modelId="{0B8F7D33-439E-4861-8456-654A9D7E1796}" type="pres">
      <dgm:prSet presAssocID="{54C44A2C-D1A6-4FBD-8C1D-03DFF88B6EB8}" presName="node" presStyleLbl="node1" presStyleIdx="0" presStyleCnt="5">
        <dgm:presLayoutVars>
          <dgm:bulletEnabled val="1"/>
        </dgm:presLayoutVars>
      </dgm:prSet>
      <dgm:spPr/>
    </dgm:pt>
    <dgm:pt modelId="{6C63E272-63EB-475E-8715-D7C6B44B7D80}" type="pres">
      <dgm:prSet presAssocID="{B89E79CA-0D0C-40BA-B937-389363918D4D}" presName="sibTrans" presStyleLbl="sibTrans2D1" presStyleIdx="0" presStyleCnt="4"/>
      <dgm:spPr/>
    </dgm:pt>
    <dgm:pt modelId="{AF00BDF0-E781-4417-90EE-D79AB732480D}" type="pres">
      <dgm:prSet presAssocID="{B89E79CA-0D0C-40BA-B937-389363918D4D}" presName="connectorText" presStyleLbl="sibTrans2D1" presStyleIdx="0" presStyleCnt="4"/>
      <dgm:spPr/>
    </dgm:pt>
    <dgm:pt modelId="{F6F6B1F2-3DB5-460F-95F7-8A512ADF0001}" type="pres">
      <dgm:prSet presAssocID="{48604FEE-7EE7-44A1-B39D-810C93F0C906}" presName="node" presStyleLbl="node1" presStyleIdx="1" presStyleCnt="5">
        <dgm:presLayoutVars>
          <dgm:bulletEnabled val="1"/>
        </dgm:presLayoutVars>
      </dgm:prSet>
      <dgm:spPr/>
    </dgm:pt>
    <dgm:pt modelId="{34147F33-B37A-47D4-BF3E-1323912971EA}" type="pres">
      <dgm:prSet presAssocID="{1A601659-E57E-4614-A746-6EEE6D4A5BCF}" presName="sibTrans" presStyleLbl="sibTrans2D1" presStyleIdx="1" presStyleCnt="4"/>
      <dgm:spPr/>
    </dgm:pt>
    <dgm:pt modelId="{33CFC26D-7EFB-470E-A959-B8A169772528}" type="pres">
      <dgm:prSet presAssocID="{1A601659-E57E-4614-A746-6EEE6D4A5BCF}" presName="connectorText" presStyleLbl="sibTrans2D1" presStyleIdx="1" presStyleCnt="4"/>
      <dgm:spPr/>
    </dgm:pt>
    <dgm:pt modelId="{324BF9A2-C448-4AF0-B857-8C02D1007346}" type="pres">
      <dgm:prSet presAssocID="{7BBEA1B4-7407-49A1-B511-0FB834EF6BCD}" presName="node" presStyleLbl="node1" presStyleIdx="2" presStyleCnt="5">
        <dgm:presLayoutVars>
          <dgm:bulletEnabled val="1"/>
        </dgm:presLayoutVars>
      </dgm:prSet>
      <dgm:spPr/>
    </dgm:pt>
    <dgm:pt modelId="{A5932302-668E-40FD-937C-1EFB7470A07D}" type="pres">
      <dgm:prSet presAssocID="{12136FDF-5B9D-4C39-BD55-E49A2D693446}" presName="sibTrans" presStyleLbl="sibTrans2D1" presStyleIdx="2" presStyleCnt="4"/>
      <dgm:spPr/>
    </dgm:pt>
    <dgm:pt modelId="{64637AA7-2DCF-46AE-953B-85A5B7428953}" type="pres">
      <dgm:prSet presAssocID="{12136FDF-5B9D-4C39-BD55-E49A2D693446}" presName="connectorText" presStyleLbl="sibTrans2D1" presStyleIdx="2" presStyleCnt="4"/>
      <dgm:spPr/>
    </dgm:pt>
    <dgm:pt modelId="{033C6167-ED9E-4CD6-B141-6144BD04C0C4}" type="pres">
      <dgm:prSet presAssocID="{E11C570F-71F1-4FE4-BFD8-7C1EAF6ABB6C}" presName="node" presStyleLbl="node1" presStyleIdx="3" presStyleCnt="5">
        <dgm:presLayoutVars>
          <dgm:bulletEnabled val="1"/>
        </dgm:presLayoutVars>
      </dgm:prSet>
      <dgm:spPr/>
    </dgm:pt>
    <dgm:pt modelId="{192A06C7-6BAB-4553-98FF-68B4386BAF55}" type="pres">
      <dgm:prSet presAssocID="{29FE8F58-9522-4B32-A384-E1AE8C7954AF}" presName="sibTrans" presStyleLbl="sibTrans2D1" presStyleIdx="3" presStyleCnt="4"/>
      <dgm:spPr/>
    </dgm:pt>
    <dgm:pt modelId="{7EF345C1-F8F4-41C3-B26F-3FDAB37437EA}" type="pres">
      <dgm:prSet presAssocID="{29FE8F58-9522-4B32-A384-E1AE8C7954AF}" presName="connectorText" presStyleLbl="sibTrans2D1" presStyleIdx="3" presStyleCnt="4"/>
      <dgm:spPr/>
    </dgm:pt>
    <dgm:pt modelId="{C06F211A-A92A-48EC-96FF-2EA55865CD1B}" type="pres">
      <dgm:prSet presAssocID="{0FBF891C-8982-4E6A-B168-E01DEC8356BA}" presName="node" presStyleLbl="node1" presStyleIdx="4" presStyleCnt="5">
        <dgm:presLayoutVars>
          <dgm:bulletEnabled val="1"/>
        </dgm:presLayoutVars>
      </dgm:prSet>
      <dgm:spPr/>
    </dgm:pt>
  </dgm:ptLst>
  <dgm:cxnLst>
    <dgm:cxn modelId="{45172509-C858-4729-A207-023DF6C91C30}" srcId="{A6109643-48C7-4AE0-AB4D-1ABE7A295D8B}" destId="{54C44A2C-D1A6-4FBD-8C1D-03DFF88B6EB8}" srcOrd="0" destOrd="0" parTransId="{ED702E27-D2F5-4E10-97F8-32C01DEC90F5}" sibTransId="{B89E79CA-0D0C-40BA-B937-389363918D4D}"/>
    <dgm:cxn modelId="{98FD5F36-085C-4A83-B2D8-E2E5984A1275}" type="presOf" srcId="{48604FEE-7EE7-44A1-B39D-810C93F0C906}" destId="{F6F6B1F2-3DB5-460F-95F7-8A512ADF0001}" srcOrd="0" destOrd="0" presId="urn:microsoft.com/office/officeart/2005/8/layout/process5"/>
    <dgm:cxn modelId="{209A145E-C7DC-4E2A-BF8F-C765CFA60DE6}" type="presOf" srcId="{29FE8F58-9522-4B32-A384-E1AE8C7954AF}" destId="{7EF345C1-F8F4-41C3-B26F-3FDAB37437EA}" srcOrd="1" destOrd="0" presId="urn:microsoft.com/office/officeart/2005/8/layout/process5"/>
    <dgm:cxn modelId="{06206041-81F0-4E86-A93F-7C86B8DCB4AB}" type="presOf" srcId="{A6109643-48C7-4AE0-AB4D-1ABE7A295D8B}" destId="{59677A80-E132-4BE8-AB90-D35366F89BA2}" srcOrd="0" destOrd="0" presId="urn:microsoft.com/office/officeart/2005/8/layout/process5"/>
    <dgm:cxn modelId="{0452E46A-03A1-41B6-B2EE-35D1B2C0BE8A}" type="presOf" srcId="{E11C570F-71F1-4FE4-BFD8-7C1EAF6ABB6C}" destId="{033C6167-ED9E-4CD6-B141-6144BD04C0C4}" srcOrd="0" destOrd="0" presId="urn:microsoft.com/office/officeart/2005/8/layout/process5"/>
    <dgm:cxn modelId="{DE5C276D-D8C3-47E7-8E3C-A5056E05A6D6}" type="presOf" srcId="{29FE8F58-9522-4B32-A384-E1AE8C7954AF}" destId="{192A06C7-6BAB-4553-98FF-68B4386BAF55}" srcOrd="0" destOrd="0" presId="urn:microsoft.com/office/officeart/2005/8/layout/process5"/>
    <dgm:cxn modelId="{535D1A6E-89C5-40CF-B721-C91097FBAC00}" type="presOf" srcId="{B89E79CA-0D0C-40BA-B937-389363918D4D}" destId="{AF00BDF0-E781-4417-90EE-D79AB732480D}" srcOrd="1" destOrd="0" presId="urn:microsoft.com/office/officeart/2005/8/layout/process5"/>
    <dgm:cxn modelId="{0644FB77-1C90-4EE1-8500-A5BE0B8DB051}" type="presOf" srcId="{12136FDF-5B9D-4C39-BD55-E49A2D693446}" destId="{64637AA7-2DCF-46AE-953B-85A5B7428953}" srcOrd="1" destOrd="0" presId="urn:microsoft.com/office/officeart/2005/8/layout/process5"/>
    <dgm:cxn modelId="{8B0E8F86-345B-49B3-A6CF-3B4D21624A42}" srcId="{A6109643-48C7-4AE0-AB4D-1ABE7A295D8B}" destId="{E11C570F-71F1-4FE4-BFD8-7C1EAF6ABB6C}" srcOrd="3" destOrd="0" parTransId="{CB758501-8129-4D9C-8476-E56FCBDAA165}" sibTransId="{29FE8F58-9522-4B32-A384-E1AE8C7954AF}"/>
    <dgm:cxn modelId="{E9298A94-E1E7-4B7F-A4B2-85E9F4F47C81}" type="presOf" srcId="{1A601659-E57E-4614-A746-6EEE6D4A5BCF}" destId="{33CFC26D-7EFB-470E-A959-B8A169772528}" srcOrd="1" destOrd="0" presId="urn:microsoft.com/office/officeart/2005/8/layout/process5"/>
    <dgm:cxn modelId="{8CF6B098-6055-445C-B06D-1FDC7A3A32CE}" srcId="{A6109643-48C7-4AE0-AB4D-1ABE7A295D8B}" destId="{48604FEE-7EE7-44A1-B39D-810C93F0C906}" srcOrd="1" destOrd="0" parTransId="{B7D1556B-E0EC-459A-8C08-C3AF8802D982}" sibTransId="{1A601659-E57E-4614-A746-6EEE6D4A5BCF}"/>
    <dgm:cxn modelId="{C145F09E-838A-44CE-8E54-401052EC09EF}" type="presOf" srcId="{1A601659-E57E-4614-A746-6EEE6D4A5BCF}" destId="{34147F33-B37A-47D4-BF3E-1323912971EA}" srcOrd="0" destOrd="0" presId="urn:microsoft.com/office/officeart/2005/8/layout/process5"/>
    <dgm:cxn modelId="{599B9FA0-A47D-4732-9EFA-C0082F74F0BA}" type="presOf" srcId="{0FBF891C-8982-4E6A-B168-E01DEC8356BA}" destId="{C06F211A-A92A-48EC-96FF-2EA55865CD1B}" srcOrd="0" destOrd="0" presId="urn:microsoft.com/office/officeart/2005/8/layout/process5"/>
    <dgm:cxn modelId="{CFF5D5A8-3C1D-4B82-B6E4-3BF909A7A321}" type="presOf" srcId="{54C44A2C-D1A6-4FBD-8C1D-03DFF88B6EB8}" destId="{0B8F7D33-439E-4861-8456-654A9D7E1796}" srcOrd="0" destOrd="0" presId="urn:microsoft.com/office/officeart/2005/8/layout/process5"/>
    <dgm:cxn modelId="{F256D3B7-8E42-4F30-8D39-E372A6E23193}" type="presOf" srcId="{7BBEA1B4-7407-49A1-B511-0FB834EF6BCD}" destId="{324BF9A2-C448-4AF0-B857-8C02D1007346}" srcOrd="0" destOrd="0" presId="urn:microsoft.com/office/officeart/2005/8/layout/process5"/>
    <dgm:cxn modelId="{448E73C7-79A3-49A9-9546-7383155DEB82}" srcId="{A6109643-48C7-4AE0-AB4D-1ABE7A295D8B}" destId="{0FBF891C-8982-4E6A-B168-E01DEC8356BA}" srcOrd="4" destOrd="0" parTransId="{E462A7EB-E54F-4668-B28E-8C5FE273BD48}" sibTransId="{071BB377-0DE2-43B0-854A-9DFACC1D5B54}"/>
    <dgm:cxn modelId="{1876DAC7-BE6F-41AF-A7C0-5CFD038F226E}" type="presOf" srcId="{B89E79CA-0D0C-40BA-B937-389363918D4D}" destId="{6C63E272-63EB-475E-8715-D7C6B44B7D80}" srcOrd="0" destOrd="0" presId="urn:microsoft.com/office/officeart/2005/8/layout/process5"/>
    <dgm:cxn modelId="{22DC73D6-7960-4EDC-BC95-DF517001359D}" srcId="{A6109643-48C7-4AE0-AB4D-1ABE7A295D8B}" destId="{7BBEA1B4-7407-49A1-B511-0FB834EF6BCD}" srcOrd="2" destOrd="0" parTransId="{C0DE2A43-742E-4135-A31C-D8593C81201D}" sibTransId="{12136FDF-5B9D-4C39-BD55-E49A2D693446}"/>
    <dgm:cxn modelId="{972395E1-1725-47CF-AF8E-40EB48F11882}" type="presOf" srcId="{12136FDF-5B9D-4C39-BD55-E49A2D693446}" destId="{A5932302-668E-40FD-937C-1EFB7470A07D}" srcOrd="0" destOrd="0" presId="urn:microsoft.com/office/officeart/2005/8/layout/process5"/>
    <dgm:cxn modelId="{B3BA58C4-926F-4D2E-BD3F-94C2D8CE214D}" type="presParOf" srcId="{59677A80-E132-4BE8-AB90-D35366F89BA2}" destId="{0B8F7D33-439E-4861-8456-654A9D7E1796}" srcOrd="0" destOrd="0" presId="urn:microsoft.com/office/officeart/2005/8/layout/process5"/>
    <dgm:cxn modelId="{E1E920EB-8297-4946-97A5-4C9497BDA91B}" type="presParOf" srcId="{59677A80-E132-4BE8-AB90-D35366F89BA2}" destId="{6C63E272-63EB-475E-8715-D7C6B44B7D80}" srcOrd="1" destOrd="0" presId="urn:microsoft.com/office/officeart/2005/8/layout/process5"/>
    <dgm:cxn modelId="{E4BEA72D-094A-481F-B374-930A226FCCF8}" type="presParOf" srcId="{6C63E272-63EB-475E-8715-D7C6B44B7D80}" destId="{AF00BDF0-E781-4417-90EE-D79AB732480D}" srcOrd="0" destOrd="0" presId="urn:microsoft.com/office/officeart/2005/8/layout/process5"/>
    <dgm:cxn modelId="{AA094A54-D034-4308-A10C-7AAF0D8BA1B7}" type="presParOf" srcId="{59677A80-E132-4BE8-AB90-D35366F89BA2}" destId="{F6F6B1F2-3DB5-460F-95F7-8A512ADF0001}" srcOrd="2" destOrd="0" presId="urn:microsoft.com/office/officeart/2005/8/layout/process5"/>
    <dgm:cxn modelId="{97C2DD53-A083-4C63-99BD-41893A35F56D}" type="presParOf" srcId="{59677A80-E132-4BE8-AB90-D35366F89BA2}" destId="{34147F33-B37A-47D4-BF3E-1323912971EA}" srcOrd="3" destOrd="0" presId="urn:microsoft.com/office/officeart/2005/8/layout/process5"/>
    <dgm:cxn modelId="{77696207-B411-42E5-B414-D92834A80F3A}" type="presParOf" srcId="{34147F33-B37A-47D4-BF3E-1323912971EA}" destId="{33CFC26D-7EFB-470E-A959-B8A169772528}" srcOrd="0" destOrd="0" presId="urn:microsoft.com/office/officeart/2005/8/layout/process5"/>
    <dgm:cxn modelId="{CE0804C0-9800-4F92-B673-BAE513CA9A34}" type="presParOf" srcId="{59677A80-E132-4BE8-AB90-D35366F89BA2}" destId="{324BF9A2-C448-4AF0-B857-8C02D1007346}" srcOrd="4" destOrd="0" presId="urn:microsoft.com/office/officeart/2005/8/layout/process5"/>
    <dgm:cxn modelId="{D46AA636-65CC-411D-885F-5B305E73DEED}" type="presParOf" srcId="{59677A80-E132-4BE8-AB90-D35366F89BA2}" destId="{A5932302-668E-40FD-937C-1EFB7470A07D}" srcOrd="5" destOrd="0" presId="urn:microsoft.com/office/officeart/2005/8/layout/process5"/>
    <dgm:cxn modelId="{0571E5EC-A7A9-45C1-9BD6-33C5EDFDB33D}" type="presParOf" srcId="{A5932302-668E-40FD-937C-1EFB7470A07D}" destId="{64637AA7-2DCF-46AE-953B-85A5B7428953}" srcOrd="0" destOrd="0" presId="urn:microsoft.com/office/officeart/2005/8/layout/process5"/>
    <dgm:cxn modelId="{D50BAF71-3077-49C7-8203-0DA9E6F8F2F4}" type="presParOf" srcId="{59677A80-E132-4BE8-AB90-D35366F89BA2}" destId="{033C6167-ED9E-4CD6-B141-6144BD04C0C4}" srcOrd="6" destOrd="0" presId="urn:microsoft.com/office/officeart/2005/8/layout/process5"/>
    <dgm:cxn modelId="{D48914F1-2CAA-4343-9682-CD5565555C40}" type="presParOf" srcId="{59677A80-E132-4BE8-AB90-D35366F89BA2}" destId="{192A06C7-6BAB-4553-98FF-68B4386BAF55}" srcOrd="7" destOrd="0" presId="urn:microsoft.com/office/officeart/2005/8/layout/process5"/>
    <dgm:cxn modelId="{32786546-7322-4D98-B9F2-159AFA6AE59A}" type="presParOf" srcId="{192A06C7-6BAB-4553-98FF-68B4386BAF55}" destId="{7EF345C1-F8F4-41C3-B26F-3FDAB37437EA}" srcOrd="0" destOrd="0" presId="urn:microsoft.com/office/officeart/2005/8/layout/process5"/>
    <dgm:cxn modelId="{AD5246A9-5677-45BD-BEDA-94D23B72001C}" type="presParOf" srcId="{59677A80-E132-4BE8-AB90-D35366F89BA2}" destId="{C06F211A-A92A-48EC-96FF-2EA55865CD1B}" srcOrd="8"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3A9FE3-5FE9-470F-8CED-28A99DEF5BC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9A346851-E29F-4FB1-90F0-73F4DAC838B0}">
      <dgm:prSet phldrT="[Text]" custT="1"/>
      <dgm:spPr>
        <a:solidFill>
          <a:schemeClr val="bg1">
            <a:lumMod val="85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Any form of currency that exists digitally or virtually &amp; uses cryptography to secure transactions</a:t>
          </a:r>
        </a:p>
      </dgm:t>
    </dgm:pt>
    <dgm:pt modelId="{4842A9E0-CC38-4FE7-89AF-5FF543E6226B}" type="parTrans" cxnId="{F92BF08E-E7CC-4B27-9936-F406915835EF}">
      <dgm:prSet/>
      <dgm:spPr/>
      <dgm:t>
        <a:bodyPr/>
        <a:lstStyle/>
        <a:p>
          <a:endParaRPr lang="en-GB"/>
        </a:p>
      </dgm:t>
    </dgm:pt>
    <dgm:pt modelId="{D3F76732-0767-4991-B1F5-C901AEA47CD5}" type="sibTrans" cxnId="{F92BF08E-E7CC-4B27-9936-F406915835EF}">
      <dgm:prSet/>
      <dgm:spPr/>
      <dgm:t>
        <a:bodyPr/>
        <a:lstStyle/>
        <a:p>
          <a:endParaRPr lang="en-GB"/>
        </a:p>
      </dgm:t>
    </dgm:pt>
    <dgm:pt modelId="{E526C7AB-5E58-4BA7-8004-D94C308460BD}">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Bitcoin is the worlds 1st digital currency that allows users to send value on a peer-to-peer basis with no need for a bank, service provider or any other authority</a:t>
          </a:r>
        </a:p>
      </dgm:t>
    </dgm:pt>
    <dgm:pt modelId="{58920D9B-9647-413E-84EF-CADAEB7923D9}" type="parTrans" cxnId="{7A731A8F-9EF6-42F3-B844-5B5EAB791433}">
      <dgm:prSet/>
      <dgm:spPr/>
      <dgm:t>
        <a:bodyPr/>
        <a:lstStyle/>
        <a:p>
          <a:endParaRPr lang="en-GB"/>
        </a:p>
      </dgm:t>
    </dgm:pt>
    <dgm:pt modelId="{11FB784F-180B-498A-8C02-ADE89D65B6DF}" type="sibTrans" cxnId="{7A731A8F-9EF6-42F3-B844-5B5EAB791433}">
      <dgm:prSet/>
      <dgm:spPr/>
      <dgm:t>
        <a:bodyPr/>
        <a:lstStyle/>
        <a:p>
          <a:endParaRPr lang="en-GB"/>
        </a:p>
      </dgm:t>
    </dgm:pt>
    <dgm:pt modelId="{8D4B47A4-49A8-4FF2-A726-455CF8FB13BD}">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Legitimate use includes transfer &amp; storage of value without trust or reliance on others. Also used for trade, goods &amp; services</a:t>
          </a:r>
        </a:p>
      </dgm:t>
    </dgm:pt>
    <dgm:pt modelId="{91451CCC-CE35-44E9-B021-77B8146B75E6}" type="parTrans" cxnId="{6ACBA193-A475-439B-AD6E-2F87992D0DB5}">
      <dgm:prSet/>
      <dgm:spPr/>
      <dgm:t>
        <a:bodyPr/>
        <a:lstStyle/>
        <a:p>
          <a:endParaRPr lang="en-GB"/>
        </a:p>
      </dgm:t>
    </dgm:pt>
    <dgm:pt modelId="{8424D11A-F81A-4C6E-A152-E77ADDB2CEC0}" type="sibTrans" cxnId="{6ACBA193-A475-439B-AD6E-2F87992D0DB5}">
      <dgm:prSet/>
      <dgm:spPr/>
      <dgm:t>
        <a:bodyPr/>
        <a:lstStyle/>
        <a:p>
          <a:endParaRPr lang="en-GB"/>
        </a:p>
      </dgm:t>
    </dgm:pt>
    <dgm:pt modelId="{E28BD809-FD3C-4830-B8A6-C2A5FB8245C4}">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Anonymous nature of bitcoin allows criminals to transact for illicit goods &amp; services, then store the proceeds of their crime in digital form away from banks</a:t>
          </a:r>
        </a:p>
      </dgm:t>
    </dgm:pt>
    <dgm:pt modelId="{E4DCAEDE-6991-410A-9846-A4D81955E7F0}" type="parTrans" cxnId="{796D7696-176A-4511-B174-AE7E7111D6A4}">
      <dgm:prSet/>
      <dgm:spPr/>
      <dgm:t>
        <a:bodyPr/>
        <a:lstStyle/>
        <a:p>
          <a:endParaRPr lang="en-GB"/>
        </a:p>
      </dgm:t>
    </dgm:pt>
    <dgm:pt modelId="{CAD161EA-BEE0-4D84-A87D-02B0299C254B}" type="sibTrans" cxnId="{796D7696-176A-4511-B174-AE7E7111D6A4}">
      <dgm:prSet/>
      <dgm:spPr/>
      <dgm:t>
        <a:bodyPr/>
        <a:lstStyle/>
        <a:p>
          <a:endParaRPr lang="en-GB"/>
        </a:p>
      </dgm:t>
    </dgm:pt>
    <dgm:pt modelId="{F29E6490-051A-4B37-AC59-C6D9436B0F4D}" type="pres">
      <dgm:prSet presAssocID="{183A9FE3-5FE9-470F-8CED-28A99DEF5BC1}" presName="diagram" presStyleCnt="0">
        <dgm:presLayoutVars>
          <dgm:dir/>
          <dgm:resizeHandles val="exact"/>
        </dgm:presLayoutVars>
      </dgm:prSet>
      <dgm:spPr/>
    </dgm:pt>
    <dgm:pt modelId="{1C202223-6D01-4911-A14D-C3FE565E2926}" type="pres">
      <dgm:prSet presAssocID="{9A346851-E29F-4FB1-90F0-73F4DAC838B0}" presName="node" presStyleLbl="node1" presStyleIdx="0" presStyleCnt="4" custScaleX="118631" custScaleY="85730">
        <dgm:presLayoutVars>
          <dgm:bulletEnabled val="1"/>
        </dgm:presLayoutVars>
      </dgm:prSet>
      <dgm:spPr/>
    </dgm:pt>
    <dgm:pt modelId="{C45947B6-8F5B-4DCA-808A-BF958B15FD94}" type="pres">
      <dgm:prSet presAssocID="{D3F76732-0767-4991-B1F5-C901AEA47CD5}" presName="sibTrans" presStyleCnt="0"/>
      <dgm:spPr/>
    </dgm:pt>
    <dgm:pt modelId="{22476E6D-9514-4CAF-9BFE-5DD73907254A}" type="pres">
      <dgm:prSet presAssocID="{E526C7AB-5E58-4BA7-8004-D94C308460BD}" presName="node" presStyleLbl="node1" presStyleIdx="1" presStyleCnt="4" custScaleX="122983" custScaleY="88665">
        <dgm:presLayoutVars>
          <dgm:bulletEnabled val="1"/>
        </dgm:presLayoutVars>
      </dgm:prSet>
      <dgm:spPr/>
    </dgm:pt>
    <dgm:pt modelId="{208FFFAB-BCA9-4479-AF88-9423CC685B5A}" type="pres">
      <dgm:prSet presAssocID="{11FB784F-180B-498A-8C02-ADE89D65B6DF}" presName="sibTrans" presStyleCnt="0"/>
      <dgm:spPr/>
    </dgm:pt>
    <dgm:pt modelId="{633C3527-F57F-4744-8CD0-0D21512C47A6}" type="pres">
      <dgm:prSet presAssocID="{8D4B47A4-49A8-4FF2-A726-455CF8FB13BD}" presName="node" presStyleLbl="node1" presStyleIdx="2" presStyleCnt="4" custScaleX="114797" custScaleY="85231">
        <dgm:presLayoutVars>
          <dgm:bulletEnabled val="1"/>
        </dgm:presLayoutVars>
      </dgm:prSet>
      <dgm:spPr/>
    </dgm:pt>
    <dgm:pt modelId="{0622B72F-22CE-4419-ADB7-3AD518403689}" type="pres">
      <dgm:prSet presAssocID="{8424D11A-F81A-4C6E-A152-E77ADDB2CEC0}" presName="sibTrans" presStyleCnt="0"/>
      <dgm:spPr/>
    </dgm:pt>
    <dgm:pt modelId="{76A9637E-F83B-46DB-896D-28E162BE1038}" type="pres">
      <dgm:prSet presAssocID="{E28BD809-FD3C-4830-B8A6-C2A5FB8245C4}" presName="node" presStyleLbl="node1" presStyleIdx="3" presStyleCnt="4" custScaleX="118208" custScaleY="90601">
        <dgm:presLayoutVars>
          <dgm:bulletEnabled val="1"/>
        </dgm:presLayoutVars>
      </dgm:prSet>
      <dgm:spPr/>
    </dgm:pt>
  </dgm:ptLst>
  <dgm:cxnLst>
    <dgm:cxn modelId="{56211505-F3CC-476B-B972-AEBBFB9E3F51}" type="presOf" srcId="{E526C7AB-5E58-4BA7-8004-D94C308460BD}" destId="{22476E6D-9514-4CAF-9BFE-5DD73907254A}" srcOrd="0" destOrd="0" presId="urn:microsoft.com/office/officeart/2005/8/layout/default"/>
    <dgm:cxn modelId="{7E9C916D-C83B-4C2A-80C0-B42DFB175A35}" type="presOf" srcId="{8D4B47A4-49A8-4FF2-A726-455CF8FB13BD}" destId="{633C3527-F57F-4744-8CD0-0D21512C47A6}" srcOrd="0" destOrd="0" presId="urn:microsoft.com/office/officeart/2005/8/layout/default"/>
    <dgm:cxn modelId="{F92BF08E-E7CC-4B27-9936-F406915835EF}" srcId="{183A9FE3-5FE9-470F-8CED-28A99DEF5BC1}" destId="{9A346851-E29F-4FB1-90F0-73F4DAC838B0}" srcOrd="0" destOrd="0" parTransId="{4842A9E0-CC38-4FE7-89AF-5FF543E6226B}" sibTransId="{D3F76732-0767-4991-B1F5-C901AEA47CD5}"/>
    <dgm:cxn modelId="{7A731A8F-9EF6-42F3-B844-5B5EAB791433}" srcId="{183A9FE3-5FE9-470F-8CED-28A99DEF5BC1}" destId="{E526C7AB-5E58-4BA7-8004-D94C308460BD}" srcOrd="1" destOrd="0" parTransId="{58920D9B-9647-413E-84EF-CADAEB7923D9}" sibTransId="{11FB784F-180B-498A-8C02-ADE89D65B6DF}"/>
    <dgm:cxn modelId="{6ACBA193-A475-439B-AD6E-2F87992D0DB5}" srcId="{183A9FE3-5FE9-470F-8CED-28A99DEF5BC1}" destId="{8D4B47A4-49A8-4FF2-A726-455CF8FB13BD}" srcOrd="2" destOrd="0" parTransId="{91451CCC-CE35-44E9-B021-77B8146B75E6}" sibTransId="{8424D11A-F81A-4C6E-A152-E77ADDB2CEC0}"/>
    <dgm:cxn modelId="{796D7696-176A-4511-B174-AE7E7111D6A4}" srcId="{183A9FE3-5FE9-470F-8CED-28A99DEF5BC1}" destId="{E28BD809-FD3C-4830-B8A6-C2A5FB8245C4}" srcOrd="3" destOrd="0" parTransId="{E4DCAEDE-6991-410A-9846-A4D81955E7F0}" sibTransId="{CAD161EA-BEE0-4D84-A87D-02B0299C254B}"/>
    <dgm:cxn modelId="{34DE929C-1E05-4AA8-ABF9-FFFC97A85F9F}" type="presOf" srcId="{E28BD809-FD3C-4830-B8A6-C2A5FB8245C4}" destId="{76A9637E-F83B-46DB-896D-28E162BE1038}" srcOrd="0" destOrd="0" presId="urn:microsoft.com/office/officeart/2005/8/layout/default"/>
    <dgm:cxn modelId="{C32E31D1-EBC4-42A4-9A7B-CF4AC4023F88}" type="presOf" srcId="{183A9FE3-5FE9-470F-8CED-28A99DEF5BC1}" destId="{F29E6490-051A-4B37-AC59-C6D9436B0F4D}" srcOrd="0" destOrd="0" presId="urn:microsoft.com/office/officeart/2005/8/layout/default"/>
    <dgm:cxn modelId="{063007FA-B2C0-4BED-B68E-50B99978CE05}" type="presOf" srcId="{9A346851-E29F-4FB1-90F0-73F4DAC838B0}" destId="{1C202223-6D01-4911-A14D-C3FE565E2926}" srcOrd="0" destOrd="0" presId="urn:microsoft.com/office/officeart/2005/8/layout/default"/>
    <dgm:cxn modelId="{8B6441DD-AB22-4D7C-B901-61F8FFF7CAC8}" type="presParOf" srcId="{F29E6490-051A-4B37-AC59-C6D9436B0F4D}" destId="{1C202223-6D01-4911-A14D-C3FE565E2926}" srcOrd="0" destOrd="0" presId="urn:microsoft.com/office/officeart/2005/8/layout/default"/>
    <dgm:cxn modelId="{A412157E-B9CB-4101-AF7B-98A5964D934D}" type="presParOf" srcId="{F29E6490-051A-4B37-AC59-C6D9436B0F4D}" destId="{C45947B6-8F5B-4DCA-808A-BF958B15FD94}" srcOrd="1" destOrd="0" presId="urn:microsoft.com/office/officeart/2005/8/layout/default"/>
    <dgm:cxn modelId="{21C1C557-E7B1-4C6F-9E40-C95BD37F9EF2}" type="presParOf" srcId="{F29E6490-051A-4B37-AC59-C6D9436B0F4D}" destId="{22476E6D-9514-4CAF-9BFE-5DD73907254A}" srcOrd="2" destOrd="0" presId="urn:microsoft.com/office/officeart/2005/8/layout/default"/>
    <dgm:cxn modelId="{2E1B7D19-5710-438A-B0EF-947343DBA31E}" type="presParOf" srcId="{F29E6490-051A-4B37-AC59-C6D9436B0F4D}" destId="{208FFFAB-BCA9-4479-AF88-9423CC685B5A}" srcOrd="3" destOrd="0" presId="urn:microsoft.com/office/officeart/2005/8/layout/default"/>
    <dgm:cxn modelId="{A39CCD31-B167-425F-B0EA-7E9C65D44500}" type="presParOf" srcId="{F29E6490-051A-4B37-AC59-C6D9436B0F4D}" destId="{633C3527-F57F-4744-8CD0-0D21512C47A6}" srcOrd="4" destOrd="0" presId="urn:microsoft.com/office/officeart/2005/8/layout/default"/>
    <dgm:cxn modelId="{A4543D85-F6E6-4EA9-A8EF-B719235CE96E}" type="presParOf" srcId="{F29E6490-051A-4B37-AC59-C6D9436B0F4D}" destId="{0622B72F-22CE-4419-ADB7-3AD518403689}" srcOrd="5" destOrd="0" presId="urn:microsoft.com/office/officeart/2005/8/layout/default"/>
    <dgm:cxn modelId="{17552646-708D-49DB-B8B8-CE6C582F1938}" type="presParOf" srcId="{F29E6490-051A-4B37-AC59-C6D9436B0F4D}" destId="{76A9637E-F83B-46DB-896D-28E162BE1038}"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1018939-820A-4E1F-BE0C-578D6EF5D326}"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488CB0C8-8F4E-43B9-A837-CE8901B0F49D}">
      <dgm:prSet phldrT="[Text]" phldr="1"/>
      <dgm:spPr>
        <a:blipFill rotWithShape="0">
          <a:blip xmlns:r="http://schemas.openxmlformats.org/officeDocument/2006/relationships" r:embed="rId1"/>
          <a:srcRect/>
          <a:stretch>
            <a:fillRect/>
          </a:stretch>
        </a:blipFill>
        <a:ln>
          <a:solidFill>
            <a:schemeClr val="tx1"/>
          </a:solidFill>
        </a:ln>
      </dgm:spPr>
      <dgm:t>
        <a:bodyPr/>
        <a:lstStyle/>
        <a:p>
          <a:endParaRPr lang="en-GB" dirty="0"/>
        </a:p>
      </dgm:t>
    </dgm:pt>
    <dgm:pt modelId="{49C140BE-2091-44FD-8469-B9DE2529B62F}" type="parTrans" cxnId="{19CF0347-3BD8-43EB-BA4A-179D6602AC75}">
      <dgm:prSet/>
      <dgm:spPr/>
      <dgm:t>
        <a:bodyPr/>
        <a:lstStyle/>
        <a:p>
          <a:endParaRPr lang="en-GB"/>
        </a:p>
      </dgm:t>
    </dgm:pt>
    <dgm:pt modelId="{E1C68341-62FF-4EEF-8B5F-C6528A236BE6}" type="sibTrans" cxnId="{19CF0347-3BD8-43EB-BA4A-179D6602AC75}">
      <dgm:prSet/>
      <dgm:spPr/>
      <dgm:t>
        <a:bodyPr/>
        <a:lstStyle/>
        <a:p>
          <a:endParaRPr lang="en-GB"/>
        </a:p>
      </dgm:t>
    </dgm:pt>
    <dgm:pt modelId="{930657D3-5B12-402F-8BEE-EADA3DF9F976}">
      <dgm:prSet phldrT="[Text]" phldr="1"/>
      <dgm:spPr>
        <a:blipFill rotWithShape="0">
          <a:blip xmlns:r="http://schemas.openxmlformats.org/officeDocument/2006/relationships" r:embed="rId2"/>
          <a:srcRect/>
          <a:stretch>
            <a:fillRect l="-45000" r="-45000"/>
          </a:stretch>
        </a:blipFill>
        <a:ln>
          <a:solidFill>
            <a:schemeClr val="tx1"/>
          </a:solidFill>
        </a:ln>
      </dgm:spPr>
      <dgm:t>
        <a:bodyPr/>
        <a:lstStyle/>
        <a:p>
          <a:endParaRPr lang="en-GB" dirty="0"/>
        </a:p>
      </dgm:t>
    </dgm:pt>
    <dgm:pt modelId="{A272DDB3-0C98-4481-98C2-20E98F880FFE}" type="parTrans" cxnId="{65AC3DB6-DDFF-40B5-90A3-747ABE0F2351}">
      <dgm:prSet/>
      <dgm:spPr/>
      <dgm:t>
        <a:bodyPr/>
        <a:lstStyle/>
        <a:p>
          <a:endParaRPr lang="en-GB"/>
        </a:p>
      </dgm:t>
    </dgm:pt>
    <dgm:pt modelId="{FDCA6BC2-E25C-471F-B4F0-9586CA6558FA}" type="sibTrans" cxnId="{65AC3DB6-DDFF-40B5-90A3-747ABE0F2351}">
      <dgm:prSet/>
      <dgm:spPr/>
      <dgm:t>
        <a:bodyPr/>
        <a:lstStyle/>
        <a:p>
          <a:endParaRPr lang="en-GB"/>
        </a:p>
      </dgm:t>
    </dgm:pt>
    <dgm:pt modelId="{D053D99D-83BC-4A58-8AC2-71CD5D9F0154}">
      <dgm:prSet phldrT="[Text]" phldr="1"/>
      <dgm:spPr>
        <a:blipFill rotWithShape="0">
          <a:blip xmlns:r="http://schemas.openxmlformats.org/officeDocument/2006/relationships" r:embed="rId3"/>
          <a:srcRect/>
          <a:stretch>
            <a:fillRect l="-25000" r="-25000"/>
          </a:stretch>
        </a:blipFill>
        <a:ln>
          <a:solidFill>
            <a:schemeClr val="tx1"/>
          </a:solidFill>
        </a:ln>
      </dgm:spPr>
      <dgm:t>
        <a:bodyPr/>
        <a:lstStyle/>
        <a:p>
          <a:endParaRPr lang="en-GB" dirty="0"/>
        </a:p>
      </dgm:t>
    </dgm:pt>
    <dgm:pt modelId="{4B9469C0-E94A-4B54-BD8E-32E8C070A264}" type="parTrans" cxnId="{BB73C108-CDBE-4CA5-BCDE-C46FF465E4BA}">
      <dgm:prSet/>
      <dgm:spPr/>
      <dgm:t>
        <a:bodyPr/>
        <a:lstStyle/>
        <a:p>
          <a:endParaRPr lang="en-GB"/>
        </a:p>
      </dgm:t>
    </dgm:pt>
    <dgm:pt modelId="{AEC7666D-D17A-42C2-9B72-5808EE54983D}" type="sibTrans" cxnId="{BB73C108-CDBE-4CA5-BCDE-C46FF465E4BA}">
      <dgm:prSet/>
      <dgm:spPr/>
      <dgm:t>
        <a:bodyPr/>
        <a:lstStyle/>
        <a:p>
          <a:endParaRPr lang="en-GB"/>
        </a:p>
      </dgm:t>
    </dgm:pt>
    <dgm:pt modelId="{04393570-68AF-4FCC-9E29-DC3801E0AD25}">
      <dgm:prSet phldrT="[Text]" phldr="1"/>
      <dgm:spPr>
        <a:blipFill rotWithShape="0">
          <a:blip xmlns:r="http://schemas.openxmlformats.org/officeDocument/2006/relationships" r:embed="rId4"/>
          <a:srcRect/>
          <a:stretch>
            <a:fillRect l="-25000" r="-25000"/>
          </a:stretch>
        </a:blipFill>
        <a:ln>
          <a:solidFill>
            <a:schemeClr val="tx1"/>
          </a:solidFill>
        </a:ln>
      </dgm:spPr>
      <dgm:t>
        <a:bodyPr/>
        <a:lstStyle/>
        <a:p>
          <a:endParaRPr lang="en-GB" dirty="0"/>
        </a:p>
      </dgm:t>
    </dgm:pt>
    <dgm:pt modelId="{B79ECDDC-2950-4B62-BB89-FCAAA1F4DB7F}" type="parTrans" cxnId="{C8C7C359-6DCC-4A91-B180-2A35AB48C636}">
      <dgm:prSet/>
      <dgm:spPr/>
      <dgm:t>
        <a:bodyPr/>
        <a:lstStyle/>
        <a:p>
          <a:endParaRPr lang="en-GB"/>
        </a:p>
      </dgm:t>
    </dgm:pt>
    <dgm:pt modelId="{CC4F9F48-3436-400D-A279-5E076150DF97}" type="sibTrans" cxnId="{C8C7C359-6DCC-4A91-B180-2A35AB48C636}">
      <dgm:prSet/>
      <dgm:spPr/>
      <dgm:t>
        <a:bodyPr/>
        <a:lstStyle/>
        <a:p>
          <a:endParaRPr lang="en-GB"/>
        </a:p>
      </dgm:t>
    </dgm:pt>
    <dgm:pt modelId="{EF345705-8625-4FD4-991B-E87025E4B00B}">
      <dgm:prSet phldrT="[Text]" phldr="1"/>
      <dgm:spPr>
        <a:blipFill rotWithShape="0">
          <a:blip xmlns:r="http://schemas.openxmlformats.org/officeDocument/2006/relationships" r:embed="rId5"/>
          <a:srcRect/>
          <a:stretch>
            <a:fillRect l="-45000" r="-45000"/>
          </a:stretch>
        </a:blipFill>
        <a:ln>
          <a:solidFill>
            <a:schemeClr val="tx1"/>
          </a:solidFill>
        </a:ln>
      </dgm:spPr>
      <dgm:t>
        <a:bodyPr/>
        <a:lstStyle/>
        <a:p>
          <a:endParaRPr lang="en-GB" dirty="0"/>
        </a:p>
      </dgm:t>
    </dgm:pt>
    <dgm:pt modelId="{FC9A27E9-2A9F-4C0A-9573-A2ACC1675A4C}" type="parTrans" cxnId="{312DA83D-30C1-455F-9CF4-88700675D679}">
      <dgm:prSet/>
      <dgm:spPr/>
      <dgm:t>
        <a:bodyPr/>
        <a:lstStyle/>
        <a:p>
          <a:endParaRPr lang="en-GB"/>
        </a:p>
      </dgm:t>
    </dgm:pt>
    <dgm:pt modelId="{7B83FC97-E36E-43D0-AC44-7A22E3B27CB3}" type="sibTrans" cxnId="{312DA83D-30C1-455F-9CF4-88700675D679}">
      <dgm:prSet/>
      <dgm:spPr/>
      <dgm:t>
        <a:bodyPr/>
        <a:lstStyle/>
        <a:p>
          <a:endParaRPr lang="en-GB"/>
        </a:p>
      </dgm:t>
    </dgm:pt>
    <dgm:pt modelId="{36B864B6-CD48-48DE-8549-63A05FBF8623}">
      <dgm:prSet phldrT="[Text]" phldr="1"/>
      <dgm:spPr>
        <a:blipFill rotWithShape="0">
          <a:blip xmlns:r="http://schemas.openxmlformats.org/officeDocument/2006/relationships" r:embed="rId6"/>
          <a:srcRect/>
          <a:stretch>
            <a:fillRect l="-25000" r="-25000"/>
          </a:stretch>
        </a:blipFill>
        <a:ln>
          <a:solidFill>
            <a:schemeClr val="tx1"/>
          </a:solidFill>
        </a:ln>
      </dgm:spPr>
      <dgm:t>
        <a:bodyPr/>
        <a:lstStyle/>
        <a:p>
          <a:endParaRPr lang="en-GB" dirty="0"/>
        </a:p>
      </dgm:t>
    </dgm:pt>
    <dgm:pt modelId="{98CF8B9B-51B1-4406-9260-5358BA73FC84}" type="parTrans" cxnId="{C505B996-CE5C-4D3D-9779-F3FD3F4259E0}">
      <dgm:prSet/>
      <dgm:spPr/>
      <dgm:t>
        <a:bodyPr/>
        <a:lstStyle/>
        <a:p>
          <a:endParaRPr lang="en-GB"/>
        </a:p>
      </dgm:t>
    </dgm:pt>
    <dgm:pt modelId="{77DF8838-D247-47B9-B12C-A7FCC9036970}" type="sibTrans" cxnId="{C505B996-CE5C-4D3D-9779-F3FD3F4259E0}">
      <dgm:prSet/>
      <dgm:spPr/>
      <dgm:t>
        <a:bodyPr/>
        <a:lstStyle/>
        <a:p>
          <a:endParaRPr lang="en-GB"/>
        </a:p>
      </dgm:t>
    </dgm:pt>
    <dgm:pt modelId="{A4916BC3-CBCB-4F77-B949-B6A04C099C42}">
      <dgm:prSet phldrT="[Text]" phldr="1"/>
      <dgm:spPr>
        <a:blipFill rotWithShape="0">
          <a:blip xmlns:r="http://schemas.openxmlformats.org/officeDocument/2006/relationships" r:embed="rId7"/>
          <a:srcRect/>
          <a:stretch>
            <a:fillRect t="-3000" b="-3000"/>
          </a:stretch>
        </a:blipFill>
        <a:ln>
          <a:solidFill>
            <a:schemeClr val="tx1"/>
          </a:solidFill>
        </a:ln>
      </dgm:spPr>
      <dgm:t>
        <a:bodyPr/>
        <a:lstStyle/>
        <a:p>
          <a:endParaRPr lang="en-GB"/>
        </a:p>
      </dgm:t>
    </dgm:pt>
    <dgm:pt modelId="{C4266DFB-25C0-46AD-87FE-554BEA2750C3}" type="parTrans" cxnId="{E8C39007-D141-4115-9BC0-8C4A1D3F10DF}">
      <dgm:prSet/>
      <dgm:spPr/>
      <dgm:t>
        <a:bodyPr/>
        <a:lstStyle/>
        <a:p>
          <a:endParaRPr lang="en-GB"/>
        </a:p>
      </dgm:t>
    </dgm:pt>
    <dgm:pt modelId="{0126DC79-0956-4363-9A1B-0D2F16D6683D}" type="sibTrans" cxnId="{E8C39007-D141-4115-9BC0-8C4A1D3F10DF}">
      <dgm:prSet/>
      <dgm:spPr/>
      <dgm:t>
        <a:bodyPr/>
        <a:lstStyle/>
        <a:p>
          <a:endParaRPr lang="en-GB"/>
        </a:p>
      </dgm:t>
    </dgm:pt>
    <dgm:pt modelId="{B623B72E-3D8F-48AA-8931-C0732FD51632}" type="pres">
      <dgm:prSet presAssocID="{C1018939-820A-4E1F-BE0C-578D6EF5D326}" presName="Name0" presStyleCnt="0">
        <dgm:presLayoutVars>
          <dgm:chMax val="1"/>
          <dgm:chPref val="1"/>
          <dgm:dir/>
          <dgm:animOne val="branch"/>
          <dgm:animLvl val="lvl"/>
        </dgm:presLayoutVars>
      </dgm:prSet>
      <dgm:spPr/>
    </dgm:pt>
    <dgm:pt modelId="{1AC00F0E-89C2-4626-9B7C-B4562E0F696C}" type="pres">
      <dgm:prSet presAssocID="{488CB0C8-8F4E-43B9-A837-CE8901B0F49D}" presName="Parent" presStyleLbl="node0" presStyleIdx="0" presStyleCnt="1">
        <dgm:presLayoutVars>
          <dgm:chMax val="6"/>
          <dgm:chPref val="6"/>
        </dgm:presLayoutVars>
      </dgm:prSet>
      <dgm:spPr/>
    </dgm:pt>
    <dgm:pt modelId="{2C21F5D7-B6A8-4BB3-923D-A0CDD51DF578}" type="pres">
      <dgm:prSet presAssocID="{930657D3-5B12-402F-8BEE-EADA3DF9F976}" presName="Accent1" presStyleCnt="0"/>
      <dgm:spPr/>
    </dgm:pt>
    <dgm:pt modelId="{C6C4B040-03B1-493A-9CC8-092641E8BC5E}" type="pres">
      <dgm:prSet presAssocID="{930657D3-5B12-402F-8BEE-EADA3DF9F976}" presName="Accent" presStyleLbl="bgShp" presStyleIdx="0" presStyleCnt="6"/>
      <dgm:spPr/>
    </dgm:pt>
    <dgm:pt modelId="{F96A656A-5768-4A1D-9760-920DC739448F}" type="pres">
      <dgm:prSet presAssocID="{930657D3-5B12-402F-8BEE-EADA3DF9F976}" presName="Child1" presStyleLbl="node1" presStyleIdx="0" presStyleCnt="6">
        <dgm:presLayoutVars>
          <dgm:chMax val="0"/>
          <dgm:chPref val="0"/>
          <dgm:bulletEnabled val="1"/>
        </dgm:presLayoutVars>
      </dgm:prSet>
      <dgm:spPr/>
    </dgm:pt>
    <dgm:pt modelId="{DF11991D-33F4-45C3-8F62-62C162E452F9}" type="pres">
      <dgm:prSet presAssocID="{D053D99D-83BC-4A58-8AC2-71CD5D9F0154}" presName="Accent2" presStyleCnt="0"/>
      <dgm:spPr/>
    </dgm:pt>
    <dgm:pt modelId="{CDC6029A-6AF9-4F74-9011-897AF03C0D46}" type="pres">
      <dgm:prSet presAssocID="{D053D99D-83BC-4A58-8AC2-71CD5D9F0154}" presName="Accent" presStyleLbl="bgShp" presStyleIdx="1" presStyleCnt="6"/>
      <dgm:spPr>
        <a:solidFill>
          <a:schemeClr val="accent2">
            <a:lumMod val="75000"/>
          </a:schemeClr>
        </a:solidFill>
      </dgm:spPr>
    </dgm:pt>
    <dgm:pt modelId="{E762D49E-7A5D-41F2-8B16-01314560DC26}" type="pres">
      <dgm:prSet presAssocID="{D053D99D-83BC-4A58-8AC2-71CD5D9F0154}" presName="Child2" presStyleLbl="node1" presStyleIdx="1" presStyleCnt="6">
        <dgm:presLayoutVars>
          <dgm:chMax val="0"/>
          <dgm:chPref val="0"/>
          <dgm:bulletEnabled val="1"/>
        </dgm:presLayoutVars>
      </dgm:prSet>
      <dgm:spPr/>
    </dgm:pt>
    <dgm:pt modelId="{ED31F0CE-1DC9-4E08-B735-C393E6C13541}" type="pres">
      <dgm:prSet presAssocID="{04393570-68AF-4FCC-9E29-DC3801E0AD25}" presName="Accent3" presStyleCnt="0"/>
      <dgm:spPr/>
    </dgm:pt>
    <dgm:pt modelId="{CCE462CB-0813-4A2C-89EE-351EEA4002D8}" type="pres">
      <dgm:prSet presAssocID="{04393570-68AF-4FCC-9E29-DC3801E0AD25}" presName="Accent" presStyleLbl="bgShp" presStyleIdx="2" presStyleCnt="6"/>
      <dgm:spPr>
        <a:solidFill>
          <a:schemeClr val="accent2">
            <a:lumMod val="75000"/>
          </a:schemeClr>
        </a:solidFill>
      </dgm:spPr>
    </dgm:pt>
    <dgm:pt modelId="{BAB0205A-C14F-4960-B3FF-20B057A8A286}" type="pres">
      <dgm:prSet presAssocID="{04393570-68AF-4FCC-9E29-DC3801E0AD25}" presName="Child3" presStyleLbl="node1" presStyleIdx="2" presStyleCnt="6">
        <dgm:presLayoutVars>
          <dgm:chMax val="0"/>
          <dgm:chPref val="0"/>
          <dgm:bulletEnabled val="1"/>
        </dgm:presLayoutVars>
      </dgm:prSet>
      <dgm:spPr/>
    </dgm:pt>
    <dgm:pt modelId="{0048A41C-3609-40D4-8FE9-1831369F955E}" type="pres">
      <dgm:prSet presAssocID="{EF345705-8625-4FD4-991B-E87025E4B00B}" presName="Accent4" presStyleCnt="0"/>
      <dgm:spPr/>
    </dgm:pt>
    <dgm:pt modelId="{13EDFA72-07D8-4CB5-A055-8D1C700792E2}" type="pres">
      <dgm:prSet presAssocID="{EF345705-8625-4FD4-991B-E87025E4B00B}" presName="Accent" presStyleLbl="bgShp" presStyleIdx="3" presStyleCnt="6"/>
      <dgm:spPr>
        <a:solidFill>
          <a:schemeClr val="accent2">
            <a:lumMod val="75000"/>
          </a:schemeClr>
        </a:solidFill>
      </dgm:spPr>
    </dgm:pt>
    <dgm:pt modelId="{4CBEE737-F668-4C24-9250-40C673D92F54}" type="pres">
      <dgm:prSet presAssocID="{EF345705-8625-4FD4-991B-E87025E4B00B}" presName="Child4" presStyleLbl="node1" presStyleIdx="3" presStyleCnt="6">
        <dgm:presLayoutVars>
          <dgm:chMax val="0"/>
          <dgm:chPref val="0"/>
          <dgm:bulletEnabled val="1"/>
        </dgm:presLayoutVars>
      </dgm:prSet>
      <dgm:spPr/>
    </dgm:pt>
    <dgm:pt modelId="{70B31455-DB74-4BA3-85C1-47F9867C27C9}" type="pres">
      <dgm:prSet presAssocID="{36B864B6-CD48-48DE-8549-63A05FBF8623}" presName="Accent5" presStyleCnt="0"/>
      <dgm:spPr/>
    </dgm:pt>
    <dgm:pt modelId="{3B47E99E-4615-4A50-88DD-2C5679FD854F}" type="pres">
      <dgm:prSet presAssocID="{36B864B6-CD48-48DE-8549-63A05FBF8623}" presName="Accent" presStyleLbl="bgShp" presStyleIdx="4" presStyleCnt="6"/>
      <dgm:spPr>
        <a:solidFill>
          <a:schemeClr val="accent2">
            <a:lumMod val="75000"/>
          </a:schemeClr>
        </a:solidFill>
      </dgm:spPr>
    </dgm:pt>
    <dgm:pt modelId="{5583A403-14F9-408B-A6F9-ABB1AC2D7D20}" type="pres">
      <dgm:prSet presAssocID="{36B864B6-CD48-48DE-8549-63A05FBF8623}" presName="Child5" presStyleLbl="node1" presStyleIdx="4" presStyleCnt="6">
        <dgm:presLayoutVars>
          <dgm:chMax val="0"/>
          <dgm:chPref val="0"/>
          <dgm:bulletEnabled val="1"/>
        </dgm:presLayoutVars>
      </dgm:prSet>
      <dgm:spPr/>
    </dgm:pt>
    <dgm:pt modelId="{3B8FB6E5-8AD4-4B0F-B022-47EAC6335892}" type="pres">
      <dgm:prSet presAssocID="{A4916BC3-CBCB-4F77-B949-B6A04C099C42}" presName="Accent6" presStyleCnt="0"/>
      <dgm:spPr/>
    </dgm:pt>
    <dgm:pt modelId="{36EF2CD6-DC93-43AA-830C-7F41D742DD39}" type="pres">
      <dgm:prSet presAssocID="{A4916BC3-CBCB-4F77-B949-B6A04C099C42}" presName="Accent" presStyleLbl="bgShp" presStyleIdx="5" presStyleCnt="6"/>
      <dgm:spPr>
        <a:solidFill>
          <a:schemeClr val="accent2">
            <a:lumMod val="75000"/>
          </a:schemeClr>
        </a:solidFill>
      </dgm:spPr>
    </dgm:pt>
    <dgm:pt modelId="{93D143CE-A01A-46B1-BB44-3D5160016486}" type="pres">
      <dgm:prSet presAssocID="{A4916BC3-CBCB-4F77-B949-B6A04C099C42}" presName="Child6" presStyleLbl="node1" presStyleIdx="5" presStyleCnt="6">
        <dgm:presLayoutVars>
          <dgm:chMax val="0"/>
          <dgm:chPref val="0"/>
          <dgm:bulletEnabled val="1"/>
        </dgm:presLayoutVars>
      </dgm:prSet>
      <dgm:spPr/>
    </dgm:pt>
  </dgm:ptLst>
  <dgm:cxnLst>
    <dgm:cxn modelId="{E8C39007-D141-4115-9BC0-8C4A1D3F10DF}" srcId="{488CB0C8-8F4E-43B9-A837-CE8901B0F49D}" destId="{A4916BC3-CBCB-4F77-B949-B6A04C099C42}" srcOrd="5" destOrd="0" parTransId="{C4266DFB-25C0-46AD-87FE-554BEA2750C3}" sibTransId="{0126DC79-0956-4363-9A1B-0D2F16D6683D}"/>
    <dgm:cxn modelId="{BB73C108-CDBE-4CA5-BCDE-C46FF465E4BA}" srcId="{488CB0C8-8F4E-43B9-A837-CE8901B0F49D}" destId="{D053D99D-83BC-4A58-8AC2-71CD5D9F0154}" srcOrd="1" destOrd="0" parTransId="{4B9469C0-E94A-4B54-BD8E-32E8C070A264}" sibTransId="{AEC7666D-D17A-42C2-9B72-5808EE54983D}"/>
    <dgm:cxn modelId="{F586B627-D8AB-4FBA-ABED-4089A02F060C}" type="presOf" srcId="{36B864B6-CD48-48DE-8549-63A05FBF8623}" destId="{5583A403-14F9-408B-A6F9-ABB1AC2D7D20}" srcOrd="0" destOrd="0" presId="urn:microsoft.com/office/officeart/2011/layout/HexagonRadial"/>
    <dgm:cxn modelId="{ACFFA32E-139A-442C-9779-B87648247A4B}" type="presOf" srcId="{C1018939-820A-4E1F-BE0C-578D6EF5D326}" destId="{B623B72E-3D8F-48AA-8931-C0732FD51632}" srcOrd="0" destOrd="0" presId="urn:microsoft.com/office/officeart/2011/layout/HexagonRadial"/>
    <dgm:cxn modelId="{59644834-2FAF-4064-8061-268A9AE6E225}" type="presOf" srcId="{EF345705-8625-4FD4-991B-E87025E4B00B}" destId="{4CBEE737-F668-4C24-9250-40C673D92F54}" srcOrd="0" destOrd="0" presId="urn:microsoft.com/office/officeart/2011/layout/HexagonRadial"/>
    <dgm:cxn modelId="{312DA83D-30C1-455F-9CF4-88700675D679}" srcId="{488CB0C8-8F4E-43B9-A837-CE8901B0F49D}" destId="{EF345705-8625-4FD4-991B-E87025E4B00B}" srcOrd="3" destOrd="0" parTransId="{FC9A27E9-2A9F-4C0A-9573-A2ACC1675A4C}" sibTransId="{7B83FC97-E36E-43D0-AC44-7A22E3B27CB3}"/>
    <dgm:cxn modelId="{19CF0347-3BD8-43EB-BA4A-179D6602AC75}" srcId="{C1018939-820A-4E1F-BE0C-578D6EF5D326}" destId="{488CB0C8-8F4E-43B9-A837-CE8901B0F49D}" srcOrd="0" destOrd="0" parTransId="{49C140BE-2091-44FD-8469-B9DE2529B62F}" sibTransId="{E1C68341-62FF-4EEF-8B5F-C6528A236BE6}"/>
    <dgm:cxn modelId="{58ABE649-97CA-4340-89A0-10CDC28B1B3E}" type="presOf" srcId="{04393570-68AF-4FCC-9E29-DC3801E0AD25}" destId="{BAB0205A-C14F-4960-B3FF-20B057A8A286}" srcOrd="0" destOrd="0" presId="urn:microsoft.com/office/officeart/2011/layout/HexagonRadial"/>
    <dgm:cxn modelId="{0C439A4F-5C34-490B-9D71-AEC133957933}" type="presOf" srcId="{D053D99D-83BC-4A58-8AC2-71CD5D9F0154}" destId="{E762D49E-7A5D-41F2-8B16-01314560DC26}" srcOrd="0" destOrd="0" presId="urn:microsoft.com/office/officeart/2011/layout/HexagonRadial"/>
    <dgm:cxn modelId="{28EB1055-C768-477F-9FC4-A79047023CD7}" type="presOf" srcId="{A4916BC3-CBCB-4F77-B949-B6A04C099C42}" destId="{93D143CE-A01A-46B1-BB44-3D5160016486}" srcOrd="0" destOrd="0" presId="urn:microsoft.com/office/officeart/2011/layout/HexagonRadial"/>
    <dgm:cxn modelId="{C8C7C359-6DCC-4A91-B180-2A35AB48C636}" srcId="{488CB0C8-8F4E-43B9-A837-CE8901B0F49D}" destId="{04393570-68AF-4FCC-9E29-DC3801E0AD25}" srcOrd="2" destOrd="0" parTransId="{B79ECDDC-2950-4B62-BB89-FCAAA1F4DB7F}" sibTransId="{CC4F9F48-3436-400D-A279-5E076150DF97}"/>
    <dgm:cxn modelId="{C505B996-CE5C-4D3D-9779-F3FD3F4259E0}" srcId="{488CB0C8-8F4E-43B9-A837-CE8901B0F49D}" destId="{36B864B6-CD48-48DE-8549-63A05FBF8623}" srcOrd="4" destOrd="0" parTransId="{98CF8B9B-51B1-4406-9260-5358BA73FC84}" sibTransId="{77DF8838-D247-47B9-B12C-A7FCC9036970}"/>
    <dgm:cxn modelId="{AC808EA9-1EFC-42EE-97B5-1250BB857563}" type="presOf" srcId="{488CB0C8-8F4E-43B9-A837-CE8901B0F49D}" destId="{1AC00F0E-89C2-4626-9B7C-B4562E0F696C}" srcOrd="0" destOrd="0" presId="urn:microsoft.com/office/officeart/2011/layout/HexagonRadial"/>
    <dgm:cxn modelId="{65AC3DB6-DDFF-40B5-90A3-747ABE0F2351}" srcId="{488CB0C8-8F4E-43B9-A837-CE8901B0F49D}" destId="{930657D3-5B12-402F-8BEE-EADA3DF9F976}" srcOrd="0" destOrd="0" parTransId="{A272DDB3-0C98-4481-98C2-20E98F880FFE}" sibTransId="{FDCA6BC2-E25C-471F-B4F0-9586CA6558FA}"/>
    <dgm:cxn modelId="{BAA84CB8-52B4-4AC6-88F7-A6ECEBD5B326}" type="presOf" srcId="{930657D3-5B12-402F-8BEE-EADA3DF9F976}" destId="{F96A656A-5768-4A1D-9760-920DC739448F}" srcOrd="0" destOrd="0" presId="urn:microsoft.com/office/officeart/2011/layout/HexagonRadial"/>
    <dgm:cxn modelId="{0C0304F1-9470-42EE-A565-91345702B87C}" type="presParOf" srcId="{B623B72E-3D8F-48AA-8931-C0732FD51632}" destId="{1AC00F0E-89C2-4626-9B7C-B4562E0F696C}" srcOrd="0" destOrd="0" presId="urn:microsoft.com/office/officeart/2011/layout/HexagonRadial"/>
    <dgm:cxn modelId="{7DA4DE17-82BC-4E9F-B7EE-55AFBBCC8D9A}" type="presParOf" srcId="{B623B72E-3D8F-48AA-8931-C0732FD51632}" destId="{2C21F5D7-B6A8-4BB3-923D-A0CDD51DF578}" srcOrd="1" destOrd="0" presId="urn:microsoft.com/office/officeart/2011/layout/HexagonRadial"/>
    <dgm:cxn modelId="{3C8469F5-3C57-4AD3-BCAE-7B6981BDE8F7}" type="presParOf" srcId="{2C21F5D7-B6A8-4BB3-923D-A0CDD51DF578}" destId="{C6C4B040-03B1-493A-9CC8-092641E8BC5E}" srcOrd="0" destOrd="0" presId="urn:microsoft.com/office/officeart/2011/layout/HexagonRadial"/>
    <dgm:cxn modelId="{1B888CB1-C371-4B3B-B3ED-E3F1FCD2FA16}" type="presParOf" srcId="{B623B72E-3D8F-48AA-8931-C0732FD51632}" destId="{F96A656A-5768-4A1D-9760-920DC739448F}" srcOrd="2" destOrd="0" presId="urn:microsoft.com/office/officeart/2011/layout/HexagonRadial"/>
    <dgm:cxn modelId="{BE7EF179-2B0E-465A-B247-D31FF65723D0}" type="presParOf" srcId="{B623B72E-3D8F-48AA-8931-C0732FD51632}" destId="{DF11991D-33F4-45C3-8F62-62C162E452F9}" srcOrd="3" destOrd="0" presId="urn:microsoft.com/office/officeart/2011/layout/HexagonRadial"/>
    <dgm:cxn modelId="{0B00E467-FBBF-4341-ADB9-167EF3F75301}" type="presParOf" srcId="{DF11991D-33F4-45C3-8F62-62C162E452F9}" destId="{CDC6029A-6AF9-4F74-9011-897AF03C0D46}" srcOrd="0" destOrd="0" presId="urn:microsoft.com/office/officeart/2011/layout/HexagonRadial"/>
    <dgm:cxn modelId="{25213076-34B8-420B-99D7-CA503F13486F}" type="presParOf" srcId="{B623B72E-3D8F-48AA-8931-C0732FD51632}" destId="{E762D49E-7A5D-41F2-8B16-01314560DC26}" srcOrd="4" destOrd="0" presId="urn:microsoft.com/office/officeart/2011/layout/HexagonRadial"/>
    <dgm:cxn modelId="{6DF53DD6-4599-4DEE-8422-D01DED08B814}" type="presParOf" srcId="{B623B72E-3D8F-48AA-8931-C0732FD51632}" destId="{ED31F0CE-1DC9-4E08-B735-C393E6C13541}" srcOrd="5" destOrd="0" presId="urn:microsoft.com/office/officeart/2011/layout/HexagonRadial"/>
    <dgm:cxn modelId="{B78F9BE9-9EE0-4E6C-8AC9-CE6DB9F25AA6}" type="presParOf" srcId="{ED31F0CE-1DC9-4E08-B735-C393E6C13541}" destId="{CCE462CB-0813-4A2C-89EE-351EEA4002D8}" srcOrd="0" destOrd="0" presId="urn:microsoft.com/office/officeart/2011/layout/HexagonRadial"/>
    <dgm:cxn modelId="{1E0386B5-71BA-4ACD-9F34-1CB55F95073C}" type="presParOf" srcId="{B623B72E-3D8F-48AA-8931-C0732FD51632}" destId="{BAB0205A-C14F-4960-B3FF-20B057A8A286}" srcOrd="6" destOrd="0" presId="urn:microsoft.com/office/officeart/2011/layout/HexagonRadial"/>
    <dgm:cxn modelId="{C03E7179-D1A8-445A-954C-CDAEFBAADE43}" type="presParOf" srcId="{B623B72E-3D8F-48AA-8931-C0732FD51632}" destId="{0048A41C-3609-40D4-8FE9-1831369F955E}" srcOrd="7" destOrd="0" presId="urn:microsoft.com/office/officeart/2011/layout/HexagonRadial"/>
    <dgm:cxn modelId="{70AC4FB1-45AE-40EC-A7FB-98A5CD1E48E5}" type="presParOf" srcId="{0048A41C-3609-40D4-8FE9-1831369F955E}" destId="{13EDFA72-07D8-4CB5-A055-8D1C700792E2}" srcOrd="0" destOrd="0" presId="urn:microsoft.com/office/officeart/2011/layout/HexagonRadial"/>
    <dgm:cxn modelId="{EC4DDFFB-1B01-4B94-B2C5-23E5B6CF1325}" type="presParOf" srcId="{B623B72E-3D8F-48AA-8931-C0732FD51632}" destId="{4CBEE737-F668-4C24-9250-40C673D92F54}" srcOrd="8" destOrd="0" presId="urn:microsoft.com/office/officeart/2011/layout/HexagonRadial"/>
    <dgm:cxn modelId="{A53B24A8-DCBA-4DDF-9929-DA0FB4728712}" type="presParOf" srcId="{B623B72E-3D8F-48AA-8931-C0732FD51632}" destId="{70B31455-DB74-4BA3-85C1-47F9867C27C9}" srcOrd="9" destOrd="0" presId="urn:microsoft.com/office/officeart/2011/layout/HexagonRadial"/>
    <dgm:cxn modelId="{E130DA5C-CE99-4BC5-82AF-7AAB83FA5BF5}" type="presParOf" srcId="{70B31455-DB74-4BA3-85C1-47F9867C27C9}" destId="{3B47E99E-4615-4A50-88DD-2C5679FD854F}" srcOrd="0" destOrd="0" presId="urn:microsoft.com/office/officeart/2011/layout/HexagonRadial"/>
    <dgm:cxn modelId="{107DADAB-B83D-4C9F-8AC7-EEFB1F46ECE1}" type="presParOf" srcId="{B623B72E-3D8F-48AA-8931-C0732FD51632}" destId="{5583A403-14F9-408B-A6F9-ABB1AC2D7D20}" srcOrd="10" destOrd="0" presId="urn:microsoft.com/office/officeart/2011/layout/HexagonRadial"/>
    <dgm:cxn modelId="{263E5535-704B-4FEB-8C40-1FF45187E4BF}" type="presParOf" srcId="{B623B72E-3D8F-48AA-8931-C0732FD51632}" destId="{3B8FB6E5-8AD4-4B0F-B022-47EAC6335892}" srcOrd="11" destOrd="0" presId="urn:microsoft.com/office/officeart/2011/layout/HexagonRadial"/>
    <dgm:cxn modelId="{78791F53-C6A3-4696-AD39-796FACD9FDE2}" type="presParOf" srcId="{3B8FB6E5-8AD4-4B0F-B022-47EAC6335892}" destId="{36EF2CD6-DC93-43AA-830C-7F41D742DD39}" srcOrd="0" destOrd="0" presId="urn:microsoft.com/office/officeart/2011/layout/HexagonRadial"/>
    <dgm:cxn modelId="{7B7102B7-1A4A-4630-92A8-93BF328449E9}" type="presParOf" srcId="{B623B72E-3D8F-48AA-8931-C0732FD51632}" destId="{93D143CE-A01A-46B1-BB44-3D5160016486}"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33F7CB6-B669-47BE-90C7-C9F9D1AE1872}"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30985594-66E8-4C04-95E2-29A4996FA3D5}">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1.86 billion 2016, 2.91 billion users 2021. 44.84 million users in the UK</a:t>
          </a:r>
        </a:p>
      </dgm:t>
    </dgm:pt>
    <dgm:pt modelId="{983362E3-9581-442B-A3D8-4C4B30B52A88}" type="parTrans" cxnId="{24613E3B-74F9-4F7E-B361-9CC303896156}">
      <dgm:prSet/>
      <dgm:spPr/>
      <dgm:t>
        <a:bodyPr/>
        <a:lstStyle/>
        <a:p>
          <a:endParaRPr lang="en-GB"/>
        </a:p>
      </dgm:t>
    </dgm:pt>
    <dgm:pt modelId="{7BD547E4-D4C2-4B50-B3B7-C76335C2EC38}" type="sibTrans" cxnId="{24613E3B-74F9-4F7E-B361-9CC303896156}">
      <dgm:prSet/>
      <dgm:spPr>
        <a:solidFill>
          <a:srgbClr val="002060"/>
        </a:solidFill>
        <a:ln>
          <a:solidFill>
            <a:schemeClr val="tx1"/>
          </a:solidFill>
        </a:ln>
      </dgm:spPr>
      <dgm:t>
        <a:bodyPr/>
        <a:lstStyle/>
        <a:p>
          <a:endParaRPr lang="en-GB"/>
        </a:p>
      </dgm:t>
    </dgm:pt>
    <dgm:pt modelId="{58C52125-5C02-483F-B435-B0B7B719EA40}">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FB is used daily by 44% of the UK population</a:t>
          </a:r>
        </a:p>
      </dgm:t>
    </dgm:pt>
    <dgm:pt modelId="{9F5F2C6B-2BF7-4620-9E6F-239A07C3063A}" type="parTrans" cxnId="{9FEC6531-FBCA-4E80-9186-B1832FF0AADA}">
      <dgm:prSet/>
      <dgm:spPr/>
      <dgm:t>
        <a:bodyPr/>
        <a:lstStyle/>
        <a:p>
          <a:endParaRPr lang="en-GB"/>
        </a:p>
      </dgm:t>
    </dgm:pt>
    <dgm:pt modelId="{826178C2-3123-4369-A512-D40AD93C43F0}" type="sibTrans" cxnId="{9FEC6531-FBCA-4E80-9186-B1832FF0AADA}">
      <dgm:prSet/>
      <dgm:spPr>
        <a:solidFill>
          <a:srgbClr val="002060"/>
        </a:solidFill>
        <a:ln>
          <a:solidFill>
            <a:schemeClr val="tx1"/>
          </a:solidFill>
        </a:ln>
      </dgm:spPr>
      <dgm:t>
        <a:bodyPr/>
        <a:lstStyle/>
        <a:p>
          <a:endParaRPr lang="en-GB"/>
        </a:p>
      </dgm:t>
    </dgm:pt>
    <dgm:pt modelId="{00EEF870-2347-4066-A2BA-8364E5438573}">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Over 55% of users ONLY use mobiles</a:t>
          </a:r>
        </a:p>
      </dgm:t>
    </dgm:pt>
    <dgm:pt modelId="{FA17B84B-9ACB-42F1-A900-E41A7B59EB1D}" type="parTrans" cxnId="{2E58EF48-3473-49B6-901F-96D945C606D0}">
      <dgm:prSet/>
      <dgm:spPr/>
      <dgm:t>
        <a:bodyPr/>
        <a:lstStyle/>
        <a:p>
          <a:endParaRPr lang="en-GB"/>
        </a:p>
      </dgm:t>
    </dgm:pt>
    <dgm:pt modelId="{90D33517-0D10-4974-AA40-F5B4B0B7859D}" type="sibTrans" cxnId="{2E58EF48-3473-49B6-901F-96D945C606D0}">
      <dgm:prSet/>
      <dgm:spPr>
        <a:solidFill>
          <a:srgbClr val="002060"/>
        </a:solidFill>
        <a:ln>
          <a:solidFill>
            <a:schemeClr val="tx1"/>
          </a:solidFill>
        </a:ln>
      </dgm:spPr>
      <dgm:t>
        <a:bodyPr/>
        <a:lstStyle/>
        <a:p>
          <a:endParaRPr lang="en-GB"/>
        </a:p>
      </dgm:t>
    </dgm:pt>
    <dgm:pt modelId="{6E181E6E-B2A9-4FFB-8B17-1464B451BCAC}">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Average FB user creates 90 pieces of content each month</a:t>
          </a:r>
        </a:p>
      </dgm:t>
    </dgm:pt>
    <dgm:pt modelId="{2B324C5C-16F4-4872-A6BD-4B2F23527648}" type="parTrans" cxnId="{9695CCC2-0C91-4E3F-A0C2-ECC444F205BA}">
      <dgm:prSet/>
      <dgm:spPr/>
      <dgm:t>
        <a:bodyPr/>
        <a:lstStyle/>
        <a:p>
          <a:endParaRPr lang="en-GB"/>
        </a:p>
      </dgm:t>
    </dgm:pt>
    <dgm:pt modelId="{D64CD095-C104-4EEB-89EE-D4BC34A307DD}" type="sibTrans" cxnId="{9695CCC2-0C91-4E3F-A0C2-ECC444F205BA}">
      <dgm:prSet/>
      <dgm:spPr>
        <a:solidFill>
          <a:srgbClr val="002060"/>
        </a:solidFill>
        <a:ln>
          <a:solidFill>
            <a:schemeClr val="tx1"/>
          </a:solidFill>
        </a:ln>
      </dgm:spPr>
      <dgm:t>
        <a:bodyPr/>
        <a:lstStyle/>
        <a:p>
          <a:endParaRPr lang="en-GB"/>
        </a:p>
      </dgm:t>
    </dgm:pt>
    <dgm:pt modelId="{F2E29DBA-7943-4EC4-89F7-5A2CF4BD8BBA}">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Average adult user has 388 friends</a:t>
          </a:r>
        </a:p>
      </dgm:t>
    </dgm:pt>
    <dgm:pt modelId="{1501A619-2220-44E5-827B-63B12E850D2F}" type="parTrans" cxnId="{EFD8BD24-D5B8-4092-817F-12F096A911CA}">
      <dgm:prSet/>
      <dgm:spPr/>
      <dgm:t>
        <a:bodyPr/>
        <a:lstStyle/>
        <a:p>
          <a:endParaRPr lang="en-GB"/>
        </a:p>
      </dgm:t>
    </dgm:pt>
    <dgm:pt modelId="{71FDA028-1664-4FA5-A2C9-E6D55BC3245C}" type="sibTrans" cxnId="{EFD8BD24-D5B8-4092-817F-12F096A911CA}">
      <dgm:prSet/>
      <dgm:spPr>
        <a:solidFill>
          <a:srgbClr val="002060"/>
        </a:solidFill>
        <a:ln>
          <a:solidFill>
            <a:schemeClr val="tx1"/>
          </a:solidFill>
        </a:ln>
      </dgm:spPr>
      <dgm:t>
        <a:bodyPr/>
        <a:lstStyle/>
        <a:p>
          <a:endParaRPr lang="en-GB"/>
        </a:p>
      </dgm:t>
    </dgm:pt>
    <dgm:pt modelId="{E7C20442-01AF-46F1-A833-B8464100671D}">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Largest</a:t>
          </a:r>
          <a:r>
            <a:rPr lang="en-GB" sz="2400" baseline="0" dirty="0">
              <a:solidFill>
                <a:schemeClr val="tx1"/>
              </a:solidFill>
            </a:rPr>
            <a:t> group using FB in the UK 25 – 34 years old (11.2 million)</a:t>
          </a:r>
          <a:endParaRPr lang="en-GB" sz="2400" dirty="0">
            <a:solidFill>
              <a:schemeClr val="tx1"/>
            </a:solidFill>
          </a:endParaRPr>
        </a:p>
      </dgm:t>
    </dgm:pt>
    <dgm:pt modelId="{752C076A-DDB6-449C-8FCF-4501732F37F8}" type="parTrans" cxnId="{A7C53A05-C3C7-4DC4-91A1-6A09DFEF711A}">
      <dgm:prSet/>
      <dgm:spPr/>
      <dgm:t>
        <a:bodyPr/>
        <a:lstStyle/>
        <a:p>
          <a:endParaRPr lang="en-GB"/>
        </a:p>
      </dgm:t>
    </dgm:pt>
    <dgm:pt modelId="{34E6488D-E987-445E-8A9A-BF7130B200C4}" type="sibTrans" cxnId="{A7C53A05-C3C7-4DC4-91A1-6A09DFEF711A}">
      <dgm:prSet/>
      <dgm:spPr/>
      <dgm:t>
        <a:bodyPr/>
        <a:lstStyle/>
        <a:p>
          <a:endParaRPr lang="en-GB"/>
        </a:p>
      </dgm:t>
    </dgm:pt>
    <dgm:pt modelId="{1FEFFF53-74A0-4BB8-8658-384A4D07A9F6}" type="pres">
      <dgm:prSet presAssocID="{B33F7CB6-B669-47BE-90C7-C9F9D1AE1872}" presName="diagram" presStyleCnt="0">
        <dgm:presLayoutVars>
          <dgm:dir/>
          <dgm:resizeHandles val="exact"/>
        </dgm:presLayoutVars>
      </dgm:prSet>
      <dgm:spPr/>
    </dgm:pt>
    <dgm:pt modelId="{EE3FE60D-8593-47C5-9D45-B6D938316E50}" type="pres">
      <dgm:prSet presAssocID="{30985594-66E8-4C04-95E2-29A4996FA3D5}" presName="node" presStyleLbl="node1" presStyleIdx="0" presStyleCnt="6">
        <dgm:presLayoutVars>
          <dgm:bulletEnabled val="1"/>
        </dgm:presLayoutVars>
      </dgm:prSet>
      <dgm:spPr/>
    </dgm:pt>
    <dgm:pt modelId="{F3D4E678-27FF-4DB8-BBB5-3A3509091DA9}" type="pres">
      <dgm:prSet presAssocID="{7BD547E4-D4C2-4B50-B3B7-C76335C2EC38}" presName="sibTrans" presStyleLbl="sibTrans2D1" presStyleIdx="0" presStyleCnt="5"/>
      <dgm:spPr/>
    </dgm:pt>
    <dgm:pt modelId="{9ACCB0ED-CDA0-407C-BAF6-6333B3D9E534}" type="pres">
      <dgm:prSet presAssocID="{7BD547E4-D4C2-4B50-B3B7-C76335C2EC38}" presName="connectorText" presStyleLbl="sibTrans2D1" presStyleIdx="0" presStyleCnt="5"/>
      <dgm:spPr/>
    </dgm:pt>
    <dgm:pt modelId="{7967C6A8-D1E0-4CE0-9A7F-75763895936D}" type="pres">
      <dgm:prSet presAssocID="{58C52125-5C02-483F-B435-B0B7B719EA40}" presName="node" presStyleLbl="node1" presStyleIdx="1" presStyleCnt="6">
        <dgm:presLayoutVars>
          <dgm:bulletEnabled val="1"/>
        </dgm:presLayoutVars>
      </dgm:prSet>
      <dgm:spPr/>
    </dgm:pt>
    <dgm:pt modelId="{E4015EE6-534D-494B-8A3F-36DD184E870B}" type="pres">
      <dgm:prSet presAssocID="{826178C2-3123-4369-A512-D40AD93C43F0}" presName="sibTrans" presStyleLbl="sibTrans2D1" presStyleIdx="1" presStyleCnt="5"/>
      <dgm:spPr/>
    </dgm:pt>
    <dgm:pt modelId="{98273D17-129B-4EA7-B6A5-BC7761523970}" type="pres">
      <dgm:prSet presAssocID="{826178C2-3123-4369-A512-D40AD93C43F0}" presName="connectorText" presStyleLbl="sibTrans2D1" presStyleIdx="1" presStyleCnt="5"/>
      <dgm:spPr/>
    </dgm:pt>
    <dgm:pt modelId="{3DC8B41B-FE50-482D-90F2-7D686DECC672}" type="pres">
      <dgm:prSet presAssocID="{00EEF870-2347-4066-A2BA-8364E5438573}" presName="node" presStyleLbl="node1" presStyleIdx="2" presStyleCnt="6">
        <dgm:presLayoutVars>
          <dgm:bulletEnabled val="1"/>
        </dgm:presLayoutVars>
      </dgm:prSet>
      <dgm:spPr/>
    </dgm:pt>
    <dgm:pt modelId="{98A7F7A7-BB19-4AF3-BCDA-02C2B8BD49F3}" type="pres">
      <dgm:prSet presAssocID="{90D33517-0D10-4974-AA40-F5B4B0B7859D}" presName="sibTrans" presStyleLbl="sibTrans2D1" presStyleIdx="2" presStyleCnt="5"/>
      <dgm:spPr/>
    </dgm:pt>
    <dgm:pt modelId="{FCF2CABB-035D-4686-B19C-F6B0E9937B22}" type="pres">
      <dgm:prSet presAssocID="{90D33517-0D10-4974-AA40-F5B4B0B7859D}" presName="connectorText" presStyleLbl="sibTrans2D1" presStyleIdx="2" presStyleCnt="5"/>
      <dgm:spPr/>
    </dgm:pt>
    <dgm:pt modelId="{01375737-95E7-4E23-8F88-8262920D35AF}" type="pres">
      <dgm:prSet presAssocID="{6E181E6E-B2A9-4FFB-8B17-1464B451BCAC}" presName="node" presStyleLbl="node1" presStyleIdx="3" presStyleCnt="6">
        <dgm:presLayoutVars>
          <dgm:bulletEnabled val="1"/>
        </dgm:presLayoutVars>
      </dgm:prSet>
      <dgm:spPr/>
    </dgm:pt>
    <dgm:pt modelId="{90B9E9D5-6EA7-4BB6-A7DC-127939E93800}" type="pres">
      <dgm:prSet presAssocID="{D64CD095-C104-4EEB-89EE-D4BC34A307DD}" presName="sibTrans" presStyleLbl="sibTrans2D1" presStyleIdx="3" presStyleCnt="5"/>
      <dgm:spPr/>
    </dgm:pt>
    <dgm:pt modelId="{4654A662-77A6-4A84-915B-F49DEB1629A2}" type="pres">
      <dgm:prSet presAssocID="{D64CD095-C104-4EEB-89EE-D4BC34A307DD}" presName="connectorText" presStyleLbl="sibTrans2D1" presStyleIdx="3" presStyleCnt="5"/>
      <dgm:spPr/>
    </dgm:pt>
    <dgm:pt modelId="{E755FEC6-E156-4354-9C09-817E28B5B084}" type="pres">
      <dgm:prSet presAssocID="{F2E29DBA-7943-4EC4-89F7-5A2CF4BD8BBA}" presName="node" presStyleLbl="node1" presStyleIdx="4" presStyleCnt="6">
        <dgm:presLayoutVars>
          <dgm:bulletEnabled val="1"/>
        </dgm:presLayoutVars>
      </dgm:prSet>
      <dgm:spPr/>
    </dgm:pt>
    <dgm:pt modelId="{6E25D2B0-3CC7-40B8-BF24-FF141BA5F787}" type="pres">
      <dgm:prSet presAssocID="{71FDA028-1664-4FA5-A2C9-E6D55BC3245C}" presName="sibTrans" presStyleLbl="sibTrans2D1" presStyleIdx="4" presStyleCnt="5"/>
      <dgm:spPr/>
    </dgm:pt>
    <dgm:pt modelId="{C363BA61-A193-4174-8752-1D3E6EACB16F}" type="pres">
      <dgm:prSet presAssocID="{71FDA028-1664-4FA5-A2C9-E6D55BC3245C}" presName="connectorText" presStyleLbl="sibTrans2D1" presStyleIdx="4" presStyleCnt="5"/>
      <dgm:spPr/>
    </dgm:pt>
    <dgm:pt modelId="{36E1D5C2-16A4-4D4F-BEAD-0B944B425C6A}" type="pres">
      <dgm:prSet presAssocID="{E7C20442-01AF-46F1-A833-B8464100671D}" presName="node" presStyleLbl="node1" presStyleIdx="5" presStyleCnt="6">
        <dgm:presLayoutVars>
          <dgm:bulletEnabled val="1"/>
        </dgm:presLayoutVars>
      </dgm:prSet>
      <dgm:spPr/>
    </dgm:pt>
  </dgm:ptLst>
  <dgm:cxnLst>
    <dgm:cxn modelId="{A7C53A05-C3C7-4DC4-91A1-6A09DFEF711A}" srcId="{B33F7CB6-B669-47BE-90C7-C9F9D1AE1872}" destId="{E7C20442-01AF-46F1-A833-B8464100671D}" srcOrd="5" destOrd="0" parTransId="{752C076A-DDB6-449C-8FCF-4501732F37F8}" sibTransId="{34E6488D-E987-445E-8A9A-BF7130B200C4}"/>
    <dgm:cxn modelId="{51F6DD1E-335B-4869-8756-2FBBA4F70380}" type="presOf" srcId="{B33F7CB6-B669-47BE-90C7-C9F9D1AE1872}" destId="{1FEFFF53-74A0-4BB8-8658-384A4D07A9F6}" srcOrd="0" destOrd="0" presId="urn:microsoft.com/office/officeart/2005/8/layout/process5"/>
    <dgm:cxn modelId="{EFD8BD24-D5B8-4092-817F-12F096A911CA}" srcId="{B33F7CB6-B669-47BE-90C7-C9F9D1AE1872}" destId="{F2E29DBA-7943-4EC4-89F7-5A2CF4BD8BBA}" srcOrd="4" destOrd="0" parTransId="{1501A619-2220-44E5-827B-63B12E850D2F}" sibTransId="{71FDA028-1664-4FA5-A2C9-E6D55BC3245C}"/>
    <dgm:cxn modelId="{9FEC6531-FBCA-4E80-9186-B1832FF0AADA}" srcId="{B33F7CB6-B669-47BE-90C7-C9F9D1AE1872}" destId="{58C52125-5C02-483F-B435-B0B7B719EA40}" srcOrd="1" destOrd="0" parTransId="{9F5F2C6B-2BF7-4620-9E6F-239A07C3063A}" sibTransId="{826178C2-3123-4369-A512-D40AD93C43F0}"/>
    <dgm:cxn modelId="{CB738A36-6390-4154-8243-78B4DA529E1E}" type="presOf" srcId="{F2E29DBA-7943-4EC4-89F7-5A2CF4BD8BBA}" destId="{E755FEC6-E156-4354-9C09-817E28B5B084}" srcOrd="0" destOrd="0" presId="urn:microsoft.com/office/officeart/2005/8/layout/process5"/>
    <dgm:cxn modelId="{24613E3B-74F9-4F7E-B361-9CC303896156}" srcId="{B33F7CB6-B669-47BE-90C7-C9F9D1AE1872}" destId="{30985594-66E8-4C04-95E2-29A4996FA3D5}" srcOrd="0" destOrd="0" parTransId="{983362E3-9581-442B-A3D8-4C4B30B52A88}" sibTransId="{7BD547E4-D4C2-4B50-B3B7-C76335C2EC38}"/>
    <dgm:cxn modelId="{BBDC9940-4A27-4078-9DDC-C13AD0651BC0}" type="presOf" srcId="{58C52125-5C02-483F-B435-B0B7B719EA40}" destId="{7967C6A8-D1E0-4CE0-9A7F-75763895936D}" srcOrd="0" destOrd="0" presId="urn:microsoft.com/office/officeart/2005/8/layout/process5"/>
    <dgm:cxn modelId="{3EC91064-ECB9-470A-898A-5BF220EAC2F7}" type="presOf" srcId="{E7C20442-01AF-46F1-A833-B8464100671D}" destId="{36E1D5C2-16A4-4D4F-BEAD-0B944B425C6A}" srcOrd="0" destOrd="0" presId="urn:microsoft.com/office/officeart/2005/8/layout/process5"/>
    <dgm:cxn modelId="{2E58EF48-3473-49B6-901F-96D945C606D0}" srcId="{B33F7CB6-B669-47BE-90C7-C9F9D1AE1872}" destId="{00EEF870-2347-4066-A2BA-8364E5438573}" srcOrd="2" destOrd="0" parTransId="{FA17B84B-9ACB-42F1-A900-E41A7B59EB1D}" sibTransId="{90D33517-0D10-4974-AA40-F5B4B0B7859D}"/>
    <dgm:cxn modelId="{1035AF6B-926F-44FD-BFDC-3AA49B36821B}" type="presOf" srcId="{6E181E6E-B2A9-4FFB-8B17-1464B451BCAC}" destId="{01375737-95E7-4E23-8F88-8262920D35AF}" srcOrd="0" destOrd="0" presId="urn:microsoft.com/office/officeart/2005/8/layout/process5"/>
    <dgm:cxn modelId="{AD596750-B9D7-4B74-A687-7A23336D90CF}" type="presOf" srcId="{D64CD095-C104-4EEB-89EE-D4BC34A307DD}" destId="{90B9E9D5-6EA7-4BB6-A7DC-127939E93800}" srcOrd="0" destOrd="0" presId="urn:microsoft.com/office/officeart/2005/8/layout/process5"/>
    <dgm:cxn modelId="{18A53F5A-12A3-4498-99DE-FF7EB7D000C5}" type="presOf" srcId="{D64CD095-C104-4EEB-89EE-D4BC34A307DD}" destId="{4654A662-77A6-4A84-915B-F49DEB1629A2}" srcOrd="1" destOrd="0" presId="urn:microsoft.com/office/officeart/2005/8/layout/process5"/>
    <dgm:cxn modelId="{392DA586-1C87-4425-A4D3-0843CF60C816}" type="presOf" srcId="{7BD547E4-D4C2-4B50-B3B7-C76335C2EC38}" destId="{F3D4E678-27FF-4DB8-BBB5-3A3509091DA9}" srcOrd="0" destOrd="0" presId="urn:microsoft.com/office/officeart/2005/8/layout/process5"/>
    <dgm:cxn modelId="{3018FE8B-986A-4DB5-9BEA-72032413242E}" type="presOf" srcId="{71FDA028-1664-4FA5-A2C9-E6D55BC3245C}" destId="{6E25D2B0-3CC7-40B8-BF24-FF141BA5F787}" srcOrd="0" destOrd="0" presId="urn:microsoft.com/office/officeart/2005/8/layout/process5"/>
    <dgm:cxn modelId="{6F8C3494-F7F8-464B-8533-0BB0078A7EC4}" type="presOf" srcId="{826178C2-3123-4369-A512-D40AD93C43F0}" destId="{98273D17-129B-4EA7-B6A5-BC7761523970}" srcOrd="1" destOrd="0" presId="urn:microsoft.com/office/officeart/2005/8/layout/process5"/>
    <dgm:cxn modelId="{17221996-0CC3-4453-AE93-EE6246D8E634}" type="presOf" srcId="{30985594-66E8-4C04-95E2-29A4996FA3D5}" destId="{EE3FE60D-8593-47C5-9D45-B6D938316E50}" srcOrd="0" destOrd="0" presId="urn:microsoft.com/office/officeart/2005/8/layout/process5"/>
    <dgm:cxn modelId="{E8E58CBD-8BA7-4C83-983B-B065F490E876}" type="presOf" srcId="{00EEF870-2347-4066-A2BA-8364E5438573}" destId="{3DC8B41B-FE50-482D-90F2-7D686DECC672}" srcOrd="0" destOrd="0" presId="urn:microsoft.com/office/officeart/2005/8/layout/process5"/>
    <dgm:cxn modelId="{9695CCC2-0C91-4E3F-A0C2-ECC444F205BA}" srcId="{B33F7CB6-B669-47BE-90C7-C9F9D1AE1872}" destId="{6E181E6E-B2A9-4FFB-8B17-1464B451BCAC}" srcOrd="3" destOrd="0" parTransId="{2B324C5C-16F4-4872-A6BD-4B2F23527648}" sibTransId="{D64CD095-C104-4EEB-89EE-D4BC34A307DD}"/>
    <dgm:cxn modelId="{415D55CF-AAE8-46E2-AA00-CAF9A9A86457}" type="presOf" srcId="{7BD547E4-D4C2-4B50-B3B7-C76335C2EC38}" destId="{9ACCB0ED-CDA0-407C-BAF6-6333B3D9E534}" srcOrd="1" destOrd="0" presId="urn:microsoft.com/office/officeart/2005/8/layout/process5"/>
    <dgm:cxn modelId="{4AFD4AD4-A1E6-4B8B-8980-9F5BAA40C8AD}" type="presOf" srcId="{71FDA028-1664-4FA5-A2C9-E6D55BC3245C}" destId="{C363BA61-A193-4174-8752-1D3E6EACB16F}" srcOrd="1" destOrd="0" presId="urn:microsoft.com/office/officeart/2005/8/layout/process5"/>
    <dgm:cxn modelId="{264BDCEB-D9EB-4250-BA86-1FBD6F9EE4AB}" type="presOf" srcId="{90D33517-0D10-4974-AA40-F5B4B0B7859D}" destId="{98A7F7A7-BB19-4AF3-BCDA-02C2B8BD49F3}" srcOrd="0" destOrd="0" presId="urn:microsoft.com/office/officeart/2005/8/layout/process5"/>
    <dgm:cxn modelId="{1EC428F4-369F-4465-8CCE-2841D9D94E30}" type="presOf" srcId="{826178C2-3123-4369-A512-D40AD93C43F0}" destId="{E4015EE6-534D-494B-8A3F-36DD184E870B}" srcOrd="0" destOrd="0" presId="urn:microsoft.com/office/officeart/2005/8/layout/process5"/>
    <dgm:cxn modelId="{8FE4D1FA-EF3C-4A9F-8DE4-77F4DDDFFF94}" type="presOf" srcId="{90D33517-0D10-4974-AA40-F5B4B0B7859D}" destId="{FCF2CABB-035D-4686-B19C-F6B0E9937B22}" srcOrd="1" destOrd="0" presId="urn:microsoft.com/office/officeart/2005/8/layout/process5"/>
    <dgm:cxn modelId="{E4E44512-EA73-456C-9880-A72BC74EE81B}" type="presParOf" srcId="{1FEFFF53-74A0-4BB8-8658-384A4D07A9F6}" destId="{EE3FE60D-8593-47C5-9D45-B6D938316E50}" srcOrd="0" destOrd="0" presId="urn:microsoft.com/office/officeart/2005/8/layout/process5"/>
    <dgm:cxn modelId="{FE93D804-00FB-41A7-832E-FEC8FA21B030}" type="presParOf" srcId="{1FEFFF53-74A0-4BB8-8658-384A4D07A9F6}" destId="{F3D4E678-27FF-4DB8-BBB5-3A3509091DA9}" srcOrd="1" destOrd="0" presId="urn:microsoft.com/office/officeart/2005/8/layout/process5"/>
    <dgm:cxn modelId="{6269E7F6-2BD7-4792-9EB0-48A42AD80558}" type="presParOf" srcId="{F3D4E678-27FF-4DB8-BBB5-3A3509091DA9}" destId="{9ACCB0ED-CDA0-407C-BAF6-6333B3D9E534}" srcOrd="0" destOrd="0" presId="urn:microsoft.com/office/officeart/2005/8/layout/process5"/>
    <dgm:cxn modelId="{5577D1F2-537F-44DC-9D18-35EAC181548E}" type="presParOf" srcId="{1FEFFF53-74A0-4BB8-8658-384A4D07A9F6}" destId="{7967C6A8-D1E0-4CE0-9A7F-75763895936D}" srcOrd="2" destOrd="0" presId="urn:microsoft.com/office/officeart/2005/8/layout/process5"/>
    <dgm:cxn modelId="{337593CF-9312-40D6-9285-6ADAF4CAC844}" type="presParOf" srcId="{1FEFFF53-74A0-4BB8-8658-384A4D07A9F6}" destId="{E4015EE6-534D-494B-8A3F-36DD184E870B}" srcOrd="3" destOrd="0" presId="urn:microsoft.com/office/officeart/2005/8/layout/process5"/>
    <dgm:cxn modelId="{D04AD205-6E87-4842-8069-BB7ECE37A2B1}" type="presParOf" srcId="{E4015EE6-534D-494B-8A3F-36DD184E870B}" destId="{98273D17-129B-4EA7-B6A5-BC7761523970}" srcOrd="0" destOrd="0" presId="urn:microsoft.com/office/officeart/2005/8/layout/process5"/>
    <dgm:cxn modelId="{890907A1-3B1A-4BC8-A7F9-E12F187C3F16}" type="presParOf" srcId="{1FEFFF53-74A0-4BB8-8658-384A4D07A9F6}" destId="{3DC8B41B-FE50-482D-90F2-7D686DECC672}" srcOrd="4" destOrd="0" presId="urn:microsoft.com/office/officeart/2005/8/layout/process5"/>
    <dgm:cxn modelId="{8447E75A-0306-4C9B-9ABA-E072565538DF}" type="presParOf" srcId="{1FEFFF53-74A0-4BB8-8658-384A4D07A9F6}" destId="{98A7F7A7-BB19-4AF3-BCDA-02C2B8BD49F3}" srcOrd="5" destOrd="0" presId="urn:microsoft.com/office/officeart/2005/8/layout/process5"/>
    <dgm:cxn modelId="{00834526-D578-4E9E-AF87-850F61786E38}" type="presParOf" srcId="{98A7F7A7-BB19-4AF3-BCDA-02C2B8BD49F3}" destId="{FCF2CABB-035D-4686-B19C-F6B0E9937B22}" srcOrd="0" destOrd="0" presId="urn:microsoft.com/office/officeart/2005/8/layout/process5"/>
    <dgm:cxn modelId="{4C87B407-A8FB-4F7A-9802-96764F6F7863}" type="presParOf" srcId="{1FEFFF53-74A0-4BB8-8658-384A4D07A9F6}" destId="{01375737-95E7-4E23-8F88-8262920D35AF}" srcOrd="6" destOrd="0" presId="urn:microsoft.com/office/officeart/2005/8/layout/process5"/>
    <dgm:cxn modelId="{A49A08D9-6A63-4B12-9F24-F803C75C2B36}" type="presParOf" srcId="{1FEFFF53-74A0-4BB8-8658-384A4D07A9F6}" destId="{90B9E9D5-6EA7-4BB6-A7DC-127939E93800}" srcOrd="7" destOrd="0" presId="urn:microsoft.com/office/officeart/2005/8/layout/process5"/>
    <dgm:cxn modelId="{76B5E83D-380D-4F95-B44F-F566F049AF0A}" type="presParOf" srcId="{90B9E9D5-6EA7-4BB6-A7DC-127939E93800}" destId="{4654A662-77A6-4A84-915B-F49DEB1629A2}" srcOrd="0" destOrd="0" presId="urn:microsoft.com/office/officeart/2005/8/layout/process5"/>
    <dgm:cxn modelId="{5B6217E2-10A0-44E3-AA8C-9D7C656349AE}" type="presParOf" srcId="{1FEFFF53-74A0-4BB8-8658-384A4D07A9F6}" destId="{E755FEC6-E156-4354-9C09-817E28B5B084}" srcOrd="8" destOrd="0" presId="urn:microsoft.com/office/officeart/2005/8/layout/process5"/>
    <dgm:cxn modelId="{F55C0CE0-3CDE-42DD-BAFC-E543901E5BA2}" type="presParOf" srcId="{1FEFFF53-74A0-4BB8-8658-384A4D07A9F6}" destId="{6E25D2B0-3CC7-40B8-BF24-FF141BA5F787}" srcOrd="9" destOrd="0" presId="urn:microsoft.com/office/officeart/2005/8/layout/process5"/>
    <dgm:cxn modelId="{2C746B6F-3BA0-4DE5-A682-036DDA735C10}" type="presParOf" srcId="{6E25D2B0-3CC7-40B8-BF24-FF141BA5F787}" destId="{C363BA61-A193-4174-8752-1D3E6EACB16F}" srcOrd="0" destOrd="0" presId="urn:microsoft.com/office/officeart/2005/8/layout/process5"/>
    <dgm:cxn modelId="{8C54510D-2DD2-4666-9D61-20791C38EE5F}" type="presParOf" srcId="{1FEFFF53-74A0-4BB8-8658-384A4D07A9F6}" destId="{36E1D5C2-16A4-4D4F-BEAD-0B944B425C6A}" srcOrd="10"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271C38C-C6E4-4738-8451-5574B8D66F74}"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3959A407-1FD8-43E9-8D2B-6664E3C498CB}">
      <dgm:prSet phldrT="[Text]" phldr="1"/>
      <dgm:spPr>
        <a:blipFill rotWithShape="0">
          <a:blip xmlns:r="http://schemas.openxmlformats.org/officeDocument/2006/relationships" r:embed="rId1"/>
          <a:srcRect/>
          <a:stretch>
            <a:fillRect t="-1000" b="-1000"/>
          </a:stretch>
        </a:blipFill>
        <a:ln>
          <a:solidFill>
            <a:schemeClr val="tx1"/>
          </a:solidFill>
        </a:ln>
      </dgm:spPr>
      <dgm:t>
        <a:bodyPr/>
        <a:lstStyle/>
        <a:p>
          <a:endParaRPr lang="en-GB" dirty="0"/>
        </a:p>
      </dgm:t>
    </dgm:pt>
    <dgm:pt modelId="{71CDE3CD-D2FD-4076-8657-7C1741BBEC47}" type="parTrans" cxnId="{74FBB7C3-B7C5-4759-9F08-6A4612A64955}">
      <dgm:prSet/>
      <dgm:spPr/>
      <dgm:t>
        <a:bodyPr/>
        <a:lstStyle/>
        <a:p>
          <a:endParaRPr lang="en-GB"/>
        </a:p>
      </dgm:t>
    </dgm:pt>
    <dgm:pt modelId="{0A488363-B5C0-47FB-89A1-FF71C6E69CD1}" type="sibTrans" cxnId="{74FBB7C3-B7C5-4759-9F08-6A4612A64955}">
      <dgm:prSet/>
      <dgm:spPr/>
      <dgm:t>
        <a:bodyPr/>
        <a:lstStyle/>
        <a:p>
          <a:endParaRPr lang="en-GB"/>
        </a:p>
      </dgm:t>
    </dgm:pt>
    <dgm:pt modelId="{DD02E2FA-5778-40B4-83D8-C5087F19FE4F}">
      <dgm:prSet phldrT="[Text]" custT="1"/>
      <dgm:spPr>
        <a:solidFill>
          <a:schemeClr val="accent1">
            <a:lumMod val="20000"/>
            <a:lumOff val="80000"/>
          </a:schemeClr>
        </a:solidFill>
        <a:ln>
          <a:solidFill>
            <a:schemeClr val="tx1"/>
          </a:solidFill>
        </a:ln>
      </dgm:spPr>
      <dgm:t>
        <a:bodyPr/>
        <a:lstStyle/>
        <a:p>
          <a:r>
            <a:rPr lang="en-GB" sz="2400" dirty="0">
              <a:solidFill>
                <a:schemeClr val="tx1"/>
              </a:solidFill>
            </a:rPr>
            <a:t>Twitter has 330 million monthly active users (2022)</a:t>
          </a:r>
        </a:p>
      </dgm:t>
    </dgm:pt>
    <dgm:pt modelId="{E880AFDA-D967-489D-A9C4-BF9E12E270C0}" type="parTrans" cxnId="{EE646CE6-3EDC-40B6-88CC-84C3A92EFEF6}">
      <dgm:prSet/>
      <dgm:spPr/>
      <dgm:t>
        <a:bodyPr/>
        <a:lstStyle/>
        <a:p>
          <a:endParaRPr lang="en-GB"/>
        </a:p>
      </dgm:t>
    </dgm:pt>
    <dgm:pt modelId="{0EF30A88-6B93-41E3-B727-EB66F7A07BB0}" type="sibTrans" cxnId="{EE646CE6-3EDC-40B6-88CC-84C3A92EFEF6}">
      <dgm:prSet/>
      <dgm:spPr/>
      <dgm:t>
        <a:bodyPr/>
        <a:lstStyle/>
        <a:p>
          <a:endParaRPr lang="en-GB"/>
        </a:p>
      </dgm:t>
    </dgm:pt>
    <dgm:pt modelId="{E09221FE-CF6A-4C4D-AA80-D22BE0282237}">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38.5 % of Twitter’s audience is 25-34 years old (2022)</a:t>
          </a:r>
        </a:p>
      </dgm:t>
    </dgm:pt>
    <dgm:pt modelId="{BC166DB5-8203-4258-9C4A-6B39A2CCA4E7}" type="parTrans" cxnId="{2B6680E9-BAC2-4D50-B665-356347ACD68B}">
      <dgm:prSet/>
      <dgm:spPr/>
      <dgm:t>
        <a:bodyPr/>
        <a:lstStyle/>
        <a:p>
          <a:endParaRPr lang="en-GB"/>
        </a:p>
      </dgm:t>
    </dgm:pt>
    <dgm:pt modelId="{B85AFF14-D5AE-4E14-BC38-452448286869}" type="sibTrans" cxnId="{2B6680E9-BAC2-4D50-B665-356347ACD68B}">
      <dgm:prSet/>
      <dgm:spPr/>
      <dgm:t>
        <a:bodyPr/>
        <a:lstStyle/>
        <a:p>
          <a:endParaRPr lang="en-GB"/>
        </a:p>
      </dgm:t>
    </dgm:pt>
    <dgm:pt modelId="{BB6768B7-8E79-4374-8ECE-243F514DFD43}">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Many Police Forces are now engaging communities through Twitter</a:t>
          </a:r>
        </a:p>
      </dgm:t>
    </dgm:pt>
    <dgm:pt modelId="{353C3E60-9746-43A7-8D4E-C0D53B03E703}" type="parTrans" cxnId="{C59A27E9-1043-400F-8CC2-C547F65CB945}">
      <dgm:prSet/>
      <dgm:spPr/>
      <dgm:t>
        <a:bodyPr/>
        <a:lstStyle/>
        <a:p>
          <a:endParaRPr lang="en-GB"/>
        </a:p>
      </dgm:t>
    </dgm:pt>
    <dgm:pt modelId="{D1B8A2F7-DCC8-4771-B295-BD3C226E3E56}" type="sibTrans" cxnId="{C59A27E9-1043-400F-8CC2-C547F65CB945}">
      <dgm:prSet/>
      <dgm:spPr/>
      <dgm:t>
        <a:bodyPr/>
        <a:lstStyle/>
        <a:p>
          <a:endParaRPr lang="en-GB"/>
        </a:p>
      </dgm:t>
    </dgm:pt>
    <dgm:pt modelId="{8FBB613C-6EDC-4AEA-B65E-2F278E0FB6C0}">
      <dgm:prSet phldrT="[Text]" custT="1"/>
      <dgm:spPr>
        <a:solidFill>
          <a:schemeClr val="accent1">
            <a:lumMod val="20000"/>
            <a:lumOff val="80000"/>
          </a:schemeClr>
        </a:solidFill>
        <a:ln>
          <a:solidFill>
            <a:schemeClr val="tx1"/>
          </a:solidFill>
        </a:ln>
      </dgm:spPr>
      <dgm:t>
        <a:bodyPr/>
        <a:lstStyle/>
        <a:p>
          <a:r>
            <a:rPr lang="en-GB" sz="2400" dirty="0">
              <a:solidFill>
                <a:schemeClr val="tx1"/>
              </a:solidFill>
            </a:rPr>
            <a:t>500 million tweets sent per days (2022)</a:t>
          </a:r>
        </a:p>
      </dgm:t>
    </dgm:pt>
    <dgm:pt modelId="{75E64048-5297-48E2-9F39-DD022364CCDB}" type="parTrans" cxnId="{D055B4DF-5964-4363-AC78-9DAA1BC1CAB6}">
      <dgm:prSet/>
      <dgm:spPr/>
      <dgm:t>
        <a:bodyPr/>
        <a:lstStyle/>
        <a:p>
          <a:endParaRPr lang="en-GB"/>
        </a:p>
      </dgm:t>
    </dgm:pt>
    <dgm:pt modelId="{E9F70CE4-5E9F-4056-BF15-9CDC6A41730D}" type="sibTrans" cxnId="{D055B4DF-5964-4363-AC78-9DAA1BC1CAB6}">
      <dgm:prSet/>
      <dgm:spPr/>
      <dgm:t>
        <a:bodyPr/>
        <a:lstStyle/>
        <a:p>
          <a:endParaRPr lang="en-GB"/>
        </a:p>
      </dgm:t>
    </dgm:pt>
    <dgm:pt modelId="{EC211192-2AD8-4117-8BE8-2CA3C103802D}" type="pres">
      <dgm:prSet presAssocID="{8271C38C-C6E4-4738-8451-5574B8D66F74}" presName="diagram" presStyleCnt="0">
        <dgm:presLayoutVars>
          <dgm:chMax val="1"/>
          <dgm:dir/>
          <dgm:animLvl val="ctr"/>
          <dgm:resizeHandles val="exact"/>
        </dgm:presLayoutVars>
      </dgm:prSet>
      <dgm:spPr/>
    </dgm:pt>
    <dgm:pt modelId="{C6002612-5188-4353-B089-68363A6562E3}" type="pres">
      <dgm:prSet presAssocID="{8271C38C-C6E4-4738-8451-5574B8D66F74}" presName="matrix" presStyleCnt="0"/>
      <dgm:spPr/>
    </dgm:pt>
    <dgm:pt modelId="{0BA9EF65-2C91-4374-8375-821F3777BE8F}" type="pres">
      <dgm:prSet presAssocID="{8271C38C-C6E4-4738-8451-5574B8D66F74}" presName="tile1" presStyleLbl="node1" presStyleIdx="0" presStyleCnt="4"/>
      <dgm:spPr/>
    </dgm:pt>
    <dgm:pt modelId="{16284D16-7A0E-4B4A-9F8F-0F327742418E}" type="pres">
      <dgm:prSet presAssocID="{8271C38C-C6E4-4738-8451-5574B8D66F74}" presName="tile1text" presStyleLbl="node1" presStyleIdx="0" presStyleCnt="4">
        <dgm:presLayoutVars>
          <dgm:chMax val="0"/>
          <dgm:chPref val="0"/>
          <dgm:bulletEnabled val="1"/>
        </dgm:presLayoutVars>
      </dgm:prSet>
      <dgm:spPr/>
    </dgm:pt>
    <dgm:pt modelId="{979C07FC-187B-4AAE-9329-53D1238832FF}" type="pres">
      <dgm:prSet presAssocID="{8271C38C-C6E4-4738-8451-5574B8D66F74}" presName="tile2" presStyleLbl="node1" presStyleIdx="1" presStyleCnt="4"/>
      <dgm:spPr/>
    </dgm:pt>
    <dgm:pt modelId="{EEA2B6B5-5EE0-4EFB-BE0B-A58084112628}" type="pres">
      <dgm:prSet presAssocID="{8271C38C-C6E4-4738-8451-5574B8D66F74}" presName="tile2text" presStyleLbl="node1" presStyleIdx="1" presStyleCnt="4">
        <dgm:presLayoutVars>
          <dgm:chMax val="0"/>
          <dgm:chPref val="0"/>
          <dgm:bulletEnabled val="1"/>
        </dgm:presLayoutVars>
      </dgm:prSet>
      <dgm:spPr/>
    </dgm:pt>
    <dgm:pt modelId="{FD7F09B2-0405-4972-9AE2-235A89549FB0}" type="pres">
      <dgm:prSet presAssocID="{8271C38C-C6E4-4738-8451-5574B8D66F74}" presName="tile3" presStyleLbl="node1" presStyleIdx="2" presStyleCnt="4"/>
      <dgm:spPr/>
    </dgm:pt>
    <dgm:pt modelId="{5D5CE4D5-1EF9-44E7-94AF-0282FEEF6CCA}" type="pres">
      <dgm:prSet presAssocID="{8271C38C-C6E4-4738-8451-5574B8D66F74}" presName="tile3text" presStyleLbl="node1" presStyleIdx="2" presStyleCnt="4">
        <dgm:presLayoutVars>
          <dgm:chMax val="0"/>
          <dgm:chPref val="0"/>
          <dgm:bulletEnabled val="1"/>
        </dgm:presLayoutVars>
      </dgm:prSet>
      <dgm:spPr/>
    </dgm:pt>
    <dgm:pt modelId="{C4998F75-1E12-4E01-839B-571525EBF2BB}" type="pres">
      <dgm:prSet presAssocID="{8271C38C-C6E4-4738-8451-5574B8D66F74}" presName="tile4" presStyleLbl="node1" presStyleIdx="3" presStyleCnt="4"/>
      <dgm:spPr/>
    </dgm:pt>
    <dgm:pt modelId="{324B63DA-6513-4077-9933-42391596B711}" type="pres">
      <dgm:prSet presAssocID="{8271C38C-C6E4-4738-8451-5574B8D66F74}" presName="tile4text" presStyleLbl="node1" presStyleIdx="3" presStyleCnt="4">
        <dgm:presLayoutVars>
          <dgm:chMax val="0"/>
          <dgm:chPref val="0"/>
          <dgm:bulletEnabled val="1"/>
        </dgm:presLayoutVars>
      </dgm:prSet>
      <dgm:spPr/>
    </dgm:pt>
    <dgm:pt modelId="{DDFC3499-530D-44C5-8446-8B437796A785}" type="pres">
      <dgm:prSet presAssocID="{8271C38C-C6E4-4738-8451-5574B8D66F74}" presName="centerTile" presStyleLbl="fgShp" presStyleIdx="0" presStyleCnt="1" custScaleX="102317" custScaleY="164497">
        <dgm:presLayoutVars>
          <dgm:chMax val="0"/>
          <dgm:chPref val="0"/>
        </dgm:presLayoutVars>
      </dgm:prSet>
      <dgm:spPr/>
    </dgm:pt>
  </dgm:ptLst>
  <dgm:cxnLst>
    <dgm:cxn modelId="{C612D104-8734-422A-9911-DEA7F10DE4DA}" type="presOf" srcId="{DD02E2FA-5778-40B4-83D8-C5087F19FE4F}" destId="{16284D16-7A0E-4B4A-9F8F-0F327742418E}" srcOrd="1" destOrd="0" presId="urn:microsoft.com/office/officeart/2005/8/layout/matrix1"/>
    <dgm:cxn modelId="{F2646508-72D6-4A54-811B-3D8F76ECEBA9}" type="presOf" srcId="{8FBB613C-6EDC-4AEA-B65E-2F278E0FB6C0}" destId="{324B63DA-6513-4077-9933-42391596B711}" srcOrd="1" destOrd="0" presId="urn:microsoft.com/office/officeart/2005/8/layout/matrix1"/>
    <dgm:cxn modelId="{3181C31D-895F-471E-8193-5E68ACAF4B22}" type="presOf" srcId="{8FBB613C-6EDC-4AEA-B65E-2F278E0FB6C0}" destId="{C4998F75-1E12-4E01-839B-571525EBF2BB}" srcOrd="0" destOrd="0" presId="urn:microsoft.com/office/officeart/2005/8/layout/matrix1"/>
    <dgm:cxn modelId="{F3DA886A-3FF4-4868-A938-D9ADE9B2F54D}" type="presOf" srcId="{DD02E2FA-5778-40B4-83D8-C5087F19FE4F}" destId="{0BA9EF65-2C91-4374-8375-821F3777BE8F}" srcOrd="0" destOrd="0" presId="urn:microsoft.com/office/officeart/2005/8/layout/matrix1"/>
    <dgm:cxn modelId="{89E95E89-1917-4503-86D7-E36451970CCD}" type="presOf" srcId="{E09221FE-CF6A-4C4D-AA80-D22BE0282237}" destId="{979C07FC-187B-4AAE-9329-53D1238832FF}" srcOrd="0" destOrd="0" presId="urn:microsoft.com/office/officeart/2005/8/layout/matrix1"/>
    <dgm:cxn modelId="{364D9D94-ACDD-4FD0-A018-CE4FC5495107}" type="presOf" srcId="{8271C38C-C6E4-4738-8451-5574B8D66F74}" destId="{EC211192-2AD8-4117-8BE8-2CA3C103802D}" srcOrd="0" destOrd="0" presId="urn:microsoft.com/office/officeart/2005/8/layout/matrix1"/>
    <dgm:cxn modelId="{0252A2A5-C286-4E34-B7A6-D1588669894E}" type="presOf" srcId="{E09221FE-CF6A-4C4D-AA80-D22BE0282237}" destId="{EEA2B6B5-5EE0-4EFB-BE0B-A58084112628}" srcOrd="1" destOrd="0" presId="urn:microsoft.com/office/officeart/2005/8/layout/matrix1"/>
    <dgm:cxn modelId="{8736F1B9-55DA-4139-A85C-61A55E25D454}" type="presOf" srcId="{BB6768B7-8E79-4374-8ECE-243F514DFD43}" destId="{5D5CE4D5-1EF9-44E7-94AF-0282FEEF6CCA}" srcOrd="1" destOrd="0" presId="urn:microsoft.com/office/officeart/2005/8/layout/matrix1"/>
    <dgm:cxn modelId="{74FBB7C3-B7C5-4759-9F08-6A4612A64955}" srcId="{8271C38C-C6E4-4738-8451-5574B8D66F74}" destId="{3959A407-1FD8-43E9-8D2B-6664E3C498CB}" srcOrd="0" destOrd="0" parTransId="{71CDE3CD-D2FD-4076-8657-7C1741BBEC47}" sibTransId="{0A488363-B5C0-47FB-89A1-FF71C6E69CD1}"/>
    <dgm:cxn modelId="{1B6658CA-E933-4BA2-B5DF-A9206DBD6ED1}" type="presOf" srcId="{BB6768B7-8E79-4374-8ECE-243F514DFD43}" destId="{FD7F09B2-0405-4972-9AE2-235A89549FB0}" srcOrd="0" destOrd="0" presId="urn:microsoft.com/office/officeart/2005/8/layout/matrix1"/>
    <dgm:cxn modelId="{914921CC-BE41-44B7-8FEF-69651F5BE642}" type="presOf" srcId="{3959A407-1FD8-43E9-8D2B-6664E3C498CB}" destId="{DDFC3499-530D-44C5-8446-8B437796A785}" srcOrd="0" destOrd="0" presId="urn:microsoft.com/office/officeart/2005/8/layout/matrix1"/>
    <dgm:cxn modelId="{D055B4DF-5964-4363-AC78-9DAA1BC1CAB6}" srcId="{3959A407-1FD8-43E9-8D2B-6664E3C498CB}" destId="{8FBB613C-6EDC-4AEA-B65E-2F278E0FB6C0}" srcOrd="3" destOrd="0" parTransId="{75E64048-5297-48E2-9F39-DD022364CCDB}" sibTransId="{E9F70CE4-5E9F-4056-BF15-9CDC6A41730D}"/>
    <dgm:cxn modelId="{EE646CE6-3EDC-40B6-88CC-84C3A92EFEF6}" srcId="{3959A407-1FD8-43E9-8D2B-6664E3C498CB}" destId="{DD02E2FA-5778-40B4-83D8-C5087F19FE4F}" srcOrd="0" destOrd="0" parTransId="{E880AFDA-D967-489D-A9C4-BF9E12E270C0}" sibTransId="{0EF30A88-6B93-41E3-B727-EB66F7A07BB0}"/>
    <dgm:cxn modelId="{C59A27E9-1043-400F-8CC2-C547F65CB945}" srcId="{3959A407-1FD8-43E9-8D2B-6664E3C498CB}" destId="{BB6768B7-8E79-4374-8ECE-243F514DFD43}" srcOrd="2" destOrd="0" parTransId="{353C3E60-9746-43A7-8D4E-C0D53B03E703}" sibTransId="{D1B8A2F7-DCC8-4771-B295-BD3C226E3E56}"/>
    <dgm:cxn modelId="{2B6680E9-BAC2-4D50-B665-356347ACD68B}" srcId="{3959A407-1FD8-43E9-8D2B-6664E3C498CB}" destId="{E09221FE-CF6A-4C4D-AA80-D22BE0282237}" srcOrd="1" destOrd="0" parTransId="{BC166DB5-8203-4258-9C4A-6B39A2CCA4E7}" sibTransId="{B85AFF14-D5AE-4E14-BC38-452448286869}"/>
    <dgm:cxn modelId="{E3AFFF19-5070-4033-AA46-02C41888A792}" type="presParOf" srcId="{EC211192-2AD8-4117-8BE8-2CA3C103802D}" destId="{C6002612-5188-4353-B089-68363A6562E3}" srcOrd="0" destOrd="0" presId="urn:microsoft.com/office/officeart/2005/8/layout/matrix1"/>
    <dgm:cxn modelId="{2F75EA85-4F51-4D06-88BD-9936E092F1F6}" type="presParOf" srcId="{C6002612-5188-4353-B089-68363A6562E3}" destId="{0BA9EF65-2C91-4374-8375-821F3777BE8F}" srcOrd="0" destOrd="0" presId="urn:microsoft.com/office/officeart/2005/8/layout/matrix1"/>
    <dgm:cxn modelId="{B1DCFD0A-92EA-4520-8720-D491C86E784C}" type="presParOf" srcId="{C6002612-5188-4353-B089-68363A6562E3}" destId="{16284D16-7A0E-4B4A-9F8F-0F327742418E}" srcOrd="1" destOrd="0" presId="urn:microsoft.com/office/officeart/2005/8/layout/matrix1"/>
    <dgm:cxn modelId="{DF8028A3-C47D-4F94-B02D-B54443B0BAAE}" type="presParOf" srcId="{C6002612-5188-4353-B089-68363A6562E3}" destId="{979C07FC-187B-4AAE-9329-53D1238832FF}" srcOrd="2" destOrd="0" presId="urn:microsoft.com/office/officeart/2005/8/layout/matrix1"/>
    <dgm:cxn modelId="{F8FF902E-ADC2-412E-B000-2D9FE340D08D}" type="presParOf" srcId="{C6002612-5188-4353-B089-68363A6562E3}" destId="{EEA2B6B5-5EE0-4EFB-BE0B-A58084112628}" srcOrd="3" destOrd="0" presId="urn:microsoft.com/office/officeart/2005/8/layout/matrix1"/>
    <dgm:cxn modelId="{4E68A160-0BE3-4F35-8AD3-197B32DC5905}" type="presParOf" srcId="{C6002612-5188-4353-B089-68363A6562E3}" destId="{FD7F09B2-0405-4972-9AE2-235A89549FB0}" srcOrd="4" destOrd="0" presId="urn:microsoft.com/office/officeart/2005/8/layout/matrix1"/>
    <dgm:cxn modelId="{9FF93315-7378-40DD-9EEE-BBCEDB9FAC2C}" type="presParOf" srcId="{C6002612-5188-4353-B089-68363A6562E3}" destId="{5D5CE4D5-1EF9-44E7-94AF-0282FEEF6CCA}" srcOrd="5" destOrd="0" presId="urn:microsoft.com/office/officeart/2005/8/layout/matrix1"/>
    <dgm:cxn modelId="{CC6E10B7-B161-4990-B953-1B3B92ACF68F}" type="presParOf" srcId="{C6002612-5188-4353-B089-68363A6562E3}" destId="{C4998F75-1E12-4E01-839B-571525EBF2BB}" srcOrd="6" destOrd="0" presId="urn:microsoft.com/office/officeart/2005/8/layout/matrix1"/>
    <dgm:cxn modelId="{3BDC395B-B74D-4C32-9474-172E6BB9DD83}" type="presParOf" srcId="{C6002612-5188-4353-B089-68363A6562E3}" destId="{324B63DA-6513-4077-9933-42391596B711}" srcOrd="7" destOrd="0" presId="urn:microsoft.com/office/officeart/2005/8/layout/matrix1"/>
    <dgm:cxn modelId="{914BDECC-400E-4E9D-906F-EB9A6760AFF2}" type="presParOf" srcId="{EC211192-2AD8-4117-8BE8-2CA3C103802D}" destId="{DDFC3499-530D-44C5-8446-8B437796A785}"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549B296-3180-4D12-A9AC-06ABC19273F0}"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2F072DC1-E227-4F5B-B807-2012684EA3A8}">
      <dgm:prSet phldrT="[Text]" phldr="1"/>
      <dgm:spPr>
        <a:blipFill rotWithShape="0">
          <a:blip xmlns:r="http://schemas.openxmlformats.org/officeDocument/2006/relationships" r:embed="rId1"/>
          <a:srcRect/>
          <a:stretch>
            <a:fillRect l="-30000" r="-30000"/>
          </a:stretch>
        </a:blipFill>
        <a:ln>
          <a:solidFill>
            <a:schemeClr val="tx1"/>
          </a:solidFill>
        </a:ln>
      </dgm:spPr>
      <dgm:t>
        <a:bodyPr/>
        <a:lstStyle/>
        <a:p>
          <a:endParaRPr lang="en-GB" dirty="0"/>
        </a:p>
      </dgm:t>
    </dgm:pt>
    <dgm:pt modelId="{9F92BC76-35E2-4FBE-B622-119C9B99C6B0}" type="parTrans" cxnId="{2F2DB082-4FD6-48CE-897B-02D9F5A60B0B}">
      <dgm:prSet/>
      <dgm:spPr/>
      <dgm:t>
        <a:bodyPr/>
        <a:lstStyle/>
        <a:p>
          <a:endParaRPr lang="en-GB"/>
        </a:p>
      </dgm:t>
    </dgm:pt>
    <dgm:pt modelId="{2CC6192A-E7D8-4B72-A395-35B7387D304C}" type="sibTrans" cxnId="{2F2DB082-4FD6-48CE-897B-02D9F5A60B0B}">
      <dgm:prSet/>
      <dgm:spPr/>
      <dgm:t>
        <a:bodyPr/>
        <a:lstStyle/>
        <a:p>
          <a:endParaRPr lang="en-GB"/>
        </a:p>
      </dgm:t>
    </dgm:pt>
    <dgm:pt modelId="{04E10317-455C-4908-9CD5-920BAB816519}">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1 billion hours of content (5 billion videos) is watched across the world every day</a:t>
          </a:r>
        </a:p>
      </dgm:t>
    </dgm:pt>
    <dgm:pt modelId="{A40970AD-8A03-4700-8755-5D23519EAA66}" type="parTrans" cxnId="{8DEC66B8-E851-483B-8D57-495D60087C7E}">
      <dgm:prSet/>
      <dgm:spPr/>
      <dgm:t>
        <a:bodyPr/>
        <a:lstStyle/>
        <a:p>
          <a:endParaRPr lang="en-GB"/>
        </a:p>
      </dgm:t>
    </dgm:pt>
    <dgm:pt modelId="{A8A1804C-D104-4F40-AD9B-5E74FF7B8F7A}" type="sibTrans" cxnId="{8DEC66B8-E851-483B-8D57-495D60087C7E}">
      <dgm:prSet/>
      <dgm:spPr/>
      <dgm:t>
        <a:bodyPr/>
        <a:lstStyle/>
        <a:p>
          <a:endParaRPr lang="en-GB"/>
        </a:p>
      </dgm:t>
    </dgm:pt>
    <dgm:pt modelId="{370E100A-A486-4DBE-997D-1A50AA05E659}">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More than 2 billion active users</a:t>
          </a:r>
        </a:p>
      </dgm:t>
    </dgm:pt>
    <dgm:pt modelId="{1A9E937A-4024-4F4E-BE97-BB58FC691E12}" type="parTrans" cxnId="{CFDDC218-5D89-42DF-BA9F-F995C14EEB47}">
      <dgm:prSet/>
      <dgm:spPr/>
      <dgm:t>
        <a:bodyPr/>
        <a:lstStyle/>
        <a:p>
          <a:endParaRPr lang="en-GB"/>
        </a:p>
      </dgm:t>
    </dgm:pt>
    <dgm:pt modelId="{5F504118-755D-45ED-A6A8-76580B854960}" type="sibTrans" cxnId="{CFDDC218-5D89-42DF-BA9F-F995C14EEB47}">
      <dgm:prSet/>
      <dgm:spPr/>
      <dgm:t>
        <a:bodyPr/>
        <a:lstStyle/>
        <a:p>
          <a:endParaRPr lang="en-GB"/>
        </a:p>
      </dgm:t>
    </dgm:pt>
    <dgm:pt modelId="{D16F0F79-7273-4A32-A4CC-5AC2E052AD63}">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500 hours of videos uploaded per minute</a:t>
          </a:r>
        </a:p>
      </dgm:t>
    </dgm:pt>
    <dgm:pt modelId="{6833705C-DFFE-4AD2-87F6-B417A40B5D0B}" type="parTrans" cxnId="{E7C7DB18-B4CD-4B02-9423-50BD34A44F2F}">
      <dgm:prSet/>
      <dgm:spPr/>
      <dgm:t>
        <a:bodyPr/>
        <a:lstStyle/>
        <a:p>
          <a:endParaRPr lang="en-GB"/>
        </a:p>
      </dgm:t>
    </dgm:pt>
    <dgm:pt modelId="{6DBF80AA-106C-415E-9EAE-DCBB8E9683FC}" type="sibTrans" cxnId="{E7C7DB18-B4CD-4B02-9423-50BD34A44F2F}">
      <dgm:prSet/>
      <dgm:spPr/>
      <dgm:t>
        <a:bodyPr/>
        <a:lstStyle/>
        <a:p>
          <a:endParaRPr lang="en-GB"/>
        </a:p>
      </dgm:t>
    </dgm:pt>
    <dgm:pt modelId="{CEDB46AA-25AD-4B6A-8136-36596E6EC2A5}">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More than 70% of You Tube watch time comes from  mobile devices</a:t>
          </a:r>
        </a:p>
      </dgm:t>
    </dgm:pt>
    <dgm:pt modelId="{4A8B4B54-00C8-4CC2-99F2-B245AC8DCFE3}" type="parTrans" cxnId="{F327799D-297B-4F44-BC58-4EF7C40C93B6}">
      <dgm:prSet/>
      <dgm:spPr/>
      <dgm:t>
        <a:bodyPr/>
        <a:lstStyle/>
        <a:p>
          <a:endParaRPr lang="en-GB"/>
        </a:p>
      </dgm:t>
    </dgm:pt>
    <dgm:pt modelId="{DEE7CF66-214F-4FE8-B7AD-C5929D1B29A7}" type="sibTrans" cxnId="{F327799D-297B-4F44-BC58-4EF7C40C93B6}">
      <dgm:prSet/>
      <dgm:spPr/>
      <dgm:t>
        <a:bodyPr/>
        <a:lstStyle/>
        <a:p>
          <a:endParaRPr lang="en-GB"/>
        </a:p>
      </dgm:t>
    </dgm:pt>
    <dgm:pt modelId="{A2C18EF7-768F-4B23-8B72-C3D4520C611C}" type="pres">
      <dgm:prSet presAssocID="{C549B296-3180-4D12-A9AC-06ABC19273F0}" presName="diagram" presStyleCnt="0">
        <dgm:presLayoutVars>
          <dgm:chMax val="1"/>
          <dgm:dir/>
          <dgm:animLvl val="ctr"/>
          <dgm:resizeHandles val="exact"/>
        </dgm:presLayoutVars>
      </dgm:prSet>
      <dgm:spPr/>
    </dgm:pt>
    <dgm:pt modelId="{C33E9902-AD20-49CA-A5ED-FF8F77077C97}" type="pres">
      <dgm:prSet presAssocID="{C549B296-3180-4D12-A9AC-06ABC19273F0}" presName="matrix" presStyleCnt="0"/>
      <dgm:spPr/>
    </dgm:pt>
    <dgm:pt modelId="{5C7980C4-79A6-4109-8C91-50E06FE6555D}" type="pres">
      <dgm:prSet presAssocID="{C549B296-3180-4D12-A9AC-06ABC19273F0}" presName="tile1" presStyleLbl="node1" presStyleIdx="0" presStyleCnt="4"/>
      <dgm:spPr/>
    </dgm:pt>
    <dgm:pt modelId="{71ECD9BE-2983-4AEE-AE40-F3F45242104B}" type="pres">
      <dgm:prSet presAssocID="{C549B296-3180-4D12-A9AC-06ABC19273F0}" presName="tile1text" presStyleLbl="node1" presStyleIdx="0" presStyleCnt="4">
        <dgm:presLayoutVars>
          <dgm:chMax val="0"/>
          <dgm:chPref val="0"/>
          <dgm:bulletEnabled val="1"/>
        </dgm:presLayoutVars>
      </dgm:prSet>
      <dgm:spPr/>
    </dgm:pt>
    <dgm:pt modelId="{4098A1AF-0D48-46AA-A9B9-F5A427ADFA1E}" type="pres">
      <dgm:prSet presAssocID="{C549B296-3180-4D12-A9AC-06ABC19273F0}" presName="tile2" presStyleLbl="node1" presStyleIdx="1" presStyleCnt="4"/>
      <dgm:spPr/>
    </dgm:pt>
    <dgm:pt modelId="{536E85A7-B9FD-4CC8-9366-D1A6637FA66B}" type="pres">
      <dgm:prSet presAssocID="{C549B296-3180-4D12-A9AC-06ABC19273F0}" presName="tile2text" presStyleLbl="node1" presStyleIdx="1" presStyleCnt="4">
        <dgm:presLayoutVars>
          <dgm:chMax val="0"/>
          <dgm:chPref val="0"/>
          <dgm:bulletEnabled val="1"/>
        </dgm:presLayoutVars>
      </dgm:prSet>
      <dgm:spPr/>
    </dgm:pt>
    <dgm:pt modelId="{4D2F9950-9B40-45CA-9808-25FB80FC602E}" type="pres">
      <dgm:prSet presAssocID="{C549B296-3180-4D12-A9AC-06ABC19273F0}" presName="tile3" presStyleLbl="node1" presStyleIdx="2" presStyleCnt="4"/>
      <dgm:spPr/>
    </dgm:pt>
    <dgm:pt modelId="{83A671AD-9FA3-49CE-BA8A-4D141AEAD2BE}" type="pres">
      <dgm:prSet presAssocID="{C549B296-3180-4D12-A9AC-06ABC19273F0}" presName="tile3text" presStyleLbl="node1" presStyleIdx="2" presStyleCnt="4">
        <dgm:presLayoutVars>
          <dgm:chMax val="0"/>
          <dgm:chPref val="0"/>
          <dgm:bulletEnabled val="1"/>
        </dgm:presLayoutVars>
      </dgm:prSet>
      <dgm:spPr/>
    </dgm:pt>
    <dgm:pt modelId="{8A1D2418-CBCE-478C-96AB-6382ED6831A6}" type="pres">
      <dgm:prSet presAssocID="{C549B296-3180-4D12-A9AC-06ABC19273F0}" presName="tile4" presStyleLbl="node1" presStyleIdx="3" presStyleCnt="4"/>
      <dgm:spPr/>
    </dgm:pt>
    <dgm:pt modelId="{1C5495ED-0840-43D7-9427-B02FEBE602AF}" type="pres">
      <dgm:prSet presAssocID="{C549B296-3180-4D12-A9AC-06ABC19273F0}" presName="tile4text" presStyleLbl="node1" presStyleIdx="3" presStyleCnt="4">
        <dgm:presLayoutVars>
          <dgm:chMax val="0"/>
          <dgm:chPref val="0"/>
          <dgm:bulletEnabled val="1"/>
        </dgm:presLayoutVars>
      </dgm:prSet>
      <dgm:spPr/>
    </dgm:pt>
    <dgm:pt modelId="{530830C0-BF86-4DE2-9109-D789E8FFB88C}" type="pres">
      <dgm:prSet presAssocID="{C549B296-3180-4D12-A9AC-06ABC19273F0}" presName="centerTile" presStyleLbl="fgShp" presStyleIdx="0" presStyleCnt="1" custScaleY="135287">
        <dgm:presLayoutVars>
          <dgm:chMax val="0"/>
          <dgm:chPref val="0"/>
        </dgm:presLayoutVars>
      </dgm:prSet>
      <dgm:spPr/>
    </dgm:pt>
  </dgm:ptLst>
  <dgm:cxnLst>
    <dgm:cxn modelId="{3AA9A206-0081-4A1B-BB7C-FA3B925CCB32}" type="presOf" srcId="{04E10317-455C-4908-9CD5-920BAB816519}" destId="{71ECD9BE-2983-4AEE-AE40-F3F45242104B}" srcOrd="1" destOrd="0" presId="urn:microsoft.com/office/officeart/2005/8/layout/matrix1"/>
    <dgm:cxn modelId="{CFDDC218-5D89-42DF-BA9F-F995C14EEB47}" srcId="{2F072DC1-E227-4F5B-B807-2012684EA3A8}" destId="{370E100A-A486-4DBE-997D-1A50AA05E659}" srcOrd="1" destOrd="0" parTransId="{1A9E937A-4024-4F4E-BE97-BB58FC691E12}" sibTransId="{5F504118-755D-45ED-A6A8-76580B854960}"/>
    <dgm:cxn modelId="{E7C7DB18-B4CD-4B02-9423-50BD34A44F2F}" srcId="{2F072DC1-E227-4F5B-B807-2012684EA3A8}" destId="{D16F0F79-7273-4A32-A4CC-5AC2E052AD63}" srcOrd="2" destOrd="0" parTransId="{6833705C-DFFE-4AD2-87F6-B417A40B5D0B}" sibTransId="{6DBF80AA-106C-415E-9EAE-DCBB8E9683FC}"/>
    <dgm:cxn modelId="{FDD9F71B-D45F-451D-9A07-F743476C9879}" type="presOf" srcId="{D16F0F79-7273-4A32-A4CC-5AC2E052AD63}" destId="{4D2F9950-9B40-45CA-9808-25FB80FC602E}" srcOrd="0" destOrd="0" presId="urn:microsoft.com/office/officeart/2005/8/layout/matrix1"/>
    <dgm:cxn modelId="{4025962F-EDEE-4F04-9FF1-3168FA25FA6D}" type="presOf" srcId="{370E100A-A486-4DBE-997D-1A50AA05E659}" destId="{536E85A7-B9FD-4CC8-9366-D1A6637FA66B}" srcOrd="1" destOrd="0" presId="urn:microsoft.com/office/officeart/2005/8/layout/matrix1"/>
    <dgm:cxn modelId="{B9583E31-D1FA-4678-9A1D-175014333F5B}" type="presOf" srcId="{C549B296-3180-4D12-A9AC-06ABC19273F0}" destId="{A2C18EF7-768F-4B23-8B72-C3D4520C611C}" srcOrd="0" destOrd="0" presId="urn:microsoft.com/office/officeart/2005/8/layout/matrix1"/>
    <dgm:cxn modelId="{D314C76E-3DF8-4C98-8776-C83C9A2503C9}" type="presOf" srcId="{04E10317-455C-4908-9CD5-920BAB816519}" destId="{5C7980C4-79A6-4109-8C91-50E06FE6555D}" srcOrd="0" destOrd="0" presId="urn:microsoft.com/office/officeart/2005/8/layout/matrix1"/>
    <dgm:cxn modelId="{CD80DE4E-85C5-4FE1-9A8C-5AAFB1DC213A}" type="presOf" srcId="{CEDB46AA-25AD-4B6A-8136-36596E6EC2A5}" destId="{1C5495ED-0840-43D7-9427-B02FEBE602AF}" srcOrd="1" destOrd="0" presId="urn:microsoft.com/office/officeart/2005/8/layout/matrix1"/>
    <dgm:cxn modelId="{DC57E377-7E04-46CB-AB53-23303D0EA0BF}" type="presOf" srcId="{370E100A-A486-4DBE-997D-1A50AA05E659}" destId="{4098A1AF-0D48-46AA-A9B9-F5A427ADFA1E}" srcOrd="0" destOrd="0" presId="urn:microsoft.com/office/officeart/2005/8/layout/matrix1"/>
    <dgm:cxn modelId="{F8B0E778-9DDD-4AAA-9B6D-B6533913010D}" type="presOf" srcId="{2F072DC1-E227-4F5B-B807-2012684EA3A8}" destId="{530830C0-BF86-4DE2-9109-D789E8FFB88C}" srcOrd="0" destOrd="0" presId="urn:microsoft.com/office/officeart/2005/8/layout/matrix1"/>
    <dgm:cxn modelId="{2F2DB082-4FD6-48CE-897B-02D9F5A60B0B}" srcId="{C549B296-3180-4D12-A9AC-06ABC19273F0}" destId="{2F072DC1-E227-4F5B-B807-2012684EA3A8}" srcOrd="0" destOrd="0" parTransId="{9F92BC76-35E2-4FBE-B622-119C9B99C6B0}" sibTransId="{2CC6192A-E7D8-4B72-A395-35B7387D304C}"/>
    <dgm:cxn modelId="{F327799D-297B-4F44-BC58-4EF7C40C93B6}" srcId="{2F072DC1-E227-4F5B-B807-2012684EA3A8}" destId="{CEDB46AA-25AD-4B6A-8136-36596E6EC2A5}" srcOrd="3" destOrd="0" parTransId="{4A8B4B54-00C8-4CC2-99F2-B245AC8DCFE3}" sibTransId="{DEE7CF66-214F-4FE8-B7AD-C5929D1B29A7}"/>
    <dgm:cxn modelId="{7C5F7DA8-0A61-4109-8753-7BB344088509}" type="presOf" srcId="{CEDB46AA-25AD-4B6A-8136-36596E6EC2A5}" destId="{8A1D2418-CBCE-478C-96AB-6382ED6831A6}" srcOrd="0" destOrd="0" presId="urn:microsoft.com/office/officeart/2005/8/layout/matrix1"/>
    <dgm:cxn modelId="{8DEC66B8-E851-483B-8D57-495D60087C7E}" srcId="{2F072DC1-E227-4F5B-B807-2012684EA3A8}" destId="{04E10317-455C-4908-9CD5-920BAB816519}" srcOrd="0" destOrd="0" parTransId="{A40970AD-8A03-4700-8755-5D23519EAA66}" sibTransId="{A8A1804C-D104-4F40-AD9B-5E74FF7B8F7A}"/>
    <dgm:cxn modelId="{0DE0DBFD-BEAA-48C4-B492-07699D084564}" type="presOf" srcId="{D16F0F79-7273-4A32-A4CC-5AC2E052AD63}" destId="{83A671AD-9FA3-49CE-BA8A-4D141AEAD2BE}" srcOrd="1" destOrd="0" presId="urn:microsoft.com/office/officeart/2005/8/layout/matrix1"/>
    <dgm:cxn modelId="{587F6D32-FD6F-44F6-B687-9EB64E80D60E}" type="presParOf" srcId="{A2C18EF7-768F-4B23-8B72-C3D4520C611C}" destId="{C33E9902-AD20-49CA-A5ED-FF8F77077C97}" srcOrd="0" destOrd="0" presId="urn:microsoft.com/office/officeart/2005/8/layout/matrix1"/>
    <dgm:cxn modelId="{7FAFB78E-E6FA-459F-935C-701148BADDEB}" type="presParOf" srcId="{C33E9902-AD20-49CA-A5ED-FF8F77077C97}" destId="{5C7980C4-79A6-4109-8C91-50E06FE6555D}" srcOrd="0" destOrd="0" presId="urn:microsoft.com/office/officeart/2005/8/layout/matrix1"/>
    <dgm:cxn modelId="{F495EB44-2229-4D78-ACBA-1B9060178CFF}" type="presParOf" srcId="{C33E9902-AD20-49CA-A5ED-FF8F77077C97}" destId="{71ECD9BE-2983-4AEE-AE40-F3F45242104B}" srcOrd="1" destOrd="0" presId="urn:microsoft.com/office/officeart/2005/8/layout/matrix1"/>
    <dgm:cxn modelId="{E61956C1-763E-494C-97B1-A63D44468031}" type="presParOf" srcId="{C33E9902-AD20-49CA-A5ED-FF8F77077C97}" destId="{4098A1AF-0D48-46AA-A9B9-F5A427ADFA1E}" srcOrd="2" destOrd="0" presId="urn:microsoft.com/office/officeart/2005/8/layout/matrix1"/>
    <dgm:cxn modelId="{521E3A93-54AF-4A9F-B5A4-5F733CF9C44D}" type="presParOf" srcId="{C33E9902-AD20-49CA-A5ED-FF8F77077C97}" destId="{536E85A7-B9FD-4CC8-9366-D1A6637FA66B}" srcOrd="3" destOrd="0" presId="urn:microsoft.com/office/officeart/2005/8/layout/matrix1"/>
    <dgm:cxn modelId="{7F77DAA9-3C7F-4CA9-A178-0124E13130B3}" type="presParOf" srcId="{C33E9902-AD20-49CA-A5ED-FF8F77077C97}" destId="{4D2F9950-9B40-45CA-9808-25FB80FC602E}" srcOrd="4" destOrd="0" presId="urn:microsoft.com/office/officeart/2005/8/layout/matrix1"/>
    <dgm:cxn modelId="{E29F5B7C-261F-4439-858F-65AB5474242B}" type="presParOf" srcId="{C33E9902-AD20-49CA-A5ED-FF8F77077C97}" destId="{83A671AD-9FA3-49CE-BA8A-4D141AEAD2BE}" srcOrd="5" destOrd="0" presId="urn:microsoft.com/office/officeart/2005/8/layout/matrix1"/>
    <dgm:cxn modelId="{EA80E765-8DF8-4701-BC66-4879EE3BFBC4}" type="presParOf" srcId="{C33E9902-AD20-49CA-A5ED-FF8F77077C97}" destId="{8A1D2418-CBCE-478C-96AB-6382ED6831A6}" srcOrd="6" destOrd="0" presId="urn:microsoft.com/office/officeart/2005/8/layout/matrix1"/>
    <dgm:cxn modelId="{247934A7-A076-481E-ADAB-F16E3438ABA3}" type="presParOf" srcId="{C33E9902-AD20-49CA-A5ED-FF8F77077C97}" destId="{1C5495ED-0840-43D7-9427-B02FEBE602AF}" srcOrd="7" destOrd="0" presId="urn:microsoft.com/office/officeart/2005/8/layout/matrix1"/>
    <dgm:cxn modelId="{00B895E1-C06D-4C06-8B42-3EE574E912C7}" type="presParOf" srcId="{A2C18EF7-768F-4B23-8B72-C3D4520C611C}" destId="{530830C0-BF86-4DE2-9109-D789E8FFB88C}"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AA29BB7-597F-4EE6-A133-86ADDF51125C}" type="doc">
      <dgm:prSet loTypeId="urn:microsoft.com/office/officeart/2005/8/layout/process2" loCatId="process" qsTypeId="urn:microsoft.com/office/officeart/2005/8/quickstyle/simple1" qsCatId="simple" csTypeId="urn:microsoft.com/office/officeart/2005/8/colors/accent1_2" csCatId="accent1" phldr="1"/>
      <dgm:spPr/>
    </dgm:pt>
    <dgm:pt modelId="{57B1507E-1009-4230-AAFE-B62EFDA40A12}">
      <dgm:prSet phldrT="[Text]" custT="1"/>
      <dgm:spPr>
        <a:solidFill>
          <a:schemeClr val="accent1">
            <a:lumMod val="20000"/>
            <a:lumOff val="80000"/>
          </a:schemeClr>
        </a:solidFill>
        <a:ln>
          <a:solidFill>
            <a:schemeClr val="tx1"/>
          </a:solidFill>
        </a:ln>
      </dgm:spPr>
      <dgm:t>
        <a:bodyPr/>
        <a:lstStyle/>
        <a:p>
          <a:r>
            <a:rPr lang="en-GB" sz="2400" dirty="0">
              <a:solidFill>
                <a:schemeClr val="tx1"/>
              </a:solidFill>
            </a:rPr>
            <a:t>Global fraud is now on the increase</a:t>
          </a:r>
        </a:p>
      </dgm:t>
    </dgm:pt>
    <dgm:pt modelId="{7A8F3C39-74CA-4F81-B3DD-12F4CB0C2322}" type="parTrans" cxnId="{BD348B28-8A0D-416A-AE29-65EA44A6BEDD}">
      <dgm:prSet/>
      <dgm:spPr/>
      <dgm:t>
        <a:bodyPr/>
        <a:lstStyle/>
        <a:p>
          <a:endParaRPr lang="en-GB"/>
        </a:p>
      </dgm:t>
    </dgm:pt>
    <dgm:pt modelId="{1FBF5EE8-E344-4C53-BA20-775A0E848EFF}" type="sibTrans" cxnId="{BD348B28-8A0D-416A-AE29-65EA44A6BEDD}">
      <dgm:prSet/>
      <dgm:spPr>
        <a:solidFill>
          <a:srgbClr val="002060"/>
        </a:solidFill>
        <a:ln>
          <a:solidFill>
            <a:schemeClr val="tx1"/>
          </a:solidFill>
        </a:ln>
      </dgm:spPr>
      <dgm:t>
        <a:bodyPr/>
        <a:lstStyle/>
        <a:p>
          <a:endParaRPr lang="en-GB" dirty="0"/>
        </a:p>
      </dgm:t>
    </dgm:pt>
    <dgm:pt modelId="{C2ED5B01-48AD-4697-920C-45487610D83E}">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Between April 2020 &amp; March 2021 413,553 reports from victims of fraud or cybercrime. Up 33% from the previous year</a:t>
          </a:r>
        </a:p>
      </dgm:t>
    </dgm:pt>
    <dgm:pt modelId="{4EE0C577-4F53-4287-90EE-55478DFED282}" type="parTrans" cxnId="{A52FE3D5-7A25-41D7-8024-9CEB219B7E09}">
      <dgm:prSet/>
      <dgm:spPr/>
      <dgm:t>
        <a:bodyPr/>
        <a:lstStyle/>
        <a:p>
          <a:endParaRPr lang="en-GB"/>
        </a:p>
      </dgm:t>
    </dgm:pt>
    <dgm:pt modelId="{5063D40B-F649-4924-9A06-9233606FA8C4}" type="sibTrans" cxnId="{A52FE3D5-7A25-41D7-8024-9CEB219B7E09}">
      <dgm:prSet/>
      <dgm:spPr>
        <a:solidFill>
          <a:srgbClr val="002060"/>
        </a:solidFill>
        <a:ln>
          <a:solidFill>
            <a:schemeClr val="tx1"/>
          </a:solidFill>
        </a:ln>
      </dgm:spPr>
      <dgm:t>
        <a:bodyPr/>
        <a:lstStyle/>
        <a:p>
          <a:endParaRPr lang="en-GB" dirty="0"/>
        </a:p>
      </dgm:t>
    </dgm:pt>
    <dgm:pt modelId="{3355CEBD-C7E2-40C0-9A09-EB040C0C2AC4}">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Fraud</a:t>
          </a:r>
          <a:r>
            <a:rPr lang="en-GB" sz="2400" baseline="0" dirty="0">
              <a:solidFill>
                <a:schemeClr val="tx1"/>
              </a:solidFill>
            </a:rPr>
            <a:t> is “the most commonly experienced offence”</a:t>
          </a:r>
          <a:endParaRPr lang="en-GB" sz="2400" dirty="0">
            <a:solidFill>
              <a:schemeClr val="tx1"/>
            </a:solidFill>
          </a:endParaRPr>
        </a:p>
      </dgm:t>
    </dgm:pt>
    <dgm:pt modelId="{70834942-1B18-4FF0-A1BB-82D2E93F4691}" type="parTrans" cxnId="{78390895-9966-42EE-A2E4-3D59C43F2344}">
      <dgm:prSet/>
      <dgm:spPr/>
      <dgm:t>
        <a:bodyPr/>
        <a:lstStyle/>
        <a:p>
          <a:endParaRPr lang="en-GB"/>
        </a:p>
      </dgm:t>
    </dgm:pt>
    <dgm:pt modelId="{0789846C-F3EF-4869-8B7C-F87DCBC24999}" type="sibTrans" cxnId="{78390895-9966-42EE-A2E4-3D59C43F2344}">
      <dgm:prSet/>
      <dgm:spPr/>
      <dgm:t>
        <a:bodyPr/>
        <a:lstStyle/>
        <a:p>
          <a:endParaRPr lang="en-GB"/>
        </a:p>
      </dgm:t>
    </dgm:pt>
    <dgm:pt modelId="{13611166-8C45-46AE-AC33-0634C41A665E}" type="pres">
      <dgm:prSet presAssocID="{1AA29BB7-597F-4EE6-A133-86ADDF51125C}" presName="linearFlow" presStyleCnt="0">
        <dgm:presLayoutVars>
          <dgm:resizeHandles val="exact"/>
        </dgm:presLayoutVars>
      </dgm:prSet>
      <dgm:spPr/>
    </dgm:pt>
    <dgm:pt modelId="{743670BA-5BFB-4B71-AF9E-6227F3316877}" type="pres">
      <dgm:prSet presAssocID="{57B1507E-1009-4230-AAFE-B62EFDA40A12}" presName="node" presStyleLbl="node1" presStyleIdx="0" presStyleCnt="3" custScaleX="152245" custScaleY="75090">
        <dgm:presLayoutVars>
          <dgm:bulletEnabled val="1"/>
        </dgm:presLayoutVars>
      </dgm:prSet>
      <dgm:spPr/>
    </dgm:pt>
    <dgm:pt modelId="{4414A909-0F2A-4282-880C-05614945B924}" type="pres">
      <dgm:prSet presAssocID="{1FBF5EE8-E344-4C53-BA20-775A0E848EFF}" presName="sibTrans" presStyleLbl="sibTrans2D1" presStyleIdx="0" presStyleCnt="2"/>
      <dgm:spPr/>
    </dgm:pt>
    <dgm:pt modelId="{68758BFF-7914-4F8F-8160-5907CCDA3511}" type="pres">
      <dgm:prSet presAssocID="{1FBF5EE8-E344-4C53-BA20-775A0E848EFF}" presName="connectorText" presStyleLbl="sibTrans2D1" presStyleIdx="0" presStyleCnt="2"/>
      <dgm:spPr/>
    </dgm:pt>
    <dgm:pt modelId="{A0519F85-7173-4FBA-93EC-64FF76C7C89A}" type="pres">
      <dgm:prSet presAssocID="{C2ED5B01-48AD-4697-920C-45487610D83E}" presName="node" presStyleLbl="node1" presStyleIdx="1" presStyleCnt="3" custScaleX="139851">
        <dgm:presLayoutVars>
          <dgm:bulletEnabled val="1"/>
        </dgm:presLayoutVars>
      </dgm:prSet>
      <dgm:spPr/>
    </dgm:pt>
    <dgm:pt modelId="{9C19F46B-4CA7-47D4-BAB6-7C579AAEFC18}" type="pres">
      <dgm:prSet presAssocID="{5063D40B-F649-4924-9A06-9233606FA8C4}" presName="sibTrans" presStyleLbl="sibTrans2D1" presStyleIdx="1" presStyleCnt="2"/>
      <dgm:spPr/>
    </dgm:pt>
    <dgm:pt modelId="{E83E28AC-38BD-460E-A54A-6D20E56B667D}" type="pres">
      <dgm:prSet presAssocID="{5063D40B-F649-4924-9A06-9233606FA8C4}" presName="connectorText" presStyleLbl="sibTrans2D1" presStyleIdx="1" presStyleCnt="2"/>
      <dgm:spPr/>
    </dgm:pt>
    <dgm:pt modelId="{7FA67110-0854-4ED3-A9E6-BA041137BB5F}" type="pres">
      <dgm:prSet presAssocID="{3355CEBD-C7E2-40C0-9A09-EB040C0C2AC4}" presName="node" presStyleLbl="node1" presStyleIdx="2" presStyleCnt="3">
        <dgm:presLayoutVars>
          <dgm:bulletEnabled val="1"/>
        </dgm:presLayoutVars>
      </dgm:prSet>
      <dgm:spPr/>
    </dgm:pt>
  </dgm:ptLst>
  <dgm:cxnLst>
    <dgm:cxn modelId="{817F7607-2E2D-4989-BC40-694D22FFB2F8}" type="presOf" srcId="{57B1507E-1009-4230-AAFE-B62EFDA40A12}" destId="{743670BA-5BFB-4B71-AF9E-6227F3316877}" srcOrd="0" destOrd="0" presId="urn:microsoft.com/office/officeart/2005/8/layout/process2"/>
    <dgm:cxn modelId="{BD348B28-8A0D-416A-AE29-65EA44A6BEDD}" srcId="{1AA29BB7-597F-4EE6-A133-86ADDF51125C}" destId="{57B1507E-1009-4230-AAFE-B62EFDA40A12}" srcOrd="0" destOrd="0" parTransId="{7A8F3C39-74CA-4F81-B3DD-12F4CB0C2322}" sibTransId="{1FBF5EE8-E344-4C53-BA20-775A0E848EFF}"/>
    <dgm:cxn modelId="{0F958443-05D8-4A32-8BBE-3FC378A1D53F}" type="presOf" srcId="{C2ED5B01-48AD-4697-920C-45487610D83E}" destId="{A0519F85-7173-4FBA-93EC-64FF76C7C89A}" srcOrd="0" destOrd="0" presId="urn:microsoft.com/office/officeart/2005/8/layout/process2"/>
    <dgm:cxn modelId="{E2771664-BB62-443E-BAD3-BD66A3380D63}" type="presOf" srcId="{3355CEBD-C7E2-40C0-9A09-EB040C0C2AC4}" destId="{7FA67110-0854-4ED3-A9E6-BA041137BB5F}" srcOrd="0" destOrd="0" presId="urn:microsoft.com/office/officeart/2005/8/layout/process2"/>
    <dgm:cxn modelId="{88086A46-B61B-4769-B433-19000B235B9A}" type="presOf" srcId="{5063D40B-F649-4924-9A06-9233606FA8C4}" destId="{E83E28AC-38BD-460E-A54A-6D20E56B667D}" srcOrd="1" destOrd="0" presId="urn:microsoft.com/office/officeart/2005/8/layout/process2"/>
    <dgm:cxn modelId="{C6024A4C-F319-4861-B135-F9D12546935F}" type="presOf" srcId="{1FBF5EE8-E344-4C53-BA20-775A0E848EFF}" destId="{68758BFF-7914-4F8F-8160-5907CCDA3511}" srcOrd="1" destOrd="0" presId="urn:microsoft.com/office/officeart/2005/8/layout/process2"/>
    <dgm:cxn modelId="{53DABF4E-B18C-4FD7-872C-12FB5096C0EE}" type="presOf" srcId="{1AA29BB7-597F-4EE6-A133-86ADDF51125C}" destId="{13611166-8C45-46AE-AC33-0634C41A665E}" srcOrd="0" destOrd="0" presId="urn:microsoft.com/office/officeart/2005/8/layout/process2"/>
    <dgm:cxn modelId="{BA50FF6E-71C8-47F3-BE5A-1AF5540DBB55}" type="presOf" srcId="{5063D40B-F649-4924-9A06-9233606FA8C4}" destId="{9C19F46B-4CA7-47D4-BAB6-7C579AAEFC18}" srcOrd="0" destOrd="0" presId="urn:microsoft.com/office/officeart/2005/8/layout/process2"/>
    <dgm:cxn modelId="{78390895-9966-42EE-A2E4-3D59C43F2344}" srcId="{1AA29BB7-597F-4EE6-A133-86ADDF51125C}" destId="{3355CEBD-C7E2-40C0-9A09-EB040C0C2AC4}" srcOrd="2" destOrd="0" parTransId="{70834942-1B18-4FF0-A1BB-82D2E93F4691}" sibTransId="{0789846C-F3EF-4869-8B7C-F87DCBC24999}"/>
    <dgm:cxn modelId="{633F72C7-CBEB-45A0-88A5-822DEC5CD198}" type="presOf" srcId="{1FBF5EE8-E344-4C53-BA20-775A0E848EFF}" destId="{4414A909-0F2A-4282-880C-05614945B924}" srcOrd="0" destOrd="0" presId="urn:microsoft.com/office/officeart/2005/8/layout/process2"/>
    <dgm:cxn modelId="{A52FE3D5-7A25-41D7-8024-9CEB219B7E09}" srcId="{1AA29BB7-597F-4EE6-A133-86ADDF51125C}" destId="{C2ED5B01-48AD-4697-920C-45487610D83E}" srcOrd="1" destOrd="0" parTransId="{4EE0C577-4F53-4287-90EE-55478DFED282}" sibTransId="{5063D40B-F649-4924-9A06-9233606FA8C4}"/>
    <dgm:cxn modelId="{D435025A-FBD1-476B-B888-38277B9E6FFE}" type="presParOf" srcId="{13611166-8C45-46AE-AC33-0634C41A665E}" destId="{743670BA-5BFB-4B71-AF9E-6227F3316877}" srcOrd="0" destOrd="0" presId="urn:microsoft.com/office/officeart/2005/8/layout/process2"/>
    <dgm:cxn modelId="{8DFB2DDF-FF44-4959-B9BB-AA9288238F14}" type="presParOf" srcId="{13611166-8C45-46AE-AC33-0634C41A665E}" destId="{4414A909-0F2A-4282-880C-05614945B924}" srcOrd="1" destOrd="0" presId="urn:microsoft.com/office/officeart/2005/8/layout/process2"/>
    <dgm:cxn modelId="{E21B2EFD-4BBF-4BC0-9652-6C20B831940F}" type="presParOf" srcId="{4414A909-0F2A-4282-880C-05614945B924}" destId="{68758BFF-7914-4F8F-8160-5907CCDA3511}" srcOrd="0" destOrd="0" presId="urn:microsoft.com/office/officeart/2005/8/layout/process2"/>
    <dgm:cxn modelId="{789809A6-0781-4093-8044-21A8C1098361}" type="presParOf" srcId="{13611166-8C45-46AE-AC33-0634C41A665E}" destId="{A0519F85-7173-4FBA-93EC-64FF76C7C89A}" srcOrd="2" destOrd="0" presId="urn:microsoft.com/office/officeart/2005/8/layout/process2"/>
    <dgm:cxn modelId="{9441EE9B-2A98-42FB-AB2E-D6A92C22668B}" type="presParOf" srcId="{13611166-8C45-46AE-AC33-0634C41A665E}" destId="{9C19F46B-4CA7-47D4-BAB6-7C579AAEFC18}" srcOrd="3" destOrd="0" presId="urn:microsoft.com/office/officeart/2005/8/layout/process2"/>
    <dgm:cxn modelId="{0924D3B7-39A3-4DAC-BECC-F54D98BA6D74}" type="presParOf" srcId="{9C19F46B-4CA7-47D4-BAB6-7C579AAEFC18}" destId="{E83E28AC-38BD-460E-A54A-6D20E56B667D}" srcOrd="0" destOrd="0" presId="urn:microsoft.com/office/officeart/2005/8/layout/process2"/>
    <dgm:cxn modelId="{2072C378-9F95-49CF-969E-7E750F86EA33}" type="presParOf" srcId="{13611166-8C45-46AE-AC33-0634C41A665E}" destId="{7FA67110-0854-4ED3-A9E6-BA041137BB5F}"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6A6FCB8-01F9-4364-8FEC-B3249A266576}"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endParaRPr lang="en-GB"/>
        </a:p>
      </dgm:t>
    </dgm:pt>
    <dgm:pt modelId="{347C78E9-7F37-47C6-A468-1B69693609F6}">
      <dgm:prSet phldrT="[Text]" custT="1"/>
      <dgm:spPr>
        <a:solidFill>
          <a:schemeClr val="accent1">
            <a:lumMod val="20000"/>
            <a:lumOff val="80000"/>
          </a:schemeClr>
        </a:solidFill>
        <a:ln>
          <a:solidFill>
            <a:schemeClr val="tx1"/>
          </a:solidFill>
        </a:ln>
      </dgm:spPr>
      <dgm:t>
        <a:bodyPr/>
        <a:lstStyle/>
        <a:p>
          <a:r>
            <a:rPr lang="en-GB" sz="2400" dirty="0">
              <a:solidFill>
                <a:schemeClr val="tx1"/>
              </a:solidFill>
            </a:rPr>
            <a:t>Front line officers should consider vulnerability when investigating cyber crime</a:t>
          </a:r>
        </a:p>
      </dgm:t>
    </dgm:pt>
    <dgm:pt modelId="{F103FB49-2B18-4946-A2C8-2B1451352FEF}" type="parTrans" cxnId="{15849F15-EC7F-4006-AA5B-19F1F280E142}">
      <dgm:prSet/>
      <dgm:spPr/>
      <dgm:t>
        <a:bodyPr/>
        <a:lstStyle/>
        <a:p>
          <a:endParaRPr lang="en-GB"/>
        </a:p>
      </dgm:t>
    </dgm:pt>
    <dgm:pt modelId="{C8EA4B2F-E63F-4C56-AAF0-257AA72C8A62}" type="sibTrans" cxnId="{15849F15-EC7F-4006-AA5B-19F1F280E142}">
      <dgm:prSet/>
      <dgm:spPr/>
      <dgm:t>
        <a:bodyPr/>
        <a:lstStyle/>
        <a:p>
          <a:endParaRPr lang="en-GB"/>
        </a:p>
      </dgm:t>
    </dgm:pt>
    <dgm:pt modelId="{DC72AEBE-0935-414A-965E-445E49E3B6D6}">
      <dgm:prSet phldrT="[Text]" custT="1"/>
      <dgm:spPr>
        <a:solidFill>
          <a:schemeClr val="accent3">
            <a:lumMod val="40000"/>
            <a:lumOff val="60000"/>
            <a:alpha val="90000"/>
          </a:schemeClr>
        </a:solidFill>
        <a:ln>
          <a:solidFill>
            <a:schemeClr val="tx1">
              <a:alpha val="90000"/>
            </a:schemeClr>
          </a:solidFill>
        </a:ln>
      </dgm:spPr>
      <dgm:t>
        <a:bodyPr/>
        <a:lstStyle/>
        <a:p>
          <a:r>
            <a:rPr lang="en-GB" sz="2600" b="1" dirty="0"/>
            <a:t>“A person in vulnerable if, as a result of their situation or circumstances, they are unable to take care of or protect themselves from harm or exploitation”</a:t>
          </a:r>
        </a:p>
      </dgm:t>
    </dgm:pt>
    <dgm:pt modelId="{486ADB02-90A0-42BF-B84B-7E6A2700FD57}" type="parTrans" cxnId="{F2383C70-40F1-4205-8710-F00CB3CE840A}">
      <dgm:prSet/>
      <dgm:spPr>
        <a:solidFill>
          <a:srgbClr val="002060"/>
        </a:solidFill>
        <a:ln>
          <a:solidFill>
            <a:schemeClr val="tx1"/>
          </a:solidFill>
        </a:ln>
      </dgm:spPr>
      <dgm:t>
        <a:bodyPr/>
        <a:lstStyle/>
        <a:p>
          <a:endParaRPr lang="en-GB"/>
        </a:p>
      </dgm:t>
    </dgm:pt>
    <dgm:pt modelId="{F3238293-7878-4551-BB4D-3EEBAAA38099}" type="sibTrans" cxnId="{F2383C70-40F1-4205-8710-F00CB3CE840A}">
      <dgm:prSet/>
      <dgm:spPr>
        <a:solidFill>
          <a:srgbClr val="002060"/>
        </a:solidFill>
        <a:ln>
          <a:solidFill>
            <a:schemeClr val="tx1"/>
          </a:solidFill>
        </a:ln>
      </dgm:spPr>
      <dgm:t>
        <a:bodyPr/>
        <a:lstStyle/>
        <a:p>
          <a:endParaRPr lang="en-GB"/>
        </a:p>
      </dgm:t>
    </dgm:pt>
    <dgm:pt modelId="{7CB4E444-4518-406B-AC1A-C6B4FB65F7BB}">
      <dgm:prSet phldrT="[Text]" custT="1"/>
      <dgm:spPr>
        <a:solidFill>
          <a:schemeClr val="tx2">
            <a:lumMod val="40000"/>
            <a:lumOff val="60000"/>
            <a:alpha val="90000"/>
          </a:schemeClr>
        </a:solidFill>
        <a:ln>
          <a:solidFill>
            <a:schemeClr val="tx1">
              <a:alpha val="90000"/>
            </a:schemeClr>
          </a:solidFill>
        </a:ln>
      </dgm:spPr>
      <dgm:t>
        <a:bodyPr/>
        <a:lstStyle/>
        <a:p>
          <a:r>
            <a:rPr lang="en-GB" sz="2400" dirty="0"/>
            <a:t>Anyone accessing the internet is open to being victim</a:t>
          </a:r>
        </a:p>
      </dgm:t>
    </dgm:pt>
    <dgm:pt modelId="{4625533D-050D-4BFA-8A0C-8C0515C3BBD3}" type="parTrans" cxnId="{59377F55-6C67-426A-AA0B-AE8A7216182E}">
      <dgm:prSet/>
      <dgm:spPr/>
      <dgm:t>
        <a:bodyPr/>
        <a:lstStyle/>
        <a:p>
          <a:endParaRPr lang="en-GB"/>
        </a:p>
      </dgm:t>
    </dgm:pt>
    <dgm:pt modelId="{8EA88969-F328-4FCD-967A-353B92621410}" type="sibTrans" cxnId="{59377F55-6C67-426A-AA0B-AE8A7216182E}">
      <dgm:prSet/>
      <dgm:spPr/>
      <dgm:t>
        <a:bodyPr/>
        <a:lstStyle/>
        <a:p>
          <a:endParaRPr lang="en-GB"/>
        </a:p>
      </dgm:t>
    </dgm:pt>
    <dgm:pt modelId="{E1A0388A-3EFE-4878-AFF7-DE6AB2AD6907}" type="pres">
      <dgm:prSet presAssocID="{A6A6FCB8-01F9-4364-8FEC-B3249A266576}" presName="Name0" presStyleCnt="0">
        <dgm:presLayoutVars>
          <dgm:dir/>
          <dgm:animLvl val="lvl"/>
          <dgm:resizeHandles val="exact"/>
        </dgm:presLayoutVars>
      </dgm:prSet>
      <dgm:spPr/>
    </dgm:pt>
    <dgm:pt modelId="{B2E69A61-34AF-4036-AEC6-D48C5AAC5E7A}" type="pres">
      <dgm:prSet presAssocID="{347C78E9-7F37-47C6-A468-1B69693609F6}" presName="vertFlow" presStyleCnt="0"/>
      <dgm:spPr/>
    </dgm:pt>
    <dgm:pt modelId="{DE382389-E5A0-42D2-AF41-977F25856CF3}" type="pres">
      <dgm:prSet presAssocID="{347C78E9-7F37-47C6-A468-1B69693609F6}" presName="header" presStyleLbl="node1" presStyleIdx="0" presStyleCnt="1" custScaleX="122971"/>
      <dgm:spPr/>
    </dgm:pt>
    <dgm:pt modelId="{36A9CC62-5E14-4ACB-ADA0-2F0912C497B2}" type="pres">
      <dgm:prSet presAssocID="{486ADB02-90A0-42BF-B84B-7E6A2700FD57}" presName="parTrans" presStyleLbl="sibTrans2D1" presStyleIdx="0" presStyleCnt="2"/>
      <dgm:spPr/>
    </dgm:pt>
    <dgm:pt modelId="{4D3DB2C8-D2EF-4C42-8BE7-90DD8CA4BD4D}" type="pres">
      <dgm:prSet presAssocID="{DC72AEBE-0935-414A-965E-445E49E3B6D6}" presName="child" presStyleLbl="alignAccFollowNode1" presStyleIdx="0" presStyleCnt="2" custScaleX="191875" custScaleY="148586">
        <dgm:presLayoutVars>
          <dgm:chMax val="0"/>
          <dgm:bulletEnabled val="1"/>
        </dgm:presLayoutVars>
      </dgm:prSet>
      <dgm:spPr/>
    </dgm:pt>
    <dgm:pt modelId="{9CCF0E08-2FD1-4A3B-A20C-58B9547871B7}" type="pres">
      <dgm:prSet presAssocID="{F3238293-7878-4551-BB4D-3EEBAAA38099}" presName="sibTrans" presStyleLbl="sibTrans2D1" presStyleIdx="1" presStyleCnt="2"/>
      <dgm:spPr/>
    </dgm:pt>
    <dgm:pt modelId="{BF1F9461-E93D-4CEC-9C82-D22BFAD9B89A}" type="pres">
      <dgm:prSet presAssocID="{7CB4E444-4518-406B-AC1A-C6B4FB65F7BB}" presName="child" presStyleLbl="alignAccFollowNode1" presStyleIdx="1" presStyleCnt="2">
        <dgm:presLayoutVars>
          <dgm:chMax val="0"/>
          <dgm:bulletEnabled val="1"/>
        </dgm:presLayoutVars>
      </dgm:prSet>
      <dgm:spPr/>
    </dgm:pt>
  </dgm:ptLst>
  <dgm:cxnLst>
    <dgm:cxn modelId="{15849F15-EC7F-4006-AA5B-19F1F280E142}" srcId="{A6A6FCB8-01F9-4364-8FEC-B3249A266576}" destId="{347C78E9-7F37-47C6-A468-1B69693609F6}" srcOrd="0" destOrd="0" parTransId="{F103FB49-2B18-4946-A2C8-2B1451352FEF}" sibTransId="{C8EA4B2F-E63F-4C56-AAF0-257AA72C8A62}"/>
    <dgm:cxn modelId="{DAE85C1F-EDD4-4B03-A8FF-E93F6501434E}" type="presOf" srcId="{7CB4E444-4518-406B-AC1A-C6B4FB65F7BB}" destId="{BF1F9461-E93D-4CEC-9C82-D22BFAD9B89A}" srcOrd="0" destOrd="0" presId="urn:microsoft.com/office/officeart/2005/8/layout/lProcess1"/>
    <dgm:cxn modelId="{F2383C70-40F1-4205-8710-F00CB3CE840A}" srcId="{347C78E9-7F37-47C6-A468-1B69693609F6}" destId="{DC72AEBE-0935-414A-965E-445E49E3B6D6}" srcOrd="0" destOrd="0" parTransId="{486ADB02-90A0-42BF-B84B-7E6A2700FD57}" sibTransId="{F3238293-7878-4551-BB4D-3EEBAAA38099}"/>
    <dgm:cxn modelId="{59377F55-6C67-426A-AA0B-AE8A7216182E}" srcId="{347C78E9-7F37-47C6-A468-1B69693609F6}" destId="{7CB4E444-4518-406B-AC1A-C6B4FB65F7BB}" srcOrd="1" destOrd="0" parTransId="{4625533D-050D-4BFA-8A0C-8C0515C3BBD3}" sibTransId="{8EA88969-F328-4FCD-967A-353B92621410}"/>
    <dgm:cxn modelId="{884BF679-9BA9-4DD6-97DF-435930A5821B}" type="presOf" srcId="{F3238293-7878-4551-BB4D-3EEBAAA38099}" destId="{9CCF0E08-2FD1-4A3B-A20C-58B9547871B7}" srcOrd="0" destOrd="0" presId="urn:microsoft.com/office/officeart/2005/8/layout/lProcess1"/>
    <dgm:cxn modelId="{A9528890-C431-4EAF-B3BA-D5C845BC6544}" type="presOf" srcId="{347C78E9-7F37-47C6-A468-1B69693609F6}" destId="{DE382389-E5A0-42D2-AF41-977F25856CF3}" srcOrd="0" destOrd="0" presId="urn:microsoft.com/office/officeart/2005/8/layout/lProcess1"/>
    <dgm:cxn modelId="{2FDBD193-0FFB-4A71-B6BB-3BB66883FD29}" type="presOf" srcId="{486ADB02-90A0-42BF-B84B-7E6A2700FD57}" destId="{36A9CC62-5E14-4ACB-ADA0-2F0912C497B2}" srcOrd="0" destOrd="0" presId="urn:microsoft.com/office/officeart/2005/8/layout/lProcess1"/>
    <dgm:cxn modelId="{C4191FC4-9C7B-4DD0-9D9F-C343F99DF0C7}" type="presOf" srcId="{DC72AEBE-0935-414A-965E-445E49E3B6D6}" destId="{4D3DB2C8-D2EF-4C42-8BE7-90DD8CA4BD4D}" srcOrd="0" destOrd="0" presId="urn:microsoft.com/office/officeart/2005/8/layout/lProcess1"/>
    <dgm:cxn modelId="{7BCE34C7-2D93-4286-9EB4-9198D8401E21}" type="presOf" srcId="{A6A6FCB8-01F9-4364-8FEC-B3249A266576}" destId="{E1A0388A-3EFE-4878-AFF7-DE6AB2AD6907}" srcOrd="0" destOrd="0" presId="urn:microsoft.com/office/officeart/2005/8/layout/lProcess1"/>
    <dgm:cxn modelId="{96D85C3D-CE42-452E-A7F0-F582F47D705D}" type="presParOf" srcId="{E1A0388A-3EFE-4878-AFF7-DE6AB2AD6907}" destId="{B2E69A61-34AF-4036-AEC6-D48C5AAC5E7A}" srcOrd="0" destOrd="0" presId="urn:microsoft.com/office/officeart/2005/8/layout/lProcess1"/>
    <dgm:cxn modelId="{42764427-2574-43FE-94C3-6CF88369BC8F}" type="presParOf" srcId="{B2E69A61-34AF-4036-AEC6-D48C5AAC5E7A}" destId="{DE382389-E5A0-42D2-AF41-977F25856CF3}" srcOrd="0" destOrd="0" presId="urn:microsoft.com/office/officeart/2005/8/layout/lProcess1"/>
    <dgm:cxn modelId="{C0D5CAEF-D44B-463D-95AC-7A4AD036DDC5}" type="presParOf" srcId="{B2E69A61-34AF-4036-AEC6-D48C5AAC5E7A}" destId="{36A9CC62-5E14-4ACB-ADA0-2F0912C497B2}" srcOrd="1" destOrd="0" presId="urn:microsoft.com/office/officeart/2005/8/layout/lProcess1"/>
    <dgm:cxn modelId="{5052D72D-0170-47F7-AC82-3440859A8696}" type="presParOf" srcId="{B2E69A61-34AF-4036-AEC6-D48C5AAC5E7A}" destId="{4D3DB2C8-D2EF-4C42-8BE7-90DD8CA4BD4D}" srcOrd="2" destOrd="0" presId="urn:microsoft.com/office/officeart/2005/8/layout/lProcess1"/>
    <dgm:cxn modelId="{C18D72A4-7999-4679-BCFB-674ACD2A593B}" type="presParOf" srcId="{B2E69A61-34AF-4036-AEC6-D48C5AAC5E7A}" destId="{9CCF0E08-2FD1-4A3B-A20C-58B9547871B7}" srcOrd="3" destOrd="0" presId="urn:microsoft.com/office/officeart/2005/8/layout/lProcess1"/>
    <dgm:cxn modelId="{A6E3849B-056B-4D53-89AA-03E7BA872371}" type="presParOf" srcId="{B2E69A61-34AF-4036-AEC6-D48C5AAC5E7A}" destId="{BF1F9461-E93D-4CEC-9C82-D22BFAD9B89A}" srcOrd="4"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226ED14-A992-43A1-8D91-35198A290C90}"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767280C6-B398-4C6E-84C0-84DCEC978C01}">
      <dgm:prSet phldrT="[Text]" custT="1"/>
      <dgm:spPr/>
      <dgm:t>
        <a:bodyPr/>
        <a:lstStyle/>
        <a:p>
          <a:r>
            <a:rPr lang="en-GB" sz="2000" dirty="0"/>
            <a:t>Child</a:t>
          </a:r>
          <a:r>
            <a:rPr lang="en-GB" sz="2000" baseline="0" dirty="0"/>
            <a:t> grooming</a:t>
          </a:r>
          <a:endParaRPr lang="en-GB" sz="2000" dirty="0"/>
        </a:p>
      </dgm:t>
    </dgm:pt>
    <dgm:pt modelId="{7A4A6C05-2402-4514-A6E9-CC404B3FCDE7}" type="parTrans" cxnId="{0450B5C3-3C00-4974-BCB6-457C2522DB9C}">
      <dgm:prSet/>
      <dgm:spPr/>
      <dgm:t>
        <a:bodyPr/>
        <a:lstStyle/>
        <a:p>
          <a:endParaRPr lang="en-GB"/>
        </a:p>
      </dgm:t>
    </dgm:pt>
    <dgm:pt modelId="{3D09DA2F-3BF4-47A6-96B4-2FA6C11750AF}" type="sibTrans" cxnId="{0450B5C3-3C00-4974-BCB6-457C2522DB9C}">
      <dgm:prSet/>
      <dgm:spPr/>
      <dgm:t>
        <a:bodyPr/>
        <a:lstStyle/>
        <a:p>
          <a:endParaRPr lang="en-GB"/>
        </a:p>
      </dgm:t>
    </dgm:pt>
    <dgm:pt modelId="{01DD85AD-34C9-4668-B6C6-0AF2366C5CDB}">
      <dgm:prSet phldrT="[Text]" custT="1"/>
      <dgm:spPr/>
      <dgm:t>
        <a:bodyPr/>
        <a:lstStyle/>
        <a:p>
          <a:r>
            <a:rPr lang="en-GB" sz="2000" dirty="0"/>
            <a:t>Radicalisation</a:t>
          </a:r>
        </a:p>
      </dgm:t>
    </dgm:pt>
    <dgm:pt modelId="{C640CE57-5ACF-4D69-8CAC-20A4D5B504AA}" type="parTrans" cxnId="{62F5E179-0445-48A4-A9B8-B7655717069F}">
      <dgm:prSet/>
      <dgm:spPr/>
      <dgm:t>
        <a:bodyPr/>
        <a:lstStyle/>
        <a:p>
          <a:endParaRPr lang="en-GB"/>
        </a:p>
      </dgm:t>
    </dgm:pt>
    <dgm:pt modelId="{320853F1-C615-4E51-89CC-B8C4F8841CD7}" type="sibTrans" cxnId="{62F5E179-0445-48A4-A9B8-B7655717069F}">
      <dgm:prSet/>
      <dgm:spPr/>
      <dgm:t>
        <a:bodyPr/>
        <a:lstStyle/>
        <a:p>
          <a:endParaRPr lang="en-GB"/>
        </a:p>
      </dgm:t>
    </dgm:pt>
    <dgm:pt modelId="{1B9ADEAC-2B6D-4C61-AA99-50F3731421D9}">
      <dgm:prSet phldrT="[Text]" custT="1"/>
      <dgm:spPr/>
      <dgm:t>
        <a:bodyPr/>
        <a:lstStyle/>
        <a:p>
          <a:r>
            <a:rPr lang="en-GB" sz="2000" dirty="0"/>
            <a:t>Financial crime</a:t>
          </a:r>
        </a:p>
      </dgm:t>
    </dgm:pt>
    <dgm:pt modelId="{9A768536-5FE1-4256-AC67-F9333BE027DA}" type="parTrans" cxnId="{99FA9DA8-7C29-4BA5-AB49-73F6F496DBC4}">
      <dgm:prSet/>
      <dgm:spPr/>
      <dgm:t>
        <a:bodyPr/>
        <a:lstStyle/>
        <a:p>
          <a:endParaRPr lang="en-GB"/>
        </a:p>
      </dgm:t>
    </dgm:pt>
    <dgm:pt modelId="{7743AE5E-4682-474D-B125-C4927830D55A}" type="sibTrans" cxnId="{99FA9DA8-7C29-4BA5-AB49-73F6F496DBC4}">
      <dgm:prSet/>
      <dgm:spPr/>
      <dgm:t>
        <a:bodyPr/>
        <a:lstStyle/>
        <a:p>
          <a:endParaRPr lang="en-GB"/>
        </a:p>
      </dgm:t>
    </dgm:pt>
    <dgm:pt modelId="{56E70591-DD45-4B52-A0D8-BBA701921269}">
      <dgm:prSet phldrT="[Text]" custT="1"/>
      <dgm:spPr/>
      <dgm:t>
        <a:bodyPr/>
        <a:lstStyle/>
        <a:p>
          <a:r>
            <a:rPr lang="en-GB" sz="1800" dirty="0"/>
            <a:t>Modern slavery &amp; human trafficking</a:t>
          </a:r>
        </a:p>
      </dgm:t>
    </dgm:pt>
    <dgm:pt modelId="{8E2ECCD4-843E-4898-B7B7-EB832533E3FA}" type="parTrans" cxnId="{92A7998B-B346-40D6-8731-5ECFBE427A1F}">
      <dgm:prSet/>
      <dgm:spPr/>
      <dgm:t>
        <a:bodyPr/>
        <a:lstStyle/>
        <a:p>
          <a:endParaRPr lang="en-GB"/>
        </a:p>
      </dgm:t>
    </dgm:pt>
    <dgm:pt modelId="{962FBA26-1ADF-4CFF-B6DF-80CE98D1BD51}" type="sibTrans" cxnId="{92A7998B-B346-40D6-8731-5ECFBE427A1F}">
      <dgm:prSet/>
      <dgm:spPr/>
      <dgm:t>
        <a:bodyPr/>
        <a:lstStyle/>
        <a:p>
          <a:endParaRPr lang="en-GB"/>
        </a:p>
      </dgm:t>
    </dgm:pt>
    <dgm:pt modelId="{6587D1FC-68C7-4275-B0BF-B72E25DDBB1C}" type="pres">
      <dgm:prSet presAssocID="{C226ED14-A992-43A1-8D91-35198A290C90}" presName="Name0" presStyleCnt="0">
        <dgm:presLayoutVars>
          <dgm:dir/>
          <dgm:resizeHandles val="exact"/>
        </dgm:presLayoutVars>
      </dgm:prSet>
      <dgm:spPr/>
    </dgm:pt>
    <dgm:pt modelId="{EBBCC29F-6722-41E4-901D-90B31701F61F}" type="pres">
      <dgm:prSet presAssocID="{767280C6-B398-4C6E-84C0-84DCEC978C01}" presName="compNode" presStyleCnt="0"/>
      <dgm:spPr/>
    </dgm:pt>
    <dgm:pt modelId="{BCFAAD00-908A-4BCF-85C9-4DA07A8365FD}" type="pres">
      <dgm:prSet presAssocID="{767280C6-B398-4C6E-84C0-84DCEC978C01}" presName="pictRect" presStyleLbl="node1" presStyleIdx="0" presStyleCnt="4"/>
      <dgm:spPr>
        <a:blipFill rotWithShape="1">
          <a:blip xmlns:r="http://schemas.openxmlformats.org/officeDocument/2006/relationships" r:embed="rId1"/>
          <a:srcRect/>
          <a:stretch>
            <a:fillRect/>
          </a:stretch>
        </a:blipFill>
      </dgm:spPr>
    </dgm:pt>
    <dgm:pt modelId="{3D5B8B99-6F2A-462A-B677-6D0EB03914AA}" type="pres">
      <dgm:prSet presAssocID="{767280C6-B398-4C6E-84C0-84DCEC978C01}" presName="textRect" presStyleLbl="revTx" presStyleIdx="0" presStyleCnt="4">
        <dgm:presLayoutVars>
          <dgm:bulletEnabled val="1"/>
        </dgm:presLayoutVars>
      </dgm:prSet>
      <dgm:spPr/>
    </dgm:pt>
    <dgm:pt modelId="{56BE3888-1E9A-465F-A123-7260D5ABA7A5}" type="pres">
      <dgm:prSet presAssocID="{3D09DA2F-3BF4-47A6-96B4-2FA6C11750AF}" presName="sibTrans" presStyleLbl="sibTrans2D1" presStyleIdx="0" presStyleCnt="0"/>
      <dgm:spPr/>
    </dgm:pt>
    <dgm:pt modelId="{C63DBE26-CE26-4035-B67E-A4619284D768}" type="pres">
      <dgm:prSet presAssocID="{01DD85AD-34C9-4668-B6C6-0AF2366C5CDB}" presName="compNode" presStyleCnt="0"/>
      <dgm:spPr/>
    </dgm:pt>
    <dgm:pt modelId="{97C79F9E-C01C-4FE3-94BE-E980921CB47B}" type="pres">
      <dgm:prSet presAssocID="{01DD85AD-34C9-4668-B6C6-0AF2366C5CDB}" presName="pictRect" presStyleLbl="node1" presStyleIdx="1" presStyleCnt="4"/>
      <dgm:spPr>
        <a:blipFill rotWithShape="1">
          <a:blip xmlns:r="http://schemas.openxmlformats.org/officeDocument/2006/relationships" r:embed="rId2"/>
          <a:srcRect/>
          <a:stretch>
            <a:fillRect/>
          </a:stretch>
        </a:blipFill>
      </dgm:spPr>
    </dgm:pt>
    <dgm:pt modelId="{F4A3D5B0-1494-403D-840D-B81743026D01}" type="pres">
      <dgm:prSet presAssocID="{01DD85AD-34C9-4668-B6C6-0AF2366C5CDB}" presName="textRect" presStyleLbl="revTx" presStyleIdx="1" presStyleCnt="4">
        <dgm:presLayoutVars>
          <dgm:bulletEnabled val="1"/>
        </dgm:presLayoutVars>
      </dgm:prSet>
      <dgm:spPr/>
    </dgm:pt>
    <dgm:pt modelId="{4BFE24EA-3131-487B-A16F-D42A688A51D9}" type="pres">
      <dgm:prSet presAssocID="{320853F1-C615-4E51-89CC-B8C4F8841CD7}" presName="sibTrans" presStyleLbl="sibTrans2D1" presStyleIdx="0" presStyleCnt="0"/>
      <dgm:spPr/>
    </dgm:pt>
    <dgm:pt modelId="{D58F3BCC-9E0E-4A2A-A2C7-C3C470EF0FC7}" type="pres">
      <dgm:prSet presAssocID="{1B9ADEAC-2B6D-4C61-AA99-50F3731421D9}" presName="compNode" presStyleCnt="0"/>
      <dgm:spPr/>
    </dgm:pt>
    <dgm:pt modelId="{A82E6D33-B92D-4877-B722-3399BEECB9C2}" type="pres">
      <dgm:prSet presAssocID="{1B9ADEAC-2B6D-4C61-AA99-50F3731421D9}" presName="pictRect" presStyleLbl="node1" presStyleIdx="2" presStyleCnt="4"/>
      <dgm:spPr>
        <a:blipFill rotWithShape="1">
          <a:blip xmlns:r="http://schemas.openxmlformats.org/officeDocument/2006/relationships" r:embed="rId3"/>
          <a:srcRect/>
          <a:stretch>
            <a:fillRect/>
          </a:stretch>
        </a:blipFill>
      </dgm:spPr>
    </dgm:pt>
    <dgm:pt modelId="{188A2A20-E6ED-4791-B669-13B476B60A63}" type="pres">
      <dgm:prSet presAssocID="{1B9ADEAC-2B6D-4C61-AA99-50F3731421D9}" presName="textRect" presStyleLbl="revTx" presStyleIdx="2" presStyleCnt="4">
        <dgm:presLayoutVars>
          <dgm:bulletEnabled val="1"/>
        </dgm:presLayoutVars>
      </dgm:prSet>
      <dgm:spPr/>
    </dgm:pt>
    <dgm:pt modelId="{5E9990C2-6283-418C-80DE-8C7382C08126}" type="pres">
      <dgm:prSet presAssocID="{7743AE5E-4682-474D-B125-C4927830D55A}" presName="sibTrans" presStyleLbl="sibTrans2D1" presStyleIdx="0" presStyleCnt="0"/>
      <dgm:spPr/>
    </dgm:pt>
    <dgm:pt modelId="{FE0EA06B-D92B-4562-9799-6BBEA59DCE93}" type="pres">
      <dgm:prSet presAssocID="{56E70591-DD45-4B52-A0D8-BBA701921269}" presName="compNode" presStyleCnt="0"/>
      <dgm:spPr/>
    </dgm:pt>
    <dgm:pt modelId="{F6C3C238-4CF3-45FF-8F20-318EAD2781F6}" type="pres">
      <dgm:prSet presAssocID="{56E70591-DD45-4B52-A0D8-BBA701921269}" presName="pictRect" presStyleLbl="node1" presStyleIdx="3" presStyleCnt="4"/>
      <dgm:spPr>
        <a:blipFill rotWithShape="1">
          <a:blip xmlns:r="http://schemas.openxmlformats.org/officeDocument/2006/relationships" r:embed="rId4"/>
          <a:srcRect/>
          <a:stretch>
            <a:fillRect/>
          </a:stretch>
        </a:blipFill>
      </dgm:spPr>
    </dgm:pt>
    <dgm:pt modelId="{DC2163CA-8FB4-494B-9387-686B81F71FF3}" type="pres">
      <dgm:prSet presAssocID="{56E70591-DD45-4B52-A0D8-BBA701921269}" presName="textRect" presStyleLbl="revTx" presStyleIdx="3" presStyleCnt="4">
        <dgm:presLayoutVars>
          <dgm:bulletEnabled val="1"/>
        </dgm:presLayoutVars>
      </dgm:prSet>
      <dgm:spPr/>
    </dgm:pt>
  </dgm:ptLst>
  <dgm:cxnLst>
    <dgm:cxn modelId="{13B9B309-6F30-41D7-9F14-2DCF9E4587CF}" type="presOf" srcId="{1B9ADEAC-2B6D-4C61-AA99-50F3731421D9}" destId="{188A2A20-E6ED-4791-B669-13B476B60A63}" srcOrd="0" destOrd="0" presId="urn:microsoft.com/office/officeart/2005/8/layout/pList1"/>
    <dgm:cxn modelId="{319BD50F-F96F-44C7-B6BC-26A69955ADB4}" type="presOf" srcId="{C226ED14-A992-43A1-8D91-35198A290C90}" destId="{6587D1FC-68C7-4275-B0BF-B72E25DDBB1C}" srcOrd="0" destOrd="0" presId="urn:microsoft.com/office/officeart/2005/8/layout/pList1"/>
    <dgm:cxn modelId="{74393422-D3D6-4650-85CB-E3E3666C8FC4}" type="presOf" srcId="{01DD85AD-34C9-4668-B6C6-0AF2366C5CDB}" destId="{F4A3D5B0-1494-403D-840D-B81743026D01}" srcOrd="0" destOrd="0" presId="urn:microsoft.com/office/officeart/2005/8/layout/pList1"/>
    <dgm:cxn modelId="{C22DC169-76B2-48C4-A733-1311650A875C}" type="presOf" srcId="{56E70591-DD45-4B52-A0D8-BBA701921269}" destId="{DC2163CA-8FB4-494B-9387-686B81F71FF3}" srcOrd="0" destOrd="0" presId="urn:microsoft.com/office/officeart/2005/8/layout/pList1"/>
    <dgm:cxn modelId="{63EC934A-2459-4C36-A21C-04F937BF2F50}" type="presOf" srcId="{7743AE5E-4682-474D-B125-C4927830D55A}" destId="{5E9990C2-6283-418C-80DE-8C7382C08126}" srcOrd="0" destOrd="0" presId="urn:microsoft.com/office/officeart/2005/8/layout/pList1"/>
    <dgm:cxn modelId="{62F5E179-0445-48A4-A9B8-B7655717069F}" srcId="{C226ED14-A992-43A1-8D91-35198A290C90}" destId="{01DD85AD-34C9-4668-B6C6-0AF2366C5CDB}" srcOrd="1" destOrd="0" parTransId="{C640CE57-5ACF-4D69-8CAC-20A4D5B504AA}" sibTransId="{320853F1-C615-4E51-89CC-B8C4F8841CD7}"/>
    <dgm:cxn modelId="{92A7998B-B346-40D6-8731-5ECFBE427A1F}" srcId="{C226ED14-A992-43A1-8D91-35198A290C90}" destId="{56E70591-DD45-4B52-A0D8-BBA701921269}" srcOrd="3" destOrd="0" parTransId="{8E2ECCD4-843E-4898-B7B7-EB832533E3FA}" sibTransId="{962FBA26-1ADF-4CFF-B6DF-80CE98D1BD51}"/>
    <dgm:cxn modelId="{1F7CC68B-A09D-494C-91E9-3A7F436B390E}" type="presOf" srcId="{3D09DA2F-3BF4-47A6-96B4-2FA6C11750AF}" destId="{56BE3888-1E9A-465F-A123-7260D5ABA7A5}" srcOrd="0" destOrd="0" presId="urn:microsoft.com/office/officeart/2005/8/layout/pList1"/>
    <dgm:cxn modelId="{99FA9DA8-7C29-4BA5-AB49-73F6F496DBC4}" srcId="{C226ED14-A992-43A1-8D91-35198A290C90}" destId="{1B9ADEAC-2B6D-4C61-AA99-50F3731421D9}" srcOrd="2" destOrd="0" parTransId="{9A768536-5FE1-4256-AC67-F9333BE027DA}" sibTransId="{7743AE5E-4682-474D-B125-C4927830D55A}"/>
    <dgm:cxn modelId="{0450B5C3-3C00-4974-BCB6-457C2522DB9C}" srcId="{C226ED14-A992-43A1-8D91-35198A290C90}" destId="{767280C6-B398-4C6E-84C0-84DCEC978C01}" srcOrd="0" destOrd="0" parTransId="{7A4A6C05-2402-4514-A6E9-CC404B3FCDE7}" sibTransId="{3D09DA2F-3BF4-47A6-96B4-2FA6C11750AF}"/>
    <dgm:cxn modelId="{A7FE8CF6-350E-4BE2-90D7-2D46F83BE1E0}" type="presOf" srcId="{767280C6-B398-4C6E-84C0-84DCEC978C01}" destId="{3D5B8B99-6F2A-462A-B677-6D0EB03914AA}" srcOrd="0" destOrd="0" presId="urn:microsoft.com/office/officeart/2005/8/layout/pList1"/>
    <dgm:cxn modelId="{BC27A4FF-D35E-4DD1-940A-28976FB15CC1}" type="presOf" srcId="{320853F1-C615-4E51-89CC-B8C4F8841CD7}" destId="{4BFE24EA-3131-487B-A16F-D42A688A51D9}" srcOrd="0" destOrd="0" presId="urn:microsoft.com/office/officeart/2005/8/layout/pList1"/>
    <dgm:cxn modelId="{8DDB4058-7315-48E8-8DC4-3CD2EFEBE0D8}" type="presParOf" srcId="{6587D1FC-68C7-4275-B0BF-B72E25DDBB1C}" destId="{EBBCC29F-6722-41E4-901D-90B31701F61F}" srcOrd="0" destOrd="0" presId="urn:microsoft.com/office/officeart/2005/8/layout/pList1"/>
    <dgm:cxn modelId="{7F930DFE-DE6A-4C9E-8B70-508A9FF0A5AE}" type="presParOf" srcId="{EBBCC29F-6722-41E4-901D-90B31701F61F}" destId="{BCFAAD00-908A-4BCF-85C9-4DA07A8365FD}" srcOrd="0" destOrd="0" presId="urn:microsoft.com/office/officeart/2005/8/layout/pList1"/>
    <dgm:cxn modelId="{6B2B4BF4-3A63-4E67-A68D-36E8524F5595}" type="presParOf" srcId="{EBBCC29F-6722-41E4-901D-90B31701F61F}" destId="{3D5B8B99-6F2A-462A-B677-6D0EB03914AA}" srcOrd="1" destOrd="0" presId="urn:microsoft.com/office/officeart/2005/8/layout/pList1"/>
    <dgm:cxn modelId="{59806D35-E0CA-4899-BECE-26F9C798A9E1}" type="presParOf" srcId="{6587D1FC-68C7-4275-B0BF-B72E25DDBB1C}" destId="{56BE3888-1E9A-465F-A123-7260D5ABA7A5}" srcOrd="1" destOrd="0" presId="urn:microsoft.com/office/officeart/2005/8/layout/pList1"/>
    <dgm:cxn modelId="{92F70680-4107-4322-8A49-382227333346}" type="presParOf" srcId="{6587D1FC-68C7-4275-B0BF-B72E25DDBB1C}" destId="{C63DBE26-CE26-4035-B67E-A4619284D768}" srcOrd="2" destOrd="0" presId="urn:microsoft.com/office/officeart/2005/8/layout/pList1"/>
    <dgm:cxn modelId="{4491029E-A38D-410D-90E2-3D12D8AE83FE}" type="presParOf" srcId="{C63DBE26-CE26-4035-B67E-A4619284D768}" destId="{97C79F9E-C01C-4FE3-94BE-E980921CB47B}" srcOrd="0" destOrd="0" presId="urn:microsoft.com/office/officeart/2005/8/layout/pList1"/>
    <dgm:cxn modelId="{E64EE91A-CCCC-48ED-A7FD-B8ADE0E2610E}" type="presParOf" srcId="{C63DBE26-CE26-4035-B67E-A4619284D768}" destId="{F4A3D5B0-1494-403D-840D-B81743026D01}" srcOrd="1" destOrd="0" presId="urn:microsoft.com/office/officeart/2005/8/layout/pList1"/>
    <dgm:cxn modelId="{51D41740-C475-48A5-977D-C91950C00D5A}" type="presParOf" srcId="{6587D1FC-68C7-4275-B0BF-B72E25DDBB1C}" destId="{4BFE24EA-3131-487B-A16F-D42A688A51D9}" srcOrd="3" destOrd="0" presId="urn:microsoft.com/office/officeart/2005/8/layout/pList1"/>
    <dgm:cxn modelId="{A05A361D-559E-498B-AE82-1ACA51C51291}" type="presParOf" srcId="{6587D1FC-68C7-4275-B0BF-B72E25DDBB1C}" destId="{D58F3BCC-9E0E-4A2A-A2C7-C3C470EF0FC7}" srcOrd="4" destOrd="0" presId="urn:microsoft.com/office/officeart/2005/8/layout/pList1"/>
    <dgm:cxn modelId="{C0EFC614-DBFB-4BC3-B25F-4D429BDA126F}" type="presParOf" srcId="{D58F3BCC-9E0E-4A2A-A2C7-C3C470EF0FC7}" destId="{A82E6D33-B92D-4877-B722-3399BEECB9C2}" srcOrd="0" destOrd="0" presId="urn:microsoft.com/office/officeart/2005/8/layout/pList1"/>
    <dgm:cxn modelId="{AF3E7D08-563D-44ED-96E0-8DF1BBB1A185}" type="presParOf" srcId="{D58F3BCC-9E0E-4A2A-A2C7-C3C470EF0FC7}" destId="{188A2A20-E6ED-4791-B669-13B476B60A63}" srcOrd="1" destOrd="0" presId="urn:microsoft.com/office/officeart/2005/8/layout/pList1"/>
    <dgm:cxn modelId="{FAC36C24-BB9F-42F3-8F28-36CC2EB87AAF}" type="presParOf" srcId="{6587D1FC-68C7-4275-B0BF-B72E25DDBB1C}" destId="{5E9990C2-6283-418C-80DE-8C7382C08126}" srcOrd="5" destOrd="0" presId="urn:microsoft.com/office/officeart/2005/8/layout/pList1"/>
    <dgm:cxn modelId="{3CA83CDD-E07C-4F3A-A01A-2749D837B525}" type="presParOf" srcId="{6587D1FC-68C7-4275-B0BF-B72E25DDBB1C}" destId="{FE0EA06B-D92B-4562-9799-6BBEA59DCE93}" srcOrd="6" destOrd="0" presId="urn:microsoft.com/office/officeart/2005/8/layout/pList1"/>
    <dgm:cxn modelId="{E455A149-BB21-4379-A45B-F3B41F2D20D7}" type="presParOf" srcId="{FE0EA06B-D92B-4562-9799-6BBEA59DCE93}" destId="{F6C3C238-4CF3-45FF-8F20-318EAD2781F6}" srcOrd="0" destOrd="0" presId="urn:microsoft.com/office/officeart/2005/8/layout/pList1"/>
    <dgm:cxn modelId="{30EA28BD-D329-4A77-A778-D8AC173227D6}" type="presParOf" srcId="{FE0EA06B-D92B-4562-9799-6BBEA59DCE93}" destId="{DC2163CA-8FB4-494B-9387-686B81F71FF3}"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E96E445-0C10-48A5-B8E2-2EEDC06246B0}"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0D1CAD3B-D7F1-4535-B2E8-C5BD5FE5E6C3}">
      <dgm:prSet phldrT="[Text]" custT="1"/>
      <dgm:spPr/>
      <dgm:t>
        <a:bodyPr/>
        <a:lstStyle/>
        <a:p>
          <a:r>
            <a:rPr lang="en-GB" sz="2000" dirty="0"/>
            <a:t>Hate Crime</a:t>
          </a:r>
        </a:p>
      </dgm:t>
    </dgm:pt>
    <dgm:pt modelId="{6846DE85-3346-4FFE-9049-807F78496CEE}" type="parTrans" cxnId="{680057D2-1AFC-4348-962A-13D2EFB4AE7D}">
      <dgm:prSet/>
      <dgm:spPr/>
      <dgm:t>
        <a:bodyPr/>
        <a:lstStyle/>
        <a:p>
          <a:endParaRPr lang="en-GB"/>
        </a:p>
      </dgm:t>
    </dgm:pt>
    <dgm:pt modelId="{FD770EE9-F073-467A-832D-30C8312A7F9F}" type="sibTrans" cxnId="{680057D2-1AFC-4348-962A-13D2EFB4AE7D}">
      <dgm:prSet/>
      <dgm:spPr/>
      <dgm:t>
        <a:bodyPr/>
        <a:lstStyle/>
        <a:p>
          <a:endParaRPr lang="en-GB"/>
        </a:p>
      </dgm:t>
    </dgm:pt>
    <dgm:pt modelId="{D659074C-24CC-431E-A2EB-5C4EB70612F1}">
      <dgm:prSet phldrT="[Text]" custT="1"/>
      <dgm:spPr/>
      <dgm:t>
        <a:bodyPr/>
        <a:lstStyle/>
        <a:p>
          <a:r>
            <a:rPr lang="en-GB" sz="2000" dirty="0"/>
            <a:t>Sexting/Revenge porn</a:t>
          </a:r>
        </a:p>
      </dgm:t>
    </dgm:pt>
    <dgm:pt modelId="{57FC0213-8931-437B-9B7D-46A20EDAE685}" type="parTrans" cxnId="{1831BB82-49B5-4B96-8E45-D12391B28370}">
      <dgm:prSet/>
      <dgm:spPr/>
      <dgm:t>
        <a:bodyPr/>
        <a:lstStyle/>
        <a:p>
          <a:endParaRPr lang="en-GB"/>
        </a:p>
      </dgm:t>
    </dgm:pt>
    <dgm:pt modelId="{915FA727-A29B-4B4E-AC80-352CFD3A19D7}" type="sibTrans" cxnId="{1831BB82-49B5-4B96-8E45-D12391B28370}">
      <dgm:prSet/>
      <dgm:spPr/>
      <dgm:t>
        <a:bodyPr/>
        <a:lstStyle/>
        <a:p>
          <a:endParaRPr lang="en-GB"/>
        </a:p>
      </dgm:t>
    </dgm:pt>
    <dgm:pt modelId="{20424075-FB59-41DA-AA5F-577FCAD7AF7F}">
      <dgm:prSet phldrT="[Text]" custT="1"/>
      <dgm:spPr/>
      <dgm:t>
        <a:bodyPr/>
        <a:lstStyle/>
        <a:p>
          <a:r>
            <a:rPr lang="en-GB" sz="1800" dirty="0"/>
            <a:t>Abuse, bullying &amp; harassment</a:t>
          </a:r>
        </a:p>
      </dgm:t>
    </dgm:pt>
    <dgm:pt modelId="{0D65702A-E4B4-47F0-967A-C270F2FC4E34}" type="parTrans" cxnId="{0D51BBD9-5BC1-46FF-ACC3-FD676C608D84}">
      <dgm:prSet/>
      <dgm:spPr/>
      <dgm:t>
        <a:bodyPr/>
        <a:lstStyle/>
        <a:p>
          <a:endParaRPr lang="en-GB"/>
        </a:p>
      </dgm:t>
    </dgm:pt>
    <dgm:pt modelId="{9C9245B5-4005-44DC-8365-8A0363D1DFF8}" type="sibTrans" cxnId="{0D51BBD9-5BC1-46FF-ACC3-FD676C608D84}">
      <dgm:prSet/>
      <dgm:spPr/>
      <dgm:t>
        <a:bodyPr/>
        <a:lstStyle/>
        <a:p>
          <a:endParaRPr lang="en-GB"/>
        </a:p>
      </dgm:t>
    </dgm:pt>
    <dgm:pt modelId="{964124CF-731E-42F1-95A3-D097D88A7458}">
      <dgm:prSet phldrT="[Text]" custT="1"/>
      <dgm:spPr/>
      <dgm:t>
        <a:bodyPr/>
        <a:lstStyle/>
        <a:p>
          <a:r>
            <a:rPr lang="en-GB" sz="2000" dirty="0"/>
            <a:t>Online fraud</a:t>
          </a:r>
        </a:p>
      </dgm:t>
    </dgm:pt>
    <dgm:pt modelId="{5E808B08-B3A2-4F70-8C32-66D233C662CF}" type="parTrans" cxnId="{B3DCCE58-A5E4-4B63-AF6D-B77C7A46CAFD}">
      <dgm:prSet/>
      <dgm:spPr/>
      <dgm:t>
        <a:bodyPr/>
        <a:lstStyle/>
        <a:p>
          <a:endParaRPr lang="en-GB"/>
        </a:p>
      </dgm:t>
    </dgm:pt>
    <dgm:pt modelId="{478E41B2-559E-498D-93F1-BFD53FD9AFD7}" type="sibTrans" cxnId="{B3DCCE58-A5E4-4B63-AF6D-B77C7A46CAFD}">
      <dgm:prSet/>
      <dgm:spPr/>
      <dgm:t>
        <a:bodyPr/>
        <a:lstStyle/>
        <a:p>
          <a:endParaRPr lang="en-GB"/>
        </a:p>
      </dgm:t>
    </dgm:pt>
    <dgm:pt modelId="{E552A386-A67D-456D-B15A-3C9458284F47}" type="pres">
      <dgm:prSet presAssocID="{5E96E445-0C10-48A5-B8E2-2EEDC06246B0}" presName="Name0" presStyleCnt="0">
        <dgm:presLayoutVars>
          <dgm:dir/>
          <dgm:resizeHandles val="exact"/>
        </dgm:presLayoutVars>
      </dgm:prSet>
      <dgm:spPr/>
    </dgm:pt>
    <dgm:pt modelId="{A93DD085-23E1-4CDD-8F69-D6A5EBA4B7C7}" type="pres">
      <dgm:prSet presAssocID="{0D1CAD3B-D7F1-4535-B2E8-C5BD5FE5E6C3}" presName="compNode" presStyleCnt="0"/>
      <dgm:spPr/>
    </dgm:pt>
    <dgm:pt modelId="{1EB9F15D-0BE9-4C42-992D-EAFBC884F7C2}" type="pres">
      <dgm:prSet presAssocID="{0D1CAD3B-D7F1-4535-B2E8-C5BD5FE5E6C3}" presName="pictRect" presStyleLbl="node1" presStyleIdx="0" presStyleCnt="4"/>
      <dgm:spPr>
        <a:blipFill rotWithShape="1">
          <a:blip xmlns:r="http://schemas.openxmlformats.org/officeDocument/2006/relationships" r:embed="rId1"/>
          <a:srcRect/>
          <a:stretch>
            <a:fillRect/>
          </a:stretch>
        </a:blipFill>
      </dgm:spPr>
    </dgm:pt>
    <dgm:pt modelId="{01DD0A1D-E2DF-4A1C-BEDF-A11102A5F2B1}" type="pres">
      <dgm:prSet presAssocID="{0D1CAD3B-D7F1-4535-B2E8-C5BD5FE5E6C3}" presName="textRect" presStyleLbl="revTx" presStyleIdx="0" presStyleCnt="4">
        <dgm:presLayoutVars>
          <dgm:bulletEnabled val="1"/>
        </dgm:presLayoutVars>
      </dgm:prSet>
      <dgm:spPr/>
    </dgm:pt>
    <dgm:pt modelId="{35E856B2-972C-47F9-9549-DBE3202B7C00}" type="pres">
      <dgm:prSet presAssocID="{FD770EE9-F073-467A-832D-30C8312A7F9F}" presName="sibTrans" presStyleLbl="sibTrans2D1" presStyleIdx="0" presStyleCnt="0"/>
      <dgm:spPr/>
    </dgm:pt>
    <dgm:pt modelId="{49506631-103D-42CC-869C-6957FA21AA6E}" type="pres">
      <dgm:prSet presAssocID="{D659074C-24CC-431E-A2EB-5C4EB70612F1}" presName="compNode" presStyleCnt="0"/>
      <dgm:spPr/>
    </dgm:pt>
    <dgm:pt modelId="{F588E067-3F78-47E1-96FB-8E04AA2281EB}" type="pres">
      <dgm:prSet presAssocID="{D659074C-24CC-431E-A2EB-5C4EB70612F1}" presName="pictRect" presStyleLbl="node1" presStyleIdx="1" presStyleCnt="4"/>
      <dgm:spPr>
        <a:blipFill rotWithShape="1">
          <a:blip xmlns:r="http://schemas.openxmlformats.org/officeDocument/2006/relationships" r:embed="rId2"/>
          <a:srcRect/>
          <a:stretch>
            <a:fillRect/>
          </a:stretch>
        </a:blipFill>
      </dgm:spPr>
    </dgm:pt>
    <dgm:pt modelId="{A4DAE0B1-4942-4348-A477-2D731108C919}" type="pres">
      <dgm:prSet presAssocID="{D659074C-24CC-431E-A2EB-5C4EB70612F1}" presName="textRect" presStyleLbl="revTx" presStyleIdx="1" presStyleCnt="4">
        <dgm:presLayoutVars>
          <dgm:bulletEnabled val="1"/>
        </dgm:presLayoutVars>
      </dgm:prSet>
      <dgm:spPr/>
    </dgm:pt>
    <dgm:pt modelId="{ECD580EF-27A8-48D5-94EC-A1BA8EFAB342}" type="pres">
      <dgm:prSet presAssocID="{915FA727-A29B-4B4E-AC80-352CFD3A19D7}" presName="sibTrans" presStyleLbl="sibTrans2D1" presStyleIdx="0" presStyleCnt="0"/>
      <dgm:spPr/>
    </dgm:pt>
    <dgm:pt modelId="{14608E02-9121-46D9-95B9-E35BE7F0A095}" type="pres">
      <dgm:prSet presAssocID="{20424075-FB59-41DA-AA5F-577FCAD7AF7F}" presName="compNode" presStyleCnt="0"/>
      <dgm:spPr/>
    </dgm:pt>
    <dgm:pt modelId="{CA895DA2-FBA3-4465-BFC5-11BD3B50939A}" type="pres">
      <dgm:prSet presAssocID="{20424075-FB59-41DA-AA5F-577FCAD7AF7F}" presName="pictRect" presStyleLbl="node1" presStyleIdx="2" presStyleCnt="4"/>
      <dgm:spPr>
        <a:blipFill rotWithShape="1">
          <a:blip xmlns:r="http://schemas.openxmlformats.org/officeDocument/2006/relationships" r:embed="rId3"/>
          <a:srcRect/>
          <a:stretch>
            <a:fillRect/>
          </a:stretch>
        </a:blipFill>
      </dgm:spPr>
    </dgm:pt>
    <dgm:pt modelId="{AB8BA588-0EA0-45A4-B4B1-E3E3EF075070}" type="pres">
      <dgm:prSet presAssocID="{20424075-FB59-41DA-AA5F-577FCAD7AF7F}" presName="textRect" presStyleLbl="revTx" presStyleIdx="2" presStyleCnt="4">
        <dgm:presLayoutVars>
          <dgm:bulletEnabled val="1"/>
        </dgm:presLayoutVars>
      </dgm:prSet>
      <dgm:spPr/>
    </dgm:pt>
    <dgm:pt modelId="{8742077D-E5C0-4773-A302-733B05762F97}" type="pres">
      <dgm:prSet presAssocID="{9C9245B5-4005-44DC-8365-8A0363D1DFF8}" presName="sibTrans" presStyleLbl="sibTrans2D1" presStyleIdx="0" presStyleCnt="0"/>
      <dgm:spPr/>
    </dgm:pt>
    <dgm:pt modelId="{B20B445C-0D17-4E83-B4E7-C918B0363351}" type="pres">
      <dgm:prSet presAssocID="{964124CF-731E-42F1-95A3-D097D88A7458}" presName="compNode" presStyleCnt="0"/>
      <dgm:spPr/>
    </dgm:pt>
    <dgm:pt modelId="{2E6DEC53-475E-4804-B05A-E17DE7AE6580}" type="pres">
      <dgm:prSet presAssocID="{964124CF-731E-42F1-95A3-D097D88A7458}" presName="pictRect" presStyleLbl="node1" presStyleIdx="3" presStyleCnt="4"/>
      <dgm:spPr>
        <a:blipFill rotWithShape="1">
          <a:blip xmlns:r="http://schemas.openxmlformats.org/officeDocument/2006/relationships" r:embed="rId4"/>
          <a:srcRect/>
          <a:stretch>
            <a:fillRect l="-7000" r="-7000"/>
          </a:stretch>
        </a:blipFill>
      </dgm:spPr>
    </dgm:pt>
    <dgm:pt modelId="{E9A1EE83-E9AB-4191-8C99-5F9787DBCC60}" type="pres">
      <dgm:prSet presAssocID="{964124CF-731E-42F1-95A3-D097D88A7458}" presName="textRect" presStyleLbl="revTx" presStyleIdx="3" presStyleCnt="4">
        <dgm:presLayoutVars>
          <dgm:bulletEnabled val="1"/>
        </dgm:presLayoutVars>
      </dgm:prSet>
      <dgm:spPr/>
    </dgm:pt>
  </dgm:ptLst>
  <dgm:cxnLst>
    <dgm:cxn modelId="{2E7B4509-6DEA-4C3A-A71F-BAAF5A614B37}" type="presOf" srcId="{915FA727-A29B-4B4E-AC80-352CFD3A19D7}" destId="{ECD580EF-27A8-48D5-94EC-A1BA8EFAB342}" srcOrd="0" destOrd="0" presId="urn:microsoft.com/office/officeart/2005/8/layout/pList1"/>
    <dgm:cxn modelId="{E427EC67-A28F-47E8-A278-C20496A4500D}" type="presOf" srcId="{20424075-FB59-41DA-AA5F-577FCAD7AF7F}" destId="{AB8BA588-0EA0-45A4-B4B1-E3E3EF075070}" srcOrd="0" destOrd="0" presId="urn:microsoft.com/office/officeart/2005/8/layout/pList1"/>
    <dgm:cxn modelId="{DCA9B169-C1A9-4AAB-8C26-841E3838D2A5}" type="presOf" srcId="{5E96E445-0C10-48A5-B8E2-2EEDC06246B0}" destId="{E552A386-A67D-456D-B15A-3C9458284F47}" srcOrd="0" destOrd="0" presId="urn:microsoft.com/office/officeart/2005/8/layout/pList1"/>
    <dgm:cxn modelId="{B3DCCE58-A5E4-4B63-AF6D-B77C7A46CAFD}" srcId="{5E96E445-0C10-48A5-B8E2-2EEDC06246B0}" destId="{964124CF-731E-42F1-95A3-D097D88A7458}" srcOrd="3" destOrd="0" parTransId="{5E808B08-B3A2-4F70-8C32-66D233C662CF}" sibTransId="{478E41B2-559E-498D-93F1-BFD53FD9AFD7}"/>
    <dgm:cxn modelId="{1831BB82-49B5-4B96-8E45-D12391B28370}" srcId="{5E96E445-0C10-48A5-B8E2-2EEDC06246B0}" destId="{D659074C-24CC-431E-A2EB-5C4EB70612F1}" srcOrd="1" destOrd="0" parTransId="{57FC0213-8931-437B-9B7D-46A20EDAE685}" sibTransId="{915FA727-A29B-4B4E-AC80-352CFD3A19D7}"/>
    <dgm:cxn modelId="{54CF1883-2F06-460E-B95B-4F459FC34CAC}" type="presOf" srcId="{D659074C-24CC-431E-A2EB-5C4EB70612F1}" destId="{A4DAE0B1-4942-4348-A477-2D731108C919}" srcOrd="0" destOrd="0" presId="urn:microsoft.com/office/officeart/2005/8/layout/pList1"/>
    <dgm:cxn modelId="{75045B97-89AA-4C86-BE71-D371861A9FFF}" type="presOf" srcId="{0D1CAD3B-D7F1-4535-B2E8-C5BD5FE5E6C3}" destId="{01DD0A1D-E2DF-4A1C-BEDF-A11102A5F2B1}" srcOrd="0" destOrd="0" presId="urn:microsoft.com/office/officeart/2005/8/layout/pList1"/>
    <dgm:cxn modelId="{AC426ECD-BD9D-4DC5-B69A-0657FFFBB563}" type="presOf" srcId="{9C9245B5-4005-44DC-8365-8A0363D1DFF8}" destId="{8742077D-E5C0-4773-A302-733B05762F97}" srcOrd="0" destOrd="0" presId="urn:microsoft.com/office/officeart/2005/8/layout/pList1"/>
    <dgm:cxn modelId="{680057D2-1AFC-4348-962A-13D2EFB4AE7D}" srcId="{5E96E445-0C10-48A5-B8E2-2EEDC06246B0}" destId="{0D1CAD3B-D7F1-4535-B2E8-C5BD5FE5E6C3}" srcOrd="0" destOrd="0" parTransId="{6846DE85-3346-4FFE-9049-807F78496CEE}" sibTransId="{FD770EE9-F073-467A-832D-30C8312A7F9F}"/>
    <dgm:cxn modelId="{E52194D2-7202-4433-8766-2BE11236F8FC}" type="presOf" srcId="{FD770EE9-F073-467A-832D-30C8312A7F9F}" destId="{35E856B2-972C-47F9-9549-DBE3202B7C00}" srcOrd="0" destOrd="0" presId="urn:microsoft.com/office/officeart/2005/8/layout/pList1"/>
    <dgm:cxn modelId="{0D51BBD9-5BC1-46FF-ACC3-FD676C608D84}" srcId="{5E96E445-0C10-48A5-B8E2-2EEDC06246B0}" destId="{20424075-FB59-41DA-AA5F-577FCAD7AF7F}" srcOrd="2" destOrd="0" parTransId="{0D65702A-E4B4-47F0-967A-C270F2FC4E34}" sibTransId="{9C9245B5-4005-44DC-8365-8A0363D1DFF8}"/>
    <dgm:cxn modelId="{C76F83F2-905B-4CB7-89C5-07B7B6FE965E}" type="presOf" srcId="{964124CF-731E-42F1-95A3-D097D88A7458}" destId="{E9A1EE83-E9AB-4191-8C99-5F9787DBCC60}" srcOrd="0" destOrd="0" presId="urn:microsoft.com/office/officeart/2005/8/layout/pList1"/>
    <dgm:cxn modelId="{5975B81F-227D-44A1-95A4-6ED6E3868828}" type="presParOf" srcId="{E552A386-A67D-456D-B15A-3C9458284F47}" destId="{A93DD085-23E1-4CDD-8F69-D6A5EBA4B7C7}" srcOrd="0" destOrd="0" presId="urn:microsoft.com/office/officeart/2005/8/layout/pList1"/>
    <dgm:cxn modelId="{28B29FD3-0C6A-487A-98D7-AD2B007F642F}" type="presParOf" srcId="{A93DD085-23E1-4CDD-8F69-D6A5EBA4B7C7}" destId="{1EB9F15D-0BE9-4C42-992D-EAFBC884F7C2}" srcOrd="0" destOrd="0" presId="urn:microsoft.com/office/officeart/2005/8/layout/pList1"/>
    <dgm:cxn modelId="{5D62D3DD-4FC6-462E-A277-C5ECB1038476}" type="presParOf" srcId="{A93DD085-23E1-4CDD-8F69-D6A5EBA4B7C7}" destId="{01DD0A1D-E2DF-4A1C-BEDF-A11102A5F2B1}" srcOrd="1" destOrd="0" presId="urn:microsoft.com/office/officeart/2005/8/layout/pList1"/>
    <dgm:cxn modelId="{B86CA316-73C5-436D-AAF7-02D0DDAAC37B}" type="presParOf" srcId="{E552A386-A67D-456D-B15A-3C9458284F47}" destId="{35E856B2-972C-47F9-9549-DBE3202B7C00}" srcOrd="1" destOrd="0" presId="urn:microsoft.com/office/officeart/2005/8/layout/pList1"/>
    <dgm:cxn modelId="{A3FE7AFA-B15B-4CB7-B9A7-433EF04729FA}" type="presParOf" srcId="{E552A386-A67D-456D-B15A-3C9458284F47}" destId="{49506631-103D-42CC-869C-6957FA21AA6E}" srcOrd="2" destOrd="0" presId="urn:microsoft.com/office/officeart/2005/8/layout/pList1"/>
    <dgm:cxn modelId="{11153FE5-4FB0-4E16-AD60-6EB74A63E6C3}" type="presParOf" srcId="{49506631-103D-42CC-869C-6957FA21AA6E}" destId="{F588E067-3F78-47E1-96FB-8E04AA2281EB}" srcOrd="0" destOrd="0" presId="urn:microsoft.com/office/officeart/2005/8/layout/pList1"/>
    <dgm:cxn modelId="{B0B21CDD-3487-42E6-A3ED-CD44E370E292}" type="presParOf" srcId="{49506631-103D-42CC-869C-6957FA21AA6E}" destId="{A4DAE0B1-4942-4348-A477-2D731108C919}" srcOrd="1" destOrd="0" presId="urn:microsoft.com/office/officeart/2005/8/layout/pList1"/>
    <dgm:cxn modelId="{0BF837A1-AADC-4011-86D5-D9D5F52BAE31}" type="presParOf" srcId="{E552A386-A67D-456D-B15A-3C9458284F47}" destId="{ECD580EF-27A8-48D5-94EC-A1BA8EFAB342}" srcOrd="3" destOrd="0" presId="urn:microsoft.com/office/officeart/2005/8/layout/pList1"/>
    <dgm:cxn modelId="{D19C5732-9D95-45AC-8839-9E0FA29EA171}" type="presParOf" srcId="{E552A386-A67D-456D-B15A-3C9458284F47}" destId="{14608E02-9121-46D9-95B9-E35BE7F0A095}" srcOrd="4" destOrd="0" presId="urn:microsoft.com/office/officeart/2005/8/layout/pList1"/>
    <dgm:cxn modelId="{E50FEF15-EEDF-4A44-A4AF-EB6841D2A548}" type="presParOf" srcId="{14608E02-9121-46D9-95B9-E35BE7F0A095}" destId="{CA895DA2-FBA3-4465-BFC5-11BD3B50939A}" srcOrd="0" destOrd="0" presId="urn:microsoft.com/office/officeart/2005/8/layout/pList1"/>
    <dgm:cxn modelId="{DBE6B1AF-C3DD-4104-8767-FC37CE49038B}" type="presParOf" srcId="{14608E02-9121-46D9-95B9-E35BE7F0A095}" destId="{AB8BA588-0EA0-45A4-B4B1-E3E3EF075070}" srcOrd="1" destOrd="0" presId="urn:microsoft.com/office/officeart/2005/8/layout/pList1"/>
    <dgm:cxn modelId="{411F9E5A-932B-4A67-A956-89B327083FFB}" type="presParOf" srcId="{E552A386-A67D-456D-B15A-3C9458284F47}" destId="{8742077D-E5C0-4773-A302-733B05762F97}" srcOrd="5" destOrd="0" presId="urn:microsoft.com/office/officeart/2005/8/layout/pList1"/>
    <dgm:cxn modelId="{C69BF5D4-5998-40E8-917A-DE21B73776FF}" type="presParOf" srcId="{E552A386-A67D-456D-B15A-3C9458284F47}" destId="{B20B445C-0D17-4E83-B4E7-C918B0363351}" srcOrd="6" destOrd="0" presId="urn:microsoft.com/office/officeart/2005/8/layout/pList1"/>
    <dgm:cxn modelId="{0812CED2-CCFC-46FF-A6A2-E8A1370FA8B1}" type="presParOf" srcId="{B20B445C-0D17-4E83-B4E7-C918B0363351}" destId="{2E6DEC53-475E-4804-B05A-E17DE7AE6580}" srcOrd="0" destOrd="0" presId="urn:microsoft.com/office/officeart/2005/8/layout/pList1"/>
    <dgm:cxn modelId="{5441B73C-7575-4245-BFC1-2F1EB1EE91A0}" type="presParOf" srcId="{B20B445C-0D17-4E83-B4E7-C918B0363351}" destId="{E9A1EE83-E9AB-4191-8C99-5F9787DBCC60}" srcOrd="1" destOrd="0" presId="urn:microsoft.com/office/officeart/2005/8/layout/p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0CFAE80-A5AD-4FA5-8C6C-012373CD8E1C}" type="doc">
      <dgm:prSet loTypeId="urn:microsoft.com/office/officeart/2005/8/layout/process1" loCatId="process" qsTypeId="urn:microsoft.com/office/officeart/2005/8/quickstyle/simple1" qsCatId="simple" csTypeId="urn:microsoft.com/office/officeart/2005/8/colors/accent1_2" csCatId="accent1" phldr="1"/>
      <dgm:spPr/>
    </dgm:pt>
    <dgm:pt modelId="{A80D9286-DBAA-4682-BFDC-CC8F85FF9813}">
      <dgm:prSet phldrT="[Text]" custT="1"/>
      <dgm:spPr>
        <a:solidFill>
          <a:schemeClr val="accent3">
            <a:lumMod val="40000"/>
            <a:lumOff val="60000"/>
          </a:schemeClr>
        </a:solidFill>
        <a:ln>
          <a:solidFill>
            <a:schemeClr val="tx1"/>
          </a:solidFill>
        </a:ln>
      </dgm:spPr>
      <dgm:t>
        <a:bodyPr/>
        <a:lstStyle/>
        <a:p>
          <a:r>
            <a:rPr lang="en-GB" sz="2600" dirty="0">
              <a:solidFill>
                <a:schemeClr val="tx1"/>
              </a:solidFill>
            </a:rPr>
            <a:t>We</a:t>
          </a:r>
          <a:r>
            <a:rPr lang="en-GB" sz="2600" b="1" i="1" u="sng" dirty="0">
              <a:solidFill>
                <a:schemeClr val="tx1"/>
              </a:solidFill>
            </a:rPr>
            <a:t> need </a:t>
          </a:r>
          <a:r>
            <a:rPr lang="en-GB" sz="2600" dirty="0">
              <a:solidFill>
                <a:schemeClr val="tx1"/>
              </a:solidFill>
            </a:rPr>
            <a:t>to consider the use of digital media/online world</a:t>
          </a:r>
        </a:p>
      </dgm:t>
    </dgm:pt>
    <dgm:pt modelId="{68CACB10-33D1-4122-B968-B75A03967D75}" type="parTrans" cxnId="{D8B0F875-3BA3-402F-925A-0FF450AE7A82}">
      <dgm:prSet/>
      <dgm:spPr/>
      <dgm:t>
        <a:bodyPr/>
        <a:lstStyle/>
        <a:p>
          <a:endParaRPr lang="en-GB"/>
        </a:p>
      </dgm:t>
    </dgm:pt>
    <dgm:pt modelId="{D8A0AB61-3A59-49B8-A677-9C5063D8B163}" type="sibTrans" cxnId="{D8B0F875-3BA3-402F-925A-0FF450AE7A82}">
      <dgm:prSet/>
      <dgm:spPr>
        <a:solidFill>
          <a:srgbClr val="002060"/>
        </a:solidFill>
        <a:ln>
          <a:solidFill>
            <a:schemeClr val="tx1"/>
          </a:solidFill>
        </a:ln>
      </dgm:spPr>
      <dgm:t>
        <a:bodyPr/>
        <a:lstStyle/>
        <a:p>
          <a:endParaRPr lang="en-GB"/>
        </a:p>
      </dgm:t>
    </dgm:pt>
    <dgm:pt modelId="{7A880797-FE48-42F5-BEBC-281BF8AA66F1}">
      <dgm:prSet phldrT="[Text]" custT="1"/>
      <dgm:spPr>
        <a:solidFill>
          <a:schemeClr val="accent1">
            <a:lumMod val="60000"/>
            <a:lumOff val="40000"/>
          </a:schemeClr>
        </a:solidFill>
        <a:ln>
          <a:solidFill>
            <a:schemeClr val="tx1"/>
          </a:solidFill>
        </a:ln>
      </dgm:spPr>
      <dgm:t>
        <a:bodyPr/>
        <a:lstStyle/>
        <a:p>
          <a:r>
            <a:rPr lang="en-GB" sz="2600" dirty="0">
              <a:solidFill>
                <a:schemeClr val="tx1"/>
              </a:solidFill>
            </a:rPr>
            <a:t>But we also need to know what we can and </a:t>
          </a:r>
          <a:r>
            <a:rPr lang="en-GB" sz="2600" b="1" i="1" u="sng" dirty="0">
              <a:solidFill>
                <a:schemeClr val="tx1"/>
              </a:solidFill>
            </a:rPr>
            <a:t>cannot</a:t>
          </a:r>
          <a:r>
            <a:rPr lang="en-GB" sz="2600" dirty="0">
              <a:solidFill>
                <a:schemeClr val="tx1"/>
              </a:solidFill>
            </a:rPr>
            <a:t> do</a:t>
          </a:r>
        </a:p>
      </dgm:t>
    </dgm:pt>
    <dgm:pt modelId="{D83CE2B0-4C29-4F04-BACF-EBBB1805BBCD}" type="parTrans" cxnId="{EC3A3D91-418C-48DC-9733-65CCDE468971}">
      <dgm:prSet/>
      <dgm:spPr/>
      <dgm:t>
        <a:bodyPr/>
        <a:lstStyle/>
        <a:p>
          <a:endParaRPr lang="en-GB"/>
        </a:p>
      </dgm:t>
    </dgm:pt>
    <dgm:pt modelId="{80BC543A-E7AE-4298-9A9C-365F5748DE6A}" type="sibTrans" cxnId="{EC3A3D91-418C-48DC-9733-65CCDE468971}">
      <dgm:prSet/>
      <dgm:spPr>
        <a:solidFill>
          <a:srgbClr val="002060"/>
        </a:solidFill>
        <a:ln>
          <a:solidFill>
            <a:schemeClr val="tx1"/>
          </a:solidFill>
        </a:ln>
      </dgm:spPr>
      <dgm:t>
        <a:bodyPr/>
        <a:lstStyle/>
        <a:p>
          <a:endParaRPr lang="en-GB"/>
        </a:p>
      </dgm:t>
    </dgm:pt>
    <dgm:pt modelId="{A1505D73-0DCF-4FAD-AA70-EDBCF8A92C91}">
      <dgm:prSet phldrT="[Text]" custT="1"/>
      <dgm:spPr>
        <a:solidFill>
          <a:schemeClr val="accent3">
            <a:lumMod val="40000"/>
            <a:lumOff val="60000"/>
          </a:schemeClr>
        </a:solidFill>
        <a:ln>
          <a:solidFill>
            <a:schemeClr val="tx1"/>
          </a:solidFill>
        </a:ln>
      </dgm:spPr>
      <dgm:t>
        <a:bodyPr/>
        <a:lstStyle/>
        <a:p>
          <a:r>
            <a:rPr lang="en-GB" sz="2600" dirty="0">
              <a:solidFill>
                <a:schemeClr val="tx1"/>
              </a:solidFill>
            </a:rPr>
            <a:t>And what we do with the information we gather</a:t>
          </a:r>
        </a:p>
      </dgm:t>
    </dgm:pt>
    <dgm:pt modelId="{3687A9C7-5370-4A48-8F1A-6CE8345EB446}" type="parTrans" cxnId="{7A18187E-DC7B-4BEB-A808-481AB43B8F46}">
      <dgm:prSet/>
      <dgm:spPr/>
      <dgm:t>
        <a:bodyPr/>
        <a:lstStyle/>
        <a:p>
          <a:endParaRPr lang="en-GB"/>
        </a:p>
      </dgm:t>
    </dgm:pt>
    <dgm:pt modelId="{370F1088-A598-4F21-B58A-DD1A7AFD2055}" type="sibTrans" cxnId="{7A18187E-DC7B-4BEB-A808-481AB43B8F46}">
      <dgm:prSet/>
      <dgm:spPr/>
      <dgm:t>
        <a:bodyPr/>
        <a:lstStyle/>
        <a:p>
          <a:endParaRPr lang="en-GB"/>
        </a:p>
      </dgm:t>
    </dgm:pt>
    <dgm:pt modelId="{B588ADAB-A9F6-42DE-ABA9-D78227FB6D77}" type="pres">
      <dgm:prSet presAssocID="{70CFAE80-A5AD-4FA5-8C6C-012373CD8E1C}" presName="Name0" presStyleCnt="0">
        <dgm:presLayoutVars>
          <dgm:dir/>
          <dgm:resizeHandles val="exact"/>
        </dgm:presLayoutVars>
      </dgm:prSet>
      <dgm:spPr/>
    </dgm:pt>
    <dgm:pt modelId="{45A1507D-B1F8-416C-857A-93BF7F17BF8C}" type="pres">
      <dgm:prSet presAssocID="{A80D9286-DBAA-4682-BFDC-CC8F85FF9813}" presName="node" presStyleLbl="node1" presStyleIdx="0" presStyleCnt="3" custScaleY="146408">
        <dgm:presLayoutVars>
          <dgm:bulletEnabled val="1"/>
        </dgm:presLayoutVars>
      </dgm:prSet>
      <dgm:spPr/>
    </dgm:pt>
    <dgm:pt modelId="{2E659792-C394-409A-BB07-1268DAF7F316}" type="pres">
      <dgm:prSet presAssocID="{D8A0AB61-3A59-49B8-A677-9C5063D8B163}" presName="sibTrans" presStyleLbl="sibTrans2D1" presStyleIdx="0" presStyleCnt="2"/>
      <dgm:spPr/>
    </dgm:pt>
    <dgm:pt modelId="{01D50684-8843-4DDC-82AD-9433DF648CC8}" type="pres">
      <dgm:prSet presAssocID="{D8A0AB61-3A59-49B8-A677-9C5063D8B163}" presName="connectorText" presStyleLbl="sibTrans2D1" presStyleIdx="0" presStyleCnt="2"/>
      <dgm:spPr/>
    </dgm:pt>
    <dgm:pt modelId="{97C7594C-1104-48DA-BC05-0ECAC39D385D}" type="pres">
      <dgm:prSet presAssocID="{7A880797-FE48-42F5-BEBC-281BF8AA66F1}" presName="node" presStyleLbl="node1" presStyleIdx="1" presStyleCnt="3" custScaleY="133062">
        <dgm:presLayoutVars>
          <dgm:bulletEnabled val="1"/>
        </dgm:presLayoutVars>
      </dgm:prSet>
      <dgm:spPr/>
    </dgm:pt>
    <dgm:pt modelId="{24357F0B-AE20-4D77-A8C9-4FE387D1C04D}" type="pres">
      <dgm:prSet presAssocID="{80BC543A-E7AE-4298-9A9C-365F5748DE6A}" presName="sibTrans" presStyleLbl="sibTrans2D1" presStyleIdx="1" presStyleCnt="2"/>
      <dgm:spPr/>
    </dgm:pt>
    <dgm:pt modelId="{A72BEE3A-B5E7-4045-8F80-169A79160BB7}" type="pres">
      <dgm:prSet presAssocID="{80BC543A-E7AE-4298-9A9C-365F5748DE6A}" presName="connectorText" presStyleLbl="sibTrans2D1" presStyleIdx="1" presStyleCnt="2"/>
      <dgm:spPr/>
    </dgm:pt>
    <dgm:pt modelId="{2D908126-5043-4268-84D0-F8EBDE5085F4}" type="pres">
      <dgm:prSet presAssocID="{A1505D73-0DCF-4FAD-AA70-EDBCF8A92C91}" presName="node" presStyleLbl="node1" presStyleIdx="2" presStyleCnt="3" custScaleY="150034">
        <dgm:presLayoutVars>
          <dgm:bulletEnabled val="1"/>
        </dgm:presLayoutVars>
      </dgm:prSet>
      <dgm:spPr/>
    </dgm:pt>
  </dgm:ptLst>
  <dgm:cxnLst>
    <dgm:cxn modelId="{A843F731-A2F9-4A3C-853F-66735F3703F0}" type="presOf" srcId="{D8A0AB61-3A59-49B8-A677-9C5063D8B163}" destId="{2E659792-C394-409A-BB07-1268DAF7F316}" srcOrd="0" destOrd="0" presId="urn:microsoft.com/office/officeart/2005/8/layout/process1"/>
    <dgm:cxn modelId="{B4EF9A5E-5AFA-4A45-B71E-E362D1F10025}" type="presOf" srcId="{7A880797-FE48-42F5-BEBC-281BF8AA66F1}" destId="{97C7594C-1104-48DA-BC05-0ECAC39D385D}" srcOrd="0" destOrd="0" presId="urn:microsoft.com/office/officeart/2005/8/layout/process1"/>
    <dgm:cxn modelId="{64E48463-A091-4589-8878-EA817450E0AF}" type="presOf" srcId="{80BC543A-E7AE-4298-9A9C-365F5748DE6A}" destId="{A72BEE3A-B5E7-4045-8F80-169A79160BB7}" srcOrd="1" destOrd="0" presId="urn:microsoft.com/office/officeart/2005/8/layout/process1"/>
    <dgm:cxn modelId="{C0850764-A306-48A6-8C35-32449A894F59}" type="presOf" srcId="{D8A0AB61-3A59-49B8-A677-9C5063D8B163}" destId="{01D50684-8843-4DDC-82AD-9433DF648CC8}" srcOrd="1" destOrd="0" presId="urn:microsoft.com/office/officeart/2005/8/layout/process1"/>
    <dgm:cxn modelId="{1520E748-A6D1-49C2-9D7D-2F1378CD47A2}" type="presOf" srcId="{A1505D73-0DCF-4FAD-AA70-EDBCF8A92C91}" destId="{2D908126-5043-4268-84D0-F8EBDE5085F4}" srcOrd="0" destOrd="0" presId="urn:microsoft.com/office/officeart/2005/8/layout/process1"/>
    <dgm:cxn modelId="{D8B0F875-3BA3-402F-925A-0FF450AE7A82}" srcId="{70CFAE80-A5AD-4FA5-8C6C-012373CD8E1C}" destId="{A80D9286-DBAA-4682-BFDC-CC8F85FF9813}" srcOrd="0" destOrd="0" parTransId="{68CACB10-33D1-4122-B968-B75A03967D75}" sibTransId="{D8A0AB61-3A59-49B8-A677-9C5063D8B163}"/>
    <dgm:cxn modelId="{7A18187E-DC7B-4BEB-A808-481AB43B8F46}" srcId="{70CFAE80-A5AD-4FA5-8C6C-012373CD8E1C}" destId="{A1505D73-0DCF-4FAD-AA70-EDBCF8A92C91}" srcOrd="2" destOrd="0" parTransId="{3687A9C7-5370-4A48-8F1A-6CE8345EB446}" sibTransId="{370F1088-A598-4F21-B58A-DD1A7AFD2055}"/>
    <dgm:cxn modelId="{98340F90-F3B8-4937-BE3B-1AC26D8316B7}" type="presOf" srcId="{A80D9286-DBAA-4682-BFDC-CC8F85FF9813}" destId="{45A1507D-B1F8-416C-857A-93BF7F17BF8C}" srcOrd="0" destOrd="0" presId="urn:microsoft.com/office/officeart/2005/8/layout/process1"/>
    <dgm:cxn modelId="{EC3A3D91-418C-48DC-9733-65CCDE468971}" srcId="{70CFAE80-A5AD-4FA5-8C6C-012373CD8E1C}" destId="{7A880797-FE48-42F5-BEBC-281BF8AA66F1}" srcOrd="1" destOrd="0" parTransId="{D83CE2B0-4C29-4F04-BACF-EBBB1805BBCD}" sibTransId="{80BC543A-E7AE-4298-9A9C-365F5748DE6A}"/>
    <dgm:cxn modelId="{F91F6FDB-10D5-4799-8DAC-B38F464C8359}" type="presOf" srcId="{80BC543A-E7AE-4298-9A9C-365F5748DE6A}" destId="{24357F0B-AE20-4D77-A8C9-4FE387D1C04D}" srcOrd="0" destOrd="0" presId="urn:microsoft.com/office/officeart/2005/8/layout/process1"/>
    <dgm:cxn modelId="{2F2E54FA-483C-45B5-9D05-AA99CFD9E342}" type="presOf" srcId="{70CFAE80-A5AD-4FA5-8C6C-012373CD8E1C}" destId="{B588ADAB-A9F6-42DE-ABA9-D78227FB6D77}" srcOrd="0" destOrd="0" presId="urn:microsoft.com/office/officeart/2005/8/layout/process1"/>
    <dgm:cxn modelId="{9C0A05C0-42B9-4696-BB5D-1AC83DC76E9C}" type="presParOf" srcId="{B588ADAB-A9F6-42DE-ABA9-D78227FB6D77}" destId="{45A1507D-B1F8-416C-857A-93BF7F17BF8C}" srcOrd="0" destOrd="0" presId="urn:microsoft.com/office/officeart/2005/8/layout/process1"/>
    <dgm:cxn modelId="{5DB180D1-FC6B-4BC7-BE2A-AAEA917365E9}" type="presParOf" srcId="{B588ADAB-A9F6-42DE-ABA9-D78227FB6D77}" destId="{2E659792-C394-409A-BB07-1268DAF7F316}" srcOrd="1" destOrd="0" presId="urn:microsoft.com/office/officeart/2005/8/layout/process1"/>
    <dgm:cxn modelId="{1078C257-E248-44F4-B06E-D93F05350B5F}" type="presParOf" srcId="{2E659792-C394-409A-BB07-1268DAF7F316}" destId="{01D50684-8843-4DDC-82AD-9433DF648CC8}" srcOrd="0" destOrd="0" presId="urn:microsoft.com/office/officeart/2005/8/layout/process1"/>
    <dgm:cxn modelId="{650924EC-806C-41EF-8298-20A87200851D}" type="presParOf" srcId="{B588ADAB-A9F6-42DE-ABA9-D78227FB6D77}" destId="{97C7594C-1104-48DA-BC05-0ECAC39D385D}" srcOrd="2" destOrd="0" presId="urn:microsoft.com/office/officeart/2005/8/layout/process1"/>
    <dgm:cxn modelId="{B5124E95-B272-4A76-B626-28C34F46373E}" type="presParOf" srcId="{B588ADAB-A9F6-42DE-ABA9-D78227FB6D77}" destId="{24357F0B-AE20-4D77-A8C9-4FE387D1C04D}" srcOrd="3" destOrd="0" presId="urn:microsoft.com/office/officeart/2005/8/layout/process1"/>
    <dgm:cxn modelId="{111A3039-71C7-44E7-8568-21A25BB3F792}" type="presParOf" srcId="{24357F0B-AE20-4D77-A8C9-4FE387D1C04D}" destId="{A72BEE3A-B5E7-4045-8F80-169A79160BB7}" srcOrd="0" destOrd="0" presId="urn:microsoft.com/office/officeart/2005/8/layout/process1"/>
    <dgm:cxn modelId="{2A42E16D-B7AC-47F6-9332-E58187D07089}" type="presParOf" srcId="{B588ADAB-A9F6-42DE-ABA9-D78227FB6D77}" destId="{2D908126-5043-4268-84D0-F8EBDE5085F4}"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0328AF9-EE14-4C7F-9F2A-8A936CC43E5A}"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GB"/>
        </a:p>
      </dgm:t>
    </dgm:pt>
    <dgm:pt modelId="{4927C0C2-FE8F-4F82-8C7E-1914D1C290E2}">
      <dgm:prSet phldrT="[Text]" custT="1"/>
      <dgm:spPr>
        <a:solidFill>
          <a:schemeClr val="accent1">
            <a:lumMod val="20000"/>
            <a:lumOff val="80000"/>
          </a:schemeClr>
        </a:solidFill>
        <a:ln>
          <a:solidFill>
            <a:schemeClr val="tx1"/>
          </a:solidFill>
        </a:ln>
      </dgm:spPr>
      <dgm:t>
        <a:bodyPr/>
        <a:lstStyle/>
        <a:p>
          <a:r>
            <a:rPr lang="en-GB" sz="2400" dirty="0">
              <a:solidFill>
                <a:schemeClr val="tx1"/>
              </a:solidFill>
            </a:rPr>
            <a:t>What is Digital Crime?</a:t>
          </a:r>
        </a:p>
      </dgm:t>
    </dgm:pt>
    <dgm:pt modelId="{4987F937-D400-45DB-9094-7B978DA21B63}" type="parTrans" cxnId="{1239750B-8FC9-4BC7-B8CE-1BAE9658B40B}">
      <dgm:prSet/>
      <dgm:spPr/>
      <dgm:t>
        <a:bodyPr/>
        <a:lstStyle/>
        <a:p>
          <a:endParaRPr lang="en-GB"/>
        </a:p>
      </dgm:t>
    </dgm:pt>
    <dgm:pt modelId="{12362F55-65C4-4C44-8F1A-FBB22CF955CC}" type="sibTrans" cxnId="{1239750B-8FC9-4BC7-B8CE-1BAE9658B40B}">
      <dgm:prSet/>
      <dgm:spPr/>
      <dgm:t>
        <a:bodyPr/>
        <a:lstStyle/>
        <a:p>
          <a:endParaRPr lang="en-GB"/>
        </a:p>
      </dgm:t>
    </dgm:pt>
    <dgm:pt modelId="{A70BB7C3-BC90-4962-A0DF-6A60C150F790}">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Internet Facilitated Crime</a:t>
          </a:r>
        </a:p>
      </dgm:t>
    </dgm:pt>
    <dgm:pt modelId="{7DEA8F47-7BF6-4531-A076-823C57FA7848}" type="parTrans" cxnId="{B4140D56-A9A2-400A-9134-B929220F6310}">
      <dgm:prSet/>
      <dgm:spPr>
        <a:solidFill>
          <a:srgbClr val="002060"/>
        </a:solidFill>
        <a:ln>
          <a:solidFill>
            <a:schemeClr val="tx1"/>
          </a:solidFill>
        </a:ln>
      </dgm:spPr>
      <dgm:t>
        <a:bodyPr/>
        <a:lstStyle/>
        <a:p>
          <a:endParaRPr lang="en-GB"/>
        </a:p>
      </dgm:t>
    </dgm:pt>
    <dgm:pt modelId="{EC7F5772-A210-425C-B28D-58E4B08384BC}" type="sibTrans" cxnId="{B4140D56-A9A2-400A-9134-B929220F6310}">
      <dgm:prSet/>
      <dgm:spPr/>
      <dgm:t>
        <a:bodyPr/>
        <a:lstStyle/>
        <a:p>
          <a:endParaRPr lang="en-GB"/>
        </a:p>
      </dgm:t>
    </dgm:pt>
    <dgm:pt modelId="{65948C94-334E-490B-B7D3-EED5C837528B}">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Cyber Enabled Crimes</a:t>
          </a:r>
        </a:p>
      </dgm:t>
    </dgm:pt>
    <dgm:pt modelId="{683AFFB0-6082-41CE-A5A1-CB88B63FD1D3}" type="parTrans" cxnId="{05A04D0A-9E93-4A1E-A858-CA54FB08BDC1}">
      <dgm:prSet/>
      <dgm:spPr>
        <a:solidFill>
          <a:srgbClr val="002060"/>
        </a:solidFill>
        <a:ln>
          <a:solidFill>
            <a:schemeClr val="tx1"/>
          </a:solidFill>
        </a:ln>
      </dgm:spPr>
      <dgm:t>
        <a:bodyPr/>
        <a:lstStyle/>
        <a:p>
          <a:endParaRPr lang="en-GB"/>
        </a:p>
      </dgm:t>
    </dgm:pt>
    <dgm:pt modelId="{BC6039ED-A255-423F-B507-9C7610B89E37}" type="sibTrans" cxnId="{05A04D0A-9E93-4A1E-A858-CA54FB08BDC1}">
      <dgm:prSet/>
      <dgm:spPr/>
      <dgm:t>
        <a:bodyPr/>
        <a:lstStyle/>
        <a:p>
          <a:endParaRPr lang="en-GB"/>
        </a:p>
      </dgm:t>
    </dgm:pt>
    <dgm:pt modelId="{32477957-B583-4719-B280-D90DF5BC04D8}">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Cyber Dependant Crimes</a:t>
          </a:r>
        </a:p>
      </dgm:t>
    </dgm:pt>
    <dgm:pt modelId="{9237162F-F28A-4C5A-B37B-95912CB01660}" type="parTrans" cxnId="{F291995C-B313-475E-B33F-8A26E3E9FD96}">
      <dgm:prSet/>
      <dgm:spPr>
        <a:solidFill>
          <a:srgbClr val="002060"/>
        </a:solidFill>
        <a:ln>
          <a:solidFill>
            <a:schemeClr val="tx1"/>
          </a:solidFill>
        </a:ln>
      </dgm:spPr>
      <dgm:t>
        <a:bodyPr/>
        <a:lstStyle/>
        <a:p>
          <a:endParaRPr lang="en-GB"/>
        </a:p>
      </dgm:t>
    </dgm:pt>
    <dgm:pt modelId="{C3074506-D98C-41B0-B30F-17180F90CA2C}" type="sibTrans" cxnId="{F291995C-B313-475E-B33F-8A26E3E9FD96}">
      <dgm:prSet/>
      <dgm:spPr/>
      <dgm:t>
        <a:bodyPr/>
        <a:lstStyle/>
        <a:p>
          <a:endParaRPr lang="en-GB"/>
        </a:p>
      </dgm:t>
    </dgm:pt>
    <dgm:pt modelId="{C6132837-DBDE-4E7E-89BC-5E8E52DED245}" type="pres">
      <dgm:prSet presAssocID="{A0328AF9-EE14-4C7F-9F2A-8A936CC43E5A}" presName="cycle" presStyleCnt="0">
        <dgm:presLayoutVars>
          <dgm:chMax val="1"/>
          <dgm:dir/>
          <dgm:animLvl val="ctr"/>
          <dgm:resizeHandles val="exact"/>
        </dgm:presLayoutVars>
      </dgm:prSet>
      <dgm:spPr/>
    </dgm:pt>
    <dgm:pt modelId="{7379592C-809C-4194-910B-A26E5C054B67}" type="pres">
      <dgm:prSet presAssocID="{4927C0C2-FE8F-4F82-8C7E-1914D1C290E2}" presName="centerShape" presStyleLbl="node0" presStyleIdx="0" presStyleCnt="1"/>
      <dgm:spPr/>
    </dgm:pt>
    <dgm:pt modelId="{83E63D0A-760C-4A89-9FA8-E80A8D8745FF}" type="pres">
      <dgm:prSet presAssocID="{7DEA8F47-7BF6-4531-A076-823C57FA7848}" presName="parTrans" presStyleLbl="bgSibTrans2D1" presStyleIdx="0" presStyleCnt="3"/>
      <dgm:spPr/>
    </dgm:pt>
    <dgm:pt modelId="{4698E82A-5A6E-44DA-958E-194057F69080}" type="pres">
      <dgm:prSet presAssocID="{A70BB7C3-BC90-4962-A0DF-6A60C150F790}" presName="node" presStyleLbl="node1" presStyleIdx="0" presStyleCnt="3">
        <dgm:presLayoutVars>
          <dgm:bulletEnabled val="1"/>
        </dgm:presLayoutVars>
      </dgm:prSet>
      <dgm:spPr/>
    </dgm:pt>
    <dgm:pt modelId="{9CC1DC6D-067E-427A-BD60-B9B8D5E5A955}" type="pres">
      <dgm:prSet presAssocID="{683AFFB0-6082-41CE-A5A1-CB88B63FD1D3}" presName="parTrans" presStyleLbl="bgSibTrans2D1" presStyleIdx="1" presStyleCnt="3"/>
      <dgm:spPr/>
    </dgm:pt>
    <dgm:pt modelId="{B45635C2-B1DA-45C2-91B6-C5061C706A52}" type="pres">
      <dgm:prSet presAssocID="{65948C94-334E-490B-B7D3-EED5C837528B}" presName="node" presStyleLbl="node1" presStyleIdx="1" presStyleCnt="3">
        <dgm:presLayoutVars>
          <dgm:bulletEnabled val="1"/>
        </dgm:presLayoutVars>
      </dgm:prSet>
      <dgm:spPr/>
    </dgm:pt>
    <dgm:pt modelId="{EF6FF3B0-AB81-44C3-A558-8A07635697CC}" type="pres">
      <dgm:prSet presAssocID="{9237162F-F28A-4C5A-B37B-95912CB01660}" presName="parTrans" presStyleLbl="bgSibTrans2D1" presStyleIdx="2" presStyleCnt="3"/>
      <dgm:spPr/>
    </dgm:pt>
    <dgm:pt modelId="{96DC7E04-4975-42CD-A5B0-89ACBF0046A4}" type="pres">
      <dgm:prSet presAssocID="{32477957-B583-4719-B280-D90DF5BC04D8}" presName="node" presStyleLbl="node1" presStyleIdx="2" presStyleCnt="3">
        <dgm:presLayoutVars>
          <dgm:bulletEnabled val="1"/>
        </dgm:presLayoutVars>
      </dgm:prSet>
      <dgm:spPr/>
    </dgm:pt>
  </dgm:ptLst>
  <dgm:cxnLst>
    <dgm:cxn modelId="{05A04D0A-9E93-4A1E-A858-CA54FB08BDC1}" srcId="{4927C0C2-FE8F-4F82-8C7E-1914D1C290E2}" destId="{65948C94-334E-490B-B7D3-EED5C837528B}" srcOrd="1" destOrd="0" parTransId="{683AFFB0-6082-41CE-A5A1-CB88B63FD1D3}" sibTransId="{BC6039ED-A255-423F-B507-9C7610B89E37}"/>
    <dgm:cxn modelId="{1239750B-8FC9-4BC7-B8CE-1BAE9658B40B}" srcId="{A0328AF9-EE14-4C7F-9F2A-8A936CC43E5A}" destId="{4927C0C2-FE8F-4F82-8C7E-1914D1C290E2}" srcOrd="0" destOrd="0" parTransId="{4987F937-D400-45DB-9094-7B978DA21B63}" sibTransId="{12362F55-65C4-4C44-8F1A-FBB22CF955CC}"/>
    <dgm:cxn modelId="{9AFDE319-51DD-4243-81B9-52A2B6030564}" type="presOf" srcId="{65948C94-334E-490B-B7D3-EED5C837528B}" destId="{B45635C2-B1DA-45C2-91B6-C5061C706A52}" srcOrd="0" destOrd="0" presId="urn:microsoft.com/office/officeart/2005/8/layout/radial4"/>
    <dgm:cxn modelId="{723F153B-7640-497C-9C87-780002FF917F}" type="presOf" srcId="{A0328AF9-EE14-4C7F-9F2A-8A936CC43E5A}" destId="{C6132837-DBDE-4E7E-89BC-5E8E52DED245}" srcOrd="0" destOrd="0" presId="urn:microsoft.com/office/officeart/2005/8/layout/radial4"/>
    <dgm:cxn modelId="{F291995C-B313-475E-B33F-8A26E3E9FD96}" srcId="{4927C0C2-FE8F-4F82-8C7E-1914D1C290E2}" destId="{32477957-B583-4719-B280-D90DF5BC04D8}" srcOrd="2" destOrd="0" parTransId="{9237162F-F28A-4C5A-B37B-95912CB01660}" sibTransId="{C3074506-D98C-41B0-B30F-17180F90CA2C}"/>
    <dgm:cxn modelId="{F1C11252-C9B1-45D7-A695-5CDC0EE0F4E1}" type="presOf" srcId="{4927C0C2-FE8F-4F82-8C7E-1914D1C290E2}" destId="{7379592C-809C-4194-910B-A26E5C054B67}" srcOrd="0" destOrd="0" presId="urn:microsoft.com/office/officeart/2005/8/layout/radial4"/>
    <dgm:cxn modelId="{912D6E74-140A-4D3B-AE88-8FA7B6A9745E}" type="presOf" srcId="{A70BB7C3-BC90-4962-A0DF-6A60C150F790}" destId="{4698E82A-5A6E-44DA-958E-194057F69080}" srcOrd="0" destOrd="0" presId="urn:microsoft.com/office/officeart/2005/8/layout/radial4"/>
    <dgm:cxn modelId="{B4140D56-A9A2-400A-9134-B929220F6310}" srcId="{4927C0C2-FE8F-4F82-8C7E-1914D1C290E2}" destId="{A70BB7C3-BC90-4962-A0DF-6A60C150F790}" srcOrd="0" destOrd="0" parTransId="{7DEA8F47-7BF6-4531-A076-823C57FA7848}" sibTransId="{EC7F5772-A210-425C-B28D-58E4B08384BC}"/>
    <dgm:cxn modelId="{C0090786-CD61-4AAB-B436-2357BC629EE0}" type="presOf" srcId="{32477957-B583-4719-B280-D90DF5BC04D8}" destId="{96DC7E04-4975-42CD-A5B0-89ACBF0046A4}" srcOrd="0" destOrd="0" presId="urn:microsoft.com/office/officeart/2005/8/layout/radial4"/>
    <dgm:cxn modelId="{A992B38B-112D-449F-852E-90BFC3A94DA4}" type="presOf" srcId="{9237162F-F28A-4C5A-B37B-95912CB01660}" destId="{EF6FF3B0-AB81-44C3-A558-8A07635697CC}" srcOrd="0" destOrd="0" presId="urn:microsoft.com/office/officeart/2005/8/layout/radial4"/>
    <dgm:cxn modelId="{E2436DDB-14EA-4589-A8A4-E3CBB9984676}" type="presOf" srcId="{683AFFB0-6082-41CE-A5A1-CB88B63FD1D3}" destId="{9CC1DC6D-067E-427A-BD60-B9B8D5E5A955}" srcOrd="0" destOrd="0" presId="urn:microsoft.com/office/officeart/2005/8/layout/radial4"/>
    <dgm:cxn modelId="{6A8461E7-8C6E-4B88-8F55-FBD80F45AAC8}" type="presOf" srcId="{7DEA8F47-7BF6-4531-A076-823C57FA7848}" destId="{83E63D0A-760C-4A89-9FA8-E80A8D8745FF}" srcOrd="0" destOrd="0" presId="urn:microsoft.com/office/officeart/2005/8/layout/radial4"/>
    <dgm:cxn modelId="{211E1B40-B5E5-4E69-A581-A4D1527D4BE9}" type="presParOf" srcId="{C6132837-DBDE-4E7E-89BC-5E8E52DED245}" destId="{7379592C-809C-4194-910B-A26E5C054B67}" srcOrd="0" destOrd="0" presId="urn:microsoft.com/office/officeart/2005/8/layout/radial4"/>
    <dgm:cxn modelId="{76C4CB52-3F6F-4032-ABDB-BAB449EF7F3F}" type="presParOf" srcId="{C6132837-DBDE-4E7E-89BC-5E8E52DED245}" destId="{83E63D0A-760C-4A89-9FA8-E80A8D8745FF}" srcOrd="1" destOrd="0" presId="urn:microsoft.com/office/officeart/2005/8/layout/radial4"/>
    <dgm:cxn modelId="{08A191BF-2B7E-4C15-95E6-1042FBA2E7ED}" type="presParOf" srcId="{C6132837-DBDE-4E7E-89BC-5E8E52DED245}" destId="{4698E82A-5A6E-44DA-958E-194057F69080}" srcOrd="2" destOrd="0" presId="urn:microsoft.com/office/officeart/2005/8/layout/radial4"/>
    <dgm:cxn modelId="{C6FD4231-1D56-4DD1-B939-77CA4DFA0932}" type="presParOf" srcId="{C6132837-DBDE-4E7E-89BC-5E8E52DED245}" destId="{9CC1DC6D-067E-427A-BD60-B9B8D5E5A955}" srcOrd="3" destOrd="0" presId="urn:microsoft.com/office/officeart/2005/8/layout/radial4"/>
    <dgm:cxn modelId="{BA76E092-4904-49AB-AA8A-D99D876BD14A}" type="presParOf" srcId="{C6132837-DBDE-4E7E-89BC-5E8E52DED245}" destId="{B45635C2-B1DA-45C2-91B6-C5061C706A52}" srcOrd="4" destOrd="0" presId="urn:microsoft.com/office/officeart/2005/8/layout/radial4"/>
    <dgm:cxn modelId="{78B950A4-CD38-4986-9BE9-1B8909193931}" type="presParOf" srcId="{C6132837-DBDE-4E7E-89BC-5E8E52DED245}" destId="{EF6FF3B0-AB81-44C3-A558-8A07635697CC}" srcOrd="5" destOrd="0" presId="urn:microsoft.com/office/officeart/2005/8/layout/radial4"/>
    <dgm:cxn modelId="{FB3587AA-18D4-4865-BC76-9896468A8C2D}" type="presParOf" srcId="{C6132837-DBDE-4E7E-89BC-5E8E52DED245}" destId="{96DC7E04-4975-42CD-A5B0-89ACBF0046A4}" srcOrd="6"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5BAED4C-5A99-4168-B7F8-DC4A4D31CDA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13D4FD3C-6E16-4D1B-81C0-5E2CA8E24CDE}">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PACE 1984</a:t>
          </a:r>
        </a:p>
      </dgm:t>
    </dgm:pt>
    <dgm:pt modelId="{F22AAD3E-AD45-4ABC-A2FE-5FFE83B96AD3}" type="parTrans" cxnId="{91331515-1D99-4016-895B-89411FDFC98F}">
      <dgm:prSet/>
      <dgm:spPr/>
      <dgm:t>
        <a:bodyPr/>
        <a:lstStyle/>
        <a:p>
          <a:endParaRPr lang="en-GB"/>
        </a:p>
      </dgm:t>
    </dgm:pt>
    <dgm:pt modelId="{C053391F-CC4E-4E91-94F9-12C0AA51A41C}" type="sibTrans" cxnId="{91331515-1D99-4016-895B-89411FDFC98F}">
      <dgm:prSet/>
      <dgm:spPr/>
      <dgm:t>
        <a:bodyPr/>
        <a:lstStyle/>
        <a:p>
          <a:endParaRPr lang="en-GB"/>
        </a:p>
      </dgm:t>
    </dgm:pt>
    <dgm:pt modelId="{FAC61E21-87DC-4D6B-A61D-E699CFB223BA}">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CPIA 1996</a:t>
          </a:r>
        </a:p>
      </dgm:t>
    </dgm:pt>
    <dgm:pt modelId="{C127E70E-4B84-4F52-A85C-448214B6F653}" type="parTrans" cxnId="{C6B057C8-28D2-4E23-8251-0220456DEC62}">
      <dgm:prSet/>
      <dgm:spPr/>
      <dgm:t>
        <a:bodyPr/>
        <a:lstStyle/>
        <a:p>
          <a:endParaRPr lang="en-GB"/>
        </a:p>
      </dgm:t>
    </dgm:pt>
    <dgm:pt modelId="{D7AC7F1B-5B5D-471F-B64A-8350BCA0A7AF}" type="sibTrans" cxnId="{C6B057C8-28D2-4E23-8251-0220456DEC62}">
      <dgm:prSet/>
      <dgm:spPr/>
      <dgm:t>
        <a:bodyPr/>
        <a:lstStyle/>
        <a:p>
          <a:endParaRPr lang="en-GB"/>
        </a:p>
      </dgm:t>
    </dgm:pt>
    <dgm:pt modelId="{80E05779-DB98-4507-8F0C-373636E955BA}">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RIPA 2000</a:t>
          </a:r>
        </a:p>
      </dgm:t>
    </dgm:pt>
    <dgm:pt modelId="{8A365B06-F322-4EE3-A275-43DF0F1D431F}" type="parTrans" cxnId="{F2B2D0AD-834D-4B74-B53D-ECE1195813FD}">
      <dgm:prSet/>
      <dgm:spPr/>
      <dgm:t>
        <a:bodyPr/>
        <a:lstStyle/>
        <a:p>
          <a:endParaRPr lang="en-GB"/>
        </a:p>
      </dgm:t>
    </dgm:pt>
    <dgm:pt modelId="{EBA2CE05-96D9-4DF5-A45D-0EB8E14E9CCA}" type="sibTrans" cxnId="{F2B2D0AD-834D-4B74-B53D-ECE1195813FD}">
      <dgm:prSet/>
      <dgm:spPr/>
      <dgm:t>
        <a:bodyPr/>
        <a:lstStyle/>
        <a:p>
          <a:endParaRPr lang="en-GB"/>
        </a:p>
      </dgm:t>
    </dgm:pt>
    <dgm:pt modelId="{611CEBC4-72E6-4DC2-BD24-4C06C9953D25}">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Criminal Justice &amp; Police Act 2001</a:t>
          </a:r>
        </a:p>
      </dgm:t>
    </dgm:pt>
    <dgm:pt modelId="{71FFA59B-75C3-4D95-86CD-636CE1A270C3}" type="parTrans" cxnId="{22103FDC-7EB5-449F-A150-1732DF68867D}">
      <dgm:prSet/>
      <dgm:spPr/>
      <dgm:t>
        <a:bodyPr/>
        <a:lstStyle/>
        <a:p>
          <a:endParaRPr lang="en-GB"/>
        </a:p>
      </dgm:t>
    </dgm:pt>
    <dgm:pt modelId="{60E7EA16-6B0A-4EB4-A218-9C2E0BEEE530}" type="sibTrans" cxnId="{22103FDC-7EB5-449F-A150-1732DF68867D}">
      <dgm:prSet/>
      <dgm:spPr/>
      <dgm:t>
        <a:bodyPr/>
        <a:lstStyle/>
        <a:p>
          <a:endParaRPr lang="en-GB"/>
        </a:p>
      </dgm:t>
    </dgm:pt>
    <dgm:pt modelId="{07843068-4508-4EB8-A52E-02E928B2E8F4}">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Wireless Telegraphy Act 2006</a:t>
          </a:r>
        </a:p>
      </dgm:t>
    </dgm:pt>
    <dgm:pt modelId="{B2F3322E-FC51-483C-ABF0-4DC9798D3F4E}" type="parTrans" cxnId="{33BCFC30-EC3D-471D-9889-56F0891FC78F}">
      <dgm:prSet/>
      <dgm:spPr/>
      <dgm:t>
        <a:bodyPr/>
        <a:lstStyle/>
        <a:p>
          <a:endParaRPr lang="en-GB"/>
        </a:p>
      </dgm:t>
    </dgm:pt>
    <dgm:pt modelId="{9508C197-5993-47DE-93CB-D6C4665128AB}" type="sibTrans" cxnId="{33BCFC30-EC3D-471D-9889-56F0891FC78F}">
      <dgm:prSet/>
      <dgm:spPr/>
      <dgm:t>
        <a:bodyPr/>
        <a:lstStyle/>
        <a:p>
          <a:endParaRPr lang="en-GB"/>
        </a:p>
      </dgm:t>
    </dgm:pt>
    <dgm:pt modelId="{65D972E0-DDEF-4C23-8DB4-85DCCED049D9}">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NPCC good practice guide for Digital Evidence 2012</a:t>
          </a:r>
        </a:p>
      </dgm:t>
    </dgm:pt>
    <dgm:pt modelId="{F432E449-F8C2-4ED2-9959-18D4903372B2}" type="parTrans" cxnId="{72EEA241-C21E-46BA-A652-BD95922D1618}">
      <dgm:prSet/>
      <dgm:spPr/>
      <dgm:t>
        <a:bodyPr/>
        <a:lstStyle/>
        <a:p>
          <a:endParaRPr lang="en-GB"/>
        </a:p>
      </dgm:t>
    </dgm:pt>
    <dgm:pt modelId="{C674F932-4F73-4407-AD19-6E54DF54C886}" type="sibTrans" cxnId="{72EEA241-C21E-46BA-A652-BD95922D1618}">
      <dgm:prSet/>
      <dgm:spPr/>
      <dgm:t>
        <a:bodyPr/>
        <a:lstStyle/>
        <a:p>
          <a:endParaRPr lang="en-GB"/>
        </a:p>
      </dgm:t>
    </dgm:pt>
    <dgm:pt modelId="{A504C383-2FBA-40F6-8181-C81711B0E26C}">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IPA 2016</a:t>
          </a:r>
        </a:p>
      </dgm:t>
    </dgm:pt>
    <dgm:pt modelId="{384983BE-D6B8-44EE-96EA-5F7144A792BB}" type="parTrans" cxnId="{95A9F611-FFE8-4BE5-A9D1-2DC24B7A8198}">
      <dgm:prSet/>
      <dgm:spPr/>
      <dgm:t>
        <a:bodyPr/>
        <a:lstStyle/>
        <a:p>
          <a:endParaRPr lang="en-GB"/>
        </a:p>
      </dgm:t>
    </dgm:pt>
    <dgm:pt modelId="{66745BAA-06D4-4075-ABBB-929D86C96FAD}" type="sibTrans" cxnId="{95A9F611-FFE8-4BE5-A9D1-2DC24B7A8198}">
      <dgm:prSet/>
      <dgm:spPr/>
      <dgm:t>
        <a:bodyPr/>
        <a:lstStyle/>
        <a:p>
          <a:endParaRPr lang="en-GB"/>
        </a:p>
      </dgm:t>
    </dgm:pt>
    <dgm:pt modelId="{3BB17A0C-F3C2-4857-B047-7A60CB4EC480}">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DPA 2018</a:t>
          </a:r>
        </a:p>
      </dgm:t>
    </dgm:pt>
    <dgm:pt modelId="{EBA04666-03BE-4005-AC1E-B35C1D01F8BB}" type="parTrans" cxnId="{822D6F06-F326-4AB5-A589-F392BD7A8E9E}">
      <dgm:prSet/>
      <dgm:spPr/>
      <dgm:t>
        <a:bodyPr/>
        <a:lstStyle/>
        <a:p>
          <a:endParaRPr lang="en-GB"/>
        </a:p>
      </dgm:t>
    </dgm:pt>
    <dgm:pt modelId="{701258B7-E3A3-403E-9728-990273F3E5CD}" type="sibTrans" cxnId="{822D6F06-F326-4AB5-A589-F392BD7A8E9E}">
      <dgm:prSet/>
      <dgm:spPr/>
      <dgm:t>
        <a:bodyPr/>
        <a:lstStyle/>
        <a:p>
          <a:endParaRPr lang="en-GB"/>
        </a:p>
      </dgm:t>
    </dgm:pt>
    <dgm:pt modelId="{A51BA84E-D35B-4AEF-9032-E13087A952AE}">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Computer</a:t>
          </a:r>
          <a:r>
            <a:rPr lang="en-GB" sz="2200" baseline="0" dirty="0">
              <a:solidFill>
                <a:schemeClr val="tx1"/>
              </a:solidFill>
            </a:rPr>
            <a:t> Misuse Act 2018</a:t>
          </a:r>
          <a:endParaRPr lang="en-GB" sz="2200" dirty="0">
            <a:solidFill>
              <a:schemeClr val="tx1"/>
            </a:solidFill>
          </a:endParaRPr>
        </a:p>
      </dgm:t>
    </dgm:pt>
    <dgm:pt modelId="{B447B83A-400A-4393-BDA2-DD8D844D7982}" type="parTrans" cxnId="{B45EAC47-0F1D-4E84-9E5E-E5D7F42DEE58}">
      <dgm:prSet/>
      <dgm:spPr/>
      <dgm:t>
        <a:bodyPr/>
        <a:lstStyle/>
        <a:p>
          <a:endParaRPr lang="en-GB"/>
        </a:p>
      </dgm:t>
    </dgm:pt>
    <dgm:pt modelId="{A7A76E0C-04B5-4D1B-9068-1BE6B808FEDE}" type="sibTrans" cxnId="{B45EAC47-0F1D-4E84-9E5E-E5D7F42DEE58}">
      <dgm:prSet/>
      <dgm:spPr/>
      <dgm:t>
        <a:bodyPr/>
        <a:lstStyle/>
        <a:p>
          <a:endParaRPr lang="en-GB"/>
        </a:p>
      </dgm:t>
    </dgm:pt>
    <dgm:pt modelId="{71B13340-9A95-4271-A472-953E2531A031}">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Police, Crime, Sentencing  &amp; Courts Act 2022</a:t>
          </a:r>
        </a:p>
      </dgm:t>
    </dgm:pt>
    <dgm:pt modelId="{54935E98-050E-468D-8EEF-3311BB655025}" type="parTrans" cxnId="{15F77862-B848-4F5B-A012-2914A572D677}">
      <dgm:prSet/>
      <dgm:spPr/>
      <dgm:t>
        <a:bodyPr/>
        <a:lstStyle/>
        <a:p>
          <a:endParaRPr lang="en-GB"/>
        </a:p>
      </dgm:t>
    </dgm:pt>
    <dgm:pt modelId="{1BD37A00-2D2F-47EE-BBB1-3ED60D13D978}" type="sibTrans" cxnId="{15F77862-B848-4F5B-A012-2914A572D677}">
      <dgm:prSet/>
      <dgm:spPr/>
      <dgm:t>
        <a:bodyPr/>
        <a:lstStyle/>
        <a:p>
          <a:endParaRPr lang="en-GB"/>
        </a:p>
      </dgm:t>
    </dgm:pt>
    <dgm:pt modelId="{ABFE0478-D061-424E-913A-A12686D2B00E}" type="pres">
      <dgm:prSet presAssocID="{C5BAED4C-5A99-4168-B7F8-DC4A4D31CDA9}" presName="diagram" presStyleCnt="0">
        <dgm:presLayoutVars>
          <dgm:dir/>
          <dgm:resizeHandles val="exact"/>
        </dgm:presLayoutVars>
      </dgm:prSet>
      <dgm:spPr/>
    </dgm:pt>
    <dgm:pt modelId="{0E67AD69-1BB4-465D-8496-F3D42574FF68}" type="pres">
      <dgm:prSet presAssocID="{13D4FD3C-6E16-4D1B-81C0-5E2CA8E24CDE}" presName="node" presStyleLbl="node1" presStyleIdx="0" presStyleCnt="10">
        <dgm:presLayoutVars>
          <dgm:bulletEnabled val="1"/>
        </dgm:presLayoutVars>
      </dgm:prSet>
      <dgm:spPr/>
    </dgm:pt>
    <dgm:pt modelId="{B5056F63-5E4C-49C8-9B58-E274F1034D27}" type="pres">
      <dgm:prSet presAssocID="{C053391F-CC4E-4E91-94F9-12C0AA51A41C}" presName="sibTrans" presStyleCnt="0"/>
      <dgm:spPr/>
    </dgm:pt>
    <dgm:pt modelId="{02D096AA-BAB5-4CC9-80CC-66941D946996}" type="pres">
      <dgm:prSet presAssocID="{FAC61E21-87DC-4D6B-A61D-E699CFB223BA}" presName="node" presStyleLbl="node1" presStyleIdx="1" presStyleCnt="10">
        <dgm:presLayoutVars>
          <dgm:bulletEnabled val="1"/>
        </dgm:presLayoutVars>
      </dgm:prSet>
      <dgm:spPr/>
    </dgm:pt>
    <dgm:pt modelId="{64B93A6F-9B5A-4D6A-BB96-A4558DC98011}" type="pres">
      <dgm:prSet presAssocID="{D7AC7F1B-5B5D-471F-B64A-8350BCA0A7AF}" presName="sibTrans" presStyleCnt="0"/>
      <dgm:spPr/>
    </dgm:pt>
    <dgm:pt modelId="{362093AF-0DCF-427E-AECF-0A738EAF9277}" type="pres">
      <dgm:prSet presAssocID="{80E05779-DB98-4507-8F0C-373636E955BA}" presName="node" presStyleLbl="node1" presStyleIdx="2" presStyleCnt="10">
        <dgm:presLayoutVars>
          <dgm:bulletEnabled val="1"/>
        </dgm:presLayoutVars>
      </dgm:prSet>
      <dgm:spPr/>
    </dgm:pt>
    <dgm:pt modelId="{110198A6-DAB7-4F83-B91B-3C394BD013EB}" type="pres">
      <dgm:prSet presAssocID="{EBA2CE05-96D9-4DF5-A45D-0EB8E14E9CCA}" presName="sibTrans" presStyleCnt="0"/>
      <dgm:spPr/>
    </dgm:pt>
    <dgm:pt modelId="{BA52F034-C847-4092-AAC8-FD293833D5E8}" type="pres">
      <dgm:prSet presAssocID="{611CEBC4-72E6-4DC2-BD24-4C06C9953D25}" presName="node" presStyleLbl="node1" presStyleIdx="3" presStyleCnt="10">
        <dgm:presLayoutVars>
          <dgm:bulletEnabled val="1"/>
        </dgm:presLayoutVars>
      </dgm:prSet>
      <dgm:spPr/>
    </dgm:pt>
    <dgm:pt modelId="{5BD7EE16-A06E-492A-82FE-FDD2628461D2}" type="pres">
      <dgm:prSet presAssocID="{60E7EA16-6B0A-4EB4-A218-9C2E0BEEE530}" presName="sibTrans" presStyleCnt="0"/>
      <dgm:spPr/>
    </dgm:pt>
    <dgm:pt modelId="{A6C38A9F-C494-420A-996F-575949A9CC0F}" type="pres">
      <dgm:prSet presAssocID="{07843068-4508-4EB8-A52E-02E928B2E8F4}" presName="node" presStyleLbl="node1" presStyleIdx="4" presStyleCnt="10">
        <dgm:presLayoutVars>
          <dgm:bulletEnabled val="1"/>
        </dgm:presLayoutVars>
      </dgm:prSet>
      <dgm:spPr/>
    </dgm:pt>
    <dgm:pt modelId="{A0F30797-A5E7-4D37-93B3-A3F3752A0E98}" type="pres">
      <dgm:prSet presAssocID="{9508C197-5993-47DE-93CB-D6C4665128AB}" presName="sibTrans" presStyleCnt="0"/>
      <dgm:spPr/>
    </dgm:pt>
    <dgm:pt modelId="{B5328CAD-62C8-470C-8B8D-65106EFDB036}" type="pres">
      <dgm:prSet presAssocID="{65D972E0-DDEF-4C23-8DB4-85DCCED049D9}" presName="node" presStyleLbl="node1" presStyleIdx="5" presStyleCnt="10">
        <dgm:presLayoutVars>
          <dgm:bulletEnabled val="1"/>
        </dgm:presLayoutVars>
      </dgm:prSet>
      <dgm:spPr/>
    </dgm:pt>
    <dgm:pt modelId="{642EAA58-9C5A-473E-BAA2-3F3603F2110E}" type="pres">
      <dgm:prSet presAssocID="{C674F932-4F73-4407-AD19-6E54DF54C886}" presName="sibTrans" presStyleCnt="0"/>
      <dgm:spPr/>
    </dgm:pt>
    <dgm:pt modelId="{3C2E45BA-E363-4BE3-82C0-31D90C874D03}" type="pres">
      <dgm:prSet presAssocID="{A504C383-2FBA-40F6-8181-C81711B0E26C}" presName="node" presStyleLbl="node1" presStyleIdx="6" presStyleCnt="10">
        <dgm:presLayoutVars>
          <dgm:bulletEnabled val="1"/>
        </dgm:presLayoutVars>
      </dgm:prSet>
      <dgm:spPr/>
    </dgm:pt>
    <dgm:pt modelId="{AE3260AE-767C-45D2-8986-B13BE1D0BD4A}" type="pres">
      <dgm:prSet presAssocID="{66745BAA-06D4-4075-ABBB-929D86C96FAD}" presName="sibTrans" presStyleCnt="0"/>
      <dgm:spPr/>
    </dgm:pt>
    <dgm:pt modelId="{F82D6354-81BA-432E-9C19-619312B48191}" type="pres">
      <dgm:prSet presAssocID="{3BB17A0C-F3C2-4857-B047-7A60CB4EC480}" presName="node" presStyleLbl="node1" presStyleIdx="7" presStyleCnt="10">
        <dgm:presLayoutVars>
          <dgm:bulletEnabled val="1"/>
        </dgm:presLayoutVars>
      </dgm:prSet>
      <dgm:spPr/>
    </dgm:pt>
    <dgm:pt modelId="{410BD9CD-436D-4674-B24E-790A2804A76F}" type="pres">
      <dgm:prSet presAssocID="{701258B7-E3A3-403E-9728-990273F3E5CD}" presName="sibTrans" presStyleCnt="0"/>
      <dgm:spPr/>
    </dgm:pt>
    <dgm:pt modelId="{4E9FA7FA-A3D1-45B5-B8CD-95BD6BEB6CA9}" type="pres">
      <dgm:prSet presAssocID="{A51BA84E-D35B-4AEF-9032-E13087A952AE}" presName="node" presStyleLbl="node1" presStyleIdx="8" presStyleCnt="10">
        <dgm:presLayoutVars>
          <dgm:bulletEnabled val="1"/>
        </dgm:presLayoutVars>
      </dgm:prSet>
      <dgm:spPr/>
    </dgm:pt>
    <dgm:pt modelId="{FC20791B-4773-4B1C-B7AD-3749867CC234}" type="pres">
      <dgm:prSet presAssocID="{A7A76E0C-04B5-4D1B-9068-1BE6B808FEDE}" presName="sibTrans" presStyleCnt="0"/>
      <dgm:spPr/>
    </dgm:pt>
    <dgm:pt modelId="{330185A4-8EAA-4CB9-B865-A7CEBFA4365C}" type="pres">
      <dgm:prSet presAssocID="{71B13340-9A95-4271-A472-953E2531A031}" presName="node" presStyleLbl="node1" presStyleIdx="9" presStyleCnt="10">
        <dgm:presLayoutVars>
          <dgm:bulletEnabled val="1"/>
        </dgm:presLayoutVars>
      </dgm:prSet>
      <dgm:spPr/>
    </dgm:pt>
  </dgm:ptLst>
  <dgm:cxnLst>
    <dgm:cxn modelId="{80A0A203-B195-4CA2-B000-D4D6E7A54B44}" type="presOf" srcId="{71B13340-9A95-4271-A472-953E2531A031}" destId="{330185A4-8EAA-4CB9-B865-A7CEBFA4365C}" srcOrd="0" destOrd="0" presId="urn:microsoft.com/office/officeart/2005/8/layout/default"/>
    <dgm:cxn modelId="{822D6F06-F326-4AB5-A589-F392BD7A8E9E}" srcId="{C5BAED4C-5A99-4168-B7F8-DC4A4D31CDA9}" destId="{3BB17A0C-F3C2-4857-B047-7A60CB4EC480}" srcOrd="7" destOrd="0" parTransId="{EBA04666-03BE-4005-AC1E-B35C1D01F8BB}" sibTransId="{701258B7-E3A3-403E-9728-990273F3E5CD}"/>
    <dgm:cxn modelId="{95A9F611-FFE8-4BE5-A9D1-2DC24B7A8198}" srcId="{C5BAED4C-5A99-4168-B7F8-DC4A4D31CDA9}" destId="{A504C383-2FBA-40F6-8181-C81711B0E26C}" srcOrd="6" destOrd="0" parTransId="{384983BE-D6B8-44EE-96EA-5F7144A792BB}" sibTransId="{66745BAA-06D4-4075-ABBB-929D86C96FAD}"/>
    <dgm:cxn modelId="{91331515-1D99-4016-895B-89411FDFC98F}" srcId="{C5BAED4C-5A99-4168-B7F8-DC4A4D31CDA9}" destId="{13D4FD3C-6E16-4D1B-81C0-5E2CA8E24CDE}" srcOrd="0" destOrd="0" parTransId="{F22AAD3E-AD45-4ABC-A2FE-5FFE83B96AD3}" sibTransId="{C053391F-CC4E-4E91-94F9-12C0AA51A41C}"/>
    <dgm:cxn modelId="{54C08121-B2C2-47B5-BDF7-D813C56B545B}" type="presOf" srcId="{3BB17A0C-F3C2-4857-B047-7A60CB4EC480}" destId="{F82D6354-81BA-432E-9C19-619312B48191}" srcOrd="0" destOrd="0" presId="urn:microsoft.com/office/officeart/2005/8/layout/default"/>
    <dgm:cxn modelId="{C890EF2A-CDE2-43DD-B847-77304BBC6C81}" type="presOf" srcId="{A504C383-2FBA-40F6-8181-C81711B0E26C}" destId="{3C2E45BA-E363-4BE3-82C0-31D90C874D03}" srcOrd="0" destOrd="0" presId="urn:microsoft.com/office/officeart/2005/8/layout/default"/>
    <dgm:cxn modelId="{8C90AB2D-611D-4B2F-8C75-B527F445964B}" type="presOf" srcId="{07843068-4508-4EB8-A52E-02E928B2E8F4}" destId="{A6C38A9F-C494-420A-996F-575949A9CC0F}" srcOrd="0" destOrd="0" presId="urn:microsoft.com/office/officeart/2005/8/layout/default"/>
    <dgm:cxn modelId="{33BCFC30-EC3D-471D-9889-56F0891FC78F}" srcId="{C5BAED4C-5A99-4168-B7F8-DC4A4D31CDA9}" destId="{07843068-4508-4EB8-A52E-02E928B2E8F4}" srcOrd="4" destOrd="0" parTransId="{B2F3322E-FC51-483C-ABF0-4DC9798D3F4E}" sibTransId="{9508C197-5993-47DE-93CB-D6C4665128AB}"/>
    <dgm:cxn modelId="{D0724839-F29B-4608-ABE5-FB9FD8AABFEC}" type="presOf" srcId="{611CEBC4-72E6-4DC2-BD24-4C06C9953D25}" destId="{BA52F034-C847-4092-AAC8-FD293833D5E8}" srcOrd="0" destOrd="0" presId="urn:microsoft.com/office/officeart/2005/8/layout/default"/>
    <dgm:cxn modelId="{872D6261-A546-4E85-A576-C08AE0079341}" type="presOf" srcId="{FAC61E21-87DC-4D6B-A61D-E699CFB223BA}" destId="{02D096AA-BAB5-4CC9-80CC-66941D946996}" srcOrd="0" destOrd="0" presId="urn:microsoft.com/office/officeart/2005/8/layout/default"/>
    <dgm:cxn modelId="{72EEA241-C21E-46BA-A652-BD95922D1618}" srcId="{C5BAED4C-5A99-4168-B7F8-DC4A4D31CDA9}" destId="{65D972E0-DDEF-4C23-8DB4-85DCCED049D9}" srcOrd="5" destOrd="0" parTransId="{F432E449-F8C2-4ED2-9959-18D4903372B2}" sibTransId="{C674F932-4F73-4407-AD19-6E54DF54C886}"/>
    <dgm:cxn modelId="{3AF5FE61-BC8B-40BB-92F5-5AF51A09E641}" type="presOf" srcId="{C5BAED4C-5A99-4168-B7F8-DC4A4D31CDA9}" destId="{ABFE0478-D061-424E-913A-A12686D2B00E}" srcOrd="0" destOrd="0" presId="urn:microsoft.com/office/officeart/2005/8/layout/default"/>
    <dgm:cxn modelId="{15F77862-B848-4F5B-A012-2914A572D677}" srcId="{C5BAED4C-5A99-4168-B7F8-DC4A4D31CDA9}" destId="{71B13340-9A95-4271-A472-953E2531A031}" srcOrd="9" destOrd="0" parTransId="{54935E98-050E-468D-8EEF-3311BB655025}" sibTransId="{1BD37A00-2D2F-47EE-BBB1-3ED60D13D978}"/>
    <dgm:cxn modelId="{1104F643-5684-4852-845E-3E884C2AD61E}" type="presOf" srcId="{65D972E0-DDEF-4C23-8DB4-85DCCED049D9}" destId="{B5328CAD-62C8-470C-8B8D-65106EFDB036}" srcOrd="0" destOrd="0" presId="urn:microsoft.com/office/officeart/2005/8/layout/default"/>
    <dgm:cxn modelId="{B45EAC47-0F1D-4E84-9E5E-E5D7F42DEE58}" srcId="{C5BAED4C-5A99-4168-B7F8-DC4A4D31CDA9}" destId="{A51BA84E-D35B-4AEF-9032-E13087A952AE}" srcOrd="8" destOrd="0" parTransId="{B447B83A-400A-4393-BDA2-DD8D844D7982}" sibTransId="{A7A76E0C-04B5-4D1B-9068-1BE6B808FEDE}"/>
    <dgm:cxn modelId="{D5EBDC78-5777-4066-A11E-B2B006B90B8E}" type="presOf" srcId="{80E05779-DB98-4507-8F0C-373636E955BA}" destId="{362093AF-0DCF-427E-AECF-0A738EAF9277}" srcOrd="0" destOrd="0" presId="urn:microsoft.com/office/officeart/2005/8/layout/default"/>
    <dgm:cxn modelId="{4B217895-8583-48D7-9BD2-3306AE3D4D4B}" type="presOf" srcId="{13D4FD3C-6E16-4D1B-81C0-5E2CA8E24CDE}" destId="{0E67AD69-1BB4-465D-8496-F3D42574FF68}" srcOrd="0" destOrd="0" presId="urn:microsoft.com/office/officeart/2005/8/layout/default"/>
    <dgm:cxn modelId="{6AEF10AC-5C3A-4D81-8B1C-D403C6ACB7A7}" type="presOf" srcId="{A51BA84E-D35B-4AEF-9032-E13087A952AE}" destId="{4E9FA7FA-A3D1-45B5-B8CD-95BD6BEB6CA9}" srcOrd="0" destOrd="0" presId="urn:microsoft.com/office/officeart/2005/8/layout/default"/>
    <dgm:cxn modelId="{F2B2D0AD-834D-4B74-B53D-ECE1195813FD}" srcId="{C5BAED4C-5A99-4168-B7F8-DC4A4D31CDA9}" destId="{80E05779-DB98-4507-8F0C-373636E955BA}" srcOrd="2" destOrd="0" parTransId="{8A365B06-F322-4EE3-A275-43DF0F1D431F}" sibTransId="{EBA2CE05-96D9-4DF5-A45D-0EB8E14E9CCA}"/>
    <dgm:cxn modelId="{C6B057C8-28D2-4E23-8251-0220456DEC62}" srcId="{C5BAED4C-5A99-4168-B7F8-DC4A4D31CDA9}" destId="{FAC61E21-87DC-4D6B-A61D-E699CFB223BA}" srcOrd="1" destOrd="0" parTransId="{C127E70E-4B84-4F52-A85C-448214B6F653}" sibTransId="{D7AC7F1B-5B5D-471F-B64A-8350BCA0A7AF}"/>
    <dgm:cxn modelId="{22103FDC-7EB5-449F-A150-1732DF68867D}" srcId="{C5BAED4C-5A99-4168-B7F8-DC4A4D31CDA9}" destId="{611CEBC4-72E6-4DC2-BD24-4C06C9953D25}" srcOrd="3" destOrd="0" parTransId="{71FFA59B-75C3-4D95-86CD-636CE1A270C3}" sibTransId="{60E7EA16-6B0A-4EB4-A218-9C2E0BEEE530}"/>
    <dgm:cxn modelId="{48B6B3AF-9D19-42CF-A2DB-BF5C49B8868F}" type="presParOf" srcId="{ABFE0478-D061-424E-913A-A12686D2B00E}" destId="{0E67AD69-1BB4-465D-8496-F3D42574FF68}" srcOrd="0" destOrd="0" presId="urn:microsoft.com/office/officeart/2005/8/layout/default"/>
    <dgm:cxn modelId="{0476C9BE-76F4-4FFF-98A6-326AD6018B8E}" type="presParOf" srcId="{ABFE0478-D061-424E-913A-A12686D2B00E}" destId="{B5056F63-5E4C-49C8-9B58-E274F1034D27}" srcOrd="1" destOrd="0" presId="urn:microsoft.com/office/officeart/2005/8/layout/default"/>
    <dgm:cxn modelId="{E7A17EEC-7264-4291-A0A0-C1931130938E}" type="presParOf" srcId="{ABFE0478-D061-424E-913A-A12686D2B00E}" destId="{02D096AA-BAB5-4CC9-80CC-66941D946996}" srcOrd="2" destOrd="0" presId="urn:microsoft.com/office/officeart/2005/8/layout/default"/>
    <dgm:cxn modelId="{FB2F1989-54B9-4F9D-9AD1-F862C85E1271}" type="presParOf" srcId="{ABFE0478-D061-424E-913A-A12686D2B00E}" destId="{64B93A6F-9B5A-4D6A-BB96-A4558DC98011}" srcOrd="3" destOrd="0" presId="urn:microsoft.com/office/officeart/2005/8/layout/default"/>
    <dgm:cxn modelId="{32AA6001-8222-44B7-B2B5-DBF8DB43B35B}" type="presParOf" srcId="{ABFE0478-D061-424E-913A-A12686D2B00E}" destId="{362093AF-0DCF-427E-AECF-0A738EAF9277}" srcOrd="4" destOrd="0" presId="urn:microsoft.com/office/officeart/2005/8/layout/default"/>
    <dgm:cxn modelId="{09E7C0DC-C7D6-4F83-9628-C19FD7FAE20B}" type="presParOf" srcId="{ABFE0478-D061-424E-913A-A12686D2B00E}" destId="{110198A6-DAB7-4F83-B91B-3C394BD013EB}" srcOrd="5" destOrd="0" presId="urn:microsoft.com/office/officeart/2005/8/layout/default"/>
    <dgm:cxn modelId="{CA2CB51E-C28B-40F0-B3E7-287509E777AD}" type="presParOf" srcId="{ABFE0478-D061-424E-913A-A12686D2B00E}" destId="{BA52F034-C847-4092-AAC8-FD293833D5E8}" srcOrd="6" destOrd="0" presId="urn:microsoft.com/office/officeart/2005/8/layout/default"/>
    <dgm:cxn modelId="{AB424E8B-6702-4F5F-B8FC-F18E5A6B140C}" type="presParOf" srcId="{ABFE0478-D061-424E-913A-A12686D2B00E}" destId="{5BD7EE16-A06E-492A-82FE-FDD2628461D2}" srcOrd="7" destOrd="0" presId="urn:microsoft.com/office/officeart/2005/8/layout/default"/>
    <dgm:cxn modelId="{DDA12D04-D33F-4A32-973E-39D9E297B10D}" type="presParOf" srcId="{ABFE0478-D061-424E-913A-A12686D2B00E}" destId="{A6C38A9F-C494-420A-996F-575949A9CC0F}" srcOrd="8" destOrd="0" presId="urn:microsoft.com/office/officeart/2005/8/layout/default"/>
    <dgm:cxn modelId="{2EF639FA-A731-412A-B8B1-9F5A71C55C95}" type="presParOf" srcId="{ABFE0478-D061-424E-913A-A12686D2B00E}" destId="{A0F30797-A5E7-4D37-93B3-A3F3752A0E98}" srcOrd="9" destOrd="0" presId="urn:microsoft.com/office/officeart/2005/8/layout/default"/>
    <dgm:cxn modelId="{97E54F49-7833-433A-BF6C-A2F6FF44C7D4}" type="presParOf" srcId="{ABFE0478-D061-424E-913A-A12686D2B00E}" destId="{B5328CAD-62C8-470C-8B8D-65106EFDB036}" srcOrd="10" destOrd="0" presId="urn:microsoft.com/office/officeart/2005/8/layout/default"/>
    <dgm:cxn modelId="{3BD3ADC5-2935-4A6A-BB50-B82D8E030DE6}" type="presParOf" srcId="{ABFE0478-D061-424E-913A-A12686D2B00E}" destId="{642EAA58-9C5A-473E-BAA2-3F3603F2110E}" srcOrd="11" destOrd="0" presId="urn:microsoft.com/office/officeart/2005/8/layout/default"/>
    <dgm:cxn modelId="{C5EE70B9-4611-4F04-BD37-1F1B353A45CE}" type="presParOf" srcId="{ABFE0478-D061-424E-913A-A12686D2B00E}" destId="{3C2E45BA-E363-4BE3-82C0-31D90C874D03}" srcOrd="12" destOrd="0" presId="urn:microsoft.com/office/officeart/2005/8/layout/default"/>
    <dgm:cxn modelId="{626EFD6F-0607-4050-A791-EC63D9245472}" type="presParOf" srcId="{ABFE0478-D061-424E-913A-A12686D2B00E}" destId="{AE3260AE-767C-45D2-8986-B13BE1D0BD4A}" srcOrd="13" destOrd="0" presId="urn:microsoft.com/office/officeart/2005/8/layout/default"/>
    <dgm:cxn modelId="{3CCA34CD-1F86-4860-8D66-E7287646E963}" type="presParOf" srcId="{ABFE0478-D061-424E-913A-A12686D2B00E}" destId="{F82D6354-81BA-432E-9C19-619312B48191}" srcOrd="14" destOrd="0" presId="urn:microsoft.com/office/officeart/2005/8/layout/default"/>
    <dgm:cxn modelId="{871EA947-B63C-4B75-9CDC-10359BDFF7F1}" type="presParOf" srcId="{ABFE0478-D061-424E-913A-A12686D2B00E}" destId="{410BD9CD-436D-4674-B24E-790A2804A76F}" srcOrd="15" destOrd="0" presId="urn:microsoft.com/office/officeart/2005/8/layout/default"/>
    <dgm:cxn modelId="{7B6E55DE-7D12-4FA3-A98F-13E81AE4287F}" type="presParOf" srcId="{ABFE0478-D061-424E-913A-A12686D2B00E}" destId="{4E9FA7FA-A3D1-45B5-B8CD-95BD6BEB6CA9}" srcOrd="16" destOrd="0" presId="urn:microsoft.com/office/officeart/2005/8/layout/default"/>
    <dgm:cxn modelId="{66A1BDAF-F4DE-408F-BF34-79F1442F3ABA}" type="presParOf" srcId="{ABFE0478-D061-424E-913A-A12686D2B00E}" destId="{FC20791B-4773-4B1C-B7AD-3749867CC234}" srcOrd="17" destOrd="0" presId="urn:microsoft.com/office/officeart/2005/8/layout/default"/>
    <dgm:cxn modelId="{0E20E307-5C84-453E-A952-B38A0A7BCDA6}" type="presParOf" srcId="{ABFE0478-D061-424E-913A-A12686D2B00E}" destId="{330185A4-8EAA-4CB9-B865-A7CEBFA4365C}"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1DFB19C-A41B-4E01-AA77-E75B49C9373E}"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90BE5019-5F6D-487A-BB02-7955D555DE27}">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Social media blocking &amp; un-friending</a:t>
          </a:r>
        </a:p>
      </dgm:t>
    </dgm:pt>
    <dgm:pt modelId="{D8BC4A2F-49B7-435B-A10B-55FDC8AE7FC3}" type="parTrans" cxnId="{E51FDFAB-584E-49A3-872E-96D21779B774}">
      <dgm:prSet/>
      <dgm:spPr/>
      <dgm:t>
        <a:bodyPr/>
        <a:lstStyle/>
        <a:p>
          <a:endParaRPr lang="en-GB"/>
        </a:p>
      </dgm:t>
    </dgm:pt>
    <dgm:pt modelId="{FC89D0F8-F8A2-4E13-9C93-42B68A6EC55D}" type="sibTrans" cxnId="{E51FDFAB-584E-49A3-872E-96D21779B774}">
      <dgm:prSet/>
      <dgm:spPr>
        <a:solidFill>
          <a:srgbClr val="002060"/>
        </a:solidFill>
        <a:ln>
          <a:solidFill>
            <a:schemeClr val="tx1"/>
          </a:solidFill>
        </a:ln>
      </dgm:spPr>
      <dgm:t>
        <a:bodyPr/>
        <a:lstStyle/>
        <a:p>
          <a:endParaRPr lang="en-GB"/>
        </a:p>
      </dgm:t>
    </dgm:pt>
    <dgm:pt modelId="{C4B33D39-5104-404E-8055-D3E4755FD579}">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Password protection</a:t>
          </a:r>
        </a:p>
      </dgm:t>
    </dgm:pt>
    <dgm:pt modelId="{4F088E72-D7BD-4691-AD2B-FA4A8BA6F97B}" type="parTrans" cxnId="{5332E07F-2ED3-4771-9649-4D69333DB71F}">
      <dgm:prSet/>
      <dgm:spPr/>
      <dgm:t>
        <a:bodyPr/>
        <a:lstStyle/>
        <a:p>
          <a:endParaRPr lang="en-GB"/>
        </a:p>
      </dgm:t>
    </dgm:pt>
    <dgm:pt modelId="{9395D232-AB85-4869-9952-5ED0C85292F1}" type="sibTrans" cxnId="{5332E07F-2ED3-4771-9649-4D69333DB71F}">
      <dgm:prSet/>
      <dgm:spPr>
        <a:solidFill>
          <a:srgbClr val="002060"/>
        </a:solidFill>
        <a:ln>
          <a:solidFill>
            <a:schemeClr val="tx1"/>
          </a:solidFill>
        </a:ln>
      </dgm:spPr>
      <dgm:t>
        <a:bodyPr/>
        <a:lstStyle/>
        <a:p>
          <a:endParaRPr lang="en-GB"/>
        </a:p>
      </dgm:t>
    </dgm:pt>
    <dgm:pt modelId="{3BC7401E-147B-41CE-8B28-E58684BF6B08}">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Review security settings</a:t>
          </a:r>
        </a:p>
      </dgm:t>
    </dgm:pt>
    <dgm:pt modelId="{D2831117-1893-4911-944D-68B940A16BC1}" type="parTrans" cxnId="{C1794220-3AD1-4C52-9C6F-FD51AF6BEA95}">
      <dgm:prSet/>
      <dgm:spPr/>
      <dgm:t>
        <a:bodyPr/>
        <a:lstStyle/>
        <a:p>
          <a:endParaRPr lang="en-GB"/>
        </a:p>
      </dgm:t>
    </dgm:pt>
    <dgm:pt modelId="{777826EE-A110-4196-A1A2-216783C792BF}" type="sibTrans" cxnId="{C1794220-3AD1-4C52-9C6F-FD51AF6BEA95}">
      <dgm:prSet/>
      <dgm:spPr>
        <a:solidFill>
          <a:srgbClr val="002060"/>
        </a:solidFill>
        <a:ln>
          <a:solidFill>
            <a:schemeClr val="tx1"/>
          </a:solidFill>
        </a:ln>
      </dgm:spPr>
      <dgm:t>
        <a:bodyPr/>
        <a:lstStyle/>
        <a:p>
          <a:endParaRPr lang="en-GB"/>
        </a:p>
      </dgm:t>
    </dgm:pt>
    <dgm:pt modelId="{32766CDF-B7D1-4533-ADB1-37FFAF929272}">
      <dgm:prSet phldrT="[Text]" custT="1"/>
      <dgm:spPr>
        <a:solidFill>
          <a:schemeClr val="bg2">
            <a:lumMod val="75000"/>
          </a:schemeClr>
        </a:solidFill>
        <a:ln>
          <a:solidFill>
            <a:schemeClr val="tx1"/>
          </a:solidFill>
        </a:ln>
      </dgm:spPr>
      <dgm:t>
        <a:bodyPr/>
        <a:lstStyle/>
        <a:p>
          <a:r>
            <a:rPr lang="en-GB" sz="2400" dirty="0">
              <a:solidFill>
                <a:schemeClr val="tx1"/>
              </a:solidFill>
            </a:rPr>
            <a:t>Review privacy settings</a:t>
          </a:r>
        </a:p>
      </dgm:t>
    </dgm:pt>
    <dgm:pt modelId="{224E6570-6156-4DF8-92AD-098E3B62DAB9}" type="parTrans" cxnId="{99795677-74E9-48BE-8108-8ABED20A2079}">
      <dgm:prSet/>
      <dgm:spPr/>
      <dgm:t>
        <a:bodyPr/>
        <a:lstStyle/>
        <a:p>
          <a:endParaRPr lang="en-GB"/>
        </a:p>
      </dgm:t>
    </dgm:pt>
    <dgm:pt modelId="{DD29ED99-59BF-4C9F-93B9-1B00B84108C6}" type="sibTrans" cxnId="{99795677-74E9-48BE-8108-8ABED20A2079}">
      <dgm:prSet/>
      <dgm:spPr>
        <a:solidFill>
          <a:srgbClr val="002060"/>
        </a:solidFill>
        <a:ln>
          <a:solidFill>
            <a:schemeClr val="tx1"/>
          </a:solidFill>
        </a:ln>
      </dgm:spPr>
      <dgm:t>
        <a:bodyPr/>
        <a:lstStyle/>
        <a:p>
          <a:endParaRPr lang="en-GB"/>
        </a:p>
      </dgm:t>
    </dgm:pt>
    <dgm:pt modelId="{CA0B60BB-4F4A-4C7F-9BC1-263FDEC96433}">
      <dgm:prSet phldrT="[Text]" custT="1"/>
      <dgm:spPr>
        <a:solidFill>
          <a:schemeClr val="accent1">
            <a:lumMod val="60000"/>
            <a:lumOff val="40000"/>
          </a:schemeClr>
        </a:solidFill>
        <a:ln>
          <a:solidFill>
            <a:schemeClr val="tx1"/>
          </a:solidFill>
        </a:ln>
      </dgm:spPr>
      <dgm:t>
        <a:bodyPr/>
        <a:lstStyle/>
        <a:p>
          <a:r>
            <a:rPr lang="en-GB" sz="2400" dirty="0">
              <a:solidFill>
                <a:schemeClr val="tx1"/>
              </a:solidFill>
            </a:rPr>
            <a:t>Removal of personal data</a:t>
          </a:r>
        </a:p>
      </dgm:t>
    </dgm:pt>
    <dgm:pt modelId="{A1441A79-1345-4920-9B4E-A19283EED1A3}" type="parTrans" cxnId="{A0080AB1-C86E-4486-AF14-3A884BEFCD15}">
      <dgm:prSet/>
      <dgm:spPr/>
      <dgm:t>
        <a:bodyPr/>
        <a:lstStyle/>
        <a:p>
          <a:endParaRPr lang="en-GB"/>
        </a:p>
      </dgm:t>
    </dgm:pt>
    <dgm:pt modelId="{7C858926-1C37-4C76-8A90-DE2C08FFCEC7}" type="sibTrans" cxnId="{A0080AB1-C86E-4486-AF14-3A884BEFCD15}">
      <dgm:prSet/>
      <dgm:spPr/>
      <dgm:t>
        <a:bodyPr/>
        <a:lstStyle/>
        <a:p>
          <a:endParaRPr lang="en-GB"/>
        </a:p>
      </dgm:t>
    </dgm:pt>
    <dgm:pt modelId="{DF7199D5-AC3A-4788-904F-6481FCD3537C}" type="pres">
      <dgm:prSet presAssocID="{51DFB19C-A41B-4E01-AA77-E75B49C9373E}" presName="diagram" presStyleCnt="0">
        <dgm:presLayoutVars>
          <dgm:dir/>
          <dgm:resizeHandles val="exact"/>
        </dgm:presLayoutVars>
      </dgm:prSet>
      <dgm:spPr/>
    </dgm:pt>
    <dgm:pt modelId="{73415C25-E91B-4A0D-9B1B-DC846EDA12B8}" type="pres">
      <dgm:prSet presAssocID="{90BE5019-5F6D-487A-BB02-7955D555DE27}" presName="node" presStyleLbl="node1" presStyleIdx="0" presStyleCnt="5">
        <dgm:presLayoutVars>
          <dgm:bulletEnabled val="1"/>
        </dgm:presLayoutVars>
      </dgm:prSet>
      <dgm:spPr/>
    </dgm:pt>
    <dgm:pt modelId="{0593788D-1410-4003-ACCF-3E5D492BA9B7}" type="pres">
      <dgm:prSet presAssocID="{FC89D0F8-F8A2-4E13-9C93-42B68A6EC55D}" presName="sibTrans" presStyleLbl="sibTrans2D1" presStyleIdx="0" presStyleCnt="4"/>
      <dgm:spPr/>
    </dgm:pt>
    <dgm:pt modelId="{18CCE4C1-83A9-49AE-BB77-FAF6341B7CCF}" type="pres">
      <dgm:prSet presAssocID="{FC89D0F8-F8A2-4E13-9C93-42B68A6EC55D}" presName="connectorText" presStyleLbl="sibTrans2D1" presStyleIdx="0" presStyleCnt="4"/>
      <dgm:spPr/>
    </dgm:pt>
    <dgm:pt modelId="{06490B18-05EC-489F-AF3D-B767C1FAC9E5}" type="pres">
      <dgm:prSet presAssocID="{C4B33D39-5104-404E-8055-D3E4755FD579}" presName="node" presStyleLbl="node1" presStyleIdx="1" presStyleCnt="5">
        <dgm:presLayoutVars>
          <dgm:bulletEnabled val="1"/>
        </dgm:presLayoutVars>
      </dgm:prSet>
      <dgm:spPr/>
    </dgm:pt>
    <dgm:pt modelId="{F9E9E208-1613-4CC9-A351-8EDC7C4F446D}" type="pres">
      <dgm:prSet presAssocID="{9395D232-AB85-4869-9952-5ED0C85292F1}" presName="sibTrans" presStyleLbl="sibTrans2D1" presStyleIdx="1" presStyleCnt="4"/>
      <dgm:spPr/>
    </dgm:pt>
    <dgm:pt modelId="{863E5665-3747-4FE1-8BCF-D2F9DC20D58D}" type="pres">
      <dgm:prSet presAssocID="{9395D232-AB85-4869-9952-5ED0C85292F1}" presName="connectorText" presStyleLbl="sibTrans2D1" presStyleIdx="1" presStyleCnt="4"/>
      <dgm:spPr/>
    </dgm:pt>
    <dgm:pt modelId="{80D75B0A-F476-428F-B1E5-DFDE9E19697B}" type="pres">
      <dgm:prSet presAssocID="{3BC7401E-147B-41CE-8B28-E58684BF6B08}" presName="node" presStyleLbl="node1" presStyleIdx="2" presStyleCnt="5">
        <dgm:presLayoutVars>
          <dgm:bulletEnabled val="1"/>
        </dgm:presLayoutVars>
      </dgm:prSet>
      <dgm:spPr/>
    </dgm:pt>
    <dgm:pt modelId="{55C3348E-9FB9-4D79-B16D-E8A1A59496A1}" type="pres">
      <dgm:prSet presAssocID="{777826EE-A110-4196-A1A2-216783C792BF}" presName="sibTrans" presStyleLbl="sibTrans2D1" presStyleIdx="2" presStyleCnt="4"/>
      <dgm:spPr/>
    </dgm:pt>
    <dgm:pt modelId="{C21FE2A4-7229-4FD9-B3F2-99585C686795}" type="pres">
      <dgm:prSet presAssocID="{777826EE-A110-4196-A1A2-216783C792BF}" presName="connectorText" presStyleLbl="sibTrans2D1" presStyleIdx="2" presStyleCnt="4"/>
      <dgm:spPr/>
    </dgm:pt>
    <dgm:pt modelId="{0B92C655-72EF-41AC-BB37-661E41059AB2}" type="pres">
      <dgm:prSet presAssocID="{32766CDF-B7D1-4533-ADB1-37FFAF929272}" presName="node" presStyleLbl="node1" presStyleIdx="3" presStyleCnt="5">
        <dgm:presLayoutVars>
          <dgm:bulletEnabled val="1"/>
        </dgm:presLayoutVars>
      </dgm:prSet>
      <dgm:spPr/>
    </dgm:pt>
    <dgm:pt modelId="{93A95F42-EB8F-4604-A465-51D714C665C8}" type="pres">
      <dgm:prSet presAssocID="{DD29ED99-59BF-4C9F-93B9-1B00B84108C6}" presName="sibTrans" presStyleLbl="sibTrans2D1" presStyleIdx="3" presStyleCnt="4"/>
      <dgm:spPr/>
    </dgm:pt>
    <dgm:pt modelId="{911E3832-9B33-49DA-867B-A45DC94FF24B}" type="pres">
      <dgm:prSet presAssocID="{DD29ED99-59BF-4C9F-93B9-1B00B84108C6}" presName="connectorText" presStyleLbl="sibTrans2D1" presStyleIdx="3" presStyleCnt="4"/>
      <dgm:spPr/>
    </dgm:pt>
    <dgm:pt modelId="{9D42F338-96A7-4B6D-A414-8704AFA32062}" type="pres">
      <dgm:prSet presAssocID="{CA0B60BB-4F4A-4C7F-9BC1-263FDEC96433}" presName="node" presStyleLbl="node1" presStyleIdx="4" presStyleCnt="5">
        <dgm:presLayoutVars>
          <dgm:bulletEnabled val="1"/>
        </dgm:presLayoutVars>
      </dgm:prSet>
      <dgm:spPr/>
    </dgm:pt>
  </dgm:ptLst>
  <dgm:cxnLst>
    <dgm:cxn modelId="{DB52DB10-60F9-451D-9B84-96A9DED8F2DF}" type="presOf" srcId="{C4B33D39-5104-404E-8055-D3E4755FD579}" destId="{06490B18-05EC-489F-AF3D-B767C1FAC9E5}" srcOrd="0" destOrd="0" presId="urn:microsoft.com/office/officeart/2005/8/layout/process5"/>
    <dgm:cxn modelId="{C1794220-3AD1-4C52-9C6F-FD51AF6BEA95}" srcId="{51DFB19C-A41B-4E01-AA77-E75B49C9373E}" destId="{3BC7401E-147B-41CE-8B28-E58684BF6B08}" srcOrd="2" destOrd="0" parTransId="{D2831117-1893-4911-944D-68B940A16BC1}" sibTransId="{777826EE-A110-4196-A1A2-216783C792BF}"/>
    <dgm:cxn modelId="{2C29BC22-A70E-48AD-BE36-BF411C5D8188}" type="presOf" srcId="{51DFB19C-A41B-4E01-AA77-E75B49C9373E}" destId="{DF7199D5-AC3A-4788-904F-6481FCD3537C}" srcOrd="0" destOrd="0" presId="urn:microsoft.com/office/officeart/2005/8/layout/process5"/>
    <dgm:cxn modelId="{85202724-D573-4AFF-8FB1-6D54BF38F2AB}" type="presOf" srcId="{FC89D0F8-F8A2-4E13-9C93-42B68A6EC55D}" destId="{0593788D-1410-4003-ACCF-3E5D492BA9B7}" srcOrd="0" destOrd="0" presId="urn:microsoft.com/office/officeart/2005/8/layout/process5"/>
    <dgm:cxn modelId="{6DF38427-5E6E-4BF0-BC06-A16660CEC29A}" type="presOf" srcId="{DD29ED99-59BF-4C9F-93B9-1B00B84108C6}" destId="{911E3832-9B33-49DA-867B-A45DC94FF24B}" srcOrd="1" destOrd="0" presId="urn:microsoft.com/office/officeart/2005/8/layout/process5"/>
    <dgm:cxn modelId="{99795677-74E9-48BE-8108-8ABED20A2079}" srcId="{51DFB19C-A41B-4E01-AA77-E75B49C9373E}" destId="{32766CDF-B7D1-4533-ADB1-37FFAF929272}" srcOrd="3" destOrd="0" parTransId="{224E6570-6156-4DF8-92AD-098E3B62DAB9}" sibTransId="{DD29ED99-59BF-4C9F-93B9-1B00B84108C6}"/>
    <dgm:cxn modelId="{F20C147C-2060-4D09-9A78-1ADF40FC71D3}" type="presOf" srcId="{777826EE-A110-4196-A1A2-216783C792BF}" destId="{55C3348E-9FB9-4D79-B16D-E8A1A59496A1}" srcOrd="0" destOrd="0" presId="urn:microsoft.com/office/officeart/2005/8/layout/process5"/>
    <dgm:cxn modelId="{5332E07F-2ED3-4771-9649-4D69333DB71F}" srcId="{51DFB19C-A41B-4E01-AA77-E75B49C9373E}" destId="{C4B33D39-5104-404E-8055-D3E4755FD579}" srcOrd="1" destOrd="0" parTransId="{4F088E72-D7BD-4691-AD2B-FA4A8BA6F97B}" sibTransId="{9395D232-AB85-4869-9952-5ED0C85292F1}"/>
    <dgm:cxn modelId="{0428A48C-906F-4A57-B7D6-57003753DB7A}" type="presOf" srcId="{9395D232-AB85-4869-9952-5ED0C85292F1}" destId="{863E5665-3747-4FE1-8BCF-D2F9DC20D58D}" srcOrd="1" destOrd="0" presId="urn:microsoft.com/office/officeart/2005/8/layout/process5"/>
    <dgm:cxn modelId="{193FEA90-1BB7-45AF-BBA3-BBA88EF8FAA7}" type="presOf" srcId="{CA0B60BB-4F4A-4C7F-9BC1-263FDEC96433}" destId="{9D42F338-96A7-4B6D-A414-8704AFA32062}" srcOrd="0" destOrd="0" presId="urn:microsoft.com/office/officeart/2005/8/layout/process5"/>
    <dgm:cxn modelId="{E51FDFAB-584E-49A3-872E-96D21779B774}" srcId="{51DFB19C-A41B-4E01-AA77-E75B49C9373E}" destId="{90BE5019-5F6D-487A-BB02-7955D555DE27}" srcOrd="0" destOrd="0" parTransId="{D8BC4A2F-49B7-435B-A10B-55FDC8AE7FC3}" sibTransId="{FC89D0F8-F8A2-4E13-9C93-42B68A6EC55D}"/>
    <dgm:cxn modelId="{41E7CAAC-B1DB-4C15-9AF1-DF58B7EC5514}" type="presOf" srcId="{777826EE-A110-4196-A1A2-216783C792BF}" destId="{C21FE2A4-7229-4FD9-B3F2-99585C686795}" srcOrd="1" destOrd="0" presId="urn:microsoft.com/office/officeart/2005/8/layout/process5"/>
    <dgm:cxn modelId="{A0080AB1-C86E-4486-AF14-3A884BEFCD15}" srcId="{51DFB19C-A41B-4E01-AA77-E75B49C9373E}" destId="{CA0B60BB-4F4A-4C7F-9BC1-263FDEC96433}" srcOrd="4" destOrd="0" parTransId="{A1441A79-1345-4920-9B4E-A19283EED1A3}" sibTransId="{7C858926-1C37-4C76-8A90-DE2C08FFCEC7}"/>
    <dgm:cxn modelId="{4D1625C1-F77B-4E17-BFE2-DAA34305CB3A}" type="presOf" srcId="{9395D232-AB85-4869-9952-5ED0C85292F1}" destId="{F9E9E208-1613-4CC9-A351-8EDC7C4F446D}" srcOrd="0" destOrd="0" presId="urn:microsoft.com/office/officeart/2005/8/layout/process5"/>
    <dgm:cxn modelId="{B5420DC2-8752-4F4D-892D-07CC4542F62D}" type="presOf" srcId="{DD29ED99-59BF-4C9F-93B9-1B00B84108C6}" destId="{93A95F42-EB8F-4604-A465-51D714C665C8}" srcOrd="0" destOrd="0" presId="urn:microsoft.com/office/officeart/2005/8/layout/process5"/>
    <dgm:cxn modelId="{E337CBCC-7507-4168-B39E-5CB97358999B}" type="presOf" srcId="{90BE5019-5F6D-487A-BB02-7955D555DE27}" destId="{73415C25-E91B-4A0D-9B1B-DC846EDA12B8}" srcOrd="0" destOrd="0" presId="urn:microsoft.com/office/officeart/2005/8/layout/process5"/>
    <dgm:cxn modelId="{CD6308E3-EC24-4B53-8E19-3457E7EFAF72}" type="presOf" srcId="{3BC7401E-147B-41CE-8B28-E58684BF6B08}" destId="{80D75B0A-F476-428F-B1E5-DFDE9E19697B}" srcOrd="0" destOrd="0" presId="urn:microsoft.com/office/officeart/2005/8/layout/process5"/>
    <dgm:cxn modelId="{7A769EF0-F277-4344-9813-FC202DD0EBCD}" type="presOf" srcId="{32766CDF-B7D1-4533-ADB1-37FFAF929272}" destId="{0B92C655-72EF-41AC-BB37-661E41059AB2}" srcOrd="0" destOrd="0" presId="urn:microsoft.com/office/officeart/2005/8/layout/process5"/>
    <dgm:cxn modelId="{69E354F4-37C4-4514-A3FB-F7140005CE05}" type="presOf" srcId="{FC89D0F8-F8A2-4E13-9C93-42B68A6EC55D}" destId="{18CCE4C1-83A9-49AE-BB77-FAF6341B7CCF}" srcOrd="1" destOrd="0" presId="urn:microsoft.com/office/officeart/2005/8/layout/process5"/>
    <dgm:cxn modelId="{F6F1BE06-232E-4860-9EDA-4F0651E5F1D3}" type="presParOf" srcId="{DF7199D5-AC3A-4788-904F-6481FCD3537C}" destId="{73415C25-E91B-4A0D-9B1B-DC846EDA12B8}" srcOrd="0" destOrd="0" presId="urn:microsoft.com/office/officeart/2005/8/layout/process5"/>
    <dgm:cxn modelId="{79035DFD-C1E8-4DC8-8092-00F797F276C1}" type="presParOf" srcId="{DF7199D5-AC3A-4788-904F-6481FCD3537C}" destId="{0593788D-1410-4003-ACCF-3E5D492BA9B7}" srcOrd="1" destOrd="0" presId="urn:microsoft.com/office/officeart/2005/8/layout/process5"/>
    <dgm:cxn modelId="{3B36F4AA-99E1-4CE2-B868-C86A913F4348}" type="presParOf" srcId="{0593788D-1410-4003-ACCF-3E5D492BA9B7}" destId="{18CCE4C1-83A9-49AE-BB77-FAF6341B7CCF}" srcOrd="0" destOrd="0" presId="urn:microsoft.com/office/officeart/2005/8/layout/process5"/>
    <dgm:cxn modelId="{899595A7-2928-44C2-8B70-128B8FADD19C}" type="presParOf" srcId="{DF7199D5-AC3A-4788-904F-6481FCD3537C}" destId="{06490B18-05EC-489F-AF3D-B767C1FAC9E5}" srcOrd="2" destOrd="0" presId="urn:microsoft.com/office/officeart/2005/8/layout/process5"/>
    <dgm:cxn modelId="{FB2B8A36-A262-46BC-BB10-C08DC3766421}" type="presParOf" srcId="{DF7199D5-AC3A-4788-904F-6481FCD3537C}" destId="{F9E9E208-1613-4CC9-A351-8EDC7C4F446D}" srcOrd="3" destOrd="0" presId="urn:microsoft.com/office/officeart/2005/8/layout/process5"/>
    <dgm:cxn modelId="{84464200-F3B6-450A-9063-FA1475538AA9}" type="presParOf" srcId="{F9E9E208-1613-4CC9-A351-8EDC7C4F446D}" destId="{863E5665-3747-4FE1-8BCF-D2F9DC20D58D}" srcOrd="0" destOrd="0" presId="urn:microsoft.com/office/officeart/2005/8/layout/process5"/>
    <dgm:cxn modelId="{85BC4720-CB88-411A-8A96-FFC8A7560E4B}" type="presParOf" srcId="{DF7199D5-AC3A-4788-904F-6481FCD3537C}" destId="{80D75B0A-F476-428F-B1E5-DFDE9E19697B}" srcOrd="4" destOrd="0" presId="urn:microsoft.com/office/officeart/2005/8/layout/process5"/>
    <dgm:cxn modelId="{8F3832AF-9E51-46AD-B0D5-0743B8092349}" type="presParOf" srcId="{DF7199D5-AC3A-4788-904F-6481FCD3537C}" destId="{55C3348E-9FB9-4D79-B16D-E8A1A59496A1}" srcOrd="5" destOrd="0" presId="urn:microsoft.com/office/officeart/2005/8/layout/process5"/>
    <dgm:cxn modelId="{9F2D6CC3-9F26-4B6C-BA4E-71A0D954320D}" type="presParOf" srcId="{55C3348E-9FB9-4D79-B16D-E8A1A59496A1}" destId="{C21FE2A4-7229-4FD9-B3F2-99585C686795}" srcOrd="0" destOrd="0" presId="urn:microsoft.com/office/officeart/2005/8/layout/process5"/>
    <dgm:cxn modelId="{265E7094-1B1E-4F47-A148-764652B8B685}" type="presParOf" srcId="{DF7199D5-AC3A-4788-904F-6481FCD3537C}" destId="{0B92C655-72EF-41AC-BB37-661E41059AB2}" srcOrd="6" destOrd="0" presId="urn:microsoft.com/office/officeart/2005/8/layout/process5"/>
    <dgm:cxn modelId="{055DA453-CCEE-4448-A39A-2D8E9D3C9E60}" type="presParOf" srcId="{DF7199D5-AC3A-4788-904F-6481FCD3537C}" destId="{93A95F42-EB8F-4604-A465-51D714C665C8}" srcOrd="7" destOrd="0" presId="urn:microsoft.com/office/officeart/2005/8/layout/process5"/>
    <dgm:cxn modelId="{C797ABC0-DC44-4A11-9F71-9C7CB9E6754E}" type="presParOf" srcId="{93A95F42-EB8F-4604-A465-51D714C665C8}" destId="{911E3832-9B33-49DA-867B-A45DC94FF24B}" srcOrd="0" destOrd="0" presId="urn:microsoft.com/office/officeart/2005/8/layout/process5"/>
    <dgm:cxn modelId="{19E84FD1-317C-4D59-BEA6-4454A929D98F}" type="presParOf" srcId="{DF7199D5-AC3A-4788-904F-6481FCD3537C}" destId="{9D42F338-96A7-4B6D-A414-8704AFA32062}" srcOrd="8"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61E0DF4-5C16-4675-A042-067C1BE63F5E}" type="doc">
      <dgm:prSet loTypeId="urn:microsoft.com/office/officeart/2005/8/layout/process2" loCatId="process" qsTypeId="urn:microsoft.com/office/officeart/2005/8/quickstyle/simple1" qsCatId="simple" csTypeId="urn:microsoft.com/office/officeart/2005/8/colors/accent1_2" csCatId="accent1" phldr="1"/>
      <dgm:spPr/>
    </dgm:pt>
    <dgm:pt modelId="{DF9552F5-FA8E-44D9-8B16-533AE1376720}">
      <dgm:prSet phldrT="[Text]" custT="1"/>
      <dgm:spPr>
        <a:solidFill>
          <a:schemeClr val="accent1">
            <a:lumMod val="40000"/>
            <a:lumOff val="60000"/>
          </a:schemeClr>
        </a:solidFill>
        <a:ln>
          <a:solidFill>
            <a:schemeClr val="tx1"/>
          </a:solidFill>
        </a:ln>
      </dgm:spPr>
      <dgm:t>
        <a:bodyPr/>
        <a:lstStyle/>
        <a:p>
          <a:r>
            <a:rPr lang="en-GB" sz="2300" dirty="0">
              <a:solidFill>
                <a:schemeClr val="tx1"/>
              </a:solidFill>
            </a:rPr>
            <a:t>Provide tactical technical advice &amp; assistance to officers throughout all phases of the investigation of digital/cyber-crimes withing the BCU/Division or throughout the South Wales area. </a:t>
          </a:r>
        </a:p>
      </dgm:t>
    </dgm:pt>
    <dgm:pt modelId="{851EA726-65CA-4A6D-830E-36FE570FD403}" type="parTrans" cxnId="{A1BE421E-66C1-40B8-AD7A-4CC20494129C}">
      <dgm:prSet/>
      <dgm:spPr/>
      <dgm:t>
        <a:bodyPr/>
        <a:lstStyle/>
        <a:p>
          <a:endParaRPr lang="en-GB"/>
        </a:p>
      </dgm:t>
    </dgm:pt>
    <dgm:pt modelId="{B13BD22C-6550-42AF-B790-AD9EC006EFCA}" type="sibTrans" cxnId="{A1BE421E-66C1-40B8-AD7A-4CC20494129C}">
      <dgm:prSet/>
      <dgm:spPr>
        <a:solidFill>
          <a:srgbClr val="002060"/>
        </a:solidFill>
        <a:ln>
          <a:solidFill>
            <a:schemeClr val="tx1"/>
          </a:solidFill>
        </a:ln>
      </dgm:spPr>
      <dgm:t>
        <a:bodyPr/>
        <a:lstStyle/>
        <a:p>
          <a:endParaRPr lang="en-GB"/>
        </a:p>
      </dgm:t>
    </dgm:pt>
    <dgm:pt modelId="{1735A131-3C38-441F-B591-4BBB884E75D0}">
      <dgm:prSet phldrT="[Text]" custT="1"/>
      <dgm:spPr>
        <a:solidFill>
          <a:schemeClr val="tx2">
            <a:lumMod val="40000"/>
            <a:lumOff val="60000"/>
          </a:schemeClr>
        </a:solidFill>
        <a:ln>
          <a:solidFill>
            <a:schemeClr val="tx1"/>
          </a:solidFill>
        </a:ln>
      </dgm:spPr>
      <dgm:t>
        <a:bodyPr/>
        <a:lstStyle/>
        <a:p>
          <a:r>
            <a:rPr lang="en-GB" sz="2300" dirty="0">
              <a:solidFill>
                <a:schemeClr val="tx1"/>
              </a:solidFill>
            </a:rPr>
            <a:t>Provides advice &amp; guidance to investigating officers on the completion of relevant applications to obtain digital data from service providers</a:t>
          </a:r>
        </a:p>
      </dgm:t>
    </dgm:pt>
    <dgm:pt modelId="{FEB41FEB-350D-4C62-A223-2462A62DF87E}" type="parTrans" cxnId="{1BCBA3C2-F498-4841-B2CC-3831BD14A1F1}">
      <dgm:prSet/>
      <dgm:spPr/>
      <dgm:t>
        <a:bodyPr/>
        <a:lstStyle/>
        <a:p>
          <a:endParaRPr lang="en-GB"/>
        </a:p>
      </dgm:t>
    </dgm:pt>
    <dgm:pt modelId="{375BC890-A284-46B6-A495-0EBF0803A02F}" type="sibTrans" cxnId="{1BCBA3C2-F498-4841-B2CC-3831BD14A1F1}">
      <dgm:prSet/>
      <dgm:spPr>
        <a:solidFill>
          <a:srgbClr val="002060"/>
        </a:solidFill>
        <a:ln>
          <a:solidFill>
            <a:schemeClr val="tx1"/>
          </a:solidFill>
        </a:ln>
      </dgm:spPr>
      <dgm:t>
        <a:bodyPr/>
        <a:lstStyle/>
        <a:p>
          <a:endParaRPr lang="en-GB"/>
        </a:p>
      </dgm:t>
    </dgm:pt>
    <dgm:pt modelId="{2CBCB60E-BBB1-4366-975D-619F27223294}">
      <dgm:prSet phldrT="[Text]" custT="1"/>
      <dgm:spPr>
        <a:solidFill>
          <a:schemeClr val="accent3">
            <a:lumMod val="40000"/>
            <a:lumOff val="60000"/>
          </a:schemeClr>
        </a:solidFill>
        <a:ln>
          <a:solidFill>
            <a:schemeClr val="tx1"/>
          </a:solidFill>
        </a:ln>
      </dgm:spPr>
      <dgm:t>
        <a:bodyPr/>
        <a:lstStyle/>
        <a:p>
          <a:r>
            <a:rPr lang="en-GB" sz="2300" dirty="0">
              <a:solidFill>
                <a:schemeClr val="tx1"/>
              </a:solidFill>
            </a:rPr>
            <a:t>Attend at search warrants, crime scenes or on police premises to undertake a triage process to assist officers in the seizure, removal &amp; storage of digital equipment</a:t>
          </a:r>
        </a:p>
      </dgm:t>
    </dgm:pt>
    <dgm:pt modelId="{44A1CF78-D880-4760-9BB7-F3F1DF902B92}" type="parTrans" cxnId="{7F252461-4528-413A-880D-B6EFB606102A}">
      <dgm:prSet/>
      <dgm:spPr/>
      <dgm:t>
        <a:bodyPr/>
        <a:lstStyle/>
        <a:p>
          <a:endParaRPr lang="en-GB"/>
        </a:p>
      </dgm:t>
    </dgm:pt>
    <dgm:pt modelId="{4979DA43-8C15-4A22-A1C8-986A077992E3}" type="sibTrans" cxnId="{7F252461-4528-413A-880D-B6EFB606102A}">
      <dgm:prSet/>
      <dgm:spPr/>
      <dgm:t>
        <a:bodyPr/>
        <a:lstStyle/>
        <a:p>
          <a:endParaRPr lang="en-GB"/>
        </a:p>
      </dgm:t>
    </dgm:pt>
    <dgm:pt modelId="{882862C6-19F7-458A-87B7-A0691BE268AC}" type="pres">
      <dgm:prSet presAssocID="{161E0DF4-5C16-4675-A042-067C1BE63F5E}" presName="linearFlow" presStyleCnt="0">
        <dgm:presLayoutVars>
          <dgm:resizeHandles val="exact"/>
        </dgm:presLayoutVars>
      </dgm:prSet>
      <dgm:spPr/>
    </dgm:pt>
    <dgm:pt modelId="{EFCC579D-6084-4E90-95D9-4A53A894C89E}" type="pres">
      <dgm:prSet presAssocID="{DF9552F5-FA8E-44D9-8B16-533AE1376720}" presName="node" presStyleLbl="node1" presStyleIdx="0" presStyleCnt="3" custScaleX="187520">
        <dgm:presLayoutVars>
          <dgm:bulletEnabled val="1"/>
        </dgm:presLayoutVars>
      </dgm:prSet>
      <dgm:spPr/>
    </dgm:pt>
    <dgm:pt modelId="{682FE094-2FA7-4612-9619-A7C96AEB7FBD}" type="pres">
      <dgm:prSet presAssocID="{B13BD22C-6550-42AF-B790-AD9EC006EFCA}" presName="sibTrans" presStyleLbl="sibTrans2D1" presStyleIdx="0" presStyleCnt="2"/>
      <dgm:spPr/>
    </dgm:pt>
    <dgm:pt modelId="{1D510D84-EE53-467B-B0AE-51AE1A9A56E9}" type="pres">
      <dgm:prSet presAssocID="{B13BD22C-6550-42AF-B790-AD9EC006EFCA}" presName="connectorText" presStyleLbl="sibTrans2D1" presStyleIdx="0" presStyleCnt="2"/>
      <dgm:spPr/>
    </dgm:pt>
    <dgm:pt modelId="{577FCB8B-388C-4D83-8BB6-D861FC2792CA}" type="pres">
      <dgm:prSet presAssocID="{1735A131-3C38-441F-B591-4BBB884E75D0}" presName="node" presStyleLbl="node1" presStyleIdx="1" presStyleCnt="3" custScaleX="160329">
        <dgm:presLayoutVars>
          <dgm:bulletEnabled val="1"/>
        </dgm:presLayoutVars>
      </dgm:prSet>
      <dgm:spPr/>
    </dgm:pt>
    <dgm:pt modelId="{8ADC8802-F95A-4FBC-9B8B-9EBC854595B8}" type="pres">
      <dgm:prSet presAssocID="{375BC890-A284-46B6-A495-0EBF0803A02F}" presName="sibTrans" presStyleLbl="sibTrans2D1" presStyleIdx="1" presStyleCnt="2"/>
      <dgm:spPr/>
    </dgm:pt>
    <dgm:pt modelId="{B18970E5-3929-4024-9DD2-70ADB065E731}" type="pres">
      <dgm:prSet presAssocID="{375BC890-A284-46B6-A495-0EBF0803A02F}" presName="connectorText" presStyleLbl="sibTrans2D1" presStyleIdx="1" presStyleCnt="2"/>
      <dgm:spPr/>
    </dgm:pt>
    <dgm:pt modelId="{E278818A-0E1E-4A74-94E4-110AB0218855}" type="pres">
      <dgm:prSet presAssocID="{2CBCB60E-BBB1-4366-975D-619F27223294}" presName="node" presStyleLbl="node1" presStyleIdx="2" presStyleCnt="3" custScaleX="157264">
        <dgm:presLayoutVars>
          <dgm:bulletEnabled val="1"/>
        </dgm:presLayoutVars>
      </dgm:prSet>
      <dgm:spPr/>
    </dgm:pt>
  </dgm:ptLst>
  <dgm:cxnLst>
    <dgm:cxn modelId="{A1BE421E-66C1-40B8-AD7A-4CC20494129C}" srcId="{161E0DF4-5C16-4675-A042-067C1BE63F5E}" destId="{DF9552F5-FA8E-44D9-8B16-533AE1376720}" srcOrd="0" destOrd="0" parTransId="{851EA726-65CA-4A6D-830E-36FE570FD403}" sibTransId="{B13BD22C-6550-42AF-B790-AD9EC006EFCA}"/>
    <dgm:cxn modelId="{AA05FF29-79C5-4070-B65A-385F68A64534}" type="presOf" srcId="{375BC890-A284-46B6-A495-0EBF0803A02F}" destId="{8ADC8802-F95A-4FBC-9B8B-9EBC854595B8}" srcOrd="0" destOrd="0" presId="urn:microsoft.com/office/officeart/2005/8/layout/process2"/>
    <dgm:cxn modelId="{8BF5A62E-0F0B-4021-B224-520D98FB86B1}" type="presOf" srcId="{1735A131-3C38-441F-B591-4BBB884E75D0}" destId="{577FCB8B-388C-4D83-8BB6-D861FC2792CA}" srcOrd="0" destOrd="0" presId="urn:microsoft.com/office/officeart/2005/8/layout/process2"/>
    <dgm:cxn modelId="{D0BF9D38-B9B2-4C59-94DF-EF34D7C4C7DE}" type="presOf" srcId="{161E0DF4-5C16-4675-A042-067C1BE63F5E}" destId="{882862C6-19F7-458A-87B7-A0691BE268AC}" srcOrd="0" destOrd="0" presId="urn:microsoft.com/office/officeart/2005/8/layout/process2"/>
    <dgm:cxn modelId="{7F252461-4528-413A-880D-B6EFB606102A}" srcId="{161E0DF4-5C16-4675-A042-067C1BE63F5E}" destId="{2CBCB60E-BBB1-4366-975D-619F27223294}" srcOrd="2" destOrd="0" parTransId="{44A1CF78-D880-4760-9BB7-F3F1DF902B92}" sibTransId="{4979DA43-8C15-4A22-A1C8-986A077992E3}"/>
    <dgm:cxn modelId="{B033767F-D9C1-456C-A7C4-859290D9F100}" type="presOf" srcId="{B13BD22C-6550-42AF-B790-AD9EC006EFCA}" destId="{682FE094-2FA7-4612-9619-A7C96AEB7FBD}" srcOrd="0" destOrd="0" presId="urn:microsoft.com/office/officeart/2005/8/layout/process2"/>
    <dgm:cxn modelId="{1BCBA3C2-F498-4841-B2CC-3831BD14A1F1}" srcId="{161E0DF4-5C16-4675-A042-067C1BE63F5E}" destId="{1735A131-3C38-441F-B591-4BBB884E75D0}" srcOrd="1" destOrd="0" parTransId="{FEB41FEB-350D-4C62-A223-2462A62DF87E}" sibTransId="{375BC890-A284-46B6-A495-0EBF0803A02F}"/>
    <dgm:cxn modelId="{F86362C5-D870-46F0-8F42-4F16A36A860A}" type="presOf" srcId="{375BC890-A284-46B6-A495-0EBF0803A02F}" destId="{B18970E5-3929-4024-9DD2-70ADB065E731}" srcOrd="1" destOrd="0" presId="urn:microsoft.com/office/officeart/2005/8/layout/process2"/>
    <dgm:cxn modelId="{7F438ED1-149F-4FEB-B976-385250A589D0}" type="presOf" srcId="{2CBCB60E-BBB1-4366-975D-619F27223294}" destId="{E278818A-0E1E-4A74-94E4-110AB0218855}" srcOrd="0" destOrd="0" presId="urn:microsoft.com/office/officeart/2005/8/layout/process2"/>
    <dgm:cxn modelId="{7A3B67D7-8B7E-44F1-AB5E-EE2C2A7C8316}" type="presOf" srcId="{B13BD22C-6550-42AF-B790-AD9EC006EFCA}" destId="{1D510D84-EE53-467B-B0AE-51AE1A9A56E9}" srcOrd="1" destOrd="0" presId="urn:microsoft.com/office/officeart/2005/8/layout/process2"/>
    <dgm:cxn modelId="{1785AAD9-E0A7-4877-BAB7-35E73A1B190E}" type="presOf" srcId="{DF9552F5-FA8E-44D9-8B16-533AE1376720}" destId="{EFCC579D-6084-4E90-95D9-4A53A894C89E}" srcOrd="0" destOrd="0" presId="urn:microsoft.com/office/officeart/2005/8/layout/process2"/>
    <dgm:cxn modelId="{6EACD5F6-F1C3-48C9-ADD0-6321CE3A4C5D}" type="presParOf" srcId="{882862C6-19F7-458A-87B7-A0691BE268AC}" destId="{EFCC579D-6084-4E90-95D9-4A53A894C89E}" srcOrd="0" destOrd="0" presId="urn:microsoft.com/office/officeart/2005/8/layout/process2"/>
    <dgm:cxn modelId="{82E39AF2-B2AC-4DD4-B434-D8BC395B354C}" type="presParOf" srcId="{882862C6-19F7-458A-87B7-A0691BE268AC}" destId="{682FE094-2FA7-4612-9619-A7C96AEB7FBD}" srcOrd="1" destOrd="0" presId="urn:microsoft.com/office/officeart/2005/8/layout/process2"/>
    <dgm:cxn modelId="{53DD62D8-0544-4798-AB8D-D0D4013CD242}" type="presParOf" srcId="{682FE094-2FA7-4612-9619-A7C96AEB7FBD}" destId="{1D510D84-EE53-467B-B0AE-51AE1A9A56E9}" srcOrd="0" destOrd="0" presId="urn:microsoft.com/office/officeart/2005/8/layout/process2"/>
    <dgm:cxn modelId="{F65E5365-0B1A-4FB6-9E41-523A9F03640F}" type="presParOf" srcId="{882862C6-19F7-458A-87B7-A0691BE268AC}" destId="{577FCB8B-388C-4D83-8BB6-D861FC2792CA}" srcOrd="2" destOrd="0" presId="urn:microsoft.com/office/officeart/2005/8/layout/process2"/>
    <dgm:cxn modelId="{A5A0E843-E19F-4034-BA89-BE9EE4F47983}" type="presParOf" srcId="{882862C6-19F7-458A-87B7-A0691BE268AC}" destId="{8ADC8802-F95A-4FBC-9B8B-9EBC854595B8}" srcOrd="3" destOrd="0" presId="urn:microsoft.com/office/officeart/2005/8/layout/process2"/>
    <dgm:cxn modelId="{234C5DE2-A757-41DB-BAA8-2F6AA3FCE21C}" type="presParOf" srcId="{8ADC8802-F95A-4FBC-9B8B-9EBC854595B8}" destId="{B18970E5-3929-4024-9DD2-70ADB065E731}" srcOrd="0" destOrd="0" presId="urn:microsoft.com/office/officeart/2005/8/layout/process2"/>
    <dgm:cxn modelId="{F1A52A03-3EF1-47F5-AF6F-39499EDCE085}" type="presParOf" srcId="{882862C6-19F7-458A-87B7-A0691BE268AC}" destId="{E278818A-0E1E-4A74-94E4-110AB0218855}"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A724984-957C-44EE-9229-DC471E12F4B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1319E54C-84C0-4FF5-A8DC-A883A12EB04A}">
      <dgm:prSet phldrT="[Text]" custT="1"/>
      <dgm:spPr>
        <a:solidFill>
          <a:schemeClr val="accent1">
            <a:lumMod val="40000"/>
            <a:lumOff val="60000"/>
          </a:schemeClr>
        </a:solidFill>
        <a:ln>
          <a:solidFill>
            <a:schemeClr val="tx1"/>
          </a:solidFill>
        </a:ln>
      </dgm:spPr>
      <dgm:t>
        <a:bodyPr/>
        <a:lstStyle/>
        <a:p>
          <a:r>
            <a:rPr lang="en-GB" sz="2300" dirty="0">
              <a:solidFill>
                <a:schemeClr val="tx1"/>
              </a:solidFill>
            </a:rPr>
            <a:t>Will undertake the subsequent examination &amp; retrieval of digital evidence &amp;/or intelligence from computers, computer related media &amp; other digital devices recovered during investigations</a:t>
          </a:r>
        </a:p>
      </dgm:t>
    </dgm:pt>
    <dgm:pt modelId="{19C4A2B0-D668-477E-BB1D-EB22D0DDF623}" type="parTrans" cxnId="{64E4172E-B5D8-4D44-A5B9-24ADF5440AF6}">
      <dgm:prSet/>
      <dgm:spPr/>
      <dgm:t>
        <a:bodyPr/>
        <a:lstStyle/>
        <a:p>
          <a:endParaRPr lang="en-GB"/>
        </a:p>
      </dgm:t>
    </dgm:pt>
    <dgm:pt modelId="{66C30CFB-049F-4868-8AD9-14AE19D27CD3}" type="sibTrans" cxnId="{64E4172E-B5D8-4D44-A5B9-24ADF5440AF6}">
      <dgm:prSet/>
      <dgm:spPr>
        <a:solidFill>
          <a:srgbClr val="002060">
            <a:alpha val="90000"/>
          </a:srgbClr>
        </a:solidFill>
        <a:ln>
          <a:solidFill>
            <a:schemeClr val="tx1">
              <a:alpha val="90000"/>
            </a:schemeClr>
          </a:solidFill>
        </a:ln>
      </dgm:spPr>
      <dgm:t>
        <a:bodyPr/>
        <a:lstStyle/>
        <a:p>
          <a:endParaRPr lang="en-GB"/>
        </a:p>
      </dgm:t>
    </dgm:pt>
    <dgm:pt modelId="{0593BE5E-FC60-4431-B9B4-5E90C5E89720}">
      <dgm:prSet phldrT="[Text]" custT="1"/>
      <dgm:spPr>
        <a:solidFill>
          <a:schemeClr val="accent3">
            <a:lumMod val="40000"/>
            <a:lumOff val="60000"/>
          </a:schemeClr>
        </a:solidFill>
        <a:ln>
          <a:solidFill>
            <a:schemeClr val="tx1"/>
          </a:solidFill>
        </a:ln>
      </dgm:spPr>
      <dgm:t>
        <a:bodyPr/>
        <a:lstStyle/>
        <a:p>
          <a:r>
            <a:rPr lang="en-GB" sz="2300" dirty="0">
              <a:solidFill>
                <a:schemeClr val="tx1"/>
              </a:solidFill>
            </a:rPr>
            <a:t>Will process the data obtained into a suitable form for investigators to examine for evidential content, &amp; provide prosecution support through preparation of reports &amp; related evidence</a:t>
          </a:r>
        </a:p>
      </dgm:t>
    </dgm:pt>
    <dgm:pt modelId="{83B9DAE8-C2D1-484D-8671-C543E758FFAA}" type="parTrans" cxnId="{A91B51B6-6326-4BDD-AA66-45A403CE16E3}">
      <dgm:prSet/>
      <dgm:spPr/>
      <dgm:t>
        <a:bodyPr/>
        <a:lstStyle/>
        <a:p>
          <a:endParaRPr lang="en-GB"/>
        </a:p>
      </dgm:t>
    </dgm:pt>
    <dgm:pt modelId="{87294A01-5B2A-4A72-BED0-944ABD65EDD5}" type="sibTrans" cxnId="{A91B51B6-6326-4BDD-AA66-45A403CE16E3}">
      <dgm:prSet/>
      <dgm:spPr/>
      <dgm:t>
        <a:bodyPr/>
        <a:lstStyle/>
        <a:p>
          <a:endParaRPr lang="en-GB"/>
        </a:p>
      </dgm:t>
    </dgm:pt>
    <dgm:pt modelId="{518DCD2E-E770-4F85-8109-FD375D1FCF8B}" type="pres">
      <dgm:prSet presAssocID="{7A724984-957C-44EE-9229-DC471E12F4B2}" presName="outerComposite" presStyleCnt="0">
        <dgm:presLayoutVars>
          <dgm:chMax val="5"/>
          <dgm:dir/>
          <dgm:resizeHandles val="exact"/>
        </dgm:presLayoutVars>
      </dgm:prSet>
      <dgm:spPr/>
    </dgm:pt>
    <dgm:pt modelId="{B7AC90C3-9158-4611-8E29-BCE7086621E4}" type="pres">
      <dgm:prSet presAssocID="{7A724984-957C-44EE-9229-DC471E12F4B2}" presName="dummyMaxCanvas" presStyleCnt="0">
        <dgm:presLayoutVars/>
      </dgm:prSet>
      <dgm:spPr/>
    </dgm:pt>
    <dgm:pt modelId="{C6A30F65-7A8E-4AA3-A343-B7AE779F8578}" type="pres">
      <dgm:prSet presAssocID="{7A724984-957C-44EE-9229-DC471E12F4B2}" presName="TwoNodes_1" presStyleLbl="node1" presStyleIdx="0" presStyleCnt="2">
        <dgm:presLayoutVars>
          <dgm:bulletEnabled val="1"/>
        </dgm:presLayoutVars>
      </dgm:prSet>
      <dgm:spPr/>
    </dgm:pt>
    <dgm:pt modelId="{C155209B-B9A3-4D7F-AC6E-018B364E3BA7}" type="pres">
      <dgm:prSet presAssocID="{7A724984-957C-44EE-9229-DC471E12F4B2}" presName="TwoNodes_2" presStyleLbl="node1" presStyleIdx="1" presStyleCnt="2">
        <dgm:presLayoutVars>
          <dgm:bulletEnabled val="1"/>
        </dgm:presLayoutVars>
      </dgm:prSet>
      <dgm:spPr/>
    </dgm:pt>
    <dgm:pt modelId="{A4A85576-E3CC-4DC6-ACD0-89CA94E2F183}" type="pres">
      <dgm:prSet presAssocID="{7A724984-957C-44EE-9229-DC471E12F4B2}" presName="TwoConn_1-2" presStyleLbl="fgAccFollowNode1" presStyleIdx="0" presStyleCnt="1">
        <dgm:presLayoutVars>
          <dgm:bulletEnabled val="1"/>
        </dgm:presLayoutVars>
      </dgm:prSet>
      <dgm:spPr/>
    </dgm:pt>
    <dgm:pt modelId="{51A7F82E-8BC8-4461-A483-8A6D2DD12E48}" type="pres">
      <dgm:prSet presAssocID="{7A724984-957C-44EE-9229-DC471E12F4B2}" presName="TwoNodes_1_text" presStyleLbl="node1" presStyleIdx="1" presStyleCnt="2">
        <dgm:presLayoutVars>
          <dgm:bulletEnabled val="1"/>
        </dgm:presLayoutVars>
      </dgm:prSet>
      <dgm:spPr/>
    </dgm:pt>
    <dgm:pt modelId="{215DF2C6-B499-4280-8881-59FC94BE1185}" type="pres">
      <dgm:prSet presAssocID="{7A724984-957C-44EE-9229-DC471E12F4B2}" presName="TwoNodes_2_text" presStyleLbl="node1" presStyleIdx="1" presStyleCnt="2">
        <dgm:presLayoutVars>
          <dgm:bulletEnabled val="1"/>
        </dgm:presLayoutVars>
      </dgm:prSet>
      <dgm:spPr/>
    </dgm:pt>
  </dgm:ptLst>
  <dgm:cxnLst>
    <dgm:cxn modelId="{A659DD19-F8F5-4540-BE3D-75F9789E848A}" type="presOf" srcId="{0593BE5E-FC60-4431-B9B4-5E90C5E89720}" destId="{215DF2C6-B499-4280-8881-59FC94BE1185}" srcOrd="1" destOrd="0" presId="urn:microsoft.com/office/officeart/2005/8/layout/vProcess5"/>
    <dgm:cxn modelId="{64E4172E-B5D8-4D44-A5B9-24ADF5440AF6}" srcId="{7A724984-957C-44EE-9229-DC471E12F4B2}" destId="{1319E54C-84C0-4FF5-A8DC-A883A12EB04A}" srcOrd="0" destOrd="0" parTransId="{19C4A2B0-D668-477E-BB1D-EB22D0DDF623}" sibTransId="{66C30CFB-049F-4868-8AD9-14AE19D27CD3}"/>
    <dgm:cxn modelId="{88964665-DCE5-4FCC-A2DF-A9F316120ED3}" type="presOf" srcId="{0593BE5E-FC60-4431-B9B4-5E90C5E89720}" destId="{C155209B-B9A3-4D7F-AC6E-018B364E3BA7}" srcOrd="0" destOrd="0" presId="urn:microsoft.com/office/officeart/2005/8/layout/vProcess5"/>
    <dgm:cxn modelId="{6580E26A-EF39-42B2-87BE-40893A0B1D96}" type="presOf" srcId="{66C30CFB-049F-4868-8AD9-14AE19D27CD3}" destId="{A4A85576-E3CC-4DC6-ACD0-89CA94E2F183}" srcOrd="0" destOrd="0" presId="urn:microsoft.com/office/officeart/2005/8/layout/vProcess5"/>
    <dgm:cxn modelId="{C67DE550-68E3-490F-81E9-7B2B51C87E47}" type="presOf" srcId="{1319E54C-84C0-4FF5-A8DC-A883A12EB04A}" destId="{51A7F82E-8BC8-4461-A483-8A6D2DD12E48}" srcOrd="1" destOrd="0" presId="urn:microsoft.com/office/officeart/2005/8/layout/vProcess5"/>
    <dgm:cxn modelId="{A91B51B6-6326-4BDD-AA66-45A403CE16E3}" srcId="{7A724984-957C-44EE-9229-DC471E12F4B2}" destId="{0593BE5E-FC60-4431-B9B4-5E90C5E89720}" srcOrd="1" destOrd="0" parTransId="{83B9DAE8-C2D1-484D-8671-C543E758FFAA}" sibTransId="{87294A01-5B2A-4A72-BED0-944ABD65EDD5}"/>
    <dgm:cxn modelId="{1C2912C1-9782-47C5-9D62-28E8C445DB4E}" type="presOf" srcId="{1319E54C-84C0-4FF5-A8DC-A883A12EB04A}" destId="{C6A30F65-7A8E-4AA3-A343-B7AE779F8578}" srcOrd="0" destOrd="0" presId="urn:microsoft.com/office/officeart/2005/8/layout/vProcess5"/>
    <dgm:cxn modelId="{2D6EF1DD-5FC1-45C5-BC0D-DC3D1076AB76}" type="presOf" srcId="{7A724984-957C-44EE-9229-DC471E12F4B2}" destId="{518DCD2E-E770-4F85-8109-FD375D1FCF8B}" srcOrd="0" destOrd="0" presId="urn:microsoft.com/office/officeart/2005/8/layout/vProcess5"/>
    <dgm:cxn modelId="{F04A2258-CBBA-4B92-AE6A-881FCD6200AC}" type="presParOf" srcId="{518DCD2E-E770-4F85-8109-FD375D1FCF8B}" destId="{B7AC90C3-9158-4611-8E29-BCE7086621E4}" srcOrd="0" destOrd="0" presId="urn:microsoft.com/office/officeart/2005/8/layout/vProcess5"/>
    <dgm:cxn modelId="{EFBADC62-3011-4B30-A075-5B08FC8458D0}" type="presParOf" srcId="{518DCD2E-E770-4F85-8109-FD375D1FCF8B}" destId="{C6A30F65-7A8E-4AA3-A343-B7AE779F8578}" srcOrd="1" destOrd="0" presId="urn:microsoft.com/office/officeart/2005/8/layout/vProcess5"/>
    <dgm:cxn modelId="{88164650-AB39-491A-B445-A57018C565F9}" type="presParOf" srcId="{518DCD2E-E770-4F85-8109-FD375D1FCF8B}" destId="{C155209B-B9A3-4D7F-AC6E-018B364E3BA7}" srcOrd="2" destOrd="0" presId="urn:microsoft.com/office/officeart/2005/8/layout/vProcess5"/>
    <dgm:cxn modelId="{0A1B857D-834E-41EA-9CD4-E0527F84C280}" type="presParOf" srcId="{518DCD2E-E770-4F85-8109-FD375D1FCF8B}" destId="{A4A85576-E3CC-4DC6-ACD0-89CA94E2F183}" srcOrd="3" destOrd="0" presId="urn:microsoft.com/office/officeart/2005/8/layout/vProcess5"/>
    <dgm:cxn modelId="{CA10D841-6A32-4F89-9E5F-600A92128EBD}" type="presParOf" srcId="{518DCD2E-E770-4F85-8109-FD375D1FCF8B}" destId="{51A7F82E-8BC8-4461-A483-8A6D2DD12E48}" srcOrd="4" destOrd="0" presId="urn:microsoft.com/office/officeart/2005/8/layout/vProcess5"/>
    <dgm:cxn modelId="{968193BD-9180-48C1-B27D-B957FEAD3CB1}" type="presParOf" srcId="{518DCD2E-E770-4F85-8109-FD375D1FCF8B}" destId="{215DF2C6-B499-4280-8881-59FC94BE1185}"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90FB121-EFFA-432C-B8F5-DA990297852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71E2ED73-3CC2-4D0A-BE8E-F9597BAE9CDA}">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Use strong passwords</a:t>
          </a:r>
        </a:p>
      </dgm:t>
    </dgm:pt>
    <dgm:pt modelId="{24017730-F635-4873-AE5D-A1D95BE05E61}" type="parTrans" cxnId="{C8F2F905-AA54-4B5A-9353-A57F391FE957}">
      <dgm:prSet/>
      <dgm:spPr/>
      <dgm:t>
        <a:bodyPr/>
        <a:lstStyle/>
        <a:p>
          <a:endParaRPr lang="en-GB"/>
        </a:p>
      </dgm:t>
    </dgm:pt>
    <dgm:pt modelId="{388A8D7C-2078-47A0-A352-9D7FF7433E5E}" type="sibTrans" cxnId="{C8F2F905-AA54-4B5A-9353-A57F391FE957}">
      <dgm:prSet/>
      <dgm:spPr/>
      <dgm:t>
        <a:bodyPr/>
        <a:lstStyle/>
        <a:p>
          <a:endParaRPr lang="en-GB"/>
        </a:p>
      </dgm:t>
    </dgm:pt>
    <dgm:pt modelId="{65BF0F67-D174-4A4B-BBC7-5082CFFAB42F}">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Use a password manager</a:t>
          </a:r>
        </a:p>
      </dgm:t>
    </dgm:pt>
    <dgm:pt modelId="{EF754A82-2F77-4C63-89FC-883EB876573D}" type="parTrans" cxnId="{2F88E31D-88D4-4CA5-B60A-CFE674FEA0F9}">
      <dgm:prSet/>
      <dgm:spPr/>
      <dgm:t>
        <a:bodyPr/>
        <a:lstStyle/>
        <a:p>
          <a:endParaRPr lang="en-GB"/>
        </a:p>
      </dgm:t>
    </dgm:pt>
    <dgm:pt modelId="{45007B20-84D9-42EB-82E8-D728DE94C05A}" type="sibTrans" cxnId="{2F88E31D-88D4-4CA5-B60A-CFE674FEA0F9}">
      <dgm:prSet/>
      <dgm:spPr/>
      <dgm:t>
        <a:bodyPr/>
        <a:lstStyle/>
        <a:p>
          <a:endParaRPr lang="en-GB"/>
        </a:p>
      </dgm:t>
    </dgm:pt>
    <dgm:pt modelId="{2C66B214-7E2E-4B6F-A0E1-163D107D481C}">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Protect your devices from malware</a:t>
          </a:r>
        </a:p>
      </dgm:t>
    </dgm:pt>
    <dgm:pt modelId="{ED1167A0-4EC3-4EDA-BA07-02BA689F39FF}" type="parTrans" cxnId="{AD265076-1382-435A-BC27-2DC13B29BC34}">
      <dgm:prSet/>
      <dgm:spPr/>
      <dgm:t>
        <a:bodyPr/>
        <a:lstStyle/>
        <a:p>
          <a:endParaRPr lang="en-GB"/>
        </a:p>
      </dgm:t>
    </dgm:pt>
    <dgm:pt modelId="{35025C5F-1985-470E-94F2-4D716089FCD2}" type="sibTrans" cxnId="{AD265076-1382-435A-BC27-2DC13B29BC34}">
      <dgm:prSet/>
      <dgm:spPr/>
      <dgm:t>
        <a:bodyPr/>
        <a:lstStyle/>
        <a:p>
          <a:endParaRPr lang="en-GB"/>
        </a:p>
      </dgm:t>
    </dgm:pt>
    <dgm:pt modelId="{C36BC765-D986-4CD0-AE1C-E4A19B985FA8}">
      <dgm:prSet phldrT="[Text]" custT="1"/>
      <dgm:spPr>
        <a:solidFill>
          <a:schemeClr val="tx2">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Update operating systems</a:t>
          </a:r>
        </a:p>
      </dgm:t>
    </dgm:pt>
    <dgm:pt modelId="{AC3C7C5F-9FED-4E14-AECB-0981EAB952D4}" type="parTrans" cxnId="{16AA57F1-D4DA-4E2A-8A48-18CBE57234CD}">
      <dgm:prSet/>
      <dgm:spPr/>
      <dgm:t>
        <a:bodyPr/>
        <a:lstStyle/>
        <a:p>
          <a:endParaRPr lang="en-GB"/>
        </a:p>
      </dgm:t>
    </dgm:pt>
    <dgm:pt modelId="{CBC0520F-8A62-4E6E-AD69-CF4597D60D08}" type="sibTrans" cxnId="{16AA57F1-D4DA-4E2A-8A48-18CBE57234CD}">
      <dgm:prSet/>
      <dgm:spPr/>
      <dgm:t>
        <a:bodyPr/>
        <a:lstStyle/>
        <a:p>
          <a:endParaRPr lang="en-GB"/>
        </a:p>
      </dgm:t>
    </dgm:pt>
    <dgm:pt modelId="{D94DFCC5-B918-4242-B116-36AFE4889E9B}">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Delete unused software</a:t>
          </a:r>
        </a:p>
      </dgm:t>
    </dgm:pt>
    <dgm:pt modelId="{ADD40E47-AD31-4596-9D78-72E331297F8A}" type="parTrans" cxnId="{5E00404F-105C-4278-9877-57C9F2747689}">
      <dgm:prSet/>
      <dgm:spPr/>
      <dgm:t>
        <a:bodyPr/>
        <a:lstStyle/>
        <a:p>
          <a:endParaRPr lang="en-GB"/>
        </a:p>
      </dgm:t>
    </dgm:pt>
    <dgm:pt modelId="{A4791265-F94D-4028-9689-36E37D6D04A6}" type="sibTrans" cxnId="{5E00404F-105C-4278-9877-57C9F2747689}">
      <dgm:prSet/>
      <dgm:spPr/>
      <dgm:t>
        <a:bodyPr/>
        <a:lstStyle/>
        <a:p>
          <a:endParaRPr lang="en-GB"/>
        </a:p>
      </dgm:t>
    </dgm:pt>
    <dgm:pt modelId="{174296E0-C560-4107-9DAF-0D82AD7730F1}">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Regularly review social media accounts</a:t>
          </a:r>
        </a:p>
      </dgm:t>
    </dgm:pt>
    <dgm:pt modelId="{AE0C9869-34F2-491C-BA10-2A029D70A03C}" type="parTrans" cxnId="{B2A1F021-AC88-4BBE-8602-B1914DADEC3C}">
      <dgm:prSet/>
      <dgm:spPr/>
      <dgm:t>
        <a:bodyPr/>
        <a:lstStyle/>
        <a:p>
          <a:endParaRPr lang="en-GB"/>
        </a:p>
      </dgm:t>
    </dgm:pt>
    <dgm:pt modelId="{1B65B23C-C122-4FA2-8CF6-1E8E9D2690EA}" type="sibTrans" cxnId="{B2A1F021-AC88-4BBE-8602-B1914DADEC3C}">
      <dgm:prSet/>
      <dgm:spPr/>
      <dgm:t>
        <a:bodyPr/>
        <a:lstStyle/>
        <a:p>
          <a:endParaRPr lang="en-GB"/>
        </a:p>
      </dgm:t>
    </dgm:pt>
    <dgm:pt modelId="{30A1841E-9DD1-4140-B84F-323CA2B11C8E}">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Regularly review and organise email</a:t>
          </a:r>
        </a:p>
      </dgm:t>
    </dgm:pt>
    <dgm:pt modelId="{9B682154-141F-463F-B3E1-1B060E47BCB4}" type="parTrans" cxnId="{835E6371-E09C-4056-9ECD-665C08D9AFBA}">
      <dgm:prSet/>
      <dgm:spPr/>
      <dgm:t>
        <a:bodyPr/>
        <a:lstStyle/>
        <a:p>
          <a:endParaRPr lang="en-GB"/>
        </a:p>
      </dgm:t>
    </dgm:pt>
    <dgm:pt modelId="{7B11626E-A8F0-48CA-9362-D2B501798443}" type="sibTrans" cxnId="{835E6371-E09C-4056-9ECD-665C08D9AFBA}">
      <dgm:prSet/>
      <dgm:spPr/>
      <dgm:t>
        <a:bodyPr/>
        <a:lstStyle/>
        <a:p>
          <a:endParaRPr lang="en-GB"/>
        </a:p>
      </dgm:t>
    </dgm:pt>
    <dgm:pt modelId="{ED63AC04-206C-4330-B16D-928D40F92ECA}">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Backup your files</a:t>
          </a:r>
        </a:p>
      </dgm:t>
    </dgm:pt>
    <dgm:pt modelId="{5E2EFEEA-7EA8-43FD-94C3-A88131BA26BC}" type="parTrans" cxnId="{363A4E19-EEE5-4C38-8E1B-08805F2C6FF6}">
      <dgm:prSet/>
      <dgm:spPr/>
      <dgm:t>
        <a:bodyPr/>
        <a:lstStyle/>
        <a:p>
          <a:endParaRPr lang="en-GB"/>
        </a:p>
      </dgm:t>
    </dgm:pt>
    <dgm:pt modelId="{AD923D5E-C738-4C44-8C13-2847BFFB6D29}" type="sibTrans" cxnId="{363A4E19-EEE5-4C38-8E1B-08805F2C6FF6}">
      <dgm:prSet/>
      <dgm:spPr/>
      <dgm:t>
        <a:bodyPr/>
        <a:lstStyle/>
        <a:p>
          <a:endParaRPr lang="en-GB"/>
        </a:p>
      </dgm:t>
    </dgm:pt>
    <dgm:pt modelId="{12B9BC31-3B5B-445B-BEC5-83D4B98D6C9A}">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Use safe browsers</a:t>
          </a:r>
        </a:p>
      </dgm:t>
    </dgm:pt>
    <dgm:pt modelId="{7E4BD688-FBEC-4AEA-B258-179A4DB26C64}" type="parTrans" cxnId="{DA810FC1-BFE5-4AC2-AA6A-0B3EFB474494}">
      <dgm:prSet/>
      <dgm:spPr/>
      <dgm:t>
        <a:bodyPr/>
        <a:lstStyle/>
        <a:p>
          <a:endParaRPr lang="en-GB"/>
        </a:p>
      </dgm:t>
    </dgm:pt>
    <dgm:pt modelId="{FE633A7F-0ADD-4FC7-A1E9-C1F59A4E5BC0}" type="sibTrans" cxnId="{DA810FC1-BFE5-4AC2-AA6A-0B3EFB474494}">
      <dgm:prSet/>
      <dgm:spPr/>
      <dgm:t>
        <a:bodyPr/>
        <a:lstStyle/>
        <a:p>
          <a:endParaRPr lang="en-GB"/>
        </a:p>
      </dgm:t>
    </dgm:pt>
    <dgm:pt modelId="{883CF354-3F7B-4286-8D5B-D03B0D04CB95}">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Pay attention to where you download software</a:t>
          </a:r>
        </a:p>
      </dgm:t>
    </dgm:pt>
    <dgm:pt modelId="{8B540795-D9E9-4558-8914-1E9EE3C478F9}" type="parTrans" cxnId="{1494AF8B-4F75-47E8-9E45-6369E7D1BC14}">
      <dgm:prSet/>
      <dgm:spPr/>
      <dgm:t>
        <a:bodyPr/>
        <a:lstStyle/>
        <a:p>
          <a:endParaRPr lang="en-GB"/>
        </a:p>
      </dgm:t>
    </dgm:pt>
    <dgm:pt modelId="{AC5914FF-E8E9-4244-9C02-8DC9F1B1DE7E}" type="sibTrans" cxnId="{1494AF8B-4F75-47E8-9E45-6369E7D1BC14}">
      <dgm:prSet/>
      <dgm:spPr/>
      <dgm:t>
        <a:bodyPr/>
        <a:lstStyle/>
        <a:p>
          <a:endParaRPr lang="en-GB"/>
        </a:p>
      </dgm:t>
    </dgm:pt>
    <dgm:pt modelId="{A7489450-645A-4586-A7A6-B0EDAE4BCD1E}">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200" dirty="0">
              <a:solidFill>
                <a:schemeClr val="tx1"/>
              </a:solidFill>
            </a:rPr>
            <a:t>Simplify your digital life</a:t>
          </a:r>
        </a:p>
      </dgm:t>
    </dgm:pt>
    <dgm:pt modelId="{B31C8958-C4C9-4487-95D7-BDA3C79B171D}" type="parTrans" cxnId="{103016C8-C34C-472D-A6F0-B84F0B9B1DF8}">
      <dgm:prSet/>
      <dgm:spPr/>
      <dgm:t>
        <a:bodyPr/>
        <a:lstStyle/>
        <a:p>
          <a:endParaRPr lang="en-GB"/>
        </a:p>
      </dgm:t>
    </dgm:pt>
    <dgm:pt modelId="{0FC9204E-328A-4F8C-8FA7-90C56BDB87FD}" type="sibTrans" cxnId="{103016C8-C34C-472D-A6F0-B84F0B9B1DF8}">
      <dgm:prSet/>
      <dgm:spPr/>
      <dgm:t>
        <a:bodyPr/>
        <a:lstStyle/>
        <a:p>
          <a:endParaRPr lang="en-GB"/>
        </a:p>
      </dgm:t>
    </dgm:pt>
    <dgm:pt modelId="{A0E64253-B22E-4161-84D8-B3950D626498}" type="pres">
      <dgm:prSet presAssocID="{690FB121-EFFA-432C-B8F5-DA9902978520}" presName="diagram" presStyleCnt="0">
        <dgm:presLayoutVars>
          <dgm:dir/>
          <dgm:resizeHandles val="exact"/>
        </dgm:presLayoutVars>
      </dgm:prSet>
      <dgm:spPr/>
    </dgm:pt>
    <dgm:pt modelId="{B3C3FD2A-3B8C-4A1A-97D9-11A854491F6C}" type="pres">
      <dgm:prSet presAssocID="{71E2ED73-3CC2-4D0A-BE8E-F9597BAE9CDA}" presName="node" presStyleLbl="node1" presStyleIdx="0" presStyleCnt="11">
        <dgm:presLayoutVars>
          <dgm:bulletEnabled val="1"/>
        </dgm:presLayoutVars>
      </dgm:prSet>
      <dgm:spPr/>
    </dgm:pt>
    <dgm:pt modelId="{B001CD9D-DE4C-4697-B64F-7C72AE512D53}" type="pres">
      <dgm:prSet presAssocID="{388A8D7C-2078-47A0-A352-9D7FF7433E5E}" presName="sibTrans" presStyleCnt="0"/>
      <dgm:spPr/>
    </dgm:pt>
    <dgm:pt modelId="{A2758DB7-2BB5-4B5F-A8F8-4E186DFF9923}" type="pres">
      <dgm:prSet presAssocID="{65BF0F67-D174-4A4B-BBC7-5082CFFAB42F}" presName="node" presStyleLbl="node1" presStyleIdx="1" presStyleCnt="11">
        <dgm:presLayoutVars>
          <dgm:bulletEnabled val="1"/>
        </dgm:presLayoutVars>
      </dgm:prSet>
      <dgm:spPr/>
    </dgm:pt>
    <dgm:pt modelId="{3F914DAA-8F36-4C77-A919-681E3C325C40}" type="pres">
      <dgm:prSet presAssocID="{45007B20-84D9-42EB-82E8-D728DE94C05A}" presName="sibTrans" presStyleCnt="0"/>
      <dgm:spPr/>
    </dgm:pt>
    <dgm:pt modelId="{6F244FBA-7872-44C3-983C-455BEC076E69}" type="pres">
      <dgm:prSet presAssocID="{2C66B214-7E2E-4B6F-A0E1-163D107D481C}" presName="node" presStyleLbl="node1" presStyleIdx="2" presStyleCnt="11">
        <dgm:presLayoutVars>
          <dgm:bulletEnabled val="1"/>
        </dgm:presLayoutVars>
      </dgm:prSet>
      <dgm:spPr/>
    </dgm:pt>
    <dgm:pt modelId="{787762F6-CF16-46DF-9996-B235E2692FD4}" type="pres">
      <dgm:prSet presAssocID="{35025C5F-1985-470E-94F2-4D716089FCD2}" presName="sibTrans" presStyleCnt="0"/>
      <dgm:spPr/>
    </dgm:pt>
    <dgm:pt modelId="{F8CBA0FF-043B-47F9-8062-791C6F956581}" type="pres">
      <dgm:prSet presAssocID="{C36BC765-D986-4CD0-AE1C-E4A19B985FA8}" presName="node" presStyleLbl="node1" presStyleIdx="3" presStyleCnt="11">
        <dgm:presLayoutVars>
          <dgm:bulletEnabled val="1"/>
        </dgm:presLayoutVars>
      </dgm:prSet>
      <dgm:spPr/>
    </dgm:pt>
    <dgm:pt modelId="{6536BF18-9BD2-45CF-B617-ED4B74D7F8D4}" type="pres">
      <dgm:prSet presAssocID="{CBC0520F-8A62-4E6E-AD69-CF4597D60D08}" presName="sibTrans" presStyleCnt="0"/>
      <dgm:spPr/>
    </dgm:pt>
    <dgm:pt modelId="{89491CE4-4DF8-49BB-B899-BA77B0C9F72C}" type="pres">
      <dgm:prSet presAssocID="{D94DFCC5-B918-4242-B116-36AFE4889E9B}" presName="node" presStyleLbl="node1" presStyleIdx="4" presStyleCnt="11">
        <dgm:presLayoutVars>
          <dgm:bulletEnabled val="1"/>
        </dgm:presLayoutVars>
      </dgm:prSet>
      <dgm:spPr/>
    </dgm:pt>
    <dgm:pt modelId="{346BD378-DEAA-499F-8270-D3AF8B6A42CE}" type="pres">
      <dgm:prSet presAssocID="{A4791265-F94D-4028-9689-36E37D6D04A6}" presName="sibTrans" presStyleCnt="0"/>
      <dgm:spPr/>
    </dgm:pt>
    <dgm:pt modelId="{ACA108B7-8073-4FE2-8BC0-E7477B713105}" type="pres">
      <dgm:prSet presAssocID="{174296E0-C560-4107-9DAF-0D82AD7730F1}" presName="node" presStyleLbl="node1" presStyleIdx="5" presStyleCnt="11">
        <dgm:presLayoutVars>
          <dgm:bulletEnabled val="1"/>
        </dgm:presLayoutVars>
      </dgm:prSet>
      <dgm:spPr/>
    </dgm:pt>
    <dgm:pt modelId="{E0715E08-14CB-44DE-A996-3B666A0F16A8}" type="pres">
      <dgm:prSet presAssocID="{1B65B23C-C122-4FA2-8CF6-1E8E9D2690EA}" presName="sibTrans" presStyleCnt="0"/>
      <dgm:spPr/>
    </dgm:pt>
    <dgm:pt modelId="{753F1961-B142-4763-8D12-2C6AD63C5755}" type="pres">
      <dgm:prSet presAssocID="{30A1841E-9DD1-4140-B84F-323CA2B11C8E}" presName="node" presStyleLbl="node1" presStyleIdx="6" presStyleCnt="11">
        <dgm:presLayoutVars>
          <dgm:bulletEnabled val="1"/>
        </dgm:presLayoutVars>
      </dgm:prSet>
      <dgm:spPr/>
    </dgm:pt>
    <dgm:pt modelId="{1B2CE4C4-C9B2-4E93-AB1B-56E775E84548}" type="pres">
      <dgm:prSet presAssocID="{7B11626E-A8F0-48CA-9362-D2B501798443}" presName="sibTrans" presStyleCnt="0"/>
      <dgm:spPr/>
    </dgm:pt>
    <dgm:pt modelId="{146ABC05-6CD9-4C7B-A4E2-3A032296BCC1}" type="pres">
      <dgm:prSet presAssocID="{ED63AC04-206C-4330-B16D-928D40F92ECA}" presName="node" presStyleLbl="node1" presStyleIdx="7" presStyleCnt="11">
        <dgm:presLayoutVars>
          <dgm:bulletEnabled val="1"/>
        </dgm:presLayoutVars>
      </dgm:prSet>
      <dgm:spPr/>
    </dgm:pt>
    <dgm:pt modelId="{CED4F3EB-0138-4FCC-A9C4-E0337DB4FC68}" type="pres">
      <dgm:prSet presAssocID="{AD923D5E-C738-4C44-8C13-2847BFFB6D29}" presName="sibTrans" presStyleCnt="0"/>
      <dgm:spPr/>
    </dgm:pt>
    <dgm:pt modelId="{D5482AAC-D61D-4974-B39C-5974052B65D5}" type="pres">
      <dgm:prSet presAssocID="{12B9BC31-3B5B-445B-BEC5-83D4B98D6C9A}" presName="node" presStyleLbl="node1" presStyleIdx="8" presStyleCnt="11">
        <dgm:presLayoutVars>
          <dgm:bulletEnabled val="1"/>
        </dgm:presLayoutVars>
      </dgm:prSet>
      <dgm:spPr/>
    </dgm:pt>
    <dgm:pt modelId="{EE6C7835-C8DE-47C5-B687-A42F6E35636F}" type="pres">
      <dgm:prSet presAssocID="{FE633A7F-0ADD-4FC7-A1E9-C1F59A4E5BC0}" presName="sibTrans" presStyleCnt="0"/>
      <dgm:spPr/>
    </dgm:pt>
    <dgm:pt modelId="{1C2C1ACB-E532-4681-84A5-3879F87C7D94}" type="pres">
      <dgm:prSet presAssocID="{883CF354-3F7B-4286-8D5B-D03B0D04CB95}" presName="node" presStyleLbl="node1" presStyleIdx="9" presStyleCnt="11">
        <dgm:presLayoutVars>
          <dgm:bulletEnabled val="1"/>
        </dgm:presLayoutVars>
      </dgm:prSet>
      <dgm:spPr/>
    </dgm:pt>
    <dgm:pt modelId="{DD3A9AC8-9BA1-4161-98C0-D210A32C2F70}" type="pres">
      <dgm:prSet presAssocID="{AC5914FF-E8E9-4244-9C02-8DC9F1B1DE7E}" presName="sibTrans" presStyleCnt="0"/>
      <dgm:spPr/>
    </dgm:pt>
    <dgm:pt modelId="{D70752FB-056F-42D5-BA49-A10BC0B63748}" type="pres">
      <dgm:prSet presAssocID="{A7489450-645A-4586-A7A6-B0EDAE4BCD1E}" presName="node" presStyleLbl="node1" presStyleIdx="10" presStyleCnt="11">
        <dgm:presLayoutVars>
          <dgm:bulletEnabled val="1"/>
        </dgm:presLayoutVars>
      </dgm:prSet>
      <dgm:spPr/>
    </dgm:pt>
  </dgm:ptLst>
  <dgm:cxnLst>
    <dgm:cxn modelId="{C8F2F905-AA54-4B5A-9353-A57F391FE957}" srcId="{690FB121-EFFA-432C-B8F5-DA9902978520}" destId="{71E2ED73-3CC2-4D0A-BE8E-F9597BAE9CDA}" srcOrd="0" destOrd="0" parTransId="{24017730-F635-4873-AE5D-A1D95BE05E61}" sibTransId="{388A8D7C-2078-47A0-A352-9D7FF7433E5E}"/>
    <dgm:cxn modelId="{363A4E19-EEE5-4C38-8E1B-08805F2C6FF6}" srcId="{690FB121-EFFA-432C-B8F5-DA9902978520}" destId="{ED63AC04-206C-4330-B16D-928D40F92ECA}" srcOrd="7" destOrd="0" parTransId="{5E2EFEEA-7EA8-43FD-94C3-A88131BA26BC}" sibTransId="{AD923D5E-C738-4C44-8C13-2847BFFB6D29}"/>
    <dgm:cxn modelId="{2F88E31D-88D4-4CA5-B60A-CFE674FEA0F9}" srcId="{690FB121-EFFA-432C-B8F5-DA9902978520}" destId="{65BF0F67-D174-4A4B-BBC7-5082CFFAB42F}" srcOrd="1" destOrd="0" parTransId="{EF754A82-2F77-4C63-89FC-883EB876573D}" sibTransId="{45007B20-84D9-42EB-82E8-D728DE94C05A}"/>
    <dgm:cxn modelId="{B2A1F021-AC88-4BBE-8602-B1914DADEC3C}" srcId="{690FB121-EFFA-432C-B8F5-DA9902978520}" destId="{174296E0-C560-4107-9DAF-0D82AD7730F1}" srcOrd="5" destOrd="0" parTransId="{AE0C9869-34F2-491C-BA10-2A029D70A03C}" sibTransId="{1B65B23C-C122-4FA2-8CF6-1E8E9D2690EA}"/>
    <dgm:cxn modelId="{90757F25-025A-47DD-86E6-026D7458D02F}" type="presOf" srcId="{690FB121-EFFA-432C-B8F5-DA9902978520}" destId="{A0E64253-B22E-4161-84D8-B3950D626498}" srcOrd="0" destOrd="0" presId="urn:microsoft.com/office/officeart/2005/8/layout/default"/>
    <dgm:cxn modelId="{CFEFA662-2512-4CBE-93E0-5DACD2EC01A0}" type="presOf" srcId="{30A1841E-9DD1-4140-B84F-323CA2B11C8E}" destId="{753F1961-B142-4763-8D12-2C6AD63C5755}" srcOrd="0" destOrd="0" presId="urn:microsoft.com/office/officeart/2005/8/layout/default"/>
    <dgm:cxn modelId="{DAF1E542-C14E-4626-BD35-D7CD8A8C5A04}" type="presOf" srcId="{174296E0-C560-4107-9DAF-0D82AD7730F1}" destId="{ACA108B7-8073-4FE2-8BC0-E7477B713105}" srcOrd="0" destOrd="0" presId="urn:microsoft.com/office/officeart/2005/8/layout/default"/>
    <dgm:cxn modelId="{0DBFFD43-F492-430E-A919-9D42A17A2EE8}" type="presOf" srcId="{D94DFCC5-B918-4242-B116-36AFE4889E9B}" destId="{89491CE4-4DF8-49BB-B899-BA77B0C9F72C}" srcOrd="0" destOrd="0" presId="urn:microsoft.com/office/officeart/2005/8/layout/default"/>
    <dgm:cxn modelId="{0B45274A-DCD1-4E80-94BA-7BE0F3D2A26C}" type="presOf" srcId="{12B9BC31-3B5B-445B-BEC5-83D4B98D6C9A}" destId="{D5482AAC-D61D-4974-B39C-5974052B65D5}" srcOrd="0" destOrd="0" presId="urn:microsoft.com/office/officeart/2005/8/layout/default"/>
    <dgm:cxn modelId="{5E00404F-105C-4278-9877-57C9F2747689}" srcId="{690FB121-EFFA-432C-B8F5-DA9902978520}" destId="{D94DFCC5-B918-4242-B116-36AFE4889E9B}" srcOrd="4" destOrd="0" parTransId="{ADD40E47-AD31-4596-9D78-72E331297F8A}" sibTransId="{A4791265-F94D-4028-9689-36E37D6D04A6}"/>
    <dgm:cxn modelId="{835E6371-E09C-4056-9ECD-665C08D9AFBA}" srcId="{690FB121-EFFA-432C-B8F5-DA9902978520}" destId="{30A1841E-9DD1-4140-B84F-323CA2B11C8E}" srcOrd="6" destOrd="0" parTransId="{9B682154-141F-463F-B3E1-1B060E47BCB4}" sibTransId="{7B11626E-A8F0-48CA-9362-D2B501798443}"/>
    <dgm:cxn modelId="{AD265076-1382-435A-BC27-2DC13B29BC34}" srcId="{690FB121-EFFA-432C-B8F5-DA9902978520}" destId="{2C66B214-7E2E-4B6F-A0E1-163D107D481C}" srcOrd="2" destOrd="0" parTransId="{ED1167A0-4EC3-4EDA-BA07-02BA689F39FF}" sibTransId="{35025C5F-1985-470E-94F2-4D716089FCD2}"/>
    <dgm:cxn modelId="{835C255A-8974-4434-AFAA-292EE7BC224C}" type="presOf" srcId="{883CF354-3F7B-4286-8D5B-D03B0D04CB95}" destId="{1C2C1ACB-E532-4681-84A5-3879F87C7D94}" srcOrd="0" destOrd="0" presId="urn:microsoft.com/office/officeart/2005/8/layout/default"/>
    <dgm:cxn modelId="{1494AF8B-4F75-47E8-9E45-6369E7D1BC14}" srcId="{690FB121-EFFA-432C-B8F5-DA9902978520}" destId="{883CF354-3F7B-4286-8D5B-D03B0D04CB95}" srcOrd="9" destOrd="0" parTransId="{8B540795-D9E9-4558-8914-1E9EE3C478F9}" sibTransId="{AC5914FF-E8E9-4244-9C02-8DC9F1B1DE7E}"/>
    <dgm:cxn modelId="{F9363FB0-AFEB-4FF3-BF67-FEA90D42835C}" type="presOf" srcId="{A7489450-645A-4586-A7A6-B0EDAE4BCD1E}" destId="{D70752FB-056F-42D5-BA49-A10BC0B63748}" srcOrd="0" destOrd="0" presId="urn:microsoft.com/office/officeart/2005/8/layout/default"/>
    <dgm:cxn modelId="{3251E9BF-45BC-4188-9D49-7D432B227A54}" type="presOf" srcId="{2C66B214-7E2E-4B6F-A0E1-163D107D481C}" destId="{6F244FBA-7872-44C3-983C-455BEC076E69}" srcOrd="0" destOrd="0" presId="urn:microsoft.com/office/officeart/2005/8/layout/default"/>
    <dgm:cxn modelId="{DA810FC1-BFE5-4AC2-AA6A-0B3EFB474494}" srcId="{690FB121-EFFA-432C-B8F5-DA9902978520}" destId="{12B9BC31-3B5B-445B-BEC5-83D4B98D6C9A}" srcOrd="8" destOrd="0" parTransId="{7E4BD688-FBEC-4AEA-B258-179A4DB26C64}" sibTransId="{FE633A7F-0ADD-4FC7-A1E9-C1F59A4E5BC0}"/>
    <dgm:cxn modelId="{103016C8-C34C-472D-A6F0-B84F0B9B1DF8}" srcId="{690FB121-EFFA-432C-B8F5-DA9902978520}" destId="{A7489450-645A-4586-A7A6-B0EDAE4BCD1E}" srcOrd="10" destOrd="0" parTransId="{B31C8958-C4C9-4487-95D7-BDA3C79B171D}" sibTransId="{0FC9204E-328A-4F8C-8FA7-90C56BDB87FD}"/>
    <dgm:cxn modelId="{4A6F87DA-D523-403F-ACBA-4B066A18C5BA}" type="presOf" srcId="{65BF0F67-D174-4A4B-BBC7-5082CFFAB42F}" destId="{A2758DB7-2BB5-4B5F-A8F8-4E186DFF9923}" srcOrd="0" destOrd="0" presId="urn:microsoft.com/office/officeart/2005/8/layout/default"/>
    <dgm:cxn modelId="{C12A5AE6-372D-42EA-A271-00DC44CFEAC4}" type="presOf" srcId="{71E2ED73-3CC2-4D0A-BE8E-F9597BAE9CDA}" destId="{B3C3FD2A-3B8C-4A1A-97D9-11A854491F6C}" srcOrd="0" destOrd="0" presId="urn:microsoft.com/office/officeart/2005/8/layout/default"/>
    <dgm:cxn modelId="{88EF4AED-E15B-43F2-A598-BBE352A1C03F}" type="presOf" srcId="{C36BC765-D986-4CD0-AE1C-E4A19B985FA8}" destId="{F8CBA0FF-043B-47F9-8062-791C6F956581}" srcOrd="0" destOrd="0" presId="urn:microsoft.com/office/officeart/2005/8/layout/default"/>
    <dgm:cxn modelId="{16AA57F1-D4DA-4E2A-8A48-18CBE57234CD}" srcId="{690FB121-EFFA-432C-B8F5-DA9902978520}" destId="{C36BC765-D986-4CD0-AE1C-E4A19B985FA8}" srcOrd="3" destOrd="0" parTransId="{AC3C7C5F-9FED-4E14-AECB-0981EAB952D4}" sibTransId="{CBC0520F-8A62-4E6E-AD69-CF4597D60D08}"/>
    <dgm:cxn modelId="{2758C8F1-7898-49E0-87EF-120CD057D0B9}" type="presOf" srcId="{ED63AC04-206C-4330-B16D-928D40F92ECA}" destId="{146ABC05-6CD9-4C7B-A4E2-3A032296BCC1}" srcOrd="0" destOrd="0" presId="urn:microsoft.com/office/officeart/2005/8/layout/default"/>
    <dgm:cxn modelId="{5E4E25C7-19BE-4AF2-BAE4-8588D672BAC1}" type="presParOf" srcId="{A0E64253-B22E-4161-84D8-B3950D626498}" destId="{B3C3FD2A-3B8C-4A1A-97D9-11A854491F6C}" srcOrd="0" destOrd="0" presId="urn:microsoft.com/office/officeart/2005/8/layout/default"/>
    <dgm:cxn modelId="{8246D216-9EF6-4C39-8727-D0D321FB6C4E}" type="presParOf" srcId="{A0E64253-B22E-4161-84D8-B3950D626498}" destId="{B001CD9D-DE4C-4697-B64F-7C72AE512D53}" srcOrd="1" destOrd="0" presId="urn:microsoft.com/office/officeart/2005/8/layout/default"/>
    <dgm:cxn modelId="{A911D593-3FCE-427B-819A-85B010760995}" type="presParOf" srcId="{A0E64253-B22E-4161-84D8-B3950D626498}" destId="{A2758DB7-2BB5-4B5F-A8F8-4E186DFF9923}" srcOrd="2" destOrd="0" presId="urn:microsoft.com/office/officeart/2005/8/layout/default"/>
    <dgm:cxn modelId="{7524AA2D-8A9C-44E1-BC22-3AC0D7015894}" type="presParOf" srcId="{A0E64253-B22E-4161-84D8-B3950D626498}" destId="{3F914DAA-8F36-4C77-A919-681E3C325C40}" srcOrd="3" destOrd="0" presId="urn:microsoft.com/office/officeart/2005/8/layout/default"/>
    <dgm:cxn modelId="{A7AF2C32-AE4A-46AA-BF40-71F16CF2D986}" type="presParOf" srcId="{A0E64253-B22E-4161-84D8-B3950D626498}" destId="{6F244FBA-7872-44C3-983C-455BEC076E69}" srcOrd="4" destOrd="0" presId="urn:microsoft.com/office/officeart/2005/8/layout/default"/>
    <dgm:cxn modelId="{8C59DD33-2F6A-4294-9DEA-BC4D2264F2F0}" type="presParOf" srcId="{A0E64253-B22E-4161-84D8-B3950D626498}" destId="{787762F6-CF16-46DF-9996-B235E2692FD4}" srcOrd="5" destOrd="0" presId="urn:microsoft.com/office/officeart/2005/8/layout/default"/>
    <dgm:cxn modelId="{77236710-E209-401A-8228-D047E57A0733}" type="presParOf" srcId="{A0E64253-B22E-4161-84D8-B3950D626498}" destId="{F8CBA0FF-043B-47F9-8062-791C6F956581}" srcOrd="6" destOrd="0" presId="urn:microsoft.com/office/officeart/2005/8/layout/default"/>
    <dgm:cxn modelId="{70A300EC-A78D-410D-A82E-535B434E29E8}" type="presParOf" srcId="{A0E64253-B22E-4161-84D8-B3950D626498}" destId="{6536BF18-9BD2-45CF-B617-ED4B74D7F8D4}" srcOrd="7" destOrd="0" presId="urn:microsoft.com/office/officeart/2005/8/layout/default"/>
    <dgm:cxn modelId="{65490911-014E-41EA-9D6E-EC616DBAAFC0}" type="presParOf" srcId="{A0E64253-B22E-4161-84D8-B3950D626498}" destId="{89491CE4-4DF8-49BB-B899-BA77B0C9F72C}" srcOrd="8" destOrd="0" presId="urn:microsoft.com/office/officeart/2005/8/layout/default"/>
    <dgm:cxn modelId="{D5C3E545-A2FF-4DD3-8AE5-A9B1C97B3723}" type="presParOf" srcId="{A0E64253-B22E-4161-84D8-B3950D626498}" destId="{346BD378-DEAA-499F-8270-D3AF8B6A42CE}" srcOrd="9" destOrd="0" presId="urn:microsoft.com/office/officeart/2005/8/layout/default"/>
    <dgm:cxn modelId="{2D17F524-8DAE-48B0-B2CC-E30170F818AD}" type="presParOf" srcId="{A0E64253-B22E-4161-84D8-B3950D626498}" destId="{ACA108B7-8073-4FE2-8BC0-E7477B713105}" srcOrd="10" destOrd="0" presId="urn:microsoft.com/office/officeart/2005/8/layout/default"/>
    <dgm:cxn modelId="{5DDAF5AF-073E-4348-9475-90DB0FB82CC0}" type="presParOf" srcId="{A0E64253-B22E-4161-84D8-B3950D626498}" destId="{E0715E08-14CB-44DE-A996-3B666A0F16A8}" srcOrd="11" destOrd="0" presId="urn:microsoft.com/office/officeart/2005/8/layout/default"/>
    <dgm:cxn modelId="{4C67BC4A-C991-4E9F-9C58-566CF307FBF7}" type="presParOf" srcId="{A0E64253-B22E-4161-84D8-B3950D626498}" destId="{753F1961-B142-4763-8D12-2C6AD63C5755}" srcOrd="12" destOrd="0" presId="urn:microsoft.com/office/officeart/2005/8/layout/default"/>
    <dgm:cxn modelId="{9B81DFDE-8606-45D4-94A9-A1A9EE94DA7C}" type="presParOf" srcId="{A0E64253-B22E-4161-84D8-B3950D626498}" destId="{1B2CE4C4-C9B2-4E93-AB1B-56E775E84548}" srcOrd="13" destOrd="0" presId="urn:microsoft.com/office/officeart/2005/8/layout/default"/>
    <dgm:cxn modelId="{C8B1D1C4-9588-4697-BBB5-57908CD3FC67}" type="presParOf" srcId="{A0E64253-B22E-4161-84D8-B3950D626498}" destId="{146ABC05-6CD9-4C7B-A4E2-3A032296BCC1}" srcOrd="14" destOrd="0" presId="urn:microsoft.com/office/officeart/2005/8/layout/default"/>
    <dgm:cxn modelId="{54CED159-45F3-4E50-A9A8-2CA24DFC7B12}" type="presParOf" srcId="{A0E64253-B22E-4161-84D8-B3950D626498}" destId="{CED4F3EB-0138-4FCC-A9C4-E0337DB4FC68}" srcOrd="15" destOrd="0" presId="urn:microsoft.com/office/officeart/2005/8/layout/default"/>
    <dgm:cxn modelId="{BB3CD7DC-E889-4488-9654-361E944300C6}" type="presParOf" srcId="{A0E64253-B22E-4161-84D8-B3950D626498}" destId="{D5482AAC-D61D-4974-B39C-5974052B65D5}" srcOrd="16" destOrd="0" presId="urn:microsoft.com/office/officeart/2005/8/layout/default"/>
    <dgm:cxn modelId="{61707B4C-C1DB-4A0F-8447-B60961931503}" type="presParOf" srcId="{A0E64253-B22E-4161-84D8-B3950D626498}" destId="{EE6C7835-C8DE-47C5-B687-A42F6E35636F}" srcOrd="17" destOrd="0" presId="urn:microsoft.com/office/officeart/2005/8/layout/default"/>
    <dgm:cxn modelId="{17F46542-6224-486A-A94A-F2460B4D8426}" type="presParOf" srcId="{A0E64253-B22E-4161-84D8-B3950D626498}" destId="{1C2C1ACB-E532-4681-84A5-3879F87C7D94}" srcOrd="18" destOrd="0" presId="urn:microsoft.com/office/officeart/2005/8/layout/default"/>
    <dgm:cxn modelId="{C9B2AF7B-A548-4DDE-AFEC-B4D109FC5702}" type="presParOf" srcId="{A0E64253-B22E-4161-84D8-B3950D626498}" destId="{DD3A9AC8-9BA1-4161-98C0-D210A32C2F70}" srcOrd="19" destOrd="0" presId="urn:microsoft.com/office/officeart/2005/8/layout/default"/>
    <dgm:cxn modelId="{66EF28AC-4405-411F-BCF1-FD68A0DF8C37}" type="presParOf" srcId="{A0E64253-B22E-4161-84D8-B3950D626498}" destId="{D70752FB-056F-42D5-BA49-A10BC0B63748}" srcOrd="2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66B25A1-845A-49D4-B615-8441AEE576D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4E72C03E-A375-4BE3-B31A-016517F5DCA7}">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400" b="1" dirty="0">
              <a:solidFill>
                <a:schemeClr val="tx1"/>
              </a:solidFill>
            </a:rPr>
            <a:t>Level 1</a:t>
          </a:r>
        </a:p>
        <a:p>
          <a:r>
            <a:rPr lang="en-GB" sz="2200" dirty="0">
              <a:solidFill>
                <a:schemeClr val="tx1"/>
              </a:solidFill>
            </a:rPr>
            <a:t>Overt Open Source Research</a:t>
          </a:r>
        </a:p>
      </dgm:t>
    </dgm:pt>
    <dgm:pt modelId="{DB4259B9-DDEE-46EA-90A7-217FDB45D880}" type="parTrans" cxnId="{86CC0583-87BA-43D6-AE7E-E41B64FF2D21}">
      <dgm:prSet/>
      <dgm:spPr/>
      <dgm:t>
        <a:bodyPr/>
        <a:lstStyle/>
        <a:p>
          <a:endParaRPr lang="en-GB"/>
        </a:p>
      </dgm:t>
    </dgm:pt>
    <dgm:pt modelId="{5B531EBF-1190-40A1-B07D-FAE33FAC02BC}" type="sibTrans" cxnId="{86CC0583-87BA-43D6-AE7E-E41B64FF2D21}">
      <dgm:prSet/>
      <dgm:spPr/>
      <dgm:t>
        <a:bodyPr/>
        <a:lstStyle/>
        <a:p>
          <a:endParaRPr lang="en-GB"/>
        </a:p>
      </dgm:t>
    </dgm:pt>
    <dgm:pt modelId="{8E7DFBDD-7AE4-4811-8A0C-0B8B9471F2A4}">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400" b="1" dirty="0">
              <a:solidFill>
                <a:schemeClr val="tx1"/>
              </a:solidFill>
            </a:rPr>
            <a:t>Level 2</a:t>
          </a:r>
        </a:p>
        <a:p>
          <a:r>
            <a:rPr lang="en-GB" sz="2200" dirty="0">
              <a:solidFill>
                <a:schemeClr val="tx1"/>
              </a:solidFill>
            </a:rPr>
            <a:t>“Core Open Source Research.” Investigation/ research across publicly accessible search areas.  </a:t>
          </a:r>
          <a:r>
            <a:rPr lang="en-GB" sz="2200" b="1" i="1" u="sng" dirty="0">
              <a:solidFill>
                <a:schemeClr val="tx1"/>
              </a:solidFill>
            </a:rPr>
            <a:t>NO </a:t>
          </a:r>
          <a:r>
            <a:rPr lang="en-GB" sz="2200" dirty="0">
              <a:solidFill>
                <a:schemeClr val="tx1"/>
              </a:solidFill>
            </a:rPr>
            <a:t>ACTIVITY THAT REQUIRES INTERACTION</a:t>
          </a:r>
        </a:p>
      </dgm:t>
    </dgm:pt>
    <dgm:pt modelId="{3563CEA8-F69F-448F-899E-0962AD5C124D}" type="parTrans" cxnId="{7D9A2161-C052-4D52-A0CD-7C4A91E1571F}">
      <dgm:prSet/>
      <dgm:spPr/>
      <dgm:t>
        <a:bodyPr/>
        <a:lstStyle/>
        <a:p>
          <a:endParaRPr lang="en-GB"/>
        </a:p>
      </dgm:t>
    </dgm:pt>
    <dgm:pt modelId="{EA23AD4C-F625-4208-8268-7DEC008B1FBB}" type="sibTrans" cxnId="{7D9A2161-C052-4D52-A0CD-7C4A91E1571F}">
      <dgm:prSet/>
      <dgm:spPr/>
      <dgm:t>
        <a:bodyPr/>
        <a:lstStyle/>
        <a:p>
          <a:endParaRPr lang="en-GB"/>
        </a:p>
      </dgm:t>
    </dgm:pt>
    <dgm:pt modelId="{10D4D3FA-E8EB-42A4-BB3B-E80ECAAFB63A}">
      <dgm:prSet phldrT="[Text]" custT="1"/>
      <dgm:spPr>
        <a:solidFill>
          <a:schemeClr val="accent3">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400" b="1" dirty="0">
              <a:solidFill>
                <a:schemeClr val="tx1"/>
              </a:solidFill>
            </a:rPr>
            <a:t>Level 3</a:t>
          </a:r>
        </a:p>
        <a:p>
          <a:r>
            <a:rPr lang="en-GB" sz="2200" dirty="0">
              <a:solidFill>
                <a:schemeClr val="tx1"/>
              </a:solidFill>
            </a:rPr>
            <a:t>Covert Advanced</a:t>
          </a:r>
        </a:p>
      </dgm:t>
    </dgm:pt>
    <dgm:pt modelId="{08F26F01-982C-4999-A40B-BFF044BFF9F5}" type="parTrans" cxnId="{CB220EE3-81FD-40C6-8557-7C13427266B4}">
      <dgm:prSet/>
      <dgm:spPr/>
      <dgm:t>
        <a:bodyPr/>
        <a:lstStyle/>
        <a:p>
          <a:endParaRPr lang="en-GB"/>
        </a:p>
      </dgm:t>
    </dgm:pt>
    <dgm:pt modelId="{A54D6ACB-FC6E-4685-85AF-5BC89370191F}" type="sibTrans" cxnId="{CB220EE3-81FD-40C6-8557-7C13427266B4}">
      <dgm:prSet/>
      <dgm:spPr/>
      <dgm:t>
        <a:bodyPr/>
        <a:lstStyle/>
        <a:p>
          <a:endParaRPr lang="en-GB"/>
        </a:p>
      </dgm:t>
    </dgm:pt>
    <dgm:pt modelId="{F92BE9D6-888D-444C-9249-0970A5FFCAD0}">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400" b="1" dirty="0">
              <a:solidFill>
                <a:schemeClr val="tx1"/>
              </a:solidFill>
            </a:rPr>
            <a:t>Level 4</a:t>
          </a:r>
        </a:p>
        <a:p>
          <a:r>
            <a:rPr lang="en-GB" sz="2200" dirty="0">
              <a:solidFill>
                <a:schemeClr val="tx1"/>
              </a:solidFill>
            </a:rPr>
            <a:t>Covert Internet &amp; Network</a:t>
          </a:r>
        </a:p>
      </dgm:t>
    </dgm:pt>
    <dgm:pt modelId="{885B72DD-099A-42A0-BDC0-ED10AD5E30F4}" type="parTrans" cxnId="{02BB403D-4504-498E-B196-3345E1F24B18}">
      <dgm:prSet/>
      <dgm:spPr/>
      <dgm:t>
        <a:bodyPr/>
        <a:lstStyle/>
        <a:p>
          <a:endParaRPr lang="en-GB"/>
        </a:p>
      </dgm:t>
    </dgm:pt>
    <dgm:pt modelId="{3C8D3131-A486-48C4-8DAD-72AE5EEB9E0C}" type="sibTrans" cxnId="{02BB403D-4504-498E-B196-3345E1F24B18}">
      <dgm:prSet/>
      <dgm:spPr/>
      <dgm:t>
        <a:bodyPr/>
        <a:lstStyle/>
        <a:p>
          <a:endParaRPr lang="en-GB"/>
        </a:p>
      </dgm:t>
    </dgm:pt>
    <dgm:pt modelId="{835782DF-7679-4DF2-BA5E-DC25E0F945B0}">
      <dgm:prSet phldrT="[Text]" custT="1"/>
      <dgm:spPr>
        <a:solidFill>
          <a:schemeClr val="accent1">
            <a:lumMod val="40000"/>
            <a:lumOff val="60000"/>
          </a:schemeClr>
        </a:solidFill>
        <a:ln>
          <a:solidFill>
            <a:schemeClr val="tx1"/>
          </a:solidFill>
          <a:extLst>
            <a:ext uri="{C807C97D-BFC1-408E-A445-0C87EB9F89A2}">
              <ask:lineSketchStyleProps xmlns:ask="http://schemas.microsoft.com/office/drawing/2018/sketchyshapes">
                <ask:type>
                  <ask:lineSketchFreehand/>
                </ask:type>
              </ask:lineSketchStyleProps>
            </a:ext>
          </a:extLst>
        </a:ln>
      </dgm:spPr>
      <dgm:t>
        <a:bodyPr/>
        <a:lstStyle/>
        <a:p>
          <a:r>
            <a:rPr lang="en-GB" sz="2400" b="1" dirty="0">
              <a:solidFill>
                <a:schemeClr val="tx1"/>
              </a:solidFill>
            </a:rPr>
            <a:t>Level 5</a:t>
          </a:r>
        </a:p>
        <a:p>
          <a:r>
            <a:rPr lang="en-GB" sz="2200" dirty="0">
              <a:solidFill>
                <a:schemeClr val="tx1"/>
              </a:solidFill>
            </a:rPr>
            <a:t>Undercover Officer On Line</a:t>
          </a:r>
        </a:p>
      </dgm:t>
    </dgm:pt>
    <dgm:pt modelId="{98AA21C2-B066-4287-ACA5-FFC5DAE0D0FD}" type="parTrans" cxnId="{BDC53A0D-AB3D-40D5-BEBA-9D99F114D3FE}">
      <dgm:prSet/>
      <dgm:spPr/>
      <dgm:t>
        <a:bodyPr/>
        <a:lstStyle/>
        <a:p>
          <a:endParaRPr lang="en-GB"/>
        </a:p>
      </dgm:t>
    </dgm:pt>
    <dgm:pt modelId="{328E12D6-13CE-4D60-A7CB-8ED0A16DB1B6}" type="sibTrans" cxnId="{BDC53A0D-AB3D-40D5-BEBA-9D99F114D3FE}">
      <dgm:prSet/>
      <dgm:spPr/>
      <dgm:t>
        <a:bodyPr/>
        <a:lstStyle/>
        <a:p>
          <a:endParaRPr lang="en-GB"/>
        </a:p>
      </dgm:t>
    </dgm:pt>
    <dgm:pt modelId="{8BAFB861-7BE0-4780-B8D6-782B3FC4E947}" type="pres">
      <dgm:prSet presAssocID="{866B25A1-845A-49D4-B615-8441AEE576DA}" presName="diagram" presStyleCnt="0">
        <dgm:presLayoutVars>
          <dgm:dir/>
          <dgm:resizeHandles val="exact"/>
        </dgm:presLayoutVars>
      </dgm:prSet>
      <dgm:spPr/>
    </dgm:pt>
    <dgm:pt modelId="{FA17C804-E484-4E09-BF0B-8A24C813E339}" type="pres">
      <dgm:prSet presAssocID="{4E72C03E-A375-4BE3-B31A-016517F5DCA7}" presName="node" presStyleLbl="node1" presStyleIdx="0" presStyleCnt="5" custScaleX="64400">
        <dgm:presLayoutVars>
          <dgm:bulletEnabled val="1"/>
        </dgm:presLayoutVars>
      </dgm:prSet>
      <dgm:spPr/>
    </dgm:pt>
    <dgm:pt modelId="{A53C8037-22A2-42AC-B70E-2BC44A3928BA}" type="pres">
      <dgm:prSet presAssocID="{5B531EBF-1190-40A1-B07D-FAE33FAC02BC}" presName="sibTrans" presStyleCnt="0"/>
      <dgm:spPr/>
    </dgm:pt>
    <dgm:pt modelId="{07C11201-9EDE-4B21-9360-23261C4CFC30}" type="pres">
      <dgm:prSet presAssocID="{8E7DFBDD-7AE4-4811-8A0C-0B8B9471F2A4}" presName="node" presStyleLbl="node1" presStyleIdx="1" presStyleCnt="5" custScaleX="134464">
        <dgm:presLayoutVars>
          <dgm:bulletEnabled val="1"/>
        </dgm:presLayoutVars>
      </dgm:prSet>
      <dgm:spPr/>
    </dgm:pt>
    <dgm:pt modelId="{24C9BCE8-91FD-4DD8-8C1B-6E1EE7C1E5FE}" type="pres">
      <dgm:prSet presAssocID="{EA23AD4C-F625-4208-8268-7DEC008B1FBB}" presName="sibTrans" presStyleCnt="0"/>
      <dgm:spPr/>
    </dgm:pt>
    <dgm:pt modelId="{9FB601DD-3E52-4CB6-802F-9E802C5DFBEF}" type="pres">
      <dgm:prSet presAssocID="{10D4D3FA-E8EB-42A4-BB3B-E80ECAAFB63A}" presName="node" presStyleLbl="node1" presStyleIdx="2" presStyleCnt="5" custScaleX="62444">
        <dgm:presLayoutVars>
          <dgm:bulletEnabled val="1"/>
        </dgm:presLayoutVars>
      </dgm:prSet>
      <dgm:spPr/>
    </dgm:pt>
    <dgm:pt modelId="{C064194F-43DE-4EC7-92F6-F1AF426CAFA2}" type="pres">
      <dgm:prSet presAssocID="{A54D6ACB-FC6E-4685-85AF-5BC89370191F}" presName="sibTrans" presStyleCnt="0"/>
      <dgm:spPr/>
    </dgm:pt>
    <dgm:pt modelId="{92CEA757-34B4-400D-BB1D-703F3EA9CFA0}" type="pres">
      <dgm:prSet presAssocID="{F92BE9D6-888D-444C-9249-0970A5FFCAD0}" presName="node" presStyleLbl="node1" presStyleIdx="3" presStyleCnt="5" custScaleY="67920">
        <dgm:presLayoutVars>
          <dgm:bulletEnabled val="1"/>
        </dgm:presLayoutVars>
      </dgm:prSet>
      <dgm:spPr/>
    </dgm:pt>
    <dgm:pt modelId="{6FF0B5D0-3BFE-4541-98AD-A1F08ED01E58}" type="pres">
      <dgm:prSet presAssocID="{3C8D3131-A486-48C4-8DAD-72AE5EEB9E0C}" presName="sibTrans" presStyleCnt="0"/>
      <dgm:spPr/>
    </dgm:pt>
    <dgm:pt modelId="{6D3C4B24-5323-45F7-BA76-7C43C7588A83}" type="pres">
      <dgm:prSet presAssocID="{835782DF-7679-4DF2-BA5E-DC25E0F945B0}" presName="node" presStyleLbl="node1" presStyleIdx="4" presStyleCnt="5" custScaleY="66884">
        <dgm:presLayoutVars>
          <dgm:bulletEnabled val="1"/>
        </dgm:presLayoutVars>
      </dgm:prSet>
      <dgm:spPr/>
    </dgm:pt>
  </dgm:ptLst>
  <dgm:cxnLst>
    <dgm:cxn modelId="{BDC53A0D-AB3D-40D5-BEBA-9D99F114D3FE}" srcId="{866B25A1-845A-49D4-B615-8441AEE576DA}" destId="{835782DF-7679-4DF2-BA5E-DC25E0F945B0}" srcOrd="4" destOrd="0" parTransId="{98AA21C2-B066-4287-ACA5-FFC5DAE0D0FD}" sibTransId="{328E12D6-13CE-4D60-A7CB-8ED0A16DB1B6}"/>
    <dgm:cxn modelId="{A81B1A0E-EA5B-4787-9D90-B9763D8E4B6C}" type="presOf" srcId="{10D4D3FA-E8EB-42A4-BB3B-E80ECAAFB63A}" destId="{9FB601DD-3E52-4CB6-802F-9E802C5DFBEF}" srcOrd="0" destOrd="0" presId="urn:microsoft.com/office/officeart/2005/8/layout/default"/>
    <dgm:cxn modelId="{A0EB4314-DF50-4ACB-960D-2C6F947ACA29}" type="presOf" srcId="{F92BE9D6-888D-444C-9249-0970A5FFCAD0}" destId="{92CEA757-34B4-400D-BB1D-703F3EA9CFA0}" srcOrd="0" destOrd="0" presId="urn:microsoft.com/office/officeart/2005/8/layout/default"/>
    <dgm:cxn modelId="{53297D2D-472C-4BD9-8AF8-D782C81CEB64}" type="presOf" srcId="{4E72C03E-A375-4BE3-B31A-016517F5DCA7}" destId="{FA17C804-E484-4E09-BF0B-8A24C813E339}" srcOrd="0" destOrd="0" presId="urn:microsoft.com/office/officeart/2005/8/layout/default"/>
    <dgm:cxn modelId="{02BB403D-4504-498E-B196-3345E1F24B18}" srcId="{866B25A1-845A-49D4-B615-8441AEE576DA}" destId="{F92BE9D6-888D-444C-9249-0970A5FFCAD0}" srcOrd="3" destOrd="0" parTransId="{885B72DD-099A-42A0-BDC0-ED10AD5E30F4}" sibTransId="{3C8D3131-A486-48C4-8DAD-72AE5EEB9E0C}"/>
    <dgm:cxn modelId="{7D9A2161-C052-4D52-A0CD-7C4A91E1571F}" srcId="{866B25A1-845A-49D4-B615-8441AEE576DA}" destId="{8E7DFBDD-7AE4-4811-8A0C-0B8B9471F2A4}" srcOrd="1" destOrd="0" parTransId="{3563CEA8-F69F-448F-899E-0962AD5C124D}" sibTransId="{EA23AD4C-F625-4208-8268-7DEC008B1FBB}"/>
    <dgm:cxn modelId="{86CC0583-87BA-43D6-AE7E-E41B64FF2D21}" srcId="{866B25A1-845A-49D4-B615-8441AEE576DA}" destId="{4E72C03E-A375-4BE3-B31A-016517F5DCA7}" srcOrd="0" destOrd="0" parTransId="{DB4259B9-DDEE-46EA-90A7-217FDB45D880}" sibTransId="{5B531EBF-1190-40A1-B07D-FAE33FAC02BC}"/>
    <dgm:cxn modelId="{8FB88CB1-23F6-45C4-80BC-CE8026AB08A9}" type="presOf" srcId="{835782DF-7679-4DF2-BA5E-DC25E0F945B0}" destId="{6D3C4B24-5323-45F7-BA76-7C43C7588A83}" srcOrd="0" destOrd="0" presId="urn:microsoft.com/office/officeart/2005/8/layout/default"/>
    <dgm:cxn modelId="{86AD72DB-4B3B-45AF-9EC4-2E14D151BF38}" type="presOf" srcId="{8E7DFBDD-7AE4-4811-8A0C-0B8B9471F2A4}" destId="{07C11201-9EDE-4B21-9360-23261C4CFC30}" srcOrd="0" destOrd="0" presId="urn:microsoft.com/office/officeart/2005/8/layout/default"/>
    <dgm:cxn modelId="{B0CF9EDF-48B9-41BD-A48D-F360308BC8EF}" type="presOf" srcId="{866B25A1-845A-49D4-B615-8441AEE576DA}" destId="{8BAFB861-7BE0-4780-B8D6-782B3FC4E947}" srcOrd="0" destOrd="0" presId="urn:microsoft.com/office/officeart/2005/8/layout/default"/>
    <dgm:cxn modelId="{CB220EE3-81FD-40C6-8557-7C13427266B4}" srcId="{866B25A1-845A-49D4-B615-8441AEE576DA}" destId="{10D4D3FA-E8EB-42A4-BB3B-E80ECAAFB63A}" srcOrd="2" destOrd="0" parTransId="{08F26F01-982C-4999-A40B-BFF044BFF9F5}" sibTransId="{A54D6ACB-FC6E-4685-85AF-5BC89370191F}"/>
    <dgm:cxn modelId="{92ADCA7A-4B7D-4B6A-A4D0-C907269EA46F}" type="presParOf" srcId="{8BAFB861-7BE0-4780-B8D6-782B3FC4E947}" destId="{FA17C804-E484-4E09-BF0B-8A24C813E339}" srcOrd="0" destOrd="0" presId="urn:microsoft.com/office/officeart/2005/8/layout/default"/>
    <dgm:cxn modelId="{397B9F3A-07E7-4786-B616-6C926429164C}" type="presParOf" srcId="{8BAFB861-7BE0-4780-B8D6-782B3FC4E947}" destId="{A53C8037-22A2-42AC-B70E-2BC44A3928BA}" srcOrd="1" destOrd="0" presId="urn:microsoft.com/office/officeart/2005/8/layout/default"/>
    <dgm:cxn modelId="{5DA48656-546A-4B08-B055-B3A463E5F7F7}" type="presParOf" srcId="{8BAFB861-7BE0-4780-B8D6-782B3FC4E947}" destId="{07C11201-9EDE-4B21-9360-23261C4CFC30}" srcOrd="2" destOrd="0" presId="urn:microsoft.com/office/officeart/2005/8/layout/default"/>
    <dgm:cxn modelId="{58F11723-2426-458B-9565-771DB781D691}" type="presParOf" srcId="{8BAFB861-7BE0-4780-B8D6-782B3FC4E947}" destId="{24C9BCE8-91FD-4DD8-8C1B-6E1EE7C1E5FE}" srcOrd="3" destOrd="0" presId="urn:microsoft.com/office/officeart/2005/8/layout/default"/>
    <dgm:cxn modelId="{934A7A82-1E3F-4D6E-BFE1-A5C0B9F9F354}" type="presParOf" srcId="{8BAFB861-7BE0-4780-B8D6-782B3FC4E947}" destId="{9FB601DD-3E52-4CB6-802F-9E802C5DFBEF}" srcOrd="4" destOrd="0" presId="urn:microsoft.com/office/officeart/2005/8/layout/default"/>
    <dgm:cxn modelId="{E92236BC-E00A-46DB-9FF3-1A93AB00ACC0}" type="presParOf" srcId="{8BAFB861-7BE0-4780-B8D6-782B3FC4E947}" destId="{C064194F-43DE-4EC7-92F6-F1AF426CAFA2}" srcOrd="5" destOrd="0" presId="urn:microsoft.com/office/officeart/2005/8/layout/default"/>
    <dgm:cxn modelId="{C219D569-9601-4890-B38D-4DD8DBDB57DE}" type="presParOf" srcId="{8BAFB861-7BE0-4780-B8D6-782B3FC4E947}" destId="{92CEA757-34B4-400D-BB1D-703F3EA9CFA0}" srcOrd="6" destOrd="0" presId="urn:microsoft.com/office/officeart/2005/8/layout/default"/>
    <dgm:cxn modelId="{C700D6DF-3415-42A6-BD36-21B70915E761}" type="presParOf" srcId="{8BAFB861-7BE0-4780-B8D6-782B3FC4E947}" destId="{6FF0B5D0-3BFE-4541-98AD-A1F08ED01E58}" srcOrd="7" destOrd="0" presId="urn:microsoft.com/office/officeart/2005/8/layout/default"/>
    <dgm:cxn modelId="{0D2F830D-0369-4FA0-96B1-176279E41234}" type="presParOf" srcId="{8BAFB861-7BE0-4780-B8D6-782B3FC4E947}" destId="{6D3C4B24-5323-45F7-BA76-7C43C7588A83}"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9F73102-527E-4BDB-9EAC-67F5B22AB0A0}"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AE3C848B-20D2-4C09-836E-89BA5AF996E5}">
      <dgm:prSet phldrT="[Text]" custT="1"/>
      <dgm:spPr>
        <a:solidFill>
          <a:schemeClr val="accent1">
            <a:lumMod val="40000"/>
            <a:lumOff val="60000"/>
          </a:schemeClr>
        </a:solidFill>
        <a:ln>
          <a:solidFill>
            <a:schemeClr val="tx1"/>
          </a:solidFill>
        </a:ln>
      </dgm:spPr>
      <dgm:t>
        <a:bodyPr/>
        <a:lstStyle/>
        <a:p>
          <a:r>
            <a:rPr lang="en-GB" sz="2400" b="1" i="1" u="sng" dirty="0">
              <a:solidFill>
                <a:schemeClr val="tx1"/>
              </a:solidFill>
            </a:rPr>
            <a:t>Locate</a:t>
          </a:r>
        </a:p>
        <a:p>
          <a:r>
            <a:rPr lang="en-GB" sz="2200" dirty="0">
              <a:solidFill>
                <a:schemeClr val="tx1"/>
              </a:solidFill>
            </a:rPr>
            <a:t>How to extend the header</a:t>
          </a:r>
        </a:p>
      </dgm:t>
    </dgm:pt>
    <dgm:pt modelId="{48577DEC-9F90-4C83-9684-BC9E64C8F855}" type="parTrans" cxnId="{4C08AC2C-FFF5-4A60-8D27-B329958A2556}">
      <dgm:prSet/>
      <dgm:spPr/>
      <dgm:t>
        <a:bodyPr/>
        <a:lstStyle/>
        <a:p>
          <a:endParaRPr lang="en-GB"/>
        </a:p>
      </dgm:t>
    </dgm:pt>
    <dgm:pt modelId="{5A6919E6-5E94-4FDA-BC62-5FAFDD2BC2F9}" type="sibTrans" cxnId="{4C08AC2C-FFF5-4A60-8D27-B329958A2556}">
      <dgm:prSet/>
      <dgm:spPr>
        <a:solidFill>
          <a:srgbClr val="002060"/>
        </a:solidFill>
        <a:ln>
          <a:solidFill>
            <a:schemeClr val="tx1"/>
          </a:solidFill>
        </a:ln>
      </dgm:spPr>
      <dgm:t>
        <a:bodyPr/>
        <a:lstStyle/>
        <a:p>
          <a:endParaRPr lang="en-GB"/>
        </a:p>
      </dgm:t>
    </dgm:pt>
    <dgm:pt modelId="{F41E9E11-5FAB-4FB7-AF37-579C20F5B319}">
      <dgm:prSet phldrT="[Text]" custT="1"/>
      <dgm:spPr>
        <a:solidFill>
          <a:schemeClr val="accent3">
            <a:lumMod val="40000"/>
            <a:lumOff val="60000"/>
          </a:schemeClr>
        </a:solidFill>
        <a:ln>
          <a:solidFill>
            <a:schemeClr val="tx1"/>
          </a:solidFill>
        </a:ln>
      </dgm:spPr>
      <dgm:t>
        <a:bodyPr/>
        <a:lstStyle/>
        <a:p>
          <a:r>
            <a:rPr lang="en-GB" sz="2400" b="1" i="1" u="sng" dirty="0">
              <a:solidFill>
                <a:schemeClr val="tx1"/>
              </a:solidFill>
            </a:rPr>
            <a:t>Secure</a:t>
          </a:r>
        </a:p>
        <a:p>
          <a:r>
            <a:rPr lang="en-GB" sz="2200" b="0" dirty="0">
              <a:solidFill>
                <a:schemeClr val="tx1"/>
              </a:solidFill>
            </a:rPr>
            <a:t>What are you going to do to secure it &amp;</a:t>
          </a:r>
        </a:p>
      </dgm:t>
    </dgm:pt>
    <dgm:pt modelId="{18A3296D-E9E5-4429-9962-B431BFC333FA}" type="parTrans" cxnId="{555BE3F7-2046-4811-B9DC-56FCFA206D23}">
      <dgm:prSet/>
      <dgm:spPr/>
      <dgm:t>
        <a:bodyPr/>
        <a:lstStyle/>
        <a:p>
          <a:endParaRPr lang="en-GB"/>
        </a:p>
      </dgm:t>
    </dgm:pt>
    <dgm:pt modelId="{41A5DEC3-B7C1-4E11-AEAD-D5DB9C9D131D}" type="sibTrans" cxnId="{555BE3F7-2046-4811-B9DC-56FCFA206D23}">
      <dgm:prSet/>
      <dgm:spPr>
        <a:solidFill>
          <a:srgbClr val="002060"/>
        </a:solidFill>
        <a:ln>
          <a:solidFill>
            <a:schemeClr val="tx1"/>
          </a:solidFill>
        </a:ln>
      </dgm:spPr>
      <dgm:t>
        <a:bodyPr/>
        <a:lstStyle/>
        <a:p>
          <a:endParaRPr lang="en-GB"/>
        </a:p>
      </dgm:t>
    </dgm:pt>
    <dgm:pt modelId="{D5E5C6E7-7E01-487C-9B3C-06E0C3F9342D}">
      <dgm:prSet phldrT="[Text]" custT="1"/>
      <dgm:spPr>
        <a:solidFill>
          <a:schemeClr val="accent1">
            <a:lumMod val="40000"/>
            <a:lumOff val="60000"/>
          </a:schemeClr>
        </a:solidFill>
        <a:ln>
          <a:solidFill>
            <a:schemeClr val="tx1"/>
          </a:solidFill>
        </a:ln>
      </dgm:spPr>
      <dgm:t>
        <a:bodyPr/>
        <a:lstStyle/>
        <a:p>
          <a:r>
            <a:rPr lang="en-GB" sz="2400" b="1" i="1" u="sng" dirty="0">
              <a:solidFill>
                <a:schemeClr val="tx1"/>
              </a:solidFill>
            </a:rPr>
            <a:t>Preserve</a:t>
          </a:r>
        </a:p>
        <a:p>
          <a:r>
            <a:rPr lang="en-GB" sz="2200" dirty="0">
              <a:solidFill>
                <a:schemeClr val="tx1"/>
              </a:solidFill>
            </a:rPr>
            <a:t>Don’t send the email on</a:t>
          </a:r>
        </a:p>
      </dgm:t>
    </dgm:pt>
    <dgm:pt modelId="{F71CC2A1-178A-47E9-A657-EEE22E426C14}" type="parTrans" cxnId="{0C6BD7C3-448D-4721-AAEF-66EAEA35512E}">
      <dgm:prSet/>
      <dgm:spPr/>
      <dgm:t>
        <a:bodyPr/>
        <a:lstStyle/>
        <a:p>
          <a:endParaRPr lang="en-GB"/>
        </a:p>
      </dgm:t>
    </dgm:pt>
    <dgm:pt modelId="{C72F4AFC-93BC-49AD-BE46-99E019FFC523}" type="sibTrans" cxnId="{0C6BD7C3-448D-4721-AAEF-66EAEA35512E}">
      <dgm:prSet/>
      <dgm:spPr>
        <a:solidFill>
          <a:srgbClr val="002060"/>
        </a:solidFill>
        <a:ln>
          <a:solidFill>
            <a:schemeClr val="tx1"/>
          </a:solidFill>
        </a:ln>
      </dgm:spPr>
      <dgm:t>
        <a:bodyPr/>
        <a:lstStyle/>
        <a:p>
          <a:endParaRPr lang="en-GB"/>
        </a:p>
      </dgm:t>
    </dgm:pt>
    <dgm:pt modelId="{3192A179-B926-44BE-8435-794CBE1C4C97}">
      <dgm:prSet phldrT="[Text]" custT="1"/>
      <dgm:spPr>
        <a:solidFill>
          <a:schemeClr val="accent3">
            <a:lumMod val="40000"/>
            <a:lumOff val="60000"/>
          </a:schemeClr>
        </a:solidFill>
        <a:ln>
          <a:solidFill>
            <a:schemeClr val="tx1"/>
          </a:solidFill>
        </a:ln>
      </dgm:spPr>
      <dgm:t>
        <a:bodyPr/>
        <a:lstStyle/>
        <a:p>
          <a:r>
            <a:rPr lang="en-GB" sz="2400" b="1" i="1" u="sng" dirty="0">
              <a:solidFill>
                <a:schemeClr val="tx1"/>
              </a:solidFill>
            </a:rPr>
            <a:t>SPOC</a:t>
          </a:r>
        </a:p>
        <a:p>
          <a:r>
            <a:rPr lang="en-GB" sz="2200" dirty="0">
              <a:solidFill>
                <a:schemeClr val="tx1"/>
              </a:solidFill>
            </a:rPr>
            <a:t>Pass it to who?</a:t>
          </a:r>
        </a:p>
      </dgm:t>
    </dgm:pt>
    <dgm:pt modelId="{A3782ACD-E1E9-48A1-B4C7-7AC5E1494BD5}" type="parTrans" cxnId="{E69BEB17-ED2C-439E-8BE8-3FD750964FB6}">
      <dgm:prSet/>
      <dgm:spPr/>
      <dgm:t>
        <a:bodyPr/>
        <a:lstStyle/>
        <a:p>
          <a:endParaRPr lang="en-GB"/>
        </a:p>
      </dgm:t>
    </dgm:pt>
    <dgm:pt modelId="{B812AE11-DC08-4FD5-84F2-4DC1BBF381B2}" type="sibTrans" cxnId="{E69BEB17-ED2C-439E-8BE8-3FD750964FB6}">
      <dgm:prSet/>
      <dgm:spPr/>
      <dgm:t>
        <a:bodyPr/>
        <a:lstStyle/>
        <a:p>
          <a:endParaRPr lang="en-GB"/>
        </a:p>
      </dgm:t>
    </dgm:pt>
    <dgm:pt modelId="{0BFF6794-45DF-43BD-99EA-760A4433B144}" type="pres">
      <dgm:prSet presAssocID="{29F73102-527E-4BDB-9EAC-67F5B22AB0A0}" presName="diagram" presStyleCnt="0">
        <dgm:presLayoutVars>
          <dgm:dir/>
          <dgm:resizeHandles val="exact"/>
        </dgm:presLayoutVars>
      </dgm:prSet>
      <dgm:spPr/>
    </dgm:pt>
    <dgm:pt modelId="{176D4662-34FF-405F-8B09-35E1941E6D2D}" type="pres">
      <dgm:prSet presAssocID="{AE3C848B-20D2-4C09-836E-89BA5AF996E5}" presName="node" presStyleLbl="node1" presStyleIdx="0" presStyleCnt="4">
        <dgm:presLayoutVars>
          <dgm:bulletEnabled val="1"/>
        </dgm:presLayoutVars>
      </dgm:prSet>
      <dgm:spPr/>
    </dgm:pt>
    <dgm:pt modelId="{D5EC0E68-EE86-476B-80B4-B051E2E318F6}" type="pres">
      <dgm:prSet presAssocID="{5A6919E6-5E94-4FDA-BC62-5FAFDD2BC2F9}" presName="sibTrans" presStyleLbl="sibTrans2D1" presStyleIdx="0" presStyleCnt="3"/>
      <dgm:spPr/>
    </dgm:pt>
    <dgm:pt modelId="{6818E67B-A42A-49F0-8CDD-17F5A77BA2B1}" type="pres">
      <dgm:prSet presAssocID="{5A6919E6-5E94-4FDA-BC62-5FAFDD2BC2F9}" presName="connectorText" presStyleLbl="sibTrans2D1" presStyleIdx="0" presStyleCnt="3"/>
      <dgm:spPr/>
    </dgm:pt>
    <dgm:pt modelId="{1C3EED9A-514D-4D8E-9189-DC63D8FF3B29}" type="pres">
      <dgm:prSet presAssocID="{F41E9E11-5FAB-4FB7-AF37-579C20F5B319}" presName="node" presStyleLbl="node1" presStyleIdx="1" presStyleCnt="4">
        <dgm:presLayoutVars>
          <dgm:bulletEnabled val="1"/>
        </dgm:presLayoutVars>
      </dgm:prSet>
      <dgm:spPr/>
    </dgm:pt>
    <dgm:pt modelId="{2F72E9DC-53E3-421B-AE84-F1CB2C11619D}" type="pres">
      <dgm:prSet presAssocID="{41A5DEC3-B7C1-4E11-AEAD-D5DB9C9D131D}" presName="sibTrans" presStyleLbl="sibTrans2D1" presStyleIdx="1" presStyleCnt="3"/>
      <dgm:spPr/>
    </dgm:pt>
    <dgm:pt modelId="{ACC154FC-A42A-49F3-8E5A-34B3D8A0C293}" type="pres">
      <dgm:prSet presAssocID="{41A5DEC3-B7C1-4E11-AEAD-D5DB9C9D131D}" presName="connectorText" presStyleLbl="sibTrans2D1" presStyleIdx="1" presStyleCnt="3"/>
      <dgm:spPr/>
    </dgm:pt>
    <dgm:pt modelId="{390E13E6-BFC9-4030-A5FB-A24F62A7FC40}" type="pres">
      <dgm:prSet presAssocID="{D5E5C6E7-7E01-487C-9B3C-06E0C3F9342D}" presName="node" presStyleLbl="node1" presStyleIdx="2" presStyleCnt="4">
        <dgm:presLayoutVars>
          <dgm:bulletEnabled val="1"/>
        </dgm:presLayoutVars>
      </dgm:prSet>
      <dgm:spPr/>
    </dgm:pt>
    <dgm:pt modelId="{9B1FF75A-B03B-462C-93F9-220D7FDF93B7}" type="pres">
      <dgm:prSet presAssocID="{C72F4AFC-93BC-49AD-BE46-99E019FFC523}" presName="sibTrans" presStyleLbl="sibTrans2D1" presStyleIdx="2" presStyleCnt="3"/>
      <dgm:spPr/>
    </dgm:pt>
    <dgm:pt modelId="{F3D669EB-8BD3-4912-BE3D-BEC8ECAB37EA}" type="pres">
      <dgm:prSet presAssocID="{C72F4AFC-93BC-49AD-BE46-99E019FFC523}" presName="connectorText" presStyleLbl="sibTrans2D1" presStyleIdx="2" presStyleCnt="3"/>
      <dgm:spPr/>
    </dgm:pt>
    <dgm:pt modelId="{9540A6F8-4E72-4049-868D-743AFCDCB9D0}" type="pres">
      <dgm:prSet presAssocID="{3192A179-B926-44BE-8435-794CBE1C4C97}" presName="node" presStyleLbl="node1" presStyleIdx="3" presStyleCnt="4">
        <dgm:presLayoutVars>
          <dgm:bulletEnabled val="1"/>
        </dgm:presLayoutVars>
      </dgm:prSet>
      <dgm:spPr/>
    </dgm:pt>
  </dgm:ptLst>
  <dgm:cxnLst>
    <dgm:cxn modelId="{E69BEB17-ED2C-439E-8BE8-3FD750964FB6}" srcId="{29F73102-527E-4BDB-9EAC-67F5B22AB0A0}" destId="{3192A179-B926-44BE-8435-794CBE1C4C97}" srcOrd="3" destOrd="0" parTransId="{A3782ACD-E1E9-48A1-B4C7-7AC5E1494BD5}" sibTransId="{B812AE11-DC08-4FD5-84F2-4DC1BBF381B2}"/>
    <dgm:cxn modelId="{4C08AC2C-FFF5-4A60-8D27-B329958A2556}" srcId="{29F73102-527E-4BDB-9EAC-67F5B22AB0A0}" destId="{AE3C848B-20D2-4C09-836E-89BA5AF996E5}" srcOrd="0" destOrd="0" parTransId="{48577DEC-9F90-4C83-9684-BC9E64C8F855}" sibTransId="{5A6919E6-5E94-4FDA-BC62-5FAFDD2BC2F9}"/>
    <dgm:cxn modelId="{2C4F4342-C027-4EBB-99C6-B223CB4C7F13}" type="presOf" srcId="{C72F4AFC-93BC-49AD-BE46-99E019FFC523}" destId="{9B1FF75A-B03B-462C-93F9-220D7FDF93B7}" srcOrd="0" destOrd="0" presId="urn:microsoft.com/office/officeart/2005/8/layout/process5"/>
    <dgm:cxn modelId="{BFF99E64-2CE4-467B-B6EA-B77AD776BCAC}" type="presOf" srcId="{5A6919E6-5E94-4FDA-BC62-5FAFDD2BC2F9}" destId="{6818E67B-A42A-49F0-8CDD-17F5A77BA2B1}" srcOrd="1" destOrd="0" presId="urn:microsoft.com/office/officeart/2005/8/layout/process5"/>
    <dgm:cxn modelId="{076E5249-1AB6-480C-B4C1-92F578281C81}" type="presOf" srcId="{AE3C848B-20D2-4C09-836E-89BA5AF996E5}" destId="{176D4662-34FF-405F-8B09-35E1941E6D2D}" srcOrd="0" destOrd="0" presId="urn:microsoft.com/office/officeart/2005/8/layout/process5"/>
    <dgm:cxn modelId="{17BC7F75-6E12-463B-BD55-BD2003C80C21}" type="presOf" srcId="{3192A179-B926-44BE-8435-794CBE1C4C97}" destId="{9540A6F8-4E72-4049-868D-743AFCDCB9D0}" srcOrd="0" destOrd="0" presId="urn:microsoft.com/office/officeart/2005/8/layout/process5"/>
    <dgm:cxn modelId="{0C6BD7C3-448D-4721-AAEF-66EAEA35512E}" srcId="{29F73102-527E-4BDB-9EAC-67F5B22AB0A0}" destId="{D5E5C6E7-7E01-487C-9B3C-06E0C3F9342D}" srcOrd="2" destOrd="0" parTransId="{F71CC2A1-178A-47E9-A657-EEE22E426C14}" sibTransId="{C72F4AFC-93BC-49AD-BE46-99E019FFC523}"/>
    <dgm:cxn modelId="{8F195EC5-7515-47DD-88BA-2381EADEA1C1}" type="presOf" srcId="{41A5DEC3-B7C1-4E11-AEAD-D5DB9C9D131D}" destId="{2F72E9DC-53E3-421B-AE84-F1CB2C11619D}" srcOrd="0" destOrd="0" presId="urn:microsoft.com/office/officeart/2005/8/layout/process5"/>
    <dgm:cxn modelId="{8FEDB6C8-B8C2-4B9C-A6AC-ECC6B4015E38}" type="presOf" srcId="{5A6919E6-5E94-4FDA-BC62-5FAFDD2BC2F9}" destId="{D5EC0E68-EE86-476B-80B4-B051E2E318F6}" srcOrd="0" destOrd="0" presId="urn:microsoft.com/office/officeart/2005/8/layout/process5"/>
    <dgm:cxn modelId="{B5AD19CE-3E3F-4336-A473-9762A409590B}" type="presOf" srcId="{C72F4AFC-93BC-49AD-BE46-99E019FFC523}" destId="{F3D669EB-8BD3-4912-BE3D-BEC8ECAB37EA}" srcOrd="1" destOrd="0" presId="urn:microsoft.com/office/officeart/2005/8/layout/process5"/>
    <dgm:cxn modelId="{8A8F26D6-5BFF-4483-8037-1E6DB49860C2}" type="presOf" srcId="{29F73102-527E-4BDB-9EAC-67F5B22AB0A0}" destId="{0BFF6794-45DF-43BD-99EA-760A4433B144}" srcOrd="0" destOrd="0" presId="urn:microsoft.com/office/officeart/2005/8/layout/process5"/>
    <dgm:cxn modelId="{D77126E2-A5A3-450C-A873-D0CAC88B2039}" type="presOf" srcId="{41A5DEC3-B7C1-4E11-AEAD-D5DB9C9D131D}" destId="{ACC154FC-A42A-49F3-8E5A-34B3D8A0C293}" srcOrd="1" destOrd="0" presId="urn:microsoft.com/office/officeart/2005/8/layout/process5"/>
    <dgm:cxn modelId="{2CC63CEF-EA58-487B-9CDA-8529F770D320}" type="presOf" srcId="{D5E5C6E7-7E01-487C-9B3C-06E0C3F9342D}" destId="{390E13E6-BFC9-4030-A5FB-A24F62A7FC40}" srcOrd="0" destOrd="0" presId="urn:microsoft.com/office/officeart/2005/8/layout/process5"/>
    <dgm:cxn modelId="{555BE3F7-2046-4811-B9DC-56FCFA206D23}" srcId="{29F73102-527E-4BDB-9EAC-67F5B22AB0A0}" destId="{F41E9E11-5FAB-4FB7-AF37-579C20F5B319}" srcOrd="1" destOrd="0" parTransId="{18A3296D-E9E5-4429-9962-B431BFC333FA}" sibTransId="{41A5DEC3-B7C1-4E11-AEAD-D5DB9C9D131D}"/>
    <dgm:cxn modelId="{D73936F9-2A46-46B2-9F3A-CA17F6A4CB98}" type="presOf" srcId="{F41E9E11-5FAB-4FB7-AF37-579C20F5B319}" destId="{1C3EED9A-514D-4D8E-9189-DC63D8FF3B29}" srcOrd="0" destOrd="0" presId="urn:microsoft.com/office/officeart/2005/8/layout/process5"/>
    <dgm:cxn modelId="{C2FA13B0-B2DB-49B4-A181-580509C1A060}" type="presParOf" srcId="{0BFF6794-45DF-43BD-99EA-760A4433B144}" destId="{176D4662-34FF-405F-8B09-35E1941E6D2D}" srcOrd="0" destOrd="0" presId="urn:microsoft.com/office/officeart/2005/8/layout/process5"/>
    <dgm:cxn modelId="{65E81418-3A7E-4C36-B87C-E7D932AFF5DC}" type="presParOf" srcId="{0BFF6794-45DF-43BD-99EA-760A4433B144}" destId="{D5EC0E68-EE86-476B-80B4-B051E2E318F6}" srcOrd="1" destOrd="0" presId="urn:microsoft.com/office/officeart/2005/8/layout/process5"/>
    <dgm:cxn modelId="{308AC77C-6782-410A-B0F0-9C8E88E33FFB}" type="presParOf" srcId="{D5EC0E68-EE86-476B-80B4-B051E2E318F6}" destId="{6818E67B-A42A-49F0-8CDD-17F5A77BA2B1}" srcOrd="0" destOrd="0" presId="urn:microsoft.com/office/officeart/2005/8/layout/process5"/>
    <dgm:cxn modelId="{0C8BF4BA-BA96-4194-9DAA-97D71BF62186}" type="presParOf" srcId="{0BFF6794-45DF-43BD-99EA-760A4433B144}" destId="{1C3EED9A-514D-4D8E-9189-DC63D8FF3B29}" srcOrd="2" destOrd="0" presId="urn:microsoft.com/office/officeart/2005/8/layout/process5"/>
    <dgm:cxn modelId="{FA56755A-08C2-407E-AEF0-32B502BDDB52}" type="presParOf" srcId="{0BFF6794-45DF-43BD-99EA-760A4433B144}" destId="{2F72E9DC-53E3-421B-AE84-F1CB2C11619D}" srcOrd="3" destOrd="0" presId="urn:microsoft.com/office/officeart/2005/8/layout/process5"/>
    <dgm:cxn modelId="{44A9E45D-FB6A-468C-BD9F-18F710CE9F71}" type="presParOf" srcId="{2F72E9DC-53E3-421B-AE84-F1CB2C11619D}" destId="{ACC154FC-A42A-49F3-8E5A-34B3D8A0C293}" srcOrd="0" destOrd="0" presId="urn:microsoft.com/office/officeart/2005/8/layout/process5"/>
    <dgm:cxn modelId="{9D853658-A23D-4431-AF2B-5546A52CEF5B}" type="presParOf" srcId="{0BFF6794-45DF-43BD-99EA-760A4433B144}" destId="{390E13E6-BFC9-4030-A5FB-A24F62A7FC40}" srcOrd="4" destOrd="0" presId="urn:microsoft.com/office/officeart/2005/8/layout/process5"/>
    <dgm:cxn modelId="{D3B4B15A-DFBC-4182-AD40-8D5FF809DBA4}" type="presParOf" srcId="{0BFF6794-45DF-43BD-99EA-760A4433B144}" destId="{9B1FF75A-B03B-462C-93F9-220D7FDF93B7}" srcOrd="5" destOrd="0" presId="urn:microsoft.com/office/officeart/2005/8/layout/process5"/>
    <dgm:cxn modelId="{38B6CA2E-721B-4DC0-9C80-2BB48E93596C}" type="presParOf" srcId="{9B1FF75A-B03B-462C-93F9-220D7FDF93B7}" destId="{F3D669EB-8BD3-4912-BE3D-BEC8ECAB37EA}" srcOrd="0" destOrd="0" presId="urn:microsoft.com/office/officeart/2005/8/layout/process5"/>
    <dgm:cxn modelId="{6986E80D-6720-4478-A865-E7DC2B9676A2}" type="presParOf" srcId="{0BFF6794-45DF-43BD-99EA-760A4433B144}" destId="{9540A6F8-4E72-4049-868D-743AFCDCB9D0}" srcOrd="6"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702BB7-939F-463A-A7B7-B8D0DC00AA07}">
      <dsp:nvSpPr>
        <dsp:cNvPr id="0" name=""/>
        <dsp:cNvSpPr/>
      </dsp:nvSpPr>
      <dsp:spPr>
        <a:xfrm>
          <a:off x="2483237" y="0"/>
          <a:ext cx="2219354" cy="2219692"/>
        </a:xfrm>
        <a:prstGeom prst="circularArrow">
          <a:avLst>
            <a:gd name="adj1" fmla="val 10980"/>
            <a:gd name="adj2" fmla="val 1142322"/>
            <a:gd name="adj3" fmla="val 4500000"/>
            <a:gd name="adj4" fmla="val 10800000"/>
            <a:gd name="adj5" fmla="val 125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5FF02D-F80C-42F4-A0A7-9DD8B8F488C5}">
      <dsp:nvSpPr>
        <dsp:cNvPr id="0" name=""/>
        <dsp:cNvSpPr/>
      </dsp:nvSpPr>
      <dsp:spPr>
        <a:xfrm>
          <a:off x="2973787" y="801376"/>
          <a:ext cx="1233252" cy="61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b="1" kern="1200" dirty="0"/>
            <a:t>Vision</a:t>
          </a:r>
        </a:p>
      </dsp:txBody>
      <dsp:txXfrm>
        <a:off x="2973787" y="801376"/>
        <a:ext cx="1233252" cy="616478"/>
      </dsp:txXfrm>
    </dsp:sp>
    <dsp:sp modelId="{46EDCFA5-0981-43E2-AF05-16D21282F6B1}">
      <dsp:nvSpPr>
        <dsp:cNvPr id="0" name=""/>
        <dsp:cNvSpPr/>
      </dsp:nvSpPr>
      <dsp:spPr>
        <a:xfrm>
          <a:off x="1866819" y="1275377"/>
          <a:ext cx="2219354" cy="2219692"/>
        </a:xfrm>
        <a:prstGeom prst="leftCircularArrow">
          <a:avLst>
            <a:gd name="adj1" fmla="val 10980"/>
            <a:gd name="adj2" fmla="val 1142322"/>
            <a:gd name="adj3" fmla="val 6300000"/>
            <a:gd name="adj4" fmla="val 18900000"/>
            <a:gd name="adj5" fmla="val 125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344443-3BF6-4528-82C8-83782E6F4267}">
      <dsp:nvSpPr>
        <dsp:cNvPr id="0" name=""/>
        <dsp:cNvSpPr/>
      </dsp:nvSpPr>
      <dsp:spPr>
        <a:xfrm>
          <a:off x="2359870" y="2084131"/>
          <a:ext cx="1233252" cy="61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b="1" kern="1200" dirty="0"/>
            <a:t>Mission</a:t>
          </a:r>
        </a:p>
      </dsp:txBody>
      <dsp:txXfrm>
        <a:off x="2359870" y="2084131"/>
        <a:ext cx="1233252" cy="616478"/>
      </dsp:txXfrm>
    </dsp:sp>
    <dsp:sp modelId="{059BBB3E-158E-4EF4-9AA3-2B016084F6D6}">
      <dsp:nvSpPr>
        <dsp:cNvPr id="0" name=""/>
        <dsp:cNvSpPr/>
      </dsp:nvSpPr>
      <dsp:spPr>
        <a:xfrm>
          <a:off x="2641197" y="2703377"/>
          <a:ext cx="1906769" cy="1907533"/>
        </a:xfrm>
        <a:prstGeom prst="blockArc">
          <a:avLst>
            <a:gd name="adj1" fmla="val 13500000"/>
            <a:gd name="adj2" fmla="val 10800000"/>
            <a:gd name="adj3" fmla="val 1274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25641-5612-4E91-80A7-BD357EA6E198}">
      <dsp:nvSpPr>
        <dsp:cNvPr id="0" name=""/>
        <dsp:cNvSpPr/>
      </dsp:nvSpPr>
      <dsp:spPr>
        <a:xfrm>
          <a:off x="2976705" y="3368731"/>
          <a:ext cx="1233252" cy="6164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b="1" kern="1200" dirty="0"/>
            <a:t>Values</a:t>
          </a:r>
        </a:p>
      </dsp:txBody>
      <dsp:txXfrm>
        <a:off x="2976705" y="3368731"/>
        <a:ext cx="1233252" cy="6164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4607C2-9D0E-4BFA-86B2-2215084FDBEF}">
      <dsp:nvSpPr>
        <dsp:cNvPr id="0" name=""/>
        <dsp:cNvSpPr/>
      </dsp:nvSpPr>
      <dsp:spPr>
        <a:xfrm rot="16200000">
          <a:off x="724935" y="-724935"/>
          <a:ext cx="2261771" cy="3711642"/>
        </a:xfrm>
        <a:prstGeom prst="round1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chemeClr val="tx1"/>
              </a:solidFill>
            </a:rPr>
            <a:t>Pursue</a:t>
          </a:r>
        </a:p>
      </dsp:txBody>
      <dsp:txXfrm rot="5400000">
        <a:off x="0" y="0"/>
        <a:ext cx="3711642" cy="1696328"/>
      </dsp:txXfrm>
    </dsp:sp>
    <dsp:sp modelId="{3D4FA314-1039-485F-A338-C086787B25D6}">
      <dsp:nvSpPr>
        <dsp:cNvPr id="0" name=""/>
        <dsp:cNvSpPr/>
      </dsp:nvSpPr>
      <dsp:spPr>
        <a:xfrm>
          <a:off x="3711642" y="0"/>
          <a:ext cx="3711642" cy="2261771"/>
        </a:xfrm>
        <a:prstGeom prst="round1Rect">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chemeClr val="tx1"/>
              </a:solidFill>
            </a:rPr>
            <a:t>Prevent</a:t>
          </a:r>
        </a:p>
      </dsp:txBody>
      <dsp:txXfrm>
        <a:off x="3711642" y="0"/>
        <a:ext cx="3711642" cy="1696328"/>
      </dsp:txXfrm>
    </dsp:sp>
    <dsp:sp modelId="{68C17E19-3112-4A1E-921A-5C07EC4A77C2}">
      <dsp:nvSpPr>
        <dsp:cNvPr id="0" name=""/>
        <dsp:cNvSpPr/>
      </dsp:nvSpPr>
      <dsp:spPr>
        <a:xfrm rot="10800000">
          <a:off x="0" y="2261771"/>
          <a:ext cx="3711642" cy="2261771"/>
        </a:xfrm>
        <a:prstGeom prst="round1Rect">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chemeClr val="tx1"/>
              </a:solidFill>
            </a:rPr>
            <a:t>Protect</a:t>
          </a:r>
        </a:p>
      </dsp:txBody>
      <dsp:txXfrm rot="10800000">
        <a:off x="0" y="2827213"/>
        <a:ext cx="3711642" cy="1696328"/>
      </dsp:txXfrm>
    </dsp:sp>
    <dsp:sp modelId="{3DD628C8-A9C5-46D2-98CF-3F7AE197E5D6}">
      <dsp:nvSpPr>
        <dsp:cNvPr id="0" name=""/>
        <dsp:cNvSpPr/>
      </dsp:nvSpPr>
      <dsp:spPr>
        <a:xfrm rot="5400000">
          <a:off x="4436578" y="1536835"/>
          <a:ext cx="2261771" cy="3711642"/>
        </a:xfrm>
        <a:prstGeom prst="round1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chemeClr val="tx1"/>
              </a:solidFill>
            </a:rPr>
            <a:t>Prepare</a:t>
          </a:r>
        </a:p>
      </dsp:txBody>
      <dsp:txXfrm rot="-5400000">
        <a:off x="3711642" y="2827213"/>
        <a:ext cx="3711642" cy="1696328"/>
      </dsp:txXfrm>
    </dsp:sp>
    <dsp:sp modelId="{2F13CAA2-3C83-4400-9DDE-CD3D5A0E185E}">
      <dsp:nvSpPr>
        <dsp:cNvPr id="0" name=""/>
        <dsp:cNvSpPr/>
      </dsp:nvSpPr>
      <dsp:spPr>
        <a:xfrm>
          <a:off x="2140081" y="1056569"/>
          <a:ext cx="3143122" cy="2410403"/>
        </a:xfrm>
        <a:prstGeom prst="roundRect">
          <a:avLst/>
        </a:prstGeom>
        <a:blipFill rotWithShape="0">
          <a:blip xmlns:r="http://schemas.openxmlformats.org/officeDocument/2006/relationships" r:embed="rId1"/>
          <a:srcRect/>
          <a:stretch>
            <a:fillRect l="-18000" r="-18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2257747" y="1174235"/>
        <a:ext cx="2907790" cy="21750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8F7D33-439E-4861-8456-654A9D7E1796}">
      <dsp:nvSpPr>
        <dsp:cNvPr id="0" name=""/>
        <dsp:cNvSpPr/>
      </dsp:nvSpPr>
      <dsp:spPr>
        <a:xfrm>
          <a:off x="9266" y="485722"/>
          <a:ext cx="2769620" cy="1661772"/>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Web (World Wide Web)</a:t>
          </a:r>
        </a:p>
      </dsp:txBody>
      <dsp:txXfrm>
        <a:off x="57938" y="534394"/>
        <a:ext cx="2672276" cy="1564428"/>
      </dsp:txXfrm>
    </dsp:sp>
    <dsp:sp modelId="{6C63E272-63EB-475E-8715-D7C6B44B7D80}">
      <dsp:nvSpPr>
        <dsp:cNvPr id="0" name=""/>
        <dsp:cNvSpPr/>
      </dsp:nvSpPr>
      <dsp:spPr>
        <a:xfrm>
          <a:off x="3022613" y="973175"/>
          <a:ext cx="587159" cy="68686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3022613" y="1110548"/>
        <a:ext cx="411011" cy="412119"/>
      </dsp:txXfrm>
    </dsp:sp>
    <dsp:sp modelId="{F6F6B1F2-3DB5-460F-95F7-8A512ADF0001}">
      <dsp:nvSpPr>
        <dsp:cNvPr id="0" name=""/>
        <dsp:cNvSpPr/>
      </dsp:nvSpPr>
      <dsp:spPr>
        <a:xfrm>
          <a:off x="3886735" y="485722"/>
          <a:ext cx="2769620" cy="1661772"/>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Deep Web</a:t>
          </a:r>
        </a:p>
      </dsp:txBody>
      <dsp:txXfrm>
        <a:off x="3935407" y="534394"/>
        <a:ext cx="2672276" cy="1564428"/>
      </dsp:txXfrm>
    </dsp:sp>
    <dsp:sp modelId="{34147F33-B37A-47D4-BF3E-1323912971EA}">
      <dsp:nvSpPr>
        <dsp:cNvPr id="0" name=""/>
        <dsp:cNvSpPr/>
      </dsp:nvSpPr>
      <dsp:spPr>
        <a:xfrm>
          <a:off x="6900082" y="973175"/>
          <a:ext cx="587159" cy="68686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6900082" y="1110548"/>
        <a:ext cx="411011" cy="412119"/>
      </dsp:txXfrm>
    </dsp:sp>
    <dsp:sp modelId="{324BF9A2-C448-4AF0-B857-8C02D1007346}">
      <dsp:nvSpPr>
        <dsp:cNvPr id="0" name=""/>
        <dsp:cNvSpPr/>
      </dsp:nvSpPr>
      <dsp:spPr>
        <a:xfrm>
          <a:off x="7764204" y="485722"/>
          <a:ext cx="2769620" cy="1661772"/>
        </a:xfrm>
        <a:prstGeom prst="roundRect">
          <a:avLst>
            <a:gd name="adj" fmla="val 1000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Dark Web</a:t>
          </a:r>
        </a:p>
      </dsp:txBody>
      <dsp:txXfrm>
        <a:off x="7812876" y="534394"/>
        <a:ext cx="2672276" cy="1564428"/>
      </dsp:txXfrm>
    </dsp:sp>
    <dsp:sp modelId="{A5932302-668E-40FD-937C-1EFB7470A07D}">
      <dsp:nvSpPr>
        <dsp:cNvPr id="0" name=""/>
        <dsp:cNvSpPr/>
      </dsp:nvSpPr>
      <dsp:spPr>
        <a:xfrm rot="5400000">
          <a:off x="8855434" y="2341368"/>
          <a:ext cx="587159" cy="68686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rot="-5400000">
        <a:off x="8942954" y="2391221"/>
        <a:ext cx="412119" cy="411011"/>
      </dsp:txXfrm>
    </dsp:sp>
    <dsp:sp modelId="{033C6167-ED9E-4CD6-B141-6144BD04C0C4}">
      <dsp:nvSpPr>
        <dsp:cNvPr id="0" name=""/>
        <dsp:cNvSpPr/>
      </dsp:nvSpPr>
      <dsp:spPr>
        <a:xfrm>
          <a:off x="7764204" y="3255343"/>
          <a:ext cx="2769620" cy="1661772"/>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TOR</a:t>
          </a:r>
        </a:p>
      </dsp:txBody>
      <dsp:txXfrm>
        <a:off x="7812876" y="3304015"/>
        <a:ext cx="2672276" cy="1564428"/>
      </dsp:txXfrm>
    </dsp:sp>
    <dsp:sp modelId="{192A06C7-6BAB-4553-98FF-68B4386BAF55}">
      <dsp:nvSpPr>
        <dsp:cNvPr id="0" name=""/>
        <dsp:cNvSpPr/>
      </dsp:nvSpPr>
      <dsp:spPr>
        <a:xfrm rot="10800000">
          <a:off x="6933317" y="3742796"/>
          <a:ext cx="587159" cy="68686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rot="10800000">
        <a:off x="7109465" y="3880169"/>
        <a:ext cx="411011" cy="412119"/>
      </dsp:txXfrm>
    </dsp:sp>
    <dsp:sp modelId="{C06F211A-A92A-48EC-96FF-2EA55865CD1B}">
      <dsp:nvSpPr>
        <dsp:cNvPr id="0" name=""/>
        <dsp:cNvSpPr/>
      </dsp:nvSpPr>
      <dsp:spPr>
        <a:xfrm>
          <a:off x="3886735" y="3255343"/>
          <a:ext cx="2769620" cy="1661772"/>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Cryptocurrency</a:t>
          </a:r>
        </a:p>
      </dsp:txBody>
      <dsp:txXfrm>
        <a:off x="3935407" y="3304015"/>
        <a:ext cx="2672276" cy="15644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202223-6D01-4911-A14D-C3FE565E2926}">
      <dsp:nvSpPr>
        <dsp:cNvPr id="0" name=""/>
        <dsp:cNvSpPr/>
      </dsp:nvSpPr>
      <dsp:spPr>
        <a:xfrm>
          <a:off x="5558" y="314360"/>
          <a:ext cx="4508599" cy="1954913"/>
        </a:xfrm>
        <a:prstGeom prst="rect">
          <a:avLst/>
        </a:prstGeom>
        <a:solidFill>
          <a:schemeClr val="bg1">
            <a:lumMod val="85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Any form of currency that exists digitally or virtually &amp; uses cryptography to secure transactions</a:t>
          </a:r>
        </a:p>
      </dsp:txBody>
      <dsp:txXfrm>
        <a:off x="5558" y="314360"/>
        <a:ext cx="4508599" cy="1954913"/>
      </dsp:txXfrm>
    </dsp:sp>
    <dsp:sp modelId="{22476E6D-9514-4CAF-9BFE-5DD73907254A}">
      <dsp:nvSpPr>
        <dsp:cNvPr id="0" name=""/>
        <dsp:cNvSpPr/>
      </dsp:nvSpPr>
      <dsp:spPr>
        <a:xfrm>
          <a:off x="4894210" y="280896"/>
          <a:ext cx="4673998" cy="2021840"/>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Bitcoin is the worlds 1st digital currency that allows users to send value on a peer-to-peer basis with no need for a bank, service provider or any other authority</a:t>
          </a:r>
        </a:p>
      </dsp:txBody>
      <dsp:txXfrm>
        <a:off x="4894210" y="280896"/>
        <a:ext cx="4673998" cy="2021840"/>
      </dsp:txXfrm>
    </dsp:sp>
    <dsp:sp modelId="{633C3527-F57F-4744-8CD0-0D21512C47A6}">
      <dsp:nvSpPr>
        <dsp:cNvPr id="0" name=""/>
        <dsp:cNvSpPr/>
      </dsp:nvSpPr>
      <dsp:spPr>
        <a:xfrm>
          <a:off x="169152" y="2744016"/>
          <a:ext cx="4362887" cy="1943534"/>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Legitimate use includes transfer &amp; storage of value without trust or reliance on others. Also used for trade, goods &amp; services</a:t>
          </a:r>
        </a:p>
      </dsp:txBody>
      <dsp:txXfrm>
        <a:off x="169152" y="2744016"/>
        <a:ext cx="4362887" cy="1943534"/>
      </dsp:txXfrm>
    </dsp:sp>
    <dsp:sp modelId="{76A9637E-F83B-46DB-896D-28E162BE1038}">
      <dsp:nvSpPr>
        <dsp:cNvPr id="0" name=""/>
        <dsp:cNvSpPr/>
      </dsp:nvSpPr>
      <dsp:spPr>
        <a:xfrm>
          <a:off x="4912092" y="2682789"/>
          <a:ext cx="4492523" cy="2065987"/>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Anonymous nature of bitcoin allows criminals to transact for illicit goods &amp; services, then store the proceeds of their crime in digital form away from banks</a:t>
          </a:r>
        </a:p>
      </dsp:txBody>
      <dsp:txXfrm>
        <a:off x="4912092" y="2682789"/>
        <a:ext cx="4492523" cy="20659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C00F0E-89C2-4626-9B7C-B4562E0F696C}">
      <dsp:nvSpPr>
        <dsp:cNvPr id="0" name=""/>
        <dsp:cNvSpPr/>
      </dsp:nvSpPr>
      <dsp:spPr>
        <a:xfrm>
          <a:off x="3972795" y="1568783"/>
          <a:ext cx="1993991" cy="1724883"/>
        </a:xfrm>
        <a:prstGeom prst="hexagon">
          <a:avLst>
            <a:gd name="adj" fmla="val 28570"/>
            <a:gd name="vf" fmla="val 115470"/>
          </a:avLst>
        </a:prstGeom>
        <a:blipFill rotWithShape="0">
          <a:blip xmlns:r="http://schemas.openxmlformats.org/officeDocument/2006/relationships" r:embed="rId1"/>
          <a:srcRect/>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866900">
            <a:lnSpc>
              <a:spcPct val="90000"/>
            </a:lnSpc>
            <a:spcBef>
              <a:spcPct val="0"/>
            </a:spcBef>
            <a:spcAft>
              <a:spcPct val="35000"/>
            </a:spcAft>
            <a:buNone/>
          </a:pPr>
          <a:endParaRPr lang="en-GB" sz="4200" kern="1200" dirty="0"/>
        </a:p>
      </dsp:txBody>
      <dsp:txXfrm>
        <a:off x="4303227" y="1854620"/>
        <a:ext cx="1333127" cy="1153209"/>
      </dsp:txXfrm>
    </dsp:sp>
    <dsp:sp modelId="{CDC6029A-6AF9-4F74-9011-897AF03C0D46}">
      <dsp:nvSpPr>
        <dsp:cNvPr id="0" name=""/>
        <dsp:cNvSpPr/>
      </dsp:nvSpPr>
      <dsp:spPr>
        <a:xfrm>
          <a:off x="5221417" y="743543"/>
          <a:ext cx="752327" cy="648229"/>
        </a:xfrm>
        <a:prstGeom prst="hexagon">
          <a:avLst>
            <a:gd name="adj" fmla="val 28900"/>
            <a:gd name="vf" fmla="val 115470"/>
          </a:avLst>
        </a:prstGeom>
        <a:solidFill>
          <a:schemeClr val="accent2">
            <a:lumMod val="75000"/>
          </a:schemeClr>
        </a:solidFill>
        <a:ln>
          <a:noFill/>
        </a:ln>
        <a:effectLst/>
      </dsp:spPr>
      <dsp:style>
        <a:lnRef idx="0">
          <a:scrgbClr r="0" g="0" b="0"/>
        </a:lnRef>
        <a:fillRef idx="1">
          <a:scrgbClr r="0" g="0" b="0"/>
        </a:fillRef>
        <a:effectRef idx="0">
          <a:scrgbClr r="0" g="0" b="0"/>
        </a:effectRef>
        <a:fontRef idx="minor"/>
      </dsp:style>
    </dsp:sp>
    <dsp:sp modelId="{F96A656A-5768-4A1D-9760-920DC739448F}">
      <dsp:nvSpPr>
        <dsp:cNvPr id="0" name=""/>
        <dsp:cNvSpPr/>
      </dsp:nvSpPr>
      <dsp:spPr>
        <a:xfrm>
          <a:off x="4156471" y="0"/>
          <a:ext cx="1634062" cy="1413655"/>
        </a:xfrm>
        <a:prstGeom prst="hexagon">
          <a:avLst>
            <a:gd name="adj" fmla="val 28570"/>
            <a:gd name="vf" fmla="val 115470"/>
          </a:avLst>
        </a:prstGeom>
        <a:blipFill rotWithShape="0">
          <a:blip xmlns:r="http://schemas.openxmlformats.org/officeDocument/2006/relationships" r:embed="rId2"/>
          <a:srcRect/>
          <a:stretch>
            <a:fillRect l="-45000" r="-4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GB" sz="3400" kern="1200" dirty="0"/>
        </a:p>
      </dsp:txBody>
      <dsp:txXfrm>
        <a:off x="4427270" y="234273"/>
        <a:ext cx="1092464" cy="945109"/>
      </dsp:txXfrm>
    </dsp:sp>
    <dsp:sp modelId="{CCE462CB-0813-4A2C-89EE-351EEA4002D8}">
      <dsp:nvSpPr>
        <dsp:cNvPr id="0" name=""/>
        <dsp:cNvSpPr/>
      </dsp:nvSpPr>
      <dsp:spPr>
        <a:xfrm>
          <a:off x="6099442" y="1955386"/>
          <a:ext cx="752327" cy="648229"/>
        </a:xfrm>
        <a:prstGeom prst="hexagon">
          <a:avLst>
            <a:gd name="adj" fmla="val 28900"/>
            <a:gd name="vf" fmla="val 115470"/>
          </a:avLst>
        </a:prstGeom>
        <a:solidFill>
          <a:schemeClr val="accent2">
            <a:lumMod val="75000"/>
          </a:schemeClr>
        </a:solidFill>
        <a:ln>
          <a:noFill/>
        </a:ln>
        <a:effectLst/>
      </dsp:spPr>
      <dsp:style>
        <a:lnRef idx="0">
          <a:scrgbClr r="0" g="0" b="0"/>
        </a:lnRef>
        <a:fillRef idx="1">
          <a:scrgbClr r="0" g="0" b="0"/>
        </a:fillRef>
        <a:effectRef idx="0">
          <a:scrgbClr r="0" g="0" b="0"/>
        </a:effectRef>
        <a:fontRef idx="minor"/>
      </dsp:style>
    </dsp:sp>
    <dsp:sp modelId="{E762D49E-7A5D-41F2-8B16-01314560DC26}">
      <dsp:nvSpPr>
        <dsp:cNvPr id="0" name=""/>
        <dsp:cNvSpPr/>
      </dsp:nvSpPr>
      <dsp:spPr>
        <a:xfrm>
          <a:off x="5655095" y="869493"/>
          <a:ext cx="1634062" cy="1413655"/>
        </a:xfrm>
        <a:prstGeom prst="hexagon">
          <a:avLst>
            <a:gd name="adj" fmla="val 28570"/>
            <a:gd name="vf" fmla="val 115470"/>
          </a:avLst>
        </a:prstGeom>
        <a:blipFill rotWithShape="0">
          <a:blip xmlns:r="http://schemas.openxmlformats.org/officeDocument/2006/relationships" r:embed="rId3"/>
          <a:srcRect/>
          <a:stretch>
            <a:fillRect l="-25000" r="-2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GB" sz="3400" kern="1200" dirty="0"/>
        </a:p>
      </dsp:txBody>
      <dsp:txXfrm>
        <a:off x="5925894" y="1103766"/>
        <a:ext cx="1092464" cy="945109"/>
      </dsp:txXfrm>
    </dsp:sp>
    <dsp:sp modelId="{13EDFA72-07D8-4CB5-A055-8D1C700792E2}">
      <dsp:nvSpPr>
        <dsp:cNvPr id="0" name=""/>
        <dsp:cNvSpPr/>
      </dsp:nvSpPr>
      <dsp:spPr>
        <a:xfrm>
          <a:off x="5489509" y="3323331"/>
          <a:ext cx="752327" cy="648229"/>
        </a:xfrm>
        <a:prstGeom prst="hexagon">
          <a:avLst>
            <a:gd name="adj" fmla="val 28900"/>
            <a:gd name="vf" fmla="val 115470"/>
          </a:avLst>
        </a:prstGeom>
        <a:solidFill>
          <a:schemeClr val="accent2">
            <a:lumMod val="75000"/>
          </a:schemeClr>
        </a:solidFill>
        <a:ln>
          <a:noFill/>
        </a:ln>
        <a:effectLst/>
      </dsp:spPr>
      <dsp:style>
        <a:lnRef idx="0">
          <a:scrgbClr r="0" g="0" b="0"/>
        </a:lnRef>
        <a:fillRef idx="1">
          <a:scrgbClr r="0" g="0" b="0"/>
        </a:fillRef>
        <a:effectRef idx="0">
          <a:scrgbClr r="0" g="0" b="0"/>
        </a:effectRef>
        <a:fontRef idx="minor"/>
      </dsp:style>
    </dsp:sp>
    <dsp:sp modelId="{BAB0205A-C14F-4960-B3FF-20B057A8A286}">
      <dsp:nvSpPr>
        <dsp:cNvPr id="0" name=""/>
        <dsp:cNvSpPr/>
      </dsp:nvSpPr>
      <dsp:spPr>
        <a:xfrm>
          <a:off x="5655095" y="2578815"/>
          <a:ext cx="1634062" cy="1413655"/>
        </a:xfrm>
        <a:prstGeom prst="hexagon">
          <a:avLst>
            <a:gd name="adj" fmla="val 28570"/>
            <a:gd name="vf" fmla="val 115470"/>
          </a:avLst>
        </a:prstGeom>
        <a:blipFill rotWithShape="0">
          <a:blip xmlns:r="http://schemas.openxmlformats.org/officeDocument/2006/relationships" r:embed="rId4"/>
          <a:srcRect/>
          <a:stretch>
            <a:fillRect l="-25000" r="-2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GB" sz="3400" kern="1200" dirty="0"/>
        </a:p>
      </dsp:txBody>
      <dsp:txXfrm>
        <a:off x="5925894" y="2813088"/>
        <a:ext cx="1092464" cy="945109"/>
      </dsp:txXfrm>
    </dsp:sp>
    <dsp:sp modelId="{3B47E99E-4615-4A50-88DD-2C5679FD854F}">
      <dsp:nvSpPr>
        <dsp:cNvPr id="0" name=""/>
        <dsp:cNvSpPr/>
      </dsp:nvSpPr>
      <dsp:spPr>
        <a:xfrm>
          <a:off x="3976506" y="3465328"/>
          <a:ext cx="752327" cy="648229"/>
        </a:xfrm>
        <a:prstGeom prst="hexagon">
          <a:avLst>
            <a:gd name="adj" fmla="val 28900"/>
            <a:gd name="vf" fmla="val 115470"/>
          </a:avLst>
        </a:prstGeom>
        <a:solidFill>
          <a:schemeClr val="accent2">
            <a:lumMod val="75000"/>
          </a:schemeClr>
        </a:solidFill>
        <a:ln>
          <a:noFill/>
        </a:ln>
        <a:effectLst/>
      </dsp:spPr>
      <dsp:style>
        <a:lnRef idx="0">
          <a:scrgbClr r="0" g="0" b="0"/>
        </a:lnRef>
        <a:fillRef idx="1">
          <a:scrgbClr r="0" g="0" b="0"/>
        </a:fillRef>
        <a:effectRef idx="0">
          <a:scrgbClr r="0" g="0" b="0"/>
        </a:effectRef>
        <a:fontRef idx="minor"/>
      </dsp:style>
    </dsp:sp>
    <dsp:sp modelId="{4CBEE737-F668-4C24-9250-40C673D92F54}">
      <dsp:nvSpPr>
        <dsp:cNvPr id="0" name=""/>
        <dsp:cNvSpPr/>
      </dsp:nvSpPr>
      <dsp:spPr>
        <a:xfrm>
          <a:off x="4156471" y="3449281"/>
          <a:ext cx="1634062" cy="1413655"/>
        </a:xfrm>
        <a:prstGeom prst="hexagon">
          <a:avLst>
            <a:gd name="adj" fmla="val 28570"/>
            <a:gd name="vf" fmla="val 115470"/>
          </a:avLst>
        </a:prstGeom>
        <a:blipFill rotWithShape="0">
          <a:blip xmlns:r="http://schemas.openxmlformats.org/officeDocument/2006/relationships" r:embed="rId5"/>
          <a:srcRect/>
          <a:stretch>
            <a:fillRect l="-45000" r="-4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GB" sz="3400" kern="1200" dirty="0"/>
        </a:p>
      </dsp:txBody>
      <dsp:txXfrm>
        <a:off x="4427270" y="3683554"/>
        <a:ext cx="1092464" cy="945109"/>
      </dsp:txXfrm>
    </dsp:sp>
    <dsp:sp modelId="{36EF2CD6-DC93-43AA-830C-7F41D742DD39}">
      <dsp:nvSpPr>
        <dsp:cNvPr id="0" name=""/>
        <dsp:cNvSpPr/>
      </dsp:nvSpPr>
      <dsp:spPr>
        <a:xfrm>
          <a:off x="3084103" y="2253971"/>
          <a:ext cx="752327" cy="648229"/>
        </a:xfrm>
        <a:prstGeom prst="hexagon">
          <a:avLst>
            <a:gd name="adj" fmla="val 28900"/>
            <a:gd name="vf" fmla="val 115470"/>
          </a:avLst>
        </a:prstGeom>
        <a:solidFill>
          <a:schemeClr val="accent2">
            <a:lumMod val="75000"/>
          </a:schemeClr>
        </a:solidFill>
        <a:ln>
          <a:noFill/>
        </a:ln>
        <a:effectLst/>
      </dsp:spPr>
      <dsp:style>
        <a:lnRef idx="0">
          <a:scrgbClr r="0" g="0" b="0"/>
        </a:lnRef>
        <a:fillRef idx="1">
          <a:scrgbClr r="0" g="0" b="0"/>
        </a:fillRef>
        <a:effectRef idx="0">
          <a:scrgbClr r="0" g="0" b="0"/>
        </a:effectRef>
        <a:fontRef idx="minor"/>
      </dsp:style>
    </dsp:sp>
    <dsp:sp modelId="{5583A403-14F9-408B-A6F9-ABB1AC2D7D20}">
      <dsp:nvSpPr>
        <dsp:cNvPr id="0" name=""/>
        <dsp:cNvSpPr/>
      </dsp:nvSpPr>
      <dsp:spPr>
        <a:xfrm>
          <a:off x="2650888" y="2579788"/>
          <a:ext cx="1634062" cy="1413655"/>
        </a:xfrm>
        <a:prstGeom prst="hexagon">
          <a:avLst>
            <a:gd name="adj" fmla="val 28570"/>
            <a:gd name="vf" fmla="val 115470"/>
          </a:avLst>
        </a:prstGeom>
        <a:blipFill rotWithShape="0">
          <a:blip xmlns:r="http://schemas.openxmlformats.org/officeDocument/2006/relationships" r:embed="rId6"/>
          <a:srcRect/>
          <a:stretch>
            <a:fillRect l="-25000" r="-2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GB" sz="3400" kern="1200" dirty="0"/>
        </a:p>
      </dsp:txBody>
      <dsp:txXfrm>
        <a:off x="2921687" y="2814061"/>
        <a:ext cx="1092464" cy="945109"/>
      </dsp:txXfrm>
    </dsp:sp>
    <dsp:sp modelId="{93D143CE-A01A-46B1-BB44-3D5160016486}">
      <dsp:nvSpPr>
        <dsp:cNvPr id="0" name=""/>
        <dsp:cNvSpPr/>
      </dsp:nvSpPr>
      <dsp:spPr>
        <a:xfrm>
          <a:off x="2650888" y="867547"/>
          <a:ext cx="1634062" cy="1413655"/>
        </a:xfrm>
        <a:prstGeom prst="hexagon">
          <a:avLst>
            <a:gd name="adj" fmla="val 28570"/>
            <a:gd name="vf" fmla="val 115470"/>
          </a:avLst>
        </a:prstGeom>
        <a:blipFill rotWithShape="0">
          <a:blip xmlns:r="http://schemas.openxmlformats.org/officeDocument/2006/relationships" r:embed="rId7"/>
          <a:srcRect/>
          <a:stretch>
            <a:fillRect t="-3000" b="-3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GB" sz="3400" kern="1200"/>
        </a:p>
      </dsp:txBody>
      <dsp:txXfrm>
        <a:off x="2921687" y="1101820"/>
        <a:ext cx="1092464" cy="9451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FE60D-8593-47C5-9D45-B6D938316E50}">
      <dsp:nvSpPr>
        <dsp:cNvPr id="0" name=""/>
        <dsp:cNvSpPr/>
      </dsp:nvSpPr>
      <dsp:spPr>
        <a:xfrm>
          <a:off x="9031" y="425969"/>
          <a:ext cx="2699294" cy="1619576"/>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1.86 billion 2016, 2.91 billion users 2021. 44.84 million users in the UK</a:t>
          </a:r>
        </a:p>
      </dsp:txBody>
      <dsp:txXfrm>
        <a:off x="56467" y="473405"/>
        <a:ext cx="2604422" cy="1524704"/>
      </dsp:txXfrm>
    </dsp:sp>
    <dsp:sp modelId="{F3D4E678-27FF-4DB8-BBB5-3A3509091DA9}">
      <dsp:nvSpPr>
        <dsp:cNvPr id="0" name=""/>
        <dsp:cNvSpPr/>
      </dsp:nvSpPr>
      <dsp:spPr>
        <a:xfrm>
          <a:off x="2945863" y="901045"/>
          <a:ext cx="572250" cy="66942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a:off x="2945863" y="1034930"/>
        <a:ext cx="400575" cy="401655"/>
      </dsp:txXfrm>
    </dsp:sp>
    <dsp:sp modelId="{7967C6A8-D1E0-4CE0-9A7F-75763895936D}">
      <dsp:nvSpPr>
        <dsp:cNvPr id="0" name=""/>
        <dsp:cNvSpPr/>
      </dsp:nvSpPr>
      <dsp:spPr>
        <a:xfrm>
          <a:off x="3788043" y="425969"/>
          <a:ext cx="2699294" cy="1619576"/>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FB is used daily by 44% of the UK population</a:t>
          </a:r>
        </a:p>
      </dsp:txBody>
      <dsp:txXfrm>
        <a:off x="3835479" y="473405"/>
        <a:ext cx="2604422" cy="1524704"/>
      </dsp:txXfrm>
    </dsp:sp>
    <dsp:sp modelId="{E4015EE6-534D-494B-8A3F-36DD184E870B}">
      <dsp:nvSpPr>
        <dsp:cNvPr id="0" name=""/>
        <dsp:cNvSpPr/>
      </dsp:nvSpPr>
      <dsp:spPr>
        <a:xfrm>
          <a:off x="6724875" y="901045"/>
          <a:ext cx="572250" cy="66942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a:off x="6724875" y="1034930"/>
        <a:ext cx="400575" cy="401655"/>
      </dsp:txXfrm>
    </dsp:sp>
    <dsp:sp modelId="{3DC8B41B-FE50-482D-90F2-7D686DECC672}">
      <dsp:nvSpPr>
        <dsp:cNvPr id="0" name=""/>
        <dsp:cNvSpPr/>
      </dsp:nvSpPr>
      <dsp:spPr>
        <a:xfrm>
          <a:off x="7567055" y="425969"/>
          <a:ext cx="2699294" cy="1619576"/>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Over 55% of users ONLY use mobiles</a:t>
          </a:r>
        </a:p>
      </dsp:txBody>
      <dsp:txXfrm>
        <a:off x="7614491" y="473405"/>
        <a:ext cx="2604422" cy="1524704"/>
      </dsp:txXfrm>
    </dsp:sp>
    <dsp:sp modelId="{98A7F7A7-BB19-4AF3-BCDA-02C2B8BD49F3}">
      <dsp:nvSpPr>
        <dsp:cNvPr id="0" name=""/>
        <dsp:cNvSpPr/>
      </dsp:nvSpPr>
      <dsp:spPr>
        <a:xfrm rot="5400000">
          <a:off x="8630577" y="2234496"/>
          <a:ext cx="572250" cy="66942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rot="-5400000">
        <a:off x="8715875" y="2283084"/>
        <a:ext cx="401655" cy="400575"/>
      </dsp:txXfrm>
    </dsp:sp>
    <dsp:sp modelId="{01375737-95E7-4E23-8F88-8262920D35AF}">
      <dsp:nvSpPr>
        <dsp:cNvPr id="0" name=""/>
        <dsp:cNvSpPr/>
      </dsp:nvSpPr>
      <dsp:spPr>
        <a:xfrm>
          <a:off x="7567055" y="3125263"/>
          <a:ext cx="2699294" cy="1619576"/>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Average FB user creates 90 pieces of content each month</a:t>
          </a:r>
        </a:p>
      </dsp:txBody>
      <dsp:txXfrm>
        <a:off x="7614491" y="3172699"/>
        <a:ext cx="2604422" cy="1524704"/>
      </dsp:txXfrm>
    </dsp:sp>
    <dsp:sp modelId="{90B9E9D5-6EA7-4BB6-A7DC-127939E93800}">
      <dsp:nvSpPr>
        <dsp:cNvPr id="0" name=""/>
        <dsp:cNvSpPr/>
      </dsp:nvSpPr>
      <dsp:spPr>
        <a:xfrm rot="10800000">
          <a:off x="6757267" y="3600339"/>
          <a:ext cx="572250" cy="66942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rot="10800000">
        <a:off x="6928942" y="3734224"/>
        <a:ext cx="400575" cy="401655"/>
      </dsp:txXfrm>
    </dsp:sp>
    <dsp:sp modelId="{E755FEC6-E156-4354-9C09-817E28B5B084}">
      <dsp:nvSpPr>
        <dsp:cNvPr id="0" name=""/>
        <dsp:cNvSpPr/>
      </dsp:nvSpPr>
      <dsp:spPr>
        <a:xfrm>
          <a:off x="3788043" y="3125263"/>
          <a:ext cx="2699294" cy="1619576"/>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Average adult user has 388 friends</a:t>
          </a:r>
        </a:p>
      </dsp:txBody>
      <dsp:txXfrm>
        <a:off x="3835479" y="3172699"/>
        <a:ext cx="2604422" cy="1524704"/>
      </dsp:txXfrm>
    </dsp:sp>
    <dsp:sp modelId="{6E25D2B0-3CC7-40B8-BF24-FF141BA5F787}">
      <dsp:nvSpPr>
        <dsp:cNvPr id="0" name=""/>
        <dsp:cNvSpPr/>
      </dsp:nvSpPr>
      <dsp:spPr>
        <a:xfrm rot="10800000">
          <a:off x="2978254" y="3600339"/>
          <a:ext cx="572250" cy="66942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rot="10800000">
        <a:off x="3149929" y="3734224"/>
        <a:ext cx="400575" cy="401655"/>
      </dsp:txXfrm>
    </dsp:sp>
    <dsp:sp modelId="{36E1D5C2-16A4-4D4F-BEAD-0B944B425C6A}">
      <dsp:nvSpPr>
        <dsp:cNvPr id="0" name=""/>
        <dsp:cNvSpPr/>
      </dsp:nvSpPr>
      <dsp:spPr>
        <a:xfrm>
          <a:off x="9031" y="3125263"/>
          <a:ext cx="2699294" cy="1619576"/>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Largest</a:t>
          </a:r>
          <a:r>
            <a:rPr lang="en-GB" sz="2400" kern="1200" baseline="0" dirty="0">
              <a:solidFill>
                <a:schemeClr val="tx1"/>
              </a:solidFill>
            </a:rPr>
            <a:t> group using FB in the UK 25 – 34 years old (11.2 million)</a:t>
          </a:r>
          <a:endParaRPr lang="en-GB" sz="2400" kern="1200" dirty="0">
            <a:solidFill>
              <a:schemeClr val="tx1"/>
            </a:solidFill>
          </a:endParaRPr>
        </a:p>
      </dsp:txBody>
      <dsp:txXfrm>
        <a:off x="56467" y="3172699"/>
        <a:ext cx="2604422" cy="15247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A9EF65-2C91-4374-8375-821F3777BE8F}">
      <dsp:nvSpPr>
        <dsp:cNvPr id="0" name=""/>
        <dsp:cNvSpPr/>
      </dsp:nvSpPr>
      <dsp:spPr>
        <a:xfrm rot="16200000">
          <a:off x="831068" y="-831068"/>
          <a:ext cx="2351063" cy="4013200"/>
        </a:xfrm>
        <a:prstGeom prst="round1Rect">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Twitter has 330 million monthly active users (2022)</a:t>
          </a:r>
        </a:p>
      </dsp:txBody>
      <dsp:txXfrm rot="5400000">
        <a:off x="0" y="0"/>
        <a:ext cx="4013200" cy="1763297"/>
      </dsp:txXfrm>
    </dsp:sp>
    <dsp:sp modelId="{979C07FC-187B-4AAE-9329-53D1238832FF}">
      <dsp:nvSpPr>
        <dsp:cNvPr id="0" name=""/>
        <dsp:cNvSpPr/>
      </dsp:nvSpPr>
      <dsp:spPr>
        <a:xfrm>
          <a:off x="4013200" y="0"/>
          <a:ext cx="4013200" cy="2351063"/>
        </a:xfrm>
        <a:prstGeom prst="round1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38.5 % of Twitter’s audience is 25-34 years old (2022)</a:t>
          </a:r>
        </a:p>
      </dsp:txBody>
      <dsp:txXfrm>
        <a:off x="4013200" y="0"/>
        <a:ext cx="4013200" cy="1763297"/>
      </dsp:txXfrm>
    </dsp:sp>
    <dsp:sp modelId="{FD7F09B2-0405-4972-9AE2-235A89549FB0}">
      <dsp:nvSpPr>
        <dsp:cNvPr id="0" name=""/>
        <dsp:cNvSpPr/>
      </dsp:nvSpPr>
      <dsp:spPr>
        <a:xfrm rot="10800000">
          <a:off x="0" y="2351063"/>
          <a:ext cx="4013200" cy="2351063"/>
        </a:xfrm>
        <a:prstGeom prst="round1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Many Police Forces are now engaging communities through Twitter</a:t>
          </a:r>
        </a:p>
      </dsp:txBody>
      <dsp:txXfrm rot="10800000">
        <a:off x="0" y="2938828"/>
        <a:ext cx="4013200" cy="1763297"/>
      </dsp:txXfrm>
    </dsp:sp>
    <dsp:sp modelId="{C4998F75-1E12-4E01-839B-571525EBF2BB}">
      <dsp:nvSpPr>
        <dsp:cNvPr id="0" name=""/>
        <dsp:cNvSpPr/>
      </dsp:nvSpPr>
      <dsp:spPr>
        <a:xfrm rot="5400000">
          <a:off x="4844268" y="1519994"/>
          <a:ext cx="2351063" cy="4013200"/>
        </a:xfrm>
        <a:prstGeom prst="round1Rect">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500 million tweets sent per days (2022)</a:t>
          </a:r>
        </a:p>
      </dsp:txBody>
      <dsp:txXfrm rot="-5400000">
        <a:off x="4013200" y="2938828"/>
        <a:ext cx="4013200" cy="1763297"/>
      </dsp:txXfrm>
    </dsp:sp>
    <dsp:sp modelId="{DDFC3499-530D-44C5-8446-8B437796A785}">
      <dsp:nvSpPr>
        <dsp:cNvPr id="0" name=""/>
        <dsp:cNvSpPr/>
      </dsp:nvSpPr>
      <dsp:spPr>
        <a:xfrm>
          <a:off x="2781344" y="1384205"/>
          <a:ext cx="2463711" cy="1933714"/>
        </a:xfrm>
        <a:prstGeom prst="roundRect">
          <a:avLst/>
        </a:prstGeom>
        <a:blipFill rotWithShape="0">
          <a:blip xmlns:r="http://schemas.openxmlformats.org/officeDocument/2006/relationships" r:embed="rId1"/>
          <a:srcRect/>
          <a:stretch>
            <a:fillRect t="-1000" b="-1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6220" tIns="236220" rIns="236220" bIns="236220" numCol="1" spcCol="1270" anchor="ctr" anchorCtr="0">
          <a:noAutofit/>
        </a:bodyPr>
        <a:lstStyle/>
        <a:p>
          <a:pPr marL="0" lvl="0" indent="0" algn="ctr" defTabSz="2755900">
            <a:lnSpc>
              <a:spcPct val="90000"/>
            </a:lnSpc>
            <a:spcBef>
              <a:spcPct val="0"/>
            </a:spcBef>
            <a:spcAft>
              <a:spcPct val="35000"/>
            </a:spcAft>
            <a:buNone/>
          </a:pPr>
          <a:endParaRPr lang="en-GB" sz="6200" kern="1200" dirty="0"/>
        </a:p>
      </dsp:txBody>
      <dsp:txXfrm>
        <a:off x="2875740" y="1478601"/>
        <a:ext cx="2274919" cy="17449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7980C4-79A6-4109-8C91-50E06FE6555D}">
      <dsp:nvSpPr>
        <dsp:cNvPr id="0" name=""/>
        <dsp:cNvSpPr/>
      </dsp:nvSpPr>
      <dsp:spPr>
        <a:xfrm rot="16200000">
          <a:off x="846823" y="-846823"/>
          <a:ext cx="2270916" cy="3964562"/>
        </a:xfrm>
        <a:prstGeom prst="round1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1 billion hours of content (5 billion videos) is watched across the world every day</a:t>
          </a:r>
        </a:p>
      </dsp:txBody>
      <dsp:txXfrm rot="5400000">
        <a:off x="0" y="0"/>
        <a:ext cx="3964562" cy="1703187"/>
      </dsp:txXfrm>
    </dsp:sp>
    <dsp:sp modelId="{4098A1AF-0D48-46AA-A9B9-F5A427ADFA1E}">
      <dsp:nvSpPr>
        <dsp:cNvPr id="0" name=""/>
        <dsp:cNvSpPr/>
      </dsp:nvSpPr>
      <dsp:spPr>
        <a:xfrm>
          <a:off x="3964562" y="0"/>
          <a:ext cx="3964562" cy="2270916"/>
        </a:xfrm>
        <a:prstGeom prst="round1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More than 2 billion active users</a:t>
          </a:r>
        </a:p>
      </dsp:txBody>
      <dsp:txXfrm>
        <a:off x="3964562" y="0"/>
        <a:ext cx="3964562" cy="1703187"/>
      </dsp:txXfrm>
    </dsp:sp>
    <dsp:sp modelId="{4D2F9950-9B40-45CA-9808-25FB80FC602E}">
      <dsp:nvSpPr>
        <dsp:cNvPr id="0" name=""/>
        <dsp:cNvSpPr/>
      </dsp:nvSpPr>
      <dsp:spPr>
        <a:xfrm rot="10800000">
          <a:off x="0" y="2270916"/>
          <a:ext cx="3964562" cy="2270916"/>
        </a:xfrm>
        <a:prstGeom prst="round1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500 hours of videos uploaded per minute</a:t>
          </a:r>
        </a:p>
      </dsp:txBody>
      <dsp:txXfrm rot="10800000">
        <a:off x="0" y="2838644"/>
        <a:ext cx="3964562" cy="1703187"/>
      </dsp:txXfrm>
    </dsp:sp>
    <dsp:sp modelId="{8A1D2418-CBCE-478C-96AB-6382ED6831A6}">
      <dsp:nvSpPr>
        <dsp:cNvPr id="0" name=""/>
        <dsp:cNvSpPr/>
      </dsp:nvSpPr>
      <dsp:spPr>
        <a:xfrm rot="5400000">
          <a:off x="4811385" y="1424093"/>
          <a:ext cx="2270916" cy="3964562"/>
        </a:xfrm>
        <a:prstGeom prst="round1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More than 70% of You Tube watch time comes from  mobile devices</a:t>
          </a:r>
        </a:p>
      </dsp:txBody>
      <dsp:txXfrm rot="-5400000">
        <a:off x="3964562" y="2838644"/>
        <a:ext cx="3964562" cy="1703187"/>
      </dsp:txXfrm>
    </dsp:sp>
    <dsp:sp modelId="{530830C0-BF86-4DE2-9109-D789E8FFB88C}">
      <dsp:nvSpPr>
        <dsp:cNvPr id="0" name=""/>
        <dsp:cNvSpPr/>
      </dsp:nvSpPr>
      <dsp:spPr>
        <a:xfrm>
          <a:off x="2775193" y="1502852"/>
          <a:ext cx="2378737" cy="1536127"/>
        </a:xfrm>
        <a:prstGeom prst="roundRect">
          <a:avLst/>
        </a:prstGeom>
        <a:blipFill rotWithShape="0">
          <a:blip xmlns:r="http://schemas.openxmlformats.org/officeDocument/2006/relationships" r:embed="rId1"/>
          <a:srcRect/>
          <a:stretch>
            <a:fillRect l="-30000" r="-30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2410" tIns="232410" rIns="232410" bIns="232410" numCol="1" spcCol="1270" anchor="ctr" anchorCtr="0">
          <a:noAutofit/>
        </a:bodyPr>
        <a:lstStyle/>
        <a:p>
          <a:pPr marL="0" lvl="0" indent="0" algn="ctr" defTabSz="2711450">
            <a:lnSpc>
              <a:spcPct val="90000"/>
            </a:lnSpc>
            <a:spcBef>
              <a:spcPct val="0"/>
            </a:spcBef>
            <a:spcAft>
              <a:spcPct val="35000"/>
            </a:spcAft>
            <a:buNone/>
          </a:pPr>
          <a:endParaRPr lang="en-GB" sz="6100" kern="1200" dirty="0"/>
        </a:p>
      </dsp:txBody>
      <dsp:txXfrm>
        <a:off x="2850181" y="1577840"/>
        <a:ext cx="2228761" cy="138615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3670BA-5BFB-4B71-AF9E-6227F3316877}">
      <dsp:nvSpPr>
        <dsp:cNvPr id="0" name=""/>
        <dsp:cNvSpPr/>
      </dsp:nvSpPr>
      <dsp:spPr>
        <a:xfrm>
          <a:off x="133966" y="2195"/>
          <a:ext cx="7261276" cy="895348"/>
        </a:xfrm>
        <a:prstGeom prst="roundRect">
          <a:avLst>
            <a:gd name="adj" fmla="val 10000"/>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Global fraud is now on the increase</a:t>
          </a:r>
        </a:p>
      </dsp:txBody>
      <dsp:txXfrm>
        <a:off x="160190" y="28419"/>
        <a:ext cx="7208828" cy="842900"/>
      </dsp:txXfrm>
    </dsp:sp>
    <dsp:sp modelId="{4414A909-0F2A-4282-880C-05614945B924}">
      <dsp:nvSpPr>
        <dsp:cNvPr id="0" name=""/>
        <dsp:cNvSpPr/>
      </dsp:nvSpPr>
      <dsp:spPr>
        <a:xfrm rot="5400000">
          <a:off x="3541035" y="927352"/>
          <a:ext cx="447137" cy="53656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dirty="0"/>
        </a:p>
      </dsp:txBody>
      <dsp:txXfrm rot="-5400000">
        <a:off x="3603635" y="972066"/>
        <a:ext cx="321939" cy="312996"/>
      </dsp:txXfrm>
    </dsp:sp>
    <dsp:sp modelId="{A0519F85-7173-4FBA-93EC-64FF76C7C89A}">
      <dsp:nvSpPr>
        <dsp:cNvPr id="0" name=""/>
        <dsp:cNvSpPr/>
      </dsp:nvSpPr>
      <dsp:spPr>
        <a:xfrm>
          <a:off x="429530" y="1493727"/>
          <a:ext cx="6670148" cy="1192366"/>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Between April 2020 &amp; March 2021 413,553 reports from victims of fraud or cybercrime. Up 33% from the previous year</a:t>
          </a:r>
        </a:p>
      </dsp:txBody>
      <dsp:txXfrm>
        <a:off x="464453" y="1528650"/>
        <a:ext cx="6600302" cy="1122520"/>
      </dsp:txXfrm>
    </dsp:sp>
    <dsp:sp modelId="{9C19F46B-4CA7-47D4-BAB6-7C579AAEFC18}">
      <dsp:nvSpPr>
        <dsp:cNvPr id="0" name=""/>
        <dsp:cNvSpPr/>
      </dsp:nvSpPr>
      <dsp:spPr>
        <a:xfrm rot="5400000">
          <a:off x="3541035" y="2715903"/>
          <a:ext cx="447137" cy="536565"/>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dirty="0"/>
        </a:p>
      </dsp:txBody>
      <dsp:txXfrm rot="-5400000">
        <a:off x="3603635" y="2760617"/>
        <a:ext cx="321939" cy="312996"/>
      </dsp:txXfrm>
    </dsp:sp>
    <dsp:sp modelId="{7FA67110-0854-4ED3-A9E6-BA041137BB5F}">
      <dsp:nvSpPr>
        <dsp:cNvPr id="0" name=""/>
        <dsp:cNvSpPr/>
      </dsp:nvSpPr>
      <dsp:spPr>
        <a:xfrm>
          <a:off x="1379870" y="3282277"/>
          <a:ext cx="4769467" cy="1192366"/>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Fraud</a:t>
          </a:r>
          <a:r>
            <a:rPr lang="en-GB" sz="2400" kern="1200" baseline="0" dirty="0">
              <a:solidFill>
                <a:schemeClr val="tx1"/>
              </a:solidFill>
            </a:rPr>
            <a:t> is “the most commonly experienced offence”</a:t>
          </a:r>
          <a:endParaRPr lang="en-GB" sz="2400" kern="1200" dirty="0">
            <a:solidFill>
              <a:schemeClr val="tx1"/>
            </a:solidFill>
          </a:endParaRPr>
        </a:p>
      </dsp:txBody>
      <dsp:txXfrm>
        <a:off x="1414793" y="3317200"/>
        <a:ext cx="4699621" cy="11225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382389-E5A0-42D2-AF41-977F25856CF3}">
      <dsp:nvSpPr>
        <dsp:cNvPr id="0" name=""/>
        <dsp:cNvSpPr/>
      </dsp:nvSpPr>
      <dsp:spPr>
        <a:xfrm>
          <a:off x="2310287" y="1295"/>
          <a:ext cx="5593465" cy="1137151"/>
        </a:xfrm>
        <a:prstGeom prst="roundRect">
          <a:avLst>
            <a:gd name="adj" fmla="val 10000"/>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Front line officers should consider vulnerability when investigating cyber crime</a:t>
          </a:r>
        </a:p>
      </dsp:txBody>
      <dsp:txXfrm>
        <a:off x="2343593" y="34601"/>
        <a:ext cx="5526853" cy="1070539"/>
      </dsp:txXfrm>
    </dsp:sp>
    <dsp:sp modelId="{36A9CC62-5E14-4ACB-ADA0-2F0912C497B2}">
      <dsp:nvSpPr>
        <dsp:cNvPr id="0" name=""/>
        <dsp:cNvSpPr/>
      </dsp:nvSpPr>
      <dsp:spPr>
        <a:xfrm rot="5400000">
          <a:off x="5007519" y="1237947"/>
          <a:ext cx="199001" cy="199001"/>
        </a:xfrm>
        <a:prstGeom prst="rightArrow">
          <a:avLst>
            <a:gd name="adj1" fmla="val 667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4D3DB2C8-D2EF-4C42-8BE7-90DD8CA4BD4D}">
      <dsp:nvSpPr>
        <dsp:cNvPr id="0" name=""/>
        <dsp:cNvSpPr/>
      </dsp:nvSpPr>
      <dsp:spPr>
        <a:xfrm>
          <a:off x="743202" y="1536450"/>
          <a:ext cx="8727636" cy="1689647"/>
        </a:xfrm>
        <a:prstGeom prst="roundRect">
          <a:avLst>
            <a:gd name="adj" fmla="val 10000"/>
          </a:avLst>
        </a:prstGeom>
        <a:solidFill>
          <a:schemeClr val="accent3">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GB" sz="2600" b="1" kern="1200" dirty="0"/>
            <a:t>“A person in vulnerable if, as a result of their situation or circumstances, they are unable to take care of or protect themselves from harm or exploitation”</a:t>
          </a:r>
        </a:p>
      </dsp:txBody>
      <dsp:txXfrm>
        <a:off x="792690" y="1585938"/>
        <a:ext cx="8628660" cy="1590671"/>
      </dsp:txXfrm>
    </dsp:sp>
    <dsp:sp modelId="{9CCF0E08-2FD1-4A3B-A20C-58B9547871B7}">
      <dsp:nvSpPr>
        <dsp:cNvPr id="0" name=""/>
        <dsp:cNvSpPr/>
      </dsp:nvSpPr>
      <dsp:spPr>
        <a:xfrm rot="5400000">
          <a:off x="5007519" y="3325598"/>
          <a:ext cx="199001" cy="199001"/>
        </a:xfrm>
        <a:prstGeom prst="rightArrow">
          <a:avLst>
            <a:gd name="adj1" fmla="val 667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BF1F9461-E93D-4CEC-9C82-D22BFAD9B89A}">
      <dsp:nvSpPr>
        <dsp:cNvPr id="0" name=""/>
        <dsp:cNvSpPr/>
      </dsp:nvSpPr>
      <dsp:spPr>
        <a:xfrm>
          <a:off x="2832717" y="3624100"/>
          <a:ext cx="4548605" cy="1137151"/>
        </a:xfrm>
        <a:prstGeom prst="roundRect">
          <a:avLst>
            <a:gd name="adj" fmla="val 10000"/>
          </a:avLst>
        </a:prstGeom>
        <a:solidFill>
          <a:schemeClr val="tx2">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Anyone accessing the internet is open to being victim</a:t>
          </a:r>
        </a:p>
      </dsp:txBody>
      <dsp:txXfrm>
        <a:off x="2866023" y="3657406"/>
        <a:ext cx="4481993" cy="107053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FAAD00-908A-4BCF-85C9-4DA07A8365FD}">
      <dsp:nvSpPr>
        <dsp:cNvPr id="0" name=""/>
        <dsp:cNvSpPr/>
      </dsp:nvSpPr>
      <dsp:spPr>
        <a:xfrm>
          <a:off x="5552" y="846631"/>
          <a:ext cx="2642429" cy="1820633"/>
        </a:xfrm>
        <a:prstGeom prst="roundRect">
          <a:avLst/>
        </a:prstGeom>
        <a:blipFill rotWithShape="1">
          <a:blip xmlns:r="http://schemas.openxmlformats.org/officeDocument/2006/relationships" r:embed="rId1"/>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5B8B99-6F2A-462A-B677-6D0EB03914AA}">
      <dsp:nvSpPr>
        <dsp:cNvPr id="0" name=""/>
        <dsp:cNvSpPr/>
      </dsp:nvSpPr>
      <dsp:spPr>
        <a:xfrm>
          <a:off x="5552" y="2667264"/>
          <a:ext cx="2642429" cy="980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GB" sz="2000" kern="1200" dirty="0"/>
            <a:t>Child</a:t>
          </a:r>
          <a:r>
            <a:rPr lang="en-GB" sz="2000" kern="1200" baseline="0" dirty="0"/>
            <a:t> grooming</a:t>
          </a:r>
          <a:endParaRPr lang="en-GB" sz="2000" kern="1200" dirty="0"/>
        </a:p>
      </dsp:txBody>
      <dsp:txXfrm>
        <a:off x="5552" y="2667264"/>
        <a:ext cx="2642429" cy="980341"/>
      </dsp:txXfrm>
    </dsp:sp>
    <dsp:sp modelId="{97C79F9E-C01C-4FE3-94BE-E980921CB47B}">
      <dsp:nvSpPr>
        <dsp:cNvPr id="0" name=""/>
        <dsp:cNvSpPr/>
      </dsp:nvSpPr>
      <dsp:spPr>
        <a:xfrm>
          <a:off x="2912335" y="846631"/>
          <a:ext cx="2642429" cy="1820633"/>
        </a:xfrm>
        <a:prstGeom prst="roundRect">
          <a:avLst/>
        </a:prstGeom>
        <a:blipFill rotWithShape="1">
          <a:blip xmlns:r="http://schemas.openxmlformats.org/officeDocument/2006/relationships" r:embed="rId2"/>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A3D5B0-1494-403D-840D-B81743026D01}">
      <dsp:nvSpPr>
        <dsp:cNvPr id="0" name=""/>
        <dsp:cNvSpPr/>
      </dsp:nvSpPr>
      <dsp:spPr>
        <a:xfrm>
          <a:off x="2912335" y="2667264"/>
          <a:ext cx="2642429" cy="980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GB" sz="2000" kern="1200" dirty="0"/>
            <a:t>Radicalisation</a:t>
          </a:r>
        </a:p>
      </dsp:txBody>
      <dsp:txXfrm>
        <a:off x="2912335" y="2667264"/>
        <a:ext cx="2642429" cy="980341"/>
      </dsp:txXfrm>
    </dsp:sp>
    <dsp:sp modelId="{A82E6D33-B92D-4877-B722-3399BEECB9C2}">
      <dsp:nvSpPr>
        <dsp:cNvPr id="0" name=""/>
        <dsp:cNvSpPr/>
      </dsp:nvSpPr>
      <dsp:spPr>
        <a:xfrm>
          <a:off x="5819118" y="846631"/>
          <a:ext cx="2642429" cy="1820633"/>
        </a:xfrm>
        <a:prstGeom prst="roundRect">
          <a:avLst/>
        </a:prstGeom>
        <a:blipFill rotWithShape="1">
          <a:blip xmlns:r="http://schemas.openxmlformats.org/officeDocument/2006/relationships" r:embed="rId3"/>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8A2A20-E6ED-4791-B669-13B476B60A63}">
      <dsp:nvSpPr>
        <dsp:cNvPr id="0" name=""/>
        <dsp:cNvSpPr/>
      </dsp:nvSpPr>
      <dsp:spPr>
        <a:xfrm>
          <a:off x="5819118" y="2667264"/>
          <a:ext cx="2642429" cy="980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GB" sz="2000" kern="1200" dirty="0"/>
            <a:t>Financial crime</a:t>
          </a:r>
        </a:p>
      </dsp:txBody>
      <dsp:txXfrm>
        <a:off x="5819118" y="2667264"/>
        <a:ext cx="2642429" cy="980341"/>
      </dsp:txXfrm>
    </dsp:sp>
    <dsp:sp modelId="{F6C3C238-4CF3-45FF-8F20-318EAD2781F6}">
      <dsp:nvSpPr>
        <dsp:cNvPr id="0" name=""/>
        <dsp:cNvSpPr/>
      </dsp:nvSpPr>
      <dsp:spPr>
        <a:xfrm>
          <a:off x="8725902" y="846631"/>
          <a:ext cx="2642429" cy="1820633"/>
        </a:xfrm>
        <a:prstGeom prst="roundRect">
          <a:avLst/>
        </a:prstGeom>
        <a:blipFill rotWithShape="1">
          <a:blip xmlns:r="http://schemas.openxmlformats.org/officeDocument/2006/relationships" r:embed="rId4"/>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2163CA-8FB4-494B-9387-686B81F71FF3}">
      <dsp:nvSpPr>
        <dsp:cNvPr id="0" name=""/>
        <dsp:cNvSpPr/>
      </dsp:nvSpPr>
      <dsp:spPr>
        <a:xfrm>
          <a:off x="8725902" y="2667264"/>
          <a:ext cx="2642429" cy="980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Modern slavery &amp; human trafficking</a:t>
          </a:r>
        </a:p>
      </dsp:txBody>
      <dsp:txXfrm>
        <a:off x="8725902" y="2667264"/>
        <a:ext cx="2642429" cy="98034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B9F15D-0BE9-4C42-992D-EAFBC884F7C2}">
      <dsp:nvSpPr>
        <dsp:cNvPr id="0" name=""/>
        <dsp:cNvSpPr/>
      </dsp:nvSpPr>
      <dsp:spPr>
        <a:xfrm>
          <a:off x="5685" y="118372"/>
          <a:ext cx="2705625" cy="1864175"/>
        </a:xfrm>
        <a:prstGeom prst="roundRect">
          <a:avLst/>
        </a:prstGeom>
        <a:blipFill rotWithShape="1">
          <a:blip xmlns:r="http://schemas.openxmlformats.org/officeDocument/2006/relationships" r:embed="rId1"/>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DD0A1D-E2DF-4A1C-BEDF-A11102A5F2B1}">
      <dsp:nvSpPr>
        <dsp:cNvPr id="0" name=""/>
        <dsp:cNvSpPr/>
      </dsp:nvSpPr>
      <dsp:spPr>
        <a:xfrm>
          <a:off x="5685" y="1982547"/>
          <a:ext cx="2705625" cy="10037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GB" sz="2000" kern="1200" dirty="0"/>
            <a:t>Hate Crime</a:t>
          </a:r>
        </a:p>
      </dsp:txBody>
      <dsp:txXfrm>
        <a:off x="5685" y="1982547"/>
        <a:ext cx="2705625" cy="1003786"/>
      </dsp:txXfrm>
    </dsp:sp>
    <dsp:sp modelId="{F588E067-3F78-47E1-96FB-8E04AA2281EB}">
      <dsp:nvSpPr>
        <dsp:cNvPr id="0" name=""/>
        <dsp:cNvSpPr/>
      </dsp:nvSpPr>
      <dsp:spPr>
        <a:xfrm>
          <a:off x="2981986" y="118372"/>
          <a:ext cx="2705625" cy="1864175"/>
        </a:xfrm>
        <a:prstGeom prst="roundRect">
          <a:avLst/>
        </a:prstGeom>
        <a:blipFill rotWithShape="1">
          <a:blip xmlns:r="http://schemas.openxmlformats.org/officeDocument/2006/relationships" r:embed="rId2"/>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DAE0B1-4942-4348-A477-2D731108C919}">
      <dsp:nvSpPr>
        <dsp:cNvPr id="0" name=""/>
        <dsp:cNvSpPr/>
      </dsp:nvSpPr>
      <dsp:spPr>
        <a:xfrm>
          <a:off x="2981986" y="1982547"/>
          <a:ext cx="2705625" cy="10037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GB" sz="2000" kern="1200" dirty="0"/>
            <a:t>Sexting/Revenge porn</a:t>
          </a:r>
        </a:p>
      </dsp:txBody>
      <dsp:txXfrm>
        <a:off x="2981986" y="1982547"/>
        <a:ext cx="2705625" cy="1003786"/>
      </dsp:txXfrm>
    </dsp:sp>
    <dsp:sp modelId="{CA895DA2-FBA3-4465-BFC5-11BD3B50939A}">
      <dsp:nvSpPr>
        <dsp:cNvPr id="0" name=""/>
        <dsp:cNvSpPr/>
      </dsp:nvSpPr>
      <dsp:spPr>
        <a:xfrm>
          <a:off x="5958288" y="118372"/>
          <a:ext cx="2705625" cy="1864175"/>
        </a:xfrm>
        <a:prstGeom prst="roundRect">
          <a:avLst/>
        </a:prstGeom>
        <a:blipFill rotWithShape="1">
          <a:blip xmlns:r="http://schemas.openxmlformats.org/officeDocument/2006/relationships" r:embed="rId3"/>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8BA588-0EA0-45A4-B4B1-E3E3EF075070}">
      <dsp:nvSpPr>
        <dsp:cNvPr id="0" name=""/>
        <dsp:cNvSpPr/>
      </dsp:nvSpPr>
      <dsp:spPr>
        <a:xfrm>
          <a:off x="5958288" y="1982547"/>
          <a:ext cx="2705625" cy="10037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a:lnSpc>
              <a:spcPct val="90000"/>
            </a:lnSpc>
            <a:spcBef>
              <a:spcPct val="0"/>
            </a:spcBef>
            <a:spcAft>
              <a:spcPct val="35000"/>
            </a:spcAft>
            <a:buNone/>
          </a:pPr>
          <a:r>
            <a:rPr lang="en-GB" sz="1800" kern="1200" dirty="0"/>
            <a:t>Abuse, bullying &amp; harassment</a:t>
          </a:r>
        </a:p>
      </dsp:txBody>
      <dsp:txXfrm>
        <a:off x="5958288" y="1982547"/>
        <a:ext cx="2705625" cy="1003786"/>
      </dsp:txXfrm>
    </dsp:sp>
    <dsp:sp modelId="{2E6DEC53-475E-4804-B05A-E17DE7AE6580}">
      <dsp:nvSpPr>
        <dsp:cNvPr id="0" name=""/>
        <dsp:cNvSpPr/>
      </dsp:nvSpPr>
      <dsp:spPr>
        <a:xfrm>
          <a:off x="8934589" y="118372"/>
          <a:ext cx="2705625" cy="1864175"/>
        </a:xfrm>
        <a:prstGeom prst="roundRect">
          <a:avLst/>
        </a:prstGeom>
        <a:blipFill rotWithShape="1">
          <a:blip xmlns:r="http://schemas.openxmlformats.org/officeDocument/2006/relationships" r:embed="rId4"/>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A1EE83-E9AB-4191-8C99-5F9787DBCC60}">
      <dsp:nvSpPr>
        <dsp:cNvPr id="0" name=""/>
        <dsp:cNvSpPr/>
      </dsp:nvSpPr>
      <dsp:spPr>
        <a:xfrm>
          <a:off x="8934589" y="1982547"/>
          <a:ext cx="2705625" cy="10037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GB" sz="2000" kern="1200" dirty="0"/>
            <a:t>Online fraud</a:t>
          </a:r>
        </a:p>
      </dsp:txBody>
      <dsp:txXfrm>
        <a:off x="8934589" y="1982547"/>
        <a:ext cx="2705625" cy="100378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1507D-B1F8-416C-857A-93BF7F17BF8C}">
      <dsp:nvSpPr>
        <dsp:cNvPr id="0" name=""/>
        <dsp:cNvSpPr/>
      </dsp:nvSpPr>
      <dsp:spPr>
        <a:xfrm>
          <a:off x="9009" y="856208"/>
          <a:ext cx="2692976" cy="3141865"/>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solidFill>
                <a:schemeClr val="tx1"/>
              </a:solidFill>
            </a:rPr>
            <a:t>We</a:t>
          </a:r>
          <a:r>
            <a:rPr lang="en-GB" sz="2600" b="1" i="1" u="sng" kern="1200" dirty="0">
              <a:solidFill>
                <a:schemeClr val="tx1"/>
              </a:solidFill>
            </a:rPr>
            <a:t> need </a:t>
          </a:r>
          <a:r>
            <a:rPr lang="en-GB" sz="2600" kern="1200" dirty="0">
              <a:solidFill>
                <a:schemeClr val="tx1"/>
              </a:solidFill>
            </a:rPr>
            <a:t>to consider the use of digital media/online world</a:t>
          </a:r>
        </a:p>
      </dsp:txBody>
      <dsp:txXfrm>
        <a:off x="87884" y="935083"/>
        <a:ext cx="2535226" cy="2984115"/>
      </dsp:txXfrm>
    </dsp:sp>
    <dsp:sp modelId="{2E659792-C394-409A-BB07-1268DAF7F316}">
      <dsp:nvSpPr>
        <dsp:cNvPr id="0" name=""/>
        <dsp:cNvSpPr/>
      </dsp:nvSpPr>
      <dsp:spPr>
        <a:xfrm>
          <a:off x="2971284" y="2093211"/>
          <a:ext cx="570911" cy="667858"/>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a:off x="2971284" y="2226783"/>
        <a:ext cx="399638" cy="400714"/>
      </dsp:txXfrm>
    </dsp:sp>
    <dsp:sp modelId="{97C7594C-1104-48DA-BC05-0ECAC39D385D}">
      <dsp:nvSpPr>
        <dsp:cNvPr id="0" name=""/>
        <dsp:cNvSpPr/>
      </dsp:nvSpPr>
      <dsp:spPr>
        <a:xfrm>
          <a:off x="3779177" y="999408"/>
          <a:ext cx="2692976" cy="2855465"/>
        </a:xfrm>
        <a:prstGeom prst="roundRect">
          <a:avLst>
            <a:gd name="adj" fmla="val 1000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solidFill>
                <a:schemeClr val="tx1"/>
              </a:solidFill>
            </a:rPr>
            <a:t>But we also need to know what we can and </a:t>
          </a:r>
          <a:r>
            <a:rPr lang="en-GB" sz="2600" b="1" i="1" u="sng" kern="1200" dirty="0">
              <a:solidFill>
                <a:schemeClr val="tx1"/>
              </a:solidFill>
            </a:rPr>
            <a:t>cannot</a:t>
          </a:r>
          <a:r>
            <a:rPr lang="en-GB" sz="2600" kern="1200" dirty="0">
              <a:solidFill>
                <a:schemeClr val="tx1"/>
              </a:solidFill>
            </a:rPr>
            <a:t> do</a:t>
          </a:r>
        </a:p>
      </dsp:txBody>
      <dsp:txXfrm>
        <a:off x="3858052" y="1078283"/>
        <a:ext cx="2535226" cy="2697715"/>
      </dsp:txXfrm>
    </dsp:sp>
    <dsp:sp modelId="{24357F0B-AE20-4D77-A8C9-4FE387D1C04D}">
      <dsp:nvSpPr>
        <dsp:cNvPr id="0" name=""/>
        <dsp:cNvSpPr/>
      </dsp:nvSpPr>
      <dsp:spPr>
        <a:xfrm>
          <a:off x="6741452" y="2093211"/>
          <a:ext cx="570911" cy="667858"/>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a:off x="6741452" y="2226783"/>
        <a:ext cx="399638" cy="400714"/>
      </dsp:txXfrm>
    </dsp:sp>
    <dsp:sp modelId="{2D908126-5043-4268-84D0-F8EBDE5085F4}">
      <dsp:nvSpPr>
        <dsp:cNvPr id="0" name=""/>
        <dsp:cNvSpPr/>
      </dsp:nvSpPr>
      <dsp:spPr>
        <a:xfrm>
          <a:off x="7549345" y="817301"/>
          <a:ext cx="2692976" cy="3219678"/>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solidFill>
                <a:schemeClr val="tx1"/>
              </a:solidFill>
            </a:rPr>
            <a:t>And what we do with the information we gather</a:t>
          </a:r>
        </a:p>
      </dsp:txBody>
      <dsp:txXfrm>
        <a:off x="7628220" y="896176"/>
        <a:ext cx="2535226" cy="306192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79592C-809C-4194-910B-A26E5C054B67}">
      <dsp:nvSpPr>
        <dsp:cNvPr id="0" name=""/>
        <dsp:cNvSpPr/>
      </dsp:nvSpPr>
      <dsp:spPr>
        <a:xfrm>
          <a:off x="2790146" y="2707857"/>
          <a:ext cx="2063944" cy="2063944"/>
        </a:xfrm>
        <a:prstGeom prst="ellipse">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What is Digital Crime?</a:t>
          </a:r>
        </a:p>
      </dsp:txBody>
      <dsp:txXfrm>
        <a:off x="3092404" y="3010115"/>
        <a:ext cx="1459428" cy="1459428"/>
      </dsp:txXfrm>
    </dsp:sp>
    <dsp:sp modelId="{83E63D0A-760C-4A89-9FA8-E80A8D8745FF}">
      <dsp:nvSpPr>
        <dsp:cNvPr id="0" name=""/>
        <dsp:cNvSpPr/>
      </dsp:nvSpPr>
      <dsp:spPr>
        <a:xfrm rot="12900000">
          <a:off x="1238974" y="2272561"/>
          <a:ext cx="1815408" cy="588224"/>
        </a:xfrm>
        <a:prstGeom prst="lef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4698E82A-5A6E-44DA-958E-194057F69080}">
      <dsp:nvSpPr>
        <dsp:cNvPr id="0" name=""/>
        <dsp:cNvSpPr/>
      </dsp:nvSpPr>
      <dsp:spPr>
        <a:xfrm>
          <a:off x="422757" y="1261736"/>
          <a:ext cx="1960747" cy="1568597"/>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Internet Facilitated Crime</a:t>
          </a:r>
        </a:p>
      </dsp:txBody>
      <dsp:txXfrm>
        <a:off x="468700" y="1307679"/>
        <a:ext cx="1868861" cy="1476711"/>
      </dsp:txXfrm>
    </dsp:sp>
    <dsp:sp modelId="{9CC1DC6D-067E-427A-BD60-B9B8D5E5A955}">
      <dsp:nvSpPr>
        <dsp:cNvPr id="0" name=""/>
        <dsp:cNvSpPr/>
      </dsp:nvSpPr>
      <dsp:spPr>
        <a:xfrm rot="16200000">
          <a:off x="2914414" y="1400382"/>
          <a:ext cx="1815408" cy="588224"/>
        </a:xfrm>
        <a:prstGeom prst="lef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B45635C2-B1DA-45C2-91B6-C5061C706A52}">
      <dsp:nvSpPr>
        <dsp:cNvPr id="0" name=""/>
        <dsp:cNvSpPr/>
      </dsp:nvSpPr>
      <dsp:spPr>
        <a:xfrm>
          <a:off x="2841745" y="2491"/>
          <a:ext cx="1960747" cy="1568597"/>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Cyber Enabled Crimes</a:t>
          </a:r>
        </a:p>
      </dsp:txBody>
      <dsp:txXfrm>
        <a:off x="2887688" y="48434"/>
        <a:ext cx="1868861" cy="1476711"/>
      </dsp:txXfrm>
    </dsp:sp>
    <dsp:sp modelId="{EF6FF3B0-AB81-44C3-A558-8A07635697CC}">
      <dsp:nvSpPr>
        <dsp:cNvPr id="0" name=""/>
        <dsp:cNvSpPr/>
      </dsp:nvSpPr>
      <dsp:spPr>
        <a:xfrm rot="19500000">
          <a:off x="4589855" y="2272561"/>
          <a:ext cx="1815408" cy="588224"/>
        </a:xfrm>
        <a:prstGeom prst="lef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96DC7E04-4975-42CD-A5B0-89ACBF0046A4}">
      <dsp:nvSpPr>
        <dsp:cNvPr id="0" name=""/>
        <dsp:cNvSpPr/>
      </dsp:nvSpPr>
      <dsp:spPr>
        <a:xfrm>
          <a:off x="5260733" y="1261736"/>
          <a:ext cx="1960747" cy="1568597"/>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Cyber Dependant Crimes</a:t>
          </a:r>
        </a:p>
      </dsp:txBody>
      <dsp:txXfrm>
        <a:off x="5306676" y="1307679"/>
        <a:ext cx="1868861" cy="147671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7AD69-1BB4-465D-8496-F3D42574FF68}">
      <dsp:nvSpPr>
        <dsp:cNvPr id="0" name=""/>
        <dsp:cNvSpPr/>
      </dsp:nvSpPr>
      <dsp:spPr>
        <a:xfrm>
          <a:off x="819978" y="2007"/>
          <a:ext cx="2240558" cy="1344335"/>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PACE 1984</a:t>
          </a:r>
        </a:p>
      </dsp:txBody>
      <dsp:txXfrm>
        <a:off x="819978" y="2007"/>
        <a:ext cx="2240558" cy="1344335"/>
      </dsp:txXfrm>
    </dsp:sp>
    <dsp:sp modelId="{02D096AA-BAB5-4CC9-80CC-66941D946996}">
      <dsp:nvSpPr>
        <dsp:cNvPr id="0" name=""/>
        <dsp:cNvSpPr/>
      </dsp:nvSpPr>
      <dsp:spPr>
        <a:xfrm>
          <a:off x="3284592" y="2007"/>
          <a:ext cx="2240558" cy="1344335"/>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CPIA 1996</a:t>
          </a:r>
        </a:p>
      </dsp:txBody>
      <dsp:txXfrm>
        <a:off x="3284592" y="2007"/>
        <a:ext cx="2240558" cy="1344335"/>
      </dsp:txXfrm>
    </dsp:sp>
    <dsp:sp modelId="{362093AF-0DCF-427E-AECF-0A738EAF9277}">
      <dsp:nvSpPr>
        <dsp:cNvPr id="0" name=""/>
        <dsp:cNvSpPr/>
      </dsp:nvSpPr>
      <dsp:spPr>
        <a:xfrm>
          <a:off x="5749206" y="2007"/>
          <a:ext cx="2240558" cy="1344335"/>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RIPA 2000</a:t>
          </a:r>
        </a:p>
      </dsp:txBody>
      <dsp:txXfrm>
        <a:off x="5749206" y="2007"/>
        <a:ext cx="2240558" cy="1344335"/>
      </dsp:txXfrm>
    </dsp:sp>
    <dsp:sp modelId="{BA52F034-C847-4092-AAC8-FD293833D5E8}">
      <dsp:nvSpPr>
        <dsp:cNvPr id="0" name=""/>
        <dsp:cNvSpPr/>
      </dsp:nvSpPr>
      <dsp:spPr>
        <a:xfrm>
          <a:off x="8213821" y="2007"/>
          <a:ext cx="2240558" cy="1344335"/>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Criminal Justice &amp; Police Act 2001</a:t>
          </a:r>
        </a:p>
      </dsp:txBody>
      <dsp:txXfrm>
        <a:off x="8213821" y="2007"/>
        <a:ext cx="2240558" cy="1344335"/>
      </dsp:txXfrm>
    </dsp:sp>
    <dsp:sp modelId="{A6C38A9F-C494-420A-996F-575949A9CC0F}">
      <dsp:nvSpPr>
        <dsp:cNvPr id="0" name=""/>
        <dsp:cNvSpPr/>
      </dsp:nvSpPr>
      <dsp:spPr>
        <a:xfrm>
          <a:off x="819978" y="1570397"/>
          <a:ext cx="2240558" cy="1344335"/>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Wireless Telegraphy Act 2006</a:t>
          </a:r>
        </a:p>
      </dsp:txBody>
      <dsp:txXfrm>
        <a:off x="819978" y="1570397"/>
        <a:ext cx="2240558" cy="1344335"/>
      </dsp:txXfrm>
    </dsp:sp>
    <dsp:sp modelId="{B5328CAD-62C8-470C-8B8D-65106EFDB036}">
      <dsp:nvSpPr>
        <dsp:cNvPr id="0" name=""/>
        <dsp:cNvSpPr/>
      </dsp:nvSpPr>
      <dsp:spPr>
        <a:xfrm>
          <a:off x="3284592" y="1570397"/>
          <a:ext cx="2240558" cy="1344335"/>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NPCC good practice guide for Digital Evidence 2012</a:t>
          </a:r>
        </a:p>
      </dsp:txBody>
      <dsp:txXfrm>
        <a:off x="3284592" y="1570397"/>
        <a:ext cx="2240558" cy="1344335"/>
      </dsp:txXfrm>
    </dsp:sp>
    <dsp:sp modelId="{3C2E45BA-E363-4BE3-82C0-31D90C874D03}">
      <dsp:nvSpPr>
        <dsp:cNvPr id="0" name=""/>
        <dsp:cNvSpPr/>
      </dsp:nvSpPr>
      <dsp:spPr>
        <a:xfrm>
          <a:off x="5749206" y="1570397"/>
          <a:ext cx="2240558" cy="1344335"/>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IPA 2016</a:t>
          </a:r>
        </a:p>
      </dsp:txBody>
      <dsp:txXfrm>
        <a:off x="5749206" y="1570397"/>
        <a:ext cx="2240558" cy="1344335"/>
      </dsp:txXfrm>
    </dsp:sp>
    <dsp:sp modelId="{F82D6354-81BA-432E-9C19-619312B48191}">
      <dsp:nvSpPr>
        <dsp:cNvPr id="0" name=""/>
        <dsp:cNvSpPr/>
      </dsp:nvSpPr>
      <dsp:spPr>
        <a:xfrm>
          <a:off x="8213821" y="1570397"/>
          <a:ext cx="2240558" cy="1344335"/>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DPA 2018</a:t>
          </a:r>
        </a:p>
      </dsp:txBody>
      <dsp:txXfrm>
        <a:off x="8213821" y="1570397"/>
        <a:ext cx="2240558" cy="1344335"/>
      </dsp:txXfrm>
    </dsp:sp>
    <dsp:sp modelId="{4E9FA7FA-A3D1-45B5-B8CD-95BD6BEB6CA9}">
      <dsp:nvSpPr>
        <dsp:cNvPr id="0" name=""/>
        <dsp:cNvSpPr/>
      </dsp:nvSpPr>
      <dsp:spPr>
        <a:xfrm>
          <a:off x="3284592" y="3138788"/>
          <a:ext cx="2240558" cy="1344335"/>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Computer</a:t>
          </a:r>
          <a:r>
            <a:rPr lang="en-GB" sz="2200" kern="1200" baseline="0" dirty="0">
              <a:solidFill>
                <a:schemeClr val="tx1"/>
              </a:solidFill>
            </a:rPr>
            <a:t> Misuse Act 2018</a:t>
          </a:r>
          <a:endParaRPr lang="en-GB" sz="2200" kern="1200" dirty="0">
            <a:solidFill>
              <a:schemeClr val="tx1"/>
            </a:solidFill>
          </a:endParaRPr>
        </a:p>
      </dsp:txBody>
      <dsp:txXfrm>
        <a:off x="3284592" y="3138788"/>
        <a:ext cx="2240558" cy="1344335"/>
      </dsp:txXfrm>
    </dsp:sp>
    <dsp:sp modelId="{330185A4-8EAA-4CB9-B865-A7CEBFA4365C}">
      <dsp:nvSpPr>
        <dsp:cNvPr id="0" name=""/>
        <dsp:cNvSpPr/>
      </dsp:nvSpPr>
      <dsp:spPr>
        <a:xfrm>
          <a:off x="5749206" y="3138788"/>
          <a:ext cx="2240558" cy="1344335"/>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Police, Crime, Sentencing  &amp; Courts Act 2022</a:t>
          </a:r>
        </a:p>
      </dsp:txBody>
      <dsp:txXfrm>
        <a:off x="5749206" y="3138788"/>
        <a:ext cx="2240558" cy="134433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15C25-E91B-4A0D-9B1B-DC846EDA12B8}">
      <dsp:nvSpPr>
        <dsp:cNvPr id="0" name=""/>
        <dsp:cNvSpPr/>
      </dsp:nvSpPr>
      <dsp:spPr>
        <a:xfrm>
          <a:off x="9148" y="599633"/>
          <a:ext cx="2734289" cy="1640573"/>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Social media blocking &amp; un-friending</a:t>
          </a:r>
        </a:p>
      </dsp:txBody>
      <dsp:txXfrm>
        <a:off x="57199" y="647684"/>
        <a:ext cx="2638187" cy="1544471"/>
      </dsp:txXfrm>
    </dsp:sp>
    <dsp:sp modelId="{0593788D-1410-4003-ACCF-3E5D492BA9B7}">
      <dsp:nvSpPr>
        <dsp:cNvPr id="0" name=""/>
        <dsp:cNvSpPr/>
      </dsp:nvSpPr>
      <dsp:spPr>
        <a:xfrm>
          <a:off x="2984055" y="1080868"/>
          <a:ext cx="579669" cy="678103"/>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2984055" y="1216489"/>
        <a:ext cx="405768" cy="406861"/>
      </dsp:txXfrm>
    </dsp:sp>
    <dsp:sp modelId="{06490B18-05EC-489F-AF3D-B767C1FAC9E5}">
      <dsp:nvSpPr>
        <dsp:cNvPr id="0" name=""/>
        <dsp:cNvSpPr/>
      </dsp:nvSpPr>
      <dsp:spPr>
        <a:xfrm>
          <a:off x="3837153" y="599633"/>
          <a:ext cx="2734289" cy="1640573"/>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Password protection</a:t>
          </a:r>
        </a:p>
      </dsp:txBody>
      <dsp:txXfrm>
        <a:off x="3885204" y="647684"/>
        <a:ext cx="2638187" cy="1544471"/>
      </dsp:txXfrm>
    </dsp:sp>
    <dsp:sp modelId="{F9E9E208-1613-4CC9-A351-8EDC7C4F446D}">
      <dsp:nvSpPr>
        <dsp:cNvPr id="0" name=""/>
        <dsp:cNvSpPr/>
      </dsp:nvSpPr>
      <dsp:spPr>
        <a:xfrm>
          <a:off x="6812060" y="1080868"/>
          <a:ext cx="579669" cy="678103"/>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6812060" y="1216489"/>
        <a:ext cx="405768" cy="406861"/>
      </dsp:txXfrm>
    </dsp:sp>
    <dsp:sp modelId="{80D75B0A-F476-428F-B1E5-DFDE9E19697B}">
      <dsp:nvSpPr>
        <dsp:cNvPr id="0" name=""/>
        <dsp:cNvSpPr/>
      </dsp:nvSpPr>
      <dsp:spPr>
        <a:xfrm>
          <a:off x="7665158" y="599633"/>
          <a:ext cx="2734289" cy="1640573"/>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Review security settings</a:t>
          </a:r>
        </a:p>
      </dsp:txBody>
      <dsp:txXfrm>
        <a:off x="7713209" y="647684"/>
        <a:ext cx="2638187" cy="1544471"/>
      </dsp:txXfrm>
    </dsp:sp>
    <dsp:sp modelId="{55C3348E-9FB9-4D79-B16D-E8A1A59496A1}">
      <dsp:nvSpPr>
        <dsp:cNvPr id="0" name=""/>
        <dsp:cNvSpPr/>
      </dsp:nvSpPr>
      <dsp:spPr>
        <a:xfrm rot="5400000">
          <a:off x="8742468" y="2431607"/>
          <a:ext cx="579669" cy="678103"/>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rot="-5400000">
        <a:off x="8828873" y="2480824"/>
        <a:ext cx="406861" cy="405768"/>
      </dsp:txXfrm>
    </dsp:sp>
    <dsp:sp modelId="{0B92C655-72EF-41AC-BB37-661E41059AB2}">
      <dsp:nvSpPr>
        <dsp:cNvPr id="0" name=""/>
        <dsp:cNvSpPr/>
      </dsp:nvSpPr>
      <dsp:spPr>
        <a:xfrm>
          <a:off x="7665158" y="3333922"/>
          <a:ext cx="2734289" cy="1640573"/>
        </a:xfrm>
        <a:prstGeom prst="roundRect">
          <a:avLst>
            <a:gd name="adj" fmla="val 10000"/>
          </a:avLst>
        </a:prstGeom>
        <a:solidFill>
          <a:schemeClr val="bg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Review privacy settings</a:t>
          </a:r>
        </a:p>
      </dsp:txBody>
      <dsp:txXfrm>
        <a:off x="7713209" y="3381973"/>
        <a:ext cx="2638187" cy="1544471"/>
      </dsp:txXfrm>
    </dsp:sp>
    <dsp:sp modelId="{93A95F42-EB8F-4604-A465-51D714C665C8}">
      <dsp:nvSpPr>
        <dsp:cNvPr id="0" name=""/>
        <dsp:cNvSpPr/>
      </dsp:nvSpPr>
      <dsp:spPr>
        <a:xfrm rot="10800000">
          <a:off x="6844871" y="3815157"/>
          <a:ext cx="579669" cy="678103"/>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rot="10800000">
        <a:off x="7018772" y="3950778"/>
        <a:ext cx="405768" cy="406861"/>
      </dsp:txXfrm>
    </dsp:sp>
    <dsp:sp modelId="{9D42F338-96A7-4B6D-A414-8704AFA32062}">
      <dsp:nvSpPr>
        <dsp:cNvPr id="0" name=""/>
        <dsp:cNvSpPr/>
      </dsp:nvSpPr>
      <dsp:spPr>
        <a:xfrm>
          <a:off x="3837153" y="3333922"/>
          <a:ext cx="2734289" cy="1640573"/>
        </a:xfrm>
        <a:prstGeom prst="roundRect">
          <a:avLst>
            <a:gd name="adj" fmla="val 1000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Removal of personal data</a:t>
          </a:r>
        </a:p>
      </dsp:txBody>
      <dsp:txXfrm>
        <a:off x="3885204" y="3381973"/>
        <a:ext cx="2638187" cy="154447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C579D-6084-4E90-95D9-4A53A894C89E}">
      <dsp:nvSpPr>
        <dsp:cNvPr id="0" name=""/>
        <dsp:cNvSpPr/>
      </dsp:nvSpPr>
      <dsp:spPr>
        <a:xfrm>
          <a:off x="200057" y="2334"/>
          <a:ext cx="8957892" cy="1194258"/>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Provide tactical technical advice &amp; assistance to officers throughout all phases of the investigation of digital/cyber-crimes withing the BCU/Division or throughout the South Wales area. </a:t>
          </a:r>
        </a:p>
      </dsp:txBody>
      <dsp:txXfrm>
        <a:off x="235036" y="37313"/>
        <a:ext cx="8887934" cy="1124300"/>
      </dsp:txXfrm>
    </dsp:sp>
    <dsp:sp modelId="{682FE094-2FA7-4612-9619-A7C96AEB7FBD}">
      <dsp:nvSpPr>
        <dsp:cNvPr id="0" name=""/>
        <dsp:cNvSpPr/>
      </dsp:nvSpPr>
      <dsp:spPr>
        <a:xfrm rot="5400000">
          <a:off x="4455080" y="1226449"/>
          <a:ext cx="447846" cy="537416"/>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5400000">
        <a:off x="4517778" y="1271234"/>
        <a:ext cx="322450" cy="313492"/>
      </dsp:txXfrm>
    </dsp:sp>
    <dsp:sp modelId="{577FCB8B-388C-4D83-8BB6-D861FC2792CA}">
      <dsp:nvSpPr>
        <dsp:cNvPr id="0" name=""/>
        <dsp:cNvSpPr/>
      </dsp:nvSpPr>
      <dsp:spPr>
        <a:xfrm>
          <a:off x="849519" y="1793722"/>
          <a:ext cx="7658969" cy="1194258"/>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Provides advice &amp; guidance to investigating officers on the completion of relevant applications to obtain digital data from service providers</a:t>
          </a:r>
        </a:p>
      </dsp:txBody>
      <dsp:txXfrm>
        <a:off x="884498" y="1828701"/>
        <a:ext cx="7589011" cy="1124300"/>
      </dsp:txXfrm>
    </dsp:sp>
    <dsp:sp modelId="{8ADC8802-F95A-4FBC-9B8B-9EBC854595B8}">
      <dsp:nvSpPr>
        <dsp:cNvPr id="0" name=""/>
        <dsp:cNvSpPr/>
      </dsp:nvSpPr>
      <dsp:spPr>
        <a:xfrm rot="5400000">
          <a:off x="4455080" y="3017837"/>
          <a:ext cx="447846" cy="537416"/>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5400000">
        <a:off x="4517778" y="3062622"/>
        <a:ext cx="322450" cy="313492"/>
      </dsp:txXfrm>
    </dsp:sp>
    <dsp:sp modelId="{E278818A-0E1E-4A74-94E4-110AB0218855}">
      <dsp:nvSpPr>
        <dsp:cNvPr id="0" name=""/>
        <dsp:cNvSpPr/>
      </dsp:nvSpPr>
      <dsp:spPr>
        <a:xfrm>
          <a:off x="922727" y="3585109"/>
          <a:ext cx="7512553" cy="1194258"/>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Attend at search warrants, crime scenes or on police premises to undertake a triage process to assist officers in the seizure, removal &amp; storage of digital equipment</a:t>
          </a:r>
        </a:p>
      </dsp:txBody>
      <dsp:txXfrm>
        <a:off x="957706" y="3620088"/>
        <a:ext cx="7442595" cy="11243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30F65-7A8E-4AA3-A343-B7AE779F8578}">
      <dsp:nvSpPr>
        <dsp:cNvPr id="0" name=""/>
        <dsp:cNvSpPr/>
      </dsp:nvSpPr>
      <dsp:spPr>
        <a:xfrm>
          <a:off x="0" y="0"/>
          <a:ext cx="8736934" cy="2140652"/>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solidFill>
                <a:schemeClr val="tx1"/>
              </a:solidFill>
            </a:rPr>
            <a:t>Will undertake the subsequent examination &amp; retrieval of digital evidence &amp;/or intelligence from computers, computer related media &amp; other digital devices recovered during investigations</a:t>
          </a:r>
        </a:p>
      </dsp:txBody>
      <dsp:txXfrm>
        <a:off x="62698" y="62698"/>
        <a:ext cx="6524401" cy="2015256"/>
      </dsp:txXfrm>
    </dsp:sp>
    <dsp:sp modelId="{C155209B-B9A3-4D7F-AC6E-018B364E3BA7}">
      <dsp:nvSpPr>
        <dsp:cNvPr id="0" name=""/>
        <dsp:cNvSpPr/>
      </dsp:nvSpPr>
      <dsp:spPr>
        <a:xfrm>
          <a:off x="1541811" y="2616353"/>
          <a:ext cx="8736934" cy="2140652"/>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solidFill>
                <a:schemeClr val="tx1"/>
              </a:solidFill>
            </a:rPr>
            <a:t>Will process the data obtained into a suitable form for investigators to examine for evidential content, &amp; provide prosecution support through preparation of reports &amp; related evidence</a:t>
          </a:r>
        </a:p>
      </dsp:txBody>
      <dsp:txXfrm>
        <a:off x="1604509" y="2679051"/>
        <a:ext cx="5678301" cy="2015256"/>
      </dsp:txXfrm>
    </dsp:sp>
    <dsp:sp modelId="{A4A85576-E3CC-4DC6-ACD0-89CA94E2F183}">
      <dsp:nvSpPr>
        <dsp:cNvPr id="0" name=""/>
        <dsp:cNvSpPr/>
      </dsp:nvSpPr>
      <dsp:spPr>
        <a:xfrm>
          <a:off x="7345509" y="1682790"/>
          <a:ext cx="1391424" cy="1391424"/>
        </a:xfrm>
        <a:prstGeom prst="downArrow">
          <a:avLst>
            <a:gd name="adj1" fmla="val 55000"/>
            <a:gd name="adj2" fmla="val 45000"/>
          </a:avLst>
        </a:prstGeom>
        <a:solidFill>
          <a:srgbClr val="002060">
            <a:alpha val="90000"/>
          </a:srgb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658579" y="1682790"/>
        <a:ext cx="765284" cy="104704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3FD2A-3B8C-4A1A-97D9-11A854491F6C}">
      <dsp:nvSpPr>
        <dsp:cNvPr id="0" name=""/>
        <dsp:cNvSpPr/>
      </dsp:nvSpPr>
      <dsp:spPr>
        <a:xfrm>
          <a:off x="874954" y="583"/>
          <a:ext cx="2150800" cy="1290480"/>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Use strong passwords</a:t>
          </a:r>
        </a:p>
      </dsp:txBody>
      <dsp:txXfrm>
        <a:off x="874954" y="583"/>
        <a:ext cx="2150800" cy="1290480"/>
      </dsp:txXfrm>
    </dsp:sp>
    <dsp:sp modelId="{A2758DB7-2BB5-4B5F-A8F8-4E186DFF9923}">
      <dsp:nvSpPr>
        <dsp:cNvPr id="0" name=""/>
        <dsp:cNvSpPr/>
      </dsp:nvSpPr>
      <dsp:spPr>
        <a:xfrm>
          <a:off x="3240835" y="583"/>
          <a:ext cx="2150800" cy="1290480"/>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Use a password manager</a:t>
          </a:r>
        </a:p>
      </dsp:txBody>
      <dsp:txXfrm>
        <a:off x="3240835" y="583"/>
        <a:ext cx="2150800" cy="1290480"/>
      </dsp:txXfrm>
    </dsp:sp>
    <dsp:sp modelId="{6F244FBA-7872-44C3-983C-455BEC076E69}">
      <dsp:nvSpPr>
        <dsp:cNvPr id="0" name=""/>
        <dsp:cNvSpPr/>
      </dsp:nvSpPr>
      <dsp:spPr>
        <a:xfrm>
          <a:off x="5606716" y="583"/>
          <a:ext cx="2150800" cy="1290480"/>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Protect your devices from malware</a:t>
          </a:r>
        </a:p>
      </dsp:txBody>
      <dsp:txXfrm>
        <a:off x="5606716" y="583"/>
        <a:ext cx="2150800" cy="1290480"/>
      </dsp:txXfrm>
    </dsp:sp>
    <dsp:sp modelId="{F8CBA0FF-043B-47F9-8062-791C6F956581}">
      <dsp:nvSpPr>
        <dsp:cNvPr id="0" name=""/>
        <dsp:cNvSpPr/>
      </dsp:nvSpPr>
      <dsp:spPr>
        <a:xfrm>
          <a:off x="7972596" y="583"/>
          <a:ext cx="2150800" cy="1290480"/>
        </a:xfrm>
        <a:prstGeom prst="rect">
          <a:avLst/>
        </a:prstGeom>
        <a:solidFill>
          <a:schemeClr val="tx2">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Update operating systems</a:t>
          </a:r>
        </a:p>
      </dsp:txBody>
      <dsp:txXfrm>
        <a:off x="7972596" y="583"/>
        <a:ext cx="2150800" cy="1290480"/>
      </dsp:txXfrm>
    </dsp:sp>
    <dsp:sp modelId="{89491CE4-4DF8-49BB-B899-BA77B0C9F72C}">
      <dsp:nvSpPr>
        <dsp:cNvPr id="0" name=""/>
        <dsp:cNvSpPr/>
      </dsp:nvSpPr>
      <dsp:spPr>
        <a:xfrm>
          <a:off x="874954" y="1506144"/>
          <a:ext cx="2150800" cy="1290480"/>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Delete unused software</a:t>
          </a:r>
        </a:p>
      </dsp:txBody>
      <dsp:txXfrm>
        <a:off x="874954" y="1506144"/>
        <a:ext cx="2150800" cy="1290480"/>
      </dsp:txXfrm>
    </dsp:sp>
    <dsp:sp modelId="{ACA108B7-8073-4FE2-8BC0-E7477B713105}">
      <dsp:nvSpPr>
        <dsp:cNvPr id="0" name=""/>
        <dsp:cNvSpPr/>
      </dsp:nvSpPr>
      <dsp:spPr>
        <a:xfrm>
          <a:off x="3240835" y="1506144"/>
          <a:ext cx="2150800" cy="1290480"/>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Regularly review social media accounts</a:t>
          </a:r>
        </a:p>
      </dsp:txBody>
      <dsp:txXfrm>
        <a:off x="3240835" y="1506144"/>
        <a:ext cx="2150800" cy="1290480"/>
      </dsp:txXfrm>
    </dsp:sp>
    <dsp:sp modelId="{753F1961-B142-4763-8D12-2C6AD63C5755}">
      <dsp:nvSpPr>
        <dsp:cNvPr id="0" name=""/>
        <dsp:cNvSpPr/>
      </dsp:nvSpPr>
      <dsp:spPr>
        <a:xfrm>
          <a:off x="5606716" y="1506144"/>
          <a:ext cx="2150800" cy="1290480"/>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Regularly review and organise email</a:t>
          </a:r>
        </a:p>
      </dsp:txBody>
      <dsp:txXfrm>
        <a:off x="5606716" y="1506144"/>
        <a:ext cx="2150800" cy="1290480"/>
      </dsp:txXfrm>
    </dsp:sp>
    <dsp:sp modelId="{146ABC05-6CD9-4C7B-A4E2-3A032296BCC1}">
      <dsp:nvSpPr>
        <dsp:cNvPr id="0" name=""/>
        <dsp:cNvSpPr/>
      </dsp:nvSpPr>
      <dsp:spPr>
        <a:xfrm>
          <a:off x="7972596" y="1506144"/>
          <a:ext cx="2150800" cy="1290480"/>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Backup your files</a:t>
          </a:r>
        </a:p>
      </dsp:txBody>
      <dsp:txXfrm>
        <a:off x="7972596" y="1506144"/>
        <a:ext cx="2150800" cy="1290480"/>
      </dsp:txXfrm>
    </dsp:sp>
    <dsp:sp modelId="{D5482AAC-D61D-4974-B39C-5974052B65D5}">
      <dsp:nvSpPr>
        <dsp:cNvPr id="0" name=""/>
        <dsp:cNvSpPr/>
      </dsp:nvSpPr>
      <dsp:spPr>
        <a:xfrm>
          <a:off x="2057894" y="3011704"/>
          <a:ext cx="2150800" cy="1290480"/>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Use safe browsers</a:t>
          </a:r>
        </a:p>
      </dsp:txBody>
      <dsp:txXfrm>
        <a:off x="2057894" y="3011704"/>
        <a:ext cx="2150800" cy="1290480"/>
      </dsp:txXfrm>
    </dsp:sp>
    <dsp:sp modelId="{1C2C1ACB-E532-4681-84A5-3879F87C7D94}">
      <dsp:nvSpPr>
        <dsp:cNvPr id="0" name=""/>
        <dsp:cNvSpPr/>
      </dsp:nvSpPr>
      <dsp:spPr>
        <a:xfrm>
          <a:off x="4423775" y="3011704"/>
          <a:ext cx="2150800" cy="1290480"/>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Pay attention to where you download software</a:t>
          </a:r>
        </a:p>
      </dsp:txBody>
      <dsp:txXfrm>
        <a:off x="4423775" y="3011704"/>
        <a:ext cx="2150800" cy="1290480"/>
      </dsp:txXfrm>
    </dsp:sp>
    <dsp:sp modelId="{D70752FB-056F-42D5-BA49-A10BC0B63748}">
      <dsp:nvSpPr>
        <dsp:cNvPr id="0" name=""/>
        <dsp:cNvSpPr/>
      </dsp:nvSpPr>
      <dsp:spPr>
        <a:xfrm>
          <a:off x="6789656" y="3011704"/>
          <a:ext cx="2150800" cy="1290480"/>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Simplify your digital life</a:t>
          </a:r>
        </a:p>
      </dsp:txBody>
      <dsp:txXfrm>
        <a:off x="6789656" y="3011704"/>
        <a:ext cx="2150800" cy="129048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7C804-E484-4E09-BF0B-8A24C813E339}">
      <dsp:nvSpPr>
        <dsp:cNvPr id="0" name=""/>
        <dsp:cNvSpPr/>
      </dsp:nvSpPr>
      <dsp:spPr>
        <a:xfrm>
          <a:off x="200" y="473597"/>
          <a:ext cx="2413278" cy="2248396"/>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Level 1</a:t>
          </a:r>
        </a:p>
        <a:p>
          <a:pPr marL="0" lvl="0" indent="0" algn="ctr" defTabSz="1066800">
            <a:lnSpc>
              <a:spcPct val="90000"/>
            </a:lnSpc>
            <a:spcBef>
              <a:spcPct val="0"/>
            </a:spcBef>
            <a:spcAft>
              <a:spcPct val="35000"/>
            </a:spcAft>
            <a:buNone/>
          </a:pPr>
          <a:r>
            <a:rPr lang="en-GB" sz="2200" kern="1200" dirty="0">
              <a:solidFill>
                <a:schemeClr val="tx1"/>
              </a:solidFill>
            </a:rPr>
            <a:t>Overt Open Source Research</a:t>
          </a:r>
        </a:p>
      </dsp:txBody>
      <dsp:txXfrm>
        <a:off x="200" y="473597"/>
        <a:ext cx="2413278" cy="2248396"/>
      </dsp:txXfrm>
    </dsp:sp>
    <dsp:sp modelId="{07C11201-9EDE-4B21-9360-23261C4CFC30}">
      <dsp:nvSpPr>
        <dsp:cNvPr id="0" name=""/>
        <dsp:cNvSpPr/>
      </dsp:nvSpPr>
      <dsp:spPr>
        <a:xfrm>
          <a:off x="2788211" y="473597"/>
          <a:ext cx="5038805" cy="2248396"/>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Level 2</a:t>
          </a:r>
        </a:p>
        <a:p>
          <a:pPr marL="0" lvl="0" indent="0" algn="ctr" defTabSz="1066800">
            <a:lnSpc>
              <a:spcPct val="90000"/>
            </a:lnSpc>
            <a:spcBef>
              <a:spcPct val="0"/>
            </a:spcBef>
            <a:spcAft>
              <a:spcPct val="35000"/>
            </a:spcAft>
            <a:buNone/>
          </a:pPr>
          <a:r>
            <a:rPr lang="en-GB" sz="2200" kern="1200" dirty="0">
              <a:solidFill>
                <a:schemeClr val="tx1"/>
              </a:solidFill>
            </a:rPr>
            <a:t>“Core Open Source Research.” Investigation/ research across publicly accessible search areas.  </a:t>
          </a:r>
          <a:r>
            <a:rPr lang="en-GB" sz="2200" b="1" i="1" u="sng" kern="1200" dirty="0">
              <a:solidFill>
                <a:schemeClr val="tx1"/>
              </a:solidFill>
            </a:rPr>
            <a:t>NO </a:t>
          </a:r>
          <a:r>
            <a:rPr lang="en-GB" sz="2200" kern="1200" dirty="0">
              <a:solidFill>
                <a:schemeClr val="tx1"/>
              </a:solidFill>
            </a:rPr>
            <a:t>ACTIVITY THAT REQUIRES INTERACTION</a:t>
          </a:r>
        </a:p>
      </dsp:txBody>
      <dsp:txXfrm>
        <a:off x="2788211" y="473597"/>
        <a:ext cx="5038805" cy="2248396"/>
      </dsp:txXfrm>
    </dsp:sp>
    <dsp:sp modelId="{9FB601DD-3E52-4CB6-802F-9E802C5DFBEF}">
      <dsp:nvSpPr>
        <dsp:cNvPr id="0" name=""/>
        <dsp:cNvSpPr/>
      </dsp:nvSpPr>
      <dsp:spPr>
        <a:xfrm>
          <a:off x="8201749" y="473597"/>
          <a:ext cx="2339980" cy="2248396"/>
        </a:xfrm>
        <a:prstGeom prst="rect">
          <a:avLst/>
        </a:prstGeom>
        <a:solidFill>
          <a:schemeClr val="accent3">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Level 3</a:t>
          </a:r>
        </a:p>
        <a:p>
          <a:pPr marL="0" lvl="0" indent="0" algn="ctr" defTabSz="1066800">
            <a:lnSpc>
              <a:spcPct val="90000"/>
            </a:lnSpc>
            <a:spcBef>
              <a:spcPct val="0"/>
            </a:spcBef>
            <a:spcAft>
              <a:spcPct val="35000"/>
            </a:spcAft>
            <a:buNone/>
          </a:pPr>
          <a:r>
            <a:rPr lang="en-GB" sz="2200" kern="1200" dirty="0">
              <a:solidFill>
                <a:schemeClr val="tx1"/>
              </a:solidFill>
            </a:rPr>
            <a:t>Covert Advanced</a:t>
          </a:r>
        </a:p>
      </dsp:txBody>
      <dsp:txXfrm>
        <a:off x="8201749" y="473597"/>
        <a:ext cx="2339980" cy="2248396"/>
      </dsp:txXfrm>
    </dsp:sp>
    <dsp:sp modelId="{92CEA757-34B4-400D-BB1D-703F3EA9CFA0}">
      <dsp:nvSpPr>
        <dsp:cNvPr id="0" name=""/>
        <dsp:cNvSpPr/>
      </dsp:nvSpPr>
      <dsp:spPr>
        <a:xfrm>
          <a:off x="1336271" y="3096726"/>
          <a:ext cx="3747326" cy="1527110"/>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Level 4</a:t>
          </a:r>
        </a:p>
        <a:p>
          <a:pPr marL="0" lvl="0" indent="0" algn="ctr" defTabSz="1066800">
            <a:lnSpc>
              <a:spcPct val="90000"/>
            </a:lnSpc>
            <a:spcBef>
              <a:spcPct val="0"/>
            </a:spcBef>
            <a:spcAft>
              <a:spcPct val="35000"/>
            </a:spcAft>
            <a:buNone/>
          </a:pPr>
          <a:r>
            <a:rPr lang="en-GB" sz="2200" kern="1200" dirty="0">
              <a:solidFill>
                <a:schemeClr val="tx1"/>
              </a:solidFill>
            </a:rPr>
            <a:t>Covert Internet &amp; Network</a:t>
          </a:r>
        </a:p>
      </dsp:txBody>
      <dsp:txXfrm>
        <a:off x="1336271" y="3096726"/>
        <a:ext cx="3747326" cy="1527110"/>
      </dsp:txXfrm>
    </dsp:sp>
    <dsp:sp modelId="{6D3C4B24-5323-45F7-BA76-7C43C7588A83}">
      <dsp:nvSpPr>
        <dsp:cNvPr id="0" name=""/>
        <dsp:cNvSpPr/>
      </dsp:nvSpPr>
      <dsp:spPr>
        <a:xfrm>
          <a:off x="5458331" y="3108373"/>
          <a:ext cx="3747326" cy="1503817"/>
        </a:xfrm>
        <a:prstGeom prst="rect">
          <a:avLst/>
        </a:prstGeom>
        <a:solidFill>
          <a:schemeClr val="accent1">
            <a:lumMod val="40000"/>
            <a:lumOff val="60000"/>
          </a:schemeClr>
        </a:solidFill>
        <a:ln w="12700" cap="flat" cmpd="sng" algn="ctr">
          <a:solidFill>
            <a:schemeClr val="tx1"/>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Level 5</a:t>
          </a:r>
        </a:p>
        <a:p>
          <a:pPr marL="0" lvl="0" indent="0" algn="ctr" defTabSz="1066800">
            <a:lnSpc>
              <a:spcPct val="90000"/>
            </a:lnSpc>
            <a:spcBef>
              <a:spcPct val="0"/>
            </a:spcBef>
            <a:spcAft>
              <a:spcPct val="35000"/>
            </a:spcAft>
            <a:buNone/>
          </a:pPr>
          <a:r>
            <a:rPr lang="en-GB" sz="2200" kern="1200" dirty="0">
              <a:solidFill>
                <a:schemeClr val="tx1"/>
              </a:solidFill>
            </a:rPr>
            <a:t>Undercover Officer On Line</a:t>
          </a:r>
        </a:p>
      </dsp:txBody>
      <dsp:txXfrm>
        <a:off x="5458331" y="3108373"/>
        <a:ext cx="3747326" cy="1503817"/>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6D4662-34FF-405F-8B09-35E1941E6D2D}">
      <dsp:nvSpPr>
        <dsp:cNvPr id="0" name=""/>
        <dsp:cNvSpPr/>
      </dsp:nvSpPr>
      <dsp:spPr>
        <a:xfrm>
          <a:off x="1183" y="214567"/>
          <a:ext cx="2524602" cy="1514761"/>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solidFill>
                <a:schemeClr val="tx1"/>
              </a:solidFill>
            </a:rPr>
            <a:t>Locate</a:t>
          </a:r>
        </a:p>
        <a:p>
          <a:pPr marL="0" lvl="0" indent="0" algn="ctr" defTabSz="1066800">
            <a:lnSpc>
              <a:spcPct val="90000"/>
            </a:lnSpc>
            <a:spcBef>
              <a:spcPct val="0"/>
            </a:spcBef>
            <a:spcAft>
              <a:spcPct val="35000"/>
            </a:spcAft>
            <a:buNone/>
          </a:pPr>
          <a:r>
            <a:rPr lang="en-GB" sz="2200" kern="1200" dirty="0">
              <a:solidFill>
                <a:schemeClr val="tx1"/>
              </a:solidFill>
            </a:rPr>
            <a:t>How to extend the header</a:t>
          </a:r>
        </a:p>
      </dsp:txBody>
      <dsp:txXfrm>
        <a:off x="45549" y="258933"/>
        <a:ext cx="2435870" cy="1426029"/>
      </dsp:txXfrm>
    </dsp:sp>
    <dsp:sp modelId="{D5EC0E68-EE86-476B-80B4-B051E2E318F6}">
      <dsp:nvSpPr>
        <dsp:cNvPr id="0" name=""/>
        <dsp:cNvSpPr/>
      </dsp:nvSpPr>
      <dsp:spPr>
        <a:xfrm>
          <a:off x="2747951" y="658897"/>
          <a:ext cx="535215" cy="626101"/>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2747951" y="784117"/>
        <a:ext cx="374651" cy="375661"/>
      </dsp:txXfrm>
    </dsp:sp>
    <dsp:sp modelId="{1C3EED9A-514D-4D8E-9189-DC63D8FF3B29}">
      <dsp:nvSpPr>
        <dsp:cNvPr id="0" name=""/>
        <dsp:cNvSpPr/>
      </dsp:nvSpPr>
      <dsp:spPr>
        <a:xfrm>
          <a:off x="3535627" y="214567"/>
          <a:ext cx="2524602" cy="1514761"/>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solidFill>
                <a:schemeClr val="tx1"/>
              </a:solidFill>
            </a:rPr>
            <a:t>Secure</a:t>
          </a:r>
        </a:p>
        <a:p>
          <a:pPr marL="0" lvl="0" indent="0" algn="ctr" defTabSz="1066800">
            <a:lnSpc>
              <a:spcPct val="90000"/>
            </a:lnSpc>
            <a:spcBef>
              <a:spcPct val="0"/>
            </a:spcBef>
            <a:spcAft>
              <a:spcPct val="35000"/>
            </a:spcAft>
            <a:buNone/>
          </a:pPr>
          <a:r>
            <a:rPr lang="en-GB" sz="2200" b="0" kern="1200" dirty="0">
              <a:solidFill>
                <a:schemeClr val="tx1"/>
              </a:solidFill>
            </a:rPr>
            <a:t>What are you going to do to secure it &amp;</a:t>
          </a:r>
        </a:p>
      </dsp:txBody>
      <dsp:txXfrm>
        <a:off x="3579993" y="258933"/>
        <a:ext cx="2435870" cy="1426029"/>
      </dsp:txXfrm>
    </dsp:sp>
    <dsp:sp modelId="{2F72E9DC-53E3-421B-AE84-F1CB2C11619D}">
      <dsp:nvSpPr>
        <dsp:cNvPr id="0" name=""/>
        <dsp:cNvSpPr/>
      </dsp:nvSpPr>
      <dsp:spPr>
        <a:xfrm rot="5400000">
          <a:off x="4530320" y="1906051"/>
          <a:ext cx="535215" cy="626101"/>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5400000">
        <a:off x="4610097" y="1951494"/>
        <a:ext cx="375661" cy="374651"/>
      </dsp:txXfrm>
    </dsp:sp>
    <dsp:sp modelId="{390E13E6-BFC9-4030-A5FB-A24F62A7FC40}">
      <dsp:nvSpPr>
        <dsp:cNvPr id="0" name=""/>
        <dsp:cNvSpPr/>
      </dsp:nvSpPr>
      <dsp:spPr>
        <a:xfrm>
          <a:off x="3535627" y="2739170"/>
          <a:ext cx="2524602" cy="1514761"/>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solidFill>
                <a:schemeClr val="tx1"/>
              </a:solidFill>
            </a:rPr>
            <a:t>Preserve</a:t>
          </a:r>
        </a:p>
        <a:p>
          <a:pPr marL="0" lvl="0" indent="0" algn="ctr" defTabSz="1066800">
            <a:lnSpc>
              <a:spcPct val="90000"/>
            </a:lnSpc>
            <a:spcBef>
              <a:spcPct val="0"/>
            </a:spcBef>
            <a:spcAft>
              <a:spcPct val="35000"/>
            </a:spcAft>
            <a:buNone/>
          </a:pPr>
          <a:r>
            <a:rPr lang="en-GB" sz="2200" kern="1200" dirty="0">
              <a:solidFill>
                <a:schemeClr val="tx1"/>
              </a:solidFill>
            </a:rPr>
            <a:t>Don’t send the email on</a:t>
          </a:r>
        </a:p>
      </dsp:txBody>
      <dsp:txXfrm>
        <a:off x="3579993" y="2783536"/>
        <a:ext cx="2435870" cy="1426029"/>
      </dsp:txXfrm>
    </dsp:sp>
    <dsp:sp modelId="{9B1FF75A-B03B-462C-93F9-220D7FDF93B7}">
      <dsp:nvSpPr>
        <dsp:cNvPr id="0" name=""/>
        <dsp:cNvSpPr/>
      </dsp:nvSpPr>
      <dsp:spPr>
        <a:xfrm rot="10800000">
          <a:off x="2778246" y="3183500"/>
          <a:ext cx="535215" cy="626101"/>
        </a:xfrm>
        <a:prstGeom prst="rightArrow">
          <a:avLst>
            <a:gd name="adj1" fmla="val 60000"/>
            <a:gd name="adj2" fmla="val 50000"/>
          </a:avLst>
        </a:prstGeom>
        <a:solidFill>
          <a:srgbClr val="00206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2938810" y="3308720"/>
        <a:ext cx="374651" cy="375661"/>
      </dsp:txXfrm>
    </dsp:sp>
    <dsp:sp modelId="{9540A6F8-4E72-4049-868D-743AFCDCB9D0}">
      <dsp:nvSpPr>
        <dsp:cNvPr id="0" name=""/>
        <dsp:cNvSpPr/>
      </dsp:nvSpPr>
      <dsp:spPr>
        <a:xfrm>
          <a:off x="1183" y="2739170"/>
          <a:ext cx="2524602" cy="1514761"/>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solidFill>
                <a:schemeClr val="tx1"/>
              </a:solidFill>
            </a:rPr>
            <a:t>SPOC</a:t>
          </a:r>
        </a:p>
        <a:p>
          <a:pPr marL="0" lvl="0" indent="0" algn="ctr" defTabSz="1066800">
            <a:lnSpc>
              <a:spcPct val="90000"/>
            </a:lnSpc>
            <a:spcBef>
              <a:spcPct val="0"/>
            </a:spcBef>
            <a:spcAft>
              <a:spcPct val="35000"/>
            </a:spcAft>
            <a:buNone/>
          </a:pPr>
          <a:r>
            <a:rPr lang="en-GB" sz="2200" kern="1200" dirty="0">
              <a:solidFill>
                <a:schemeClr val="tx1"/>
              </a:solidFill>
            </a:rPr>
            <a:t>Pass it to who?</a:t>
          </a:r>
        </a:p>
      </dsp:txBody>
      <dsp:txXfrm>
        <a:off x="45549" y="2783536"/>
        <a:ext cx="2435870" cy="1426029"/>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8.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A62DB9A-5B63-4CFE-92A7-7F54C9D82B98}" type="datetimeFigureOut">
              <a:rPr lang="en-GB" smtClean="0"/>
              <a:t>01/06/2023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6C8754-5A55-4C64-8D25-5FBC3AA3A3D0}" type="datetimeFigureOut">
              <a:rPr lang="en-GB" smtClean="0"/>
              <a:t>01/06/2023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_UOK7aRmUtw"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cps.gov.uk/legal-guidance/newton-hearing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youtube.com/watch?v=jottDMuLesU"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www.galop.org.uk/the-hate-crime-report/"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www.barnardos.org.uk/cse_learning_and_disability_report_2015a.pdf"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docmanager.pnld.co.uk/content/D380.htm" TargetMode="External"/><Relationship Id="rId7" Type="http://schemas.openxmlformats.org/officeDocument/2006/relationships/hyperlink" Target="https://docmanager.pnld.co.uk/content/D927.htm" TargetMode="External"/><Relationship Id="rId2" Type="http://schemas.openxmlformats.org/officeDocument/2006/relationships/slide" Target="../slides/slide33.xml"/><Relationship Id="rId1" Type="http://schemas.openxmlformats.org/officeDocument/2006/relationships/notesMaster" Target="../notesMasters/notesMaster1.xml"/><Relationship Id="rId6" Type="http://schemas.openxmlformats.org/officeDocument/2006/relationships/hyperlink" Target="https://docmanager.pnld.co.uk/content/D226.htm" TargetMode="External"/><Relationship Id="rId5" Type="http://schemas.openxmlformats.org/officeDocument/2006/relationships/hyperlink" Target="https://docmanager.pnld.co.uk/content/D2101.htm" TargetMode="External"/><Relationship Id="rId4" Type="http://schemas.openxmlformats.org/officeDocument/2006/relationships/hyperlink" Target="https://docmanager.pnld.co.uk/content/D10162.htm" TargetMode="Externa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file:///\\swp.police.int\data\work\SWPKDIVLDSLIBRARY\Shared\COURSE%20LIBRARY\LIBRARY\IPLAU\Lesson%20Plans%20IPLAU%202018%20DO%20NOT%20MOVE\UPDATE%20Cyber%20Crime\D12802.htm"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www.problemneighbours.co.uk/antisocial-behaviour-from-your-neighbours.html"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ncsc.gov.uk/section/advice-guidance/all-articles" TargetMode="External"/><Relationship Id="rId2" Type="http://schemas.openxmlformats.org/officeDocument/2006/relationships/slide" Target="../slides/slide37.xml"/><Relationship Id="rId1" Type="http://schemas.openxmlformats.org/officeDocument/2006/relationships/notesMaster" Target="../notesMasters/notesMaster1.xml"/><Relationship Id="rId4" Type="http://schemas.openxmlformats.org/officeDocument/2006/relationships/hyperlink" Target="https://www.ncsc.gov.uk/section/education-skills/11-19-year-olds" TargetMode="Externa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On successful completion of this module, learners will be able 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Explain the differences between common terms used within the digital world.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Identify different devices that could be used in criminality and what types of evidence devices may hold.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Identify the different types of crimes that can be committed through use of the internet.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Identify offences that constitute a digital crime.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Identify ways in which an initial responder can secure and preserve evidence in a Cybercrime investigation.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a:t>
            </a:fld>
            <a:endParaRPr lang="en-GB"/>
          </a:p>
        </p:txBody>
      </p:sp>
    </p:spTree>
    <p:extLst>
      <p:ext uri="{BB962C8B-B14F-4D97-AF65-F5344CB8AC3E}">
        <p14:creationId xmlns:p14="http://schemas.microsoft.com/office/powerpoint/2010/main" val="3078830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kern="1200" dirty="0">
                <a:solidFill>
                  <a:schemeClr val="tx1"/>
                </a:solidFill>
                <a:effectLst/>
                <a:latin typeface="Arial" panose="020B0604020202020204" pitchFamily="34" charset="0"/>
                <a:ea typeface="+mn-ea"/>
                <a:cs typeface="Arial" panose="020B0604020202020204" pitchFamily="34" charset="0"/>
              </a:rPr>
              <a:t>TARIAN </a:t>
            </a:r>
            <a:r>
              <a:rPr lang="en-GB" sz="1100" kern="1200" dirty="0">
                <a:solidFill>
                  <a:schemeClr val="tx1"/>
                </a:solidFill>
                <a:effectLst/>
                <a:latin typeface="Arial" panose="020B0604020202020204" pitchFamily="34" charset="0"/>
                <a:ea typeface="+mn-ea"/>
                <a:cs typeface="Arial" panose="020B0604020202020204" pitchFamily="34" charset="0"/>
              </a:rPr>
              <a:t>- the Regional Organised Crime Unit, part funded by the Home Office, Welsh Government and the three Southern Wales Police Forces is a multi-disciplinary team of Police officers and Police staff seconded from the three forces of Dyfed-Powys, Gwent and South Wales. With departments ranging from fraud and cyber-crime investigators to asset recovery experts and intelligence specialists, the teams are dedicated to disrupting and dismantling Organised Crime Groups across the whole of Southern Wales.</a:t>
            </a:r>
          </a:p>
          <a:p>
            <a:endParaRPr lang="en-GB" sz="1100" kern="1200" dirty="0">
              <a:solidFill>
                <a:schemeClr val="tx1"/>
              </a:solidFill>
              <a:effectLst/>
              <a:latin typeface="Arial" panose="020B0604020202020204" pitchFamily="34" charset="0"/>
              <a:ea typeface="+mn-ea"/>
              <a:cs typeface="Arial" panose="020B0604020202020204" pitchFamily="34" charset="0"/>
            </a:endParaRPr>
          </a:p>
          <a:p>
            <a:r>
              <a:rPr lang="en-GB" sz="1100" b="1" dirty="0">
                <a:latin typeface="Arial" panose="020B0604020202020204" pitchFamily="34" charset="0"/>
                <a:cs typeface="Arial" panose="020B0604020202020204" pitchFamily="34" charset="0"/>
              </a:rPr>
              <a:t>Our Vision</a:t>
            </a:r>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Our vision is to protect the communities of the Southern Wales Region from the threats and risks of Serious and Organised Crime.</a:t>
            </a:r>
          </a:p>
          <a:p>
            <a:pPr lvl="0"/>
            <a:r>
              <a:rPr lang="en-GB" sz="1100" dirty="0">
                <a:latin typeface="Arial" panose="020B0604020202020204" pitchFamily="34" charset="0"/>
                <a:cs typeface="Arial" panose="020B0604020202020204" pitchFamily="34" charset="0"/>
              </a:rPr>
              <a:t> </a:t>
            </a:r>
          </a:p>
          <a:p>
            <a:r>
              <a:rPr lang="en-GB" sz="1100" b="1" dirty="0">
                <a:latin typeface="Arial" panose="020B0604020202020204" pitchFamily="34" charset="0"/>
                <a:cs typeface="Arial" panose="020B0604020202020204" pitchFamily="34" charset="0"/>
              </a:rPr>
              <a:t>Our Mission</a:t>
            </a:r>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Our mission is to identify, disrupt and dismantle organised crime groups causing most harm to the Southern Wales Region.</a:t>
            </a:r>
          </a:p>
          <a:p>
            <a:r>
              <a:rPr lang="en-GB" sz="1100" b="1" dirty="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Our Values</a:t>
            </a:r>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We are Professional in tackling Serious and Organised Crime </a:t>
            </a:r>
          </a:p>
          <a:p>
            <a:r>
              <a:rPr lang="en-GB" sz="1100" dirty="0">
                <a:latin typeface="Arial" panose="020B0604020202020204" pitchFamily="34" charset="0"/>
                <a:cs typeface="Arial" panose="020B0604020202020204" pitchFamily="34" charset="0"/>
              </a:rPr>
              <a:t>We are Committed to collaboration and working with partners and other law enforcement agencies.</a:t>
            </a:r>
          </a:p>
          <a:p>
            <a:endParaRPr lang="en-GB" sz="1100" dirty="0">
              <a:latin typeface="Arial" panose="020B0604020202020204" pitchFamily="34" charset="0"/>
              <a:cs typeface="Arial" panose="020B0604020202020204" pitchFamily="34" charset="0"/>
            </a:endParaRPr>
          </a:p>
          <a:p>
            <a:r>
              <a:rPr lang="en-GB" sz="1100" dirty="0" err="1">
                <a:latin typeface="Arial" panose="020B0604020202020204" pitchFamily="34" charset="0"/>
                <a:cs typeface="Arial" panose="020B0604020202020204" pitchFamily="34" charset="0"/>
              </a:rPr>
              <a:t>Tarian</a:t>
            </a:r>
            <a:r>
              <a:rPr lang="en-GB" sz="1100" dirty="0">
                <a:latin typeface="Arial" panose="020B0604020202020204" pitchFamily="34" charset="0"/>
                <a:cs typeface="Arial" panose="020B0604020202020204" pitchFamily="34" charset="0"/>
              </a:rPr>
              <a:t> Teams include:</a:t>
            </a:r>
          </a:p>
          <a:p>
            <a:r>
              <a:rPr lang="en-GB" sz="1100" dirty="0">
                <a:latin typeface="Arial" panose="020B0604020202020204" pitchFamily="34" charset="0"/>
                <a:cs typeface="Arial" panose="020B0604020202020204" pitchFamily="34" charset="0"/>
              </a:rPr>
              <a:t>Asset Confiscation Enforcement (ACE) Team</a:t>
            </a:r>
          </a:p>
          <a:p>
            <a:r>
              <a:rPr lang="en-GB" sz="1100" dirty="0">
                <a:latin typeface="Arial" panose="020B0604020202020204" pitchFamily="34" charset="0"/>
                <a:cs typeface="Arial" panose="020B0604020202020204" pitchFamily="34" charset="0"/>
              </a:rPr>
              <a:t>Child Sex Exploitation</a:t>
            </a:r>
          </a:p>
          <a:p>
            <a:r>
              <a:rPr lang="en-GB" sz="1100" dirty="0">
                <a:latin typeface="Arial" panose="020B0604020202020204" pitchFamily="34" charset="0"/>
                <a:cs typeface="Arial" panose="020B0604020202020204" pitchFamily="34" charset="0"/>
              </a:rPr>
              <a:t>Regional Task Force</a:t>
            </a:r>
          </a:p>
          <a:p>
            <a:r>
              <a:rPr lang="en-GB" sz="1100" dirty="0">
                <a:latin typeface="Arial" panose="020B0604020202020204" pitchFamily="34" charset="0"/>
                <a:cs typeface="Arial" panose="020B0604020202020204" pitchFamily="34" charset="0"/>
              </a:rPr>
              <a:t>Regional Asset Recovery Team</a:t>
            </a:r>
          </a:p>
          <a:p>
            <a:r>
              <a:rPr lang="en-GB" sz="1100" dirty="0">
                <a:latin typeface="Arial" panose="020B0604020202020204" pitchFamily="34" charset="0"/>
                <a:cs typeface="Arial" panose="020B0604020202020204" pitchFamily="34" charset="0"/>
              </a:rPr>
              <a:t>Regional Intelligence Unit</a:t>
            </a:r>
          </a:p>
          <a:p>
            <a:r>
              <a:rPr lang="en-GB" sz="1100" dirty="0">
                <a:latin typeface="Arial" panose="020B0604020202020204" pitchFamily="34" charset="0"/>
                <a:cs typeface="Arial" panose="020B0604020202020204" pitchFamily="34" charset="0"/>
              </a:rPr>
              <a:t>Protected Persons Unit</a:t>
            </a:r>
          </a:p>
          <a:p>
            <a:r>
              <a:rPr lang="en-GB" sz="1100" dirty="0">
                <a:latin typeface="Arial" panose="020B0604020202020204" pitchFamily="34" charset="0"/>
                <a:cs typeface="Arial" panose="020B0604020202020204" pitchFamily="34" charset="0"/>
              </a:rPr>
              <a:t>Regional Prison Intelligence Unit</a:t>
            </a:r>
          </a:p>
          <a:p>
            <a:r>
              <a:rPr lang="en-GB" sz="1100" dirty="0">
                <a:latin typeface="Arial" panose="020B0604020202020204" pitchFamily="34" charset="0"/>
                <a:cs typeface="Arial" panose="020B0604020202020204" pitchFamily="34" charset="0"/>
              </a:rPr>
              <a:t>Regional Fraud Team</a:t>
            </a:r>
          </a:p>
          <a:p>
            <a:r>
              <a:rPr lang="en-GB" sz="1100" b="1" dirty="0">
                <a:latin typeface="Arial" panose="020B0604020202020204" pitchFamily="34" charset="0"/>
                <a:cs typeface="Arial" panose="020B0604020202020204" pitchFamily="34" charset="0"/>
              </a:rPr>
              <a:t>Regional Cyber Crime Unit</a:t>
            </a:r>
          </a:p>
          <a:p>
            <a:r>
              <a:rPr lang="en-GB" sz="1100" dirty="0">
                <a:latin typeface="Arial" panose="020B0604020202020204" pitchFamily="34" charset="0"/>
                <a:cs typeface="Arial" panose="020B0604020202020204" pitchFamily="34" charset="0"/>
              </a:rPr>
              <a:t>E-Forensics</a:t>
            </a:r>
          </a:p>
          <a:p>
            <a:r>
              <a:rPr lang="en-GB" sz="1100" dirty="0">
                <a:latin typeface="Arial" panose="020B0604020202020204" pitchFamily="34" charset="0"/>
                <a:cs typeface="Arial" panose="020B0604020202020204" pitchFamily="34" charset="0"/>
              </a:rPr>
              <a:t>Regional Undercover Unit</a:t>
            </a:r>
          </a:p>
          <a:p>
            <a:r>
              <a:rPr lang="en-GB" sz="1100" dirty="0">
                <a:latin typeface="Arial" panose="020B0604020202020204" pitchFamily="34" charset="0"/>
                <a:cs typeface="Arial" panose="020B0604020202020204" pitchFamily="34" charset="0"/>
              </a:rPr>
              <a:t>Government Agency Intelligence Network</a:t>
            </a:r>
          </a:p>
          <a:p>
            <a:r>
              <a:rPr lang="en-GB" sz="1100" dirty="0">
                <a:latin typeface="Arial" panose="020B0604020202020204" pitchFamily="34" charset="0"/>
                <a:cs typeface="Arial" panose="020B0604020202020204" pitchFamily="34" charset="0"/>
              </a:rPr>
              <a:t>Regional Technical Support Unit</a:t>
            </a:r>
          </a:p>
          <a:p>
            <a:r>
              <a:rPr lang="en-GB" sz="1100" dirty="0">
                <a:latin typeface="Arial" panose="020B0604020202020204" pitchFamily="34" charset="0"/>
                <a:cs typeface="Arial" panose="020B0604020202020204" pitchFamily="34" charset="0"/>
              </a:rPr>
              <a:t>Confidential Unit</a:t>
            </a:r>
          </a:p>
          <a:p>
            <a:r>
              <a:rPr lang="en-GB" sz="1100" dirty="0">
                <a:latin typeface="Arial" panose="020B0604020202020204" pitchFamily="34" charset="0"/>
                <a:cs typeface="Arial" panose="020B0604020202020204" pitchFamily="34" charset="0"/>
              </a:rPr>
              <a:t>Operational Security Officer</a:t>
            </a:r>
          </a:p>
          <a:p>
            <a:r>
              <a:rPr lang="en-GB" sz="1100" dirty="0">
                <a:latin typeface="Arial" panose="020B0604020202020204" pitchFamily="34" charset="0"/>
                <a:cs typeface="Arial" panose="020B0604020202020204" pitchFamily="34" charset="0"/>
              </a:rPr>
              <a:t>Modern Slavery</a:t>
            </a:r>
          </a:p>
          <a:p>
            <a:r>
              <a:rPr lang="en-GB" sz="1100" dirty="0">
                <a:latin typeface="Arial" panose="020B0604020202020204" pitchFamily="34" charset="0"/>
                <a:cs typeface="Arial" panose="020B0604020202020204" pitchFamily="34" charset="0"/>
              </a:rPr>
              <a:t>Communications Data Account Manager</a:t>
            </a:r>
          </a:p>
          <a:p>
            <a:r>
              <a:rPr lang="en-GB" sz="1100" dirty="0">
                <a:latin typeface="Arial" panose="020B0604020202020204" pitchFamily="34" charset="0"/>
                <a:cs typeface="Arial" panose="020B0604020202020204" pitchFamily="34" charset="0"/>
              </a:rPr>
              <a:t>Disruption Team</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631573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dirty="0">
                <a:solidFill>
                  <a:schemeClr val="tx1"/>
                </a:solidFill>
                <a:effectLst/>
                <a:latin typeface="Arial" panose="020B0604020202020204" pitchFamily="34" charset="0"/>
                <a:ea typeface="+mn-ea"/>
                <a:cs typeface="Arial" panose="020B0604020202020204" pitchFamily="34" charset="0"/>
              </a:rPr>
              <a:t>The </a:t>
            </a:r>
            <a:r>
              <a:rPr lang="en-GB" sz="1100" b="1" kern="1200" dirty="0">
                <a:solidFill>
                  <a:schemeClr val="tx1"/>
                </a:solidFill>
                <a:effectLst/>
                <a:latin typeface="Arial" panose="020B0604020202020204" pitchFamily="34" charset="0"/>
                <a:ea typeface="+mn-ea"/>
                <a:cs typeface="Arial" panose="020B0604020202020204" pitchFamily="34" charset="0"/>
              </a:rPr>
              <a:t>Regional Cyber Crime Unit </a:t>
            </a:r>
            <a:r>
              <a:rPr lang="en-GB" sz="1100" kern="1200" dirty="0">
                <a:solidFill>
                  <a:schemeClr val="tx1"/>
                </a:solidFill>
                <a:effectLst/>
                <a:latin typeface="Arial" panose="020B0604020202020204" pitchFamily="34" charset="0"/>
                <a:ea typeface="+mn-ea"/>
                <a:cs typeface="Arial" panose="020B0604020202020204" pitchFamily="34" charset="0"/>
              </a:rPr>
              <a:t>within </a:t>
            </a:r>
            <a:r>
              <a:rPr lang="en-GB" sz="1100" kern="1200" dirty="0" err="1">
                <a:solidFill>
                  <a:schemeClr val="tx1"/>
                </a:solidFill>
                <a:effectLst/>
                <a:latin typeface="Arial" panose="020B0604020202020204" pitchFamily="34" charset="0"/>
                <a:ea typeface="+mn-ea"/>
                <a:cs typeface="Arial" panose="020B0604020202020204" pitchFamily="34" charset="0"/>
              </a:rPr>
              <a:t>Tarian</a:t>
            </a:r>
            <a:r>
              <a:rPr lang="en-GB" sz="1100" kern="1200" dirty="0">
                <a:solidFill>
                  <a:schemeClr val="tx1"/>
                </a:solidFill>
                <a:effectLst/>
                <a:latin typeface="Arial" panose="020B0604020202020204" pitchFamily="34" charset="0"/>
                <a:ea typeface="+mn-ea"/>
                <a:cs typeface="Arial" panose="020B0604020202020204" pitchFamily="34" charset="0"/>
              </a:rPr>
              <a:t> has a remit that covers the main principles of the CONTEST Strategy:</a:t>
            </a:r>
          </a:p>
          <a:p>
            <a:endParaRPr lang="en-GB" sz="1100" dirty="0">
              <a:effectLst/>
              <a:latin typeface="Arial" panose="020B0604020202020204" pitchFamily="34" charset="0"/>
              <a:cs typeface="Arial" panose="020B0604020202020204" pitchFamily="34" charset="0"/>
            </a:endParaRPr>
          </a:p>
          <a:p>
            <a:r>
              <a:rPr lang="en-GB" sz="1100" b="1" kern="1200" dirty="0">
                <a:solidFill>
                  <a:schemeClr val="tx1"/>
                </a:solidFill>
                <a:effectLst/>
                <a:latin typeface="Arial" panose="020B0604020202020204" pitchFamily="34" charset="0"/>
                <a:ea typeface="+mn-ea"/>
                <a:cs typeface="Arial" panose="020B0604020202020204" pitchFamily="34" charset="0"/>
              </a:rPr>
              <a:t>Pursue </a:t>
            </a:r>
            <a:r>
              <a:rPr lang="en-GB" sz="1100" kern="1200" dirty="0">
                <a:solidFill>
                  <a:schemeClr val="tx1"/>
                </a:solidFill>
                <a:effectLst/>
                <a:latin typeface="Arial" panose="020B0604020202020204" pitchFamily="34" charset="0"/>
                <a:ea typeface="+mn-ea"/>
                <a:cs typeface="Arial" panose="020B0604020202020204" pitchFamily="34" charset="0"/>
              </a:rPr>
              <a:t>- Prosecuting and disrupting those engaged in Cybercrime </a:t>
            </a:r>
          </a:p>
          <a:p>
            <a:r>
              <a:rPr lang="en-GB" sz="1100" dirty="0">
                <a:effectLst/>
                <a:latin typeface="Arial" panose="020B0604020202020204" pitchFamily="34" charset="0"/>
                <a:cs typeface="Arial" panose="020B0604020202020204" pitchFamily="34" charset="0"/>
              </a:rPr>
              <a:t>The RCCU tackles those responsible for the most serious incidents of: • Computer and network intrusion • Distribution of malware • Denial of service attacks • Phishing</a:t>
            </a:r>
          </a:p>
          <a:p>
            <a:endParaRPr lang="en-GB" sz="1100" kern="1200" dirty="0">
              <a:solidFill>
                <a:schemeClr val="tx1"/>
              </a:solidFill>
              <a:effectLst/>
              <a:latin typeface="Arial" panose="020B0604020202020204" pitchFamily="34" charset="0"/>
              <a:ea typeface="+mn-ea"/>
              <a:cs typeface="Arial" panose="020B0604020202020204" pitchFamily="34" charset="0"/>
            </a:endParaRPr>
          </a:p>
          <a:p>
            <a:r>
              <a:rPr lang="en-GB" sz="1100" b="1" kern="1200" dirty="0">
                <a:solidFill>
                  <a:schemeClr val="tx1"/>
                </a:solidFill>
                <a:effectLst/>
                <a:latin typeface="Arial" panose="020B0604020202020204" pitchFamily="34" charset="0"/>
                <a:ea typeface="+mn-ea"/>
                <a:cs typeface="Arial" panose="020B0604020202020204" pitchFamily="34" charset="0"/>
              </a:rPr>
              <a:t>Prevent</a:t>
            </a:r>
            <a:r>
              <a:rPr lang="en-GB" sz="1100" kern="1200" dirty="0">
                <a:solidFill>
                  <a:schemeClr val="tx1"/>
                </a:solidFill>
                <a:effectLst/>
                <a:latin typeface="Arial" panose="020B0604020202020204" pitchFamily="34" charset="0"/>
                <a:ea typeface="+mn-ea"/>
                <a:cs typeface="Arial" panose="020B0604020202020204" pitchFamily="34" charset="0"/>
              </a:rPr>
              <a:t> - Prevent people from becoming involved in or providing support for Cybercrime</a:t>
            </a:r>
            <a:endParaRPr lang="en-GB" sz="1100" dirty="0">
              <a:effectLst/>
              <a:latin typeface="Arial" panose="020B0604020202020204" pitchFamily="34" charset="0"/>
              <a:cs typeface="Arial" panose="020B0604020202020204" pitchFamily="34" charset="0"/>
            </a:endParaRPr>
          </a:p>
          <a:p>
            <a:r>
              <a:rPr lang="en-GB" sz="1100" kern="1200" dirty="0">
                <a:solidFill>
                  <a:schemeClr val="tx1"/>
                </a:solidFill>
                <a:effectLst/>
                <a:latin typeface="Arial" panose="020B0604020202020204" pitchFamily="34" charset="0"/>
                <a:ea typeface="+mn-ea"/>
                <a:cs typeface="Arial" panose="020B0604020202020204" pitchFamily="34" charset="0"/>
              </a:rPr>
              <a:t>Using a variety of tactics to identify and divert possible Cyber offenders, e.g. conducting cease and desist visits to those identified from International Intelligence as purchasers of known Malware variants. </a:t>
            </a:r>
          </a:p>
          <a:p>
            <a:r>
              <a:rPr lang="en-GB" sz="1100" kern="1200" dirty="0">
                <a:solidFill>
                  <a:schemeClr val="tx1"/>
                </a:solidFill>
                <a:effectLst/>
                <a:latin typeface="Arial" panose="020B0604020202020204" pitchFamily="34" charset="0"/>
                <a:ea typeface="+mn-ea"/>
                <a:cs typeface="Arial" panose="020B0604020202020204" pitchFamily="34" charset="0"/>
              </a:rPr>
              <a:t>The Prevent capability has recently expanded to improve the capacity for pro-active engagements.</a:t>
            </a:r>
          </a:p>
          <a:p>
            <a:endParaRPr lang="en-GB" sz="1100" kern="1200" dirty="0">
              <a:solidFill>
                <a:schemeClr val="tx1"/>
              </a:solidFill>
              <a:effectLst/>
              <a:latin typeface="Arial" panose="020B0604020202020204" pitchFamily="34" charset="0"/>
              <a:ea typeface="+mn-ea"/>
              <a:cs typeface="Arial" panose="020B0604020202020204" pitchFamily="34" charset="0"/>
            </a:endParaRPr>
          </a:p>
          <a:p>
            <a:r>
              <a:rPr lang="en-GB" sz="1100" b="1" kern="1200" dirty="0">
                <a:solidFill>
                  <a:schemeClr val="tx1"/>
                </a:solidFill>
                <a:effectLst/>
                <a:latin typeface="Arial" panose="020B0604020202020204" pitchFamily="34" charset="0"/>
                <a:ea typeface="+mn-ea"/>
                <a:cs typeface="Arial" panose="020B0604020202020204" pitchFamily="34" charset="0"/>
              </a:rPr>
              <a:t>Protect </a:t>
            </a:r>
            <a:r>
              <a:rPr lang="en-GB" sz="1100" kern="1200" dirty="0">
                <a:solidFill>
                  <a:schemeClr val="tx1"/>
                </a:solidFill>
                <a:effectLst/>
                <a:latin typeface="Arial" panose="020B0604020202020204" pitchFamily="34" charset="0"/>
                <a:ea typeface="+mn-ea"/>
                <a:cs typeface="Arial" panose="020B0604020202020204" pitchFamily="34" charset="0"/>
              </a:rPr>
              <a:t>- Strengthen the protection of individuals, communities and organisations against Cybercrime </a:t>
            </a:r>
          </a:p>
          <a:p>
            <a:r>
              <a:rPr lang="en-GB" sz="1100" dirty="0">
                <a:effectLst/>
                <a:latin typeface="Arial" panose="020B0604020202020204" pitchFamily="34" charset="0"/>
                <a:cs typeface="Arial" panose="020B0604020202020204" pitchFamily="34" charset="0"/>
              </a:rPr>
              <a:t>The Unit are working collaboratively with Welsh Government with the aim of developing a ‘secure digital nation’.  </a:t>
            </a:r>
          </a:p>
          <a:p>
            <a:r>
              <a:rPr lang="en-GB" sz="1100" dirty="0">
                <a:effectLst/>
                <a:latin typeface="Arial" panose="020B0604020202020204" pitchFamily="34" charset="0"/>
                <a:cs typeface="Arial" panose="020B0604020202020204" pitchFamily="34" charset="0"/>
              </a:rPr>
              <a:t>Current information available suggests that 80% of Cybercrime is preventable and it is our intention through partnership engagement and education to develop Wales as a safe place to live, visit and do business.  </a:t>
            </a:r>
          </a:p>
          <a:p>
            <a:r>
              <a:rPr lang="en-GB" sz="1100" dirty="0">
                <a:effectLst/>
                <a:latin typeface="Arial" panose="020B0604020202020204" pitchFamily="34" charset="0"/>
                <a:cs typeface="Arial" panose="020B0604020202020204" pitchFamily="34" charset="0"/>
              </a:rPr>
              <a:t>Our Regional Cyber Protect Officer reached out to over 700 small, medium enterprise businesses in 2016 raising awareness of Cybercrime and advising how to protect themselves. </a:t>
            </a:r>
          </a:p>
          <a:p>
            <a:r>
              <a:rPr lang="en-GB" sz="1100" dirty="0">
                <a:effectLst/>
                <a:latin typeface="Arial" panose="020B0604020202020204" pitchFamily="34" charset="0"/>
                <a:cs typeface="Arial" panose="020B0604020202020204" pitchFamily="34" charset="0"/>
              </a:rPr>
              <a:t>The Protect capability has expanded to improve the capacity for pro-active engagements</a:t>
            </a:r>
          </a:p>
          <a:p>
            <a:endParaRPr lang="en-GB" sz="1100" kern="1200" dirty="0">
              <a:solidFill>
                <a:schemeClr val="tx1"/>
              </a:solidFill>
              <a:effectLst/>
              <a:latin typeface="Arial" panose="020B0604020202020204" pitchFamily="34" charset="0"/>
              <a:ea typeface="+mn-ea"/>
              <a:cs typeface="Arial" panose="020B0604020202020204" pitchFamily="34" charset="0"/>
            </a:endParaRPr>
          </a:p>
          <a:p>
            <a:r>
              <a:rPr lang="en-GB" sz="1100" b="1" kern="1200" dirty="0">
                <a:solidFill>
                  <a:schemeClr val="tx1"/>
                </a:solidFill>
                <a:effectLst/>
                <a:latin typeface="Arial" panose="020B0604020202020204" pitchFamily="34" charset="0"/>
                <a:ea typeface="+mn-ea"/>
                <a:cs typeface="Arial" panose="020B0604020202020204" pitchFamily="34" charset="0"/>
              </a:rPr>
              <a:t>Prepare</a:t>
            </a:r>
            <a:r>
              <a:rPr lang="en-GB" sz="1100" kern="1200" dirty="0">
                <a:solidFill>
                  <a:schemeClr val="tx1"/>
                </a:solidFill>
                <a:effectLst/>
                <a:latin typeface="Arial" panose="020B0604020202020204" pitchFamily="34" charset="0"/>
                <a:ea typeface="+mn-ea"/>
                <a:cs typeface="Arial" panose="020B0604020202020204" pitchFamily="34" charset="0"/>
              </a:rPr>
              <a:t> - Prepare our staff to understand and effectively deal with Cybercrime</a:t>
            </a:r>
            <a:endParaRPr lang="en-GB" sz="1100" dirty="0">
              <a:effectLst/>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Major contributor to the All Wales Cyber Operational Framework, seeking to develop and pool the expertise across Law Enforcement in Wales. </a:t>
            </a:r>
          </a:p>
          <a:p>
            <a:r>
              <a:rPr lang="en-GB" sz="1100" dirty="0">
                <a:latin typeface="Arial" panose="020B0604020202020204" pitchFamily="34" charset="0"/>
                <a:cs typeface="Arial" panose="020B0604020202020204" pitchFamily="34" charset="0"/>
              </a:rPr>
              <a:t>Developing and coordinating bespoke training for delivery at local and Regional level.</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 Unit, working closely with the National Cyber Crime Unit (NCCU), National Cyber Security Centre (NCSC), Europol (EC3), other Regions, Forces, International Partners such as the FBI and USSS provide a national investigative response to the most serious incidents of cyber-crime.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Other For further advice and guidance please follow visit the below websites: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https://www.getsafeonline.org/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https://www.cyberaware.gov.uk </a:t>
            </a:r>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1568305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Arial" panose="020B0604020202020204" pitchFamily="34" charset="0"/>
                <a:cs typeface="Arial" panose="020B0604020202020204" pitchFamily="34" charset="0"/>
              </a:rPr>
              <a:t>Activity 1 – Trainer to split the class into 5 groups and allocate each group one of the following heading – Web, deep web, dark web, TOR (Onion Router) and cryptocurrency.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Students to present their findings to the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Common terms</a:t>
            </a:r>
            <a:r>
              <a:rPr lang="en-US" sz="1100" b="0" baseline="0" dirty="0">
                <a:latin typeface="Arial" panose="020B0604020202020204" pitchFamily="34" charset="0"/>
                <a:cs typeface="Arial" panose="020B0604020202020204" pitchFamily="34" charset="0"/>
              </a:rPr>
              <a:t> you may hear in the digital world…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1. </a:t>
            </a:r>
            <a:r>
              <a:rPr lang="en-US" sz="1100" b="1" dirty="0">
                <a:latin typeface="Arial" panose="020B0604020202020204" pitchFamily="34" charset="0"/>
                <a:cs typeface="Arial" panose="020B0604020202020204" pitchFamily="34" charset="0"/>
              </a:rPr>
              <a:t>Web </a:t>
            </a:r>
            <a:r>
              <a:rPr lang="mr-IN" sz="1100" b="1" dirty="0">
                <a:latin typeface="Arial" panose="020B0604020202020204" pitchFamily="34" charset="0"/>
              </a:rPr>
              <a:t>–</a:t>
            </a:r>
            <a:r>
              <a:rPr lang="en-US" sz="1100" b="1" dirty="0">
                <a:latin typeface="Arial" panose="020B0604020202020204" pitchFamily="34" charset="0"/>
                <a:cs typeface="Arial" panose="020B0604020202020204" pitchFamily="34" charset="0"/>
              </a:rPr>
              <a:t> or World Wide Web </a:t>
            </a:r>
            <a:r>
              <a:rPr lang="en-US" sz="1100" dirty="0">
                <a:latin typeface="Arial" panose="020B0604020202020204" pitchFamily="34" charset="0"/>
                <a:cs typeface="Arial" panose="020B0604020202020204" pitchFamily="34" charset="0"/>
              </a:rPr>
              <a:t>is the web we all use and is the part of the Internet that is indexed and can be searched.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Google, Bing, Duck </a:t>
            </a:r>
            <a:r>
              <a:rPr lang="en-GB" sz="1100" dirty="0" err="1">
                <a:latin typeface="Arial" panose="020B0604020202020204" pitchFamily="34" charset="0"/>
                <a:cs typeface="Arial" panose="020B0604020202020204" pitchFamily="34" charset="0"/>
              </a:rPr>
              <a:t>Duck</a:t>
            </a:r>
            <a:r>
              <a:rPr lang="en-GB" sz="1100" dirty="0">
                <a:latin typeface="Arial" panose="020B0604020202020204" pitchFamily="34" charset="0"/>
                <a:cs typeface="Arial" panose="020B0604020202020204" pitchFamily="34" charset="0"/>
              </a:rPr>
              <a:t> Go, Available to all and indexed to allow quick access to all users</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1699166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latin typeface="Arial" panose="020B0604020202020204" pitchFamily="34" charset="0"/>
                <a:cs typeface="Arial" panose="020B0604020202020204" pitchFamily="34" charset="0"/>
              </a:rPr>
              <a:t>Common terms</a:t>
            </a:r>
            <a:r>
              <a:rPr lang="en-US" sz="1100" b="0" baseline="0" dirty="0">
                <a:latin typeface="Arial" panose="020B0604020202020204" pitchFamily="34" charset="0"/>
                <a:cs typeface="Arial" panose="020B0604020202020204" pitchFamily="34" charset="0"/>
              </a:rPr>
              <a:t> you may hear in the digital world… </a:t>
            </a:r>
          </a:p>
          <a:p>
            <a:pPr>
              <a:lnSpc>
                <a:spcPct val="100000"/>
              </a:lnSpc>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2. The </a:t>
            </a:r>
            <a:r>
              <a:rPr lang="en-US" sz="1100" b="1" dirty="0">
                <a:latin typeface="Arial" panose="020B0604020202020204" pitchFamily="34" charset="0"/>
                <a:cs typeface="Arial" panose="020B0604020202020204" pitchFamily="34" charset="0"/>
              </a:rPr>
              <a:t>Deep Web</a:t>
            </a:r>
            <a:r>
              <a:rPr lang="en-US" sz="1100" dirty="0">
                <a:latin typeface="Arial" panose="020B0604020202020204" pitchFamily="34" charset="0"/>
                <a:cs typeface="Arial" panose="020B0604020202020204" pitchFamily="34" charset="0"/>
              </a:rPr>
              <a:t> is simply the content of databases and other web services that for one reason or another cannot be indexed by conventional search engines.</a:t>
            </a:r>
          </a:p>
          <a:p>
            <a:pPr>
              <a:lnSpc>
                <a:spcPct val="100000"/>
              </a:lnSpc>
            </a:pPr>
            <a:r>
              <a:rPr lang="en-GB" sz="1100" dirty="0">
                <a:latin typeface="Arial" panose="020B0604020202020204" pitchFamily="34" charset="0"/>
                <a:cs typeface="Arial" panose="020B0604020202020204" pitchFamily="34" charset="0"/>
              </a:rPr>
              <a:t>We might have found Titanic, but there is a lot to discover in the bottomless oceans. Similar is the case of the search engine crawlers, they haven’t identified various parts of the World Wide Web, and we call it the Deep Web</a:t>
            </a:r>
          </a:p>
          <a:p>
            <a:pPr>
              <a:lnSpc>
                <a:spcPct val="100000"/>
              </a:lnSpc>
            </a:pPr>
            <a:r>
              <a:rPr lang="en-GB" sz="1100" dirty="0">
                <a:latin typeface="Arial" panose="020B0604020202020204" pitchFamily="34" charset="0"/>
                <a:cs typeface="Arial" panose="020B0604020202020204" pitchFamily="34" charset="0"/>
              </a:rPr>
              <a:t>The Public</a:t>
            </a:r>
            <a:r>
              <a:rPr lang="en-GB" sz="1100" baseline="0" dirty="0">
                <a:latin typeface="Arial" panose="020B0604020202020204" pitchFamily="34" charset="0"/>
                <a:cs typeface="Arial" panose="020B0604020202020204" pitchFamily="34" charset="0"/>
              </a:rPr>
              <a:t> Web – Only 4% of web content is available via search engines such as google </a:t>
            </a:r>
          </a:p>
          <a:p>
            <a:pPr>
              <a:lnSpc>
                <a:spcPct val="100000"/>
              </a:lnSpc>
            </a:pPr>
            <a:r>
              <a:rPr lang="en-GB" sz="1100" baseline="0" dirty="0">
                <a:latin typeface="Arial" panose="020B0604020202020204" pitchFamily="34" charset="0"/>
                <a:cs typeface="Arial" panose="020B0604020202020204" pitchFamily="34" charset="0"/>
              </a:rPr>
              <a:t>The Deep Web – Approx. 96% of the digital universe is on the Deep Web </a:t>
            </a:r>
            <a:endParaRPr lang="en-GB" sz="1100" dirty="0">
              <a:latin typeface="Arial" panose="020B0604020202020204" pitchFamily="34" charset="0"/>
              <a:cs typeface="Arial" panose="020B0604020202020204" pitchFamily="34" charset="0"/>
            </a:endParaRPr>
          </a:p>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https://www.youtube.com/watch?v=_UOK7aRmUtw</a:t>
            </a:r>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a:t>
            </a:fld>
            <a:endParaRPr lang="en-GB"/>
          </a:p>
        </p:txBody>
      </p:sp>
    </p:spTree>
    <p:extLst>
      <p:ext uri="{BB962C8B-B14F-4D97-AF65-F5344CB8AC3E}">
        <p14:creationId xmlns:p14="http://schemas.microsoft.com/office/powerpoint/2010/main" val="1688798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The </a:t>
            </a:r>
            <a:r>
              <a:rPr lang="en-US" sz="1100" b="1" dirty="0">
                <a:latin typeface="Arial" panose="020B0604020202020204" pitchFamily="34" charset="0"/>
                <a:cs typeface="Arial" panose="020B0604020202020204" pitchFamily="34" charset="0"/>
              </a:rPr>
              <a:t>Dark Web</a:t>
            </a:r>
            <a:r>
              <a:rPr lang="en-US" sz="1100" dirty="0">
                <a:latin typeface="Arial" panose="020B0604020202020204" pitchFamily="34" charset="0"/>
                <a:cs typeface="Arial" panose="020B0604020202020204" pitchFamily="34" charset="0"/>
              </a:rPr>
              <a:t> is the encrypted network that exists between </a:t>
            </a:r>
            <a:r>
              <a:rPr lang="en-US" sz="1100" b="1" dirty="0">
                <a:latin typeface="Arial" panose="020B0604020202020204" pitchFamily="34" charset="0"/>
                <a:cs typeface="Arial" panose="020B0604020202020204" pitchFamily="34" charset="0"/>
              </a:rPr>
              <a:t>Tor</a:t>
            </a:r>
            <a:r>
              <a:rPr lang="en-US" sz="1100" dirty="0">
                <a:latin typeface="Arial" panose="020B0604020202020204" pitchFamily="34" charset="0"/>
                <a:cs typeface="Arial" panose="020B0604020202020204" pitchFamily="34" charset="0"/>
              </a:rPr>
              <a:t> servers and their clients.</a:t>
            </a:r>
          </a:p>
          <a:p>
            <a:endParaRPr lang="en-GB" sz="1100" b="0" kern="1200" dirty="0">
              <a:solidFill>
                <a:schemeClr val="tx1"/>
              </a:solidFill>
              <a:effectLst/>
              <a:latin typeface="Arial" panose="020B0604020202020204" pitchFamily="34" charset="0"/>
              <a:ea typeface="+mn-ea"/>
              <a:cs typeface="Arial" panose="020B0604020202020204" pitchFamily="34" charset="0"/>
            </a:endParaRPr>
          </a:p>
          <a:p>
            <a:r>
              <a:rPr lang="en-GB" sz="1100" b="0" kern="1200" dirty="0">
                <a:solidFill>
                  <a:schemeClr val="tx1"/>
                </a:solidFill>
                <a:effectLst/>
                <a:latin typeface="Arial" panose="020B0604020202020204" pitchFamily="34" charset="0"/>
                <a:ea typeface="+mn-ea"/>
                <a:cs typeface="Arial" panose="020B0604020202020204" pitchFamily="34" charset="0"/>
              </a:rPr>
              <a:t>The dark web, sometimes referred to as </a:t>
            </a:r>
            <a:r>
              <a:rPr lang="en-GB" sz="1100" b="0" kern="1200" dirty="0" err="1">
                <a:solidFill>
                  <a:schemeClr val="tx1"/>
                </a:solidFill>
                <a:effectLst/>
                <a:latin typeface="Arial" panose="020B0604020202020204" pitchFamily="34" charset="0"/>
                <a:ea typeface="+mn-ea"/>
                <a:cs typeface="Arial" panose="020B0604020202020204" pitchFamily="34" charset="0"/>
              </a:rPr>
              <a:t>Darknet</a:t>
            </a:r>
            <a:r>
              <a:rPr lang="en-GB" sz="1100" b="0" kern="1200" dirty="0">
                <a:solidFill>
                  <a:schemeClr val="tx1"/>
                </a:solidFill>
                <a:effectLst/>
                <a:latin typeface="Arial" panose="020B0604020202020204" pitchFamily="34" charset="0"/>
                <a:ea typeface="+mn-ea"/>
                <a:cs typeface="Arial" panose="020B0604020202020204" pitchFamily="34" charset="0"/>
              </a:rPr>
              <a:t>, is accessed by Tor (The Onion Router) which uses masked IP addresses to maintain anonymity for users and site owners. </a:t>
            </a:r>
          </a:p>
          <a:p>
            <a:r>
              <a:rPr lang="en-GB" sz="1100" b="0" kern="1200" dirty="0">
                <a:solidFill>
                  <a:schemeClr val="tx1"/>
                </a:solidFill>
                <a:effectLst/>
                <a:latin typeface="Arial" panose="020B0604020202020204" pitchFamily="34" charset="0"/>
                <a:ea typeface="+mn-ea"/>
                <a:cs typeface="Arial" panose="020B0604020202020204" pitchFamily="34" charset="0"/>
              </a:rPr>
              <a:t>This way, people who use the </a:t>
            </a:r>
            <a:r>
              <a:rPr lang="en-GB" sz="1100" b="1" kern="1200" dirty="0">
                <a:solidFill>
                  <a:schemeClr val="tx1"/>
                </a:solidFill>
                <a:effectLst/>
                <a:latin typeface="Arial" panose="020B0604020202020204" pitchFamily="34" charset="0"/>
                <a:ea typeface="+mn-ea"/>
                <a:cs typeface="Arial" panose="020B0604020202020204" pitchFamily="34" charset="0"/>
              </a:rPr>
              <a:t>dark web</a:t>
            </a:r>
            <a:r>
              <a:rPr lang="en-GB" sz="1100" b="0" kern="1200" dirty="0">
                <a:solidFill>
                  <a:schemeClr val="tx1"/>
                </a:solidFill>
                <a:effectLst/>
                <a:latin typeface="Arial" panose="020B0604020202020204" pitchFamily="34" charset="0"/>
                <a:ea typeface="+mn-ea"/>
                <a:cs typeface="Arial" panose="020B0604020202020204" pitchFamily="34" charset="0"/>
              </a:rPr>
              <a:t> for illegal purposes can't be traced</a:t>
            </a:r>
          </a:p>
          <a:p>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The key thing to keep in mind is the </a:t>
            </a:r>
            <a:r>
              <a:rPr lang="en-US" sz="1100" b="1" dirty="0">
                <a:latin typeface="Arial" panose="020B0604020202020204" pitchFamily="34" charset="0"/>
                <a:cs typeface="Arial" panose="020B0604020202020204" pitchFamily="34" charset="0"/>
              </a:rPr>
              <a:t>Dark Web </a:t>
            </a:r>
            <a:r>
              <a:rPr lang="en-US" sz="1100" dirty="0">
                <a:latin typeface="Arial" panose="020B0604020202020204" pitchFamily="34" charset="0"/>
                <a:cs typeface="Arial" panose="020B0604020202020204" pitchFamily="34" charset="0"/>
              </a:rPr>
              <a:t>is a small portion of the </a:t>
            </a:r>
            <a:r>
              <a:rPr lang="en-US" sz="1100" b="1" dirty="0">
                <a:latin typeface="Arial" panose="020B0604020202020204" pitchFamily="34" charset="0"/>
                <a:cs typeface="Arial" panose="020B0604020202020204" pitchFamily="34" charset="0"/>
              </a:rPr>
              <a:t>Deep Web.</a:t>
            </a:r>
          </a:p>
          <a:p>
            <a:endParaRPr lang="en-US" sz="1100" b="1" dirty="0">
              <a:latin typeface="Arial" panose="020B0604020202020204" pitchFamily="34" charset="0"/>
              <a:cs typeface="Arial" panose="020B0604020202020204" pitchFamily="34" charset="0"/>
            </a:endParaRPr>
          </a:p>
          <a:p>
            <a:r>
              <a:rPr lang="en-GB" sz="1100" b="1" kern="1200" dirty="0">
                <a:solidFill>
                  <a:schemeClr val="tx1"/>
                </a:solidFill>
                <a:effectLst/>
                <a:latin typeface="Arial" panose="020B0604020202020204" pitchFamily="34" charset="0"/>
                <a:ea typeface="+mn-ea"/>
                <a:cs typeface="Arial" panose="020B0604020202020204" pitchFamily="34" charset="0"/>
              </a:rPr>
              <a:t>Silk Road</a:t>
            </a:r>
            <a:r>
              <a:rPr lang="en-GB" sz="1100" b="0" kern="1200" dirty="0">
                <a:solidFill>
                  <a:schemeClr val="tx1"/>
                </a:solidFill>
                <a:effectLst/>
                <a:latin typeface="Arial" panose="020B0604020202020204" pitchFamily="34" charset="0"/>
                <a:ea typeface="+mn-ea"/>
                <a:cs typeface="Arial" panose="020B0604020202020204" pitchFamily="34" charset="0"/>
              </a:rPr>
              <a:t> was an online black market and the first modern </a:t>
            </a:r>
            <a:r>
              <a:rPr lang="en-GB" sz="1100" b="0" kern="1200" dirty="0" err="1">
                <a:solidFill>
                  <a:schemeClr val="tx1"/>
                </a:solidFill>
                <a:effectLst/>
                <a:latin typeface="Arial" panose="020B0604020202020204" pitchFamily="34" charset="0"/>
                <a:ea typeface="+mn-ea"/>
                <a:cs typeface="Arial" panose="020B0604020202020204" pitchFamily="34" charset="0"/>
              </a:rPr>
              <a:t>darknet</a:t>
            </a:r>
            <a:r>
              <a:rPr lang="en-GB" sz="1100" b="0" kern="1200" dirty="0">
                <a:solidFill>
                  <a:schemeClr val="tx1"/>
                </a:solidFill>
                <a:effectLst/>
                <a:latin typeface="Arial" panose="020B0604020202020204" pitchFamily="34" charset="0"/>
                <a:ea typeface="+mn-ea"/>
                <a:cs typeface="Arial" panose="020B0604020202020204" pitchFamily="34" charset="0"/>
              </a:rPr>
              <a:t> market, best known as a platform for selling illegal drugs. As part of the dark web, it was operated as a Tor hidden service, such that online users were able to browse it anonymously and securely without potential traffic monitoring</a:t>
            </a:r>
            <a:endParaRPr lang="en-GB"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416062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effectLst/>
                <a:latin typeface="Arial" panose="020B0604020202020204" pitchFamily="34" charset="0"/>
                <a:cs typeface="Arial" panose="020B0604020202020204" pitchFamily="34" charset="0"/>
              </a:rPr>
              <a:t>Tor</a:t>
            </a:r>
            <a:r>
              <a:rPr lang="en-GB" sz="1100" dirty="0">
                <a:effectLst/>
                <a:latin typeface="Arial" panose="020B0604020202020204" pitchFamily="34" charset="0"/>
                <a:cs typeface="Arial" panose="020B0604020202020204" pitchFamily="34" charset="0"/>
              </a:rPr>
              <a:t> is free software</a:t>
            </a:r>
            <a:r>
              <a:rPr lang="en-GB" sz="1100" baseline="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for enabling anonymous communication</a:t>
            </a:r>
            <a:r>
              <a:rPr lang="en-GB" sz="1100" baseline="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The name is derived from an acronym for the original software project name "The Onion Router".</a:t>
            </a:r>
            <a:r>
              <a:rPr lang="en-GB" sz="1100" baseline="3000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Tor directs Internet traffic through a free, worldwide, volunteer overlay network</a:t>
            </a:r>
            <a:r>
              <a:rPr lang="en-GB" sz="1100" baseline="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consisting of more than seven thousand relays</a:t>
            </a:r>
            <a:r>
              <a:rPr lang="en-GB" sz="1100" baseline="30000" dirty="0">
                <a:effectLst/>
                <a:latin typeface="Arial" panose="020B0604020202020204" pitchFamily="34" charset="0"/>
                <a:cs typeface="Arial" panose="020B0604020202020204" pitchFamily="34" charset="0"/>
              </a:rPr>
              <a:t> </a:t>
            </a:r>
            <a:r>
              <a:rPr lang="en-GB" sz="1100" baseline="0" dirty="0">
                <a:effectLst/>
                <a:latin typeface="Arial" panose="020B0604020202020204" pitchFamily="34" charset="0"/>
                <a:cs typeface="Arial" panose="020B0604020202020204" pitchFamily="34" charset="0"/>
              </a:rPr>
              <a:t>to</a:t>
            </a:r>
            <a:r>
              <a:rPr lang="en-GB" sz="1100" dirty="0">
                <a:effectLst/>
                <a:latin typeface="Arial" panose="020B0604020202020204" pitchFamily="34" charset="0"/>
                <a:cs typeface="Arial" panose="020B0604020202020204" pitchFamily="34" charset="0"/>
              </a:rPr>
              <a:t> conceal a user's location and usage from anyone conducting network surveillance</a:t>
            </a:r>
            <a:r>
              <a:rPr lang="en-GB" sz="1100" baseline="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or traffic analysis</a:t>
            </a:r>
            <a:r>
              <a:rPr lang="en-GB" sz="1100" baseline="0" dirty="0">
                <a:effectLst/>
                <a:latin typeface="Arial" panose="020B0604020202020204" pitchFamily="34" charset="0"/>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effectLst/>
                <a:latin typeface="Arial" panose="020B0604020202020204" pitchFamily="34" charset="0"/>
                <a:cs typeface="Arial" panose="020B0604020202020204" pitchFamily="34" charset="0"/>
              </a:rPr>
              <a:t>Using Tor makes it more difficult to trace Internet activity to the user: this includes "visits to Web sites, online posts, instant messages, and other communication forms".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effectLst/>
                <a:latin typeface="Arial" panose="020B0604020202020204" pitchFamily="34" charset="0"/>
                <a:cs typeface="Arial" panose="020B0604020202020204" pitchFamily="34" charset="0"/>
              </a:rPr>
              <a:t>Tor's intended use is to protect the personal privacy of its users, as well as their freedom and ability to conduct confidential communication by keeping their Internet activities from being monitored.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Why people use TOR?</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They protect their privacy from unscrupulous marketers and identity thieves. </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They protect their communications from irresponsible corporations.</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They protect their children online. </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They research sensitive topics. </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They skirt surveillance. </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They circumvent censorship.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Who uses TOR? </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Journalists</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Law enforcement</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Activists &amp; </a:t>
            </a:r>
            <a:r>
              <a:rPr lang="en-GB" sz="1100" dirty="0" err="1">
                <a:latin typeface="Arial" panose="020B0604020202020204" pitchFamily="34" charset="0"/>
                <a:cs typeface="Arial" panose="020B0604020202020204" pitchFamily="34" charset="0"/>
              </a:rPr>
              <a:t>Whistleblowers</a:t>
            </a:r>
            <a:endParaRPr lang="en-GB" sz="1100" dirty="0">
              <a:latin typeface="Arial" panose="020B0604020202020204" pitchFamily="34" charset="0"/>
              <a:cs typeface="Arial" panose="020B0604020202020204" pitchFamily="34" charset="0"/>
            </a:endParaRP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Business executives</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Bloggers</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Military</a:t>
            </a:r>
          </a:p>
          <a:p>
            <a:pPr marL="171450" indent="-171450">
              <a:lnSpc>
                <a:spcPct val="100000"/>
              </a:lnSpc>
              <a:buFont typeface="Arial" panose="020B0604020202020204" pitchFamily="34" charset="0"/>
              <a:buChar char="•"/>
            </a:pPr>
            <a:r>
              <a:rPr lang="en-GB" sz="1100" dirty="0">
                <a:latin typeface="Arial" panose="020B0604020202020204" pitchFamily="34" charset="0"/>
                <a:cs typeface="Arial" panose="020B0604020202020204" pitchFamily="34" charset="0"/>
              </a:rPr>
              <a:t>IT Professionals</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a:t>
            </a:fld>
            <a:endParaRPr lang="en-GB"/>
          </a:p>
        </p:txBody>
      </p:sp>
    </p:spTree>
    <p:extLst>
      <p:ext uri="{BB962C8B-B14F-4D97-AF65-F5344CB8AC3E}">
        <p14:creationId xmlns:p14="http://schemas.microsoft.com/office/powerpoint/2010/main" val="2998532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02124"/>
                </a:solidFill>
                <a:effectLst/>
                <a:latin typeface="arial" panose="020B0604020202020204" pitchFamily="34" charset="0"/>
              </a:rPr>
              <a:t>Cryptocurrency, sometimes called crypto-currency or crypto, is </a:t>
            </a:r>
            <a:r>
              <a:rPr lang="en-GB" b="1" i="0" dirty="0">
                <a:solidFill>
                  <a:srgbClr val="202124"/>
                </a:solidFill>
                <a:effectLst/>
                <a:latin typeface="arial" panose="020B0604020202020204" pitchFamily="34" charset="0"/>
              </a:rPr>
              <a:t>any form of currency that exists digitally or virtually and uses cryptography to secure transactions</a:t>
            </a:r>
            <a:r>
              <a:rPr lang="en-GB" b="0" i="0" dirty="0">
                <a:solidFill>
                  <a:srgbClr val="202124"/>
                </a:solidFill>
                <a:effectLst/>
                <a:latin typeface="arial" panose="020B0604020202020204" pitchFamily="34" charset="0"/>
              </a:rPr>
              <a:t>. Cryptocurrencies don't have a central issuing or regulating authority, instead using a decentralized system to record transactions and issue new units.</a:t>
            </a:r>
          </a:p>
          <a:p>
            <a:pPr algn="l"/>
            <a:endParaRPr lang="en-GB" b="0" i="0" dirty="0">
              <a:solidFill>
                <a:srgbClr val="000000"/>
              </a:solidFill>
              <a:effectLst/>
              <a:latin typeface="Gotham"/>
            </a:endParaRPr>
          </a:p>
          <a:p>
            <a:pPr algn="l"/>
            <a:r>
              <a:rPr lang="en-GB" b="0" i="0" dirty="0">
                <a:solidFill>
                  <a:srgbClr val="000000"/>
                </a:solidFill>
                <a:effectLst/>
                <a:latin typeface="Gotham"/>
              </a:rPr>
              <a:t>What exactly is bitcoin and how do criminals take advantage of the technology?</a:t>
            </a:r>
          </a:p>
          <a:p>
            <a:pPr algn="l">
              <a:buFont typeface="+mj-lt"/>
              <a:buAutoNum type="arabicPeriod"/>
            </a:pPr>
            <a:r>
              <a:rPr lang="en-GB" b="0" i="0" dirty="0">
                <a:solidFill>
                  <a:srgbClr val="000000"/>
                </a:solidFill>
                <a:effectLst/>
                <a:latin typeface="Gotham"/>
              </a:rPr>
              <a:t>Bitcoin is the world’s first digital currency that allows users to send value on a peer-to-peer basis, with no need for a bank, service provider or any other authority to be involved. Transactions are verified and shared by members of the global bitcoin network.</a:t>
            </a:r>
          </a:p>
          <a:p>
            <a:pPr algn="l">
              <a:buFont typeface="+mj-lt"/>
              <a:buAutoNum type="arabicPeriod"/>
            </a:pPr>
            <a:r>
              <a:rPr lang="en-GB" b="0" i="0" dirty="0">
                <a:solidFill>
                  <a:srgbClr val="000000"/>
                </a:solidFill>
                <a:effectLst/>
                <a:latin typeface="Gotham"/>
              </a:rPr>
              <a:t>Legitimate uses include the transfer and storage of value without trust or reliance on others, such as banks. Bitcoin is also used for trade, with payment services becoming increasingly common for services and goods – even those as mundane as clothing and beer. Value is sustained by the finite number of bitcoins ‘mined’ and by the need for a user’s private key(s) to access them. Users simply need a device with a data connection, rendering access and use for up to two billion people who do not have access to banks.</a:t>
            </a:r>
          </a:p>
          <a:p>
            <a:pPr algn="l">
              <a:buFont typeface="+mj-lt"/>
              <a:buAutoNum type="arabicPeriod"/>
            </a:pPr>
            <a:r>
              <a:rPr lang="en-GB" b="0" i="0" dirty="0">
                <a:solidFill>
                  <a:srgbClr val="000000"/>
                </a:solidFill>
                <a:effectLst/>
                <a:latin typeface="Gotham"/>
              </a:rPr>
              <a:t>Criminals take advantage of the seemingly anonymous nature of bitcoin. They can transact for illicit goods and services, then store the proceeds of their crime in digital form away from bank accounts. They can then launder the proceeds by converting them to other cryptocurrencies or cash.</a:t>
            </a:r>
          </a:p>
          <a:p>
            <a:pPr algn="l">
              <a:buFont typeface="+mj-lt"/>
              <a:buAutoNum type="arabicPeriod"/>
            </a:pPr>
            <a:r>
              <a:rPr lang="en-GB" b="0" i="0" dirty="0">
                <a:solidFill>
                  <a:srgbClr val="000000"/>
                </a:solidFill>
                <a:effectLst/>
                <a:latin typeface="Gotham"/>
              </a:rPr>
              <a:t>Law enforcement dedicate specialist officer resources into developing guidance and sharing best practice. Investigation guidance is provided by the NPCC and shared on the police Knowledge Hub. Collaborative working with industry and academia is key to providing an effective response.</a:t>
            </a:r>
          </a:p>
          <a:p>
            <a:pPr algn="l">
              <a:buFont typeface="+mj-lt"/>
              <a:buAutoNum type="arabicPeriod"/>
            </a:pPr>
            <a:r>
              <a:rPr lang="en-GB" b="0" i="0" dirty="0">
                <a:solidFill>
                  <a:srgbClr val="000000"/>
                </a:solidFill>
                <a:effectLst/>
                <a:latin typeface="Gotham"/>
              </a:rPr>
              <a:t>If you want to buy bitcoin,</a:t>
            </a:r>
            <a:r>
              <a:rPr lang="en-GB" b="1" i="0" dirty="0">
                <a:solidFill>
                  <a:srgbClr val="000000"/>
                </a:solidFill>
                <a:effectLst/>
                <a:latin typeface="Gotham"/>
              </a:rPr>
              <a:t> </a:t>
            </a:r>
            <a:r>
              <a:rPr lang="en-GB" b="0" i="0" dirty="0">
                <a:solidFill>
                  <a:srgbClr val="000000"/>
                </a:solidFill>
                <a:effectLst/>
                <a:latin typeface="Gotham"/>
              </a:rPr>
              <a:t>there are plenty of resources online. You can get ‘hands on’ with the technology available by installing a wallet, creating an account with an exchange, and then purchasing and transferring a small amount.</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35828555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baseline="0" dirty="0">
                <a:latin typeface="Arial" panose="020B0604020202020204" pitchFamily="34" charset="0"/>
                <a:cs typeface="Arial" panose="020B0604020202020204" pitchFamily="34" charset="0"/>
              </a:rPr>
              <a:t>QTS – What do you use the internet for? </a:t>
            </a:r>
            <a:r>
              <a:rPr lang="en-GB" sz="1100" b="1" baseline="0" dirty="0" err="1">
                <a:latin typeface="Arial" panose="020B0604020202020204" pitchFamily="34" charset="0"/>
                <a:cs typeface="Arial" panose="020B0604020202020204" pitchFamily="34" charset="0"/>
              </a:rPr>
              <a:t>Boardblast</a:t>
            </a:r>
            <a:endParaRPr lang="en-GB" sz="1100" b="1" baseline="0" dirty="0">
              <a:latin typeface="Arial" panose="020B0604020202020204" pitchFamily="34" charset="0"/>
              <a:cs typeface="Arial" panose="020B0604020202020204" pitchFamily="34" charset="0"/>
            </a:endParaRPr>
          </a:p>
          <a:p>
            <a:endParaRPr lang="en-GB" sz="1100" baseline="0" dirty="0">
              <a:latin typeface="Arial" panose="020B0604020202020204" pitchFamily="34" charset="0"/>
              <a:cs typeface="Arial" panose="020B0604020202020204" pitchFamily="34" charset="0"/>
            </a:endParaRPr>
          </a:p>
          <a:p>
            <a:r>
              <a:rPr lang="en-GB" sz="1100" baseline="0" dirty="0">
                <a:latin typeface="Arial" panose="020B0604020202020204" pitchFamily="34" charset="0"/>
                <a:cs typeface="Arial" panose="020B0604020202020204" pitchFamily="34" charset="0"/>
              </a:rPr>
              <a:t>Ask the class for ways that they access the internet and what it is used for:</a:t>
            </a:r>
          </a:p>
          <a:p>
            <a:r>
              <a:rPr lang="en-GB" sz="1100" baseline="0" dirty="0">
                <a:latin typeface="Arial" panose="020B0604020202020204" pitchFamily="34" charset="0"/>
                <a:cs typeface="Arial" panose="020B0604020202020204" pitchFamily="34" charset="0"/>
              </a:rPr>
              <a:t>Banking, shopping, Porn, Info, Facebook, Homework, Teams, Cloud Storage etc</a:t>
            </a:r>
            <a:endParaRPr lang="en-GB"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32782053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latin typeface="Arial" panose="020B0604020202020204" pitchFamily="34" charset="0"/>
                <a:cs typeface="Arial" panose="020B0604020202020204" pitchFamily="34" charset="0"/>
              </a:rPr>
              <a:t>QTS – How has social media changed over the years</a:t>
            </a:r>
            <a:r>
              <a:rPr lang="en-GB" sz="1100" dirty="0">
                <a:latin typeface="Arial" panose="020B0604020202020204" pitchFamily="34" charset="0"/>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Pope’s inauguration 2005 and 2013</a:t>
            </a:r>
          </a:p>
          <a:p>
            <a:pPr>
              <a:lnSpc>
                <a:spcPct val="100000"/>
              </a:lnSpc>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latin typeface="Arial" panose="020B0604020202020204" pitchFamily="34" charset="0"/>
                <a:cs typeface="Arial" panose="020B0604020202020204" pitchFamily="34" charset="0"/>
              </a:rPr>
              <a:t>QTS - 2018 – what</a:t>
            </a:r>
            <a:r>
              <a:rPr lang="en-GB" sz="1100" b="1" baseline="0" dirty="0">
                <a:latin typeface="Arial" panose="020B0604020202020204" pitchFamily="34" charset="0"/>
                <a:cs typeface="Arial" panose="020B0604020202020204" pitchFamily="34" charset="0"/>
              </a:rPr>
              <a:t> devices would be new today?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 Wearables (</a:t>
            </a:r>
            <a:r>
              <a:rPr lang="en-GB" sz="1100" baseline="0" dirty="0" err="1">
                <a:latin typeface="Arial" panose="020B0604020202020204" pitchFamily="34" charset="0"/>
                <a:cs typeface="Arial" panose="020B0604020202020204" pitchFamily="34" charset="0"/>
              </a:rPr>
              <a:t>eg</a:t>
            </a:r>
            <a:r>
              <a:rPr lang="en-GB" sz="1100" baseline="0" dirty="0">
                <a:latin typeface="Arial" panose="020B0604020202020204" pitchFamily="34" charset="0"/>
                <a:cs typeface="Arial" panose="020B0604020202020204" pitchFamily="34" charset="0"/>
              </a:rPr>
              <a:t>, Fitbit, Apple watches etc)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GPS, Satnav, Drones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Vehicle data (telematics, infotainment etc)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Internet of things (connected home)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Games consoles (e-readers, other mobile devices)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Routers, Wi-Fi, VPN and communications data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Data storage including Cloud, removable drives, memory sticks and volatile data</a:t>
            </a:r>
            <a:endParaRPr lang="en-GB" sz="1100" dirty="0">
              <a:latin typeface="Arial" panose="020B0604020202020204" pitchFamily="34" charset="0"/>
              <a:cs typeface="Arial" panose="020B0604020202020204" pitchFamily="34" charset="0"/>
            </a:endParaRPr>
          </a:p>
          <a:p>
            <a:pPr>
              <a:lnSpc>
                <a:spcPct val="100000"/>
              </a:lnSpc>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Facilitate discussion on how social media / online presence has changed dramatically.  Discuss ways in which social media can be used to assist investigation such as CCTV, digital devices, echo, google home acting as ‘digital witnesses’.</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10</a:t>
            </a:fld>
            <a:endParaRPr lang="en-GB"/>
          </a:p>
        </p:txBody>
      </p:sp>
    </p:spTree>
    <p:extLst>
      <p:ext uri="{BB962C8B-B14F-4D97-AF65-F5344CB8AC3E}">
        <p14:creationId xmlns:p14="http://schemas.microsoft.com/office/powerpoint/2010/main" val="2364528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u="none" dirty="0">
                <a:latin typeface="Arial" panose="020B0604020202020204" pitchFamily="34" charset="0"/>
                <a:cs typeface="Arial" panose="020B0604020202020204" pitchFamily="34" charset="0"/>
              </a:rPr>
              <a:t>QTS- How has the use of SMART phones changed over the years?</a:t>
            </a:r>
          </a:p>
          <a:p>
            <a:endParaRPr lang="en-GB" sz="1100" u="none" dirty="0">
              <a:latin typeface="Arial" panose="020B0604020202020204" pitchFamily="34" charset="0"/>
              <a:cs typeface="Arial" panose="020B0604020202020204" pitchFamily="34" charset="0"/>
            </a:endParaRPr>
          </a:p>
          <a:p>
            <a:r>
              <a:rPr lang="en-GB" sz="1100" u="sng" dirty="0">
                <a:latin typeface="Arial" panose="020B0604020202020204" pitchFamily="34" charset="0"/>
                <a:cs typeface="Arial" panose="020B0604020202020204" pitchFamily="34" charset="0"/>
              </a:rPr>
              <a:t>Convergence</a:t>
            </a:r>
          </a:p>
          <a:p>
            <a:r>
              <a:rPr lang="en-GB" sz="1100" dirty="0">
                <a:latin typeface="Arial" panose="020B0604020202020204" pitchFamily="34" charset="0"/>
                <a:cs typeface="Arial" panose="020B0604020202020204" pitchFamily="34" charset="0"/>
              </a:rPr>
              <a:t>Discussion here surrounding how SMART phones have changed how we should now look at this area of investigation. </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A phone is no longer just a phone. </a:t>
            </a:r>
          </a:p>
          <a:p>
            <a:r>
              <a:rPr lang="en-GB" sz="1100" dirty="0">
                <a:latin typeface="Arial" panose="020B0604020202020204" pitchFamily="34" charset="0"/>
                <a:cs typeface="Arial" panose="020B0604020202020204" pitchFamily="34" charset="0"/>
              </a:rPr>
              <a:t>Upgrades etc…</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11</a:t>
            </a:fld>
            <a:endParaRPr lang="en-GB"/>
          </a:p>
        </p:txBody>
      </p:sp>
    </p:spTree>
    <p:extLst>
      <p:ext uri="{BB962C8B-B14F-4D97-AF65-F5344CB8AC3E}">
        <p14:creationId xmlns:p14="http://schemas.microsoft.com/office/powerpoint/2010/main" val="8645825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b="1"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QTS – What Apps do you use on your smart phone?</a:t>
            </a:r>
          </a:p>
          <a:p>
            <a:r>
              <a:rPr lang="en-GB" sz="1100" b="1" dirty="0">
                <a:latin typeface="Arial" panose="020B0604020202020204" pitchFamily="34" charset="0"/>
                <a:cs typeface="Arial" panose="020B0604020202020204" pitchFamily="34" charset="0"/>
              </a:rPr>
              <a:t>What do you use the Apps for?</a:t>
            </a:r>
          </a:p>
          <a:p>
            <a:r>
              <a:rPr lang="en-GB" sz="1100" b="1" dirty="0">
                <a:latin typeface="Arial" panose="020B0604020202020204" pitchFamily="34" charset="0"/>
                <a:cs typeface="Arial" panose="020B0604020202020204" pitchFamily="34" charset="0"/>
              </a:rPr>
              <a:t>What evidence can the Apps hold?</a:t>
            </a:r>
          </a:p>
          <a:p>
            <a:r>
              <a:rPr lang="en-GB" sz="1100" b="1" dirty="0">
                <a:latin typeface="Arial" panose="020B0604020202020204" pitchFamily="34" charset="0"/>
                <a:cs typeface="Arial" panose="020B0604020202020204" pitchFamily="34" charset="0"/>
              </a:rPr>
              <a:t>How is the information backed up?</a:t>
            </a:r>
          </a:p>
          <a:p>
            <a:endParaRPr lang="en-GB" sz="1100"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Calendars,</a:t>
            </a:r>
            <a:r>
              <a:rPr lang="en-GB" sz="1100" kern="1200" baseline="0" dirty="0">
                <a:solidFill>
                  <a:schemeClr val="tx1"/>
                </a:solidFill>
                <a:effectLst/>
                <a:latin typeface="Arial" panose="020B0604020202020204" pitchFamily="34" charset="0"/>
                <a:ea typeface="+mn-ea"/>
                <a:cs typeface="Arial" panose="020B0604020202020204" pitchFamily="34" charset="0"/>
              </a:rPr>
              <a:t> </a:t>
            </a:r>
            <a:r>
              <a:rPr lang="en-GB" sz="1100" kern="1200" dirty="0">
                <a:solidFill>
                  <a:schemeClr val="tx1"/>
                </a:solidFill>
                <a:effectLst/>
                <a:latin typeface="Arial" panose="020B0604020202020204" pitchFamily="34" charset="0"/>
                <a:ea typeface="+mn-ea"/>
                <a:cs typeface="Arial" panose="020B0604020202020204" pitchFamily="34" charset="0"/>
              </a:rPr>
              <a:t>address books, health apps, gaming apps, CCTV linked to home, IOT Apps (NEST), Music apps (Soundcloud) Photos, Kindle, Mapping, Browsers, Find my friend, Evernote, Weather, Password Apps, Email, Phone list, Contacts, Sleep monitor,</a:t>
            </a:r>
            <a:r>
              <a:rPr lang="en-GB" sz="1100" kern="1200" baseline="0" dirty="0">
                <a:solidFill>
                  <a:schemeClr val="tx1"/>
                </a:solidFill>
                <a:effectLst/>
                <a:latin typeface="Arial" panose="020B0604020202020204" pitchFamily="34" charset="0"/>
                <a:ea typeface="+mn-ea"/>
                <a:cs typeface="Arial" panose="020B0604020202020204" pitchFamily="34" charset="0"/>
              </a:rPr>
              <a:t> Banking, Shopping, Loyalty, Clubs, Hidden Apps</a:t>
            </a:r>
            <a:endParaRPr lang="en-GB" sz="1100" dirty="0">
              <a:latin typeface="Arial" panose="020B0604020202020204" pitchFamily="34" charset="0"/>
              <a:cs typeface="Arial" panose="020B0604020202020204" pitchFamily="34" charset="0"/>
            </a:endParaRPr>
          </a:p>
          <a:p>
            <a:endParaRPr lang="en-GB" sz="1100" b="1" dirty="0">
              <a:latin typeface="Arial" panose="020B0604020202020204" pitchFamily="34" charset="0"/>
              <a:cs typeface="Arial" panose="020B0604020202020204" pitchFamily="34" charset="0"/>
            </a:endParaRPr>
          </a:p>
          <a:p>
            <a:endParaRPr lang="en-GB" sz="1100" b="1" dirty="0">
              <a:latin typeface="Arial" panose="020B0604020202020204" pitchFamily="34" charset="0"/>
              <a:cs typeface="Arial" panose="020B0604020202020204" pitchFamily="34" charset="0"/>
            </a:endParaRPr>
          </a:p>
          <a:p>
            <a:endParaRPr lang="en-GB" sz="1100" b="1"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Board Blast</a:t>
            </a:r>
          </a:p>
          <a:p>
            <a:endParaRPr lang="en-GB"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12</a:t>
            </a:fld>
            <a:endParaRPr lang="en-GB"/>
          </a:p>
        </p:txBody>
      </p:sp>
    </p:spTree>
    <p:extLst>
      <p:ext uri="{BB962C8B-B14F-4D97-AF65-F5344CB8AC3E}">
        <p14:creationId xmlns:p14="http://schemas.microsoft.com/office/powerpoint/2010/main" val="7567025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dirty="0">
                <a:latin typeface="Arial" panose="020B0604020202020204" pitchFamily="34" charset="0"/>
                <a:cs typeface="Arial" panose="020B0604020202020204" pitchFamily="34" charset="0"/>
              </a:rPr>
              <a:t>EL CHAPO “Fugitive drug lord”, one of Southern America’s most wanted was photographed by his son whilst out having a Pizza, shortly after taking the photo he shared it on TWITTER.</a:t>
            </a:r>
          </a:p>
          <a:p>
            <a:pPr eaLnBrk="1" hangingPunct="1">
              <a:spcBef>
                <a:spcPct val="0"/>
              </a:spcBef>
            </a:pPr>
            <a:r>
              <a:rPr lang="en-GB" altLang="en-US" sz="1100" dirty="0">
                <a:latin typeface="Arial" panose="020B0604020202020204" pitchFamily="34" charset="0"/>
                <a:cs typeface="Arial" panose="020B0604020202020204" pitchFamily="34" charset="0"/>
              </a:rPr>
              <a:t>Unfortunately for El </a:t>
            </a:r>
            <a:r>
              <a:rPr lang="en-GB" altLang="en-US" sz="1100" dirty="0" err="1">
                <a:latin typeface="Arial" panose="020B0604020202020204" pitchFamily="34" charset="0"/>
                <a:cs typeface="Arial" panose="020B0604020202020204" pitchFamily="34" charset="0"/>
              </a:rPr>
              <a:t>Chapo</a:t>
            </a:r>
            <a:r>
              <a:rPr lang="en-GB" altLang="en-US" sz="1100" dirty="0">
                <a:latin typeface="Arial" panose="020B0604020202020204" pitchFamily="34" charset="0"/>
                <a:cs typeface="Arial" panose="020B0604020202020204" pitchFamily="34" charset="0"/>
              </a:rPr>
              <a:t> his son left his GPS location turned on whilst taking the photo, shortly after this photograph South Americas most wanted was not wanted any more as he was in custody!!!! 17 </a:t>
            </a:r>
            <a:r>
              <a:rPr lang="en-GB" altLang="en-US" sz="1100" dirty="0" err="1">
                <a:latin typeface="Arial" panose="020B0604020202020204" pitchFamily="34" charset="0"/>
                <a:cs typeface="Arial" panose="020B0604020202020204" pitchFamily="34" charset="0"/>
              </a:rPr>
              <a:t>mins</a:t>
            </a:r>
            <a:r>
              <a:rPr lang="en-GB" altLang="en-US" sz="1100" dirty="0">
                <a:latin typeface="Arial" panose="020B0604020202020204" pitchFamily="34" charset="0"/>
                <a:cs typeface="Arial" panose="020B0604020202020204" pitchFamily="34" charset="0"/>
              </a:rPr>
              <a:t> from posting until arrest…..</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SWP</a:t>
            </a:r>
            <a:r>
              <a:rPr lang="en-GB" altLang="en-US" sz="1100" baseline="0" dirty="0">
                <a:latin typeface="Arial" panose="020B0604020202020204" pitchFamily="34" charset="0"/>
                <a:cs typeface="Arial" panose="020B0604020202020204" pitchFamily="34" charset="0"/>
              </a:rPr>
              <a:t> &amp; Gwent use of Twitter/FB </a:t>
            </a:r>
            <a:r>
              <a:rPr lang="en-GB" altLang="en-US" sz="1100" baseline="0" dirty="0" err="1">
                <a:latin typeface="Arial" panose="020B0604020202020204" pitchFamily="34" charset="0"/>
                <a:cs typeface="Arial" panose="020B0604020202020204" pitchFamily="34" charset="0"/>
              </a:rPr>
              <a:t>etc</a:t>
            </a:r>
            <a:r>
              <a:rPr lang="en-GB" altLang="en-US" sz="1100" baseline="0" dirty="0">
                <a:latin typeface="Arial" panose="020B0604020202020204" pitchFamily="34" charset="0"/>
                <a:cs typeface="Arial" panose="020B0604020202020204" pitchFamily="34" charset="0"/>
              </a:rPr>
              <a:t> – are the forces using it to their potential?</a:t>
            </a:r>
            <a:endParaRPr lang="en-GB" altLang="en-US"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13</a:t>
            </a:fld>
            <a:endParaRPr lang="en-GB"/>
          </a:p>
        </p:txBody>
      </p:sp>
    </p:spTree>
    <p:extLst>
      <p:ext uri="{BB962C8B-B14F-4D97-AF65-F5344CB8AC3E}">
        <p14:creationId xmlns:p14="http://schemas.microsoft.com/office/powerpoint/2010/main" val="2500210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Mayhill Riots May  20</a:t>
            </a:r>
            <a:r>
              <a:rPr lang="en-GB" b="1" baseline="30000" dirty="0"/>
              <a:t>th</a:t>
            </a:r>
            <a:r>
              <a:rPr lang="en-GB" b="1" dirty="0"/>
              <a:t> May 2021 – Swansea</a:t>
            </a:r>
          </a:p>
          <a:p>
            <a:endParaRPr lang="en-GB" dirty="0"/>
          </a:p>
          <a:p>
            <a:r>
              <a:rPr lang="en-GB" b="1" dirty="0"/>
              <a:t>Trainer to click on arrow button which will take you to the BBC news website and from there can play the footage at the beginning of the article on the Mayhill Riots</a:t>
            </a:r>
          </a:p>
          <a:p>
            <a:endParaRPr lang="en-GB" b="1" dirty="0"/>
          </a:p>
          <a:p>
            <a:r>
              <a:rPr lang="en-GB" b="0" dirty="0"/>
              <a:t>Details below how the footage was used as evidence in helping to convict the perpetrators</a:t>
            </a:r>
          </a:p>
          <a:p>
            <a:endParaRPr lang="en-GB" dirty="0"/>
          </a:p>
          <a:p>
            <a:pPr algn="l" fontAlgn="base"/>
            <a:r>
              <a:rPr lang="en-GB" b="0" i="0" dirty="0">
                <a:solidFill>
                  <a:srgbClr val="141414"/>
                </a:solidFill>
                <a:effectLst/>
                <a:latin typeface="ReithSans"/>
              </a:rPr>
              <a:t>Violence erupted in the Mayhill area in May 2021 during a vigil for a local teenager who had died.</a:t>
            </a:r>
          </a:p>
          <a:p>
            <a:pPr algn="l" fontAlgn="base"/>
            <a:endParaRPr lang="en-GB" b="0" i="0" dirty="0">
              <a:solidFill>
                <a:srgbClr val="141414"/>
              </a:solidFill>
              <a:effectLst/>
              <a:latin typeface="ReithSans"/>
            </a:endParaRPr>
          </a:p>
          <a:p>
            <a:pPr algn="l" fontAlgn="base"/>
            <a:r>
              <a:rPr lang="en-GB" b="0" i="0" dirty="0">
                <a:solidFill>
                  <a:srgbClr val="141414"/>
                </a:solidFill>
                <a:effectLst/>
                <a:latin typeface="ReithSans"/>
              </a:rPr>
              <a:t>Cars were burnt out and windows smashed in Mayhill on 20 May 2021 after a balloon release for local teenager Ethan Powell, 19, who collapsed and died the day before.</a:t>
            </a:r>
          </a:p>
          <a:p>
            <a:pPr algn="l" fontAlgn="base"/>
            <a:endParaRPr lang="en-GB" b="0" i="0" dirty="0">
              <a:solidFill>
                <a:srgbClr val="141414"/>
              </a:solidFill>
              <a:effectLst/>
              <a:latin typeface="ReithSans"/>
            </a:endParaRPr>
          </a:p>
          <a:p>
            <a:pPr algn="l" fontAlgn="base"/>
            <a:r>
              <a:rPr lang="en-GB" b="0" i="0" dirty="0">
                <a:solidFill>
                  <a:srgbClr val="141414"/>
                </a:solidFill>
                <a:effectLst/>
                <a:latin typeface="ReithSans"/>
              </a:rPr>
              <a:t>The area was described as a "warzone" after cars were torched, homes vandalised and residents and police attacked during two hours of disorder.</a:t>
            </a:r>
          </a:p>
          <a:p>
            <a:endParaRPr lang="en-GB" dirty="0"/>
          </a:p>
          <a:p>
            <a:r>
              <a:rPr lang="en-GB" dirty="0"/>
              <a:t>Messages were exchanged on social media between suspects about obtaining a number cars for the event in anticipation of them being used in an anti-social manner. One vehicle was set alight and social media footage shows the car rolling down the hill,</a:t>
            </a:r>
          </a:p>
          <a:p>
            <a:endParaRPr lang="en-GB" dirty="0"/>
          </a:p>
          <a:p>
            <a:r>
              <a:rPr lang="en-GB" dirty="0"/>
              <a:t>CCTV and mobile phone footage included a video of a Ford Ka being set on fire.</a:t>
            </a:r>
          </a:p>
          <a:p>
            <a:endParaRPr lang="en-GB" dirty="0"/>
          </a:p>
          <a:p>
            <a:r>
              <a:rPr lang="en-GB" dirty="0"/>
              <a:t>Another video also showed a </a:t>
            </a:r>
            <a:r>
              <a:rPr lang="en-GB" dirty="0" err="1"/>
              <a:t>Vauhxall</a:t>
            </a:r>
            <a:r>
              <a:rPr lang="en-GB" dirty="0"/>
              <a:t> Astra doing wheel spins with a person on the bonnet trying to kick through the windscreen. Another video showed the car being pushed down the hill amidst cheers and screams.</a:t>
            </a:r>
          </a:p>
          <a:p>
            <a:endParaRPr lang="en-GB" dirty="0"/>
          </a:p>
          <a:p>
            <a:r>
              <a:rPr lang="en-GB" dirty="0"/>
              <a:t>A small number of officers in riot gear are also shown attempting to stop the riot as they are attacked and one officer can be heard desperately calling for back up. </a:t>
            </a:r>
          </a:p>
          <a:p>
            <a:endParaRPr lang="en-GB" dirty="0"/>
          </a:p>
          <a:p>
            <a:pPr algn="l" fontAlgn="base"/>
            <a:r>
              <a:rPr lang="en-GB" b="0" i="0" dirty="0">
                <a:solidFill>
                  <a:srgbClr val="141414"/>
                </a:solidFill>
                <a:effectLst/>
                <a:latin typeface="ReithSans"/>
              </a:rPr>
              <a:t>Kieran Hurley, 24, was handed the longest sentence of 6 years and 9 months after his version of events was rejected at a </a:t>
            </a:r>
            <a:r>
              <a:rPr lang="en-GB" b="1" i="0" dirty="0">
                <a:solidFill>
                  <a:srgbClr val="141414"/>
                </a:solidFill>
                <a:effectLst/>
                <a:latin typeface="inherit"/>
                <a:hlinkClick r:id="rId3"/>
              </a:rPr>
              <a:t>Newton Hearing</a:t>
            </a:r>
            <a:r>
              <a:rPr lang="en-GB" b="0" i="0" dirty="0">
                <a:solidFill>
                  <a:srgbClr val="141414"/>
                </a:solidFill>
                <a:effectLst/>
                <a:latin typeface="ReithSans"/>
              </a:rPr>
              <a:t>, Judge Thomas said: "You filmed what was going on, you celebrated and exulted in what was happening.“</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14</a:t>
            </a:fld>
            <a:endParaRPr lang="en-GB"/>
          </a:p>
        </p:txBody>
      </p:sp>
    </p:spTree>
    <p:extLst>
      <p:ext uri="{BB962C8B-B14F-4D97-AF65-F5344CB8AC3E}">
        <p14:creationId xmlns:p14="http://schemas.microsoft.com/office/powerpoint/2010/main" val="386032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dirty="0">
                <a:latin typeface="Arial" panose="020B0604020202020204" pitchFamily="34" charset="0"/>
                <a:cs typeface="Arial" panose="020B0604020202020204" pitchFamily="34" charset="0"/>
              </a:rPr>
              <a:t>Details inappropriate use of social media.</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“LEAGUE OF SHADOWS”</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This was a self named group of police officers who used social media to discuss police activity they were involved in</a:t>
            </a:r>
            <a:r>
              <a:rPr lang="en-GB" altLang="en-US" sz="1100" baseline="0" dirty="0">
                <a:latin typeface="Arial" panose="020B0604020202020204" pitchFamily="34" charset="0"/>
                <a:cs typeface="Arial" panose="020B0604020202020204" pitchFamily="34" charset="0"/>
              </a:rPr>
              <a:t> – PSU officers in Cardiff commenting things like “can’t wait to go beating up the Jacks at the weekend”</a:t>
            </a:r>
          </a:p>
          <a:p>
            <a:endParaRPr lang="en-GB" sz="1100" dirty="0">
              <a:latin typeface="Arial" panose="020B0604020202020204" pitchFamily="34" charset="0"/>
              <a:cs typeface="Arial" panose="020B0604020202020204" pitchFamily="34" charset="0"/>
            </a:endParaRPr>
          </a:p>
          <a:p>
            <a:r>
              <a:rPr lang="en-GB" sz="1100" kern="1200" dirty="0">
                <a:solidFill>
                  <a:schemeClr val="tx1"/>
                </a:solidFill>
                <a:effectLst/>
                <a:latin typeface="Arial" panose="020B0604020202020204" pitchFamily="34" charset="0"/>
                <a:ea typeface="+mn-ea"/>
                <a:cs typeface="Arial" panose="020B0604020202020204" pitchFamily="34" charset="0"/>
              </a:rPr>
              <a:t>Allow students to read and facilitate discussion on appropriate use of Personal Social Media – Link to </a:t>
            </a:r>
            <a:r>
              <a:rPr lang="en-GB" sz="1100" b="1" kern="1200" dirty="0">
                <a:solidFill>
                  <a:schemeClr val="tx1"/>
                </a:solidFill>
                <a:effectLst/>
                <a:latin typeface="Arial" panose="020B0604020202020204" pitchFamily="34" charset="0"/>
                <a:ea typeface="+mn-ea"/>
                <a:cs typeface="Arial" panose="020B0604020202020204" pitchFamily="34" charset="0"/>
              </a:rPr>
              <a:t>Code of Ethics</a:t>
            </a:r>
            <a:endParaRPr lang="en-GB" sz="11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15</a:t>
            </a:fld>
            <a:endParaRPr lang="en-GB"/>
          </a:p>
        </p:txBody>
      </p:sp>
    </p:spTree>
    <p:extLst>
      <p:ext uri="{BB962C8B-B14F-4D97-AF65-F5344CB8AC3E}">
        <p14:creationId xmlns:p14="http://schemas.microsoft.com/office/powerpoint/2010/main" val="2107385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Prior to showing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latin typeface="Arial" panose="020B0604020202020204" pitchFamily="34" charset="0"/>
                <a:cs typeface="Arial" panose="020B0604020202020204" pitchFamily="34" charset="0"/>
              </a:rPr>
              <a:t>QTS – what social media platforms can you name?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We</a:t>
            </a:r>
            <a:r>
              <a:rPr lang="en-GB" sz="1100" baseline="0" dirty="0">
                <a:latin typeface="Arial" panose="020B0604020202020204" pitchFamily="34" charset="0"/>
                <a:cs typeface="Arial" panose="020B0604020202020204" pitchFamily="34" charset="0"/>
              </a:rPr>
              <a:t> are going to look at a couple of different Social Media Platforms and their effect on policing</a:t>
            </a:r>
            <a:endParaRPr lang="en-GB" sz="1100" dirty="0">
              <a:latin typeface="Arial" panose="020B0604020202020204" pitchFamily="34" charset="0"/>
              <a:cs typeface="Arial" panose="020B0604020202020204" pitchFamily="34" charset="0"/>
            </a:endParaRP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u="sng" kern="1200" dirty="0">
                <a:solidFill>
                  <a:schemeClr val="tx1"/>
                </a:solidFill>
                <a:effectLst/>
                <a:latin typeface="Arial" panose="020B0604020202020204" pitchFamily="34" charset="0"/>
                <a:ea typeface="+mn-ea"/>
                <a:cs typeface="Arial" panose="020B0604020202020204" pitchFamily="34" charset="0"/>
                <a:hlinkClick r:id="rId3"/>
              </a:rPr>
              <a:t>https://www.youtube.com/watch?v=jottDMuLesU</a:t>
            </a:r>
            <a:r>
              <a:rPr lang="en-GB" sz="1100" u="sng" kern="1200" dirty="0">
                <a:solidFill>
                  <a:schemeClr val="tx1"/>
                </a:solidFill>
                <a:effectLst/>
                <a:latin typeface="Arial" panose="020B0604020202020204" pitchFamily="34" charset="0"/>
                <a:ea typeface="+mn-ea"/>
                <a:cs typeface="Arial" panose="020B0604020202020204" pitchFamily="34" charset="0"/>
              </a:rPr>
              <a:t> </a:t>
            </a:r>
            <a:r>
              <a:rPr lang="en-GB" sz="1100" b="1" u="none" kern="1200" dirty="0">
                <a:solidFill>
                  <a:schemeClr val="tx1"/>
                </a:solidFill>
                <a:effectLst/>
                <a:latin typeface="Arial" panose="020B0604020202020204" pitchFamily="34" charset="0"/>
                <a:ea typeface="+mn-ea"/>
                <a:cs typeface="Arial" panose="020B0604020202020204" pitchFamily="34" charset="0"/>
              </a:rPr>
              <a:t>(Click on YouTube icon)</a:t>
            </a:r>
          </a:p>
          <a:p>
            <a:pPr>
              <a:lnSpc>
                <a:spcPct val="100000"/>
              </a:lnSpc>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Discussion points – video is from 2015.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Arial" panose="020B0604020202020204" pitchFamily="34" charset="0"/>
                <a:ea typeface="+mn-ea"/>
                <a:cs typeface="Arial" panose="020B0604020202020204" pitchFamily="34" charset="0"/>
              </a:rPr>
              <a:t>QTS - How much has changed already? </a:t>
            </a:r>
          </a:p>
          <a:p>
            <a:r>
              <a:rPr lang="en-GB" sz="1100" b="1" kern="1200" dirty="0">
                <a:solidFill>
                  <a:schemeClr val="tx1"/>
                </a:solidFill>
                <a:effectLst/>
                <a:latin typeface="Arial" panose="020B0604020202020204" pitchFamily="34" charset="0"/>
                <a:ea typeface="+mn-ea"/>
                <a:cs typeface="Arial" panose="020B0604020202020204" pitchFamily="34" charset="0"/>
              </a:rPr>
              <a:t>QTS – what do you think officers need to be mindful of?</a:t>
            </a:r>
            <a:endParaRPr lang="en-GB" b="1" dirty="0"/>
          </a:p>
        </p:txBody>
      </p:sp>
      <p:sp>
        <p:nvSpPr>
          <p:cNvPr id="4" name="Slide Number Placeholder 3"/>
          <p:cNvSpPr>
            <a:spLocks noGrp="1"/>
          </p:cNvSpPr>
          <p:nvPr>
            <p:ph type="sldNum" sz="quarter" idx="10"/>
          </p:nvPr>
        </p:nvSpPr>
        <p:spPr/>
        <p:txBody>
          <a:bodyPr/>
          <a:lstStyle/>
          <a:p>
            <a:fld id="{9399293F-F3C1-4DBE-9ABE-39D87F4D905F}" type="slidenum">
              <a:rPr lang="en-GB" smtClean="0"/>
              <a:t>16</a:t>
            </a:fld>
            <a:endParaRPr lang="en-GB"/>
          </a:p>
        </p:txBody>
      </p:sp>
    </p:spTree>
    <p:extLst>
      <p:ext uri="{BB962C8B-B14F-4D97-AF65-F5344CB8AC3E}">
        <p14:creationId xmlns:p14="http://schemas.microsoft.com/office/powerpoint/2010/main" val="3425418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b="1" dirty="0">
                <a:latin typeface="Arial" panose="020B0604020202020204" pitchFamily="34" charset="0"/>
                <a:cs typeface="Arial" panose="020B0604020202020204" pitchFamily="34" charset="0"/>
              </a:rPr>
              <a:t>QTS – what social media platforms can you name?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100"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b="1" dirty="0">
                <a:latin typeface="Arial" panose="020B0604020202020204" pitchFamily="34" charset="0"/>
                <a:cs typeface="Arial" panose="020B0604020202020204" pitchFamily="34" charset="0"/>
              </a:rPr>
              <a:t>‘Can I be your friend video?’ is imbedded in video Logo click to view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100"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b="1" dirty="0">
                <a:latin typeface="Arial" panose="020B0604020202020204" pitchFamily="34" charset="0"/>
                <a:cs typeface="Arial" panose="020B0604020202020204" pitchFamily="34" charset="0"/>
              </a:rPr>
              <a:t>https://www.youtube.com/watch?v=aDycZH0CA4I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100"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b="1" dirty="0">
                <a:latin typeface="Arial" panose="020B0604020202020204" pitchFamily="34" charset="0"/>
                <a:cs typeface="Arial" panose="020B0604020202020204" pitchFamily="34" charset="0"/>
              </a:rPr>
              <a:t>Crime Prevention - </a:t>
            </a:r>
            <a:r>
              <a:rPr lang="en-GB" sz="1100" dirty="0">
                <a:latin typeface="Arial" panose="020B0604020202020204" pitchFamily="34" charset="0"/>
                <a:cs typeface="Arial" panose="020B0604020202020204" pitchFamily="34" charset="0"/>
              </a:rPr>
              <a:t>Use</a:t>
            </a:r>
            <a:r>
              <a:rPr lang="en-GB" sz="1100" baseline="0" dirty="0">
                <a:latin typeface="Arial" panose="020B0604020202020204" pitchFamily="34" charset="0"/>
                <a:cs typeface="Arial" panose="020B0604020202020204" pitchFamily="34" charset="0"/>
              </a:rPr>
              <a:t> of Social Media during investigations </a:t>
            </a:r>
            <a:endParaRPr lang="en-GB" sz="1100" dirty="0">
              <a:latin typeface="Arial" panose="020B0604020202020204" pitchFamily="34" charset="0"/>
              <a:cs typeface="Arial" panose="020B0604020202020204" pitchFamily="34" charset="0"/>
            </a:endParaRPr>
          </a:p>
          <a:p>
            <a:pPr>
              <a:lnSpc>
                <a:spcPct val="100000"/>
              </a:lnSpc>
            </a:pPr>
            <a:endParaRPr lang="en-GB" altLang="en-US" sz="1100" dirty="0">
              <a:latin typeface="Arial" panose="020B0604020202020204" pitchFamily="34" charset="0"/>
              <a:cs typeface="Arial" panose="020B0604020202020204" pitchFamily="34" charset="0"/>
            </a:endParaRPr>
          </a:p>
          <a:p>
            <a:pPr>
              <a:lnSpc>
                <a:spcPct val="100000"/>
              </a:lnSpc>
            </a:pPr>
            <a:r>
              <a:rPr lang="en-GB" altLang="en-US" sz="1100" dirty="0">
                <a:latin typeface="Arial" panose="020B0604020202020204" pitchFamily="34" charset="0"/>
                <a:cs typeface="Arial" panose="020B0604020202020204" pitchFamily="34" charset="0"/>
              </a:rPr>
              <a:t>Trainer to inform students of crime prevention advice, Social media is popular but people forgot about basic crime prevention advice. Don’t divulge too much information via social media</a:t>
            </a:r>
          </a:p>
          <a:p>
            <a:pPr>
              <a:lnSpc>
                <a:spcPct val="100000"/>
              </a:lnSpc>
            </a:pPr>
            <a:endParaRPr lang="en-GB" altLang="en-US" sz="1100" dirty="0">
              <a:latin typeface="Arial" panose="020B0604020202020204" pitchFamily="34" charset="0"/>
              <a:cs typeface="Arial" panose="020B0604020202020204" pitchFamily="34" charset="0"/>
            </a:endParaRPr>
          </a:p>
          <a:p>
            <a:pPr>
              <a:lnSpc>
                <a:spcPct val="100000"/>
              </a:lnSpc>
            </a:pPr>
            <a:r>
              <a:rPr lang="en-GB" altLang="en-US" sz="1100" dirty="0">
                <a:latin typeface="Arial" panose="020B0604020202020204" pitchFamily="34" charset="0"/>
                <a:cs typeface="Arial" panose="020B0604020202020204" pitchFamily="34" charset="0"/>
              </a:rPr>
              <a:t>Screens hots</a:t>
            </a:r>
            <a:r>
              <a:rPr lang="en-GB" altLang="en-US" sz="1100" baseline="0" dirty="0">
                <a:latin typeface="Arial" panose="020B0604020202020204" pitchFamily="34" charset="0"/>
                <a:cs typeface="Arial" panose="020B0604020202020204" pitchFamily="34" charset="0"/>
              </a:rPr>
              <a:t> by victims for evidence gathering. Incidents can be on Social Media before Niche!</a:t>
            </a:r>
            <a:endParaRPr lang="en-GB" altLang="en-US" sz="1100" dirty="0">
              <a:latin typeface="Arial" panose="020B0604020202020204" pitchFamily="34" charset="0"/>
              <a:cs typeface="Arial" panose="020B0604020202020204" pitchFamily="34" charset="0"/>
            </a:endParaRP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US" sz="1100" kern="1200" dirty="0">
                <a:solidFill>
                  <a:schemeClr val="tx1"/>
                </a:solidFill>
                <a:effectLst/>
                <a:latin typeface="Arial" panose="020B0604020202020204" pitchFamily="34" charset="0"/>
                <a:ea typeface="+mn-ea"/>
                <a:cs typeface="Arial" panose="020B0604020202020204" pitchFamily="34" charset="0"/>
              </a:rPr>
              <a:t>Discuss “normalization”  and crime prevention – dangers of “over sharing” – giving out too much personal data</a:t>
            </a:r>
            <a:endParaRPr lang="en-GB" sz="1100" kern="1200" dirty="0">
              <a:solidFill>
                <a:schemeClr val="tx1"/>
              </a:solidFill>
              <a:effectLst/>
              <a:latin typeface="Arial" panose="020B0604020202020204" pitchFamily="34" charset="0"/>
              <a:ea typeface="+mn-ea"/>
              <a:cs typeface="Arial" panose="020B0604020202020204" pitchFamily="34" charset="0"/>
            </a:endParaRPr>
          </a:p>
          <a:p>
            <a:pPr>
              <a:lnSpc>
                <a:spcPct val="100000"/>
              </a:lnSpc>
            </a:pPr>
            <a:r>
              <a:rPr lang="en-US" sz="1100" kern="1200" dirty="0">
                <a:solidFill>
                  <a:schemeClr val="tx1"/>
                </a:solidFill>
                <a:effectLst/>
                <a:latin typeface="Arial" panose="020B0604020202020204" pitchFamily="34" charset="0"/>
                <a:ea typeface="+mn-ea"/>
                <a:cs typeface="Arial" panose="020B0604020202020204" pitchFamily="34" charset="0"/>
              </a:rPr>
              <a:t> </a:t>
            </a:r>
            <a:endParaRPr lang="en-GB" sz="1100" kern="1200" dirty="0">
              <a:solidFill>
                <a:schemeClr val="tx1"/>
              </a:solidFill>
              <a:effectLst/>
              <a:latin typeface="Arial" panose="020B0604020202020204" pitchFamily="34" charset="0"/>
              <a:ea typeface="+mn-ea"/>
              <a:cs typeface="Arial" panose="020B0604020202020204" pitchFamily="34" charset="0"/>
            </a:endParaRPr>
          </a:p>
          <a:p>
            <a:pPr>
              <a:lnSpc>
                <a:spcPct val="100000"/>
              </a:lnSpc>
            </a:pPr>
            <a:r>
              <a:rPr lang="en-US" sz="1100" kern="1200" dirty="0">
                <a:solidFill>
                  <a:schemeClr val="tx1"/>
                </a:solidFill>
                <a:effectLst/>
                <a:latin typeface="Arial" panose="020B0604020202020204" pitchFamily="34" charset="0"/>
                <a:ea typeface="+mn-ea"/>
                <a:cs typeface="Arial" panose="020B0604020202020204" pitchFamily="34" charset="0"/>
              </a:rPr>
              <a:t>Discuss use in investigations – screenshots by victims used as evidence</a:t>
            </a:r>
          </a:p>
          <a:p>
            <a:pPr>
              <a:lnSpc>
                <a:spcPct val="100000"/>
              </a:lnSpc>
            </a:pPr>
            <a:endParaRPr lang="en-US" sz="1100" kern="1200" dirty="0">
              <a:solidFill>
                <a:schemeClr val="tx1"/>
              </a:solidFill>
              <a:effectLst/>
              <a:latin typeface="Arial" panose="020B0604020202020204" pitchFamily="34" charset="0"/>
              <a:ea typeface="+mn-ea"/>
              <a:cs typeface="Arial" panose="020B0604020202020204" pitchFamily="34" charset="0"/>
            </a:endParaRPr>
          </a:p>
          <a:p>
            <a:pPr algn="ctr" fontAlgn="ctr"/>
            <a:endParaRPr lang="en-GB" sz="1600" b="0" i="0" dirty="0">
              <a:solidFill>
                <a:srgbClr val="000000"/>
              </a:solidFill>
              <a:effectLst/>
              <a:latin typeface="Poppins" panose="00000500000000000000" pitchFamily="2" charset="0"/>
            </a:endParaRPr>
          </a:p>
          <a:p>
            <a:pPr algn="l"/>
            <a:r>
              <a:rPr lang="en-GB" sz="1600" b="0" i="0" dirty="0">
                <a:solidFill>
                  <a:srgbClr val="000000"/>
                </a:solidFill>
                <a:effectLst/>
                <a:latin typeface="Poppins" panose="00000500000000000000" pitchFamily="2" charset="0"/>
              </a:rPr>
              <a:t>Since 2012, the 18 to 24 market has declined in prominence, when it comprised 24 percent of all users. In contrast, older users are now much more prominent on the site, with over 65s only 4 percent of users in 2012, suggesting an ageing userbase.</a:t>
            </a:r>
          </a:p>
          <a:p>
            <a:pPr algn="l"/>
            <a:endParaRPr lang="en-GB" sz="1600" b="0" i="0" dirty="0">
              <a:solidFill>
                <a:srgbClr val="000000"/>
              </a:solidFill>
              <a:effectLst/>
              <a:latin typeface="Poppins" panose="00000500000000000000" pitchFamily="2" charset="0"/>
            </a:endParaRPr>
          </a:p>
          <a:p>
            <a:pPr algn="l"/>
            <a:r>
              <a:rPr lang="en-GB" sz="2400" b="0" i="0" dirty="0">
                <a:solidFill>
                  <a:srgbClr val="000000"/>
                </a:solidFill>
                <a:effectLst/>
                <a:latin typeface="Poppins" panose="00000500000000000000" pitchFamily="2" charset="0"/>
              </a:rPr>
              <a:t>Women are the most frequent users of Facebook in the UK with 52 percent of users, a trend that has been stable since 2012, likely reflecting the underlying demographics of the country.</a:t>
            </a:r>
          </a:p>
          <a:p>
            <a:pPr algn="l"/>
            <a:r>
              <a:rPr lang="en-GB" sz="2400" b="0" i="0" dirty="0">
                <a:solidFill>
                  <a:srgbClr val="000000"/>
                </a:solidFill>
                <a:effectLst/>
                <a:latin typeface="Poppins" panose="00000500000000000000" pitchFamily="2" charset="0"/>
              </a:rPr>
              <a:t>However, female users are slightly more common than male users, 27 percent being aged 25 to 34, compared to 25 percent for men. In contrast, older men are more common on the site than older women.</a:t>
            </a:r>
          </a:p>
          <a:p>
            <a:pPr algn="l"/>
            <a:endParaRPr lang="en-GB" sz="1600" b="0" i="0" dirty="0">
              <a:solidFill>
                <a:srgbClr val="000000"/>
              </a:solidFill>
              <a:effectLst/>
              <a:latin typeface="Poppins" panose="00000500000000000000" pitchFamily="2" charset="0"/>
            </a:endParaRPr>
          </a:p>
          <a:p>
            <a:pPr algn="l"/>
            <a:r>
              <a:rPr lang="en-GB" sz="2400" b="0" i="0" dirty="0">
                <a:solidFill>
                  <a:srgbClr val="000000"/>
                </a:solidFill>
                <a:effectLst/>
                <a:latin typeface="Poppins" panose="00000500000000000000" pitchFamily="2" charset="0"/>
              </a:rPr>
              <a:t>According to Ofcom’s annual review of UK internet consumption, around nine in ten internet users visit Facebook each month, spending an average of 23 minutes per day on the site. 74% percent of Facebook users check the site at least once a day. With more than a third (35 percent) of total time spent on the internet in the UK being on websites owned by either Google or Facebook. Despite this, trust amongst users regarding the protection of user data was low, at only 31 percent.</a:t>
            </a:r>
            <a:endParaRPr lang="en-GB" sz="1600" b="0" i="0" dirty="0">
              <a:solidFill>
                <a:srgbClr val="000000"/>
              </a:solidFill>
              <a:effectLst/>
              <a:latin typeface="Poppins" panose="00000500000000000000" pitchFamily="2" charset="0"/>
            </a:endParaRPr>
          </a:p>
          <a:p>
            <a:pPr>
              <a:lnSpc>
                <a:spcPct val="100000"/>
              </a:lnSpc>
            </a:pPr>
            <a:endParaRPr lang="en-GB" sz="1100" kern="1200" dirty="0">
              <a:solidFill>
                <a:schemeClr val="tx1"/>
              </a:solidFill>
              <a:effectLst/>
              <a:latin typeface="Arial" panose="020B0604020202020204" pitchFamily="34" charset="0"/>
              <a:ea typeface="+mn-ea"/>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17</a:t>
            </a:fld>
            <a:endParaRPr lang="en-GB"/>
          </a:p>
        </p:txBody>
      </p:sp>
    </p:spTree>
    <p:extLst>
      <p:ext uri="{BB962C8B-B14F-4D97-AF65-F5344CB8AC3E}">
        <p14:creationId xmlns:p14="http://schemas.microsoft.com/office/powerpoint/2010/main" val="2226292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dirty="0">
                <a:latin typeface="Arial" panose="020B0604020202020204" pitchFamily="34" charset="0"/>
                <a:ea typeface="ＭＳ Ｐゴシック" panose="020B0600070205080204" pitchFamily="34" charset="-128"/>
                <a:cs typeface="Arial" panose="020B0604020202020204" pitchFamily="34" charset="0"/>
              </a:rPr>
              <a:t>Prompt discussion</a:t>
            </a: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 around the use of Twitter by Police Forces</a:t>
            </a:r>
          </a:p>
          <a:p>
            <a:pPr eaLnBrk="1" hangingPunct="1">
              <a:spcBef>
                <a:spcPct val="0"/>
              </a:spcBef>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Pro’s &amp; Con’s</a:t>
            </a:r>
          </a:p>
          <a:p>
            <a:pPr eaLnBrk="1" hangingPunct="1">
              <a:spcBef>
                <a:spcPct val="0"/>
              </a:spcBef>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What experience have officers had using it? </a:t>
            </a:r>
          </a:p>
          <a:p>
            <a:pPr eaLnBrk="1" hangingPunct="1">
              <a:spcBef>
                <a:spcPct val="0"/>
              </a:spcBef>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Are there any success stories as a result, or any nightmares? </a:t>
            </a:r>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18</a:t>
            </a:fld>
            <a:endParaRPr lang="en-GB"/>
          </a:p>
        </p:txBody>
      </p:sp>
    </p:spTree>
    <p:extLst>
      <p:ext uri="{BB962C8B-B14F-4D97-AF65-F5344CB8AC3E}">
        <p14:creationId xmlns:p14="http://schemas.microsoft.com/office/powerpoint/2010/main" val="20941068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100000"/>
              </a:lnSpc>
              <a:spcBef>
                <a:spcPct val="0"/>
              </a:spcBef>
            </a:pPr>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QTS – How much  has changed already since 2015? (when the ‘Can I be your friend’  video was recorded)</a:t>
            </a:r>
          </a:p>
          <a:p>
            <a:pPr eaLnBrk="1" hangingPunct="1">
              <a:lnSpc>
                <a:spcPct val="100000"/>
              </a:lnSpc>
              <a:spcBef>
                <a:spcPct val="0"/>
              </a:spcBef>
            </a:pPr>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QTS – What do you think officers need to be mindful of?</a:t>
            </a:r>
          </a:p>
          <a:p>
            <a:pPr eaLnBrk="1" hangingPunct="1">
              <a:lnSpc>
                <a:spcPct val="100000"/>
              </a:lnSpc>
              <a:spcBef>
                <a:spcPct val="0"/>
              </a:spcBef>
            </a:pPr>
            <a:endParaRPr lang="en-GB" altLang="en-US" sz="1100" b="1"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YouTube – </a:t>
            </a:r>
            <a:r>
              <a:rPr lang="en-GB" altLang="en-US" sz="1100" b="0" dirty="0">
                <a:latin typeface="Arial" panose="020B0604020202020204" pitchFamily="34" charset="0"/>
                <a:ea typeface="ＭＳ Ｐゴシック" panose="020B0600070205080204" pitchFamily="34" charset="-128"/>
                <a:cs typeface="Arial" panose="020B0604020202020204" pitchFamily="34" charset="0"/>
              </a:rPr>
              <a:t>Facts and figures</a:t>
            </a:r>
            <a:r>
              <a:rPr lang="en-GB" altLang="en-US" sz="1100" b="0" baseline="0" dirty="0">
                <a:latin typeface="Arial" panose="020B0604020202020204" pitchFamily="34" charset="0"/>
                <a:ea typeface="ＭＳ Ｐゴシック" panose="020B0600070205080204" pitchFamily="34" charset="-128"/>
                <a:cs typeface="Arial" panose="020B0604020202020204" pitchFamily="34" charset="0"/>
              </a:rPr>
              <a:t> – sheer volume – tie into investigating crime.</a:t>
            </a:r>
            <a:endParaRPr lang="en-GB" altLang="en-US" sz="1100" b="1"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endParaRPr lang="en-GB" sz="1100" kern="1200" dirty="0">
              <a:solidFill>
                <a:schemeClr val="tx1"/>
              </a:solidFill>
              <a:effectLst/>
              <a:latin typeface="Arial" panose="020B0604020202020204" pitchFamily="34" charset="0"/>
              <a:ea typeface="+mn-ea"/>
              <a:cs typeface="Arial" panose="020B0604020202020204" pitchFamily="34" charset="0"/>
            </a:endParaRP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Discuss evidence (</a:t>
            </a:r>
            <a:r>
              <a:rPr lang="en-GB" sz="1100" kern="1200" dirty="0" err="1">
                <a:solidFill>
                  <a:schemeClr val="tx1"/>
                </a:solidFill>
                <a:effectLst/>
                <a:latin typeface="Arial" panose="020B0604020202020204" pitchFamily="34" charset="0"/>
                <a:ea typeface="+mn-ea"/>
                <a:cs typeface="Arial" panose="020B0604020202020204" pitchFamily="34" charset="0"/>
              </a:rPr>
              <a:t>dashcam</a:t>
            </a:r>
            <a:r>
              <a:rPr lang="en-GB" sz="1100" kern="1200" dirty="0">
                <a:solidFill>
                  <a:schemeClr val="tx1"/>
                </a:solidFill>
                <a:effectLst/>
                <a:latin typeface="Arial" panose="020B0604020202020204" pitchFamily="34" charset="0"/>
                <a:ea typeface="+mn-ea"/>
                <a:cs typeface="Arial" panose="020B0604020202020204" pitchFamily="34" charset="0"/>
              </a:rPr>
              <a:t> uploads </a:t>
            </a:r>
            <a:r>
              <a:rPr lang="en-GB" sz="1100" kern="1200" dirty="0" err="1">
                <a:solidFill>
                  <a:schemeClr val="tx1"/>
                </a:solidFill>
                <a:effectLst/>
                <a:latin typeface="Arial" panose="020B0604020202020204" pitchFamily="34" charset="0"/>
                <a:ea typeface="+mn-ea"/>
                <a:cs typeface="Arial" panose="020B0604020202020204" pitchFamily="34" charset="0"/>
              </a:rPr>
              <a:t>etc</a:t>
            </a:r>
            <a:r>
              <a:rPr lang="en-GB" sz="1100" kern="1200" dirty="0">
                <a:solidFill>
                  <a:schemeClr val="tx1"/>
                </a:solidFill>
                <a:effectLst/>
                <a:latin typeface="Arial" panose="020B0604020202020204" pitchFamily="34" charset="0"/>
                <a:ea typeface="+mn-ea"/>
                <a:cs typeface="Arial" panose="020B0604020202020204" pitchFamily="34" charset="0"/>
              </a:rPr>
              <a:t>)</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Discuss officer awareness – mobile phones recording us in public – offences? Can we prevent it?</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 </a:t>
            </a:r>
            <a:endParaRPr lang="en-GB" altLang="en-US" sz="1100" b="1" dirty="0">
              <a:latin typeface="Arial" panose="020B0604020202020204" pitchFamily="34" charset="0"/>
              <a:ea typeface="ＭＳ Ｐゴシック" panose="020B0600070205080204" pitchFamily="34" charset="-128"/>
              <a:cs typeface="Arial" panose="020B0604020202020204" pitchFamily="34" charset="0"/>
            </a:endParaRPr>
          </a:p>
          <a:p>
            <a:r>
              <a:rPr lang="en-GB" sz="1200" kern="1200" dirty="0">
                <a:solidFill>
                  <a:schemeClr val="tx1"/>
                </a:solidFill>
                <a:effectLst/>
                <a:latin typeface="+mn-lt"/>
                <a:ea typeface="+mn-ea"/>
                <a:cs typeface="+mn-cs"/>
              </a:rPr>
              <a:t> </a:t>
            </a:r>
            <a:endParaRPr lang="en-GB" altLang="en-US" dirty="0">
              <a:ea typeface="ＭＳ Ｐゴシック" panose="020B0600070205080204" pitchFamily="34" charset="-128"/>
            </a:endParaRPr>
          </a:p>
          <a:p>
            <a:pPr eaLnBrk="1" hangingPunct="1">
              <a:spcBef>
                <a:spcPct val="0"/>
              </a:spcBef>
            </a:pPr>
            <a:endParaRPr lang="en-GB" altLang="en-US" dirty="0">
              <a:ea typeface="ＭＳ Ｐゴシック" panose="020B0600070205080204" pitchFamily="34" charset="-128"/>
            </a:endParaRPr>
          </a:p>
          <a:p>
            <a:r>
              <a:rPr lang="en-GB" sz="1200" kern="1200" dirty="0">
                <a:solidFill>
                  <a:schemeClr val="tx1"/>
                </a:solidFill>
                <a:effectLst/>
                <a:latin typeface="+mn-lt"/>
                <a:ea typeface="+mn-ea"/>
                <a:cs typeface="+mn-cs"/>
              </a:rPr>
              <a:t> </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19</a:t>
            </a:fld>
            <a:endParaRPr lang="en-GB"/>
          </a:p>
        </p:txBody>
      </p:sp>
    </p:spTree>
    <p:extLst>
      <p:ext uri="{BB962C8B-B14F-4D97-AF65-F5344CB8AC3E}">
        <p14:creationId xmlns:p14="http://schemas.microsoft.com/office/powerpoint/2010/main" val="37909602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dirty="0">
                <a:solidFill>
                  <a:schemeClr val="tx1"/>
                </a:solidFill>
                <a:effectLst/>
                <a:latin typeface="Arial" panose="020B0604020202020204" pitchFamily="34" charset="0"/>
                <a:ea typeface="+mn-ea"/>
                <a:cs typeface="Arial" panose="020B0604020202020204" pitchFamily="34" charset="0"/>
              </a:rPr>
              <a:t>Facilitate discussion on reasons behind </a:t>
            </a:r>
          </a:p>
          <a:p>
            <a:r>
              <a:rPr lang="en-GB" sz="1100" kern="1200" dirty="0">
                <a:solidFill>
                  <a:schemeClr val="tx1"/>
                </a:solidFill>
                <a:effectLst/>
                <a:latin typeface="Arial" panose="020B0604020202020204" pitchFamily="34" charset="0"/>
                <a:ea typeface="+mn-ea"/>
                <a:cs typeface="Arial" panose="020B0604020202020204" pitchFamily="34" charset="0"/>
              </a:rPr>
              <a:t>- increase (increased awareness, ease of reporting (Action Fraud – standardised national reporting) </a:t>
            </a:r>
          </a:p>
          <a:p>
            <a:r>
              <a:rPr lang="en-GB" sz="1100" kern="1200" dirty="0">
                <a:solidFill>
                  <a:schemeClr val="tx1"/>
                </a:solidFill>
                <a:effectLst/>
                <a:latin typeface="Arial" panose="020B0604020202020204" pitchFamily="34" charset="0"/>
                <a:ea typeface="+mn-ea"/>
                <a:cs typeface="Arial" panose="020B0604020202020204" pitchFamily="34" charset="0"/>
              </a:rPr>
              <a:t>- better recording (included in crime survey for first time in 35 years) as well as an increase in opportunity</a:t>
            </a:r>
          </a:p>
          <a:p>
            <a:r>
              <a:rPr lang="en-GB" sz="1100" kern="1200" dirty="0">
                <a:solidFill>
                  <a:schemeClr val="tx1"/>
                </a:solidFill>
                <a:effectLst/>
                <a:latin typeface="Arial" panose="020B0604020202020204" pitchFamily="34" charset="0"/>
                <a:ea typeface="+mn-ea"/>
                <a:cs typeface="Arial" panose="020B0604020202020204" pitchFamily="34" charset="0"/>
              </a:rPr>
              <a:t> </a:t>
            </a:r>
          </a:p>
          <a:p>
            <a:r>
              <a:rPr lang="en-GB" sz="1100" kern="1200" dirty="0">
                <a:solidFill>
                  <a:schemeClr val="tx1"/>
                </a:solidFill>
                <a:effectLst/>
                <a:latin typeface="Arial" panose="020B0604020202020204" pitchFamily="34" charset="0"/>
                <a:ea typeface="+mn-ea"/>
                <a:cs typeface="Arial" panose="020B0604020202020204" pitchFamily="34" charset="0"/>
              </a:rPr>
              <a:t>Link to vulnerability – average age of victims is 63. </a:t>
            </a:r>
            <a:r>
              <a:rPr lang="en-GB" sz="1100" dirty="0">
                <a:latin typeface="Arial" panose="020B0604020202020204" pitchFamily="34" charset="0"/>
                <a:cs typeface="Arial" panose="020B0604020202020204" pitchFamily="34" charset="0"/>
              </a:rPr>
              <a:t>Office</a:t>
            </a:r>
            <a:r>
              <a:rPr lang="en-GB" sz="1100" baseline="0" dirty="0">
                <a:latin typeface="Arial" panose="020B0604020202020204" pitchFamily="34" charset="0"/>
                <a:cs typeface="Arial" panose="020B0604020202020204" pitchFamily="34" charset="0"/>
              </a:rPr>
              <a:t> of National Statistics (ONS) – Fraud and Cybercrime included in official stats for first time in 2017.  (Crime survey started 35 years ago)</a:t>
            </a:r>
          </a:p>
          <a:p>
            <a:endParaRPr lang="en-GB" sz="1100"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latin typeface="Arial" panose="020B0604020202020204" pitchFamily="34" charset="0"/>
                <a:cs typeface="Arial" panose="020B0604020202020204" pitchFamily="34" charset="0"/>
              </a:rPr>
              <a:t>Estimated annual 3, 863.00 million cases of fraud offences against adults in England and Wales (Office of National statistics June 2019)</a:t>
            </a:r>
          </a:p>
          <a:p>
            <a:r>
              <a:rPr lang="en-GB" sz="1100" baseline="0" dirty="0">
                <a:latin typeface="Arial" panose="020B0604020202020204" pitchFamily="34" charset="0"/>
                <a:cs typeface="Arial" panose="020B0604020202020204" pitchFamily="34" charset="0"/>
              </a:rPr>
              <a:t>and 1.8 million computer misuse offences for the 12 months ending June 2021. </a:t>
            </a:r>
          </a:p>
          <a:p>
            <a:endParaRPr lang="en-GB" sz="1100" baseline="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Vulnerable victims of online fraud – average age between 45 and 54</a:t>
            </a:r>
          </a:p>
          <a:p>
            <a:endParaRPr lang="en-GB" sz="1100" dirty="0">
              <a:latin typeface="Arial" panose="020B0604020202020204" pitchFamily="34" charset="0"/>
              <a:cs typeface="Arial" panose="020B0604020202020204" pitchFamily="34" charset="0"/>
            </a:endParaRPr>
          </a:p>
          <a:p>
            <a:r>
              <a:rPr lang="en-GB" sz="1100" baseline="0" dirty="0">
                <a:latin typeface="Arial" panose="020B0604020202020204" pitchFamily="34" charset="0"/>
                <a:cs typeface="Arial" panose="020B0604020202020204" pitchFamily="34" charset="0"/>
              </a:rPr>
              <a:t>Under reporting? </a:t>
            </a:r>
            <a:r>
              <a:rPr lang="en-GB" sz="1100" dirty="0">
                <a:latin typeface="Arial" panose="020B0604020202020204" pitchFamily="34" charset="0"/>
                <a:cs typeface="Arial" panose="020B0604020202020204" pitchFamily="34" charset="0"/>
              </a:rPr>
              <a:t>Tinder/Grindr victims</a:t>
            </a:r>
            <a:r>
              <a:rPr lang="en-GB" sz="1100" baseline="0" dirty="0">
                <a:latin typeface="Arial" panose="020B0604020202020204" pitchFamily="34" charset="0"/>
                <a:cs typeface="Arial" panose="020B0604020202020204" pitchFamily="34" charset="0"/>
              </a:rPr>
              <a:t>, other reasons for embarrassment</a:t>
            </a:r>
            <a:endParaRPr lang="en-GB"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20</a:t>
            </a:fld>
            <a:endParaRPr lang="en-GB"/>
          </a:p>
        </p:txBody>
      </p:sp>
    </p:spTree>
    <p:extLst>
      <p:ext uri="{BB962C8B-B14F-4D97-AF65-F5344CB8AC3E}">
        <p14:creationId xmlns:p14="http://schemas.microsoft.com/office/powerpoint/2010/main" val="19454029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dirty="0">
                <a:latin typeface="+mn-lt"/>
                <a:cs typeface="Arial" panose="020B0604020202020204" pitchFamily="34" charset="0"/>
              </a:rPr>
              <a:t>Anyone accessing the internet is open to being victim.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100" dirty="0">
              <a:latin typeface="+mn-lt"/>
              <a:cs typeface="Arial" panose="020B0604020202020204" pitchFamily="34" charset="0"/>
            </a:endParaRPr>
          </a:p>
          <a:p>
            <a:pPr>
              <a:lnSpc>
                <a:spcPct val="100000"/>
              </a:lnSpc>
            </a:pPr>
            <a:r>
              <a:rPr lang="en-GB" sz="1100" kern="1200" dirty="0">
                <a:solidFill>
                  <a:schemeClr val="tx1"/>
                </a:solidFill>
                <a:effectLst/>
                <a:latin typeface="+mn-lt"/>
                <a:ea typeface="+mn-ea"/>
                <a:cs typeface="Arial" panose="020B0604020202020204" pitchFamily="34" charset="0"/>
              </a:rPr>
              <a:t>Show first paragraph and discuss what vulnerabilities may be relevant</a:t>
            </a:r>
          </a:p>
          <a:p>
            <a:pPr>
              <a:lnSpc>
                <a:spcPct val="100000"/>
              </a:lnSpc>
            </a:pPr>
            <a:endParaRPr lang="en-GB" sz="1100" kern="1200" dirty="0">
              <a:solidFill>
                <a:schemeClr val="tx1"/>
              </a:solidFill>
              <a:effectLst/>
              <a:latin typeface="+mn-lt"/>
              <a:ea typeface="+mn-ea"/>
              <a:cs typeface="Arial" panose="020B0604020202020204" pitchFamily="34" charset="0"/>
            </a:endParaRPr>
          </a:p>
          <a:p>
            <a:pPr>
              <a:lnSpc>
                <a:spcPct val="100000"/>
              </a:lnSpc>
            </a:pPr>
            <a:r>
              <a:rPr lang="en-GB" sz="1100" b="1" kern="1200" dirty="0">
                <a:solidFill>
                  <a:schemeClr val="tx1"/>
                </a:solidFill>
                <a:effectLst/>
                <a:latin typeface="+mn-lt"/>
                <a:ea typeface="+mn-ea"/>
                <a:cs typeface="Arial" panose="020B0604020202020204" pitchFamily="34" charset="0"/>
              </a:rPr>
              <a:t>QTS – When is a person vulnerable?</a:t>
            </a:r>
          </a:p>
          <a:p>
            <a:pPr>
              <a:lnSpc>
                <a:spcPct val="100000"/>
              </a:lnSpc>
            </a:pPr>
            <a:r>
              <a:rPr lang="en-GB" sz="1100" b="1" kern="1200" dirty="0">
                <a:solidFill>
                  <a:schemeClr val="tx1"/>
                </a:solidFill>
                <a:effectLst/>
                <a:latin typeface="+mn-lt"/>
                <a:ea typeface="+mn-ea"/>
                <a:cs typeface="Arial" panose="020B0604020202020204" pitchFamily="34" charset="0"/>
              </a:rPr>
              <a:t>QTS – What does this mean for the police?</a:t>
            </a:r>
          </a:p>
          <a:p>
            <a:pPr>
              <a:lnSpc>
                <a:spcPct val="100000"/>
              </a:lnSpc>
            </a:pPr>
            <a:r>
              <a:rPr lang="en-GB" sz="1100" b="1" kern="1200" dirty="0">
                <a:solidFill>
                  <a:schemeClr val="tx1"/>
                </a:solidFill>
                <a:effectLst/>
                <a:latin typeface="+mn-lt"/>
                <a:ea typeface="+mn-ea"/>
                <a:cs typeface="Arial" panose="020B0604020202020204" pitchFamily="34" charset="0"/>
              </a:rPr>
              <a:t>QTS – How can we help safeguard vulnerable victims?</a:t>
            </a:r>
          </a:p>
          <a:p>
            <a:pPr>
              <a:lnSpc>
                <a:spcPct val="100000"/>
              </a:lnSpc>
            </a:pPr>
            <a:r>
              <a:rPr lang="en-GB" sz="1100" b="1" kern="1200" dirty="0">
                <a:solidFill>
                  <a:schemeClr val="tx1"/>
                </a:solidFill>
                <a:effectLst/>
                <a:latin typeface="+mn-lt"/>
                <a:ea typeface="+mn-ea"/>
                <a:cs typeface="Arial" panose="020B0604020202020204" pitchFamily="34" charset="0"/>
              </a:rPr>
              <a:t>QTS – What issues may we encounter with social media evidence?</a:t>
            </a:r>
          </a:p>
          <a:p>
            <a:pPr>
              <a:lnSpc>
                <a:spcPct val="100000"/>
              </a:lnSpc>
            </a:pPr>
            <a:r>
              <a:rPr lang="en-GB" sz="1100" kern="1200" dirty="0">
                <a:solidFill>
                  <a:schemeClr val="tx1"/>
                </a:solidFill>
                <a:effectLst/>
                <a:latin typeface="+mn-lt"/>
                <a:ea typeface="+mn-ea"/>
                <a:cs typeface="Arial" panose="020B0604020202020204" pitchFamily="34" charset="0"/>
              </a:rPr>
              <a:t> </a:t>
            </a:r>
          </a:p>
          <a:p>
            <a:pPr>
              <a:lnSpc>
                <a:spcPct val="100000"/>
              </a:lnSpc>
            </a:pPr>
            <a:r>
              <a:rPr lang="en-GB" sz="1100" b="1" kern="1200" dirty="0">
                <a:solidFill>
                  <a:schemeClr val="tx1"/>
                </a:solidFill>
                <a:effectLst/>
                <a:latin typeface="+mn-lt"/>
                <a:ea typeface="+mn-ea"/>
                <a:cs typeface="Arial" panose="020B0604020202020204" pitchFamily="34" charset="0"/>
              </a:rPr>
              <a:t>“A person is vulnerable if, as a result of their situation or circumstances, they are unable to take care of or protect themselves from harm or exploitation”</a:t>
            </a:r>
            <a:endParaRPr lang="en-GB" sz="1100" kern="1200" dirty="0">
              <a:solidFill>
                <a:schemeClr val="tx1"/>
              </a:solidFill>
              <a:effectLst/>
              <a:latin typeface="+mn-lt"/>
              <a:ea typeface="+mn-ea"/>
              <a:cs typeface="Arial" panose="020B0604020202020204" pitchFamily="34" charset="0"/>
            </a:endParaRPr>
          </a:p>
          <a:p>
            <a:pPr>
              <a:lnSpc>
                <a:spcPct val="100000"/>
              </a:lnSpc>
            </a:pPr>
            <a:r>
              <a:rPr lang="en-GB" sz="1100" kern="1200" dirty="0">
                <a:solidFill>
                  <a:schemeClr val="tx1"/>
                </a:solidFill>
                <a:effectLst/>
                <a:latin typeface="+mn-lt"/>
                <a:ea typeface="+mn-ea"/>
                <a:cs typeface="Arial" panose="020B0604020202020204" pitchFamily="34" charset="0"/>
              </a:rPr>
              <a:t> </a:t>
            </a:r>
          </a:p>
          <a:p>
            <a:pPr>
              <a:lnSpc>
                <a:spcPct val="100000"/>
              </a:lnSpc>
            </a:pPr>
            <a:r>
              <a:rPr lang="en-GB" sz="1100" kern="1200" dirty="0">
                <a:solidFill>
                  <a:schemeClr val="tx1"/>
                </a:solidFill>
                <a:effectLst/>
                <a:latin typeface="+mn-lt"/>
                <a:ea typeface="+mn-ea"/>
                <a:cs typeface="Arial" panose="020B0604020202020204" pitchFamily="34" charset="0"/>
              </a:rPr>
              <a:t>Reveal 2</a:t>
            </a:r>
            <a:r>
              <a:rPr lang="en-GB" sz="1100" kern="1200" baseline="30000" dirty="0">
                <a:solidFill>
                  <a:schemeClr val="tx1"/>
                </a:solidFill>
                <a:effectLst/>
                <a:latin typeface="+mn-lt"/>
                <a:ea typeface="+mn-ea"/>
                <a:cs typeface="Arial" panose="020B0604020202020204" pitchFamily="34" charset="0"/>
              </a:rPr>
              <a:t>nd</a:t>
            </a:r>
            <a:r>
              <a:rPr lang="en-GB" sz="1100" kern="1200" dirty="0">
                <a:solidFill>
                  <a:schemeClr val="tx1"/>
                </a:solidFill>
                <a:effectLst/>
                <a:latin typeface="+mn-lt"/>
                <a:ea typeface="+mn-ea"/>
                <a:cs typeface="Arial" panose="020B0604020202020204" pitchFamily="34" charset="0"/>
              </a:rPr>
              <a:t> Paragraph and reinforce</a:t>
            </a:r>
          </a:p>
          <a:p>
            <a:pPr>
              <a:lnSpc>
                <a:spcPct val="100000"/>
              </a:lnSpc>
            </a:pPr>
            <a:r>
              <a:rPr lang="en-GB" sz="1100" kern="1200" dirty="0">
                <a:solidFill>
                  <a:schemeClr val="tx1"/>
                </a:solidFill>
                <a:effectLst/>
                <a:latin typeface="+mn-lt"/>
                <a:ea typeface="+mn-ea"/>
                <a:cs typeface="Arial" panose="020B0604020202020204" pitchFamily="34" charset="0"/>
              </a:rPr>
              <a:t> </a:t>
            </a:r>
          </a:p>
          <a:p>
            <a:pPr>
              <a:lnSpc>
                <a:spcPct val="100000"/>
              </a:lnSpc>
            </a:pPr>
            <a:r>
              <a:rPr lang="en-GB" sz="1100" kern="1200" dirty="0">
                <a:solidFill>
                  <a:schemeClr val="tx1"/>
                </a:solidFill>
                <a:effectLst/>
                <a:latin typeface="+mn-lt"/>
                <a:ea typeface="+mn-ea"/>
                <a:cs typeface="Arial" panose="020B0604020202020204" pitchFamily="34" charset="0"/>
              </a:rPr>
              <a:t>Trainer to show slide. Brief discussion on who “US” is – means victims and witnesses as well as police and partners (CPS, partner agencies </a:t>
            </a:r>
            <a:r>
              <a:rPr lang="en-GB" sz="1100" kern="1200" dirty="0" err="1">
                <a:solidFill>
                  <a:schemeClr val="tx1"/>
                </a:solidFill>
                <a:effectLst/>
                <a:latin typeface="+mn-lt"/>
                <a:ea typeface="+mn-ea"/>
                <a:cs typeface="Arial" panose="020B0604020202020204" pitchFamily="34" charset="0"/>
              </a:rPr>
              <a:t>etc</a:t>
            </a:r>
            <a:r>
              <a:rPr lang="en-GB" sz="1100" kern="1200" dirty="0">
                <a:solidFill>
                  <a:schemeClr val="tx1"/>
                </a:solidFill>
                <a:effectLst/>
                <a:latin typeface="+mn-lt"/>
                <a:ea typeface="+mn-ea"/>
                <a:cs typeface="Arial" panose="020B0604020202020204" pitchFamily="34" charset="0"/>
              </a:rPr>
              <a:t>)</a:t>
            </a:r>
          </a:p>
          <a:p>
            <a:pPr>
              <a:lnSpc>
                <a:spcPct val="100000"/>
              </a:lnSpc>
            </a:pPr>
            <a:r>
              <a:rPr lang="en-GB" sz="1100" kern="1200" dirty="0">
                <a:solidFill>
                  <a:schemeClr val="tx1"/>
                </a:solidFill>
                <a:effectLst/>
                <a:latin typeface="+mn-lt"/>
                <a:ea typeface="+mn-ea"/>
                <a:cs typeface="Arial" panose="020B0604020202020204" pitchFamily="34" charset="0"/>
              </a:rPr>
              <a:t> </a:t>
            </a:r>
          </a:p>
          <a:p>
            <a:pPr>
              <a:lnSpc>
                <a:spcPct val="100000"/>
              </a:lnSpc>
            </a:pPr>
            <a:endParaRPr lang="en-GB" sz="1200" kern="1200" dirty="0">
              <a:solidFill>
                <a:schemeClr val="tx1"/>
              </a:solidFill>
              <a:effectLst/>
              <a:latin typeface="+mn-lt"/>
              <a:ea typeface="+mn-ea"/>
              <a:cs typeface="+mn-cs"/>
            </a:endParaRPr>
          </a:p>
          <a:p>
            <a:pPr>
              <a:lnSpc>
                <a:spcPct val="100000"/>
              </a:lnSpc>
            </a:pPr>
            <a:r>
              <a:rPr lang="en-GB" sz="1100" b="0" i="0" kern="1200" dirty="0">
                <a:solidFill>
                  <a:schemeClr val="tx1"/>
                </a:solidFill>
                <a:effectLst/>
                <a:latin typeface="+mn-lt"/>
                <a:ea typeface="+mn-ea"/>
                <a:cs typeface="Arial" panose="020B0604020202020204" pitchFamily="34" charset="0"/>
              </a:rPr>
              <a:t>Cybernews.com - </a:t>
            </a:r>
            <a:r>
              <a:rPr lang="en-GB" sz="1100" b="0" i="0" kern="1200" dirty="0">
                <a:solidFill>
                  <a:srgbClr val="3E4348"/>
                </a:solidFill>
                <a:effectLst/>
                <a:latin typeface="+mn-lt"/>
                <a:ea typeface="+mn-ea"/>
                <a:cs typeface="Arial" panose="020B0604020202020204" pitchFamily="34" charset="0"/>
              </a:rPr>
              <a:t>M</a:t>
            </a:r>
            <a:r>
              <a:rPr lang="en-GB" b="0" i="0" dirty="0">
                <a:solidFill>
                  <a:srgbClr val="3E4348"/>
                </a:solidFill>
                <a:effectLst/>
                <a:latin typeface="+mn-lt"/>
              </a:rPr>
              <a:t>ost vulnerable to cybercrime tend to be adults over 75 and younger adults. Particular vulnerability of young and old adults is largely due to the surge of new customers going online during 2020. It’s easy to assume that young adults are tech-savvy and therefore relatively immune from attacks, but they often have a false sense of their capabilities and therefore tend to be more relaxed, especially in terms of their willingness to share personal information. The older demographic, by contrast, are much less familiar with the latest technologies, and it’s their lack of familiarity which raises their own susceptibility to the various scams and phishing attacks that criminals will target them with. </a:t>
            </a:r>
          </a:p>
          <a:p>
            <a:pPr>
              <a:lnSpc>
                <a:spcPct val="100000"/>
              </a:lnSpc>
            </a:pPr>
            <a:endParaRPr lang="en-GB" sz="1200" b="0" i="0" kern="1200" dirty="0">
              <a:solidFill>
                <a:srgbClr val="3E4348"/>
              </a:solidFill>
              <a:effectLst/>
              <a:latin typeface="+mn-lt"/>
              <a:ea typeface="+mn-ea"/>
              <a:cs typeface="+mn-cs"/>
            </a:endParaRPr>
          </a:p>
          <a:p>
            <a:pPr algn="l"/>
            <a:r>
              <a:rPr lang="en-GB" b="0" i="0" dirty="0">
                <a:solidFill>
                  <a:srgbClr val="141414"/>
                </a:solidFill>
                <a:effectLst/>
                <a:latin typeface="+mn-lt"/>
              </a:rPr>
              <a:t>Saferinternet.org.uk - We are all vulnerable at certain times of our lives, depending on our circumstances and life events. When thinking of those more at risk than others, this could include a wide range of people e.g. those with physical disabilities or illnesses, care leavers, people with mental health difficulties, those with addictions, homeless people, abuse survivors, those in poverty, ex-offenders, ex-service personnel, minority groups, etc.</a:t>
            </a:r>
          </a:p>
          <a:p>
            <a:pPr algn="l"/>
            <a:r>
              <a:rPr lang="en-GB" b="0" i="0" dirty="0">
                <a:solidFill>
                  <a:srgbClr val="141414"/>
                </a:solidFill>
                <a:effectLst/>
                <a:latin typeface="+mn-lt"/>
              </a:rPr>
              <a:t>There may be a greater exposure to particular online risks for certain groups, e.g. a third of LGBT people experience </a:t>
            </a:r>
            <a:r>
              <a:rPr lang="en-GB" b="0" i="0" dirty="0">
                <a:solidFill>
                  <a:srgbClr val="141414"/>
                </a:solidFill>
                <a:effectLst/>
                <a:latin typeface="+mn-lt"/>
                <a:hlinkClick r:id="rId3"/>
              </a:rPr>
              <a:t>online hate crime</a:t>
            </a:r>
            <a:r>
              <a:rPr lang="en-GB" b="0" i="0" dirty="0">
                <a:solidFill>
                  <a:srgbClr val="141414"/>
                </a:solidFill>
                <a:effectLst/>
                <a:latin typeface="+mn-lt"/>
              </a:rPr>
              <a:t>; and for a number of reasons (including lack of staff awareness and lack of education), young people with learning disabilities are more susceptible than others to </a:t>
            </a:r>
            <a:r>
              <a:rPr lang="en-GB" b="0" i="0" dirty="0">
                <a:solidFill>
                  <a:srgbClr val="141414"/>
                </a:solidFill>
                <a:effectLst/>
                <a:latin typeface="+mn-lt"/>
                <a:hlinkClick r:id="rId4"/>
              </a:rPr>
              <a:t>online grooming and sexual exploitation</a:t>
            </a:r>
            <a:r>
              <a:rPr lang="en-GB" b="0" i="0" dirty="0">
                <a:solidFill>
                  <a:srgbClr val="141414"/>
                </a:solidFill>
                <a:effectLst/>
                <a:latin typeface="+mn-lt"/>
              </a:rPr>
              <a:t>.</a:t>
            </a:r>
          </a:p>
          <a:p>
            <a:endParaRPr lang="en-GB" sz="1200" u="none" kern="1200" dirty="0">
              <a:solidFill>
                <a:schemeClr val="tx1"/>
              </a:solidFill>
              <a:effectLst/>
              <a:latin typeface="+mn-lt"/>
              <a:ea typeface="+mn-ea"/>
              <a:cs typeface="+mn-cs"/>
            </a:endParaRPr>
          </a:p>
          <a:p>
            <a:pPr algn="l"/>
            <a:r>
              <a:rPr lang="en-GB" b="1" i="0" u="none" dirty="0">
                <a:solidFill>
                  <a:srgbClr val="141414"/>
                </a:solidFill>
                <a:effectLst/>
                <a:latin typeface="+mn-lt"/>
              </a:rPr>
              <a:t>Consider their vulnerability and clues they may provide to you -  </a:t>
            </a:r>
            <a:r>
              <a:rPr lang="en-GB" b="0" i="0" dirty="0">
                <a:solidFill>
                  <a:srgbClr val="141414"/>
                </a:solidFill>
                <a:effectLst/>
                <a:latin typeface="+mn-lt"/>
              </a:rPr>
              <a:t>the person’s wants and needs, abilities, experiences and influences. They may have particular vulnerabilities that are amplified online. Talk to them about what they enjoy most about the internet, ask them how, where and when they go online, as well as what they do and who they are talking to. </a:t>
            </a:r>
          </a:p>
          <a:p>
            <a:pPr algn="l"/>
            <a:endParaRPr lang="en-GB" b="0" i="0" dirty="0">
              <a:solidFill>
                <a:srgbClr val="141414"/>
              </a:solidFill>
              <a:effectLst/>
              <a:latin typeface="+mn-lt"/>
            </a:endParaRPr>
          </a:p>
          <a:p>
            <a:pPr algn="l"/>
            <a:r>
              <a:rPr lang="en-GB" b="0" i="0" dirty="0">
                <a:solidFill>
                  <a:srgbClr val="141414"/>
                </a:solidFill>
                <a:effectLst/>
                <a:latin typeface="+mn-lt"/>
              </a:rPr>
              <a:t>It’s useful to consider who their peers are online. Do other people in their physical or online environment provide support or pose a risk to them (e.g. over-sharing, abuse or neglect)? Would they know how to recognise and respond to an issue? The same applies to you as a professional, it’s important that you know how to respond to an online safety incident.</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41414"/>
                </a:solidFill>
                <a:effectLst/>
                <a:latin typeface="+mn-lt"/>
              </a:rPr>
              <a:t>Support the person to keep themselves safe online. Technical settings (blocking, filtering, passwords etc.) may be appropriate. Discuss the kinds of online activities which would be illegal, inappropriate, or break an app’s terms &amp; conditions.  Are they informed about their online rights?  Where would they go for help if they needed it?</a:t>
            </a:r>
            <a:br>
              <a:rPr lang="en-GB" b="0" i="0" dirty="0">
                <a:solidFill>
                  <a:srgbClr val="141414"/>
                </a:solidFill>
                <a:effectLst/>
                <a:latin typeface="+mn-lt"/>
              </a:rPr>
            </a:br>
            <a:r>
              <a:rPr lang="en-GB" b="0" i="0" dirty="0">
                <a:solidFill>
                  <a:srgbClr val="141414"/>
                </a:solidFill>
                <a:effectLst/>
                <a:latin typeface="FiraSans"/>
              </a:rPr>
              <a:t> </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21</a:t>
            </a:fld>
            <a:endParaRPr lang="en-GB"/>
          </a:p>
        </p:txBody>
      </p:sp>
    </p:spTree>
    <p:extLst>
      <p:ext uri="{BB962C8B-B14F-4D97-AF65-F5344CB8AC3E}">
        <p14:creationId xmlns:p14="http://schemas.microsoft.com/office/powerpoint/2010/main" val="4102093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b="1" dirty="0">
                <a:latin typeface="Arial" panose="020B0604020202020204" pitchFamily="34" charset="0"/>
                <a:cs typeface="Arial" panose="020B0604020202020204" pitchFamily="34" charset="0"/>
              </a:rPr>
              <a:t>QTS – What issues may we encounter with Social Media evidence?</a:t>
            </a:r>
          </a:p>
          <a:p>
            <a:pPr eaLnBrk="1" hangingPunct="1">
              <a:spcBef>
                <a:spcPct val="0"/>
              </a:spcBef>
            </a:pPr>
            <a:r>
              <a:rPr lang="en-GB" altLang="en-US" sz="1100" dirty="0">
                <a:latin typeface="Arial" panose="020B0604020202020204" pitchFamily="34" charset="0"/>
                <a:cs typeface="Arial" panose="020B0604020202020204" pitchFamily="34" charset="0"/>
              </a:rPr>
              <a:t> </a:t>
            </a:r>
          </a:p>
          <a:p>
            <a:pPr eaLnBrk="1" hangingPunct="1">
              <a:spcBef>
                <a:spcPct val="0"/>
              </a:spcBef>
            </a:pPr>
            <a:r>
              <a:rPr lang="en-GB" altLang="en-US" sz="1100" dirty="0">
                <a:latin typeface="Arial" panose="020B0604020202020204" pitchFamily="34" charset="0"/>
                <a:cs typeface="Arial" panose="020B0604020202020204" pitchFamily="34" charset="0"/>
              </a:rPr>
              <a:t>WE – DOESN’T MEAN US IT MEANS THE WITNESSES &amp; VICTIMS, Partner agencies etc… AS WELL.</a:t>
            </a:r>
          </a:p>
          <a:p>
            <a:pPr eaLnBrk="1" hangingPunct="1">
              <a:spcBef>
                <a:spcPct val="0"/>
              </a:spcBef>
            </a:pPr>
            <a:endParaRPr lang="en-GB" altLang="en-US" sz="1100" dirty="0">
              <a:latin typeface="Arial" panose="020B0604020202020204" pitchFamily="34" charset="0"/>
              <a:cs typeface="Arial" panose="020B0604020202020204" pitchFamily="34" charset="0"/>
            </a:endParaRPr>
          </a:p>
          <a:p>
            <a:r>
              <a:rPr lang="en-GB" sz="1100" kern="1200" dirty="0">
                <a:solidFill>
                  <a:schemeClr val="tx1"/>
                </a:solidFill>
                <a:effectLst/>
                <a:latin typeface="Arial" panose="020B0604020202020204" pitchFamily="34" charset="0"/>
                <a:ea typeface="+mn-ea"/>
                <a:cs typeface="Arial" panose="020B0604020202020204" pitchFamily="34" charset="0"/>
              </a:rPr>
              <a:t>Discuss issues with Social Media evidence – easily changed, deleted, overwritten – not always easy to search</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22</a:t>
            </a:fld>
            <a:endParaRPr lang="en-GB"/>
          </a:p>
        </p:txBody>
      </p:sp>
    </p:spTree>
    <p:extLst>
      <p:ext uri="{BB962C8B-B14F-4D97-AF65-F5344CB8AC3E}">
        <p14:creationId xmlns:p14="http://schemas.microsoft.com/office/powerpoint/2010/main" val="11316507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defRPr/>
            </a:pPr>
            <a:r>
              <a:rPr lang="en-GB" altLang="en-US" sz="1100" b="1" kern="0" dirty="0">
                <a:solidFill>
                  <a:srgbClr val="002060"/>
                </a:solidFill>
                <a:latin typeface="Arial" panose="020B0604020202020204" pitchFamily="34" charset="0"/>
                <a:cs typeface="Arial" panose="020B0604020202020204" pitchFamily="34" charset="0"/>
              </a:rPr>
              <a:t>QTS- what types of crime are committed on the internet? </a:t>
            </a:r>
            <a:r>
              <a:rPr lang="en-GB" altLang="en-US" sz="1100" b="1" kern="0" dirty="0" err="1">
                <a:solidFill>
                  <a:srgbClr val="002060"/>
                </a:solidFill>
                <a:latin typeface="Arial" panose="020B0604020202020204" pitchFamily="34" charset="0"/>
                <a:cs typeface="Arial" panose="020B0604020202020204" pitchFamily="34" charset="0"/>
              </a:rPr>
              <a:t>Boardblast</a:t>
            </a:r>
            <a:endParaRPr lang="en-GB" altLang="en-US" sz="1100" b="1" kern="0" dirty="0">
              <a:solidFill>
                <a:srgbClr val="002060"/>
              </a:solidFill>
              <a:latin typeface="Arial" panose="020B0604020202020204" pitchFamily="34" charset="0"/>
              <a:cs typeface="Arial" panose="020B0604020202020204" pitchFamily="34" charset="0"/>
            </a:endParaRPr>
          </a:p>
          <a:p>
            <a:pPr>
              <a:lnSpc>
                <a:spcPct val="100000"/>
              </a:lnSpc>
              <a:defRPr/>
            </a:pPr>
            <a:endParaRPr lang="en-GB" altLang="en-US" sz="1100" b="1" kern="0" dirty="0">
              <a:solidFill>
                <a:srgbClr val="002060"/>
              </a:solidFill>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Types of internet</a:t>
            </a:r>
            <a:r>
              <a:rPr lang="en-GB" sz="1100" baseline="0" dirty="0">
                <a:latin typeface="Arial" panose="020B0604020202020204" pitchFamily="34" charset="0"/>
                <a:cs typeface="Arial" panose="020B0604020202020204" pitchFamily="34" charset="0"/>
              </a:rPr>
              <a:t> facilitated crimes:</a:t>
            </a:r>
          </a:p>
          <a:p>
            <a:endParaRPr lang="en-GB" sz="1100"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Hate Crime</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Sexting/Revenge porn</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Abuse, bullying &amp; harassment</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Online Fraud</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Child grooming</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Radicalisation</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Financial Crime</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Modern slavery and human trafficking </a:t>
            </a:r>
            <a:endParaRPr lang="en-GB" sz="1100" dirty="0">
              <a:latin typeface="Arial" panose="020B0604020202020204" pitchFamily="34" charset="0"/>
              <a:cs typeface="Arial" panose="020B0604020202020204" pitchFamily="34" charset="0"/>
            </a:endParaRP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23</a:t>
            </a:fld>
            <a:endParaRPr lang="en-GB"/>
          </a:p>
        </p:txBody>
      </p:sp>
    </p:spTree>
    <p:extLst>
      <p:ext uri="{BB962C8B-B14F-4D97-AF65-F5344CB8AC3E}">
        <p14:creationId xmlns:p14="http://schemas.microsoft.com/office/powerpoint/2010/main" val="14033238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baseline="0" dirty="0"/>
              <a:t>Office For National Statistics Year ending September 2021</a:t>
            </a:r>
          </a:p>
          <a:p>
            <a:endParaRPr lang="en-GB" sz="1200" b="1" i="0" u="none" strike="noStrike" baseline="0" dirty="0"/>
          </a:p>
          <a:p>
            <a:r>
              <a:rPr lang="en-GB" b="0" i="0" dirty="0">
                <a:solidFill>
                  <a:srgbClr val="323132"/>
                </a:solidFill>
                <a:effectLst/>
                <a:latin typeface="open sans" panose="020B0606030504020204" pitchFamily="34" charset="0"/>
              </a:rPr>
              <a:t>Patterns of crime in the year ending September 2021 have been significantly affected by the coronavirus (COVID-19) pandemic and government restrictions on social contact. There was significant variation in the level of restrictions in place across this time period and, at times, further variation across regions. This creates a challenge in isolating the level of impact that restrictions may have had on patterns of crime.</a:t>
            </a:r>
          </a:p>
          <a:p>
            <a:endParaRPr lang="en-GB" sz="1200" b="0" i="0" u="none" strike="noStrike" baseline="0" dirty="0">
              <a:solidFill>
                <a:srgbClr val="323132"/>
              </a:solidFill>
              <a:effectLst/>
              <a:latin typeface="open sans" panose="020B0606030504020204" pitchFamily="34" charset="0"/>
            </a:endParaRPr>
          </a:p>
          <a:p>
            <a:r>
              <a:rPr lang="en-GB" b="0" i="0" dirty="0">
                <a:solidFill>
                  <a:srgbClr val="323132"/>
                </a:solidFill>
                <a:effectLst/>
                <a:latin typeface="open sans" panose="020B0606030504020204" pitchFamily="34" charset="0"/>
              </a:rPr>
              <a:t>The number of incidents decreased for many types of crime during periods of national lockdowns. However, police recorded crime data show indications that over the last six months, certain offence types are returning to or exceeding the levels seen before the pandemic.</a:t>
            </a:r>
          </a:p>
          <a:p>
            <a:endParaRPr lang="en-GB" sz="1200" b="0" i="0" u="none" strike="noStrike" baseline="0" dirty="0">
              <a:solidFill>
                <a:srgbClr val="323132"/>
              </a:solidFill>
              <a:effectLst/>
              <a:latin typeface="open sans" panose="020B0606030504020204" pitchFamily="34" charset="0"/>
            </a:endParaRPr>
          </a:p>
          <a:p>
            <a:r>
              <a:rPr lang="en-GB" b="0" i="0" dirty="0">
                <a:solidFill>
                  <a:srgbClr val="323132"/>
                </a:solidFill>
                <a:effectLst/>
                <a:latin typeface="open sans" panose="020B0606030504020204" pitchFamily="34" charset="0"/>
              </a:rPr>
              <a:t>Fraud and computer misuse offences do not follow the lockdown-related pattern of reduced victimisation, and increases in these offences more than offset the reductions seen for other types of crime.</a:t>
            </a:r>
          </a:p>
          <a:p>
            <a:endParaRPr lang="en-GB" sz="1200" b="0" i="0" u="none" strike="noStrike" baseline="0" dirty="0">
              <a:solidFill>
                <a:srgbClr val="323132"/>
              </a:solidFill>
              <a:effectLst/>
              <a:latin typeface="open sans" panose="020B0606030504020204" pitchFamily="34" charset="0"/>
            </a:endParaRPr>
          </a:p>
          <a:p>
            <a:r>
              <a:rPr lang="en-GB" b="1" i="0" dirty="0">
                <a:solidFill>
                  <a:srgbClr val="323132"/>
                </a:solidFill>
                <a:effectLst/>
                <a:latin typeface="open sans" panose="020B0606030504020204" pitchFamily="34" charset="0"/>
              </a:rPr>
              <a:t>Estimates from the TCSEW (The Crime Survey for England &amp; Wales) for the year ending September 2021 compared with the pre-coronavirus year ending September 2019</a:t>
            </a:r>
            <a:r>
              <a:rPr lang="en-GB" b="1" i="0" baseline="30000" dirty="0">
                <a:solidFill>
                  <a:srgbClr val="323132"/>
                </a:solidFill>
                <a:effectLst/>
                <a:latin typeface="open sans" panose="020B0606030504020204" pitchFamily="34" charset="0"/>
              </a:rPr>
              <a:t>2</a:t>
            </a:r>
            <a:r>
              <a:rPr lang="en-GB" b="1" i="0" dirty="0">
                <a:solidFill>
                  <a:srgbClr val="323132"/>
                </a:solidFill>
                <a:effectLst/>
                <a:latin typeface="open sans" panose="020B0606030504020204" pitchFamily="34" charset="0"/>
              </a:rPr>
              <a:t> show:</a:t>
            </a:r>
          </a:p>
          <a:p>
            <a:endParaRPr lang="en-GB" sz="1200" b="0" i="0" u="none" strike="noStrike" baseline="0" dirty="0">
              <a:solidFill>
                <a:srgbClr val="323132"/>
              </a:solidFill>
              <a:effectLst/>
              <a:latin typeface="open sans" panose="020B0606030504020204" pitchFamily="34" charset="0"/>
            </a:endParaRPr>
          </a:p>
          <a:p>
            <a:pPr algn="l">
              <a:buFont typeface="Arial" panose="020B0604020202020204" pitchFamily="34" charset="0"/>
              <a:buChar char="•"/>
            </a:pPr>
            <a:r>
              <a:rPr lang="en-GB" b="0" i="0" dirty="0">
                <a:solidFill>
                  <a:srgbClr val="323132"/>
                </a:solidFill>
                <a:effectLst/>
                <a:latin typeface="open sans" panose="020B0606030504020204" pitchFamily="34" charset="0"/>
              </a:rPr>
              <a:t>a 14% increase in total crime, driven by a 47% increase in fraud and computer misuse</a:t>
            </a:r>
          </a:p>
          <a:p>
            <a:pPr algn="l">
              <a:buFont typeface="Arial" panose="020B0604020202020204" pitchFamily="34" charset="0"/>
              <a:buChar char="•"/>
            </a:pPr>
            <a:r>
              <a:rPr lang="en-GB" b="0" i="0" dirty="0">
                <a:solidFill>
                  <a:srgbClr val="323132"/>
                </a:solidFill>
                <a:effectLst/>
                <a:latin typeface="open sans" panose="020B0606030504020204" pitchFamily="34" charset="0"/>
              </a:rPr>
              <a:t>crime excluding fraud and computer misuse decreased by 14%, largely driven by an 18% decrease in theft offences</a:t>
            </a:r>
          </a:p>
          <a:p>
            <a:pPr algn="l"/>
            <a:endParaRPr lang="en-GB" b="0" i="0" dirty="0">
              <a:solidFill>
                <a:srgbClr val="323132"/>
              </a:solidFill>
              <a:effectLst/>
              <a:latin typeface="open sans" panose="020B0606030504020204" pitchFamily="34" charset="0"/>
            </a:endParaRPr>
          </a:p>
          <a:p>
            <a:pPr algn="l"/>
            <a:r>
              <a:rPr lang="en-GB" b="0" i="0" dirty="0">
                <a:solidFill>
                  <a:srgbClr val="323132"/>
                </a:solidFill>
                <a:effectLst/>
                <a:latin typeface="open sans" panose="020B0606030504020204" pitchFamily="34" charset="0"/>
              </a:rPr>
              <a:t>The TCSEW shows little change in total number of incidents of violence but a 27% decrease in the number of victims of violent crime. This is largely driven by falls in violence where the offender was a stranger</a:t>
            </a:r>
            <a:r>
              <a:rPr lang="en-GB" b="0" i="0" baseline="30000" dirty="0">
                <a:solidFill>
                  <a:srgbClr val="323132"/>
                </a:solidFill>
                <a:effectLst/>
                <a:latin typeface="open sans" panose="020B0606030504020204" pitchFamily="34" charset="0"/>
              </a:rPr>
              <a:t>3</a:t>
            </a:r>
            <a:r>
              <a:rPr lang="en-GB" b="0" i="0" dirty="0">
                <a:solidFill>
                  <a:srgbClr val="323132"/>
                </a:solidFill>
                <a:effectLst/>
                <a:latin typeface="open sans" panose="020B0606030504020204" pitchFamily="34" charset="0"/>
              </a:rPr>
              <a:t>, where the number of victims has dropped by 50%, in part reflecting the closure of the night-time economy for several months of the year.</a:t>
            </a:r>
          </a:p>
          <a:p>
            <a:endParaRPr lang="en-GB" sz="1200" b="1" i="0" u="none" strike="noStrik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dirty="0">
                <a:latin typeface="Arial" panose="020B0604020202020204" pitchFamily="34" charset="0"/>
                <a:cs typeface="Arial" panose="020B0604020202020204" pitchFamily="34" charset="0"/>
              </a:rPr>
              <a:t>CRIME has moved into the ONLINE world – so we have to!</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24</a:t>
            </a:fld>
            <a:endParaRPr lang="en-GB"/>
          </a:p>
        </p:txBody>
      </p:sp>
    </p:spTree>
    <p:extLst>
      <p:ext uri="{BB962C8B-B14F-4D97-AF65-F5344CB8AC3E}">
        <p14:creationId xmlns:p14="http://schemas.microsoft.com/office/powerpoint/2010/main" val="3801379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25</a:t>
            </a:fld>
            <a:endParaRPr lang="en-GB"/>
          </a:p>
        </p:txBody>
      </p:sp>
    </p:spTree>
    <p:extLst>
      <p:ext uri="{BB962C8B-B14F-4D97-AF65-F5344CB8AC3E}">
        <p14:creationId xmlns:p14="http://schemas.microsoft.com/office/powerpoint/2010/main" val="10369144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latin typeface="Arial" panose="020B0604020202020204" pitchFamily="34" charset="0"/>
                <a:cs typeface="Arial" panose="020B0604020202020204" pitchFamily="34" charset="0"/>
              </a:rPr>
              <a:t>QTS - What digital devices could be used by criminal? </a:t>
            </a:r>
          </a:p>
          <a:p>
            <a:r>
              <a:rPr lang="en-GB" sz="1100" b="1" dirty="0">
                <a:latin typeface="Arial" panose="020B0604020202020204" pitchFamily="34" charset="0"/>
                <a:cs typeface="Arial" panose="020B0604020202020204" pitchFamily="34" charset="0"/>
              </a:rPr>
              <a:t>QTS – What potential evidence could be taken from these devices? (Digital witnesses)</a:t>
            </a:r>
          </a:p>
          <a:p>
            <a:r>
              <a:rPr lang="en-GB" sz="1100" b="1" dirty="0">
                <a:latin typeface="Arial" panose="020B0604020202020204" pitchFamily="34" charset="0"/>
                <a:cs typeface="Arial" panose="020B0604020202020204" pitchFamily="34" charset="0"/>
              </a:rPr>
              <a:t>QTS – What technology do police use to assist them with their investigations?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These items may be identified during investigations</a:t>
            </a:r>
            <a:r>
              <a:rPr lang="en-GB" sz="1100" baseline="0" dirty="0">
                <a:latin typeface="Arial" panose="020B0604020202020204" pitchFamily="34" charset="0"/>
                <a:cs typeface="Arial" panose="020B0604020202020204" pitchFamily="34" charset="0"/>
              </a:rPr>
              <a:t> and seized as evidence</a:t>
            </a:r>
          </a:p>
          <a:p>
            <a:endParaRPr lang="en-GB" sz="1100" baseline="0" dirty="0">
              <a:latin typeface="Arial" panose="020B0604020202020204" pitchFamily="34" charset="0"/>
              <a:cs typeface="Arial" panose="020B0604020202020204" pitchFamily="34" charset="0"/>
            </a:endParaRPr>
          </a:p>
          <a:p>
            <a:r>
              <a:rPr lang="en-GB" sz="1100" baseline="0" dirty="0">
                <a:latin typeface="Arial" panose="020B0604020202020204" pitchFamily="34" charset="0"/>
                <a:cs typeface="Arial" panose="020B0604020202020204" pitchFamily="34" charset="0"/>
              </a:rPr>
              <a:t>Police use technology to support their day to day policing duties</a:t>
            </a:r>
          </a:p>
          <a:p>
            <a:r>
              <a:rPr lang="en-GB" sz="1100" baseline="0" dirty="0">
                <a:latin typeface="Arial" panose="020B0604020202020204" pitchFamily="34" charset="0"/>
                <a:cs typeface="Arial" panose="020B0604020202020204" pitchFamily="34" charset="0"/>
              </a:rPr>
              <a:t>Examples:</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Body worn cameras</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Smart phones </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Laptops</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Tablets</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ANPR</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Facial Recognition</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Mobile Fingerprints</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Cell site </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Vehicle telematics </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Tracking stolen devices</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Internet telephony - </a:t>
            </a:r>
            <a:r>
              <a:rPr lang="en-GB" sz="1600" b="0" i="0" dirty="0">
                <a:solidFill>
                  <a:srgbClr val="444444"/>
                </a:solidFill>
                <a:effectLst/>
                <a:latin typeface="Roboto" panose="02000000000000000000" pitchFamily="2" charset="0"/>
              </a:rPr>
              <a:t> refers to all types of telephony services (including phone calls, fax, voicemail, video calls and other forms of communication) where calls and data are sent digitally over the Internet using the Internet Protocol (IP), rather than being transmitted over traditional analogue landlines.</a:t>
            </a:r>
            <a:endParaRPr lang="en-GB" sz="1100"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100"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100" baseline="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26</a:t>
            </a:fld>
            <a:endParaRPr lang="en-GB"/>
          </a:p>
        </p:txBody>
      </p:sp>
    </p:spTree>
    <p:extLst>
      <p:ext uri="{BB962C8B-B14F-4D97-AF65-F5344CB8AC3E}">
        <p14:creationId xmlns:p14="http://schemas.microsoft.com/office/powerpoint/2010/main" val="42671280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altLang="en-US" sz="1100" dirty="0">
                <a:latin typeface="Arial" panose="020B0604020202020204" pitchFamily="34" charset="0"/>
              </a:rPr>
              <a:t>Due to the fact the Digital Landscape is ever changing, it is very difficult to allocate specific rules/practices to the use of social media during investigations.</a:t>
            </a:r>
          </a:p>
          <a:p>
            <a:pPr eaLnBrk="1" hangingPunct="1">
              <a:spcBef>
                <a:spcPct val="0"/>
              </a:spcBef>
            </a:pPr>
            <a:endParaRPr lang="en-US" altLang="en-US" sz="1100" dirty="0">
              <a:latin typeface="Arial" panose="020B0604020202020204" pitchFamily="34" charset="0"/>
            </a:endParaRPr>
          </a:p>
          <a:p>
            <a:pPr eaLnBrk="1" hangingPunct="1">
              <a:spcBef>
                <a:spcPct val="0"/>
              </a:spcBef>
            </a:pPr>
            <a:r>
              <a:rPr lang="en-US" altLang="en-US" sz="1100" dirty="0">
                <a:latin typeface="Arial" panose="020B0604020202020204" pitchFamily="34" charset="0"/>
              </a:rPr>
              <a:t>This is </a:t>
            </a:r>
            <a:r>
              <a:rPr lang="en-US" altLang="en-US" sz="1100" dirty="0" err="1">
                <a:latin typeface="Arial" panose="020B0604020202020204" pitchFamily="34" charset="0"/>
              </a:rPr>
              <a:t>recognised</a:t>
            </a:r>
            <a:r>
              <a:rPr lang="en-US" altLang="en-US" sz="1100" dirty="0">
                <a:latin typeface="Arial" panose="020B0604020202020204" pitchFamily="34" charset="0"/>
              </a:rPr>
              <a:t> by NPCC who have developed these guidelines that are to be adhered to. – 4 PRINCIPLES</a:t>
            </a:r>
          </a:p>
          <a:p>
            <a:pPr eaLnBrk="1" hangingPunct="1">
              <a:spcBef>
                <a:spcPct val="0"/>
              </a:spcBef>
            </a:pPr>
            <a:endParaRPr lang="en-US" altLang="en-US" sz="1100" dirty="0">
              <a:latin typeface="Arial" panose="020B0604020202020204" pitchFamily="34" charset="0"/>
            </a:endParaRPr>
          </a:p>
          <a:p>
            <a:pPr eaLnBrk="1" hangingPunct="1">
              <a:spcBef>
                <a:spcPct val="0"/>
              </a:spcBef>
            </a:pPr>
            <a:r>
              <a:rPr lang="en-US" altLang="en-US" sz="1100" dirty="0">
                <a:latin typeface="Arial" panose="020B0604020202020204" pitchFamily="34" charset="0"/>
              </a:rPr>
              <a:t>These are not law but good practice guidance</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27</a:t>
            </a:fld>
            <a:endParaRPr lang="en-GB"/>
          </a:p>
        </p:txBody>
      </p:sp>
    </p:spTree>
    <p:extLst>
      <p:ext uri="{BB962C8B-B14F-4D97-AF65-F5344CB8AC3E}">
        <p14:creationId xmlns:p14="http://schemas.microsoft.com/office/powerpoint/2010/main" val="3224771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eaLnBrk="1" hangingPunct="1">
              <a:spcBef>
                <a:spcPct val="0"/>
              </a:spcBef>
            </a:pPr>
            <a:r>
              <a:rPr lang="en-GB" altLang="en-US" sz="1100" dirty="0">
                <a:latin typeface="Arial" panose="020B0604020202020204" pitchFamily="34" charset="0"/>
                <a:cs typeface="Arial" panose="020B0604020202020204" pitchFamily="34" charset="0"/>
              </a:rPr>
              <a:t>No action taken by law enforcement agencies or their agents should change data held on a computer or storage media which may subsequently be relied upon in court</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Crucial for forensic examination of equipment and must only be undertaken by suitably qualified persons.</a:t>
            </a:r>
          </a:p>
          <a:p>
            <a:pPr eaLnBrk="1" hangingPunct="1">
              <a:spcBef>
                <a:spcPct val="0"/>
              </a:spcBef>
            </a:pPr>
            <a:endParaRPr lang="en-GB" altLang="en-US"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THIS IS THE RESPONSE OFFICER</a:t>
            </a:r>
            <a:r>
              <a:rPr lang="en-GB" sz="1100" baseline="0" dirty="0">
                <a:latin typeface="Arial" panose="020B0604020202020204" pitchFamily="34" charset="0"/>
                <a:cs typeface="Arial" panose="020B0604020202020204" pitchFamily="34" charset="0"/>
              </a:rPr>
              <a:t> ROLE – stop anything changing </a:t>
            </a:r>
            <a:endParaRPr lang="en-GB"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28</a:t>
            </a:fld>
            <a:endParaRPr lang="en-GB"/>
          </a:p>
        </p:txBody>
      </p:sp>
    </p:spTree>
    <p:extLst>
      <p:ext uri="{BB962C8B-B14F-4D97-AF65-F5344CB8AC3E}">
        <p14:creationId xmlns:p14="http://schemas.microsoft.com/office/powerpoint/2010/main" val="24446437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dirty="0">
                <a:latin typeface="Arial" panose="020B0604020202020204" pitchFamily="34" charset="0"/>
                <a:cs typeface="Arial" panose="020B0604020202020204" pitchFamily="34" charset="0"/>
              </a:rPr>
              <a:t>In circumstances where a person finds it necessary to access original data held on a computer or on storage media, that person must be competent to do so and be able to give evidence explaining the relevance and the implications of their actions In circumstances where a person finds it necessary to access original data held on a computer or on storage media, that person must be competent to do so and be able to give evidence explaining the relevance and the implications of their actions.</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DIGITAL/CYBER</a:t>
            </a:r>
            <a:r>
              <a:rPr lang="en-GB" sz="1100" baseline="0" dirty="0">
                <a:latin typeface="Arial" panose="020B0604020202020204" pitchFamily="34" charset="0"/>
                <a:cs typeface="Arial" panose="020B0604020202020204" pitchFamily="34" charset="0"/>
              </a:rPr>
              <a:t> INVESTIGATORS IN DIVISION</a:t>
            </a:r>
          </a:p>
          <a:p>
            <a:pPr>
              <a:lnSpc>
                <a:spcPct val="100000"/>
              </a:lnSpc>
            </a:pPr>
            <a:r>
              <a:rPr lang="en-GB" sz="1100" baseline="0" dirty="0">
                <a:latin typeface="Arial" panose="020B0604020202020204" pitchFamily="34" charset="0"/>
                <a:cs typeface="Arial" panose="020B0604020202020204" pitchFamily="34" charset="0"/>
              </a:rPr>
              <a:t>HI-TEC CRIME UNIT</a:t>
            </a:r>
            <a:endParaRPr lang="en-GB"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29</a:t>
            </a:fld>
            <a:endParaRPr lang="en-GB"/>
          </a:p>
        </p:txBody>
      </p:sp>
    </p:spTree>
    <p:extLst>
      <p:ext uri="{BB962C8B-B14F-4D97-AF65-F5344CB8AC3E}">
        <p14:creationId xmlns:p14="http://schemas.microsoft.com/office/powerpoint/2010/main" val="4286062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dirty="0">
                <a:latin typeface="Arial" panose="020B0604020202020204" pitchFamily="34" charset="0"/>
                <a:cs typeface="Arial" panose="020B0604020202020204" pitchFamily="34" charset="0"/>
              </a:rPr>
              <a:t>An audit or other record of all processes applied to computer-based electronic evidence should be created and preserved</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An independent third party should be able to examine those processes and achieve the same result.</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AS WITH ANY COLATION SECURING OR PRESERVATION OF EVIDENCE, WE HAVE TO PROVE OUR CONTINUITY AND OUR TRANSPARENCY WITH HOW WE OBTAINED IT.</a:t>
            </a:r>
          </a:p>
          <a:p>
            <a:pPr eaLnBrk="1" hangingPunct="1">
              <a:spcBef>
                <a:spcPct val="0"/>
              </a:spcBef>
            </a:pPr>
            <a:r>
              <a:rPr lang="en-GB" altLang="en-US" sz="1100" dirty="0">
                <a:latin typeface="Arial" panose="020B0604020202020204" pitchFamily="34" charset="0"/>
                <a:cs typeface="Arial" panose="020B0604020202020204" pitchFamily="34" charset="0"/>
              </a:rPr>
              <a:t>IT IS NO DIFFERENT WITH OUR LINES OF ENQUIRY THAT INCLUDE TECHNICAL DATA.</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THE ONUS IS ON US AS INVESTIGATORS AND WITHIN YOUR ROLE AS OIC TO PROVE </a:t>
            </a:r>
          </a:p>
          <a:p>
            <a:pPr eaLnBrk="1" hangingPunct="1">
              <a:spcBef>
                <a:spcPct val="0"/>
              </a:spcBef>
            </a:pPr>
            <a:r>
              <a:rPr lang="en-GB" altLang="en-US" sz="1100" dirty="0">
                <a:latin typeface="Arial" panose="020B0604020202020204" pitchFamily="34" charset="0"/>
                <a:cs typeface="Arial" panose="020B0604020202020204" pitchFamily="34" charset="0"/>
              </a:rPr>
              <a:t>WHAT YOU HAVE NOW IS THE SAME AS WHEN YOU RECOVERED IT.</a:t>
            </a:r>
          </a:p>
          <a:p>
            <a:endParaRPr lang="en-GB"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An audit or other record of all processes applied to computer-based electronic evidence should be created and preserved</a:t>
            </a:r>
          </a:p>
          <a:p>
            <a:pPr eaLnBrk="1" hangingPunct="1">
              <a:spcBef>
                <a:spcPct val="0"/>
              </a:spcBef>
            </a:pPr>
            <a:endParaRPr lang="en-GB" altLang="en-US" sz="1100" dirty="0">
              <a:latin typeface="Arial" panose="020B0604020202020204" pitchFamily="34" charset="0"/>
              <a:cs typeface="Arial" panose="020B0604020202020204" pitchFamily="34" charset="0"/>
            </a:endParaRPr>
          </a:p>
          <a:p>
            <a:pPr eaLnBrk="1" hangingPunct="1">
              <a:spcBef>
                <a:spcPct val="0"/>
              </a:spcBef>
            </a:pPr>
            <a:r>
              <a:rPr lang="en-GB" altLang="en-US" sz="1100" dirty="0">
                <a:latin typeface="Arial" panose="020B0604020202020204" pitchFamily="34" charset="0"/>
                <a:cs typeface="Arial" panose="020B0604020202020204" pitchFamily="34" charset="0"/>
              </a:rPr>
              <a:t>An independent third party should be able to examine those processes and achieve the same result</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30</a:t>
            </a:fld>
            <a:endParaRPr lang="en-GB"/>
          </a:p>
        </p:txBody>
      </p:sp>
    </p:spTree>
    <p:extLst>
      <p:ext uri="{BB962C8B-B14F-4D97-AF65-F5344CB8AC3E}">
        <p14:creationId xmlns:p14="http://schemas.microsoft.com/office/powerpoint/2010/main" val="41094354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dirty="0">
                <a:latin typeface="Arial" panose="020B0604020202020204" pitchFamily="34" charset="0"/>
                <a:cs typeface="Arial" panose="020B0604020202020204" pitchFamily="34" charset="0"/>
              </a:rPr>
              <a:t>The person in charge of the investigation (the case officer) has overall responsibility for ensuring that the law and these principles are adhered to</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OIC</a:t>
            </a:r>
            <a:r>
              <a:rPr lang="en-GB" sz="1100" baseline="0" dirty="0">
                <a:latin typeface="Arial" panose="020B0604020202020204" pitchFamily="34" charset="0"/>
                <a:cs typeface="Arial" panose="020B0604020202020204" pitchFamily="34" charset="0"/>
              </a:rPr>
              <a:t> ROLE – </a:t>
            </a:r>
            <a:r>
              <a:rPr lang="en-GB" sz="1100" baseline="0" dirty="0" err="1">
                <a:latin typeface="Arial" panose="020B0604020202020204" pitchFamily="34" charset="0"/>
                <a:cs typeface="Arial" panose="020B0604020202020204" pitchFamily="34" charset="0"/>
              </a:rPr>
              <a:t>ie</a:t>
            </a:r>
            <a:r>
              <a:rPr lang="en-GB" sz="1100" baseline="0" dirty="0">
                <a:latin typeface="Arial" panose="020B0604020202020204" pitchFamily="34" charset="0"/>
                <a:cs typeface="Arial" panose="020B0604020202020204" pitchFamily="34" charset="0"/>
              </a:rPr>
              <a:t> you!</a:t>
            </a:r>
            <a:endParaRPr lang="en-GB"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31</a:t>
            </a:fld>
            <a:endParaRPr lang="en-GB"/>
          </a:p>
        </p:txBody>
      </p:sp>
    </p:spTree>
    <p:extLst>
      <p:ext uri="{BB962C8B-B14F-4D97-AF65-F5344CB8AC3E}">
        <p14:creationId xmlns:p14="http://schemas.microsoft.com/office/powerpoint/2010/main" val="40258496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sz="1100" b="1" dirty="0">
                <a:latin typeface="Arial" panose="020B0604020202020204" pitchFamily="34" charset="0"/>
              </a:rPr>
              <a:t> Activity 2 - GROUP WORK – 5</a:t>
            </a:r>
            <a:r>
              <a:rPr lang="en-GB" altLang="en-US" sz="1100" b="1" baseline="0" dirty="0">
                <a:latin typeface="Arial" panose="020B0604020202020204" pitchFamily="34" charset="0"/>
              </a:rPr>
              <a:t> mins</a:t>
            </a:r>
            <a:endParaRPr lang="en-GB" altLang="en-US" sz="1100" b="1" dirty="0">
              <a:latin typeface="Arial" panose="020B0604020202020204" pitchFamily="34" charset="0"/>
            </a:endParaRPr>
          </a:p>
          <a:p>
            <a:pPr eaLnBrk="1" hangingPunct="1">
              <a:spcBef>
                <a:spcPct val="0"/>
              </a:spcBef>
            </a:pPr>
            <a:r>
              <a:rPr lang="en-GB" altLang="en-US" sz="1100" dirty="0">
                <a:latin typeface="Arial" panose="020B0604020202020204" pitchFamily="34" charset="0"/>
              </a:rPr>
              <a:t>3 Groups – each consider each type</a:t>
            </a:r>
            <a:r>
              <a:rPr lang="en-GB" altLang="en-US" sz="1100" baseline="0" dirty="0">
                <a:latin typeface="Arial" panose="020B0604020202020204" pitchFamily="34" charset="0"/>
              </a:rPr>
              <a:t> of crime and definition and types of crime.</a:t>
            </a:r>
            <a:endParaRPr lang="en-GB" altLang="en-US" sz="1100" dirty="0">
              <a:latin typeface="Arial" panose="020B0604020202020204" pitchFamily="34" charset="0"/>
            </a:endParaRPr>
          </a:p>
          <a:p>
            <a:pPr eaLnBrk="1" hangingPunct="1">
              <a:spcBef>
                <a:spcPct val="0"/>
              </a:spcBef>
            </a:pPr>
            <a:endParaRPr lang="en-GB" altLang="en-US" sz="1100" dirty="0">
              <a:latin typeface="Arial" panose="020B0604020202020204" pitchFamily="34" charset="0"/>
            </a:endParaRPr>
          </a:p>
          <a:p>
            <a:pPr eaLnBrk="1" hangingPunct="1">
              <a:spcBef>
                <a:spcPct val="0"/>
              </a:spcBef>
            </a:pPr>
            <a:r>
              <a:rPr lang="en-GB" altLang="en-US" sz="1100" dirty="0">
                <a:latin typeface="Arial" panose="020B0604020202020204" pitchFamily="34" charset="0"/>
              </a:rPr>
              <a:t>A reminder of the earlier session…..</a:t>
            </a:r>
          </a:p>
          <a:p>
            <a:pPr eaLnBrk="1" hangingPunct="1">
              <a:spcBef>
                <a:spcPct val="0"/>
              </a:spcBef>
            </a:pPr>
            <a:r>
              <a:rPr lang="en-GB" altLang="en-US" sz="1100" u="sng" dirty="0">
                <a:latin typeface="Arial" panose="020B0604020202020204" pitchFamily="34" charset="0"/>
              </a:rPr>
              <a:t>Internet facilitated Crime </a:t>
            </a:r>
            <a:r>
              <a:rPr lang="en-GB" altLang="en-US" sz="1100" dirty="0">
                <a:latin typeface="Arial" panose="020B0604020202020204" pitchFamily="34" charset="0"/>
              </a:rPr>
              <a:t>– where the internet and smart phones are used in the planning or committing of traditional criminal activity. This can range from online abuse from a neighbour dispute to communications between terrorists planning attacks.</a:t>
            </a:r>
          </a:p>
          <a:p>
            <a:pPr eaLnBrk="1" hangingPunct="1">
              <a:spcBef>
                <a:spcPct val="0"/>
              </a:spcBef>
            </a:pPr>
            <a:endParaRPr lang="en-GB" altLang="en-US" sz="1100" dirty="0">
              <a:latin typeface="Arial" panose="020B0604020202020204" pitchFamily="34" charset="0"/>
            </a:endParaRPr>
          </a:p>
          <a:p>
            <a:pPr eaLnBrk="1" hangingPunct="1">
              <a:spcBef>
                <a:spcPct val="0"/>
              </a:spcBef>
            </a:pPr>
            <a:r>
              <a:rPr lang="en-GB" altLang="en-US" sz="1100" u="sng" dirty="0">
                <a:latin typeface="Arial" panose="020B0604020202020204" pitchFamily="34" charset="0"/>
              </a:rPr>
              <a:t>Cyber enabled </a:t>
            </a:r>
            <a:r>
              <a:rPr lang="en-GB" altLang="en-US" sz="1100" dirty="0">
                <a:latin typeface="Arial" panose="020B0604020202020204" pitchFamily="34" charset="0"/>
              </a:rPr>
              <a:t>– such as fraud purchasing illegal drugs/firearms and child sexual exploitation.  This can be conducted on or off line however on line van take place at unprecedented speed.</a:t>
            </a:r>
          </a:p>
          <a:p>
            <a:pPr eaLnBrk="1" hangingPunct="1">
              <a:spcBef>
                <a:spcPct val="0"/>
              </a:spcBef>
            </a:pPr>
            <a:endParaRPr lang="en-GB" altLang="en-US" sz="1100" dirty="0">
              <a:latin typeface="Arial" panose="020B0604020202020204" pitchFamily="34" charset="0"/>
            </a:endParaRPr>
          </a:p>
          <a:p>
            <a:pPr eaLnBrk="1" hangingPunct="1">
              <a:spcBef>
                <a:spcPct val="0"/>
              </a:spcBef>
            </a:pPr>
            <a:r>
              <a:rPr lang="en-GB" altLang="en-US" sz="1100" u="sng" dirty="0">
                <a:latin typeface="Arial" panose="020B0604020202020204" pitchFamily="34" charset="0"/>
              </a:rPr>
              <a:t>Cyber dependant </a:t>
            </a:r>
            <a:r>
              <a:rPr lang="en-GB" altLang="en-US" sz="1100" dirty="0">
                <a:latin typeface="Arial" panose="020B0604020202020204" pitchFamily="34" charset="0"/>
              </a:rPr>
              <a:t>– crimes which can only be committed using computers, computer net works or other forms of ICT </a:t>
            </a:r>
            <a:r>
              <a:rPr lang="en-GB" altLang="en-US" sz="1100" dirty="0" err="1">
                <a:latin typeface="Arial" panose="020B0604020202020204" pitchFamily="34" charset="0"/>
              </a:rPr>
              <a:t>eg</a:t>
            </a:r>
            <a:r>
              <a:rPr lang="en-GB" altLang="en-US" sz="1100" dirty="0">
                <a:latin typeface="Arial" panose="020B0604020202020204" pitchFamily="34" charset="0"/>
              </a:rPr>
              <a:t>, the creation and spreading of malware, hacking, denial of service attacks.</a:t>
            </a:r>
          </a:p>
          <a:p>
            <a:endParaRPr lang="en-GB" dirty="0"/>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32</a:t>
            </a:fld>
            <a:endParaRPr lang="en-GB"/>
          </a:p>
        </p:txBody>
      </p:sp>
    </p:spTree>
    <p:extLst>
      <p:ext uri="{BB962C8B-B14F-4D97-AF65-F5344CB8AC3E}">
        <p14:creationId xmlns:p14="http://schemas.microsoft.com/office/powerpoint/2010/main" val="29531134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Arial" panose="020B0604020202020204" pitchFamily="34" charset="0"/>
                <a:ea typeface="+mn-ea"/>
                <a:cs typeface="Arial" panose="020B0604020202020204" pitchFamily="34" charset="0"/>
              </a:rPr>
              <a:t>Activity 3 - Split the Class into 3 groups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Facilitate and group discussion around ‘</a:t>
            </a:r>
            <a:r>
              <a:rPr lang="en-GB" altLang="en-US" sz="1100" dirty="0">
                <a:latin typeface="Arial" panose="020B0604020202020204" pitchFamily="34" charset="0"/>
                <a:cs typeface="Arial" panose="020B0604020202020204" pitchFamily="34" charset="0"/>
              </a:rPr>
              <a:t>SMART PHONES CAN BE REMOTELY</a:t>
            </a:r>
            <a:r>
              <a:rPr lang="en-GB" altLang="en-US" sz="1100" baseline="0" dirty="0">
                <a:latin typeface="Arial" panose="020B0604020202020204" pitchFamily="34" charset="0"/>
                <a:cs typeface="Arial" panose="020B0604020202020204" pitchFamily="34" charset="0"/>
              </a:rPr>
              <a:t> WIPED’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100" baseline="0" dirty="0">
              <a:latin typeface="Arial" panose="020B0604020202020204" pitchFamily="34" charset="0"/>
              <a:cs typeface="Arial" panose="020B0604020202020204" pitchFamily="34" charset="0"/>
            </a:endParaRPr>
          </a:p>
          <a:p>
            <a:r>
              <a:rPr lang="en-GB" sz="1200" b="1" kern="1200" dirty="0">
                <a:solidFill>
                  <a:schemeClr val="tx1"/>
                </a:solidFill>
                <a:effectLst/>
                <a:latin typeface="+mn-lt"/>
                <a:ea typeface="+mn-ea"/>
                <a:cs typeface="+mn-cs"/>
              </a:rPr>
              <a:t>Group 1 </a:t>
            </a:r>
            <a:r>
              <a:rPr lang="en-GB" sz="1200" kern="1200" dirty="0">
                <a:solidFill>
                  <a:schemeClr val="tx1"/>
                </a:solidFill>
                <a:effectLst/>
                <a:latin typeface="+mn-lt"/>
                <a:ea typeface="+mn-ea"/>
                <a:cs typeface="+mn-cs"/>
              </a:rPr>
              <a:t>would seize a phone which is locked (Smartphone – switched on – Charger available). </a:t>
            </a:r>
          </a:p>
          <a:p>
            <a:r>
              <a:rPr lang="en-GB" sz="1200" kern="1200" dirty="0">
                <a:solidFill>
                  <a:schemeClr val="tx1"/>
                </a:solidFill>
                <a:effectLst/>
                <a:latin typeface="+mn-lt"/>
                <a:ea typeface="+mn-ea"/>
                <a:cs typeface="+mn-cs"/>
              </a:rPr>
              <a:t>**Best practice is for the phone to be placed in Aeroplane mode (demonstrate this). If unable, place phone in Faraday bag or place in foil. Get to examiner asap due to battery.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Group 2 </a:t>
            </a:r>
            <a:r>
              <a:rPr lang="en-GB" sz="1200" kern="1200" dirty="0">
                <a:solidFill>
                  <a:schemeClr val="tx1"/>
                </a:solidFill>
                <a:effectLst/>
                <a:latin typeface="+mn-lt"/>
                <a:ea typeface="+mn-ea"/>
                <a:cs typeface="+mn-cs"/>
              </a:rPr>
              <a:t>would seize a phone which is on and unlocked (Smartphone – 15% battery. </a:t>
            </a:r>
          </a:p>
          <a:p>
            <a:r>
              <a:rPr lang="en-GB" sz="1200" kern="1200" dirty="0">
                <a:solidFill>
                  <a:schemeClr val="tx1"/>
                </a:solidFill>
                <a:effectLst/>
                <a:latin typeface="+mn-lt"/>
                <a:ea typeface="+mn-ea"/>
                <a:cs typeface="+mn-cs"/>
              </a:rPr>
              <a:t>**Best practice is for the phone to be placed in Aeroplane mode (demonstrate this). If unable, place phone in Faraday bag or place in foil. Get to examiner asap due to battery.</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Group 3 </a:t>
            </a:r>
            <a:r>
              <a:rPr lang="en-GB" sz="1200" kern="1200" dirty="0">
                <a:solidFill>
                  <a:schemeClr val="tx1"/>
                </a:solidFill>
                <a:effectLst/>
                <a:latin typeface="+mn-lt"/>
                <a:ea typeface="+mn-ea"/>
                <a:cs typeface="+mn-cs"/>
              </a:rPr>
              <a:t>would seize an old fashioned phone – no internet access so minimal threat of loss by remote wipe. If in doubt place in Faraday bag. </a:t>
            </a:r>
            <a:endParaRPr lang="en-GB" alt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Faraday Bag is designed to block wireless signals and prevent the phone making a connection – prevents external interference – will not prevent internally run changes (logic bombs) If a person was supposed to simultaneously press a set of keys daily to keep a destructive program from running on the cell phone, this would be one example of a logic bomb</a:t>
            </a:r>
            <a:endParaRPr lang="en-GB" altLang="en-US" sz="1100" b="1" dirty="0">
              <a:latin typeface="Arial" panose="020B0604020202020204" pitchFamily="34" charset="0"/>
              <a:cs typeface="Arial" panose="020B0604020202020204" pitchFamily="34" charset="0"/>
            </a:endParaRP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endParaRPr lang="en-GB" sz="1100" dirty="0">
              <a:latin typeface="Arial" panose="020B0604020202020204" pitchFamily="34" charset="0"/>
              <a:cs typeface="Arial" panose="020B0604020202020204" pitchFamily="34" charset="0"/>
            </a:endParaRPr>
          </a:p>
          <a:p>
            <a:pPr eaLnBrk="1" hangingPunct="1">
              <a:lnSpc>
                <a:spcPct val="100000"/>
              </a:lnSpc>
              <a:spcBef>
                <a:spcPct val="0"/>
              </a:spcBef>
              <a:defRPr/>
            </a:pPr>
            <a:r>
              <a:rPr lang="en-GB" altLang="en-US" sz="1100" b="1" dirty="0">
                <a:latin typeface="Arial" panose="020B0604020202020204" pitchFamily="34" charset="0"/>
                <a:cs typeface="Arial" panose="020B0604020202020204" pitchFamily="34" charset="0"/>
              </a:rPr>
              <a:t>Note:</a:t>
            </a:r>
            <a:r>
              <a:rPr lang="en-GB" altLang="en-US" sz="1100" b="1" baseline="0" dirty="0">
                <a:latin typeface="Arial" panose="020B0604020202020204" pitchFamily="34" charset="0"/>
                <a:cs typeface="Arial" panose="020B0604020202020204" pitchFamily="34" charset="0"/>
              </a:rPr>
              <a:t>  </a:t>
            </a:r>
            <a:r>
              <a:rPr lang="en-GB" altLang="en-US" sz="1100" b="1" dirty="0">
                <a:latin typeface="Arial" panose="020B0604020202020204" pitchFamily="34" charset="0"/>
                <a:cs typeface="Arial" panose="020B0604020202020204" pitchFamily="34" charset="0"/>
              </a:rPr>
              <a:t>Section 23</a:t>
            </a:r>
            <a:r>
              <a:rPr lang="en-GB" altLang="en-US" sz="1100" b="1" baseline="0" dirty="0">
                <a:latin typeface="Arial" panose="020B0604020202020204" pitchFamily="34" charset="0"/>
                <a:cs typeface="Arial" panose="020B0604020202020204" pitchFamily="34" charset="0"/>
              </a:rPr>
              <a:t> Misuse of Drugs Act 1971</a:t>
            </a:r>
          </a:p>
          <a:p>
            <a:pPr eaLnBrk="1" hangingPunct="1">
              <a:lnSpc>
                <a:spcPct val="100000"/>
              </a:lnSpc>
              <a:spcBef>
                <a:spcPct val="0"/>
              </a:spcBef>
              <a:defRPr/>
            </a:pPr>
            <a:endParaRPr lang="en-GB" sz="1100" b="1" baseline="0" dirty="0">
              <a:effectLst/>
              <a:latin typeface="Arial" panose="020B0604020202020204" pitchFamily="34" charset="0"/>
              <a:cs typeface="Arial" panose="020B0604020202020204" pitchFamily="34" charset="0"/>
            </a:endParaRPr>
          </a:p>
          <a:p>
            <a:pPr eaLnBrk="1" hangingPunct="1">
              <a:lnSpc>
                <a:spcPct val="100000"/>
              </a:lnSpc>
              <a:spcBef>
                <a:spcPct val="0"/>
              </a:spcBef>
              <a:defRPr/>
            </a:pPr>
            <a:r>
              <a:rPr lang="en-GB" sz="1100" dirty="0">
                <a:effectLst/>
                <a:latin typeface="Arial" panose="020B0604020202020204" pitchFamily="34" charset="0"/>
                <a:cs typeface="Arial" panose="020B0604020202020204" pitchFamily="34" charset="0"/>
              </a:rPr>
              <a:t>If a </a:t>
            </a:r>
            <a:r>
              <a:rPr lang="en-GB" sz="1100" dirty="0">
                <a:effectLst/>
                <a:latin typeface="Arial" panose="020B0604020202020204" pitchFamily="34" charset="0"/>
                <a:cs typeface="Arial" panose="020B0604020202020204" pitchFamily="34" charset="0"/>
                <a:hlinkClick r:id="rId3"/>
              </a:rPr>
              <a:t>constable</a:t>
            </a:r>
            <a:r>
              <a:rPr lang="en-GB" sz="1100" dirty="0">
                <a:effectLst/>
                <a:latin typeface="Arial" panose="020B0604020202020204" pitchFamily="34" charset="0"/>
                <a:cs typeface="Arial" panose="020B0604020202020204" pitchFamily="34" charset="0"/>
              </a:rPr>
              <a:t> has </a:t>
            </a:r>
            <a:r>
              <a:rPr lang="en-GB" sz="1100" dirty="0">
                <a:effectLst/>
                <a:latin typeface="Arial" panose="020B0604020202020204" pitchFamily="34" charset="0"/>
                <a:cs typeface="Arial" panose="020B0604020202020204" pitchFamily="34" charset="0"/>
                <a:hlinkClick r:id="rId4"/>
              </a:rPr>
              <a:t>reasonable grounds to suspect</a:t>
            </a:r>
            <a:r>
              <a:rPr lang="en-GB" sz="1100" dirty="0">
                <a:effectLst/>
                <a:latin typeface="Arial" panose="020B0604020202020204" pitchFamily="34" charset="0"/>
                <a:cs typeface="Arial" panose="020B0604020202020204" pitchFamily="34" charset="0"/>
              </a:rPr>
              <a:t> that any person is in possession of a </a:t>
            </a:r>
            <a:r>
              <a:rPr lang="en-GB" sz="1100" dirty="0">
                <a:effectLst/>
                <a:latin typeface="Arial" panose="020B0604020202020204" pitchFamily="34" charset="0"/>
                <a:cs typeface="Arial" panose="020B0604020202020204" pitchFamily="34" charset="0"/>
                <a:hlinkClick r:id="rId5"/>
              </a:rPr>
              <a:t>controlled drug</a:t>
            </a:r>
            <a:r>
              <a:rPr lang="en-GB" sz="1100" dirty="0">
                <a:effectLst/>
                <a:latin typeface="Arial" panose="020B0604020202020204" pitchFamily="34" charset="0"/>
                <a:cs typeface="Arial" panose="020B0604020202020204" pitchFamily="34" charset="0"/>
              </a:rPr>
              <a:t> in contravention of this Act or of any regulations or orders made thereunder, the constable may - </a:t>
            </a:r>
          </a:p>
          <a:p>
            <a:pPr>
              <a:lnSpc>
                <a:spcPct val="100000"/>
              </a:lnSpc>
            </a:pPr>
            <a:r>
              <a:rPr lang="en-GB" sz="1100" dirty="0">
                <a:effectLst/>
                <a:latin typeface="Arial" panose="020B0604020202020204" pitchFamily="34" charset="0"/>
                <a:cs typeface="Arial" panose="020B0604020202020204" pitchFamily="34" charset="0"/>
              </a:rPr>
              <a:t>(a) search that person, and </a:t>
            </a:r>
            <a:r>
              <a:rPr lang="en-GB" sz="1100" dirty="0">
                <a:effectLst/>
                <a:latin typeface="Arial" panose="020B0604020202020204" pitchFamily="34" charset="0"/>
                <a:cs typeface="Arial" panose="020B0604020202020204" pitchFamily="34" charset="0"/>
                <a:hlinkClick r:id="rId6"/>
              </a:rPr>
              <a:t>detain</a:t>
            </a:r>
            <a:r>
              <a:rPr lang="en-GB" sz="1100" dirty="0">
                <a:effectLst/>
                <a:latin typeface="Arial" panose="020B0604020202020204" pitchFamily="34" charset="0"/>
                <a:cs typeface="Arial" panose="020B0604020202020204" pitchFamily="34" charset="0"/>
              </a:rPr>
              <a:t> him for the purpose of searching him;</a:t>
            </a:r>
            <a:br>
              <a:rPr lang="en-GB" sz="1100" dirty="0">
                <a:effectLst/>
                <a:latin typeface="Arial" panose="020B0604020202020204" pitchFamily="34" charset="0"/>
                <a:cs typeface="Arial" panose="020B0604020202020204" pitchFamily="34" charset="0"/>
              </a:rPr>
            </a:br>
            <a:r>
              <a:rPr lang="en-GB" sz="1100" dirty="0">
                <a:effectLst/>
                <a:latin typeface="Arial" panose="020B0604020202020204" pitchFamily="34" charset="0"/>
                <a:cs typeface="Arial" panose="020B0604020202020204" pitchFamily="34" charset="0"/>
              </a:rPr>
              <a:t>(b) search any </a:t>
            </a:r>
            <a:r>
              <a:rPr lang="en-GB" sz="1100" dirty="0">
                <a:effectLst/>
                <a:latin typeface="Arial" panose="020B0604020202020204" pitchFamily="34" charset="0"/>
                <a:cs typeface="Arial" panose="020B0604020202020204" pitchFamily="34" charset="0"/>
                <a:hlinkClick r:id="rId7"/>
              </a:rPr>
              <a:t>vehicle</a:t>
            </a:r>
            <a:r>
              <a:rPr lang="en-GB" sz="1100" dirty="0">
                <a:effectLst/>
                <a:latin typeface="Arial" panose="020B0604020202020204" pitchFamily="34" charset="0"/>
                <a:cs typeface="Arial" panose="020B0604020202020204" pitchFamily="34" charset="0"/>
              </a:rPr>
              <a:t> or vessel in which the constable suspects that the drug may be found, and for the purpose require the person in control of the vehicle or vessel to stop it;</a:t>
            </a:r>
          </a:p>
          <a:p>
            <a:pPr eaLnBrk="1" hangingPunct="1">
              <a:lnSpc>
                <a:spcPct val="100000"/>
              </a:lnSpc>
              <a:spcBef>
                <a:spcPct val="0"/>
              </a:spcBef>
              <a:defRPr/>
            </a:pPr>
            <a:r>
              <a:rPr lang="en-GB" sz="1100" dirty="0">
                <a:effectLst/>
                <a:latin typeface="Arial" panose="020B0604020202020204" pitchFamily="34" charset="0"/>
                <a:cs typeface="Arial" panose="020B0604020202020204" pitchFamily="34" charset="0"/>
              </a:rPr>
              <a:t>(c)</a:t>
            </a:r>
            <a:r>
              <a:rPr lang="en-GB" sz="1100" b="1" dirty="0">
                <a:effectLst/>
                <a:latin typeface="Arial" panose="020B0604020202020204" pitchFamily="34" charset="0"/>
                <a:cs typeface="Arial" panose="020B0604020202020204" pitchFamily="34" charset="0"/>
              </a:rPr>
              <a:t> seize </a:t>
            </a:r>
            <a:r>
              <a:rPr lang="en-GB" sz="1100" dirty="0">
                <a:effectLst/>
                <a:latin typeface="Arial" panose="020B0604020202020204" pitchFamily="34" charset="0"/>
                <a:cs typeface="Arial" panose="020B0604020202020204" pitchFamily="34" charset="0"/>
              </a:rPr>
              <a:t>and detain, for the purposes of proceedings under this Act, </a:t>
            </a:r>
            <a:r>
              <a:rPr lang="en-GB" sz="1100" b="1" dirty="0">
                <a:effectLst/>
                <a:latin typeface="Arial" panose="020B0604020202020204" pitchFamily="34" charset="0"/>
                <a:cs typeface="Arial" panose="020B0604020202020204" pitchFamily="34" charset="0"/>
              </a:rPr>
              <a:t>anything found in the course of the search, which appears to the constable to be evidence of an offence under this Act .</a:t>
            </a: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defRPr/>
            </a:pP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defRPr/>
            </a:pPr>
            <a:endParaRPr lang="en-GB" altLang="en-US" sz="1100" b="1" dirty="0">
              <a:latin typeface="Arial" panose="020B0604020202020204" pitchFamily="34" charset="0"/>
              <a:cs typeface="Arial" panose="020B0604020202020204" pitchFamily="34" charset="0"/>
            </a:endParaRPr>
          </a:p>
          <a:p>
            <a:pPr fontAlgn="base">
              <a:lnSpc>
                <a:spcPct val="100000"/>
              </a:lnSpc>
            </a:pPr>
            <a:r>
              <a:rPr lang="en-GB" sz="1100" b="1" u="sng" kern="1200" dirty="0">
                <a:solidFill>
                  <a:schemeClr val="tx1"/>
                </a:solidFill>
                <a:effectLst/>
                <a:latin typeface="Arial" panose="020B0604020202020204" pitchFamily="34" charset="0"/>
                <a:ea typeface="+mn-ea"/>
                <a:cs typeface="Arial" panose="020B0604020202020204" pitchFamily="34" charset="0"/>
              </a:rPr>
              <a:t>Police powers to seize phones and obtain passwords</a:t>
            </a:r>
          </a:p>
          <a:p>
            <a:pPr fontAlgn="base">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Under PACE, officers can search, seize and retain data from a mobile phone belonging to anyone who has been arrested on suspicion of committing an offence, provided that they have a reasonable belief that it contains evidence of an offence or has been obtained in consequence of the commission of an offence. </a:t>
            </a:r>
          </a:p>
          <a:p>
            <a:pPr fontAlgn="base">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Similar seizure powers exist in regards to the execution of search warrants production orders. Data seized can only be kept for the purpose of a criminal investigation and for use as evidence at trial. The police also have additional powers to seize mobile phones under other statutes, such as the Misuse of Drugs Act 1971 and Terrorism Act 2000.</a:t>
            </a:r>
          </a:p>
          <a:p>
            <a:pPr fontAlgn="base">
              <a:lnSpc>
                <a:spcPct val="100000"/>
              </a:lnSpc>
            </a:pPr>
            <a:endParaRPr lang="en-GB" sz="1100" kern="1200" dirty="0">
              <a:solidFill>
                <a:schemeClr val="tx1"/>
              </a:solidFill>
              <a:effectLst/>
              <a:latin typeface="Arial" panose="020B0604020202020204" pitchFamily="34" charset="0"/>
              <a:ea typeface="+mn-ea"/>
              <a:cs typeface="Arial" panose="020B0604020202020204" pitchFamily="34" charset="0"/>
            </a:endParaRPr>
          </a:p>
          <a:p>
            <a:pPr fontAlgn="base">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In the case of a suspect’s refusal to supply police with the necessary passwords once a mobile phone has been seized, Parliament has provided a partial remedy in the form of a written notice served under section 49 of the </a:t>
            </a:r>
            <a:r>
              <a:rPr lang="en-GB" sz="1100" u="sng" kern="1200" dirty="0">
                <a:solidFill>
                  <a:schemeClr val="tx1"/>
                </a:solidFill>
                <a:effectLst/>
                <a:latin typeface="Arial" panose="020B0604020202020204" pitchFamily="34" charset="0"/>
                <a:ea typeface="+mn-ea"/>
                <a:cs typeface="Arial" panose="020B0604020202020204" pitchFamily="34" charset="0"/>
              </a:rPr>
              <a:t>Regulation of Investigatory Powers Act 2000 (RIPA)</a:t>
            </a:r>
            <a:r>
              <a:rPr lang="en-GB" sz="1100" u="none" kern="1200" baseline="0" dirty="0">
                <a:solidFill>
                  <a:schemeClr val="tx1"/>
                </a:solidFill>
                <a:effectLst/>
                <a:latin typeface="Arial" panose="020B0604020202020204" pitchFamily="34" charset="0"/>
                <a:ea typeface="+mn-ea"/>
                <a:cs typeface="Arial" panose="020B0604020202020204" pitchFamily="34" charset="0"/>
              </a:rPr>
              <a:t> </a:t>
            </a:r>
            <a:r>
              <a:rPr lang="en-GB" sz="1100" kern="1200" dirty="0">
                <a:solidFill>
                  <a:schemeClr val="tx1"/>
                </a:solidFill>
                <a:effectLst/>
                <a:latin typeface="Arial" panose="020B0604020202020204" pitchFamily="34" charset="0"/>
                <a:ea typeface="+mn-ea"/>
                <a:cs typeface="Arial" panose="020B0604020202020204" pitchFamily="34" charset="0"/>
              </a:rPr>
              <a:t>This formal demand addressed to the suspect requires him/her to hand over passwords or encryption keys, or to provide unencrypted copies of material (e.g. biometric data such as thumb prints or iris scanners). If the suspect persists in their refusal this renders them guilty of an offence under section 53 of RIPA, for which they could be sentenced to up to two years imprisonment, and up to five years if the case is one of national security.</a:t>
            </a:r>
          </a:p>
          <a:p>
            <a:pPr fontAlgn="base">
              <a:lnSpc>
                <a:spcPct val="100000"/>
              </a:lnSpc>
            </a:pPr>
            <a:endParaRPr lang="en-GB" altLang="en-US" sz="1100" b="1"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baseline="0" dirty="0">
                <a:latin typeface="Arial" panose="020B0604020202020204" pitchFamily="34" charset="0"/>
                <a:cs typeface="Arial" panose="020B0604020202020204" pitchFamily="34" charset="0"/>
              </a:rPr>
              <a:t>** Trainer to distribute/ email students the Digital Processing Notices, the </a:t>
            </a:r>
            <a:r>
              <a:rPr lang="en-GB" sz="1100" b="1" baseline="0" dirty="0" err="1">
                <a:latin typeface="Arial" panose="020B0604020202020204" pitchFamily="34" charset="0"/>
                <a:cs typeface="Arial" panose="020B0604020202020204" pitchFamily="34" charset="0"/>
              </a:rPr>
              <a:t>DPNa</a:t>
            </a:r>
            <a:r>
              <a:rPr lang="en-GB" sz="1100" b="1" baseline="0" dirty="0">
                <a:latin typeface="Arial" panose="020B0604020202020204" pitchFamily="34" charset="0"/>
                <a:cs typeface="Arial" panose="020B0604020202020204" pitchFamily="34" charset="0"/>
              </a:rPr>
              <a:t>, </a:t>
            </a:r>
            <a:r>
              <a:rPr lang="en-GB" sz="1100" b="1" baseline="0" dirty="0" err="1">
                <a:latin typeface="Arial" panose="020B0604020202020204" pitchFamily="34" charset="0"/>
                <a:cs typeface="Arial" panose="020B0604020202020204" pitchFamily="34" charset="0"/>
              </a:rPr>
              <a:t>DPNb</a:t>
            </a:r>
            <a:r>
              <a:rPr lang="en-GB" sz="1100" b="1" baseline="0" dirty="0">
                <a:latin typeface="Arial" panose="020B0604020202020204" pitchFamily="34" charset="0"/>
                <a:cs typeface="Arial" panose="020B0604020202020204" pitchFamily="34" charset="0"/>
              </a:rPr>
              <a:t> and </a:t>
            </a:r>
            <a:r>
              <a:rPr lang="en-GB" sz="1100" b="1" baseline="0" dirty="0" err="1">
                <a:latin typeface="Arial" panose="020B0604020202020204" pitchFamily="34" charset="0"/>
                <a:cs typeface="Arial" panose="020B0604020202020204" pitchFamily="34" charset="0"/>
              </a:rPr>
              <a:t>DPNc</a:t>
            </a:r>
            <a:r>
              <a:rPr lang="en-GB" sz="1100" b="1" baseline="0" dirty="0">
                <a:latin typeface="Arial" panose="020B0604020202020204" pitchFamily="34" charset="0"/>
                <a:cs typeface="Arial" panose="020B0604020202020204" pitchFamily="34" charset="0"/>
              </a:rPr>
              <a:t>. Trainer to make students aware that these forms </a:t>
            </a:r>
            <a:r>
              <a:rPr lang="en-GB" sz="1100" b="1" baseline="0" dirty="0" err="1">
                <a:latin typeface="Arial" panose="020B0604020202020204" pitchFamily="34" charset="0"/>
                <a:cs typeface="Arial" panose="020B0604020202020204" pitchFamily="34" charset="0"/>
              </a:rPr>
              <a:t>DPNa</a:t>
            </a:r>
            <a:r>
              <a:rPr lang="en-GB" sz="1100" b="1" baseline="0" dirty="0">
                <a:latin typeface="Arial" panose="020B0604020202020204" pitchFamily="34" charset="0"/>
                <a:cs typeface="Arial" panose="020B0604020202020204" pitchFamily="34" charset="0"/>
              </a:rPr>
              <a:t> and </a:t>
            </a:r>
            <a:r>
              <a:rPr lang="en-GB" sz="1100" b="1" baseline="0" dirty="0" err="1">
                <a:latin typeface="Arial" panose="020B0604020202020204" pitchFamily="34" charset="0"/>
                <a:cs typeface="Arial" panose="020B0604020202020204" pitchFamily="34" charset="0"/>
              </a:rPr>
              <a:t>DPNb</a:t>
            </a:r>
            <a:r>
              <a:rPr lang="en-GB" sz="1100" b="1" baseline="0" dirty="0">
                <a:latin typeface="Arial" panose="020B0604020202020204" pitchFamily="34" charset="0"/>
                <a:cs typeface="Arial" panose="020B0604020202020204" pitchFamily="34" charset="0"/>
              </a:rPr>
              <a:t> and c are the forms that need to be completed if they are seizing a mobile phone from a witness (</a:t>
            </a:r>
            <a:r>
              <a:rPr lang="en-GB" sz="1100" b="1" baseline="0" dirty="0" err="1">
                <a:latin typeface="Arial" panose="020B0604020202020204" pitchFamily="34" charset="0"/>
                <a:cs typeface="Arial" panose="020B0604020202020204" pitchFamily="34" charset="0"/>
              </a:rPr>
              <a:t>DPNa</a:t>
            </a:r>
            <a:r>
              <a:rPr lang="en-GB" sz="1100" b="1" baseline="0" dirty="0">
                <a:latin typeface="Arial" panose="020B0604020202020204" pitchFamily="34" charset="0"/>
                <a:cs typeface="Arial" panose="020B0604020202020204" pitchFamily="34" charset="0"/>
              </a:rPr>
              <a:t>) or a suspect (</a:t>
            </a:r>
            <a:r>
              <a:rPr lang="en-GB" sz="1100" b="1" baseline="0" dirty="0" err="1">
                <a:latin typeface="Arial" panose="020B0604020202020204" pitchFamily="34" charset="0"/>
                <a:cs typeface="Arial" panose="020B0604020202020204" pitchFamily="34" charset="0"/>
              </a:rPr>
              <a:t>DPNc</a:t>
            </a:r>
            <a:r>
              <a:rPr lang="en-GB" sz="1100" b="1" baseline="0" dirty="0">
                <a:latin typeface="Arial" panose="020B0604020202020204" pitchFamily="34" charset="0"/>
                <a:cs typeface="Arial" panose="020B0604020202020204" pitchFamily="34" charset="0"/>
              </a:rPr>
              <a:t>). </a:t>
            </a:r>
            <a:r>
              <a:rPr lang="en-GB" sz="1100" b="1" baseline="0" dirty="0" err="1">
                <a:latin typeface="Arial" panose="020B0604020202020204" pitchFamily="34" charset="0"/>
                <a:cs typeface="Arial" panose="020B0604020202020204" pitchFamily="34" charset="0"/>
              </a:rPr>
              <a:t>DPNb</a:t>
            </a:r>
            <a:r>
              <a:rPr lang="en-GB" sz="1100" b="1" baseline="0" dirty="0">
                <a:latin typeface="Arial" panose="020B0604020202020204" pitchFamily="34" charset="0"/>
                <a:cs typeface="Arial" panose="020B0604020202020204" pitchFamily="34" charset="0"/>
              </a:rPr>
              <a:t> provides written guidance in relation to this. These are generic to both forces.**</a:t>
            </a:r>
          </a:p>
          <a:p>
            <a:pPr fontAlgn="base">
              <a:lnSpc>
                <a:spcPct val="100000"/>
              </a:lnSpc>
            </a:pPr>
            <a:endParaRPr lang="en-GB" altLang="en-US" sz="1100"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33</a:t>
            </a:fld>
            <a:endParaRPr lang="en-GB"/>
          </a:p>
        </p:txBody>
      </p:sp>
    </p:spTree>
    <p:extLst>
      <p:ext uri="{BB962C8B-B14F-4D97-AF65-F5344CB8AC3E}">
        <p14:creationId xmlns:p14="http://schemas.microsoft.com/office/powerpoint/2010/main" val="28680558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defRPr/>
            </a:pPr>
            <a:r>
              <a:rPr lang="en-GB" sz="1100" b="1" dirty="0">
                <a:solidFill>
                  <a:srgbClr val="002060"/>
                </a:solidFill>
                <a:latin typeface="Arial" panose="020B0604020202020204" pitchFamily="34" charset="0"/>
                <a:cs typeface="Arial" panose="020B0604020202020204" pitchFamily="34" charset="0"/>
              </a:rPr>
              <a:t>Activity 4 – students to remain in the same groups and to rank the items on the PPT slide in order of priority of seizure and why</a:t>
            </a:r>
          </a:p>
          <a:p>
            <a:pPr marL="0" indent="0">
              <a:lnSpc>
                <a:spcPct val="100000"/>
              </a:lnSpc>
              <a:buNone/>
              <a:defRPr/>
            </a:pPr>
            <a:endParaRPr lang="en-GB" sz="1100" b="1" dirty="0">
              <a:solidFill>
                <a:srgbClr val="002060"/>
              </a:solidFill>
              <a:latin typeface="Arial" panose="020B0604020202020204" pitchFamily="34" charset="0"/>
              <a:cs typeface="Arial" panose="020B0604020202020204" pitchFamily="34" charset="0"/>
            </a:endParaRPr>
          </a:p>
          <a:p>
            <a:pPr marL="0" indent="0">
              <a:lnSpc>
                <a:spcPct val="100000"/>
              </a:lnSpc>
              <a:buNone/>
              <a:defRPr/>
            </a:pPr>
            <a:r>
              <a:rPr lang="en-GB" sz="1100" b="1" dirty="0">
                <a:solidFill>
                  <a:srgbClr val="002060"/>
                </a:solidFill>
                <a:latin typeface="Arial" panose="020B0604020202020204" pitchFamily="34" charset="0"/>
                <a:cs typeface="Arial" panose="020B0604020202020204" pitchFamily="34" charset="0"/>
              </a:rPr>
              <a:t>QTS – what will you be doing prior to seizing any items?</a:t>
            </a:r>
          </a:p>
          <a:p>
            <a:pPr marL="0" indent="0">
              <a:lnSpc>
                <a:spcPct val="100000"/>
              </a:lnSpc>
              <a:buNone/>
              <a:defRPr/>
            </a:pPr>
            <a:endParaRPr lang="en-GB" sz="1100" b="1" dirty="0">
              <a:solidFill>
                <a:srgbClr val="002060"/>
              </a:solidFill>
              <a:latin typeface="Arial" panose="020B0604020202020204" pitchFamily="34" charset="0"/>
              <a:cs typeface="Arial" panose="020B0604020202020204" pitchFamily="34" charset="0"/>
            </a:endParaRPr>
          </a:p>
          <a:p>
            <a:pPr marL="0" indent="0">
              <a:lnSpc>
                <a:spcPct val="100000"/>
              </a:lnSpc>
              <a:buNone/>
              <a:defRPr/>
            </a:pPr>
            <a:r>
              <a:rPr lang="en-GB" sz="1100" b="0" dirty="0">
                <a:solidFill>
                  <a:srgbClr val="002060"/>
                </a:solidFill>
                <a:latin typeface="Arial" panose="020B0604020202020204" pitchFamily="34" charset="0"/>
                <a:cs typeface="Arial" panose="020B0604020202020204" pitchFamily="34" charset="0"/>
              </a:rPr>
              <a:t>Expected responses – putting on gloves, masks, exhibit bags etc</a:t>
            </a:r>
          </a:p>
          <a:p>
            <a:pPr marL="0" indent="0">
              <a:lnSpc>
                <a:spcPct val="100000"/>
              </a:lnSpc>
              <a:buNone/>
              <a:defRPr/>
            </a:pPr>
            <a:endParaRPr lang="en-GB" sz="1100" dirty="0">
              <a:solidFill>
                <a:srgbClr val="002060"/>
              </a:solidFill>
              <a:latin typeface="Arial" panose="020B0604020202020204" pitchFamily="34" charset="0"/>
              <a:cs typeface="Arial" panose="020B0604020202020204" pitchFamily="34" charset="0"/>
            </a:endParaRPr>
          </a:p>
          <a:p>
            <a:pPr marL="0" indent="0">
              <a:lnSpc>
                <a:spcPct val="100000"/>
              </a:lnSpc>
              <a:buNone/>
              <a:defRPr/>
            </a:pPr>
            <a:r>
              <a:rPr lang="en-GB" sz="1100" dirty="0">
                <a:solidFill>
                  <a:srgbClr val="002060"/>
                </a:solidFill>
                <a:latin typeface="Arial" panose="020B0604020202020204" pitchFamily="34" charset="0"/>
                <a:cs typeface="Arial" panose="020B0604020202020204" pitchFamily="34" charset="0"/>
              </a:rPr>
              <a:t>In your groups rank the following items in order of priority when seizing and why?</a:t>
            </a:r>
          </a:p>
          <a:p>
            <a:pPr>
              <a:lnSpc>
                <a:spcPct val="100000"/>
              </a:lnSpc>
              <a:defRPr/>
            </a:pPr>
            <a:endParaRPr lang="en-GB" sz="1100" dirty="0">
              <a:solidFill>
                <a:srgbClr val="002060"/>
              </a:solidFill>
              <a:latin typeface="Arial" panose="020B0604020202020204" pitchFamily="34" charset="0"/>
              <a:cs typeface="Arial" panose="020B0604020202020204" pitchFamily="34" charset="0"/>
            </a:endParaRPr>
          </a:p>
          <a:p>
            <a:pPr marL="0" indent="0">
              <a:lnSpc>
                <a:spcPct val="100000"/>
              </a:lnSpc>
              <a:buNone/>
              <a:defRPr/>
            </a:pPr>
            <a:r>
              <a:rPr lang="en-GB" sz="1100" dirty="0">
                <a:solidFill>
                  <a:srgbClr val="002060"/>
                </a:solidFill>
                <a:latin typeface="Arial" panose="020B0604020202020204" pitchFamily="34" charset="0"/>
                <a:cs typeface="Arial" panose="020B0604020202020204" pitchFamily="34" charset="0"/>
              </a:rPr>
              <a:t>Be prepared that you will need to justify your answers and explain what actions you would take in relation to each item.</a:t>
            </a: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ANSWERS</a:t>
            </a:r>
          </a:p>
          <a:p>
            <a:pPr eaLnBrk="1" fontAlgn="auto" hangingPunct="1">
              <a:lnSpc>
                <a:spcPct val="100000"/>
              </a:lnSpc>
              <a:spcBef>
                <a:spcPts val="0"/>
              </a:spcBef>
              <a:spcAft>
                <a:spcPts val="0"/>
              </a:spcAft>
              <a:defRPr/>
            </a:pPr>
            <a:r>
              <a:rPr lang="en-GB" sz="1100" b="1" u="none" dirty="0">
                <a:latin typeface="Arial" panose="020B0604020202020204" pitchFamily="34" charset="0"/>
                <a:cs typeface="Arial" panose="020B0604020202020204" pitchFamily="34" charset="0"/>
              </a:rPr>
              <a:t>Trainer Notes</a:t>
            </a:r>
          </a:p>
          <a:p>
            <a:pPr eaLnBrk="1" fontAlgn="auto" hangingPunct="1">
              <a:lnSpc>
                <a:spcPct val="100000"/>
              </a:lnSpc>
              <a:spcBef>
                <a:spcPts val="0"/>
              </a:spcBef>
              <a:spcAft>
                <a:spcPts val="0"/>
              </a:spcAft>
              <a:defRPr/>
            </a:pPr>
            <a:endParaRPr lang="en-GB" sz="1100" dirty="0">
              <a:latin typeface="Arial" panose="020B0604020202020204" pitchFamily="34" charset="0"/>
              <a:cs typeface="Arial" panose="020B0604020202020204" pitchFamily="34" charset="0"/>
            </a:endParaRPr>
          </a:p>
          <a:p>
            <a:pPr eaLnBrk="1" fontAlgn="auto" hangingPunct="1">
              <a:lnSpc>
                <a:spcPct val="100000"/>
              </a:lnSpc>
              <a:spcBef>
                <a:spcPts val="0"/>
              </a:spcBef>
              <a:spcAft>
                <a:spcPts val="0"/>
              </a:spcAft>
              <a:defRPr/>
            </a:pPr>
            <a:r>
              <a:rPr lang="en-GB" sz="1100" b="1" u="sng" dirty="0">
                <a:latin typeface="Arial" panose="020B0604020202020204" pitchFamily="34" charset="0"/>
                <a:cs typeface="Arial" panose="020B0604020202020204" pitchFamily="34" charset="0"/>
              </a:rPr>
              <a:t>Seized items Priority list – ensure that latex gloves &amp; masks are worn at all times (Think traditional forensics for attribution purposes)</a:t>
            </a:r>
          </a:p>
          <a:p>
            <a:pPr eaLnBrk="1" fontAlgn="auto" hangingPunct="1">
              <a:lnSpc>
                <a:spcPct val="100000"/>
              </a:lnSpc>
              <a:spcBef>
                <a:spcPts val="0"/>
              </a:spcBef>
              <a:spcAft>
                <a:spcPts val="0"/>
              </a:spcAft>
              <a:defRPr/>
            </a:pPr>
            <a:endParaRPr lang="en-GB" sz="1100" b="1" u="sng" dirty="0">
              <a:latin typeface="Arial" panose="020B0604020202020204" pitchFamily="34" charset="0"/>
              <a:cs typeface="Arial" panose="020B0604020202020204" pitchFamily="34" charset="0"/>
            </a:endParaRPr>
          </a:p>
          <a:p>
            <a:pPr marL="228600" indent="-228600" eaLnBrk="1" fontAlgn="auto" hangingPunct="1">
              <a:lnSpc>
                <a:spcPct val="100000"/>
              </a:lnSpc>
              <a:spcBef>
                <a:spcPts val="0"/>
              </a:spcBef>
              <a:spcAft>
                <a:spcPts val="0"/>
              </a:spcAft>
              <a:buFontTx/>
              <a:buAutoNum type="arabicParenR"/>
              <a:defRPr/>
            </a:pPr>
            <a:r>
              <a:rPr lang="en-GB" sz="1100" u="sng" dirty="0">
                <a:latin typeface="Arial" panose="020B0604020202020204" pitchFamily="34" charset="0"/>
                <a:cs typeface="Arial" panose="020B0604020202020204" pitchFamily="34" charset="0"/>
              </a:rPr>
              <a:t>Laptop erasing</a:t>
            </a:r>
            <a:r>
              <a:rPr lang="en-GB" sz="1100" dirty="0">
                <a:latin typeface="Arial" panose="020B0604020202020204" pitchFamily="34" charset="0"/>
                <a:cs typeface="Arial" panose="020B0604020202020204" pitchFamily="34" charset="0"/>
              </a:rPr>
              <a:t> – immediate action required to preserve evidence which maybe being erased.  Photograph/video what is happening on the screen and photograph in situ.  Immediately remove the battery from the laptop as if you just pull the power out of the back it will still run on battery power.  Remove the power lead and seize also before packaging and exhibiting correctly (no need for Faraday bag as not able to communicate wirelessly with the internet if power removed)</a:t>
            </a:r>
          </a:p>
          <a:p>
            <a:pPr marL="228600" indent="-228600" eaLnBrk="1" fontAlgn="auto" hangingPunct="1">
              <a:lnSpc>
                <a:spcPct val="100000"/>
              </a:lnSpc>
              <a:spcBef>
                <a:spcPts val="0"/>
              </a:spcBef>
              <a:spcAft>
                <a:spcPts val="0"/>
              </a:spcAft>
              <a:buFontTx/>
              <a:buAutoNum type="arabicParenR"/>
              <a:defRPr/>
            </a:pPr>
            <a:endParaRPr lang="en-GB" sz="1100" dirty="0">
              <a:latin typeface="Arial" panose="020B0604020202020204" pitchFamily="34" charset="0"/>
              <a:cs typeface="Arial" panose="020B0604020202020204" pitchFamily="34" charset="0"/>
            </a:endParaRPr>
          </a:p>
          <a:p>
            <a:pPr marL="228600" indent="-228600" eaLnBrk="1" fontAlgn="auto" hangingPunct="1">
              <a:lnSpc>
                <a:spcPct val="100000"/>
              </a:lnSpc>
              <a:spcBef>
                <a:spcPts val="0"/>
              </a:spcBef>
              <a:spcAft>
                <a:spcPts val="0"/>
              </a:spcAft>
              <a:buFontTx/>
              <a:buAutoNum type="arabicParenR"/>
              <a:defRPr/>
            </a:pPr>
            <a:r>
              <a:rPr lang="en-GB" sz="1100" u="sng" dirty="0">
                <a:latin typeface="Arial" panose="020B0604020202020204" pitchFamily="34" charset="0"/>
                <a:cs typeface="Arial" panose="020B0604020202020204" pitchFamily="34" charset="0"/>
              </a:rPr>
              <a:t>Tablet</a:t>
            </a:r>
            <a:r>
              <a:rPr lang="en-GB" sz="1100" dirty="0">
                <a:latin typeface="Arial" panose="020B0604020202020204" pitchFamily="34" charset="0"/>
                <a:cs typeface="Arial" panose="020B0604020202020204" pitchFamily="34" charset="0"/>
              </a:rPr>
              <a:t> – Immediately place in Airplane mode and turn power off. Place in Faraday bag or wrap in tin foil</a:t>
            </a:r>
          </a:p>
          <a:p>
            <a:pPr marL="228600" indent="-228600" eaLnBrk="1" fontAlgn="auto" hangingPunct="1">
              <a:lnSpc>
                <a:spcPct val="100000"/>
              </a:lnSpc>
              <a:spcBef>
                <a:spcPts val="0"/>
              </a:spcBef>
              <a:spcAft>
                <a:spcPts val="0"/>
              </a:spcAft>
              <a:buFontTx/>
              <a:buAutoNum type="arabicParenR"/>
              <a:defRPr/>
            </a:pPr>
            <a:endParaRPr lang="en-GB" sz="1100" dirty="0">
              <a:latin typeface="Arial" panose="020B0604020202020204" pitchFamily="34" charset="0"/>
              <a:cs typeface="Arial" panose="020B0604020202020204" pitchFamily="34" charset="0"/>
            </a:endParaRPr>
          </a:p>
          <a:p>
            <a:pPr marL="228600" indent="-228600" eaLnBrk="1" fontAlgn="auto" hangingPunct="1">
              <a:lnSpc>
                <a:spcPct val="100000"/>
              </a:lnSpc>
              <a:spcBef>
                <a:spcPts val="0"/>
              </a:spcBef>
              <a:spcAft>
                <a:spcPts val="0"/>
              </a:spcAft>
              <a:buFontTx/>
              <a:buAutoNum type="arabicParenR"/>
              <a:defRPr/>
            </a:pPr>
            <a:r>
              <a:rPr lang="en-GB" sz="1100" u="sng" dirty="0">
                <a:latin typeface="Arial" panose="020B0604020202020204" pitchFamily="34" charset="0"/>
                <a:cs typeface="Arial" panose="020B0604020202020204" pitchFamily="34" charset="0"/>
              </a:rPr>
              <a:t>Games consoles</a:t>
            </a:r>
            <a:r>
              <a:rPr lang="en-GB" sz="1100" dirty="0">
                <a:latin typeface="Arial" panose="020B0604020202020204" pitchFamily="34" charset="0"/>
                <a:cs typeface="Arial" panose="020B0604020202020204" pitchFamily="34" charset="0"/>
              </a:rPr>
              <a:t> – if connected to the internet and powered on remove power leads from rear before packaging and exhibiting correctly</a:t>
            </a:r>
          </a:p>
          <a:p>
            <a:pPr marL="228600" indent="-228600" eaLnBrk="1" fontAlgn="auto" hangingPunct="1">
              <a:lnSpc>
                <a:spcPct val="100000"/>
              </a:lnSpc>
              <a:spcBef>
                <a:spcPts val="0"/>
              </a:spcBef>
              <a:spcAft>
                <a:spcPts val="0"/>
              </a:spcAft>
              <a:buFontTx/>
              <a:buAutoNum type="arabicParenR"/>
              <a:defRPr/>
            </a:pPr>
            <a:endParaRPr lang="en-GB" sz="1100" dirty="0">
              <a:latin typeface="Arial" panose="020B0604020202020204" pitchFamily="34" charset="0"/>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100" u="sng" dirty="0">
                <a:latin typeface="Arial" panose="020B0604020202020204" pitchFamily="34" charset="0"/>
                <a:cs typeface="Arial" panose="020B0604020202020204" pitchFamily="34" charset="0"/>
              </a:rPr>
              <a:t>Broken smartphone</a:t>
            </a:r>
            <a:r>
              <a:rPr lang="en-GB" sz="1100" dirty="0">
                <a:latin typeface="Arial" panose="020B0604020202020204" pitchFamily="34" charset="0"/>
                <a:cs typeface="Arial" panose="020B0604020202020204" pitchFamily="34" charset="0"/>
              </a:rPr>
              <a:t> – it would appear that it has no power and therefore cannot communicate with </a:t>
            </a:r>
            <a:r>
              <a:rPr lang="en-GB" sz="1100" dirty="0" err="1">
                <a:latin typeface="Arial" panose="020B0604020202020204" pitchFamily="34" charset="0"/>
                <a:cs typeface="Arial" panose="020B0604020202020204" pitchFamily="34" charset="0"/>
              </a:rPr>
              <a:t>wi-fi</a:t>
            </a:r>
            <a:r>
              <a:rPr lang="en-GB" sz="1100" dirty="0">
                <a:latin typeface="Arial" panose="020B0604020202020204" pitchFamily="34" charset="0"/>
                <a:cs typeface="Arial" panose="020B0604020202020204" pitchFamily="34" charset="0"/>
              </a:rPr>
              <a:t>/telephone services. Consider Faraday bag but seize and package/exhibit correctly</a:t>
            </a:r>
          </a:p>
          <a:p>
            <a:pPr marL="228600" indent="-228600" eaLnBrk="1" fontAlgn="auto" hangingPunct="1">
              <a:lnSpc>
                <a:spcPct val="100000"/>
              </a:lnSpc>
              <a:spcBef>
                <a:spcPts val="0"/>
              </a:spcBef>
              <a:spcAft>
                <a:spcPts val="0"/>
              </a:spcAft>
              <a:buFontTx/>
              <a:buAutoNum type="arabicParenR"/>
              <a:defRPr/>
            </a:pPr>
            <a:endParaRPr lang="en-GB" sz="1100" dirty="0">
              <a:latin typeface="Arial" panose="020B0604020202020204" pitchFamily="34" charset="0"/>
              <a:cs typeface="Arial" panose="020B0604020202020204" pitchFamily="34" charset="0"/>
            </a:endParaRPr>
          </a:p>
          <a:p>
            <a:pPr marL="228600" indent="-228600" eaLnBrk="1" fontAlgn="auto" hangingPunct="1">
              <a:lnSpc>
                <a:spcPct val="100000"/>
              </a:lnSpc>
              <a:spcBef>
                <a:spcPts val="0"/>
              </a:spcBef>
              <a:spcAft>
                <a:spcPts val="0"/>
              </a:spcAft>
              <a:buFontTx/>
              <a:buAutoNum type="arabicParenR"/>
              <a:defRPr/>
            </a:pPr>
            <a:r>
              <a:rPr lang="en-GB" sz="1100" u="sng" dirty="0">
                <a:latin typeface="Arial" panose="020B0604020202020204" pitchFamily="34" charset="0"/>
                <a:cs typeface="Arial" panose="020B0604020202020204" pitchFamily="34" charset="0"/>
              </a:rPr>
              <a:t>Wireless router</a:t>
            </a:r>
            <a:r>
              <a:rPr lang="en-GB" sz="1100" dirty="0">
                <a:latin typeface="Arial" panose="020B0604020202020204" pitchFamily="34" charset="0"/>
                <a:cs typeface="Arial" panose="020B0604020202020204" pitchFamily="34" charset="0"/>
              </a:rPr>
              <a:t> – </a:t>
            </a:r>
            <a:r>
              <a:rPr lang="en-GB" sz="1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DO NOT SWITCH OFF TO SEIZE</a:t>
            </a:r>
            <a:r>
              <a:rPr lang="en-GB" sz="1100" dirty="0">
                <a:latin typeface="Arial" panose="020B0604020202020204" pitchFamily="34" charset="0"/>
                <a:cs typeface="Arial" panose="020B0604020202020204" pitchFamily="34" charset="0"/>
              </a:rPr>
              <a:t>. You will lose all data stored in the memory. Also if disconnected very likely</a:t>
            </a:r>
            <a:r>
              <a:rPr lang="en-GB" sz="1100" baseline="0" dirty="0">
                <a:latin typeface="Arial" panose="020B0604020202020204" pitchFamily="34" charset="0"/>
                <a:cs typeface="Arial" panose="020B0604020202020204" pitchFamily="34" charset="0"/>
              </a:rPr>
              <a:t> to reconnect with a new IP address. Remind of Principle 1 – Not to change anything. </a:t>
            </a:r>
            <a:r>
              <a:rPr lang="en-GB" sz="1100" dirty="0">
                <a:latin typeface="Arial" panose="020B0604020202020204" pitchFamily="34" charset="0"/>
                <a:cs typeface="Arial" panose="020B0604020202020204" pitchFamily="34" charset="0"/>
              </a:rPr>
              <a:t>High Tech crime can attend and download the router if required</a:t>
            </a:r>
          </a:p>
          <a:p>
            <a:pPr marL="228600" indent="-228600" eaLnBrk="1" fontAlgn="auto" hangingPunct="1">
              <a:lnSpc>
                <a:spcPct val="100000"/>
              </a:lnSpc>
              <a:spcBef>
                <a:spcPts val="0"/>
              </a:spcBef>
              <a:spcAft>
                <a:spcPts val="0"/>
              </a:spcAft>
              <a:buFontTx/>
              <a:buAutoNum type="arabicParenR"/>
              <a:defRPr/>
            </a:pPr>
            <a:endParaRPr lang="en-GB" sz="1100" u="sng" dirty="0">
              <a:latin typeface="Arial" panose="020B0604020202020204" pitchFamily="34" charset="0"/>
              <a:cs typeface="Arial" panose="020B0604020202020204" pitchFamily="34" charset="0"/>
            </a:endParaRPr>
          </a:p>
          <a:p>
            <a:pPr marL="228600" indent="-228600" eaLnBrk="1" fontAlgn="auto" hangingPunct="1">
              <a:lnSpc>
                <a:spcPct val="100000"/>
              </a:lnSpc>
              <a:spcBef>
                <a:spcPts val="0"/>
              </a:spcBef>
              <a:spcAft>
                <a:spcPts val="0"/>
              </a:spcAft>
              <a:buFontTx/>
              <a:buAutoNum type="arabicParenR"/>
              <a:defRPr/>
            </a:pPr>
            <a:r>
              <a:rPr lang="en-GB" sz="1100" u="sng" dirty="0">
                <a:latin typeface="Arial" panose="020B0604020202020204" pitchFamily="34" charset="0"/>
                <a:cs typeface="Arial" panose="020B0604020202020204" pitchFamily="34" charset="0"/>
              </a:rPr>
              <a:t>USB sticks</a:t>
            </a:r>
            <a:r>
              <a:rPr lang="en-GB" sz="1100" dirty="0">
                <a:latin typeface="Arial" panose="020B0604020202020204" pitchFamily="34" charset="0"/>
                <a:cs typeface="Arial" panose="020B0604020202020204" pitchFamily="34" charset="0"/>
              </a:rPr>
              <a:t> – no power or connection to the internet so seize and packaging and exhibiting correctly</a:t>
            </a:r>
          </a:p>
          <a:p>
            <a:pPr marL="0" indent="0" eaLnBrk="1" fontAlgn="auto" hangingPunct="1">
              <a:lnSpc>
                <a:spcPct val="100000"/>
              </a:lnSpc>
              <a:spcBef>
                <a:spcPts val="0"/>
              </a:spcBef>
              <a:spcAft>
                <a:spcPts val="0"/>
              </a:spcAft>
              <a:buFontTx/>
              <a:buNone/>
              <a:defRPr/>
            </a:pPr>
            <a:endParaRPr lang="en-GB" sz="1100" dirty="0">
              <a:latin typeface="Arial" panose="020B0604020202020204" pitchFamily="34" charset="0"/>
              <a:cs typeface="Arial" panose="020B0604020202020204" pitchFamily="34" charset="0"/>
            </a:endParaRPr>
          </a:p>
          <a:p>
            <a:pPr marL="0" indent="0" eaLnBrk="1" fontAlgn="auto" hangingPunct="1">
              <a:lnSpc>
                <a:spcPct val="100000"/>
              </a:lnSpc>
              <a:spcBef>
                <a:spcPts val="0"/>
              </a:spcBef>
              <a:spcAft>
                <a:spcPts val="0"/>
              </a:spcAft>
              <a:buFontTx/>
              <a:buNone/>
              <a:defRPr/>
            </a:pPr>
            <a:endParaRPr lang="en-GB" sz="1100" dirty="0">
              <a:latin typeface="Arial" panose="020B0604020202020204" pitchFamily="34" charset="0"/>
              <a:cs typeface="Arial" panose="020B0604020202020204" pitchFamily="34" charset="0"/>
            </a:endParaRPr>
          </a:p>
          <a:p>
            <a:pPr marL="0" indent="0" eaLnBrk="1" fontAlgn="auto" hangingPunct="1">
              <a:lnSpc>
                <a:spcPct val="100000"/>
              </a:lnSpc>
              <a:spcBef>
                <a:spcPts val="0"/>
              </a:spcBef>
              <a:spcAft>
                <a:spcPts val="0"/>
              </a:spcAft>
              <a:buFontTx/>
              <a:buNone/>
              <a:defRPr/>
            </a:pPr>
            <a:r>
              <a:rPr lang="en-GB" sz="1100" dirty="0">
                <a:latin typeface="Arial" panose="020B0604020202020204" pitchFamily="34" charset="0"/>
                <a:cs typeface="Arial" panose="020B0604020202020204" pitchFamily="34" charset="0"/>
              </a:rPr>
              <a:t>Trainer to highlight the investigative opportunities these devices can potentially provide in the case of a missing persons and Golden Hour principles.</a:t>
            </a:r>
          </a:p>
          <a:p>
            <a:pPr marL="0" indent="0" eaLnBrk="1" fontAlgn="auto" hangingPunct="1">
              <a:lnSpc>
                <a:spcPct val="100000"/>
              </a:lnSpc>
              <a:spcBef>
                <a:spcPts val="0"/>
              </a:spcBef>
              <a:spcAft>
                <a:spcPts val="0"/>
              </a:spcAft>
              <a:buFontTx/>
              <a:buNone/>
              <a:defRPr/>
            </a:pPr>
            <a:endParaRPr lang="en-GB" sz="1100" dirty="0">
              <a:latin typeface="Arial" panose="020B0604020202020204" pitchFamily="34" charset="0"/>
              <a:cs typeface="Arial" panose="020B0604020202020204" pitchFamily="34" charset="0"/>
            </a:endParaRPr>
          </a:p>
          <a:p>
            <a:pPr marL="0" indent="0" eaLnBrk="1" fontAlgn="auto" hangingPunct="1">
              <a:lnSpc>
                <a:spcPct val="100000"/>
              </a:lnSpc>
              <a:spcBef>
                <a:spcPts val="0"/>
              </a:spcBef>
              <a:spcAft>
                <a:spcPts val="0"/>
              </a:spcAft>
              <a:buFontTx/>
              <a:buNone/>
              <a:defRPr/>
            </a:pPr>
            <a:r>
              <a:rPr lang="en-GB" sz="1200" b="0" i="0" dirty="0">
                <a:solidFill>
                  <a:srgbClr val="202124"/>
                </a:solidFill>
                <a:effectLst/>
                <a:latin typeface="+mn-lt"/>
              </a:rPr>
              <a:t>By </a:t>
            </a:r>
            <a:r>
              <a:rPr lang="en-GB" sz="1200" b="0" i="0" dirty="0">
                <a:solidFill>
                  <a:srgbClr val="040C28"/>
                </a:solidFill>
                <a:effectLst/>
                <a:latin typeface="+mn-lt"/>
              </a:rPr>
              <a:t>reviewing Internet searches, recently viewed maps, voice mail, saved favourite places on a navigation app, emails, text messages, phone call logs, and other data</a:t>
            </a:r>
            <a:r>
              <a:rPr lang="en-GB" sz="1200" b="0" i="0" dirty="0">
                <a:solidFill>
                  <a:srgbClr val="202124"/>
                </a:solidFill>
                <a:effectLst/>
                <a:latin typeface="+mn-lt"/>
              </a:rPr>
              <a:t>, clues can be uncovered as to where the person was headed and who they may be traveling with.</a:t>
            </a:r>
            <a:endParaRPr lang="en-GB" sz="1200" dirty="0">
              <a:latin typeface="+mn-lt"/>
              <a:cs typeface="Arial" panose="020B0604020202020204" pitchFamily="34" charset="0"/>
            </a:endParaRPr>
          </a:p>
          <a:p>
            <a:pPr marL="0" indent="0" eaLnBrk="1" fontAlgn="auto" hangingPunct="1">
              <a:lnSpc>
                <a:spcPct val="100000"/>
              </a:lnSpc>
              <a:spcBef>
                <a:spcPts val="0"/>
              </a:spcBef>
              <a:spcAft>
                <a:spcPts val="0"/>
              </a:spcAft>
              <a:buFontTx/>
              <a:buNone/>
              <a:defRPr/>
            </a:pPr>
            <a:endParaRPr lang="en-GB" sz="1100" dirty="0">
              <a:latin typeface="Arial" panose="020B0604020202020204" pitchFamily="34" charset="0"/>
              <a:cs typeface="Arial" panose="020B0604020202020204" pitchFamily="34" charset="0"/>
            </a:endParaRPr>
          </a:p>
          <a:p>
            <a:pPr marL="228600" indent="-228600" eaLnBrk="1" fontAlgn="auto" hangingPunct="1">
              <a:lnSpc>
                <a:spcPct val="100000"/>
              </a:lnSpc>
              <a:spcBef>
                <a:spcPts val="0"/>
              </a:spcBef>
              <a:spcAft>
                <a:spcPts val="0"/>
              </a:spcAft>
              <a:buFontTx/>
              <a:buAutoNum type="arabicParenR"/>
              <a:defRPr/>
            </a:pPr>
            <a:endParaRPr lang="en-GB" sz="1100" dirty="0">
              <a:latin typeface="Arial" panose="020B0604020202020204" pitchFamily="34" charset="0"/>
              <a:cs typeface="Arial" panose="020B0604020202020204" pitchFamily="34" charset="0"/>
            </a:endParaRPr>
          </a:p>
          <a:p>
            <a:pPr marL="228600" indent="-228600" eaLnBrk="1" fontAlgn="auto" hangingPunct="1">
              <a:lnSpc>
                <a:spcPct val="100000"/>
              </a:lnSpc>
              <a:spcBef>
                <a:spcPts val="0"/>
              </a:spcBef>
              <a:spcAft>
                <a:spcPts val="0"/>
              </a:spcAft>
              <a:buFontTx/>
              <a:buAutoNum type="arabicParenR"/>
              <a:defRPr/>
            </a:pPr>
            <a:endParaRPr lang="en-GB"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34</a:t>
            </a:fld>
            <a:endParaRPr lang="en-GB"/>
          </a:p>
        </p:txBody>
      </p:sp>
    </p:spTree>
    <p:extLst>
      <p:ext uri="{BB962C8B-B14F-4D97-AF65-F5344CB8AC3E}">
        <p14:creationId xmlns:p14="http://schemas.microsoft.com/office/powerpoint/2010/main" val="23755004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sz="1100" b="1" dirty="0">
                <a:latin typeface="Arial" panose="020B0604020202020204" pitchFamily="34" charset="0"/>
                <a:cs typeface="Arial" panose="020B0604020202020204" pitchFamily="34" charset="0"/>
              </a:rPr>
              <a:t>Activity 5: </a:t>
            </a:r>
            <a:r>
              <a:rPr lang="en-GB" altLang="en-US" sz="1100" b="1" dirty="0">
                <a:solidFill>
                  <a:srgbClr val="002060"/>
                </a:solidFill>
              </a:rPr>
              <a:t>Students</a:t>
            </a:r>
            <a:r>
              <a:rPr lang="en-GB" altLang="en-US" sz="1100" b="1" baseline="0" dirty="0">
                <a:solidFill>
                  <a:srgbClr val="002060"/>
                </a:solidFill>
              </a:rPr>
              <a:t> to u</a:t>
            </a:r>
            <a:r>
              <a:rPr lang="en-GB" altLang="en-US" sz="1100" b="1" dirty="0">
                <a:solidFill>
                  <a:srgbClr val="002060"/>
                </a:solidFill>
              </a:rPr>
              <a:t>se facilities available to research in their groups. Record their findings on a flip chart to debrief.</a:t>
            </a:r>
            <a:endParaRPr lang="en-GB" sz="1100" dirty="0">
              <a:solidFill>
                <a:srgbClr val="002060"/>
              </a:solidFill>
            </a:endParaRPr>
          </a:p>
          <a:p>
            <a:pPr eaLnBrk="1" hangingPunct="1">
              <a:lnSpc>
                <a:spcPct val="100000"/>
              </a:lnSpc>
              <a:spcBef>
                <a:spcPct val="0"/>
              </a:spcBef>
            </a:pPr>
            <a:endParaRPr lang="en-GB" altLang="en-US" sz="1100" b="1"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altLang="en-US" sz="1100" b="1" dirty="0">
                <a:solidFill>
                  <a:srgbClr val="002060"/>
                </a:solidFill>
              </a:rPr>
              <a:t>GROUP 1</a:t>
            </a:r>
            <a:r>
              <a:rPr lang="en-GB" altLang="en-US" sz="1100" dirty="0">
                <a:solidFill>
                  <a:srgbClr val="002060"/>
                </a:solidFill>
              </a:rPr>
              <a:t> – COMPUTER MISUSE ACT 1,2,3,3A</a:t>
            </a:r>
          </a:p>
          <a:p>
            <a:pPr marL="171450" indent="-171450">
              <a:buFont typeface="Arial" panose="020B0604020202020204" pitchFamily="34" charset="0"/>
              <a:buChar char="•"/>
            </a:pPr>
            <a:r>
              <a:rPr lang="en-GB" altLang="en-US" sz="1100" b="1" dirty="0">
                <a:solidFill>
                  <a:srgbClr val="002060"/>
                </a:solidFill>
              </a:rPr>
              <a:t>GROUP 2</a:t>
            </a:r>
            <a:r>
              <a:rPr lang="en-GB" altLang="en-US" sz="1100" dirty="0">
                <a:solidFill>
                  <a:srgbClr val="002060"/>
                </a:solidFill>
              </a:rPr>
              <a:t> – MALICIOUS COMMUNICATIONS</a:t>
            </a:r>
          </a:p>
          <a:p>
            <a:pPr marL="171450" indent="-171450">
              <a:buFont typeface="Arial" panose="020B0604020202020204" pitchFamily="34" charset="0"/>
              <a:buChar char="•"/>
            </a:pPr>
            <a:r>
              <a:rPr lang="en-GB" altLang="en-US" sz="1100" b="1" dirty="0">
                <a:solidFill>
                  <a:srgbClr val="002060"/>
                </a:solidFill>
              </a:rPr>
              <a:t>GROUP 3</a:t>
            </a:r>
            <a:r>
              <a:rPr lang="en-GB" altLang="en-US" sz="1100" dirty="0">
                <a:solidFill>
                  <a:srgbClr val="002060"/>
                </a:solidFill>
              </a:rPr>
              <a:t> – GENERAL DATA PROTECTION REGULATIONS 2018</a:t>
            </a:r>
          </a:p>
          <a:p>
            <a:pPr marL="0" indent="0">
              <a:buFont typeface="Arial" panose="020B0604020202020204" pitchFamily="34" charset="0"/>
              <a:buNone/>
            </a:pPr>
            <a:endParaRPr lang="en-GB" altLang="en-US" sz="1100" b="1" dirty="0">
              <a:solidFill>
                <a:srgbClr val="002060"/>
              </a:solidFill>
            </a:endParaRPr>
          </a:p>
          <a:p>
            <a:pPr eaLnBrk="1" hangingPunct="1">
              <a:lnSpc>
                <a:spcPct val="100000"/>
              </a:lnSpc>
              <a:spcBef>
                <a:spcPct val="0"/>
              </a:spcBef>
            </a:pP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The following information has been taken from the NPCC 2012 Good Practice Guide for Digital Evidence</a:t>
            </a: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Computer Misuse Act 1990 (UK Wide)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(http://www.legislation.gov.uk/ukpga/1990/18/introduction)</a:t>
            </a: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COMPUTER MISUSE ACT</a:t>
            </a:r>
            <a:r>
              <a:rPr lang="en-GB" altLang="en-US" sz="1100" baseline="0" dirty="0">
                <a:latin typeface="Arial" panose="020B0604020202020204" pitchFamily="34" charset="0"/>
                <a:cs typeface="Arial" panose="020B0604020202020204" pitchFamily="34" charset="0"/>
              </a:rPr>
              <a:t>:</a:t>
            </a: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S1 Unauthorised Access To Computer Material</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 It is an offence to cause a computer to perform any function with intent to gain</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unauthorised access to any program or data held in any computer. It will be necessary to</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prove the access secured is unauthorised and the suspect knows this is the case. This is</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commonly referred to as ‘hacking’.</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 The Police and Justice Bill 2006 amended the maximum penalty for Section 1 offences. The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offence is now triable either way, i.e. in the Magistrates Court or the Crown Court. The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maximum custodial sentence has been increased from six months to two years.</a:t>
            </a:r>
          </a:p>
          <a:p>
            <a:pPr eaLnBrk="1" hangingPunct="1">
              <a:lnSpc>
                <a:spcPct val="100000"/>
              </a:lnSpc>
              <a:spcBef>
                <a:spcPct val="0"/>
              </a:spcBef>
            </a:pP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S2 Unauthorised Access with Intent to Commit Other Offence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 An offence is committed as per S1 but the S2 offence is committed with the intention of</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committing an offence or facilitating the commission of an offence. The offence to be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committed must carry a sentence fixed by law or carry a sentence of imprisonment of 5</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years or more. Even if it is not possible to prove the intent to commit the further offence,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the S1 offence is still committed. Max penalty: 5 years imprisonment.</a:t>
            </a:r>
          </a:p>
          <a:p>
            <a:pPr eaLnBrk="1" hangingPunct="1">
              <a:lnSpc>
                <a:spcPct val="100000"/>
              </a:lnSpc>
              <a:spcBef>
                <a:spcPct val="0"/>
              </a:spcBef>
            </a:pP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S3 Unauthorised Acts with Intent to Impair Operation</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 An offence is committed if any person does an unauthorised act with the intention of</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impairing the operation of any computer. This ‘impairment’ may be such that access to data</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is prevented or hindered or that the operation or reliability of any program is affected. This</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offence carries a maximum penalty of ten years imprisonment. This offence is used instead</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of the Criminal Damage Act 1971, since it is not possible to criminally damage something</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that is not tangible. The Police and Justice Bill 2006 amended the original Section 3</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Computer Misuse Act offence, unauthorised modification, and increased the maximum</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penalty to ten years imprisonment.</a:t>
            </a:r>
          </a:p>
          <a:p>
            <a:pPr eaLnBrk="1" hangingPunct="1">
              <a:lnSpc>
                <a:spcPct val="100000"/>
              </a:lnSpc>
              <a:spcBef>
                <a:spcPct val="0"/>
              </a:spcBef>
            </a:pP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S3A Making, Supplying or Obtaining Article for Use in S1 or S3 offences</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 The Police and Justice Bill 2006 created a new S3A offence of making, supplying (including</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offers to supply) or obtaining articles for use in S1 or S3 computer misuse offences. The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maximum penalty for this offence is two years imprisonment.</a:t>
            </a:r>
          </a:p>
          <a:p>
            <a:pPr eaLnBrk="1" hangingPunct="1">
              <a:lnSpc>
                <a:spcPct val="100000"/>
              </a:lnSpc>
              <a:spcBef>
                <a:spcPct val="0"/>
              </a:spcBef>
            </a:pP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b="1" dirty="0">
                <a:latin typeface="Arial" panose="020B0604020202020204" pitchFamily="34" charset="0"/>
                <a:cs typeface="Arial" panose="020B0604020202020204" pitchFamily="34" charset="0"/>
              </a:rPr>
              <a:t>S10 Saving For Certain Law Enforcement Powers</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 This section explains that S1 of the Act has effect without prejudice to the operation in</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England, Wales or Scotland of any enactment relating to powers of inspection, search and</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seizure.</a:t>
            </a: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MALICIOUS</a:t>
            </a:r>
            <a:r>
              <a:rPr lang="en-GB" altLang="en-US" sz="1100" baseline="0" dirty="0">
                <a:latin typeface="Arial" panose="020B0604020202020204" pitchFamily="34" charset="0"/>
                <a:cs typeface="Arial" panose="020B0604020202020204" pitchFamily="34" charset="0"/>
              </a:rPr>
              <a:t> COMMUNICATIONS ACT:</a:t>
            </a:r>
          </a:p>
          <a:p>
            <a:pPr eaLnBrk="1" hangingPunct="1">
              <a:lnSpc>
                <a:spcPct val="100000"/>
              </a:lnSpc>
              <a:spcBef>
                <a:spcPct val="0"/>
              </a:spcBef>
            </a:pPr>
            <a:endParaRPr lang="en-GB" altLang="en-US" sz="1100" baseline="0" dirty="0">
              <a:latin typeface="Arial" panose="020B0604020202020204" pitchFamily="34" charset="0"/>
              <a:cs typeface="Arial" panose="020B0604020202020204" pitchFamily="34" charset="0"/>
            </a:endParaRPr>
          </a:p>
          <a:p>
            <a:pPr>
              <a:lnSpc>
                <a:spcPct val="100000"/>
              </a:lnSpc>
            </a:pPr>
            <a:r>
              <a:rPr lang="en-GB" altLang="ko-KR" sz="1100" b="1" dirty="0">
                <a:solidFill>
                  <a:srgbClr val="002060"/>
                </a:solidFill>
                <a:latin typeface="Arial" panose="020B0604020202020204" pitchFamily="34" charset="0"/>
                <a:ea typeface="Gulim" panose="020B0600000101010101" pitchFamily="34" charset="-127"/>
                <a:cs typeface="Arial" panose="020B0604020202020204" pitchFamily="34" charset="0"/>
              </a:rPr>
              <a:t>Section 1</a:t>
            </a:r>
            <a:r>
              <a:rPr lang="en-GB" altLang="ko-KR" sz="1100" dirty="0">
                <a:solidFill>
                  <a:srgbClr val="002060"/>
                </a:solidFill>
                <a:latin typeface="Arial" panose="020B0604020202020204" pitchFamily="34" charset="0"/>
                <a:ea typeface="Gulim" panose="020B0600000101010101" pitchFamily="34" charset="-127"/>
                <a:cs typeface="Arial" panose="020B0604020202020204" pitchFamily="34" charset="0"/>
              </a:rPr>
              <a:t> </a:t>
            </a:r>
            <a:r>
              <a:rPr lang="en-GB" sz="1100" kern="1200" dirty="0">
                <a:solidFill>
                  <a:schemeClr val="tx1"/>
                </a:solidFill>
                <a:effectLst/>
                <a:latin typeface="Arial" panose="020B0604020202020204" pitchFamily="34" charset="0"/>
                <a:ea typeface="+mn-ea"/>
                <a:cs typeface="Arial" panose="020B0604020202020204" pitchFamily="34" charset="0"/>
              </a:rPr>
              <a:t>Mal </a:t>
            </a:r>
            <a:r>
              <a:rPr lang="en-GB" sz="1100" kern="1200" dirty="0" err="1">
                <a:solidFill>
                  <a:schemeClr val="tx1"/>
                </a:solidFill>
                <a:effectLst/>
                <a:latin typeface="Arial" panose="020B0604020202020204" pitchFamily="34" charset="0"/>
                <a:ea typeface="+mn-ea"/>
                <a:cs typeface="Arial" panose="020B0604020202020204" pitchFamily="34" charset="0"/>
              </a:rPr>
              <a:t>Comms</a:t>
            </a:r>
            <a:endParaRPr lang="en-GB" sz="1100" kern="1200" dirty="0">
              <a:solidFill>
                <a:schemeClr val="tx1"/>
              </a:solidFill>
              <a:effectLst/>
              <a:latin typeface="Arial" panose="020B0604020202020204" pitchFamily="34" charset="0"/>
              <a:ea typeface="+mn-ea"/>
              <a:cs typeface="Arial" panose="020B0604020202020204" pitchFamily="34" charset="0"/>
            </a:endParaRP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1(1) Any person who sends to another person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 a letter, electronic communication or article of any description which conveys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t>
            </a:r>
            <a:r>
              <a:rPr lang="en-GB" sz="1100" kern="1200" dirty="0" err="1">
                <a:solidFill>
                  <a:schemeClr val="tx1"/>
                </a:solidFill>
                <a:effectLst/>
                <a:latin typeface="Arial" panose="020B0604020202020204" pitchFamily="34" charset="0"/>
                <a:ea typeface="+mn-ea"/>
                <a:cs typeface="Arial" panose="020B0604020202020204" pitchFamily="34" charset="0"/>
              </a:rPr>
              <a:t>i</a:t>
            </a:r>
            <a:r>
              <a:rPr lang="en-GB" sz="1100" kern="1200" dirty="0">
                <a:solidFill>
                  <a:schemeClr val="tx1"/>
                </a:solidFill>
                <a:effectLst/>
                <a:latin typeface="Arial" panose="020B0604020202020204" pitchFamily="34" charset="0"/>
                <a:ea typeface="+mn-ea"/>
                <a:cs typeface="Arial" panose="020B0604020202020204" pitchFamily="34" charset="0"/>
              </a:rPr>
              <a:t>) a message which is indecent or grossly offensive;</a:t>
            </a:r>
            <a:br>
              <a:rPr lang="en-GB" sz="1100" kern="1200" dirty="0">
                <a:solidFill>
                  <a:schemeClr val="tx1"/>
                </a:solidFill>
                <a:effectLst/>
                <a:latin typeface="Arial" panose="020B0604020202020204" pitchFamily="34" charset="0"/>
                <a:ea typeface="+mn-ea"/>
                <a:cs typeface="Arial" panose="020B0604020202020204" pitchFamily="34" charset="0"/>
              </a:rPr>
            </a:br>
            <a:r>
              <a:rPr lang="en-GB" sz="1100" kern="1200" dirty="0">
                <a:solidFill>
                  <a:schemeClr val="tx1"/>
                </a:solidFill>
                <a:effectLst/>
                <a:latin typeface="Arial" panose="020B0604020202020204" pitchFamily="34" charset="0"/>
                <a:ea typeface="+mn-ea"/>
                <a:cs typeface="Arial" panose="020B0604020202020204" pitchFamily="34" charset="0"/>
              </a:rPr>
              <a:t>(ii) a threat; or </a:t>
            </a:r>
            <a:br>
              <a:rPr lang="en-GB" sz="1100" kern="1200" dirty="0">
                <a:solidFill>
                  <a:schemeClr val="tx1"/>
                </a:solidFill>
                <a:effectLst/>
                <a:latin typeface="Arial" panose="020B0604020202020204" pitchFamily="34" charset="0"/>
                <a:ea typeface="+mn-ea"/>
                <a:cs typeface="Arial" panose="020B0604020202020204" pitchFamily="34" charset="0"/>
              </a:rPr>
            </a:br>
            <a:r>
              <a:rPr lang="en-GB" sz="1100" kern="1200" dirty="0">
                <a:solidFill>
                  <a:schemeClr val="tx1"/>
                </a:solidFill>
                <a:effectLst/>
                <a:latin typeface="Arial" panose="020B0604020202020204" pitchFamily="34" charset="0"/>
                <a:ea typeface="+mn-ea"/>
                <a:cs typeface="Arial" panose="020B0604020202020204" pitchFamily="34" charset="0"/>
              </a:rPr>
              <a:t>(iii) information which is false and known or believed to be false by the sender; or</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(b) any article or electronic communication which is, in whole or in part, of an indecent or grossly offensive nature,</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is guilty of an offence if his purpose, or one of his purposes, in sending it is that it should, so far as falling within paragraph (a) or (b) above, cause distress or anxiety to the recipient or to any other person to whom he intends that it or its contents or nature should be communicated.</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1(2) A person is not guilty of an offence by virtue of subsection 1(a)(ii) above if he shows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 that the threat was used to reinforce a demand made by him on reasonable grounds; and</a:t>
            </a:r>
            <a:br>
              <a:rPr lang="en-GB" sz="1100" kern="1200" dirty="0">
                <a:solidFill>
                  <a:schemeClr val="tx1"/>
                </a:solidFill>
                <a:effectLst/>
                <a:latin typeface="Arial" panose="020B0604020202020204" pitchFamily="34" charset="0"/>
                <a:ea typeface="+mn-ea"/>
                <a:cs typeface="Arial" panose="020B0604020202020204" pitchFamily="34" charset="0"/>
              </a:rPr>
            </a:br>
            <a:r>
              <a:rPr lang="en-GB" sz="1100" kern="1200" dirty="0">
                <a:solidFill>
                  <a:schemeClr val="tx1"/>
                </a:solidFill>
                <a:effectLst/>
                <a:latin typeface="Arial" panose="020B0604020202020204" pitchFamily="34" charset="0"/>
                <a:ea typeface="+mn-ea"/>
                <a:cs typeface="Arial" panose="020B0604020202020204" pitchFamily="34" charset="0"/>
              </a:rPr>
              <a:t>(b) that he believed and had reasonable grounds for believing that the use of the threat was a proper means of reinforcing the demand.</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1(2A) In this section </a:t>
            </a:r>
            <a:r>
              <a:rPr lang="en-GB" sz="1100" b="1" kern="1200" dirty="0">
                <a:solidFill>
                  <a:schemeClr val="tx1"/>
                </a:solidFill>
                <a:effectLst/>
                <a:latin typeface="Arial" panose="020B0604020202020204" pitchFamily="34" charset="0"/>
                <a:ea typeface="+mn-ea"/>
                <a:cs typeface="Arial" panose="020B0604020202020204" pitchFamily="34" charset="0"/>
              </a:rPr>
              <a:t>electronic communication</a:t>
            </a:r>
            <a:r>
              <a:rPr lang="en-GB" sz="1100" kern="1200" dirty="0">
                <a:solidFill>
                  <a:schemeClr val="tx1"/>
                </a:solidFill>
                <a:effectLst/>
                <a:latin typeface="Arial" panose="020B0604020202020204" pitchFamily="34" charset="0"/>
                <a:ea typeface="+mn-ea"/>
                <a:cs typeface="Arial" panose="020B0604020202020204" pitchFamily="34" charset="0"/>
              </a:rPr>
              <a:t> includes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 any oral or other communication by means of an </a:t>
            </a:r>
            <a:r>
              <a:rPr lang="en-GB" sz="1100" u="sng" kern="1200" dirty="0">
                <a:solidFill>
                  <a:schemeClr val="tx1"/>
                </a:solidFill>
                <a:effectLst/>
                <a:latin typeface="Arial" panose="020B0604020202020204" pitchFamily="34" charset="0"/>
                <a:ea typeface="+mn-ea"/>
                <a:cs typeface="Arial" panose="020B0604020202020204" pitchFamily="34" charset="0"/>
                <a:hlinkClick r:id="rId3" action="ppaction://hlinkfile"/>
              </a:rPr>
              <a:t>electronic communications network</a:t>
            </a:r>
            <a:r>
              <a:rPr lang="en-GB" sz="1100" kern="1200" dirty="0">
                <a:solidFill>
                  <a:schemeClr val="tx1"/>
                </a:solidFill>
                <a:effectLst/>
                <a:latin typeface="Arial" panose="020B0604020202020204" pitchFamily="34" charset="0"/>
                <a:ea typeface="+mn-ea"/>
                <a:cs typeface="Arial" panose="020B0604020202020204" pitchFamily="34" charset="0"/>
              </a:rPr>
              <a:t>; and</a:t>
            </a:r>
            <a:br>
              <a:rPr lang="en-GB" sz="1100" kern="1200" dirty="0">
                <a:solidFill>
                  <a:schemeClr val="tx1"/>
                </a:solidFill>
                <a:effectLst/>
                <a:latin typeface="Arial" panose="020B0604020202020204" pitchFamily="34" charset="0"/>
                <a:ea typeface="+mn-ea"/>
                <a:cs typeface="Arial" panose="020B0604020202020204" pitchFamily="34" charset="0"/>
              </a:rPr>
            </a:br>
            <a:r>
              <a:rPr lang="en-GB" sz="1100" kern="1200" dirty="0">
                <a:solidFill>
                  <a:schemeClr val="tx1"/>
                </a:solidFill>
                <a:effectLst/>
                <a:latin typeface="Arial" panose="020B0604020202020204" pitchFamily="34" charset="0"/>
                <a:ea typeface="+mn-ea"/>
                <a:cs typeface="Arial" panose="020B0604020202020204" pitchFamily="34" charset="0"/>
              </a:rPr>
              <a:t>(b) any communication (however sent) that is in electronic form.</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1(3) In this section references to </a:t>
            </a:r>
            <a:r>
              <a:rPr lang="en-GB" sz="1100" b="1" kern="1200" dirty="0">
                <a:solidFill>
                  <a:schemeClr val="tx1"/>
                </a:solidFill>
                <a:effectLst/>
                <a:latin typeface="Arial" panose="020B0604020202020204" pitchFamily="34" charset="0"/>
                <a:ea typeface="+mn-ea"/>
                <a:cs typeface="Arial" panose="020B0604020202020204" pitchFamily="34" charset="0"/>
              </a:rPr>
              <a:t>sending</a:t>
            </a:r>
            <a:r>
              <a:rPr lang="en-GB" sz="1100" kern="1200" dirty="0">
                <a:solidFill>
                  <a:schemeClr val="tx1"/>
                </a:solidFill>
                <a:effectLst/>
                <a:latin typeface="Arial" panose="020B0604020202020204" pitchFamily="34" charset="0"/>
                <a:ea typeface="+mn-ea"/>
                <a:cs typeface="Arial" panose="020B0604020202020204" pitchFamily="34" charset="0"/>
              </a:rPr>
              <a:t> include references to delivering or transmitting and to causing to be sent delivered or transmitted and </a:t>
            </a:r>
            <a:r>
              <a:rPr lang="en-GB" sz="1100" b="1" kern="1200" dirty="0">
                <a:solidFill>
                  <a:schemeClr val="tx1"/>
                </a:solidFill>
                <a:effectLst/>
                <a:latin typeface="Arial" panose="020B0604020202020204" pitchFamily="34" charset="0"/>
                <a:ea typeface="+mn-ea"/>
                <a:cs typeface="Arial" panose="020B0604020202020204" pitchFamily="34" charset="0"/>
              </a:rPr>
              <a:t>sender</a:t>
            </a:r>
            <a:r>
              <a:rPr lang="en-GB" sz="1100" kern="1200" dirty="0">
                <a:solidFill>
                  <a:schemeClr val="tx1"/>
                </a:solidFill>
                <a:effectLst/>
                <a:latin typeface="Arial" panose="020B0604020202020204" pitchFamily="34" charset="0"/>
                <a:ea typeface="+mn-ea"/>
                <a:cs typeface="Arial" panose="020B0604020202020204" pitchFamily="34" charset="0"/>
              </a:rPr>
              <a:t> shall be construed accordingly.</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All Either Way offences</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Summary 12 months and/or fine</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Indictment 2 years and / or fine</a:t>
            </a:r>
          </a:p>
          <a:p>
            <a:pPr>
              <a:lnSpc>
                <a:spcPct val="100000"/>
              </a:lnSpc>
            </a:pPr>
            <a:endParaRPr lang="en-GB" sz="1100" kern="1200" dirty="0">
              <a:solidFill>
                <a:schemeClr val="tx1"/>
              </a:solidFill>
              <a:effectLst/>
              <a:latin typeface="Arial" panose="020B0604020202020204" pitchFamily="34" charset="0"/>
              <a:ea typeface="+mn-ea"/>
              <a:cs typeface="Arial" panose="020B0604020202020204" pitchFamily="34" charset="0"/>
            </a:endParaRPr>
          </a:p>
          <a:p>
            <a:pPr eaLnBrk="1" hangingPunct="1">
              <a:lnSpc>
                <a:spcPct val="100000"/>
              </a:lnSpc>
            </a:pPr>
            <a:r>
              <a:rPr lang="en-GB" altLang="en-US" sz="1100" dirty="0">
                <a:solidFill>
                  <a:srgbClr val="002060"/>
                </a:solidFill>
                <a:latin typeface="Arial" panose="020B0604020202020204" pitchFamily="34" charset="0"/>
                <a:ea typeface="Gulim" panose="020B0600000101010101" pitchFamily="34" charset="-127"/>
                <a:cs typeface="Arial" panose="020B0604020202020204" pitchFamily="34" charset="0"/>
              </a:rPr>
              <a:t>GDPR:</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GDPR</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General Data Protection Regulation</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EU legislation brought into UK legislation under Data Protection Act 2018</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Replaces and updates the old Data Protection Act (1998)</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Applies to controllers and processors</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Applies to any personal data – data that relates to an identified or identifiable individual</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8 Principles</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Fairly and lawfully processed.</a:t>
            </a:r>
          </a:p>
          <a:p>
            <a:pPr lvl="1">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Identify valid grounds</a:t>
            </a:r>
          </a:p>
          <a:p>
            <a:pPr lvl="1">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Don’t process in any way which is unduly detrimental, unexpected or misleading </a:t>
            </a:r>
          </a:p>
          <a:p>
            <a:pPr lvl="1">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Be clear open and honest about how data will be used</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Processed for limited purposes. </a:t>
            </a:r>
          </a:p>
          <a:p>
            <a:pPr lvl="1">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Must be clear what purposes are</a:t>
            </a:r>
          </a:p>
          <a:p>
            <a:pPr lvl="1">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Purpose must be recorded</a:t>
            </a:r>
          </a:p>
          <a:p>
            <a:pPr lvl="1">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Cannot use for a new purpose unless compatible with original purpose, consent of subject or clear basis in law</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Adequate, relevant and not excessive. </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Accurate and up to date</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Not kept for longer than is necessary. </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Processed in line with the data subject’s rights. </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Secure. </a:t>
            </a:r>
          </a:p>
          <a:p>
            <a:pPr lvl="0">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Not transferred to other countries without adequate protection.</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 </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Exemptions for Law Enforcement and National Security – but still need to comply with Part 3 of DPA 2018</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35</a:t>
            </a:fld>
            <a:endParaRPr lang="en-GB"/>
          </a:p>
        </p:txBody>
      </p:sp>
    </p:spTree>
    <p:extLst>
      <p:ext uri="{BB962C8B-B14F-4D97-AF65-F5344CB8AC3E}">
        <p14:creationId xmlns:p14="http://schemas.microsoft.com/office/powerpoint/2010/main" val="38253998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Arial" panose="020B0604020202020204" pitchFamily="34" charset="0"/>
              <a:buAutoNum type="arabicPeriod"/>
            </a:pPr>
            <a:r>
              <a:rPr lang="en-GB" sz="1200" b="0" i="0" u="none" strike="noStrike" dirty="0">
                <a:solidFill>
                  <a:srgbClr val="000000"/>
                </a:solidFill>
                <a:effectLst/>
              </a:rPr>
              <a:t>Police and Criminal Evidence Act 1984 - </a:t>
            </a:r>
            <a:r>
              <a:rPr lang="en-GB" b="0" i="0" dirty="0">
                <a:solidFill>
                  <a:srgbClr val="333333"/>
                </a:solidFill>
                <a:effectLst/>
                <a:latin typeface="Nunito" pitchFamily="2" charset="0"/>
              </a:rPr>
              <a:t>makes provisions in relation to police powers, police duties, persons in police detention, evidence, police discipline and complaints against the police.</a:t>
            </a:r>
            <a:endParaRPr lang="en-GB" sz="1200" b="0" i="0" u="none" strike="noStrike" dirty="0">
              <a:solidFill>
                <a:srgbClr val="000000"/>
              </a:solidFill>
              <a:effectLst/>
              <a:latin typeface="Nunito" pitchFamily="2" charset="0"/>
            </a:endParaRPr>
          </a:p>
          <a:p>
            <a:pPr marL="228600" indent="-228600">
              <a:buFont typeface="Arial" panose="020B0604020202020204" pitchFamily="34" charset="0"/>
              <a:buAutoNum type="arabicPeriod"/>
            </a:pPr>
            <a:r>
              <a:rPr lang="en-GB" sz="1200" b="0" i="0" u="none" strike="noStrike" dirty="0">
                <a:solidFill>
                  <a:srgbClr val="000000"/>
                </a:solidFill>
                <a:effectLst/>
              </a:rPr>
              <a:t>Criminal Procedure and Investigations Act 1996 - i</a:t>
            </a:r>
            <a:r>
              <a:rPr lang="en-GB" b="0" i="0" dirty="0">
                <a:solidFill>
                  <a:srgbClr val="202124"/>
                </a:solidFill>
                <a:effectLst/>
                <a:latin typeface="arial" panose="020B0604020202020204" pitchFamily="34" charset="0"/>
              </a:rPr>
              <a:t>t sets out the manner in which police officers are to record, retain and reveal to the prosecutor material obtained in a criminal investigation and which may be relevant to the investigation, and related matters.</a:t>
            </a:r>
            <a:endParaRPr lang="en-GB" sz="1200" b="0" i="0" u="none" strike="noStrike" dirty="0">
              <a:solidFill>
                <a:srgbClr val="000000"/>
              </a:solidFill>
              <a:effectLst/>
              <a:latin typeface="arial" panose="020B0604020202020204" pitchFamily="34" charset="0"/>
            </a:endParaRPr>
          </a:p>
          <a:p>
            <a:pPr marL="228600" indent="-228600">
              <a:buFont typeface="Arial" panose="020B0604020202020204" pitchFamily="34" charset="0"/>
              <a:buAutoNum type="arabicPeriod"/>
            </a:pPr>
            <a:r>
              <a:rPr lang="en-GB" sz="1200" b="0" i="0" u="none" strike="noStrike" dirty="0">
                <a:solidFill>
                  <a:srgbClr val="000000"/>
                </a:solidFill>
                <a:effectLst/>
              </a:rPr>
              <a:t>Regulation of Investigatory Powers Act 2000 - </a:t>
            </a:r>
            <a:r>
              <a:rPr lang="en-GB" b="0" i="0" dirty="0">
                <a:solidFill>
                  <a:srgbClr val="202124"/>
                </a:solidFill>
                <a:effectLst/>
                <a:latin typeface="arial" panose="020B0604020202020204" pitchFamily="34" charset="0"/>
              </a:rPr>
              <a:t>governs the use of covert surveillance by public bodies. This includes bugs, video surveillance and interceptions of private communications (</a:t>
            </a:r>
            <a:r>
              <a:rPr lang="en-GB" b="0" i="0" dirty="0" err="1">
                <a:solidFill>
                  <a:srgbClr val="202124"/>
                </a:solidFill>
                <a:effectLst/>
                <a:latin typeface="arial" panose="020B0604020202020204" pitchFamily="34" charset="0"/>
              </a:rPr>
              <a:t>eg</a:t>
            </a:r>
            <a:r>
              <a:rPr lang="en-GB" b="0" i="0" dirty="0">
                <a:solidFill>
                  <a:srgbClr val="202124"/>
                </a:solidFill>
                <a:effectLst/>
                <a:latin typeface="arial" panose="020B0604020202020204" pitchFamily="34" charset="0"/>
              </a:rPr>
              <a:t> phone calls and emails), and even undercover agents ('covert human intelligence sources’).</a:t>
            </a:r>
            <a:endParaRPr lang="en-GB" sz="1200" b="0" i="0" u="none" strike="noStrike" dirty="0">
              <a:solidFill>
                <a:srgbClr val="000000"/>
              </a:solidFill>
              <a:effectLst/>
              <a:latin typeface="arial" panose="020B0604020202020204" pitchFamily="34" charset="0"/>
            </a:endParaRPr>
          </a:p>
          <a:p>
            <a:pPr marL="228600" indent="-228600">
              <a:buFont typeface="Arial" panose="020B0604020202020204" pitchFamily="34" charset="0"/>
              <a:buAutoNum type="arabicPeriod"/>
            </a:pPr>
            <a:r>
              <a:rPr lang="en-GB" sz="1200" b="0" i="0" u="none" strike="noStrike" dirty="0">
                <a:solidFill>
                  <a:srgbClr val="000000"/>
                </a:solidFill>
                <a:effectLst/>
              </a:rPr>
              <a:t>Criminal Justice and Police Act 2001  - t</a:t>
            </a:r>
            <a:r>
              <a:rPr lang="en-GB" b="0" i="0" dirty="0">
                <a:solidFill>
                  <a:srgbClr val="636363"/>
                </a:solidFill>
                <a:effectLst/>
                <a:latin typeface="Average Sans"/>
              </a:rPr>
              <a:t>he primary purpose of the is to put policies in place which are aimed at combating crime and disorder within our local community. It deals with issues regarding elements of </a:t>
            </a:r>
            <a:r>
              <a:rPr lang="en-GB" b="0" i="0" u="sng" dirty="0">
                <a:solidFill>
                  <a:schemeClr val="tx1"/>
                </a:solidFill>
                <a:effectLst/>
                <a:latin typeface="Average Sans"/>
                <a:hlinkClick r:id="rId3">
                  <a:extLst>
                    <a:ext uri="{A12FA001-AC4F-418D-AE19-62706E023703}">
                      <ahyp:hlinkClr xmlns:ahyp="http://schemas.microsoft.com/office/drawing/2018/hyperlinkcolor" val="tx"/>
                    </a:ext>
                  </a:extLst>
                </a:hlinkClick>
              </a:rPr>
              <a:t>Anti-Social Behaviour In The Neighbourhood</a:t>
            </a:r>
            <a:r>
              <a:rPr lang="en-GB" b="0" i="0" u="sng" dirty="0">
                <a:solidFill>
                  <a:schemeClr val="tx1"/>
                </a:solidFill>
                <a:effectLst/>
                <a:latin typeface="Average Sans"/>
              </a:rPr>
              <a:t> </a:t>
            </a:r>
            <a:r>
              <a:rPr lang="en-GB" b="0" i="0" dirty="0">
                <a:solidFill>
                  <a:srgbClr val="636363"/>
                </a:solidFill>
                <a:effectLst/>
                <a:latin typeface="Average Sans"/>
              </a:rPr>
              <a:t>and for the imposition of ‘on the spot’ fines for other offences as well as being concerned with other issues.</a:t>
            </a:r>
            <a:endParaRPr lang="en-GB" sz="1200" b="0" i="0" u="none" strike="noStrike" dirty="0">
              <a:solidFill>
                <a:srgbClr val="000000"/>
              </a:solidFill>
              <a:effectLst/>
              <a:latin typeface="Average Sans"/>
            </a:endParaRPr>
          </a:p>
          <a:p>
            <a:pPr marL="228600" indent="-228600">
              <a:buFont typeface="Arial" panose="020B0604020202020204" pitchFamily="34" charset="0"/>
              <a:buAutoNum type="arabicPeriod"/>
            </a:pPr>
            <a:r>
              <a:rPr lang="en-GB" sz="1200" b="0" i="0" u="none" strike="noStrike" dirty="0">
                <a:solidFill>
                  <a:srgbClr val="000000"/>
                </a:solidFill>
                <a:effectLst/>
              </a:rPr>
              <a:t>Wireless Telegraphy Act 2006 - </a:t>
            </a:r>
            <a:r>
              <a:rPr lang="en-GB" b="0" i="0" dirty="0">
                <a:solidFill>
                  <a:srgbClr val="000000"/>
                </a:solidFill>
                <a:effectLst/>
                <a:latin typeface="arial" panose="020B0604020202020204" pitchFamily="34" charset="0"/>
              </a:rPr>
              <a:t>An Act to consolidate enactments about wireless telegraphy.</a:t>
            </a:r>
            <a:endParaRPr lang="en-GB" sz="1200" b="0" i="0" u="none" strike="noStrike" dirty="0">
              <a:solidFill>
                <a:srgbClr val="000000"/>
              </a:solidFill>
              <a:effectLst/>
              <a:latin typeface="arial" panose="020B0604020202020204" pitchFamily="34" charset="0"/>
            </a:endParaRPr>
          </a:p>
          <a:p>
            <a:pPr marL="228600" indent="-228600">
              <a:buFont typeface="Arial" panose="020B0604020202020204" pitchFamily="34" charset="0"/>
              <a:buAutoNum type="arabicPeriod"/>
            </a:pPr>
            <a:r>
              <a:rPr lang="en-GB" sz="1200" b="0" i="0" u="none" strike="noStrike" dirty="0">
                <a:solidFill>
                  <a:srgbClr val="000000"/>
                </a:solidFill>
                <a:effectLst/>
              </a:rPr>
              <a:t>NPCC Good Practice Guide for Digital Evidence 2012 – (already covered in session)</a:t>
            </a:r>
          </a:p>
          <a:p>
            <a:pPr marL="228600" indent="-228600">
              <a:buFont typeface="Arial" panose="020B0604020202020204" pitchFamily="34" charset="0"/>
              <a:buAutoNum type="arabicPeriod"/>
            </a:pPr>
            <a:r>
              <a:rPr lang="en-GB" sz="1200" b="0" i="0" u="none" strike="noStrike" dirty="0">
                <a:solidFill>
                  <a:srgbClr val="000000"/>
                </a:solidFill>
                <a:effectLst/>
              </a:rPr>
              <a:t>Investigatory Powers Act 2016 - </a:t>
            </a:r>
            <a:r>
              <a:rPr lang="en-GB" b="0" i="0" dirty="0">
                <a:solidFill>
                  <a:srgbClr val="202124"/>
                </a:solidFill>
                <a:effectLst/>
                <a:latin typeface="arial" panose="020B0604020202020204" pitchFamily="34" charset="0"/>
              </a:rPr>
              <a:t>It provides a new framework to govern the use and oversight of investigatory powers by law enforcement and the security and intelligence agencies.</a:t>
            </a:r>
            <a:endParaRPr lang="en-GB" sz="1200" b="0" i="0" u="none" strike="noStrike" dirty="0">
              <a:solidFill>
                <a:srgbClr val="000000"/>
              </a:solidFill>
              <a:effectLst/>
              <a:latin typeface="arial" panose="020B0604020202020204" pitchFamily="34" charset="0"/>
            </a:endParaRPr>
          </a:p>
          <a:p>
            <a:pPr marL="228600" indent="-228600">
              <a:buFont typeface="Arial" panose="020B0604020202020204" pitchFamily="34" charset="0"/>
              <a:buAutoNum type="arabicPeriod"/>
            </a:pPr>
            <a:r>
              <a:rPr lang="en-GB" sz="1200" b="0" i="0" u="none" strike="noStrike" dirty="0">
                <a:solidFill>
                  <a:srgbClr val="000000"/>
                </a:solidFill>
                <a:effectLst/>
              </a:rPr>
              <a:t>Data Protection Act 2018 - </a:t>
            </a:r>
            <a:r>
              <a:rPr lang="en-GB" b="0" i="0" dirty="0">
                <a:solidFill>
                  <a:srgbClr val="4D5156"/>
                </a:solidFill>
                <a:effectLst/>
                <a:latin typeface="arial" panose="020B0604020202020204" pitchFamily="34" charset="0"/>
              </a:rPr>
              <a:t>The Data Protection Act 2018 is a United Kingdom Act of Parliament which updates data protection laws in the UK. It is a national law which complements the European Union's General Data Protection Regulation</a:t>
            </a:r>
          </a:p>
          <a:p>
            <a:pPr marL="228600" indent="-228600">
              <a:buFont typeface="Arial" panose="020B0604020202020204" pitchFamily="34" charset="0"/>
              <a:buAutoNum type="arabicPeriod"/>
            </a:pPr>
            <a:r>
              <a:rPr lang="en-GB" sz="1200" b="0" i="0" u="none" strike="noStrike" dirty="0">
                <a:solidFill>
                  <a:srgbClr val="4D5156"/>
                </a:solidFill>
                <a:effectLst/>
                <a:latin typeface="arial" panose="020B0604020202020204" pitchFamily="34" charset="0"/>
              </a:rPr>
              <a:t>Computer Misuse Act 2018 – main legislation that criminalises unauthorised access to computer     systems &amp; data, &amp; the damaging or destroying of these</a:t>
            </a:r>
          </a:p>
          <a:p>
            <a:pPr marL="228600" indent="-228600">
              <a:buFont typeface="Arial" panose="020B0604020202020204" pitchFamily="34" charset="0"/>
              <a:buAutoNum type="arabicPeriod"/>
            </a:pPr>
            <a:r>
              <a:rPr lang="en-GB" sz="1200" b="0" i="0" u="none" strike="noStrike" dirty="0">
                <a:solidFill>
                  <a:srgbClr val="4D5156"/>
                </a:solidFill>
                <a:effectLst/>
                <a:latin typeface="arial" panose="020B0604020202020204" pitchFamily="34" charset="0"/>
              </a:rPr>
              <a:t>Police, Crime, Sentencing &amp; Courts Act 2022 – Chapter 3 Extraction of information from electronic devices. S37 – sets out when an authorised person may extract information stored on an electronic device for the purpose of preventing, investigating etc crime, to help locate missing persons or to protect children or at-risk adults from harm. Also, within this section the Secretary of State must prepare a code of practice on the exercise of powers to extract information from electronic devices.</a:t>
            </a:r>
            <a:br>
              <a:rPr lang="en-GB" sz="1200" b="0" i="0" u="none" strike="noStrike" dirty="0">
                <a:solidFill>
                  <a:srgbClr val="000000"/>
                </a:solidFill>
                <a:effectLst/>
              </a:rPr>
            </a:b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36</a:t>
            </a:fld>
            <a:endParaRPr lang="en-GB"/>
          </a:p>
        </p:txBody>
      </p:sp>
    </p:spTree>
    <p:extLst>
      <p:ext uri="{BB962C8B-B14F-4D97-AF65-F5344CB8AC3E}">
        <p14:creationId xmlns:p14="http://schemas.microsoft.com/office/powerpoint/2010/main" val="10150860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Police officers play an</a:t>
            </a:r>
            <a:r>
              <a:rPr lang="en-GB" sz="1100" baseline="0" dirty="0">
                <a:latin typeface="Arial" panose="020B0604020202020204" pitchFamily="34" charset="0"/>
                <a:cs typeface="Arial" panose="020B0604020202020204" pitchFamily="34" charset="0"/>
              </a:rPr>
              <a:t> important role in providing prevention advice for internet facilitated crime..</a:t>
            </a:r>
          </a:p>
          <a:p>
            <a:endParaRPr lang="en-GB" sz="1100" baseline="0" dirty="0">
              <a:latin typeface="Arial" panose="020B0604020202020204" pitchFamily="34" charset="0"/>
              <a:cs typeface="Arial" panose="020B0604020202020204" pitchFamily="34" charset="0"/>
            </a:endParaRPr>
          </a:p>
          <a:p>
            <a:r>
              <a:rPr lang="en-GB" sz="1100" baseline="0" dirty="0">
                <a:latin typeface="Arial" panose="020B0604020202020204" pitchFamily="34" charset="0"/>
                <a:cs typeface="Arial" panose="020B0604020202020204" pitchFamily="34" charset="0"/>
              </a:rPr>
              <a:t>The support agencies that can provide crime prevention advice for digital devices are: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latin typeface="Arial" panose="020B0604020202020204" pitchFamily="34" charset="0"/>
                <a:cs typeface="Arial" panose="020B0604020202020204" pitchFamily="34" charset="0"/>
              </a:rPr>
              <a:t>Get safe online - </a:t>
            </a:r>
            <a:r>
              <a:rPr lang="en-GB" sz="1100" b="0" i="0" dirty="0">
                <a:solidFill>
                  <a:srgbClr val="000000"/>
                </a:solidFill>
                <a:effectLst/>
                <a:latin typeface="Poppins" panose="00000500000000000000" pitchFamily="2" charset="0"/>
              </a:rPr>
              <a:t>UK’s leading internet safety website providing unbiased, factual &amp; easy to understand information on online safety.  Their </a:t>
            </a:r>
            <a:r>
              <a:rPr lang="en-GB" sz="1100" b="0" i="0" dirty="0">
                <a:solidFill>
                  <a:srgbClr val="424E58"/>
                </a:solidFill>
                <a:effectLst/>
                <a:latin typeface="Roboto" panose="02000000000000000000" pitchFamily="2" charset="0"/>
              </a:rPr>
              <a:t>website provides practical advice on how to protect yourself, your computers and mobiles device and your business against fraud, identity theft, viruses and many other problems encountered online. It contains guidance on many other related subjects too – including performing backups and how to avoid theft or loss of your computer, smartphone or tablet. Every conceivable topic is included on the site – including safe online shopping, gaming and dating … so you really can stay safe with everything you do online.</a:t>
            </a:r>
          </a:p>
          <a:p>
            <a:pPr marL="628650" lvl="1" indent="-171450">
              <a:buFont typeface="Arial" panose="020B0604020202020204" pitchFamily="34" charset="0"/>
              <a:buChar char="•"/>
            </a:pPr>
            <a:endParaRPr lang="en-GB" sz="1100" baseline="0" dirty="0">
              <a:latin typeface="Arial" panose="020B0604020202020204" pitchFamily="34" charset="0"/>
              <a:cs typeface="Arial" panose="020B0604020202020204" pitchFamily="34" charset="0"/>
            </a:endParaRPr>
          </a:p>
          <a:p>
            <a:pPr marL="628650" lvl="1"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Action Fraud</a:t>
            </a:r>
          </a:p>
          <a:p>
            <a:pPr marL="571500" indent="-571500">
              <a:buFont typeface="Arial" panose="020B0604020202020204" pitchFamily="34" charset="0"/>
              <a:buChar char="•"/>
            </a:pPr>
            <a:r>
              <a:rPr lang="en-GB" altLang="ko-KR" sz="1100" kern="0" dirty="0">
                <a:solidFill>
                  <a:srgbClr val="002060"/>
                </a:solidFill>
                <a:latin typeface="Arial" panose="020B0604020202020204" pitchFamily="34" charset="0"/>
                <a:ea typeface="Gulim" pitchFamily="34" charset="-127"/>
                <a:cs typeface="Arial" panose="020B0604020202020204" pitchFamily="34" charset="0"/>
              </a:rPr>
              <a:t>DMIs (Digital</a:t>
            </a:r>
            <a:r>
              <a:rPr lang="en-GB" altLang="ko-KR" sz="1100" kern="0" baseline="0" dirty="0">
                <a:solidFill>
                  <a:srgbClr val="002060"/>
                </a:solidFill>
                <a:latin typeface="Arial" panose="020B0604020202020204" pitchFamily="34" charset="0"/>
                <a:ea typeface="Gulim" pitchFamily="34" charset="-127"/>
                <a:cs typeface="Arial" panose="020B0604020202020204" pitchFamily="34" charset="0"/>
              </a:rPr>
              <a:t> Media Investigator) </a:t>
            </a:r>
            <a:endParaRPr lang="en-GB" altLang="ko-KR" sz="1100" kern="0" dirty="0">
              <a:solidFill>
                <a:srgbClr val="002060"/>
              </a:solidFill>
              <a:latin typeface="Arial" panose="020B0604020202020204" pitchFamily="34" charset="0"/>
              <a:ea typeface="Gulim" pitchFamily="34" charset="-127"/>
              <a:cs typeface="Arial" panose="020B0604020202020204" pitchFamily="34" charset="0"/>
            </a:endParaRPr>
          </a:p>
          <a:p>
            <a:pPr marL="571500" indent="-571500">
              <a:buFont typeface="Arial" panose="020B0604020202020204" pitchFamily="34" charset="0"/>
              <a:buChar char="•"/>
            </a:pPr>
            <a:r>
              <a:rPr lang="en-GB" altLang="ko-KR" sz="1100" kern="0" dirty="0">
                <a:solidFill>
                  <a:srgbClr val="002060"/>
                </a:solidFill>
                <a:latin typeface="Arial" panose="020B0604020202020204" pitchFamily="34" charset="0"/>
                <a:ea typeface="Gulim" pitchFamily="34" charset="-127"/>
                <a:cs typeface="Arial" panose="020B0604020202020204" pitchFamily="34" charset="0"/>
              </a:rPr>
              <a:t>HTCU (High</a:t>
            </a:r>
            <a:r>
              <a:rPr lang="en-GB" altLang="ko-KR" sz="1100" kern="0" baseline="0" dirty="0">
                <a:solidFill>
                  <a:srgbClr val="002060"/>
                </a:solidFill>
                <a:latin typeface="Arial" panose="020B0604020202020204" pitchFamily="34" charset="0"/>
                <a:ea typeface="Gulim" pitchFamily="34" charset="-127"/>
                <a:cs typeface="Arial" panose="020B0604020202020204" pitchFamily="34" charset="0"/>
              </a:rPr>
              <a:t> Tec Crime Unit) </a:t>
            </a:r>
          </a:p>
          <a:p>
            <a:pPr marL="571500" indent="-571500">
              <a:buFont typeface="Arial" panose="020B0604020202020204" pitchFamily="34" charset="0"/>
              <a:buChar char="•"/>
            </a:pPr>
            <a:r>
              <a:rPr lang="en-GB" altLang="ko-KR" sz="1100" kern="0" dirty="0">
                <a:solidFill>
                  <a:srgbClr val="002060"/>
                </a:solidFill>
                <a:latin typeface="Arial" panose="020B0604020202020204" pitchFamily="34" charset="0"/>
                <a:ea typeface="Gulim" pitchFamily="34" charset="-127"/>
                <a:cs typeface="Arial" panose="020B0604020202020204" pitchFamily="34" charset="0"/>
              </a:rPr>
              <a:t>POLKA (Police Online Knowledge Area)</a:t>
            </a:r>
            <a:r>
              <a:rPr lang="en-GB" altLang="ko-KR" sz="1100" kern="0" baseline="0" dirty="0">
                <a:solidFill>
                  <a:srgbClr val="002060"/>
                </a:solidFill>
                <a:latin typeface="Arial" panose="020B0604020202020204" pitchFamily="34" charset="0"/>
                <a:ea typeface="Gulim" pitchFamily="34" charset="-127"/>
                <a:cs typeface="Arial" panose="020B0604020202020204" pitchFamily="34" charset="0"/>
              </a:rPr>
              <a:t> </a:t>
            </a:r>
            <a:endParaRPr lang="en-GB" altLang="ko-KR" sz="1100" kern="0" dirty="0">
              <a:solidFill>
                <a:srgbClr val="002060"/>
              </a:solidFill>
              <a:latin typeface="Arial" panose="020B0604020202020204" pitchFamily="34" charset="0"/>
              <a:ea typeface="Gulim" pitchFamily="34" charset="-127"/>
              <a:cs typeface="Arial" panose="020B0604020202020204" pitchFamily="34" charset="0"/>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ko-KR" sz="1100" kern="0" dirty="0">
                <a:solidFill>
                  <a:srgbClr val="002060"/>
                </a:solidFill>
                <a:latin typeface="Arial" panose="020B0604020202020204" pitchFamily="34" charset="0"/>
                <a:ea typeface="Gulim" pitchFamily="34" charset="-127"/>
                <a:cs typeface="Arial" panose="020B0604020202020204" pitchFamily="34" charset="0"/>
              </a:rPr>
              <a:t>NCA</a:t>
            </a:r>
            <a:r>
              <a:rPr lang="en-GB" altLang="ko-KR" sz="1100" kern="0" baseline="0" dirty="0">
                <a:solidFill>
                  <a:srgbClr val="002060"/>
                </a:solidFill>
                <a:latin typeface="Arial" panose="020B0604020202020204" pitchFamily="34" charset="0"/>
                <a:ea typeface="Gulim" pitchFamily="34" charset="-127"/>
                <a:cs typeface="Arial" panose="020B0604020202020204" pitchFamily="34" charset="0"/>
              </a:rPr>
              <a:t> </a:t>
            </a:r>
            <a:r>
              <a:rPr lang="en-GB" altLang="ko-KR" sz="1100" kern="0" dirty="0">
                <a:solidFill>
                  <a:srgbClr val="002060"/>
                </a:solidFill>
                <a:latin typeface="Arial" panose="020B0604020202020204" pitchFamily="34" charset="0"/>
                <a:ea typeface="Gulim" pitchFamily="34" charset="-127"/>
                <a:cs typeface="Arial" panose="020B0604020202020204" pitchFamily="34" charset="0"/>
              </a:rPr>
              <a:t>(National Cyber Crime Unit) - </a:t>
            </a:r>
            <a:r>
              <a:rPr lang="en-GB" sz="1100" b="0" i="0" dirty="0">
                <a:solidFill>
                  <a:srgbClr val="000000"/>
                </a:solidFill>
                <a:effectLst/>
                <a:latin typeface="Poppins" panose="00000500000000000000" pitchFamily="2" charset="0"/>
              </a:rPr>
              <a:t>Support the most critical organisations in the UK, the wider public sector, industry, SMEs as well as the general public. When incidents do occur, we provide effective incident response to minimise harm to the UK, help with recovery, and learn lessons for the future.</a:t>
            </a:r>
          </a:p>
          <a:p>
            <a:pPr lvl="2" algn="l" fontAlgn="base"/>
            <a:r>
              <a:rPr lang="en-GB" sz="1100" b="0" i="0" dirty="0">
                <a:solidFill>
                  <a:srgbClr val="000000"/>
                </a:solidFill>
                <a:effectLst/>
                <a:latin typeface="Poppins" panose="00000500000000000000" pitchFamily="2" charset="0"/>
              </a:rPr>
              <a:t>More specifically, the NCSC:</a:t>
            </a:r>
          </a:p>
          <a:p>
            <a:pPr lvl="2" algn="l" fontAlgn="base">
              <a:buFont typeface="Arial" panose="020B0604020202020204" pitchFamily="34" charset="0"/>
              <a:buChar char="•"/>
            </a:pPr>
            <a:r>
              <a:rPr lang="en-GB" sz="1100" b="0" i="0" dirty="0">
                <a:solidFill>
                  <a:srgbClr val="000000"/>
                </a:solidFill>
                <a:effectLst/>
                <a:latin typeface="Poppins" panose="00000500000000000000" pitchFamily="2" charset="0"/>
              </a:rPr>
              <a:t>understands cyber security, and distils this knowledge into </a:t>
            </a:r>
            <a:r>
              <a:rPr lang="en-GB" sz="1100" b="0" i="0" u="none" strike="noStrike" dirty="0">
                <a:solidFill>
                  <a:schemeClr val="tx1"/>
                </a:solidFill>
                <a:effectLst/>
                <a:latin typeface="Poppins" panose="00000500000000000000" pitchFamily="2" charset="0"/>
                <a:hlinkClick r:id="rId3">
                  <a:extLst>
                    <a:ext uri="{A12FA001-AC4F-418D-AE19-62706E023703}">
                      <ahyp:hlinkClr xmlns:ahyp="http://schemas.microsoft.com/office/drawing/2018/hyperlinkcolor" val="tx"/>
                    </a:ext>
                  </a:extLst>
                </a:hlinkClick>
              </a:rPr>
              <a:t>practical guidance</a:t>
            </a:r>
            <a:r>
              <a:rPr lang="en-GB" sz="1100" b="0" i="0" u="none" dirty="0">
                <a:solidFill>
                  <a:schemeClr val="tx1"/>
                </a:solidFill>
                <a:effectLst/>
                <a:latin typeface="Poppins" panose="00000500000000000000" pitchFamily="2" charset="0"/>
              </a:rPr>
              <a:t> </a:t>
            </a:r>
            <a:r>
              <a:rPr lang="en-GB" sz="1100" b="0" i="0" dirty="0">
                <a:solidFill>
                  <a:srgbClr val="000000"/>
                </a:solidFill>
                <a:effectLst/>
                <a:latin typeface="Poppins" panose="00000500000000000000" pitchFamily="2" charset="0"/>
              </a:rPr>
              <a:t>that we make available to all</a:t>
            </a:r>
          </a:p>
          <a:p>
            <a:pPr lvl="2" algn="l" fontAlgn="base">
              <a:buFont typeface="Arial" panose="020B0604020202020204" pitchFamily="34" charset="0"/>
              <a:buChar char="•"/>
            </a:pPr>
            <a:r>
              <a:rPr lang="en-GB" sz="1100" b="0" i="0" dirty="0">
                <a:solidFill>
                  <a:srgbClr val="000000"/>
                </a:solidFill>
                <a:effectLst/>
                <a:latin typeface="Poppins" panose="00000500000000000000" pitchFamily="2" charset="0"/>
              </a:rPr>
              <a:t>responds to cyber security incidents to reduce the harm they cause to organisations and the wider UK</a:t>
            </a:r>
          </a:p>
          <a:p>
            <a:pPr lvl="2" algn="l" fontAlgn="base">
              <a:buFont typeface="Arial" panose="020B0604020202020204" pitchFamily="34" charset="0"/>
              <a:buChar char="•"/>
            </a:pPr>
            <a:r>
              <a:rPr lang="en-GB" sz="1100" b="0" i="0" dirty="0">
                <a:solidFill>
                  <a:srgbClr val="000000"/>
                </a:solidFill>
                <a:effectLst/>
                <a:latin typeface="Poppins" panose="00000500000000000000" pitchFamily="2" charset="0"/>
              </a:rPr>
              <a:t>uses industry and academic expertise to </a:t>
            </a:r>
            <a:r>
              <a:rPr lang="en-GB" sz="1100" b="0" i="0" u="none" strike="noStrike" dirty="0">
                <a:solidFill>
                  <a:schemeClr val="tx1"/>
                </a:solidFill>
                <a:effectLst/>
                <a:latin typeface="Poppins" panose="00000500000000000000" pitchFamily="2" charset="0"/>
                <a:hlinkClick r:id="rId4">
                  <a:extLst>
                    <a:ext uri="{A12FA001-AC4F-418D-AE19-62706E023703}">
                      <ahyp:hlinkClr xmlns:ahyp="http://schemas.microsoft.com/office/drawing/2018/hyperlinkcolor" val="tx"/>
                    </a:ext>
                  </a:extLst>
                </a:hlinkClick>
              </a:rPr>
              <a:t>nurture the UK's cyber security capability</a:t>
            </a:r>
            <a:endParaRPr lang="en-GB" sz="1100" b="0" i="0" dirty="0">
              <a:solidFill>
                <a:schemeClr val="tx1"/>
              </a:solidFill>
              <a:effectLst/>
              <a:latin typeface="Poppins" panose="00000500000000000000" pitchFamily="2" charset="0"/>
            </a:endParaRPr>
          </a:p>
          <a:p>
            <a:pPr lvl="2" algn="l" fontAlgn="base">
              <a:buFont typeface="Arial" panose="020B0604020202020204" pitchFamily="34" charset="0"/>
              <a:buChar char="•"/>
            </a:pPr>
            <a:r>
              <a:rPr lang="en-GB" sz="1100" b="0" i="0" dirty="0">
                <a:solidFill>
                  <a:srgbClr val="000000"/>
                </a:solidFill>
                <a:effectLst/>
                <a:latin typeface="Poppins" panose="00000500000000000000" pitchFamily="2" charset="0"/>
              </a:rPr>
              <a:t>reduces risks to the UK by securing public and private sector networks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ko-KR" sz="1100" kern="0" dirty="0">
              <a:solidFill>
                <a:srgbClr val="002060"/>
              </a:solidFill>
              <a:latin typeface="Arial" panose="020B0604020202020204" pitchFamily="34" charset="0"/>
              <a:ea typeface="Gulim" pitchFamily="34" charset="-127"/>
              <a:cs typeface="Arial" panose="020B0604020202020204" pitchFamily="34" charset="0"/>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ko-KR" sz="1100" kern="0" dirty="0">
                <a:solidFill>
                  <a:srgbClr val="002060"/>
                </a:solidFill>
                <a:latin typeface="Arial" panose="020B0604020202020204" pitchFamily="34" charset="0"/>
                <a:ea typeface="Gulim" pitchFamily="34" charset="-127"/>
                <a:cs typeface="Arial" panose="020B0604020202020204" pitchFamily="34" charset="0"/>
              </a:rPr>
              <a:t>CEOP (Child Exploitation and Online protection) - </a:t>
            </a:r>
            <a:r>
              <a:rPr lang="en-GB" sz="1100" b="0" i="0" dirty="0">
                <a:solidFill>
                  <a:srgbClr val="666666"/>
                </a:solidFill>
                <a:effectLst/>
                <a:latin typeface="Roboto" panose="02000000000000000000" pitchFamily="2" charset="0"/>
              </a:rPr>
              <a:t>is a command of the</a:t>
            </a:r>
            <a:r>
              <a:rPr lang="en-GB" sz="1100" b="1" i="0" dirty="0">
                <a:solidFill>
                  <a:srgbClr val="666666"/>
                </a:solidFill>
                <a:effectLst/>
                <a:latin typeface="Roboto" panose="02000000000000000000" pitchFamily="2" charset="0"/>
              </a:rPr>
              <a:t> UK's National Crime Agency (NCA)</a:t>
            </a:r>
            <a:r>
              <a:rPr lang="en-GB" sz="1100" b="0" i="0" dirty="0">
                <a:solidFill>
                  <a:srgbClr val="666666"/>
                </a:solidFill>
                <a:effectLst/>
                <a:latin typeface="Roboto" panose="02000000000000000000" pitchFamily="2" charset="0"/>
              </a:rPr>
              <a:t>, and is tasked to work both nationally and internationally to bring online child sex offenders, including those involved in the production, distribution and viewing of child abuse material, to the UK courts.</a:t>
            </a:r>
            <a:endParaRPr lang="en-GB" sz="1100" b="0" i="0" dirty="0">
              <a:solidFill>
                <a:srgbClr val="424E58"/>
              </a:solidFill>
              <a:effectLst/>
              <a:latin typeface="Roboto" panose="02000000000000000000" pitchFamily="2" charset="0"/>
            </a:endParaRPr>
          </a:p>
          <a:p>
            <a:pPr marL="571500" indent="-571500">
              <a:buFont typeface="Arial" panose="020B0604020202020204" pitchFamily="34" charset="0"/>
              <a:buChar char="•"/>
            </a:pPr>
            <a:endParaRPr lang="en-GB" altLang="ko-KR" sz="1100" kern="0" dirty="0">
              <a:solidFill>
                <a:srgbClr val="002060"/>
              </a:solidFill>
              <a:latin typeface="Arial" panose="020B0604020202020204" pitchFamily="34" charset="0"/>
              <a:ea typeface="Gulim" pitchFamily="34" charset="-127"/>
              <a:cs typeface="Arial" panose="020B0604020202020204" pitchFamily="34" charset="0"/>
            </a:endParaRPr>
          </a:p>
          <a:p>
            <a:endParaRPr lang="en-GB" baseline="0" dirty="0"/>
          </a:p>
          <a:p>
            <a:endParaRPr lang="en-GB"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37</a:t>
            </a:fld>
            <a:endParaRPr lang="en-GB"/>
          </a:p>
        </p:txBody>
      </p:sp>
    </p:spTree>
    <p:extLst>
      <p:ext uri="{BB962C8B-B14F-4D97-AF65-F5344CB8AC3E}">
        <p14:creationId xmlns:p14="http://schemas.microsoft.com/office/powerpoint/2010/main" val="1353962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38</a:t>
            </a:fld>
            <a:endParaRPr lang="en-GB"/>
          </a:p>
        </p:txBody>
      </p:sp>
    </p:spTree>
    <p:extLst>
      <p:ext uri="{BB962C8B-B14F-4D97-AF65-F5344CB8AC3E}">
        <p14:creationId xmlns:p14="http://schemas.microsoft.com/office/powerpoint/2010/main" val="3996269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39</a:t>
            </a:fld>
            <a:endParaRPr lang="en-GB"/>
          </a:p>
        </p:txBody>
      </p:sp>
    </p:spTree>
    <p:extLst>
      <p:ext uri="{BB962C8B-B14F-4D97-AF65-F5344CB8AC3E}">
        <p14:creationId xmlns:p14="http://schemas.microsoft.com/office/powerpoint/2010/main" val="40721379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latin typeface="Arial" panose="020B0604020202020204" pitchFamily="34" charset="0"/>
                <a:cs typeface="Arial" panose="020B0604020202020204" pitchFamily="34" charset="0"/>
              </a:rPr>
              <a:t>QTS – what is digital hygiene?</a:t>
            </a:r>
            <a:r>
              <a:rPr lang="en-GB" sz="1600" b="1" i="0" dirty="0">
                <a:solidFill>
                  <a:srgbClr val="1C1C1C"/>
                </a:solidFill>
                <a:effectLst/>
                <a:latin typeface="Montserrat" panose="020B0604020202020204" pitchFamily="2" charset="0"/>
              </a:rPr>
              <a:t> </a:t>
            </a:r>
          </a:p>
          <a:p>
            <a:endParaRPr lang="en-GB" sz="1600" b="1" i="0" dirty="0">
              <a:solidFill>
                <a:srgbClr val="1C1C1C"/>
              </a:solidFill>
              <a:effectLst/>
              <a:latin typeface="Montserrat" panose="020B0604020202020204" pitchFamily="2" charset="0"/>
            </a:endParaRPr>
          </a:p>
          <a:p>
            <a:r>
              <a:rPr lang="en-GB" sz="1600" b="0" i="0" dirty="0">
                <a:solidFill>
                  <a:srgbClr val="1C1C1C"/>
                </a:solidFill>
                <a:effectLst/>
                <a:latin typeface="Montserrat" panose="020B0604020202020204" pitchFamily="2" charset="0"/>
              </a:rPr>
              <a:t>Digital Hygiene is a phrase that refers to the practice of maintaining your tech devices, protecting your digital information, &amp; safeguarding your electronic assets. In a nutshell, two components revolve around Digital Hygiene, which is simply, organisation &amp; security.</a:t>
            </a:r>
          </a:p>
          <a:p>
            <a:r>
              <a:rPr lang="en-GB" sz="1600" b="0" i="0" dirty="0">
                <a:solidFill>
                  <a:srgbClr val="212529"/>
                </a:solidFill>
                <a:effectLst/>
                <a:latin typeface="proxima-nova"/>
              </a:rPr>
              <a:t>Practicing good digital hygiene can protect your computer from dangers in the same way that practicing good personal hygiene can help protect you from illness.</a:t>
            </a:r>
            <a:endParaRPr lang="en-GB" sz="1100" b="1" dirty="0">
              <a:latin typeface="Arial" panose="020B0604020202020204" pitchFamily="34" charset="0"/>
              <a:cs typeface="Arial" panose="020B0604020202020204" pitchFamily="34" charset="0"/>
            </a:endParaRPr>
          </a:p>
          <a:p>
            <a:r>
              <a:rPr lang="en-GB" sz="1600" b="0" i="0" dirty="0">
                <a:solidFill>
                  <a:srgbClr val="212529"/>
                </a:solidFill>
                <a:effectLst/>
                <a:latin typeface="proxima-nova"/>
              </a:rPr>
              <a:t>Poor digital hygiene makes it easier for people to attack you with phishing scams, malware attacks, &amp; other online crimes. It puts your privacy, &amp; potentially the privacy of those you care about, at risk.</a:t>
            </a:r>
          </a:p>
          <a:p>
            <a:r>
              <a:rPr lang="en-GB" sz="2400" b="0" i="0" dirty="0">
                <a:solidFill>
                  <a:srgbClr val="212529"/>
                </a:solidFill>
                <a:effectLst/>
                <a:latin typeface="proxima-nova"/>
              </a:rPr>
              <a:t>Practicing good digital hygiene involves regularly updating &amp; cleaning electronic devices, using passwords that follow security protocols, organising the files stored on the device, optimising settings, &amp; more. It's a way of keeping the digital devices used by your organisation from becoming more of a liability than an asset.</a:t>
            </a:r>
          </a:p>
          <a:p>
            <a:endParaRPr lang="en-GB" sz="2400" b="0" i="0" dirty="0">
              <a:solidFill>
                <a:srgbClr val="212529"/>
              </a:solidFill>
              <a:effectLst/>
              <a:latin typeface="proxima-nova"/>
              <a:cs typeface="Arial" panose="020B0604020202020204" pitchFamily="34" charset="0"/>
            </a:endParaRPr>
          </a:p>
          <a:p>
            <a:pPr marL="0" indent="0" algn="l">
              <a:buNone/>
            </a:pPr>
            <a:r>
              <a:rPr lang="en-GB" sz="2400" b="0" i="0" dirty="0">
                <a:solidFill>
                  <a:srgbClr val="212529"/>
                </a:solidFill>
                <a:effectLst/>
                <a:latin typeface="proxima-nova"/>
                <a:cs typeface="Arial" panose="020B0604020202020204" pitchFamily="34" charset="0"/>
              </a:rPr>
              <a:t>1. Use strong passwords - </a:t>
            </a:r>
            <a:r>
              <a:rPr lang="en-GB" sz="2400" b="0" i="0" dirty="0">
                <a:solidFill>
                  <a:srgbClr val="212529"/>
                </a:solidFill>
                <a:effectLst/>
                <a:latin typeface="proxima-nova"/>
              </a:rPr>
              <a:t>As computers get faster, cracking simple passwords gets easier. Ideally, you'll use two-factor authentication everywhere it's allowed, but that doesn't negate the need for a strong password. Hackers use dictionaries to try popular words, as well as combinations and misspellings of those words. A good password won't contain common words. A longer password is harder to crack; over 12 characters is generally recommended. Using special characters &amp; numbers in the password also increases the complexity required to crack it. </a:t>
            </a:r>
          </a:p>
          <a:p>
            <a:pPr marL="0" indent="0">
              <a:buNone/>
            </a:pPr>
            <a:r>
              <a:rPr lang="en-GB" sz="2400" b="0" i="0" dirty="0">
                <a:solidFill>
                  <a:srgbClr val="212529"/>
                </a:solidFill>
                <a:effectLst/>
                <a:latin typeface="proxima-nova"/>
                <a:cs typeface="Arial" panose="020B0604020202020204" pitchFamily="34" charset="0"/>
              </a:rPr>
              <a:t>2. Use a password manager - o</a:t>
            </a:r>
            <a:r>
              <a:rPr lang="en-GB" sz="2400" b="0" i="0" dirty="0">
                <a:solidFill>
                  <a:srgbClr val="212529"/>
                </a:solidFill>
                <a:effectLst/>
                <a:latin typeface="proxima-nova"/>
              </a:rPr>
              <a:t>ne of the main reasons people use easy to crack passwords is because they are also easy to remember. Nobody wants to be confronted with a login page only to find they can't remember their password. Password managers make it easy to store passwords in a secure way so they don't have to be remembered every time you want to log in to a site.</a:t>
            </a:r>
          </a:p>
          <a:p>
            <a:pPr algn="l"/>
            <a:r>
              <a:rPr lang="en-GB" sz="2400" b="0" i="0" dirty="0">
                <a:solidFill>
                  <a:srgbClr val="212529"/>
                </a:solidFill>
                <a:effectLst/>
                <a:latin typeface="proxima-nova"/>
                <a:cs typeface="Arial" panose="020B0604020202020204" pitchFamily="34" charset="0"/>
              </a:rPr>
              <a:t>3. Protect your devices from malware - </a:t>
            </a:r>
            <a:r>
              <a:rPr lang="en-GB" sz="2400" b="0" i="0" dirty="0">
                <a:solidFill>
                  <a:srgbClr val="212529"/>
                </a:solidFill>
                <a:effectLst/>
                <a:latin typeface="proxima-nova"/>
              </a:rPr>
              <a:t>Malware comes in many forms. Some of it will silently log the keystrokes on your device &amp; send them back to be collected. With this type of malware, malicious individuals can get passwords, credit card information, &amp; more. Ransomware will shut down your computer or block access to your files unless you pay a fee to the person who hijacked your system. Anti-virus &amp; anti-malware software can scan for known threats &amp; keep your devices safe from them. Be sure to regularly update these apps so they stay current with the threats that arise. </a:t>
            </a:r>
          </a:p>
          <a:p>
            <a:pPr algn="l"/>
            <a:r>
              <a:rPr lang="en-GB" sz="2400" b="0" i="0" dirty="0">
                <a:solidFill>
                  <a:srgbClr val="212529"/>
                </a:solidFill>
                <a:effectLst/>
                <a:latin typeface="proxima-nova"/>
              </a:rPr>
              <a:t>4. Update operating systems -</a:t>
            </a:r>
            <a:r>
              <a:rPr lang="en-GB" sz="3600" b="0" i="0" dirty="0">
                <a:solidFill>
                  <a:srgbClr val="212529"/>
                </a:solidFill>
                <a:effectLst/>
                <a:latin typeface="proxima-nova"/>
              </a:rPr>
              <a:t>Keeping operating systems updated is important for getting rid of bugs &amp; getting access to improved features &amp; functionality. But beyond that, it's important because each update patches security threats that have been discovered. These threats, which are now well-known, make your computer a sitting duck for those who wish to do it harm. </a:t>
            </a:r>
            <a:r>
              <a:rPr lang="en-GB" sz="2400" b="0" i="0" dirty="0">
                <a:solidFill>
                  <a:srgbClr val="212529"/>
                </a:solidFill>
                <a:effectLst/>
                <a:latin typeface="proxima-nova"/>
              </a:rPr>
              <a:t> </a:t>
            </a:r>
          </a:p>
          <a:p>
            <a:pPr marL="0" indent="0">
              <a:buNone/>
            </a:pPr>
            <a:r>
              <a:rPr lang="en-GB" sz="1600" b="0" i="0" dirty="0">
                <a:solidFill>
                  <a:srgbClr val="212529"/>
                </a:solidFill>
                <a:effectLst/>
                <a:latin typeface="proxima-nova"/>
                <a:cs typeface="Arial" panose="020B0604020202020204" pitchFamily="34" charset="0"/>
              </a:rPr>
              <a:t>5. Delete unused software - </a:t>
            </a:r>
            <a:r>
              <a:rPr lang="en-GB" sz="2400" b="0" i="0" dirty="0">
                <a:solidFill>
                  <a:srgbClr val="212529"/>
                </a:solidFill>
                <a:effectLst/>
                <a:latin typeface="proxima-nova"/>
              </a:rPr>
              <a:t>Unused software covers both the maintenance &amp; security aspects of good digital hygiene. First of all, it unnecessarily clutters your storage space and your file folders. It might also have services that run in the background, slowing down your devices &amp; using up memory. Over time, many unnecessary apps can cause a marked degradation in performance. Unused software is also likely not to be updated regularly. This means that if it is used by someone, it may become a security threat.</a:t>
            </a:r>
          </a:p>
          <a:p>
            <a:pPr marL="0" indent="0">
              <a:buNone/>
            </a:pPr>
            <a:r>
              <a:rPr lang="en-GB" sz="2400" b="0" i="0" dirty="0">
                <a:solidFill>
                  <a:srgbClr val="212529"/>
                </a:solidFill>
                <a:effectLst/>
                <a:latin typeface="proxima-nova"/>
                <a:cs typeface="Arial" panose="020B0604020202020204" pitchFamily="34" charset="0"/>
              </a:rPr>
              <a:t>6. Regularly review social media accounts - </a:t>
            </a:r>
            <a:r>
              <a:rPr lang="en-GB" sz="2400" b="0" i="0" dirty="0">
                <a:solidFill>
                  <a:srgbClr val="212529"/>
                </a:solidFill>
                <a:effectLst/>
                <a:latin typeface="proxima-nova"/>
              </a:rPr>
              <a:t>There are several reasons to regularly look over your social media accounts. Some content might not have aged well, &amp; would best be deleted. While this mostly applies to individuals, it's something any organisation should be aware of as well. Occasionally, someone will accidentally post something on social media that contains personally-identifying information. Outdated information on social media bio &amp; about pages can interrupt the regular flow of your operations. A regular review of the content helps prevent these &amp; other mishaps from occurring. </a:t>
            </a:r>
          </a:p>
          <a:p>
            <a:pPr algn="l"/>
            <a:r>
              <a:rPr lang="en-GB" sz="2400" b="0" i="0" dirty="0">
                <a:solidFill>
                  <a:srgbClr val="212529"/>
                </a:solidFill>
                <a:effectLst/>
                <a:latin typeface="proxima-nova"/>
                <a:cs typeface="Arial" panose="020B0604020202020204" pitchFamily="34" charset="0"/>
              </a:rPr>
              <a:t>7. Regularly review &amp; organise emails - </a:t>
            </a:r>
            <a:r>
              <a:rPr lang="en-GB" sz="2400" b="0" i="0" dirty="0">
                <a:solidFill>
                  <a:srgbClr val="212529"/>
                </a:solidFill>
                <a:effectLst/>
                <a:latin typeface="proxima-nova"/>
              </a:rPr>
              <a:t>Email is still a vital form of communication. If a security breach happens, the company will likely notify you by email. Expiration of services failed payments, &amp; other important information is also communicated through the media. Regularly reviewing your inbox will ensure you don't miss anything important. It's also quite common to need to refer back to an email. Organising your email into logical buckets makes it easier to keep it organised. Emails that contain important information, those that you haven't responded to, ones you want to follow up on if there's no replay, can all be much better kept track of if they are organised in a logical way. </a:t>
            </a:r>
          </a:p>
          <a:p>
            <a:pPr algn="l"/>
            <a:r>
              <a:rPr lang="en-GB" sz="2400" b="0" i="0" dirty="0">
                <a:solidFill>
                  <a:srgbClr val="212529"/>
                </a:solidFill>
                <a:effectLst/>
                <a:latin typeface="proxima-nova"/>
              </a:rPr>
              <a:t>8. Backup your files - </a:t>
            </a:r>
            <a:r>
              <a:rPr lang="en-GB" sz="3600" b="0" i="0" dirty="0">
                <a:solidFill>
                  <a:srgbClr val="212529"/>
                </a:solidFill>
                <a:effectLst/>
                <a:latin typeface="proxima-nova"/>
              </a:rPr>
              <a:t>There are multiple threats to your data. Ransomware can take control over your files, natural disasters can destroy equipment, hard drives can fail. Whatever the case, losing access to your files is an annoyance at best and a catastrophe at worst. Keeping multiple backups of your files is an important safeguard against such a disaster. Ideally, at least one of your backups will be at a separate location, such as a cloud backup service (using archiving online tools) </a:t>
            </a:r>
          </a:p>
          <a:p>
            <a:pPr algn="l"/>
            <a:r>
              <a:rPr lang="en-GB" sz="3600" b="0" i="0" dirty="0">
                <a:solidFill>
                  <a:srgbClr val="212529"/>
                </a:solidFill>
                <a:effectLst/>
                <a:latin typeface="proxima-nova"/>
              </a:rPr>
              <a:t>9. Use safe browsers - Most popular modern browsers have functionality built into them that will alert you if you are going to a dangerous site. You may have even seen such a warning already. These often pop up when a security certificate has expired and the safety of the site cannot be guaranteed. These types of threats usually come with a warning you can bypass. Other sites are known to be malicious &amp; will be more aggressively blocked by a good browser. Using a browser that offers this protection for you &amp; not bypassing those protections will help keep you safe online. </a:t>
            </a:r>
          </a:p>
          <a:p>
            <a:pPr algn="l"/>
            <a:r>
              <a:rPr lang="en-GB" sz="3600" b="0" i="0" dirty="0">
                <a:solidFill>
                  <a:srgbClr val="212529"/>
                </a:solidFill>
                <a:effectLst/>
                <a:latin typeface="proxima-nova"/>
              </a:rPr>
              <a:t>10. Pay attention to where you download software - Malware very often comes packaged as legitimate software. Good anti-virus &amp; anti-malware software will scan your downloads to ensure they are safe, but these methods are not fool-proof. They only scan for threats that are known about &amp; only after the software has been updated to include those threats. By only downloading software from reputable companies &amp; reputable sites, you offer one less avenue of attack for malicious code.</a:t>
            </a:r>
          </a:p>
          <a:p>
            <a:pPr algn="l"/>
            <a:r>
              <a:rPr lang="en-GB" sz="3600" b="0" i="0" dirty="0">
                <a:solidFill>
                  <a:srgbClr val="212529"/>
                </a:solidFill>
                <a:effectLst/>
                <a:latin typeface="proxima-nova"/>
              </a:rPr>
              <a:t>11. Simplify your digital life - These best practices are something that nobody else can do for you. In fact, they're something that employees &amp; volunteers should be doing, for both their personal computers &amp; for any device owned by your organisation. Other aspects of your digital presence, however, can be more effectively managed by a third party.</a:t>
            </a:r>
            <a:endParaRPr lang="en-GB" sz="2400" b="0" i="0" dirty="0">
              <a:solidFill>
                <a:srgbClr val="212529"/>
              </a:solidFill>
              <a:effectLst/>
              <a:latin typeface="proxima-nova"/>
            </a:endParaRPr>
          </a:p>
          <a:p>
            <a:pPr marL="0" indent="0">
              <a:buNone/>
            </a:pPr>
            <a:endParaRPr lang="en-GB" sz="1600" b="0" i="0" dirty="0">
              <a:solidFill>
                <a:srgbClr val="212529"/>
              </a:solidFill>
              <a:effectLst/>
              <a:latin typeface="proxima-nova"/>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aseline="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40</a:t>
            </a:fld>
            <a:endParaRPr lang="en-GB"/>
          </a:p>
        </p:txBody>
      </p:sp>
    </p:spTree>
    <p:extLst>
      <p:ext uri="{BB962C8B-B14F-4D97-AF65-F5344CB8AC3E}">
        <p14:creationId xmlns:p14="http://schemas.microsoft.com/office/powerpoint/2010/main" val="41441573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QTS – what are the risks of using your personal devices for work as oppose to a works device?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latin typeface="Arial" panose="020B0604020202020204" pitchFamily="34" charset="0"/>
                <a:cs typeface="Arial" panose="020B0604020202020204" pitchFamily="34" charset="0"/>
              </a:rPr>
              <a:t>Discuss covering the below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Arial" panose="020B0604020202020204" pitchFamily="34" charset="0"/>
                <a:cs typeface="Arial" panose="020B0604020202020204" pitchFamily="34" charset="0"/>
              </a:rPr>
              <a:t>Impacts of using personal devices for police business (e.g. automatic connection to networks (no VPN), taking photographs etc.)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    • Seizure of the personal device for evidence and subsequent disclosure at court (e.g. crime scene photographs)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    • Risk of disclosure of personal data in court (if the device is seized)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    • Risk of leaking information about live police operations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    • Tracking and scanning devices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Arial" panose="020B0604020202020204" pitchFamily="34" charset="0"/>
                <a:cs typeface="Arial" panose="020B0604020202020204" pitchFamily="34" charset="0"/>
              </a:rPr>
              <a:t>Data loss – physical loss or theft of a device (&amp; thereby loss or compromise of sensitive data)</a:t>
            </a:r>
            <a:r>
              <a:rPr lang="en-GB" b="1" i="0" dirty="0">
                <a:solidFill>
                  <a:srgbClr val="444444"/>
                </a:solidFill>
                <a:effectLst/>
                <a:latin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444444"/>
                </a:solidFill>
                <a:effectLst/>
                <a:latin typeface="Arial" panose="020B0604020202020204" pitchFamily="34" charset="0"/>
              </a:rPr>
              <a:t>Public exposure – Susceptibility to man-in-the-middle attacks and eavesdropping at public </a:t>
            </a:r>
            <a:r>
              <a:rPr lang="en-GB" b="0" i="0" dirty="0" err="1">
                <a:solidFill>
                  <a:srgbClr val="444444"/>
                </a:solidFill>
                <a:effectLst/>
                <a:latin typeface="Arial" panose="020B0604020202020204" pitchFamily="34" charset="0"/>
              </a:rPr>
              <a:t>wifi</a:t>
            </a:r>
            <a:r>
              <a:rPr lang="en-GB" b="0" i="0" dirty="0">
                <a:solidFill>
                  <a:srgbClr val="444444"/>
                </a:solidFill>
                <a:effectLst/>
                <a:latin typeface="Arial" panose="020B0604020202020204" pitchFamily="34" charset="0"/>
              </a:rPr>
              <a:t> hotspots often used by remote workers. Connecting to personal area networks, e.g. using Bluetooth, poses similar security risks.</a:t>
            </a:r>
            <a:endParaRPr lang="en-GB"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Discuss</a:t>
            </a:r>
            <a:r>
              <a:rPr lang="en-GB" sz="1200" baseline="0" dirty="0">
                <a:latin typeface="Arial" panose="020B0604020202020204" pitchFamily="34" charset="0"/>
                <a:cs typeface="Arial" panose="020B0604020202020204" pitchFamily="34" charset="0"/>
              </a:rPr>
              <a:t> security of passwords</a:t>
            </a:r>
          </a:p>
          <a:p>
            <a:endParaRPr lang="en-GB" dirty="0"/>
          </a:p>
          <a:p>
            <a:r>
              <a:rPr lang="en-GB" sz="1200" kern="1200" dirty="0">
                <a:solidFill>
                  <a:schemeClr val="tx1"/>
                </a:solidFill>
                <a:effectLst/>
                <a:latin typeface="Arial" panose="020B0604020202020204" pitchFamily="34" charset="0"/>
                <a:ea typeface="+mn-ea"/>
                <a:cs typeface="Arial" panose="020B0604020202020204" pitchFamily="34" charset="0"/>
              </a:rPr>
              <a:t>Facilitate discussion around responsibility for keeping personal and force data secure. Discuss strong password choice (i.e. using mix of upper and lowercase, numbers, characters) but using tricks to make them memorable – 1</a:t>
            </a:r>
            <a:r>
              <a:rPr lang="en-GB" sz="1200" kern="1200" baseline="30000" dirty="0">
                <a:solidFill>
                  <a:schemeClr val="tx1"/>
                </a:solidFill>
                <a:effectLst/>
                <a:latin typeface="Arial" panose="020B0604020202020204" pitchFamily="34" charset="0"/>
                <a:ea typeface="+mn-ea"/>
                <a:cs typeface="Arial" panose="020B0604020202020204" pitchFamily="34" charset="0"/>
              </a:rPr>
              <a:t>st</a:t>
            </a:r>
            <a:r>
              <a:rPr lang="en-GB" sz="1200" kern="1200" dirty="0">
                <a:solidFill>
                  <a:schemeClr val="tx1"/>
                </a:solidFill>
                <a:effectLst/>
                <a:latin typeface="Arial" panose="020B0604020202020204" pitchFamily="34" charset="0"/>
                <a:ea typeface="+mn-ea"/>
                <a:cs typeface="Arial" panose="020B0604020202020204" pitchFamily="34" charset="0"/>
              </a:rPr>
              <a:t> letter from each word of a sentence – Prefaced by First and Last letter of website and * - finish with number of letters in website</a:t>
            </a:r>
          </a:p>
          <a:p>
            <a:r>
              <a:rPr lang="en-GB" sz="1200" kern="1200" dirty="0">
                <a:solidFill>
                  <a:schemeClr val="tx1"/>
                </a:solidFill>
                <a:effectLst/>
                <a:latin typeface="Arial" panose="020B0604020202020204" pitchFamily="34" charset="0"/>
                <a:ea typeface="+mn-ea"/>
                <a:cs typeface="Arial" panose="020B0604020202020204" pitchFamily="34" charset="0"/>
              </a:rPr>
              <a:t> </a:t>
            </a:r>
          </a:p>
          <a:p>
            <a:r>
              <a:rPr lang="en-GB" sz="1200" kern="1200" dirty="0">
                <a:solidFill>
                  <a:schemeClr val="tx1"/>
                </a:solidFill>
                <a:effectLst/>
                <a:latin typeface="Arial" panose="020B0604020202020204" pitchFamily="34" charset="0"/>
                <a:ea typeface="+mn-ea"/>
                <a:cs typeface="Arial" panose="020B0604020202020204" pitchFamily="34" charset="0"/>
              </a:rPr>
              <a:t>e.g. For Facebook (8 letters) - I drive to work at unit 3 becomes “</a:t>
            </a:r>
            <a:r>
              <a:rPr lang="en-GB" sz="1200" kern="1200" dirty="0" err="1">
                <a:solidFill>
                  <a:schemeClr val="tx1"/>
                </a:solidFill>
                <a:effectLst/>
                <a:latin typeface="Arial" panose="020B0604020202020204" pitchFamily="34" charset="0"/>
                <a:ea typeface="+mn-ea"/>
                <a:cs typeface="Arial" panose="020B0604020202020204" pitchFamily="34" charset="0"/>
              </a:rPr>
              <a:t>Fk</a:t>
            </a:r>
            <a:r>
              <a:rPr lang="en-GB" sz="1200" kern="1200" dirty="0">
                <a:solidFill>
                  <a:schemeClr val="tx1"/>
                </a:solidFill>
                <a:effectLst/>
                <a:latin typeface="Arial" panose="020B0604020202020204" pitchFamily="34" charset="0"/>
                <a:ea typeface="+mn-ea"/>
                <a:cs typeface="Arial" panose="020B0604020202020204" pitchFamily="34" charset="0"/>
              </a:rPr>
              <a:t>*IdTwAuT8”</a:t>
            </a:r>
          </a:p>
          <a:p>
            <a:endParaRPr lang="en-GB" sz="1200" baseline="0" dirty="0">
              <a:latin typeface="Arial" panose="020B0604020202020204" pitchFamily="34" charset="0"/>
              <a:cs typeface="Arial" panose="020B0604020202020204" pitchFamily="34" charset="0"/>
            </a:endParaRPr>
          </a:p>
          <a:p>
            <a:endParaRPr lang="en-GB" sz="1200" baseline="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41</a:t>
            </a:fld>
            <a:endParaRPr lang="en-GB"/>
          </a:p>
        </p:txBody>
      </p:sp>
    </p:spTree>
    <p:extLst>
      <p:ext uri="{BB962C8B-B14F-4D97-AF65-F5344CB8AC3E}">
        <p14:creationId xmlns:p14="http://schemas.microsoft.com/office/powerpoint/2010/main" val="9989408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effectLst/>
                <a:latin typeface="Arial" panose="020B0604020202020204" pitchFamily="34" charset="0"/>
                <a:cs typeface="Arial" panose="020B0604020202020204" pitchFamily="34" charset="0"/>
              </a:rPr>
              <a:t>Open-source </a:t>
            </a:r>
            <a:r>
              <a:rPr lang="en-GB" sz="1100" dirty="0">
                <a:effectLst/>
                <a:latin typeface="Arial" panose="020B0604020202020204" pitchFamily="34" charset="0"/>
                <a:cs typeface="Arial" panose="020B0604020202020204" pitchFamily="34" charset="0"/>
              </a:rPr>
              <a:t>is data collected from publicly available sources to be used in an intelligence</a:t>
            </a:r>
            <a:r>
              <a:rPr lang="en-GB" sz="1100" baseline="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context.</a:t>
            </a:r>
            <a:r>
              <a:rPr lang="en-GB" sz="1100" baseline="30000" dirty="0">
                <a:effectLst/>
                <a:latin typeface="Arial" panose="020B0604020202020204" pitchFamily="34" charset="0"/>
                <a:cs typeface="Arial" panose="020B0604020202020204" pitchFamily="34" charset="0"/>
              </a:rPr>
              <a:t> </a:t>
            </a:r>
          </a:p>
          <a:p>
            <a:endParaRPr lang="en-GB" sz="1100" baseline="30000" dirty="0">
              <a:effectLst/>
              <a:latin typeface="Arial" panose="020B0604020202020204" pitchFamily="34" charset="0"/>
              <a:cs typeface="Arial" panose="020B0604020202020204" pitchFamily="34" charset="0"/>
            </a:endParaRPr>
          </a:p>
          <a:p>
            <a:r>
              <a:rPr lang="en-GB" sz="1100" dirty="0">
                <a:effectLst/>
                <a:latin typeface="Arial" panose="020B0604020202020204" pitchFamily="34" charset="0"/>
                <a:cs typeface="Arial" panose="020B0604020202020204" pitchFamily="34" charset="0"/>
              </a:rPr>
              <a:t>In the intelligence community</a:t>
            </a:r>
            <a:r>
              <a:rPr lang="en-GB" sz="1100" baseline="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the term "open" refers to </a:t>
            </a:r>
            <a:r>
              <a:rPr lang="en-GB" sz="1100" b="1" dirty="0">
                <a:effectLst/>
                <a:latin typeface="Arial" panose="020B0604020202020204" pitchFamily="34" charset="0"/>
                <a:cs typeface="Arial" panose="020B0604020202020204" pitchFamily="34" charset="0"/>
              </a:rPr>
              <a:t>overt</a:t>
            </a:r>
            <a:r>
              <a:rPr lang="en-GB" sz="1100" b="1" baseline="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publicly available sources (as opposed to covert). </a:t>
            </a:r>
          </a:p>
          <a:p>
            <a:endParaRPr lang="en-GB" sz="1100" dirty="0">
              <a:effectLst/>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Level 1 – Conduct research</a:t>
            </a:r>
            <a:r>
              <a:rPr lang="en-GB" sz="1100" baseline="0" dirty="0">
                <a:latin typeface="Arial" panose="020B0604020202020204" pitchFamily="34" charset="0"/>
                <a:cs typeface="Arial" panose="020B0604020202020204" pitchFamily="34" charset="0"/>
              </a:rPr>
              <a:t> across publicly accessible search areas of the internet such as map viewing, street views, and </a:t>
            </a:r>
            <a:r>
              <a:rPr lang="en-GB" sz="1100" dirty="0">
                <a:latin typeface="Arial" panose="020B0604020202020204" pitchFamily="34" charset="0"/>
                <a:cs typeface="Arial" panose="020B0604020202020204" pitchFamily="34" charset="0"/>
              </a:rPr>
              <a:t>Googl</a:t>
            </a:r>
            <a:r>
              <a:rPr lang="en-GB" sz="1100" baseline="0" dirty="0">
                <a:latin typeface="Arial" panose="020B0604020202020204" pitchFamily="34" charset="0"/>
                <a:cs typeface="Arial" panose="020B0604020202020204" pitchFamily="34" charset="0"/>
              </a:rPr>
              <a:t>e etc. As the research is overt, there is no need for a RIPA or police authority. </a:t>
            </a:r>
          </a:p>
          <a:p>
            <a:r>
              <a:rPr lang="en-GB" sz="1100" baseline="0" dirty="0">
                <a:latin typeface="Arial" panose="020B0604020202020204" pitchFamily="34" charset="0"/>
                <a:cs typeface="Arial" panose="020B0604020202020204" pitchFamily="34" charset="0"/>
              </a:rPr>
              <a:t>This research must </a:t>
            </a:r>
            <a:r>
              <a:rPr lang="en-GB" sz="1100" b="1" u="sng" baseline="0" dirty="0">
                <a:latin typeface="Arial" panose="020B0604020202020204" pitchFamily="34" charset="0"/>
                <a:cs typeface="Arial" panose="020B0604020202020204" pitchFamily="34" charset="0"/>
              </a:rPr>
              <a:t>NOT</a:t>
            </a:r>
            <a:r>
              <a:rPr lang="en-GB" sz="1100" baseline="0" dirty="0">
                <a:latin typeface="Arial" panose="020B0604020202020204" pitchFamily="34" charset="0"/>
                <a:cs typeface="Arial" panose="020B0604020202020204" pitchFamily="34" charset="0"/>
              </a:rPr>
              <a:t> be made through your own Facebook account! </a:t>
            </a:r>
          </a:p>
          <a:p>
            <a:endParaRPr lang="en-GB" sz="1100" baseline="0" dirty="0">
              <a:latin typeface="Arial" panose="020B0604020202020204" pitchFamily="34" charset="0"/>
              <a:cs typeface="Arial" panose="020B0604020202020204" pitchFamily="34" charset="0"/>
            </a:endParaRPr>
          </a:p>
          <a:p>
            <a:r>
              <a:rPr lang="en-GB" sz="1100" baseline="0" dirty="0">
                <a:latin typeface="Arial" panose="020B0604020202020204" pitchFamily="34" charset="0"/>
                <a:cs typeface="Arial" panose="020B0604020202020204" pitchFamily="34" charset="0"/>
              </a:rPr>
              <a:t>Level 2- A level of authority may be needed to conduct this research, such as directed surveillance under RIPA. This will be on a case by case basis</a:t>
            </a:r>
          </a:p>
          <a:p>
            <a:r>
              <a:rPr lang="en-GB" sz="1100" baseline="0" dirty="0">
                <a:latin typeface="Arial" panose="020B0604020202020204" pitchFamily="34" charset="0"/>
                <a:cs typeface="Arial" panose="020B0604020202020204" pitchFamily="34" charset="0"/>
              </a:rPr>
              <a:t>Staff conducting this research will be DMIs/Cyber trained officers who have received the appropriate training. </a:t>
            </a:r>
          </a:p>
          <a:p>
            <a:endParaRPr lang="en-GB" sz="1100" baseline="0" dirty="0">
              <a:latin typeface="Arial" panose="020B0604020202020204" pitchFamily="34" charset="0"/>
              <a:cs typeface="Arial" panose="020B0604020202020204" pitchFamily="34" charset="0"/>
            </a:endParaRPr>
          </a:p>
          <a:p>
            <a:r>
              <a:rPr lang="en-GB" sz="1100" baseline="0" dirty="0">
                <a:latin typeface="Arial" panose="020B0604020202020204" pitchFamily="34" charset="0"/>
                <a:cs typeface="Arial" panose="020B0604020202020204" pitchFamily="34" charset="0"/>
              </a:rPr>
              <a:t>Level 3-5 Officers specially trained and must be able to evidentially capture and store the material. It must be evaluated and submitted via the force intelligence management system </a:t>
            </a:r>
          </a:p>
          <a:p>
            <a:endParaRPr lang="en-GB"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42</a:t>
            </a:fld>
            <a:endParaRPr lang="en-GB"/>
          </a:p>
        </p:txBody>
      </p:sp>
    </p:spTree>
    <p:extLst>
      <p:ext uri="{BB962C8B-B14F-4D97-AF65-F5344CB8AC3E}">
        <p14:creationId xmlns:p14="http://schemas.microsoft.com/office/powerpoint/2010/main" val="12813224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Trainer to facilitate discussion on screenshotting from a range of devices. Use students experience of their own devices. Remind them of usefulness of google</a:t>
            </a:r>
          </a:p>
          <a:p>
            <a:pPr>
              <a:lnSpc>
                <a:spcPct val="100000"/>
              </a:lnSpc>
            </a:pPr>
            <a:r>
              <a:rPr lang="en-GB" sz="1100" kern="1200" dirty="0">
                <a:solidFill>
                  <a:schemeClr val="tx1"/>
                </a:solidFill>
                <a:effectLst/>
                <a:latin typeface="Arial" panose="020B0604020202020204" pitchFamily="34" charset="0"/>
                <a:ea typeface="+mn-ea"/>
                <a:cs typeface="Arial" panose="020B0604020202020204" pitchFamily="34" charset="0"/>
              </a:rPr>
              <a:t>  </a:t>
            </a:r>
            <a:endParaRPr lang="en-GB" altLang="en-US" sz="1100" b="1" kern="1200" dirty="0">
              <a:solidFill>
                <a:schemeClr val="tx1"/>
              </a:solidFill>
              <a:effectLst/>
              <a:latin typeface="Arial" panose="020B0604020202020204" pitchFamily="34" charset="0"/>
              <a:ea typeface="+mn-ea"/>
              <a:cs typeface="Arial" panose="020B0604020202020204" pitchFamily="34" charset="0"/>
            </a:endParaRPr>
          </a:p>
          <a:p>
            <a:pPr>
              <a:lnSpc>
                <a:spcPct val="100000"/>
              </a:lnSpc>
            </a:pPr>
            <a:r>
              <a:rPr lang="en-GB" altLang="en-US" sz="1100" b="1" dirty="0">
                <a:latin typeface="Arial" panose="020B0604020202020204" pitchFamily="34" charset="0"/>
                <a:cs typeface="Arial" panose="020B0604020202020204" pitchFamily="34" charset="0"/>
              </a:rPr>
              <a:t>CONSIDER</a:t>
            </a:r>
            <a:r>
              <a:rPr lang="en-GB" altLang="en-US" sz="1100" b="1" baseline="0" dirty="0">
                <a:latin typeface="Arial" panose="020B0604020202020204" pitchFamily="34" charset="0"/>
                <a:cs typeface="Arial" panose="020B0604020202020204" pitchFamily="34" charset="0"/>
              </a:rPr>
              <a:t> – from smartphones and on computer</a:t>
            </a:r>
          </a:p>
          <a:p>
            <a:pPr eaLnBrk="1" hangingPunct="1">
              <a:lnSpc>
                <a:spcPct val="100000"/>
              </a:lnSpc>
              <a:spcBef>
                <a:spcPct val="0"/>
              </a:spcBef>
            </a:pPr>
            <a:r>
              <a:rPr lang="en-GB" altLang="en-US" sz="1100" b="0" baseline="0" dirty="0">
                <a:latin typeface="Arial" panose="020B0604020202020204" pitchFamily="34" charset="0"/>
                <a:cs typeface="Arial" panose="020B0604020202020204" pitchFamily="34" charset="0"/>
              </a:rPr>
              <a:t>iPhone – top and home button</a:t>
            </a:r>
          </a:p>
          <a:p>
            <a:pPr eaLnBrk="1" hangingPunct="1">
              <a:lnSpc>
                <a:spcPct val="100000"/>
              </a:lnSpc>
              <a:spcBef>
                <a:spcPct val="0"/>
              </a:spcBef>
            </a:pPr>
            <a:r>
              <a:rPr lang="en-GB" altLang="en-US" sz="1100" b="0" baseline="0" dirty="0">
                <a:latin typeface="Arial" panose="020B0604020202020204" pitchFamily="34" charset="0"/>
                <a:cs typeface="Arial" panose="020B0604020202020204" pitchFamily="34" charset="0"/>
              </a:rPr>
              <a:t>Androids  - varies (Swipe for Samsung)</a:t>
            </a:r>
          </a:p>
          <a:p>
            <a:pPr eaLnBrk="1" hangingPunct="1">
              <a:lnSpc>
                <a:spcPct val="100000"/>
              </a:lnSpc>
              <a:spcBef>
                <a:spcPct val="0"/>
              </a:spcBef>
            </a:pPr>
            <a:r>
              <a:rPr lang="en-GB" altLang="en-US" sz="1100" b="0" baseline="0" dirty="0">
                <a:latin typeface="Arial" panose="020B0604020202020204" pitchFamily="34" charset="0"/>
                <a:cs typeface="Arial" panose="020B0604020202020204" pitchFamily="34" charset="0"/>
              </a:rPr>
              <a:t>If in doubt, ask the user – consider google / </a:t>
            </a:r>
            <a:r>
              <a:rPr lang="en-GB" altLang="en-US" sz="1100" b="0" baseline="0" dirty="0" err="1">
                <a:latin typeface="Arial" panose="020B0604020202020204" pitchFamily="34" charset="0"/>
                <a:cs typeface="Arial" panose="020B0604020202020204" pitchFamily="34" charset="0"/>
              </a:rPr>
              <a:t>youtube</a:t>
            </a:r>
            <a:endParaRPr lang="en-GB" altLang="en-US" sz="1100" b="0" baseline="0" dirty="0">
              <a:latin typeface="Arial" panose="020B0604020202020204" pitchFamily="34" charset="0"/>
              <a:cs typeface="Arial" panose="020B0604020202020204" pitchFamily="34" charset="0"/>
            </a:endParaRPr>
          </a:p>
          <a:p>
            <a:pPr eaLnBrk="1" hangingPunct="1">
              <a:lnSpc>
                <a:spcPct val="100000"/>
              </a:lnSpc>
              <a:spcBef>
                <a:spcPct val="0"/>
              </a:spcBef>
            </a:pPr>
            <a:endParaRPr lang="en-GB" altLang="en-US" sz="1100" b="1"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DEMONSTRATE – windows screen capture.</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With desired item/website in view press SCREEN PRINT, on keyboard. Open Word and right click and PASTE. Hold CTRL, ALT and press PRNT SCRN you will only capture the active window</a:t>
            </a: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Or to capture specific part of a screen. Press PRT SCRN on the desired page, then open PAINT, within our PNN system and PASTE into the blank screen. Click on select square and then rectangle and cut out the desired area of the screen.  SAVE to the desired location.</a:t>
            </a: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Use Snipping</a:t>
            </a:r>
            <a:r>
              <a:rPr lang="en-GB" altLang="en-US" sz="1100" baseline="0" dirty="0">
                <a:latin typeface="Arial" panose="020B0604020202020204" pitchFamily="34" charset="0"/>
                <a:cs typeface="Arial" panose="020B0604020202020204" pitchFamily="34" charset="0"/>
              </a:rPr>
              <a:t> Tool in Windows 10 – Start Button &gt; Type “snip” in search bar &gt; Select “Snipping Tool” – follow on screen instructions</a:t>
            </a:r>
            <a:endParaRPr lang="en-GB" altLang="en-US" sz="1100" dirty="0">
              <a:latin typeface="Arial" panose="020B0604020202020204" pitchFamily="34" charset="0"/>
              <a:cs typeface="Arial" panose="020B0604020202020204" pitchFamily="34" charset="0"/>
            </a:endParaRPr>
          </a:p>
          <a:p>
            <a:pPr eaLnBrk="1" hangingPunct="1">
              <a:lnSpc>
                <a:spcPct val="100000"/>
              </a:lnSpc>
              <a:spcBef>
                <a:spcPct val="0"/>
              </a:spcBef>
            </a:pPr>
            <a:endParaRPr lang="en-GB" alt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Facilitate discussion on exhibiting (references &amp; statement)</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EXHIBITING – </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CMJ1 – full screen print</a:t>
            </a:r>
          </a:p>
          <a:p>
            <a:pPr eaLnBrk="1" hangingPunct="1">
              <a:lnSpc>
                <a:spcPct val="100000"/>
              </a:lnSpc>
              <a:spcBef>
                <a:spcPct val="0"/>
              </a:spcBef>
            </a:pPr>
            <a:r>
              <a:rPr lang="en-GB" altLang="en-US" sz="1100" dirty="0">
                <a:latin typeface="Arial" panose="020B0604020202020204" pitchFamily="34" charset="0"/>
                <a:cs typeface="Arial" panose="020B0604020202020204" pitchFamily="34" charset="0"/>
              </a:rPr>
              <a:t>CMJ2 – Full page minus threat</a:t>
            </a:r>
            <a:r>
              <a:rPr lang="en-GB" altLang="en-US" sz="1100" baseline="0" dirty="0">
                <a:latin typeface="Arial" panose="020B0604020202020204" pitchFamily="34" charset="0"/>
                <a:cs typeface="Arial" panose="020B0604020202020204" pitchFamily="34" charset="0"/>
              </a:rPr>
              <a:t> (cut out)</a:t>
            </a:r>
          </a:p>
          <a:p>
            <a:pPr eaLnBrk="1" hangingPunct="1">
              <a:lnSpc>
                <a:spcPct val="100000"/>
              </a:lnSpc>
              <a:spcBef>
                <a:spcPct val="0"/>
              </a:spcBef>
            </a:pPr>
            <a:r>
              <a:rPr lang="en-GB" altLang="en-US" sz="1100" baseline="0" dirty="0">
                <a:latin typeface="Arial" panose="020B0604020202020204" pitchFamily="34" charset="0"/>
                <a:cs typeface="Arial" panose="020B0604020202020204" pitchFamily="34" charset="0"/>
              </a:rPr>
              <a:t>CMJ3 – Threat (paste this alone)</a:t>
            </a:r>
            <a:endParaRPr lang="en-GB" altLang="en-US"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43</a:t>
            </a:fld>
            <a:endParaRPr lang="en-GB"/>
          </a:p>
        </p:txBody>
      </p:sp>
    </p:spTree>
    <p:extLst>
      <p:ext uri="{BB962C8B-B14F-4D97-AF65-F5344CB8AC3E}">
        <p14:creationId xmlns:p14="http://schemas.microsoft.com/office/powerpoint/2010/main" val="36916099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altLang="en-US" sz="1100" dirty="0">
                <a:latin typeface="Arial" panose="020B0604020202020204" pitchFamily="34" charset="0"/>
                <a:cs typeface="Arial" panose="020B0604020202020204" pitchFamily="34" charset="0"/>
              </a:rPr>
              <a:t>THERE ARE SIMPLE ACTIONS THAT THE FIRST RESPONDER CAN COMPLETE TO SECURE AND PRESERVE EVIDENCE.</a:t>
            </a:r>
          </a:p>
          <a:p>
            <a:pPr eaLnBrk="1" fontAlgn="auto" hangingPunct="1">
              <a:spcBef>
                <a:spcPts val="0"/>
              </a:spcBef>
              <a:spcAft>
                <a:spcPts val="0"/>
              </a:spcAft>
              <a:defRPr/>
            </a:pPr>
            <a:r>
              <a:rPr lang="en-GB" altLang="en-US" sz="1100" dirty="0">
                <a:latin typeface="Arial" panose="020B0604020202020204" pitchFamily="34" charset="0"/>
                <a:cs typeface="Arial" panose="020B0604020202020204" pitchFamily="34" charset="0"/>
              </a:rPr>
              <a:t>THE DATA BEHIND AN E MAIL WILL SHOW YOU ITS JOURNEY FROM ITS SENDER TO RECEIVER AS WELL AS POTENTIAL OTHER VALUABLE EVIDENTIAL OPPORTUNITIES .</a:t>
            </a:r>
          </a:p>
          <a:p>
            <a:pPr eaLnBrk="1" fontAlgn="auto" hangingPunct="1">
              <a:spcBef>
                <a:spcPts val="0"/>
              </a:spcBef>
              <a:spcAft>
                <a:spcPts val="0"/>
              </a:spcAft>
              <a:defRPr/>
            </a:pPr>
            <a:r>
              <a:rPr lang="en-GB" altLang="en-US" sz="1100" dirty="0">
                <a:latin typeface="Arial" panose="020B0604020202020204" pitchFamily="34" charset="0"/>
                <a:cs typeface="Arial" panose="020B0604020202020204" pitchFamily="34" charset="0"/>
              </a:rPr>
              <a:t>THIS IS WHAT WE SEEK TO BE ABLE TO ACHIEVE FROM THIS SESSION.</a:t>
            </a:r>
          </a:p>
          <a:p>
            <a:pPr eaLnBrk="1" fontAlgn="auto" hangingPunct="1">
              <a:spcBef>
                <a:spcPts val="0"/>
              </a:spcBef>
              <a:spcAft>
                <a:spcPts val="0"/>
              </a:spcAft>
              <a:defRPr/>
            </a:pPr>
            <a:endParaRPr lang="en-GB" altLang="en-US" sz="1100" dirty="0">
              <a:latin typeface="Arial" panose="020B0604020202020204" pitchFamily="34" charset="0"/>
              <a:cs typeface="Arial" panose="020B0604020202020204" pitchFamily="34" charset="0"/>
            </a:endParaRPr>
          </a:p>
          <a:p>
            <a:pPr marL="228600" indent="-228600" eaLnBrk="1" fontAlgn="auto" hangingPunct="1">
              <a:spcBef>
                <a:spcPts val="0"/>
              </a:spcBef>
              <a:spcAft>
                <a:spcPts val="0"/>
              </a:spcAft>
              <a:buFontTx/>
              <a:buAutoNum type="arabicParenR"/>
              <a:defRPr/>
            </a:pPr>
            <a:r>
              <a:rPr lang="en-GB" altLang="en-US" sz="1100" dirty="0">
                <a:latin typeface="Arial" panose="020B0604020202020204" pitchFamily="34" charset="0"/>
                <a:cs typeface="Arial" panose="020B0604020202020204" pitchFamily="34" charset="0"/>
              </a:rPr>
              <a:t>LOCATE – we will show you how to extend an e mail to view the hidden data.</a:t>
            </a:r>
          </a:p>
          <a:p>
            <a:pPr marL="228600" indent="-228600" eaLnBrk="1" fontAlgn="auto" hangingPunct="1">
              <a:spcBef>
                <a:spcPts val="0"/>
              </a:spcBef>
              <a:spcAft>
                <a:spcPts val="0"/>
              </a:spcAft>
              <a:buFontTx/>
              <a:buAutoNum type="arabicParenR"/>
              <a:defRPr/>
            </a:pPr>
            <a:r>
              <a:rPr lang="en-GB" altLang="en-US" sz="1100" dirty="0">
                <a:latin typeface="Arial" panose="020B0604020202020204" pitchFamily="34" charset="0"/>
                <a:cs typeface="Arial" panose="020B0604020202020204" pitchFamily="34" charset="0"/>
              </a:rPr>
              <a:t>SECURE -  how to secure the information you find,</a:t>
            </a:r>
          </a:p>
          <a:p>
            <a:pPr marL="228600" indent="-228600" eaLnBrk="1" fontAlgn="auto" hangingPunct="1">
              <a:spcBef>
                <a:spcPts val="0"/>
              </a:spcBef>
              <a:spcAft>
                <a:spcPts val="0"/>
              </a:spcAft>
              <a:buFontTx/>
              <a:buAutoNum type="arabicParenR"/>
              <a:defRPr/>
            </a:pPr>
            <a:r>
              <a:rPr lang="en-GB" altLang="en-US" sz="1100" dirty="0">
                <a:latin typeface="Arial" panose="020B0604020202020204" pitchFamily="34" charset="0"/>
                <a:cs typeface="Arial" panose="020B0604020202020204" pitchFamily="34" charset="0"/>
              </a:rPr>
              <a:t>PRESERVE – how to preserve the information.</a:t>
            </a:r>
          </a:p>
          <a:p>
            <a:pPr marL="228600" indent="-228600" eaLnBrk="1" fontAlgn="auto" hangingPunct="1">
              <a:spcBef>
                <a:spcPts val="0"/>
              </a:spcBef>
              <a:spcAft>
                <a:spcPts val="0"/>
              </a:spcAft>
              <a:buFontTx/>
              <a:buAutoNum type="arabicParenR"/>
              <a:defRPr/>
            </a:pPr>
            <a:r>
              <a:rPr lang="en-GB" altLang="en-US" sz="1100" dirty="0">
                <a:latin typeface="Arial" panose="020B0604020202020204" pitchFamily="34" charset="0"/>
                <a:cs typeface="Arial" panose="020B0604020202020204" pitchFamily="34" charset="0"/>
              </a:rPr>
              <a:t>SPOC – who will be able to assist with the information you have gained.</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44</a:t>
            </a:fld>
            <a:endParaRPr lang="en-GB"/>
          </a:p>
        </p:txBody>
      </p:sp>
    </p:spTree>
    <p:extLst>
      <p:ext uri="{BB962C8B-B14F-4D97-AF65-F5344CB8AC3E}">
        <p14:creationId xmlns:p14="http://schemas.microsoft.com/office/powerpoint/2010/main" val="22340603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Show</a:t>
            </a:r>
            <a:r>
              <a:rPr lang="en-GB" sz="1100" baseline="0" dirty="0">
                <a:latin typeface="Arial" panose="020B0604020202020204" pitchFamily="34" charset="0"/>
                <a:cs typeface="Arial" panose="020B0604020202020204" pitchFamily="34" charset="0"/>
              </a:rPr>
              <a:t> on own email how to locate –</a:t>
            </a:r>
          </a:p>
          <a:p>
            <a:endParaRPr lang="en-GB" sz="1100"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Open email, double click to open full screen </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File</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Properties</a:t>
            </a:r>
          </a:p>
          <a:p>
            <a:pPr marL="171450" indent="-171450">
              <a:buFont typeface="Arial" panose="020B0604020202020204" pitchFamily="34" charset="0"/>
              <a:buChar char="•"/>
            </a:pPr>
            <a:r>
              <a:rPr lang="en-GB" sz="1100" baseline="0" dirty="0">
                <a:latin typeface="Arial" panose="020B0604020202020204" pitchFamily="34" charset="0"/>
                <a:cs typeface="Arial" panose="020B0604020202020204" pitchFamily="34" charset="0"/>
              </a:rPr>
              <a:t>Copy and past the ‘internet headers’ into a word document</a:t>
            </a:r>
          </a:p>
          <a:p>
            <a:pPr marL="0" indent="0">
              <a:buFont typeface="Arial" panose="020B0604020202020204" pitchFamily="34" charset="0"/>
              <a:buNone/>
            </a:pPr>
            <a:endParaRPr lang="en-GB" sz="1100" baseline="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100" baseline="0" dirty="0">
                <a:latin typeface="Arial" panose="020B0604020202020204" pitchFamily="34" charset="0"/>
                <a:cs typeface="Arial" panose="020B0604020202020204" pitchFamily="34" charset="0"/>
              </a:rPr>
              <a:t>Explain that the digital information may appear to be gibberish to us but lots of data available about the email to the trained eye – Shows Audit Trail of the email from address to address.</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45</a:t>
            </a:fld>
            <a:endParaRPr lang="en-GB"/>
          </a:p>
        </p:txBody>
      </p:sp>
    </p:spTree>
    <p:extLst>
      <p:ext uri="{BB962C8B-B14F-4D97-AF65-F5344CB8AC3E}">
        <p14:creationId xmlns:p14="http://schemas.microsoft.com/office/powerpoint/2010/main" val="267575424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External Trainer to follow – </a:t>
            </a:r>
            <a:r>
              <a:rPr lang="en-GB" sz="1100" kern="1200" dirty="0" err="1">
                <a:solidFill>
                  <a:schemeClr val="tx1"/>
                </a:solidFill>
                <a:effectLst/>
                <a:latin typeface="Arial" panose="020B0604020202020204" pitchFamily="34" charset="0"/>
                <a:ea typeface="+mn-ea"/>
                <a:cs typeface="Arial" panose="020B0604020202020204" pitchFamily="34" charset="0"/>
              </a:rPr>
              <a:t>Tarian</a:t>
            </a:r>
            <a:r>
              <a:rPr lang="en-GB" sz="1100" kern="1200" dirty="0">
                <a:solidFill>
                  <a:schemeClr val="tx1"/>
                </a:solidFill>
                <a:effectLst/>
                <a:latin typeface="Arial" panose="020B0604020202020204" pitchFamily="34" charset="0"/>
                <a:ea typeface="+mn-ea"/>
                <a:cs typeface="Arial" panose="020B0604020202020204" pitchFamily="34" charset="0"/>
              </a:rPr>
              <a:t> Prevent Cybercrime team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Arial" panose="020B0604020202020204" pitchFamily="34" charset="0"/>
                <a:ea typeface="+mn-ea"/>
                <a:cs typeface="Arial" panose="020B0604020202020204" pitchFamily="34" charset="0"/>
              </a:rPr>
              <a:t>Trainer to handout: Digital Policing Other Considerations</a:t>
            </a: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46</a:t>
            </a:fld>
            <a:endParaRPr lang="en-GB"/>
          </a:p>
        </p:txBody>
      </p:sp>
    </p:spTree>
    <p:extLst>
      <p:ext uri="{BB962C8B-B14F-4D97-AF65-F5344CB8AC3E}">
        <p14:creationId xmlns:p14="http://schemas.microsoft.com/office/powerpoint/2010/main" val="686814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01/06/2023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01/06/2023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01/06/2023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6699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46844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509736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899429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01/06/2023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17697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01/06/2023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9096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01/06/2023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556340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4077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533233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23721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980644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01/06/2023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01/06/2023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37683098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hyperlink" Target="https://youtu.be/_UOK7aRmUtw"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hyperlink" Target="https://www.bbc.co.uk/news/uk-wales-64029133" TargetMode="Externa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hyperlink" Target="https://youtu.be/jottDMuLesU"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hyperlink" Target="https://www.youtube.com/watch?v=aDycZH0CA41" TargetMode="External"/><Relationship Id="rId7" Type="http://schemas.openxmlformats.org/officeDocument/2006/relationships/diagramColors" Target="../diagrams/colors6.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hyperlink" Target="https://youtu.be/aDycZH0CA4I" TargetMode="Externa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8.png"/><Relationship Id="rId7" Type="http://schemas.openxmlformats.org/officeDocument/2006/relationships/diagramColors" Target="../diagrams/colors9.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12.xml"/><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49.png"/><Relationship Id="rId7" Type="http://schemas.openxmlformats.org/officeDocument/2006/relationships/diagramColors" Target="../diagrams/colors14.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7.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57.png"/><Relationship Id="rId7" Type="http://schemas.openxmlformats.org/officeDocument/2006/relationships/diagramColors" Target="../diagrams/colors16.xml"/><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60.png"/><Relationship Id="rId7" Type="http://schemas.openxmlformats.org/officeDocument/2006/relationships/diagramColors" Target="../diagrams/colors21.xml"/><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sky, outdoor, silhouette&#10;&#10;Description automatically generated">
            <a:extLst>
              <a:ext uri="{FF2B5EF4-FFF2-40B4-BE49-F238E27FC236}">
                <a16:creationId xmlns:a16="http://schemas.microsoft.com/office/drawing/2014/main" id="{27C766DE-5A6F-47BB-A75B-0A869F5FF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a:extLst>
              <a:ext uri="{FF2B5EF4-FFF2-40B4-BE49-F238E27FC236}">
                <a16:creationId xmlns:a16="http://schemas.microsoft.com/office/drawing/2014/main" id="{2C699B1C-38D3-437B-ACD1-4D50A7AD5B2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 y="0"/>
            <a:ext cx="12191996" cy="2161031"/>
          </a:xfrm>
          <a:prstGeom prst="rect">
            <a:avLst/>
          </a:prstGeom>
        </p:spPr>
      </p:pic>
      <p:sp>
        <p:nvSpPr>
          <p:cNvPr id="10" name="TextBox 9">
            <a:extLst>
              <a:ext uri="{FF2B5EF4-FFF2-40B4-BE49-F238E27FC236}">
                <a16:creationId xmlns:a16="http://schemas.microsoft.com/office/drawing/2014/main" id="{D11BBBE3-89BD-4392-B5CB-F459ACD19BC8}"/>
              </a:ext>
            </a:extLst>
          </p:cNvPr>
          <p:cNvSpPr txBox="1"/>
          <p:nvPr/>
        </p:nvSpPr>
        <p:spPr>
          <a:xfrm>
            <a:off x="7397318" y="5339368"/>
            <a:ext cx="4271221" cy="938719"/>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Digital Policing.</a:t>
            </a:r>
            <a:endParaRPr kumimoji="0" lang="en-GB" sz="1600" b="0" i="0" u="none" strike="noStrike" kern="1200" cap="none" spc="0" normalizeH="0" baseline="0" noProof="0" dirty="0">
              <a:ln>
                <a:noFill/>
              </a:ln>
              <a:solidFill>
                <a:prstClr val="black"/>
              </a:solidFill>
              <a:effectLst/>
              <a:uLnTx/>
              <a:uFillTx/>
              <a:latin typeface="Arial Nova" panose="020B050402020202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42516F"/>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69698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08726" y="1247214"/>
            <a:ext cx="4610873" cy="2689676"/>
          </a:xfrm>
          <a:prstGeom prst="rect">
            <a:avLst/>
          </a:prstGeom>
        </p:spPr>
      </p:pic>
      <p:sp>
        <p:nvSpPr>
          <p:cNvPr id="4" name="TextBox 3"/>
          <p:cNvSpPr txBox="1"/>
          <p:nvPr/>
        </p:nvSpPr>
        <p:spPr>
          <a:xfrm>
            <a:off x="1476375" y="5229222"/>
            <a:ext cx="8820149" cy="523220"/>
          </a:xfrm>
          <a:custGeom>
            <a:avLst/>
            <a:gdLst>
              <a:gd name="connsiteX0" fmla="*/ 0 w 8820149"/>
              <a:gd name="connsiteY0" fmla="*/ 0 h 523220"/>
              <a:gd name="connsiteX1" fmla="*/ 413869 w 8820149"/>
              <a:gd name="connsiteY1" fmla="*/ 0 h 523220"/>
              <a:gd name="connsiteX2" fmla="*/ 1092342 w 8820149"/>
              <a:gd name="connsiteY2" fmla="*/ 0 h 523220"/>
              <a:gd name="connsiteX3" fmla="*/ 1770815 w 8820149"/>
              <a:gd name="connsiteY3" fmla="*/ 0 h 523220"/>
              <a:gd name="connsiteX4" fmla="*/ 2537489 w 8820149"/>
              <a:gd name="connsiteY4" fmla="*/ 0 h 523220"/>
              <a:gd name="connsiteX5" fmla="*/ 2951358 w 8820149"/>
              <a:gd name="connsiteY5" fmla="*/ 0 h 523220"/>
              <a:gd name="connsiteX6" fmla="*/ 3365226 w 8820149"/>
              <a:gd name="connsiteY6" fmla="*/ 0 h 523220"/>
              <a:gd name="connsiteX7" fmla="*/ 3867296 w 8820149"/>
              <a:gd name="connsiteY7" fmla="*/ 0 h 523220"/>
              <a:gd name="connsiteX8" fmla="*/ 4457568 w 8820149"/>
              <a:gd name="connsiteY8" fmla="*/ 0 h 523220"/>
              <a:gd name="connsiteX9" fmla="*/ 4871436 w 8820149"/>
              <a:gd name="connsiteY9" fmla="*/ 0 h 523220"/>
              <a:gd name="connsiteX10" fmla="*/ 5461708 w 8820149"/>
              <a:gd name="connsiteY10" fmla="*/ 0 h 523220"/>
              <a:gd name="connsiteX11" fmla="*/ 6051979 w 8820149"/>
              <a:gd name="connsiteY11" fmla="*/ 0 h 523220"/>
              <a:gd name="connsiteX12" fmla="*/ 6818654 w 8820149"/>
              <a:gd name="connsiteY12" fmla="*/ 0 h 523220"/>
              <a:gd name="connsiteX13" fmla="*/ 7232522 w 8820149"/>
              <a:gd name="connsiteY13" fmla="*/ 0 h 523220"/>
              <a:gd name="connsiteX14" fmla="*/ 7910995 w 8820149"/>
              <a:gd name="connsiteY14" fmla="*/ 0 h 523220"/>
              <a:gd name="connsiteX15" fmla="*/ 8820149 w 8820149"/>
              <a:gd name="connsiteY15" fmla="*/ 0 h 523220"/>
              <a:gd name="connsiteX16" fmla="*/ 8820149 w 8820149"/>
              <a:gd name="connsiteY16" fmla="*/ 523220 h 523220"/>
              <a:gd name="connsiteX17" fmla="*/ 8406280 w 8820149"/>
              <a:gd name="connsiteY17" fmla="*/ 523220 h 523220"/>
              <a:gd name="connsiteX18" fmla="*/ 7816009 w 8820149"/>
              <a:gd name="connsiteY18" fmla="*/ 523220 h 523220"/>
              <a:gd name="connsiteX19" fmla="*/ 7313939 w 8820149"/>
              <a:gd name="connsiteY19" fmla="*/ 523220 h 523220"/>
              <a:gd name="connsiteX20" fmla="*/ 6547264 w 8820149"/>
              <a:gd name="connsiteY20" fmla="*/ 523220 h 523220"/>
              <a:gd name="connsiteX21" fmla="*/ 5692388 w 8820149"/>
              <a:gd name="connsiteY21" fmla="*/ 523220 h 523220"/>
              <a:gd name="connsiteX22" fmla="*/ 5278520 w 8820149"/>
              <a:gd name="connsiteY22" fmla="*/ 523220 h 523220"/>
              <a:gd name="connsiteX23" fmla="*/ 4511845 w 8820149"/>
              <a:gd name="connsiteY23" fmla="*/ 523220 h 523220"/>
              <a:gd name="connsiteX24" fmla="*/ 3833372 w 8820149"/>
              <a:gd name="connsiteY24" fmla="*/ 523220 h 523220"/>
              <a:gd name="connsiteX25" fmla="*/ 3154899 w 8820149"/>
              <a:gd name="connsiteY25" fmla="*/ 523220 h 523220"/>
              <a:gd name="connsiteX26" fmla="*/ 2564628 w 8820149"/>
              <a:gd name="connsiteY26" fmla="*/ 523220 h 523220"/>
              <a:gd name="connsiteX27" fmla="*/ 1797953 w 8820149"/>
              <a:gd name="connsiteY27" fmla="*/ 523220 h 523220"/>
              <a:gd name="connsiteX28" fmla="*/ 1207682 w 8820149"/>
              <a:gd name="connsiteY28" fmla="*/ 523220 h 523220"/>
              <a:gd name="connsiteX29" fmla="*/ 0 w 8820149"/>
              <a:gd name="connsiteY29" fmla="*/ 523220 h 523220"/>
              <a:gd name="connsiteX30" fmla="*/ 0 w 8820149"/>
              <a:gd name="connsiteY30" fmla="*/ 0 h 523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820149" h="523220" fill="none" extrusionOk="0">
                <a:moveTo>
                  <a:pt x="0" y="0"/>
                </a:moveTo>
                <a:cubicBezTo>
                  <a:pt x="114128" y="1042"/>
                  <a:pt x="323974" y="6538"/>
                  <a:pt x="413869" y="0"/>
                </a:cubicBezTo>
                <a:cubicBezTo>
                  <a:pt x="503764" y="-6538"/>
                  <a:pt x="841948" y="-19610"/>
                  <a:pt x="1092342" y="0"/>
                </a:cubicBezTo>
                <a:cubicBezTo>
                  <a:pt x="1342736" y="19610"/>
                  <a:pt x="1507784" y="30660"/>
                  <a:pt x="1770815" y="0"/>
                </a:cubicBezTo>
                <a:cubicBezTo>
                  <a:pt x="2033846" y="-30660"/>
                  <a:pt x="2280251" y="20514"/>
                  <a:pt x="2537489" y="0"/>
                </a:cubicBezTo>
                <a:cubicBezTo>
                  <a:pt x="2794727" y="-20514"/>
                  <a:pt x="2769791" y="-11560"/>
                  <a:pt x="2951358" y="0"/>
                </a:cubicBezTo>
                <a:cubicBezTo>
                  <a:pt x="3132925" y="11560"/>
                  <a:pt x="3169015" y="6393"/>
                  <a:pt x="3365226" y="0"/>
                </a:cubicBezTo>
                <a:cubicBezTo>
                  <a:pt x="3561437" y="-6393"/>
                  <a:pt x="3647713" y="4305"/>
                  <a:pt x="3867296" y="0"/>
                </a:cubicBezTo>
                <a:cubicBezTo>
                  <a:pt x="4086879" y="-4305"/>
                  <a:pt x="4202694" y="-26649"/>
                  <a:pt x="4457568" y="0"/>
                </a:cubicBezTo>
                <a:cubicBezTo>
                  <a:pt x="4712442" y="26649"/>
                  <a:pt x="4698874" y="-16458"/>
                  <a:pt x="4871436" y="0"/>
                </a:cubicBezTo>
                <a:cubicBezTo>
                  <a:pt x="5043998" y="16458"/>
                  <a:pt x="5242381" y="11312"/>
                  <a:pt x="5461708" y="0"/>
                </a:cubicBezTo>
                <a:cubicBezTo>
                  <a:pt x="5681035" y="-11312"/>
                  <a:pt x="5885378" y="28255"/>
                  <a:pt x="6051979" y="0"/>
                </a:cubicBezTo>
                <a:cubicBezTo>
                  <a:pt x="6218580" y="-28255"/>
                  <a:pt x="6494869" y="-22657"/>
                  <a:pt x="6818654" y="0"/>
                </a:cubicBezTo>
                <a:cubicBezTo>
                  <a:pt x="7142439" y="22657"/>
                  <a:pt x="7149103" y="13424"/>
                  <a:pt x="7232522" y="0"/>
                </a:cubicBezTo>
                <a:cubicBezTo>
                  <a:pt x="7315941" y="-13424"/>
                  <a:pt x="7722359" y="23753"/>
                  <a:pt x="7910995" y="0"/>
                </a:cubicBezTo>
                <a:cubicBezTo>
                  <a:pt x="8099631" y="-23753"/>
                  <a:pt x="8558043" y="-43938"/>
                  <a:pt x="8820149" y="0"/>
                </a:cubicBezTo>
                <a:cubicBezTo>
                  <a:pt x="8842786" y="205725"/>
                  <a:pt x="8800715" y="350807"/>
                  <a:pt x="8820149" y="523220"/>
                </a:cubicBezTo>
                <a:cubicBezTo>
                  <a:pt x="8674382" y="515193"/>
                  <a:pt x="8490189" y="531137"/>
                  <a:pt x="8406280" y="523220"/>
                </a:cubicBezTo>
                <a:cubicBezTo>
                  <a:pt x="8322371" y="515303"/>
                  <a:pt x="8035593" y="510051"/>
                  <a:pt x="7816009" y="523220"/>
                </a:cubicBezTo>
                <a:cubicBezTo>
                  <a:pt x="7596425" y="536389"/>
                  <a:pt x="7454978" y="543500"/>
                  <a:pt x="7313939" y="523220"/>
                </a:cubicBezTo>
                <a:cubicBezTo>
                  <a:pt x="7172900" y="502941"/>
                  <a:pt x="6750386" y="533793"/>
                  <a:pt x="6547264" y="523220"/>
                </a:cubicBezTo>
                <a:cubicBezTo>
                  <a:pt x="6344142" y="512647"/>
                  <a:pt x="5881726" y="511760"/>
                  <a:pt x="5692388" y="523220"/>
                </a:cubicBezTo>
                <a:cubicBezTo>
                  <a:pt x="5503050" y="534680"/>
                  <a:pt x="5463860" y="512694"/>
                  <a:pt x="5278520" y="523220"/>
                </a:cubicBezTo>
                <a:cubicBezTo>
                  <a:pt x="5093180" y="533746"/>
                  <a:pt x="4772441" y="535668"/>
                  <a:pt x="4511845" y="523220"/>
                </a:cubicBezTo>
                <a:cubicBezTo>
                  <a:pt x="4251249" y="510772"/>
                  <a:pt x="4024875" y="494701"/>
                  <a:pt x="3833372" y="523220"/>
                </a:cubicBezTo>
                <a:cubicBezTo>
                  <a:pt x="3641869" y="551739"/>
                  <a:pt x="3302576" y="509109"/>
                  <a:pt x="3154899" y="523220"/>
                </a:cubicBezTo>
                <a:cubicBezTo>
                  <a:pt x="3007222" y="537331"/>
                  <a:pt x="2689548" y="541820"/>
                  <a:pt x="2564628" y="523220"/>
                </a:cubicBezTo>
                <a:cubicBezTo>
                  <a:pt x="2439708" y="504620"/>
                  <a:pt x="1952125" y="546393"/>
                  <a:pt x="1797953" y="523220"/>
                </a:cubicBezTo>
                <a:cubicBezTo>
                  <a:pt x="1643781" y="500047"/>
                  <a:pt x="1490288" y="514912"/>
                  <a:pt x="1207682" y="523220"/>
                </a:cubicBezTo>
                <a:cubicBezTo>
                  <a:pt x="925076" y="531528"/>
                  <a:pt x="546736" y="473460"/>
                  <a:pt x="0" y="523220"/>
                </a:cubicBezTo>
                <a:cubicBezTo>
                  <a:pt x="-11965" y="345284"/>
                  <a:pt x="19996" y="219512"/>
                  <a:pt x="0" y="0"/>
                </a:cubicBezTo>
                <a:close/>
              </a:path>
              <a:path w="8820149" h="523220" stroke="0" extrusionOk="0">
                <a:moveTo>
                  <a:pt x="0" y="0"/>
                </a:moveTo>
                <a:cubicBezTo>
                  <a:pt x="208944" y="27913"/>
                  <a:pt x="319747" y="-6093"/>
                  <a:pt x="590272" y="0"/>
                </a:cubicBezTo>
                <a:cubicBezTo>
                  <a:pt x="860797" y="6093"/>
                  <a:pt x="1116620" y="-25438"/>
                  <a:pt x="1356946" y="0"/>
                </a:cubicBezTo>
                <a:cubicBezTo>
                  <a:pt x="1597272" y="25438"/>
                  <a:pt x="1923698" y="-19268"/>
                  <a:pt x="2211822" y="0"/>
                </a:cubicBezTo>
                <a:cubicBezTo>
                  <a:pt x="2499946" y="19268"/>
                  <a:pt x="2502376" y="-12473"/>
                  <a:pt x="2625691" y="0"/>
                </a:cubicBezTo>
                <a:cubicBezTo>
                  <a:pt x="2749006" y="12473"/>
                  <a:pt x="3113259" y="27772"/>
                  <a:pt x="3304164" y="0"/>
                </a:cubicBezTo>
                <a:cubicBezTo>
                  <a:pt x="3495069" y="-27772"/>
                  <a:pt x="3586772" y="8760"/>
                  <a:pt x="3718032" y="0"/>
                </a:cubicBezTo>
                <a:cubicBezTo>
                  <a:pt x="3849292" y="-8760"/>
                  <a:pt x="4007839" y="4063"/>
                  <a:pt x="4131901" y="0"/>
                </a:cubicBezTo>
                <a:cubicBezTo>
                  <a:pt x="4255963" y="-4063"/>
                  <a:pt x="4599437" y="24868"/>
                  <a:pt x="4898575" y="0"/>
                </a:cubicBezTo>
                <a:cubicBezTo>
                  <a:pt x="5197713" y="-24868"/>
                  <a:pt x="5360005" y="-28049"/>
                  <a:pt x="5488847" y="0"/>
                </a:cubicBezTo>
                <a:cubicBezTo>
                  <a:pt x="5617689" y="28049"/>
                  <a:pt x="6142797" y="-12517"/>
                  <a:pt x="6343723" y="0"/>
                </a:cubicBezTo>
                <a:cubicBezTo>
                  <a:pt x="6544649" y="12517"/>
                  <a:pt x="6710988" y="-28566"/>
                  <a:pt x="7022196" y="0"/>
                </a:cubicBezTo>
                <a:cubicBezTo>
                  <a:pt x="7333404" y="28566"/>
                  <a:pt x="7418252" y="3197"/>
                  <a:pt x="7524266" y="0"/>
                </a:cubicBezTo>
                <a:cubicBezTo>
                  <a:pt x="7630280" y="-3197"/>
                  <a:pt x="8397989" y="33466"/>
                  <a:pt x="8820149" y="0"/>
                </a:cubicBezTo>
                <a:cubicBezTo>
                  <a:pt x="8842597" y="180060"/>
                  <a:pt x="8799741" y="311646"/>
                  <a:pt x="8820149" y="523220"/>
                </a:cubicBezTo>
                <a:cubicBezTo>
                  <a:pt x="8543332" y="489644"/>
                  <a:pt x="8432035" y="527641"/>
                  <a:pt x="8053475" y="523220"/>
                </a:cubicBezTo>
                <a:cubicBezTo>
                  <a:pt x="7674915" y="518799"/>
                  <a:pt x="7485893" y="483551"/>
                  <a:pt x="7198599" y="523220"/>
                </a:cubicBezTo>
                <a:cubicBezTo>
                  <a:pt x="6911305" y="562889"/>
                  <a:pt x="6714391" y="501339"/>
                  <a:pt x="6520126" y="523220"/>
                </a:cubicBezTo>
                <a:cubicBezTo>
                  <a:pt x="6325861" y="545101"/>
                  <a:pt x="6010237" y="537283"/>
                  <a:pt x="5841653" y="523220"/>
                </a:cubicBezTo>
                <a:cubicBezTo>
                  <a:pt x="5673069" y="509157"/>
                  <a:pt x="5348852" y="482092"/>
                  <a:pt x="4986777" y="523220"/>
                </a:cubicBezTo>
                <a:cubicBezTo>
                  <a:pt x="4624702" y="564348"/>
                  <a:pt x="4537040" y="502346"/>
                  <a:pt x="4308304" y="523220"/>
                </a:cubicBezTo>
                <a:cubicBezTo>
                  <a:pt x="4079568" y="544094"/>
                  <a:pt x="3825651" y="555844"/>
                  <a:pt x="3541629" y="523220"/>
                </a:cubicBezTo>
                <a:cubicBezTo>
                  <a:pt x="3257608" y="490596"/>
                  <a:pt x="3084904" y="511827"/>
                  <a:pt x="2774955" y="523220"/>
                </a:cubicBezTo>
                <a:cubicBezTo>
                  <a:pt x="2465006" y="534613"/>
                  <a:pt x="2470722" y="514293"/>
                  <a:pt x="2184683" y="523220"/>
                </a:cubicBezTo>
                <a:cubicBezTo>
                  <a:pt x="1898644" y="532147"/>
                  <a:pt x="1842079" y="518690"/>
                  <a:pt x="1682613" y="523220"/>
                </a:cubicBezTo>
                <a:cubicBezTo>
                  <a:pt x="1523147" y="527751"/>
                  <a:pt x="1046987" y="521088"/>
                  <a:pt x="827737" y="523220"/>
                </a:cubicBezTo>
                <a:cubicBezTo>
                  <a:pt x="608487" y="525352"/>
                  <a:pt x="370829" y="509935"/>
                  <a:pt x="0" y="523220"/>
                </a:cubicBezTo>
                <a:cubicBezTo>
                  <a:pt x="3524" y="268983"/>
                  <a:pt x="-13096" y="140322"/>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3258796932">
                  <a:prstGeom prst="rect">
                    <a:avLst/>
                  </a:prstGeom>
                  <ask:type>
                    <ask:lineSketchFreehand/>
                  </ask:type>
                </ask:lineSketchStyleProps>
              </a:ext>
            </a:extLst>
          </a:ln>
        </p:spPr>
        <p:txBody>
          <a:bodyPr wrap="square" rtlCol="0">
            <a:spAutoFit/>
          </a:bodyPr>
          <a:lstStyle/>
          <a:p>
            <a:pPr algn="ctr"/>
            <a:r>
              <a:rPr lang="en-GB" sz="2800" dirty="0">
                <a:cs typeface="Arial" panose="020B0604020202020204" pitchFamily="34" charset="0"/>
              </a:rPr>
              <a:t>Cyber Crime is a National &amp; Regional Priority </a:t>
            </a:r>
          </a:p>
        </p:txBody>
      </p:sp>
      <p:graphicFrame>
        <p:nvGraphicFramePr>
          <p:cNvPr id="5" name="Diagram 4">
            <a:extLst>
              <a:ext uri="{FF2B5EF4-FFF2-40B4-BE49-F238E27FC236}">
                <a16:creationId xmlns:a16="http://schemas.microsoft.com/office/drawing/2014/main" id="{6D04252A-1129-40BC-8B8D-A9E85B26C826}"/>
              </a:ext>
            </a:extLst>
          </p:cNvPr>
          <p:cNvGraphicFramePr/>
          <p:nvPr>
            <p:extLst>
              <p:ext uri="{D42A27DB-BD31-4B8C-83A1-F6EECF244321}">
                <p14:modId xmlns:p14="http://schemas.microsoft.com/office/powerpoint/2010/main" val="2090131329"/>
              </p:ext>
            </p:extLst>
          </p:nvPr>
        </p:nvGraphicFramePr>
        <p:xfrm>
          <a:off x="4713862" y="330740"/>
          <a:ext cx="6569412" cy="46109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9850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4F702BB7-939F-463A-A7B7-B8D0DC00AA07}"/>
                                            </p:graphicEl>
                                          </p:spTgt>
                                        </p:tgtEl>
                                        <p:attrNameLst>
                                          <p:attrName>style.visibility</p:attrName>
                                        </p:attrNameLst>
                                      </p:cBhvr>
                                      <p:to>
                                        <p:strVal val="visible"/>
                                      </p:to>
                                    </p:set>
                                    <p:animEffect transition="in" filter="fade">
                                      <p:cBhvr>
                                        <p:cTn id="12" dur="500"/>
                                        <p:tgtEl>
                                          <p:spTgt spid="5">
                                            <p:graphicEl>
                                              <a:dgm id="{4F702BB7-939F-463A-A7B7-B8D0DC00AA0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F25FF02D-F80C-42F4-A0A7-9DD8B8F488C5}"/>
                                            </p:graphicEl>
                                          </p:spTgt>
                                        </p:tgtEl>
                                        <p:attrNameLst>
                                          <p:attrName>style.visibility</p:attrName>
                                        </p:attrNameLst>
                                      </p:cBhvr>
                                      <p:to>
                                        <p:strVal val="visible"/>
                                      </p:to>
                                    </p:set>
                                    <p:animEffect transition="in" filter="fade">
                                      <p:cBhvr>
                                        <p:cTn id="15" dur="500"/>
                                        <p:tgtEl>
                                          <p:spTgt spid="5">
                                            <p:graphicEl>
                                              <a:dgm id="{F25FF02D-F80C-42F4-A0A7-9DD8B8F488C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46EDCFA5-0981-43E2-AF05-16D21282F6B1}"/>
                                            </p:graphicEl>
                                          </p:spTgt>
                                        </p:tgtEl>
                                        <p:attrNameLst>
                                          <p:attrName>style.visibility</p:attrName>
                                        </p:attrNameLst>
                                      </p:cBhvr>
                                      <p:to>
                                        <p:strVal val="visible"/>
                                      </p:to>
                                    </p:set>
                                    <p:animEffect transition="in" filter="fade">
                                      <p:cBhvr>
                                        <p:cTn id="20" dur="500"/>
                                        <p:tgtEl>
                                          <p:spTgt spid="5">
                                            <p:graphicEl>
                                              <a:dgm id="{46EDCFA5-0981-43E2-AF05-16D21282F6B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CA344443-3BF6-4528-82C8-83782E6F4267}"/>
                                            </p:graphicEl>
                                          </p:spTgt>
                                        </p:tgtEl>
                                        <p:attrNameLst>
                                          <p:attrName>style.visibility</p:attrName>
                                        </p:attrNameLst>
                                      </p:cBhvr>
                                      <p:to>
                                        <p:strVal val="visible"/>
                                      </p:to>
                                    </p:set>
                                    <p:animEffect transition="in" filter="fade">
                                      <p:cBhvr>
                                        <p:cTn id="23" dur="500"/>
                                        <p:tgtEl>
                                          <p:spTgt spid="5">
                                            <p:graphicEl>
                                              <a:dgm id="{CA344443-3BF6-4528-82C8-83782E6F426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059BBB3E-158E-4EF4-9AA3-2B016084F6D6}"/>
                                            </p:graphicEl>
                                          </p:spTgt>
                                        </p:tgtEl>
                                        <p:attrNameLst>
                                          <p:attrName>style.visibility</p:attrName>
                                        </p:attrNameLst>
                                      </p:cBhvr>
                                      <p:to>
                                        <p:strVal val="visible"/>
                                      </p:to>
                                    </p:set>
                                    <p:animEffect transition="in" filter="fade">
                                      <p:cBhvr>
                                        <p:cTn id="28" dur="500"/>
                                        <p:tgtEl>
                                          <p:spTgt spid="5">
                                            <p:graphicEl>
                                              <a:dgm id="{059BBB3E-158E-4EF4-9AA3-2B016084F6D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B9825641-5612-4E91-80A7-BD357EA6E198}"/>
                                            </p:graphicEl>
                                          </p:spTgt>
                                        </p:tgtEl>
                                        <p:attrNameLst>
                                          <p:attrName>style.visibility</p:attrName>
                                        </p:attrNameLst>
                                      </p:cBhvr>
                                      <p:to>
                                        <p:strVal val="visible"/>
                                      </p:to>
                                    </p:set>
                                    <p:animEffect transition="in" filter="fade">
                                      <p:cBhvr>
                                        <p:cTn id="31" dur="500"/>
                                        <p:tgtEl>
                                          <p:spTgt spid="5">
                                            <p:graphicEl>
                                              <a:dgm id="{B9825641-5612-4E91-80A7-BD357EA6E19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45C6280-BE58-4E21-A553-E2CA0381AB7C}"/>
              </a:ext>
            </a:extLst>
          </p:cNvPr>
          <p:cNvSpPr>
            <a:spLocks noGrp="1"/>
          </p:cNvSpPr>
          <p:nvPr>
            <p:ph type="title"/>
          </p:nvPr>
        </p:nvSpPr>
        <p:spPr>
          <a:xfrm>
            <a:off x="838200" y="365126"/>
            <a:ext cx="10515600" cy="568730"/>
          </a:xfrm>
          <a:solidFill>
            <a:schemeClr val="accent5">
              <a:lumMod val="50000"/>
            </a:schemeClr>
          </a:solidFill>
        </p:spPr>
        <p:txBody>
          <a:bodyPr>
            <a:normAutofit fontScale="90000"/>
          </a:bodyPr>
          <a:lstStyle/>
          <a:p>
            <a:pPr algn="ctr"/>
            <a:r>
              <a:rPr lang="en-GB" sz="3600" b="1" dirty="0">
                <a:solidFill>
                  <a:schemeClr val="bg1"/>
                </a:solidFill>
                <a:latin typeface="+mn-lt"/>
              </a:rPr>
              <a:t>TARIAN</a:t>
            </a:r>
          </a:p>
        </p:txBody>
      </p:sp>
      <p:graphicFrame>
        <p:nvGraphicFramePr>
          <p:cNvPr id="7" name="Diagram 6">
            <a:extLst>
              <a:ext uri="{FF2B5EF4-FFF2-40B4-BE49-F238E27FC236}">
                <a16:creationId xmlns:a16="http://schemas.microsoft.com/office/drawing/2014/main" id="{12741AD4-A096-422D-BD27-A6982B17FF82}"/>
              </a:ext>
            </a:extLst>
          </p:cNvPr>
          <p:cNvGraphicFramePr/>
          <p:nvPr>
            <p:extLst>
              <p:ext uri="{D42A27DB-BD31-4B8C-83A1-F6EECF244321}">
                <p14:modId xmlns:p14="http://schemas.microsoft.com/office/powerpoint/2010/main" val="1403444149"/>
              </p:ext>
            </p:extLst>
          </p:nvPr>
        </p:nvGraphicFramePr>
        <p:xfrm>
          <a:off x="2384357" y="1167229"/>
          <a:ext cx="7423285" cy="45235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0009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2F13CAA2-3C83-4400-9DDE-CD3D5A0E185E}"/>
                                            </p:graphicEl>
                                          </p:spTgt>
                                        </p:tgtEl>
                                        <p:attrNameLst>
                                          <p:attrName>style.visibility</p:attrName>
                                        </p:attrNameLst>
                                      </p:cBhvr>
                                      <p:to>
                                        <p:strVal val="visible"/>
                                      </p:to>
                                    </p:set>
                                    <p:animEffect transition="in" filter="fade">
                                      <p:cBhvr>
                                        <p:cTn id="7" dur="500"/>
                                        <p:tgtEl>
                                          <p:spTgt spid="7">
                                            <p:graphicEl>
                                              <a:dgm id="{2F13CAA2-3C83-4400-9DDE-CD3D5A0E185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A74607C2-9D0E-4BFA-86B2-2215084FDBEF}"/>
                                            </p:graphicEl>
                                          </p:spTgt>
                                        </p:tgtEl>
                                        <p:attrNameLst>
                                          <p:attrName>style.visibility</p:attrName>
                                        </p:attrNameLst>
                                      </p:cBhvr>
                                      <p:to>
                                        <p:strVal val="visible"/>
                                      </p:to>
                                    </p:set>
                                    <p:animEffect transition="in" filter="fade">
                                      <p:cBhvr>
                                        <p:cTn id="12" dur="500"/>
                                        <p:tgtEl>
                                          <p:spTgt spid="7">
                                            <p:graphicEl>
                                              <a:dgm id="{A74607C2-9D0E-4BFA-86B2-2215084FDBE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3D4FA314-1039-485F-A338-C086787B25D6}"/>
                                            </p:graphicEl>
                                          </p:spTgt>
                                        </p:tgtEl>
                                        <p:attrNameLst>
                                          <p:attrName>style.visibility</p:attrName>
                                        </p:attrNameLst>
                                      </p:cBhvr>
                                      <p:to>
                                        <p:strVal val="visible"/>
                                      </p:to>
                                    </p:set>
                                    <p:animEffect transition="in" filter="fade">
                                      <p:cBhvr>
                                        <p:cTn id="17" dur="500"/>
                                        <p:tgtEl>
                                          <p:spTgt spid="7">
                                            <p:graphicEl>
                                              <a:dgm id="{3D4FA314-1039-485F-A338-C086787B25D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8C17E19-3112-4A1E-921A-5C07EC4A77C2}"/>
                                            </p:graphicEl>
                                          </p:spTgt>
                                        </p:tgtEl>
                                        <p:attrNameLst>
                                          <p:attrName>style.visibility</p:attrName>
                                        </p:attrNameLst>
                                      </p:cBhvr>
                                      <p:to>
                                        <p:strVal val="visible"/>
                                      </p:to>
                                    </p:set>
                                    <p:animEffect transition="in" filter="fade">
                                      <p:cBhvr>
                                        <p:cTn id="22" dur="500"/>
                                        <p:tgtEl>
                                          <p:spTgt spid="7">
                                            <p:graphicEl>
                                              <a:dgm id="{68C17E19-3112-4A1E-921A-5C07EC4A77C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3DD628C8-A9C5-46D2-98CF-3F7AE197E5D6}"/>
                                            </p:graphicEl>
                                          </p:spTgt>
                                        </p:tgtEl>
                                        <p:attrNameLst>
                                          <p:attrName>style.visibility</p:attrName>
                                        </p:attrNameLst>
                                      </p:cBhvr>
                                      <p:to>
                                        <p:strVal val="visible"/>
                                      </p:to>
                                    </p:set>
                                    <p:animEffect transition="in" filter="fade">
                                      <p:cBhvr>
                                        <p:cTn id="27" dur="500"/>
                                        <p:tgtEl>
                                          <p:spTgt spid="7">
                                            <p:graphicEl>
                                              <a:dgm id="{3DD628C8-A9C5-46D2-98CF-3F7AE197E5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3660" y="233465"/>
            <a:ext cx="10953344" cy="584775"/>
          </a:xfrm>
          <a:prstGeom prst="rect">
            <a:avLst/>
          </a:prstGeom>
          <a:solidFill>
            <a:srgbClr val="002060"/>
          </a:solidFill>
        </p:spPr>
        <p:txBody>
          <a:bodyPr wrap="square" rtlCol="0">
            <a:spAutoFit/>
          </a:bodyPr>
          <a:lstStyle/>
          <a:p>
            <a:pPr algn="ctr"/>
            <a:r>
              <a:rPr lang="en-GB" sz="3200" b="1" dirty="0">
                <a:solidFill>
                  <a:schemeClr val="bg1"/>
                </a:solidFill>
              </a:rPr>
              <a:t>Common Terms in the Digital World</a:t>
            </a:r>
          </a:p>
        </p:txBody>
      </p:sp>
      <p:grpSp>
        <p:nvGrpSpPr>
          <p:cNvPr id="7" name="Group 6">
            <a:extLst>
              <a:ext uri="{FF2B5EF4-FFF2-40B4-BE49-F238E27FC236}">
                <a16:creationId xmlns:a16="http://schemas.microsoft.com/office/drawing/2014/main" id="{8F17CA79-F11D-4862-93DB-190E176ADE96}"/>
              </a:ext>
            </a:extLst>
          </p:cNvPr>
          <p:cNvGrpSpPr/>
          <p:nvPr/>
        </p:nvGrpSpPr>
        <p:grpSpPr>
          <a:xfrm>
            <a:off x="386324" y="3436535"/>
            <a:ext cx="3291351" cy="2232201"/>
            <a:chOff x="2231337" y="1043484"/>
            <a:chExt cx="3291351" cy="2232201"/>
          </a:xfrm>
        </p:grpSpPr>
        <p:sp>
          <p:nvSpPr>
            <p:cNvPr id="8" name="Rectangle: Rounded Corners 7">
              <a:extLst>
                <a:ext uri="{FF2B5EF4-FFF2-40B4-BE49-F238E27FC236}">
                  <a16:creationId xmlns:a16="http://schemas.microsoft.com/office/drawing/2014/main" id="{08343F22-50D8-475C-B545-8A5E6D71A13B}"/>
                </a:ext>
              </a:extLst>
            </p:cNvPr>
            <p:cNvSpPr/>
            <p:nvPr/>
          </p:nvSpPr>
          <p:spPr>
            <a:xfrm>
              <a:off x="2231337" y="1043484"/>
              <a:ext cx="3291351" cy="2232201"/>
            </a:xfrm>
            <a:prstGeom prst="roundRect">
              <a:avLst/>
            </a:prstGeom>
            <a:blipFill rotWithShape="0">
              <a:blip r:embed="rId3"/>
              <a:srcRect/>
              <a:stretch>
                <a:fillRect l="-25000" r="-25000"/>
              </a:stretch>
            </a:blipFill>
            <a:ln>
              <a:solidFill>
                <a:schemeClr val="tx1"/>
              </a:solidFill>
            </a:ln>
          </p:spPr>
          <p:style>
            <a:lnRef idx="2">
              <a:scrgbClr r="0" g="0" b="0"/>
            </a:lnRef>
            <a:fillRef idx="1">
              <a:scrgbClr r="0" g="0" b="0"/>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9" name="Rectangle: Rounded Corners 4">
              <a:extLst>
                <a:ext uri="{FF2B5EF4-FFF2-40B4-BE49-F238E27FC236}">
                  <a16:creationId xmlns:a16="http://schemas.microsoft.com/office/drawing/2014/main" id="{11BEC5EF-70B8-4BA8-841C-96000CDC2C68}"/>
                </a:ext>
              </a:extLst>
            </p:cNvPr>
            <p:cNvSpPr txBox="1"/>
            <p:nvPr/>
          </p:nvSpPr>
          <p:spPr>
            <a:xfrm>
              <a:off x="2340304" y="1152451"/>
              <a:ext cx="3073417" cy="201426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endParaRPr lang="en-GB" sz="6400" kern="1200" dirty="0"/>
            </a:p>
          </p:txBody>
        </p:sp>
      </p:grpSp>
      <p:graphicFrame>
        <p:nvGraphicFramePr>
          <p:cNvPr id="3" name="Diagram 2">
            <a:extLst>
              <a:ext uri="{FF2B5EF4-FFF2-40B4-BE49-F238E27FC236}">
                <a16:creationId xmlns:a16="http://schemas.microsoft.com/office/drawing/2014/main" id="{FD9719DD-B3AB-46D8-966A-15CEF25E8C8A}"/>
              </a:ext>
            </a:extLst>
          </p:cNvPr>
          <p:cNvGraphicFramePr/>
          <p:nvPr>
            <p:extLst>
              <p:ext uri="{D42A27DB-BD31-4B8C-83A1-F6EECF244321}">
                <p14:modId xmlns:p14="http://schemas.microsoft.com/office/powerpoint/2010/main" val="1918681534"/>
              </p:ext>
            </p:extLst>
          </p:nvPr>
        </p:nvGraphicFramePr>
        <p:xfrm>
          <a:off x="993913" y="735496"/>
          <a:ext cx="10543091" cy="54028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2363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0B8F7D33-439E-4861-8456-654A9D7E1796}"/>
                                            </p:graphicEl>
                                          </p:spTgt>
                                        </p:tgtEl>
                                        <p:attrNameLst>
                                          <p:attrName>style.visibility</p:attrName>
                                        </p:attrNameLst>
                                      </p:cBhvr>
                                      <p:to>
                                        <p:strVal val="visible"/>
                                      </p:to>
                                    </p:set>
                                    <p:animEffect transition="in" filter="fade">
                                      <p:cBhvr>
                                        <p:cTn id="7" dur="500"/>
                                        <p:tgtEl>
                                          <p:spTgt spid="3">
                                            <p:graphicEl>
                                              <a:dgm id="{0B8F7D33-439E-4861-8456-654A9D7E179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6C63E272-63EB-475E-8715-D7C6B44B7D80}"/>
                                            </p:graphicEl>
                                          </p:spTgt>
                                        </p:tgtEl>
                                        <p:attrNameLst>
                                          <p:attrName>style.visibility</p:attrName>
                                        </p:attrNameLst>
                                      </p:cBhvr>
                                      <p:to>
                                        <p:strVal val="visible"/>
                                      </p:to>
                                    </p:set>
                                    <p:animEffect transition="in" filter="fade">
                                      <p:cBhvr>
                                        <p:cTn id="12" dur="500"/>
                                        <p:tgtEl>
                                          <p:spTgt spid="3">
                                            <p:graphicEl>
                                              <a:dgm id="{6C63E272-63EB-475E-8715-D7C6B44B7D8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F6F6B1F2-3DB5-460F-95F7-8A512ADF0001}"/>
                                            </p:graphicEl>
                                          </p:spTgt>
                                        </p:tgtEl>
                                        <p:attrNameLst>
                                          <p:attrName>style.visibility</p:attrName>
                                        </p:attrNameLst>
                                      </p:cBhvr>
                                      <p:to>
                                        <p:strVal val="visible"/>
                                      </p:to>
                                    </p:set>
                                    <p:animEffect transition="in" filter="fade">
                                      <p:cBhvr>
                                        <p:cTn id="15" dur="500"/>
                                        <p:tgtEl>
                                          <p:spTgt spid="3">
                                            <p:graphicEl>
                                              <a:dgm id="{F6F6B1F2-3DB5-460F-95F7-8A512ADF000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34147F33-B37A-47D4-BF3E-1323912971EA}"/>
                                            </p:graphicEl>
                                          </p:spTgt>
                                        </p:tgtEl>
                                        <p:attrNameLst>
                                          <p:attrName>style.visibility</p:attrName>
                                        </p:attrNameLst>
                                      </p:cBhvr>
                                      <p:to>
                                        <p:strVal val="visible"/>
                                      </p:to>
                                    </p:set>
                                    <p:animEffect transition="in" filter="fade">
                                      <p:cBhvr>
                                        <p:cTn id="20" dur="500"/>
                                        <p:tgtEl>
                                          <p:spTgt spid="3">
                                            <p:graphicEl>
                                              <a:dgm id="{34147F33-B37A-47D4-BF3E-1323912971E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324BF9A2-C448-4AF0-B857-8C02D1007346}"/>
                                            </p:graphicEl>
                                          </p:spTgt>
                                        </p:tgtEl>
                                        <p:attrNameLst>
                                          <p:attrName>style.visibility</p:attrName>
                                        </p:attrNameLst>
                                      </p:cBhvr>
                                      <p:to>
                                        <p:strVal val="visible"/>
                                      </p:to>
                                    </p:set>
                                    <p:animEffect transition="in" filter="fade">
                                      <p:cBhvr>
                                        <p:cTn id="23" dur="500"/>
                                        <p:tgtEl>
                                          <p:spTgt spid="3">
                                            <p:graphicEl>
                                              <a:dgm id="{324BF9A2-C448-4AF0-B857-8C02D100734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A5932302-668E-40FD-937C-1EFB7470A07D}"/>
                                            </p:graphicEl>
                                          </p:spTgt>
                                        </p:tgtEl>
                                        <p:attrNameLst>
                                          <p:attrName>style.visibility</p:attrName>
                                        </p:attrNameLst>
                                      </p:cBhvr>
                                      <p:to>
                                        <p:strVal val="visible"/>
                                      </p:to>
                                    </p:set>
                                    <p:animEffect transition="in" filter="fade">
                                      <p:cBhvr>
                                        <p:cTn id="28" dur="500"/>
                                        <p:tgtEl>
                                          <p:spTgt spid="3">
                                            <p:graphicEl>
                                              <a:dgm id="{A5932302-668E-40FD-937C-1EFB7470A07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033C6167-ED9E-4CD6-B141-6144BD04C0C4}"/>
                                            </p:graphicEl>
                                          </p:spTgt>
                                        </p:tgtEl>
                                        <p:attrNameLst>
                                          <p:attrName>style.visibility</p:attrName>
                                        </p:attrNameLst>
                                      </p:cBhvr>
                                      <p:to>
                                        <p:strVal val="visible"/>
                                      </p:to>
                                    </p:set>
                                    <p:animEffect transition="in" filter="fade">
                                      <p:cBhvr>
                                        <p:cTn id="31" dur="500"/>
                                        <p:tgtEl>
                                          <p:spTgt spid="3">
                                            <p:graphicEl>
                                              <a:dgm id="{033C6167-ED9E-4CD6-B141-6144BD04C0C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192A06C7-6BAB-4553-98FF-68B4386BAF55}"/>
                                            </p:graphicEl>
                                          </p:spTgt>
                                        </p:tgtEl>
                                        <p:attrNameLst>
                                          <p:attrName>style.visibility</p:attrName>
                                        </p:attrNameLst>
                                      </p:cBhvr>
                                      <p:to>
                                        <p:strVal val="visible"/>
                                      </p:to>
                                    </p:set>
                                    <p:animEffect transition="in" filter="fade">
                                      <p:cBhvr>
                                        <p:cTn id="36" dur="500"/>
                                        <p:tgtEl>
                                          <p:spTgt spid="3">
                                            <p:graphicEl>
                                              <a:dgm id="{192A06C7-6BAB-4553-98FF-68B4386BAF55}"/>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C06F211A-A92A-48EC-96FF-2EA55865CD1B}"/>
                                            </p:graphicEl>
                                          </p:spTgt>
                                        </p:tgtEl>
                                        <p:attrNameLst>
                                          <p:attrName>style.visibility</p:attrName>
                                        </p:attrNameLst>
                                      </p:cBhvr>
                                      <p:to>
                                        <p:strVal val="visible"/>
                                      </p:to>
                                    </p:set>
                                    <p:animEffect transition="in" filter="fade">
                                      <p:cBhvr>
                                        <p:cTn id="39" dur="500"/>
                                        <p:tgtEl>
                                          <p:spTgt spid="3">
                                            <p:graphicEl>
                                              <a:dgm id="{C06F211A-A92A-48EC-96FF-2EA55865CD1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3543300" y="1508760"/>
            <a:ext cx="4852035" cy="3924841"/>
          </a:xfrm>
          <a:prstGeom prst="rect">
            <a:avLst/>
          </a:prstGeom>
          <a:ln>
            <a:solidFill>
              <a:schemeClr val="tx1"/>
            </a:solidFill>
          </a:ln>
        </p:spPr>
      </p:pic>
      <p:pic>
        <p:nvPicPr>
          <p:cNvPr id="3" name="Picture 2">
            <a:hlinkClick r:id="rId4"/>
          </p:cNvPr>
          <p:cNvPicPr>
            <a:picLocks noChangeAspect="1"/>
          </p:cNvPicPr>
          <p:nvPr/>
        </p:nvPicPr>
        <p:blipFill>
          <a:blip r:embed="rId5"/>
          <a:stretch>
            <a:fillRect/>
          </a:stretch>
        </p:blipFill>
        <p:spPr>
          <a:xfrm>
            <a:off x="9598631" y="4979885"/>
            <a:ext cx="1288444" cy="907433"/>
          </a:xfrm>
          <a:prstGeom prst="rect">
            <a:avLst/>
          </a:prstGeom>
        </p:spPr>
      </p:pic>
      <p:sp>
        <p:nvSpPr>
          <p:cNvPr id="6" name="TextBox 5"/>
          <p:cNvSpPr txBox="1"/>
          <p:nvPr/>
        </p:nvSpPr>
        <p:spPr>
          <a:xfrm>
            <a:off x="564205" y="389106"/>
            <a:ext cx="11108986" cy="584775"/>
          </a:xfrm>
          <a:prstGeom prst="rect">
            <a:avLst/>
          </a:prstGeom>
          <a:solidFill>
            <a:srgbClr val="002060"/>
          </a:solidFill>
        </p:spPr>
        <p:txBody>
          <a:bodyPr wrap="square" rtlCol="0">
            <a:spAutoFit/>
          </a:bodyPr>
          <a:lstStyle/>
          <a:p>
            <a:pPr algn="ctr"/>
            <a:r>
              <a:rPr lang="en-GB" sz="3200" b="1" dirty="0">
                <a:solidFill>
                  <a:schemeClr val="bg1"/>
                </a:solidFill>
              </a:rPr>
              <a:t>Deep Web</a:t>
            </a:r>
          </a:p>
        </p:txBody>
      </p:sp>
    </p:spTree>
    <p:extLst>
      <p:ext uri="{BB962C8B-B14F-4D97-AF65-F5344CB8AC3E}">
        <p14:creationId xmlns:p14="http://schemas.microsoft.com/office/powerpoint/2010/main" val="4140476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597204" y="1148562"/>
            <a:ext cx="7500107" cy="4560876"/>
          </a:xfrm>
          <a:prstGeom prst="rect">
            <a:avLst/>
          </a:prstGeom>
        </p:spPr>
      </p:pic>
      <p:sp>
        <p:nvSpPr>
          <p:cNvPr id="2" name="Title 1">
            <a:extLst>
              <a:ext uri="{FF2B5EF4-FFF2-40B4-BE49-F238E27FC236}">
                <a16:creationId xmlns:a16="http://schemas.microsoft.com/office/drawing/2014/main" id="{FF92C00E-F3A8-40F4-9F0A-BC79CD57812A}"/>
              </a:ext>
            </a:extLst>
          </p:cNvPr>
          <p:cNvSpPr>
            <a:spLocks noGrp="1"/>
          </p:cNvSpPr>
          <p:nvPr>
            <p:ph type="title"/>
          </p:nvPr>
        </p:nvSpPr>
        <p:spPr>
          <a:xfrm>
            <a:off x="838200" y="365125"/>
            <a:ext cx="10515600" cy="640455"/>
          </a:xfrm>
          <a:solidFill>
            <a:srgbClr val="002060"/>
          </a:solidFill>
        </p:spPr>
        <p:txBody>
          <a:bodyPr>
            <a:normAutofit/>
          </a:bodyPr>
          <a:lstStyle/>
          <a:p>
            <a:pPr algn="ctr"/>
            <a:r>
              <a:rPr lang="en-GB" sz="3200" b="1" dirty="0">
                <a:solidFill>
                  <a:schemeClr val="bg1"/>
                </a:solidFill>
                <a:latin typeface="+mn-lt"/>
              </a:rPr>
              <a:t>Dark Web</a:t>
            </a:r>
          </a:p>
        </p:txBody>
      </p:sp>
    </p:spTree>
    <p:extLst>
      <p:ext uri="{BB962C8B-B14F-4D97-AF65-F5344CB8AC3E}">
        <p14:creationId xmlns:p14="http://schemas.microsoft.com/office/powerpoint/2010/main" val="2233738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blog.cloudflare.com/content/images/2016/03/Tor-logo-2011-flat-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320" y="1677900"/>
            <a:ext cx="5832648" cy="3526930"/>
          </a:xfrm>
          <a:prstGeom prst="rect">
            <a:avLst/>
          </a:prstGeom>
          <a:noFill/>
          <a:extLst>
            <a:ext uri="{909E8E84-426E-40dd-AFC4-6F175D3DCCD1}">
              <a14:hiddenFill xmlns="" xmlns:a14="http://schemas.microsoft.com/office/drawing/2010/main">
                <a:solidFill>
                  <a:srgbClr val="FFFFFF"/>
                </a:solidFill>
              </a14:hiddenFill>
            </a:ext>
          </a:extLst>
        </p:spPr>
      </p:pic>
      <p:pic>
        <p:nvPicPr>
          <p:cNvPr id="5" name="Picture 4"/>
          <p:cNvPicPr>
            <a:picLocks noChangeAspect="1"/>
          </p:cNvPicPr>
          <p:nvPr/>
        </p:nvPicPr>
        <p:blipFill rotWithShape="1">
          <a:blip r:embed="rId4"/>
          <a:srcRect l="2653" t="6697" r="39851" b="4013"/>
          <a:stretch/>
        </p:blipFill>
        <p:spPr>
          <a:xfrm>
            <a:off x="6631310" y="2269232"/>
            <a:ext cx="4770347" cy="2935598"/>
          </a:xfrm>
          <a:prstGeom prst="rect">
            <a:avLst/>
          </a:prstGeom>
          <a:effectLst>
            <a:outerShdw blurRad="50800" dist="76200" dir="2700000" algn="tl" rotWithShape="0">
              <a:prstClr val="black">
                <a:alpha val="40000"/>
              </a:prstClr>
            </a:outerShdw>
          </a:effectLst>
        </p:spPr>
      </p:pic>
      <p:sp>
        <p:nvSpPr>
          <p:cNvPr id="2" name="Title 1">
            <a:extLst>
              <a:ext uri="{FF2B5EF4-FFF2-40B4-BE49-F238E27FC236}">
                <a16:creationId xmlns:a16="http://schemas.microsoft.com/office/drawing/2014/main" id="{09643BE8-1E28-4800-88C1-12FDB2C7A3A4}"/>
              </a:ext>
            </a:extLst>
          </p:cNvPr>
          <p:cNvSpPr>
            <a:spLocks noGrp="1"/>
          </p:cNvSpPr>
          <p:nvPr>
            <p:ph type="title"/>
          </p:nvPr>
        </p:nvSpPr>
        <p:spPr>
          <a:xfrm>
            <a:off x="838200" y="365125"/>
            <a:ext cx="10515600" cy="666007"/>
          </a:xfrm>
          <a:solidFill>
            <a:srgbClr val="002060"/>
          </a:solidFill>
        </p:spPr>
        <p:txBody>
          <a:bodyPr>
            <a:normAutofit/>
          </a:bodyPr>
          <a:lstStyle/>
          <a:p>
            <a:pPr algn="ctr"/>
            <a:r>
              <a:rPr lang="en-GB" sz="3600" b="1" dirty="0">
                <a:solidFill>
                  <a:schemeClr val="bg1"/>
                </a:solidFill>
                <a:latin typeface="+mn-lt"/>
              </a:rPr>
              <a:t>TOR</a:t>
            </a:r>
          </a:p>
        </p:txBody>
      </p:sp>
    </p:spTree>
    <p:extLst>
      <p:ext uri="{BB962C8B-B14F-4D97-AF65-F5344CB8AC3E}">
        <p14:creationId xmlns:p14="http://schemas.microsoft.com/office/powerpoint/2010/main" val="640874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03E50B7-6767-4492-B87D-8BA6EFFEDED5}"/>
              </a:ext>
            </a:extLst>
          </p:cNvPr>
          <p:cNvSpPr>
            <a:spLocks noGrp="1"/>
          </p:cNvSpPr>
          <p:nvPr>
            <p:ph type="title"/>
          </p:nvPr>
        </p:nvSpPr>
        <p:spPr>
          <a:xfrm>
            <a:off x="838200" y="125919"/>
            <a:ext cx="10515600" cy="569025"/>
          </a:xfrm>
          <a:solidFill>
            <a:srgbClr val="002060"/>
          </a:solidFill>
        </p:spPr>
        <p:txBody>
          <a:bodyPr>
            <a:normAutofit fontScale="90000"/>
          </a:bodyPr>
          <a:lstStyle/>
          <a:p>
            <a:pPr algn="ctr"/>
            <a:r>
              <a:rPr lang="en-GB" sz="3600" b="1" dirty="0">
                <a:solidFill>
                  <a:schemeClr val="bg1"/>
                </a:solidFill>
                <a:latin typeface="+mn-lt"/>
              </a:rPr>
              <a:t>Cryptocurrency</a:t>
            </a:r>
          </a:p>
        </p:txBody>
      </p:sp>
      <p:graphicFrame>
        <p:nvGraphicFramePr>
          <p:cNvPr id="11" name="Diagram 10">
            <a:extLst>
              <a:ext uri="{FF2B5EF4-FFF2-40B4-BE49-F238E27FC236}">
                <a16:creationId xmlns:a16="http://schemas.microsoft.com/office/drawing/2014/main" id="{F42304C7-6D7C-46C8-B1C3-86F3F58BF9BA}"/>
              </a:ext>
            </a:extLst>
          </p:cNvPr>
          <p:cNvGraphicFramePr/>
          <p:nvPr>
            <p:extLst>
              <p:ext uri="{D42A27DB-BD31-4B8C-83A1-F6EECF244321}">
                <p14:modId xmlns:p14="http://schemas.microsoft.com/office/powerpoint/2010/main" val="2405745127"/>
              </p:ext>
            </p:extLst>
          </p:nvPr>
        </p:nvGraphicFramePr>
        <p:xfrm>
          <a:off x="1309116" y="694944"/>
          <a:ext cx="9573768" cy="50296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1018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1C202223-6D01-4911-A14D-C3FE565E2926}"/>
                                            </p:graphicEl>
                                          </p:spTgt>
                                        </p:tgtEl>
                                        <p:attrNameLst>
                                          <p:attrName>style.visibility</p:attrName>
                                        </p:attrNameLst>
                                      </p:cBhvr>
                                      <p:to>
                                        <p:strVal val="visible"/>
                                      </p:to>
                                    </p:set>
                                    <p:animEffect transition="in" filter="fade">
                                      <p:cBhvr>
                                        <p:cTn id="7" dur="500"/>
                                        <p:tgtEl>
                                          <p:spTgt spid="11">
                                            <p:graphicEl>
                                              <a:dgm id="{1C202223-6D01-4911-A14D-C3FE565E292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graphicEl>
                                              <a:dgm id="{22476E6D-9514-4CAF-9BFE-5DD73907254A}"/>
                                            </p:graphicEl>
                                          </p:spTgt>
                                        </p:tgtEl>
                                        <p:attrNameLst>
                                          <p:attrName>style.visibility</p:attrName>
                                        </p:attrNameLst>
                                      </p:cBhvr>
                                      <p:to>
                                        <p:strVal val="visible"/>
                                      </p:to>
                                    </p:set>
                                    <p:animEffect transition="in" filter="fade">
                                      <p:cBhvr>
                                        <p:cTn id="10" dur="500"/>
                                        <p:tgtEl>
                                          <p:spTgt spid="11">
                                            <p:graphicEl>
                                              <a:dgm id="{22476E6D-9514-4CAF-9BFE-5DD73907254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graphicEl>
                                              <a:dgm id="{633C3527-F57F-4744-8CD0-0D21512C47A6}"/>
                                            </p:graphicEl>
                                          </p:spTgt>
                                        </p:tgtEl>
                                        <p:attrNameLst>
                                          <p:attrName>style.visibility</p:attrName>
                                        </p:attrNameLst>
                                      </p:cBhvr>
                                      <p:to>
                                        <p:strVal val="visible"/>
                                      </p:to>
                                    </p:set>
                                    <p:animEffect transition="in" filter="fade">
                                      <p:cBhvr>
                                        <p:cTn id="13" dur="500"/>
                                        <p:tgtEl>
                                          <p:spTgt spid="11">
                                            <p:graphicEl>
                                              <a:dgm id="{633C3527-F57F-4744-8CD0-0D21512C47A6}"/>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graphicEl>
                                              <a:dgm id="{76A9637E-F83B-46DB-896D-28E162BE1038}"/>
                                            </p:graphicEl>
                                          </p:spTgt>
                                        </p:tgtEl>
                                        <p:attrNameLst>
                                          <p:attrName>style.visibility</p:attrName>
                                        </p:attrNameLst>
                                      </p:cBhvr>
                                      <p:to>
                                        <p:strVal val="visible"/>
                                      </p:to>
                                    </p:set>
                                    <p:animEffect transition="in" filter="fade">
                                      <p:cBhvr>
                                        <p:cTn id="16" dur="500"/>
                                        <p:tgtEl>
                                          <p:spTgt spid="11">
                                            <p:graphicEl>
                                              <a:dgm id="{76A9637E-F83B-46DB-896D-28E162BE103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ackgroundRemoval t="0" b="99478" l="0" r="100000"/>
                    </a14:imgEffect>
                  </a14:imgLayer>
                </a14:imgProps>
              </a:ext>
            </a:extLst>
          </a:blip>
          <a:srcRect b="32009"/>
          <a:stretch/>
        </p:blipFill>
        <p:spPr>
          <a:xfrm>
            <a:off x="5730004" y="1499230"/>
            <a:ext cx="6608733" cy="4493345"/>
          </a:xfrm>
          <a:prstGeom prst="rect">
            <a:avLst/>
          </a:prstGeom>
        </p:spPr>
      </p:pic>
      <p:grpSp>
        <p:nvGrpSpPr>
          <p:cNvPr id="3" name="Group 2"/>
          <p:cNvGrpSpPr/>
          <p:nvPr/>
        </p:nvGrpSpPr>
        <p:grpSpPr>
          <a:xfrm>
            <a:off x="8550107" y="2478674"/>
            <a:ext cx="1244594" cy="1193151"/>
            <a:chOff x="6470804" y="1916832"/>
            <a:chExt cx="1244594" cy="1193151"/>
          </a:xfrm>
        </p:grpSpPr>
        <p:cxnSp>
          <p:nvCxnSpPr>
            <p:cNvPr id="4" name="Straight Connector 3"/>
            <p:cNvCxnSpPr/>
            <p:nvPr/>
          </p:nvCxnSpPr>
          <p:spPr>
            <a:xfrm>
              <a:off x="6660232" y="2143427"/>
              <a:ext cx="72008" cy="205453"/>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H="1">
              <a:off x="7400325" y="1916832"/>
              <a:ext cx="315073" cy="46131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H="1" flipV="1">
              <a:off x="7287122" y="2773108"/>
              <a:ext cx="165198" cy="33687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7" name="Cloud 6"/>
            <p:cNvSpPr/>
            <p:nvPr/>
          </p:nvSpPr>
          <p:spPr>
            <a:xfrm rot="335395">
              <a:off x="6470804" y="2275957"/>
              <a:ext cx="1214208" cy="683161"/>
            </a:xfrm>
            <a:prstGeom prst="cloud">
              <a:avLst/>
            </a:prstGeom>
            <a:ln>
              <a:solidFill>
                <a:schemeClr val="tx2"/>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
        <p:nvSpPr>
          <p:cNvPr id="8" name="Content Placeholder 1"/>
          <p:cNvSpPr txBox="1">
            <a:spLocks/>
          </p:cNvSpPr>
          <p:nvPr/>
        </p:nvSpPr>
        <p:spPr>
          <a:xfrm>
            <a:off x="8244585" y="1918035"/>
            <a:ext cx="1428750" cy="560639"/>
          </a:xfrm>
          <a:prstGeom prst="rect">
            <a:avLst/>
          </a:prstGeom>
        </p:spPr>
        <p:txBody>
          <a:bodyPr vert="horz" lIns="91440" tIns="45720" rIns="91440" bIns="45720" rtlCol="0">
            <a:noAutofit/>
            <a:scene3d>
              <a:camera prst="orthographicFront">
                <a:rot lat="21407301" lon="3293550" rev="21230051"/>
              </a:camera>
              <a:lightRig rig="threePt" dir="t"/>
            </a:scene3d>
          </a:bodyPr>
          <a:lstStyle>
            <a:lvl1pPr marL="274320" indent="-274320" algn="l" defTabSz="914400" rtl="0" eaLnBrk="1" latinLnBrk="0" hangingPunct="1">
              <a:spcBef>
                <a:spcPct val="20000"/>
              </a:spcBef>
              <a:buClr>
                <a:schemeClr val="accent1"/>
              </a:buClr>
              <a:buSzPct val="100000"/>
              <a:buFont typeface="Wingdings" charset="2"/>
              <a:buChar char="§"/>
              <a:defRPr sz="2400" kern="1200">
                <a:solidFill>
                  <a:schemeClr val="tx2"/>
                </a:solidFill>
                <a:latin typeface="+mn-lt"/>
                <a:ea typeface="+mn-ea"/>
                <a:cs typeface="Arial"/>
              </a:defRPr>
            </a:lvl1pPr>
            <a:lvl2pPr marL="576263" indent="-274320" algn="l" defTabSz="914400" rtl="0" eaLnBrk="1" latinLnBrk="0" hangingPunct="1">
              <a:spcBef>
                <a:spcPct val="20000"/>
              </a:spcBef>
              <a:buClr>
                <a:schemeClr val="accent1"/>
              </a:buClr>
              <a:buSzPct val="100000"/>
              <a:buFont typeface="Wingdings" charset="2"/>
              <a:buChar char="§"/>
              <a:defRPr sz="2200" kern="1200">
                <a:solidFill>
                  <a:schemeClr val="tx2"/>
                </a:solidFill>
                <a:latin typeface="+mn-lt"/>
                <a:ea typeface="+mn-ea"/>
                <a:cs typeface="Arial"/>
              </a:defRPr>
            </a:lvl2pPr>
            <a:lvl3pPr marL="855663" indent="-228600" algn="l" defTabSz="914400" rtl="0" eaLnBrk="1" latinLnBrk="0" hangingPunct="1">
              <a:spcBef>
                <a:spcPct val="20000"/>
              </a:spcBef>
              <a:buClr>
                <a:schemeClr val="accent1"/>
              </a:buClr>
              <a:buSzPct val="100000"/>
              <a:buFont typeface="Wingdings" charset="2"/>
              <a:buChar char="§"/>
              <a:defRPr sz="2000" kern="1200">
                <a:solidFill>
                  <a:schemeClr val="tx2"/>
                </a:solidFill>
                <a:latin typeface="+mn-lt"/>
                <a:ea typeface="+mn-ea"/>
                <a:cs typeface="Arial"/>
              </a:defRPr>
            </a:lvl3pPr>
            <a:lvl4pPr marL="1143000" indent="-228600" algn="l" defTabSz="914400" rtl="0" eaLnBrk="1" latinLnBrk="0" hangingPunct="1">
              <a:spcBef>
                <a:spcPct val="20000"/>
              </a:spcBef>
              <a:buClr>
                <a:schemeClr val="accent1"/>
              </a:buClr>
              <a:buSzPct val="100000"/>
              <a:buFont typeface="Wingdings" charset="2"/>
              <a:buChar char="§"/>
              <a:defRPr sz="1800" kern="1200">
                <a:solidFill>
                  <a:schemeClr val="tx2"/>
                </a:solidFill>
                <a:latin typeface="+mn-lt"/>
                <a:ea typeface="+mn-ea"/>
                <a:cs typeface="Arial"/>
              </a:defRPr>
            </a:lvl4pPr>
            <a:lvl5pPr marL="1463040" indent="-228600" algn="l" defTabSz="914400" rtl="0" eaLnBrk="1" latinLnBrk="0" hangingPunct="1">
              <a:spcBef>
                <a:spcPct val="20000"/>
              </a:spcBef>
              <a:buClr>
                <a:schemeClr val="accent1"/>
              </a:buClr>
              <a:buSzPct val="100000"/>
              <a:buFont typeface="Wingdings" charset="2"/>
              <a:buChar char="§"/>
              <a:defRPr sz="1600" kern="1200">
                <a:solidFill>
                  <a:schemeClr val="tx2"/>
                </a:solidFill>
                <a:latin typeface="+mn-lt"/>
                <a:ea typeface="+mn-ea"/>
                <a:cs typeface="Arial"/>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spcBef>
                <a:spcPts val="0"/>
              </a:spcBef>
              <a:buClrTx/>
              <a:buSzTx/>
              <a:buFont typeface="Wingdings" charset="2"/>
              <a:buNone/>
            </a:pPr>
            <a:r>
              <a:rPr lang="en-US" dirty="0">
                <a:solidFill>
                  <a:srgbClr val="073E87"/>
                </a:solidFill>
                <a:latin typeface="Candara"/>
                <a:ea typeface="Marker Felt Thin" charset="0"/>
                <a:cs typeface="Marker Felt Thin" charset="0"/>
              </a:rPr>
              <a:t>Mobile </a:t>
            </a:r>
            <a:br>
              <a:rPr lang="en-US" dirty="0">
                <a:solidFill>
                  <a:srgbClr val="073E87"/>
                </a:solidFill>
                <a:latin typeface="Candara"/>
                <a:ea typeface="Marker Felt Thin" charset="0"/>
                <a:cs typeface="Marker Felt Thin" charset="0"/>
              </a:rPr>
            </a:br>
            <a:r>
              <a:rPr lang="en-US" dirty="0">
                <a:solidFill>
                  <a:srgbClr val="073E87"/>
                </a:solidFill>
                <a:latin typeface="Candara"/>
                <a:ea typeface="Marker Felt Thin" charset="0"/>
                <a:cs typeface="Marker Felt Thin" charset="0"/>
              </a:rPr>
              <a:t>Phone</a:t>
            </a:r>
            <a:endParaRPr lang="en-GB" dirty="0">
              <a:solidFill>
                <a:srgbClr val="073E87"/>
              </a:solidFill>
              <a:latin typeface="Candara"/>
              <a:ea typeface="Marker Felt Thin" charset="0"/>
              <a:cs typeface="Marker Felt Thin" charset="0"/>
            </a:endParaRPr>
          </a:p>
        </p:txBody>
      </p:sp>
      <p:sp>
        <p:nvSpPr>
          <p:cNvPr id="9" name="Content Placeholder 1"/>
          <p:cNvSpPr txBox="1">
            <a:spLocks/>
          </p:cNvSpPr>
          <p:nvPr/>
        </p:nvSpPr>
        <p:spPr>
          <a:xfrm>
            <a:off x="9245749" y="1981408"/>
            <a:ext cx="976539" cy="648072"/>
          </a:xfrm>
          <a:prstGeom prst="rect">
            <a:avLst/>
          </a:prstGeom>
        </p:spPr>
        <p:txBody>
          <a:bodyPr vert="horz" lIns="91440" tIns="45720" rIns="91440" bIns="45720" rtlCol="0">
            <a:noAutofit/>
            <a:scene3d>
              <a:camera prst="orthographicFront">
                <a:rot lat="21407301" lon="3293550" rev="21230051"/>
              </a:camera>
              <a:lightRig rig="threePt" dir="t"/>
            </a:scene3d>
          </a:bodyPr>
          <a:lstStyle>
            <a:lvl1pPr marL="274320" indent="-274320" algn="l" defTabSz="914400" rtl="0" eaLnBrk="1" latinLnBrk="0" hangingPunct="1">
              <a:spcBef>
                <a:spcPct val="20000"/>
              </a:spcBef>
              <a:buClr>
                <a:schemeClr val="accent1"/>
              </a:buClr>
              <a:buSzPct val="100000"/>
              <a:buFont typeface="Wingdings" charset="2"/>
              <a:buChar char="§"/>
              <a:defRPr sz="2400" kern="1200">
                <a:solidFill>
                  <a:schemeClr val="tx2"/>
                </a:solidFill>
                <a:latin typeface="+mn-lt"/>
                <a:ea typeface="+mn-ea"/>
                <a:cs typeface="Arial"/>
              </a:defRPr>
            </a:lvl1pPr>
            <a:lvl2pPr marL="576263" indent="-274320" algn="l" defTabSz="914400" rtl="0" eaLnBrk="1" latinLnBrk="0" hangingPunct="1">
              <a:spcBef>
                <a:spcPct val="20000"/>
              </a:spcBef>
              <a:buClr>
                <a:schemeClr val="accent1"/>
              </a:buClr>
              <a:buSzPct val="100000"/>
              <a:buFont typeface="Wingdings" charset="2"/>
              <a:buChar char="§"/>
              <a:defRPr sz="2200" kern="1200">
                <a:solidFill>
                  <a:schemeClr val="tx2"/>
                </a:solidFill>
                <a:latin typeface="+mn-lt"/>
                <a:ea typeface="+mn-ea"/>
                <a:cs typeface="Arial"/>
              </a:defRPr>
            </a:lvl2pPr>
            <a:lvl3pPr marL="855663" indent="-228600" algn="l" defTabSz="914400" rtl="0" eaLnBrk="1" latinLnBrk="0" hangingPunct="1">
              <a:spcBef>
                <a:spcPct val="20000"/>
              </a:spcBef>
              <a:buClr>
                <a:schemeClr val="accent1"/>
              </a:buClr>
              <a:buSzPct val="100000"/>
              <a:buFont typeface="Wingdings" charset="2"/>
              <a:buChar char="§"/>
              <a:defRPr sz="2000" kern="1200">
                <a:solidFill>
                  <a:schemeClr val="tx2"/>
                </a:solidFill>
                <a:latin typeface="+mn-lt"/>
                <a:ea typeface="+mn-ea"/>
                <a:cs typeface="Arial"/>
              </a:defRPr>
            </a:lvl3pPr>
            <a:lvl4pPr marL="1143000" indent="-228600" algn="l" defTabSz="914400" rtl="0" eaLnBrk="1" latinLnBrk="0" hangingPunct="1">
              <a:spcBef>
                <a:spcPct val="20000"/>
              </a:spcBef>
              <a:buClr>
                <a:schemeClr val="accent1"/>
              </a:buClr>
              <a:buSzPct val="100000"/>
              <a:buFont typeface="Wingdings" charset="2"/>
              <a:buChar char="§"/>
              <a:defRPr sz="1800" kern="1200">
                <a:solidFill>
                  <a:schemeClr val="tx2"/>
                </a:solidFill>
                <a:latin typeface="+mn-lt"/>
                <a:ea typeface="+mn-ea"/>
                <a:cs typeface="Arial"/>
              </a:defRPr>
            </a:lvl4pPr>
            <a:lvl5pPr marL="1463040" indent="-228600" algn="l" defTabSz="914400" rtl="0" eaLnBrk="1" latinLnBrk="0" hangingPunct="1">
              <a:spcBef>
                <a:spcPct val="20000"/>
              </a:spcBef>
              <a:buClr>
                <a:schemeClr val="accent1"/>
              </a:buClr>
              <a:buSzPct val="100000"/>
              <a:buFont typeface="Wingdings" charset="2"/>
              <a:buChar char="§"/>
              <a:defRPr sz="1600" kern="1200">
                <a:solidFill>
                  <a:schemeClr val="tx2"/>
                </a:solidFill>
                <a:latin typeface="+mn-lt"/>
                <a:ea typeface="+mn-ea"/>
                <a:cs typeface="Arial"/>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spcBef>
                <a:spcPts val="0"/>
              </a:spcBef>
              <a:buClrTx/>
              <a:buSzTx/>
              <a:buFont typeface="Wingdings" charset="2"/>
              <a:buNone/>
            </a:pPr>
            <a:r>
              <a:rPr lang="en-US" dirty="0">
                <a:solidFill>
                  <a:srgbClr val="073E87"/>
                </a:solidFill>
                <a:latin typeface="Candara"/>
                <a:ea typeface="Marker Felt Thin" charset="0"/>
                <a:cs typeface="Marker Felt Thin" charset="0"/>
              </a:rPr>
              <a:t>Wi-Fi</a:t>
            </a:r>
            <a:endParaRPr lang="en-GB" dirty="0">
              <a:solidFill>
                <a:srgbClr val="073E87"/>
              </a:solidFill>
              <a:latin typeface="Candara"/>
              <a:ea typeface="Marker Felt Thin" charset="0"/>
              <a:cs typeface="Marker Felt Thin" charset="0"/>
            </a:endParaRPr>
          </a:p>
        </p:txBody>
      </p:sp>
      <p:sp>
        <p:nvSpPr>
          <p:cNvPr id="10" name="Content Placeholder 1"/>
          <p:cNvSpPr txBox="1">
            <a:spLocks/>
          </p:cNvSpPr>
          <p:nvPr/>
        </p:nvSpPr>
        <p:spPr>
          <a:xfrm>
            <a:off x="8550107" y="3672956"/>
            <a:ext cx="1469257" cy="648072"/>
          </a:xfrm>
          <a:prstGeom prst="rect">
            <a:avLst/>
          </a:prstGeom>
        </p:spPr>
        <p:txBody>
          <a:bodyPr vert="horz" lIns="91440" tIns="45720" rIns="91440" bIns="45720" rtlCol="0">
            <a:noAutofit/>
            <a:scene3d>
              <a:camera prst="orthographicFront">
                <a:rot lat="21407301" lon="3293550" rev="21230051"/>
              </a:camera>
              <a:lightRig rig="threePt" dir="t"/>
            </a:scene3d>
          </a:bodyPr>
          <a:lstStyle>
            <a:lvl1pPr marL="274320" indent="-274320" algn="l" defTabSz="914400" rtl="0" eaLnBrk="1" latinLnBrk="0" hangingPunct="1">
              <a:spcBef>
                <a:spcPct val="20000"/>
              </a:spcBef>
              <a:buClr>
                <a:schemeClr val="accent1"/>
              </a:buClr>
              <a:buSzPct val="100000"/>
              <a:buFont typeface="Wingdings" charset="2"/>
              <a:buChar char="§"/>
              <a:defRPr sz="2400" kern="1200">
                <a:solidFill>
                  <a:schemeClr val="tx2"/>
                </a:solidFill>
                <a:latin typeface="+mn-lt"/>
                <a:ea typeface="+mn-ea"/>
                <a:cs typeface="Arial"/>
              </a:defRPr>
            </a:lvl1pPr>
            <a:lvl2pPr marL="576263" indent="-274320" algn="l" defTabSz="914400" rtl="0" eaLnBrk="1" latinLnBrk="0" hangingPunct="1">
              <a:spcBef>
                <a:spcPct val="20000"/>
              </a:spcBef>
              <a:buClr>
                <a:schemeClr val="accent1"/>
              </a:buClr>
              <a:buSzPct val="100000"/>
              <a:buFont typeface="Wingdings" charset="2"/>
              <a:buChar char="§"/>
              <a:defRPr sz="2200" kern="1200">
                <a:solidFill>
                  <a:schemeClr val="tx2"/>
                </a:solidFill>
                <a:latin typeface="+mn-lt"/>
                <a:ea typeface="+mn-ea"/>
                <a:cs typeface="Arial"/>
              </a:defRPr>
            </a:lvl2pPr>
            <a:lvl3pPr marL="855663" indent="-228600" algn="l" defTabSz="914400" rtl="0" eaLnBrk="1" latinLnBrk="0" hangingPunct="1">
              <a:spcBef>
                <a:spcPct val="20000"/>
              </a:spcBef>
              <a:buClr>
                <a:schemeClr val="accent1"/>
              </a:buClr>
              <a:buSzPct val="100000"/>
              <a:buFont typeface="Wingdings" charset="2"/>
              <a:buChar char="§"/>
              <a:defRPr sz="2000" kern="1200">
                <a:solidFill>
                  <a:schemeClr val="tx2"/>
                </a:solidFill>
                <a:latin typeface="+mn-lt"/>
                <a:ea typeface="+mn-ea"/>
                <a:cs typeface="Arial"/>
              </a:defRPr>
            </a:lvl3pPr>
            <a:lvl4pPr marL="1143000" indent="-228600" algn="l" defTabSz="914400" rtl="0" eaLnBrk="1" latinLnBrk="0" hangingPunct="1">
              <a:spcBef>
                <a:spcPct val="20000"/>
              </a:spcBef>
              <a:buClr>
                <a:schemeClr val="accent1"/>
              </a:buClr>
              <a:buSzPct val="100000"/>
              <a:buFont typeface="Wingdings" charset="2"/>
              <a:buChar char="§"/>
              <a:defRPr sz="1800" kern="1200">
                <a:solidFill>
                  <a:schemeClr val="tx2"/>
                </a:solidFill>
                <a:latin typeface="+mn-lt"/>
                <a:ea typeface="+mn-ea"/>
                <a:cs typeface="Arial"/>
              </a:defRPr>
            </a:lvl4pPr>
            <a:lvl5pPr marL="1463040" indent="-228600" algn="l" defTabSz="914400" rtl="0" eaLnBrk="1" latinLnBrk="0" hangingPunct="1">
              <a:spcBef>
                <a:spcPct val="20000"/>
              </a:spcBef>
              <a:buClr>
                <a:schemeClr val="accent1"/>
              </a:buClr>
              <a:buSzPct val="100000"/>
              <a:buFont typeface="Wingdings" charset="2"/>
              <a:buChar char="§"/>
              <a:defRPr sz="1600" kern="1200">
                <a:solidFill>
                  <a:schemeClr val="tx2"/>
                </a:solidFill>
                <a:latin typeface="+mn-lt"/>
                <a:ea typeface="+mn-ea"/>
                <a:cs typeface="Arial"/>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spcBef>
                <a:spcPts val="0"/>
              </a:spcBef>
              <a:buClrTx/>
              <a:buSzTx/>
              <a:buFont typeface="Wingdings" charset="2"/>
              <a:buNone/>
            </a:pPr>
            <a:r>
              <a:rPr lang="en-GB" dirty="0">
                <a:solidFill>
                  <a:srgbClr val="073E87"/>
                </a:solidFill>
                <a:latin typeface="Candara"/>
                <a:ea typeface="Marker Felt Thin" charset="0"/>
                <a:cs typeface="Marker Felt Thin" charset="0"/>
              </a:rPr>
              <a:t>Web Sites</a:t>
            </a:r>
          </a:p>
        </p:txBody>
      </p:sp>
      <p:sp>
        <p:nvSpPr>
          <p:cNvPr id="12" name="Scroll: Vertical 11">
            <a:extLst>
              <a:ext uri="{FF2B5EF4-FFF2-40B4-BE49-F238E27FC236}">
                <a16:creationId xmlns:a16="http://schemas.microsoft.com/office/drawing/2014/main" id="{5E5605B9-D620-478A-B847-6862052E7B63}"/>
              </a:ext>
            </a:extLst>
          </p:cNvPr>
          <p:cNvSpPr/>
          <p:nvPr/>
        </p:nvSpPr>
        <p:spPr>
          <a:xfrm>
            <a:off x="1876816" y="1499230"/>
            <a:ext cx="4492957" cy="3728012"/>
          </a:xfrm>
          <a:prstGeom prst="verticalScroll">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List the ways that we access the internet &amp; what it is used for….</a:t>
            </a:r>
          </a:p>
        </p:txBody>
      </p:sp>
      <p:sp>
        <p:nvSpPr>
          <p:cNvPr id="13" name="Title 12">
            <a:extLst>
              <a:ext uri="{FF2B5EF4-FFF2-40B4-BE49-F238E27FC236}">
                <a16:creationId xmlns:a16="http://schemas.microsoft.com/office/drawing/2014/main" id="{F03E50B7-6767-4492-B87D-8BA6EFFEDED5}"/>
              </a:ext>
            </a:extLst>
          </p:cNvPr>
          <p:cNvSpPr>
            <a:spLocks noGrp="1"/>
          </p:cNvSpPr>
          <p:nvPr>
            <p:ph type="title"/>
          </p:nvPr>
        </p:nvSpPr>
        <p:spPr>
          <a:xfrm>
            <a:off x="838200" y="365125"/>
            <a:ext cx="10515600" cy="569025"/>
          </a:xfrm>
          <a:solidFill>
            <a:srgbClr val="002060"/>
          </a:solidFill>
        </p:spPr>
        <p:txBody>
          <a:bodyPr>
            <a:normAutofit fontScale="90000"/>
          </a:bodyPr>
          <a:lstStyle/>
          <a:p>
            <a:pPr algn="ctr"/>
            <a:r>
              <a:rPr lang="en-GB" sz="3600" b="1" dirty="0">
                <a:solidFill>
                  <a:schemeClr val="bg1"/>
                </a:solidFill>
                <a:latin typeface="+mn-lt"/>
              </a:rPr>
              <a:t>Internet Usage</a:t>
            </a:r>
          </a:p>
        </p:txBody>
      </p:sp>
    </p:spTree>
    <p:extLst>
      <p:ext uri="{BB962C8B-B14F-4D97-AF65-F5344CB8AC3E}">
        <p14:creationId xmlns:p14="http://schemas.microsoft.com/office/powerpoint/2010/main" val="3882796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25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25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25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181224" y="0"/>
            <a:ext cx="7858125" cy="6063591"/>
          </a:xfrm>
          <a:prstGeom prst="rect">
            <a:avLst/>
          </a:prstGeom>
        </p:spPr>
      </p:pic>
      <p:sp>
        <p:nvSpPr>
          <p:cNvPr id="4" name="Title 1"/>
          <p:cNvSpPr txBox="1">
            <a:spLocks/>
          </p:cNvSpPr>
          <p:nvPr/>
        </p:nvSpPr>
        <p:spPr>
          <a:xfrm>
            <a:off x="3301805" y="4642056"/>
            <a:ext cx="5616962" cy="5776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000" b="1" i="0" kern="1200">
                <a:solidFill>
                  <a:srgbClr val="FFFFFF"/>
                </a:solidFill>
                <a:latin typeface="+mj-lt"/>
                <a:ea typeface="+mj-ea"/>
                <a:cs typeface="Arial"/>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solidFill>
                  <a:srgbClr val="073E87"/>
                </a:solidFill>
                <a:latin typeface="Candara"/>
              </a:rPr>
              <a:t>The changing world</a:t>
            </a:r>
            <a:r>
              <a:rPr lang="mr-IN" dirty="0">
                <a:solidFill>
                  <a:srgbClr val="073E87"/>
                </a:solidFill>
                <a:latin typeface="Candara"/>
              </a:rPr>
              <a:t>…</a:t>
            </a:r>
            <a:endParaRPr lang="en-GB" dirty="0">
              <a:solidFill>
                <a:srgbClr val="073E87"/>
              </a:solidFill>
              <a:latin typeface="Candara"/>
            </a:endParaRPr>
          </a:p>
        </p:txBody>
      </p:sp>
      <p:pic>
        <p:nvPicPr>
          <p:cNvPr id="5" name="Picture 4"/>
          <p:cNvPicPr>
            <a:picLocks noChangeAspect="1"/>
          </p:cNvPicPr>
          <p:nvPr/>
        </p:nvPicPr>
        <p:blipFill>
          <a:blip r:embed="rId4"/>
          <a:stretch>
            <a:fillRect/>
          </a:stretch>
        </p:blipFill>
        <p:spPr>
          <a:xfrm>
            <a:off x="3301805" y="1590675"/>
            <a:ext cx="5864468" cy="2762250"/>
          </a:xfrm>
          <a:prstGeom prst="rect">
            <a:avLst/>
          </a:prstGeom>
        </p:spPr>
      </p:pic>
      <p:pic>
        <p:nvPicPr>
          <p:cNvPr id="6" name="Picture 5"/>
          <p:cNvPicPr>
            <a:picLocks noChangeAspect="1"/>
          </p:cNvPicPr>
          <p:nvPr/>
        </p:nvPicPr>
        <p:blipFill>
          <a:blip r:embed="rId5"/>
          <a:stretch>
            <a:fillRect/>
          </a:stretch>
        </p:blipFill>
        <p:spPr>
          <a:xfrm>
            <a:off x="3301806" y="1590676"/>
            <a:ext cx="5864468" cy="2762249"/>
          </a:xfrm>
          <a:prstGeom prst="rect">
            <a:avLst/>
          </a:prstGeom>
        </p:spPr>
      </p:pic>
    </p:spTree>
    <p:extLst>
      <p:ext uri="{BB962C8B-B14F-4D97-AF65-F5344CB8AC3E}">
        <p14:creationId xmlns:p14="http://schemas.microsoft.com/office/powerpoint/2010/main" val="2079951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7686897-BCD3-4784-A86B-083FE3CD63EA}"/>
              </a:ext>
            </a:extLst>
          </p:cNvPr>
          <p:cNvSpPr>
            <a:spLocks noGrp="1"/>
          </p:cNvSpPr>
          <p:nvPr>
            <p:ph type="title"/>
          </p:nvPr>
        </p:nvSpPr>
        <p:spPr>
          <a:xfrm>
            <a:off x="838200" y="146848"/>
            <a:ext cx="10515600" cy="627096"/>
          </a:xfrm>
          <a:solidFill>
            <a:srgbClr val="002060"/>
          </a:solidFill>
        </p:spPr>
        <p:txBody>
          <a:bodyPr>
            <a:normAutofit/>
          </a:bodyPr>
          <a:lstStyle/>
          <a:p>
            <a:pPr algn="ctr"/>
            <a:r>
              <a:rPr lang="en-GB" sz="3600" b="1" dirty="0">
                <a:solidFill>
                  <a:schemeClr val="bg1"/>
                </a:solidFill>
                <a:latin typeface="+mn-lt"/>
              </a:rPr>
              <a:t>The SMART Phone</a:t>
            </a:r>
          </a:p>
        </p:txBody>
      </p:sp>
      <p:graphicFrame>
        <p:nvGraphicFramePr>
          <p:cNvPr id="7" name="Diagram 6">
            <a:extLst>
              <a:ext uri="{FF2B5EF4-FFF2-40B4-BE49-F238E27FC236}">
                <a16:creationId xmlns:a16="http://schemas.microsoft.com/office/drawing/2014/main" id="{33779BC9-CA6C-45D8-B3A1-0E093CF755CD}"/>
              </a:ext>
            </a:extLst>
          </p:cNvPr>
          <p:cNvGraphicFramePr/>
          <p:nvPr>
            <p:extLst>
              <p:ext uri="{D42A27DB-BD31-4B8C-83A1-F6EECF244321}">
                <p14:modId xmlns:p14="http://schemas.microsoft.com/office/powerpoint/2010/main" val="2284167161"/>
              </p:ext>
            </p:extLst>
          </p:nvPr>
        </p:nvGraphicFramePr>
        <p:xfrm>
          <a:off x="1125976" y="997531"/>
          <a:ext cx="9940047" cy="48629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451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1AC00F0E-89C2-4626-9B7C-B4562E0F696C}"/>
                                            </p:graphicEl>
                                          </p:spTgt>
                                        </p:tgtEl>
                                        <p:attrNameLst>
                                          <p:attrName>style.visibility</p:attrName>
                                        </p:attrNameLst>
                                      </p:cBhvr>
                                      <p:to>
                                        <p:strVal val="visible"/>
                                      </p:to>
                                    </p:set>
                                    <p:animEffect transition="in" filter="fade">
                                      <p:cBhvr>
                                        <p:cTn id="7" dur="500"/>
                                        <p:tgtEl>
                                          <p:spTgt spid="7">
                                            <p:graphicEl>
                                              <a:dgm id="{1AC00F0E-89C2-4626-9B7C-B4562E0F69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6C4B040-03B1-493A-9CC8-092641E8BC5E}"/>
                                            </p:graphicEl>
                                          </p:spTgt>
                                        </p:tgtEl>
                                        <p:attrNameLst>
                                          <p:attrName>style.visibility</p:attrName>
                                        </p:attrNameLst>
                                      </p:cBhvr>
                                      <p:to>
                                        <p:strVal val="visible"/>
                                      </p:to>
                                    </p:set>
                                    <p:animEffect transition="in" filter="fade">
                                      <p:cBhvr>
                                        <p:cTn id="12" dur="500"/>
                                        <p:tgtEl>
                                          <p:spTgt spid="7">
                                            <p:graphicEl>
                                              <a:dgm id="{C6C4B040-03B1-493A-9CC8-092641E8BC5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F96A656A-5768-4A1D-9760-920DC739448F}"/>
                                            </p:graphicEl>
                                          </p:spTgt>
                                        </p:tgtEl>
                                        <p:attrNameLst>
                                          <p:attrName>style.visibility</p:attrName>
                                        </p:attrNameLst>
                                      </p:cBhvr>
                                      <p:to>
                                        <p:strVal val="visible"/>
                                      </p:to>
                                    </p:set>
                                    <p:animEffect transition="in" filter="fade">
                                      <p:cBhvr>
                                        <p:cTn id="15" dur="500"/>
                                        <p:tgtEl>
                                          <p:spTgt spid="7">
                                            <p:graphicEl>
                                              <a:dgm id="{F96A656A-5768-4A1D-9760-920DC739448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CDC6029A-6AF9-4F74-9011-897AF03C0D46}"/>
                                            </p:graphicEl>
                                          </p:spTgt>
                                        </p:tgtEl>
                                        <p:attrNameLst>
                                          <p:attrName>style.visibility</p:attrName>
                                        </p:attrNameLst>
                                      </p:cBhvr>
                                      <p:to>
                                        <p:strVal val="visible"/>
                                      </p:to>
                                    </p:set>
                                    <p:animEffect transition="in" filter="fade">
                                      <p:cBhvr>
                                        <p:cTn id="20" dur="500"/>
                                        <p:tgtEl>
                                          <p:spTgt spid="7">
                                            <p:graphicEl>
                                              <a:dgm id="{CDC6029A-6AF9-4F74-9011-897AF03C0D4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E762D49E-7A5D-41F2-8B16-01314560DC26}"/>
                                            </p:graphicEl>
                                          </p:spTgt>
                                        </p:tgtEl>
                                        <p:attrNameLst>
                                          <p:attrName>style.visibility</p:attrName>
                                        </p:attrNameLst>
                                      </p:cBhvr>
                                      <p:to>
                                        <p:strVal val="visible"/>
                                      </p:to>
                                    </p:set>
                                    <p:animEffect transition="in" filter="fade">
                                      <p:cBhvr>
                                        <p:cTn id="23" dur="500"/>
                                        <p:tgtEl>
                                          <p:spTgt spid="7">
                                            <p:graphicEl>
                                              <a:dgm id="{E762D49E-7A5D-41F2-8B16-01314560DC2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CCE462CB-0813-4A2C-89EE-351EEA4002D8}"/>
                                            </p:graphicEl>
                                          </p:spTgt>
                                        </p:tgtEl>
                                        <p:attrNameLst>
                                          <p:attrName>style.visibility</p:attrName>
                                        </p:attrNameLst>
                                      </p:cBhvr>
                                      <p:to>
                                        <p:strVal val="visible"/>
                                      </p:to>
                                    </p:set>
                                    <p:animEffect transition="in" filter="fade">
                                      <p:cBhvr>
                                        <p:cTn id="28" dur="500"/>
                                        <p:tgtEl>
                                          <p:spTgt spid="7">
                                            <p:graphicEl>
                                              <a:dgm id="{CCE462CB-0813-4A2C-89EE-351EEA4002D8}"/>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BAB0205A-C14F-4960-B3FF-20B057A8A286}"/>
                                            </p:graphicEl>
                                          </p:spTgt>
                                        </p:tgtEl>
                                        <p:attrNameLst>
                                          <p:attrName>style.visibility</p:attrName>
                                        </p:attrNameLst>
                                      </p:cBhvr>
                                      <p:to>
                                        <p:strVal val="visible"/>
                                      </p:to>
                                    </p:set>
                                    <p:animEffect transition="in" filter="fade">
                                      <p:cBhvr>
                                        <p:cTn id="31" dur="500"/>
                                        <p:tgtEl>
                                          <p:spTgt spid="7">
                                            <p:graphicEl>
                                              <a:dgm id="{BAB0205A-C14F-4960-B3FF-20B057A8A28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graphicEl>
                                              <a:dgm id="{13EDFA72-07D8-4CB5-A055-8D1C700792E2}"/>
                                            </p:graphicEl>
                                          </p:spTgt>
                                        </p:tgtEl>
                                        <p:attrNameLst>
                                          <p:attrName>style.visibility</p:attrName>
                                        </p:attrNameLst>
                                      </p:cBhvr>
                                      <p:to>
                                        <p:strVal val="visible"/>
                                      </p:to>
                                    </p:set>
                                    <p:animEffect transition="in" filter="fade">
                                      <p:cBhvr>
                                        <p:cTn id="36" dur="500"/>
                                        <p:tgtEl>
                                          <p:spTgt spid="7">
                                            <p:graphicEl>
                                              <a:dgm id="{13EDFA72-07D8-4CB5-A055-8D1C700792E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graphicEl>
                                              <a:dgm id="{4CBEE737-F668-4C24-9250-40C673D92F54}"/>
                                            </p:graphicEl>
                                          </p:spTgt>
                                        </p:tgtEl>
                                        <p:attrNameLst>
                                          <p:attrName>style.visibility</p:attrName>
                                        </p:attrNameLst>
                                      </p:cBhvr>
                                      <p:to>
                                        <p:strVal val="visible"/>
                                      </p:to>
                                    </p:set>
                                    <p:animEffect transition="in" filter="fade">
                                      <p:cBhvr>
                                        <p:cTn id="39" dur="500"/>
                                        <p:tgtEl>
                                          <p:spTgt spid="7">
                                            <p:graphicEl>
                                              <a:dgm id="{4CBEE737-F668-4C24-9250-40C673D92F54}"/>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
                                            <p:graphicEl>
                                              <a:dgm id="{3B47E99E-4615-4A50-88DD-2C5679FD854F}"/>
                                            </p:graphicEl>
                                          </p:spTgt>
                                        </p:tgtEl>
                                        <p:attrNameLst>
                                          <p:attrName>style.visibility</p:attrName>
                                        </p:attrNameLst>
                                      </p:cBhvr>
                                      <p:to>
                                        <p:strVal val="visible"/>
                                      </p:to>
                                    </p:set>
                                    <p:animEffect transition="in" filter="fade">
                                      <p:cBhvr>
                                        <p:cTn id="44" dur="500"/>
                                        <p:tgtEl>
                                          <p:spTgt spid="7">
                                            <p:graphicEl>
                                              <a:dgm id="{3B47E99E-4615-4A50-88DD-2C5679FD854F}"/>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dgm id="{5583A403-14F9-408B-A6F9-ABB1AC2D7D20}"/>
                                            </p:graphicEl>
                                          </p:spTgt>
                                        </p:tgtEl>
                                        <p:attrNameLst>
                                          <p:attrName>style.visibility</p:attrName>
                                        </p:attrNameLst>
                                      </p:cBhvr>
                                      <p:to>
                                        <p:strVal val="visible"/>
                                      </p:to>
                                    </p:set>
                                    <p:animEffect transition="in" filter="fade">
                                      <p:cBhvr>
                                        <p:cTn id="47" dur="500"/>
                                        <p:tgtEl>
                                          <p:spTgt spid="7">
                                            <p:graphicEl>
                                              <a:dgm id="{5583A403-14F9-408B-A6F9-ABB1AC2D7D20}"/>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7">
                                            <p:graphicEl>
                                              <a:dgm id="{36EF2CD6-DC93-43AA-830C-7F41D742DD39}"/>
                                            </p:graphicEl>
                                          </p:spTgt>
                                        </p:tgtEl>
                                        <p:attrNameLst>
                                          <p:attrName>style.visibility</p:attrName>
                                        </p:attrNameLst>
                                      </p:cBhvr>
                                      <p:to>
                                        <p:strVal val="visible"/>
                                      </p:to>
                                    </p:set>
                                    <p:animEffect transition="in" filter="fade">
                                      <p:cBhvr>
                                        <p:cTn id="52" dur="500"/>
                                        <p:tgtEl>
                                          <p:spTgt spid="7">
                                            <p:graphicEl>
                                              <a:dgm id="{36EF2CD6-DC93-43AA-830C-7F41D742DD39}"/>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graphicEl>
                                              <a:dgm id="{93D143CE-A01A-46B1-BB44-3D5160016486}"/>
                                            </p:graphicEl>
                                          </p:spTgt>
                                        </p:tgtEl>
                                        <p:attrNameLst>
                                          <p:attrName>style.visibility</p:attrName>
                                        </p:attrNameLst>
                                      </p:cBhvr>
                                      <p:to>
                                        <p:strVal val="visible"/>
                                      </p:to>
                                    </p:set>
                                    <p:animEffect transition="in" filter="fade">
                                      <p:cBhvr>
                                        <p:cTn id="55" dur="500"/>
                                        <p:tgtEl>
                                          <p:spTgt spid="7">
                                            <p:graphicEl>
                                              <a:dgm id="{93D143CE-A01A-46B1-BB44-3D516001648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EA819DE-A19B-4068-822F-95F1AE569E18}"/>
              </a:ext>
            </a:extLst>
          </p:cNvPr>
          <p:cNvPicPr>
            <a:picLocks noChangeAspect="1"/>
          </p:cNvPicPr>
          <p:nvPr/>
        </p:nvPicPr>
        <p:blipFill>
          <a:blip r:embed="rId3"/>
          <a:stretch>
            <a:fillRect/>
          </a:stretch>
        </p:blipFill>
        <p:spPr>
          <a:xfrm>
            <a:off x="6569415" y="1459148"/>
            <a:ext cx="4762822" cy="3174797"/>
          </a:xfrm>
          <a:prstGeom prst="rect">
            <a:avLst/>
          </a:prstGeom>
        </p:spPr>
      </p:pic>
      <p:pic>
        <p:nvPicPr>
          <p:cNvPr id="4" name="Picture 3">
            <a:extLst>
              <a:ext uri="{FF2B5EF4-FFF2-40B4-BE49-F238E27FC236}">
                <a16:creationId xmlns:a16="http://schemas.microsoft.com/office/drawing/2014/main" id="{98DA55A3-44FF-437B-8F3F-A418528AF64B}"/>
              </a:ext>
            </a:extLst>
          </p:cNvPr>
          <p:cNvPicPr>
            <a:picLocks noChangeAspect="1"/>
          </p:cNvPicPr>
          <p:nvPr/>
        </p:nvPicPr>
        <p:blipFill>
          <a:blip r:embed="rId4"/>
          <a:stretch>
            <a:fillRect/>
          </a:stretch>
        </p:blipFill>
        <p:spPr>
          <a:xfrm>
            <a:off x="1400783" y="2412458"/>
            <a:ext cx="4552544" cy="3174797"/>
          </a:xfrm>
          <a:prstGeom prst="rect">
            <a:avLst/>
          </a:prstGeom>
        </p:spPr>
      </p:pic>
      <p:sp>
        <p:nvSpPr>
          <p:cNvPr id="6" name="Title 5">
            <a:extLst>
              <a:ext uri="{FF2B5EF4-FFF2-40B4-BE49-F238E27FC236}">
                <a16:creationId xmlns:a16="http://schemas.microsoft.com/office/drawing/2014/main" id="{D9AE61A8-C113-4311-9131-37C3C580E53E}"/>
              </a:ext>
            </a:extLst>
          </p:cNvPr>
          <p:cNvSpPr>
            <a:spLocks noGrp="1"/>
          </p:cNvSpPr>
          <p:nvPr>
            <p:ph type="title"/>
          </p:nvPr>
        </p:nvSpPr>
        <p:spPr>
          <a:xfrm>
            <a:off x="838200" y="365126"/>
            <a:ext cx="10515600" cy="704918"/>
          </a:xfrm>
          <a:solidFill>
            <a:srgbClr val="002060"/>
          </a:solidFill>
        </p:spPr>
        <p:txBody>
          <a:bodyPr>
            <a:normAutofit/>
          </a:bodyPr>
          <a:lstStyle/>
          <a:p>
            <a:pPr algn="ctr"/>
            <a:r>
              <a:rPr lang="en-GB" sz="3600" b="1" dirty="0">
                <a:solidFill>
                  <a:schemeClr val="bg1"/>
                </a:solidFill>
                <a:latin typeface="+mn-lt"/>
              </a:rPr>
              <a:t>Apps</a:t>
            </a:r>
          </a:p>
        </p:txBody>
      </p:sp>
    </p:spTree>
    <p:extLst>
      <p:ext uri="{BB962C8B-B14F-4D97-AF65-F5344CB8AC3E}">
        <p14:creationId xmlns:p14="http://schemas.microsoft.com/office/powerpoint/2010/main" val="4204356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52575" y="0"/>
            <a:ext cx="8734821" cy="1782816"/>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5996875" y="1793447"/>
            <a:ext cx="4290521" cy="1452409"/>
          </a:xfrm>
          <a:prstGeom prst="rect">
            <a:avLst/>
          </a:prstGeom>
          <a:ln>
            <a:solidFill>
              <a:schemeClr val="tx1"/>
            </a:solidFill>
          </a:ln>
        </p:spPr>
      </p:pic>
      <p:pic>
        <p:nvPicPr>
          <p:cNvPr id="4" name="Picture 3"/>
          <p:cNvPicPr>
            <a:picLocks noChangeAspect="1"/>
          </p:cNvPicPr>
          <p:nvPr/>
        </p:nvPicPr>
        <p:blipFill>
          <a:blip r:embed="rId5"/>
          <a:stretch>
            <a:fillRect/>
          </a:stretch>
        </p:blipFill>
        <p:spPr>
          <a:xfrm>
            <a:off x="1552575" y="1793447"/>
            <a:ext cx="3482021" cy="3450510"/>
          </a:xfrm>
          <a:prstGeom prst="rect">
            <a:avLst/>
          </a:prstGeom>
          <a:ln>
            <a:solidFill>
              <a:schemeClr val="tx1"/>
            </a:solidFill>
          </a:ln>
        </p:spPr>
      </p:pic>
      <p:pic>
        <p:nvPicPr>
          <p:cNvPr id="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96875" y="3256487"/>
            <a:ext cx="4290521" cy="277438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28681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68F586E-F814-F353-5D7D-EA925080C098}"/>
              </a:ext>
            </a:extLst>
          </p:cNvPr>
          <p:cNvPicPr>
            <a:picLocks noChangeAspect="1"/>
          </p:cNvPicPr>
          <p:nvPr/>
        </p:nvPicPr>
        <p:blipFill>
          <a:blip r:embed="rId3"/>
          <a:stretch>
            <a:fillRect/>
          </a:stretch>
        </p:blipFill>
        <p:spPr>
          <a:xfrm>
            <a:off x="410783" y="1287627"/>
            <a:ext cx="4938457" cy="2652018"/>
          </a:xfrm>
          <a:prstGeom prst="rect">
            <a:avLst/>
          </a:prstGeom>
        </p:spPr>
      </p:pic>
      <p:pic>
        <p:nvPicPr>
          <p:cNvPr id="1026" name="Picture 2" descr="Mayhill">
            <a:extLst>
              <a:ext uri="{FF2B5EF4-FFF2-40B4-BE49-F238E27FC236}">
                <a16:creationId xmlns:a16="http://schemas.microsoft.com/office/drawing/2014/main" id="{EFBF822F-9724-6B71-4402-082A703ECD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7178" y="375111"/>
            <a:ext cx="5334695" cy="2718522"/>
          </a:xfrm>
          <a:prstGeom prst="rect">
            <a:avLst/>
          </a:prstGeom>
          <a:noFill/>
          <a:extLst>
            <a:ext uri="{909E8E84-426E-40DD-AFC4-6F175D3DCCD1}">
              <a14:hiddenFill xmlns:a14="http://schemas.microsoft.com/office/drawing/2010/main">
                <a:solidFill>
                  <a:srgbClr val="FFFFFF"/>
                </a:solidFill>
              </a14:hiddenFill>
            </a:ext>
          </a:extLst>
        </p:spPr>
      </p:pic>
      <p:sp>
        <p:nvSpPr>
          <p:cNvPr id="8" name="Action Button: Go Forward or Next 7">
            <a:hlinkClick r:id="rId5" highlightClick="1"/>
            <a:extLst>
              <a:ext uri="{FF2B5EF4-FFF2-40B4-BE49-F238E27FC236}">
                <a16:creationId xmlns:a16="http://schemas.microsoft.com/office/drawing/2014/main" id="{768F99F9-81DD-4D44-EA26-948893CE77BF}"/>
              </a:ext>
            </a:extLst>
          </p:cNvPr>
          <p:cNvSpPr/>
          <p:nvPr/>
        </p:nvSpPr>
        <p:spPr>
          <a:xfrm>
            <a:off x="410783" y="4589416"/>
            <a:ext cx="980901" cy="959994"/>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DA62B3CB-9136-CAE1-A600-10D784DD2387}"/>
              </a:ext>
            </a:extLst>
          </p:cNvPr>
          <p:cNvPicPr>
            <a:picLocks noChangeAspect="1"/>
          </p:cNvPicPr>
          <p:nvPr/>
        </p:nvPicPr>
        <p:blipFill>
          <a:blip r:embed="rId6"/>
          <a:stretch>
            <a:fillRect/>
          </a:stretch>
        </p:blipFill>
        <p:spPr>
          <a:xfrm>
            <a:off x="6517178" y="3290663"/>
            <a:ext cx="5334695" cy="2495156"/>
          </a:xfrm>
          <a:prstGeom prst="rect">
            <a:avLst/>
          </a:prstGeom>
        </p:spPr>
      </p:pic>
      <p:sp>
        <p:nvSpPr>
          <p:cNvPr id="10" name="TextBox 9">
            <a:extLst>
              <a:ext uri="{FF2B5EF4-FFF2-40B4-BE49-F238E27FC236}">
                <a16:creationId xmlns:a16="http://schemas.microsoft.com/office/drawing/2014/main" id="{18C490F0-917E-192E-08EA-C037DB4427E7}"/>
              </a:ext>
            </a:extLst>
          </p:cNvPr>
          <p:cNvSpPr txBox="1"/>
          <p:nvPr/>
        </p:nvSpPr>
        <p:spPr>
          <a:xfrm>
            <a:off x="348439" y="352904"/>
            <a:ext cx="6052361" cy="584775"/>
          </a:xfrm>
          <a:prstGeom prst="rect">
            <a:avLst/>
          </a:prstGeom>
          <a:solidFill>
            <a:srgbClr val="002060"/>
          </a:solidFill>
        </p:spPr>
        <p:txBody>
          <a:bodyPr wrap="square" rtlCol="0">
            <a:spAutoFit/>
          </a:bodyPr>
          <a:lstStyle/>
          <a:p>
            <a:r>
              <a:rPr lang="en-GB" sz="3200" b="1" dirty="0">
                <a:solidFill>
                  <a:schemeClr val="bg1"/>
                </a:solidFill>
              </a:rPr>
              <a:t>Mayhill Riots – Swansea 2021</a:t>
            </a:r>
          </a:p>
        </p:txBody>
      </p:sp>
    </p:spTree>
    <p:extLst>
      <p:ext uri="{BB962C8B-B14F-4D97-AF65-F5344CB8AC3E}">
        <p14:creationId xmlns:p14="http://schemas.microsoft.com/office/powerpoint/2010/main" val="19080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485504" y="180876"/>
            <a:ext cx="8747996" cy="2186999"/>
          </a:xfrm>
          <a:prstGeom prst="rect">
            <a:avLst/>
          </a:prstGeom>
          <a:ln>
            <a:solidFill>
              <a:schemeClr val="tx1"/>
            </a:solidFill>
          </a:ln>
        </p:spPr>
      </p:pic>
      <p:pic>
        <p:nvPicPr>
          <p:cNvPr id="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6875" y="2667001"/>
            <a:ext cx="8566624" cy="3173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5"/>
          <a:stretch>
            <a:fillRect/>
          </a:stretch>
        </p:blipFill>
        <p:spPr>
          <a:xfrm>
            <a:off x="1532749" y="780059"/>
            <a:ext cx="8700750" cy="5050736"/>
          </a:xfrm>
          <a:prstGeom prst="rect">
            <a:avLst/>
          </a:prstGeom>
        </p:spPr>
      </p:pic>
    </p:spTree>
    <p:extLst>
      <p:ext uri="{BB962C8B-B14F-4D97-AF65-F5344CB8AC3E}">
        <p14:creationId xmlns:p14="http://schemas.microsoft.com/office/powerpoint/2010/main" val="180400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p:cNvPr>
          <p:cNvPicPr>
            <a:picLocks noChangeAspect="1"/>
          </p:cNvPicPr>
          <p:nvPr/>
        </p:nvPicPr>
        <p:blipFill>
          <a:blip r:embed="rId4"/>
          <a:stretch>
            <a:fillRect/>
          </a:stretch>
        </p:blipFill>
        <p:spPr>
          <a:xfrm>
            <a:off x="10718771" y="4405785"/>
            <a:ext cx="1288444" cy="907433"/>
          </a:xfrm>
          <a:prstGeom prst="rect">
            <a:avLst/>
          </a:prstGeom>
        </p:spPr>
      </p:pic>
      <p:sp>
        <p:nvSpPr>
          <p:cNvPr id="6" name="TextBox 5"/>
          <p:cNvSpPr txBox="1"/>
          <p:nvPr/>
        </p:nvSpPr>
        <p:spPr>
          <a:xfrm>
            <a:off x="856034" y="311286"/>
            <a:ext cx="10680970" cy="646332"/>
          </a:xfrm>
          <a:prstGeom prst="rect">
            <a:avLst/>
          </a:prstGeom>
          <a:solidFill>
            <a:srgbClr val="002060"/>
          </a:solidFill>
        </p:spPr>
        <p:txBody>
          <a:bodyPr wrap="square" rtlCol="0">
            <a:spAutoFit/>
          </a:bodyPr>
          <a:lstStyle/>
          <a:p>
            <a:pPr algn="ctr"/>
            <a:r>
              <a:rPr lang="en-GB" sz="3600" b="1" dirty="0">
                <a:solidFill>
                  <a:schemeClr val="bg1"/>
                </a:solidFill>
              </a:rPr>
              <a:t>The Social Media Revolution</a:t>
            </a:r>
          </a:p>
        </p:txBody>
      </p:sp>
      <p:pic>
        <p:nvPicPr>
          <p:cNvPr id="7" name="Picture 6"/>
          <p:cNvPicPr>
            <a:picLocks noChangeAspect="1"/>
          </p:cNvPicPr>
          <p:nvPr/>
        </p:nvPicPr>
        <p:blipFill>
          <a:blip r:embed="rId5"/>
          <a:stretch>
            <a:fillRect/>
          </a:stretch>
        </p:blipFill>
        <p:spPr>
          <a:xfrm>
            <a:off x="1721416" y="1144916"/>
            <a:ext cx="8280919" cy="4726495"/>
          </a:xfrm>
          <a:prstGeom prst="rect">
            <a:avLst/>
          </a:prstGeom>
        </p:spPr>
      </p:pic>
    </p:spTree>
    <p:extLst>
      <p:ext uri="{BB962C8B-B14F-4D97-AF65-F5344CB8AC3E}">
        <p14:creationId xmlns:p14="http://schemas.microsoft.com/office/powerpoint/2010/main" val="3415282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hlinkClick r:id="rId3"/>
          </p:cNvPr>
          <p:cNvSpPr txBox="1"/>
          <p:nvPr/>
        </p:nvSpPr>
        <p:spPr>
          <a:xfrm>
            <a:off x="1050587" y="194553"/>
            <a:ext cx="7645941" cy="646331"/>
          </a:xfrm>
          <a:prstGeom prst="rect">
            <a:avLst/>
          </a:prstGeom>
          <a:solidFill>
            <a:srgbClr val="002060"/>
          </a:solidFill>
        </p:spPr>
        <p:txBody>
          <a:bodyPr wrap="square" rtlCol="0">
            <a:spAutoFit/>
          </a:bodyPr>
          <a:lstStyle/>
          <a:p>
            <a:pPr algn="ctr"/>
            <a:r>
              <a:rPr lang="en-GB" sz="3600" b="1" dirty="0">
                <a:solidFill>
                  <a:schemeClr val="bg1"/>
                </a:solidFill>
              </a:rPr>
              <a:t>Facebook</a:t>
            </a:r>
          </a:p>
        </p:txBody>
      </p:sp>
      <p:graphicFrame>
        <p:nvGraphicFramePr>
          <p:cNvPr id="2" name="Diagram 1">
            <a:extLst>
              <a:ext uri="{FF2B5EF4-FFF2-40B4-BE49-F238E27FC236}">
                <a16:creationId xmlns:a16="http://schemas.microsoft.com/office/drawing/2014/main" id="{1E47DB0B-F884-4B76-AEF9-9B1F033170FD}"/>
              </a:ext>
            </a:extLst>
          </p:cNvPr>
          <p:cNvGraphicFramePr/>
          <p:nvPr>
            <p:extLst>
              <p:ext uri="{D42A27DB-BD31-4B8C-83A1-F6EECF244321}">
                <p14:modId xmlns:p14="http://schemas.microsoft.com/office/powerpoint/2010/main" val="1530809516"/>
              </p:ext>
            </p:extLst>
          </p:nvPr>
        </p:nvGraphicFramePr>
        <p:xfrm>
          <a:off x="866032" y="840884"/>
          <a:ext cx="10275381" cy="51708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Action Button: Video 6">
            <a:hlinkClick r:id="rId9"/>
            <a:extLst>
              <a:ext uri="{FF2B5EF4-FFF2-40B4-BE49-F238E27FC236}">
                <a16:creationId xmlns:a16="http://schemas.microsoft.com/office/drawing/2014/main" id="{B29C1CA7-E265-4092-9131-83982D441A0D}"/>
              </a:ext>
            </a:extLst>
          </p:cNvPr>
          <p:cNvSpPr/>
          <p:nvPr/>
        </p:nvSpPr>
        <p:spPr>
          <a:xfrm>
            <a:off x="9487711" y="194553"/>
            <a:ext cx="1653702" cy="817123"/>
          </a:xfrm>
          <a:prstGeom prst="actionButtonMovi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9623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E3FE60D-8593-47C5-9D45-B6D938316E50}"/>
                                            </p:graphicEl>
                                          </p:spTgt>
                                        </p:tgtEl>
                                        <p:attrNameLst>
                                          <p:attrName>style.visibility</p:attrName>
                                        </p:attrNameLst>
                                      </p:cBhvr>
                                      <p:to>
                                        <p:strVal val="visible"/>
                                      </p:to>
                                    </p:set>
                                    <p:animEffect transition="in" filter="fade">
                                      <p:cBhvr>
                                        <p:cTn id="7" dur="500"/>
                                        <p:tgtEl>
                                          <p:spTgt spid="2">
                                            <p:graphicEl>
                                              <a:dgm id="{EE3FE60D-8593-47C5-9D45-B6D938316E5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3D4E678-27FF-4DB8-BBB5-3A3509091DA9}"/>
                                            </p:graphicEl>
                                          </p:spTgt>
                                        </p:tgtEl>
                                        <p:attrNameLst>
                                          <p:attrName>style.visibility</p:attrName>
                                        </p:attrNameLst>
                                      </p:cBhvr>
                                      <p:to>
                                        <p:strVal val="visible"/>
                                      </p:to>
                                    </p:set>
                                    <p:animEffect transition="in" filter="fade">
                                      <p:cBhvr>
                                        <p:cTn id="12" dur="500"/>
                                        <p:tgtEl>
                                          <p:spTgt spid="2">
                                            <p:graphicEl>
                                              <a:dgm id="{F3D4E678-27FF-4DB8-BBB5-3A3509091DA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967C6A8-D1E0-4CE0-9A7F-75763895936D}"/>
                                            </p:graphicEl>
                                          </p:spTgt>
                                        </p:tgtEl>
                                        <p:attrNameLst>
                                          <p:attrName>style.visibility</p:attrName>
                                        </p:attrNameLst>
                                      </p:cBhvr>
                                      <p:to>
                                        <p:strVal val="visible"/>
                                      </p:to>
                                    </p:set>
                                    <p:animEffect transition="in" filter="fade">
                                      <p:cBhvr>
                                        <p:cTn id="15" dur="500"/>
                                        <p:tgtEl>
                                          <p:spTgt spid="2">
                                            <p:graphicEl>
                                              <a:dgm id="{7967C6A8-D1E0-4CE0-9A7F-75763895936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E4015EE6-534D-494B-8A3F-36DD184E870B}"/>
                                            </p:graphicEl>
                                          </p:spTgt>
                                        </p:tgtEl>
                                        <p:attrNameLst>
                                          <p:attrName>style.visibility</p:attrName>
                                        </p:attrNameLst>
                                      </p:cBhvr>
                                      <p:to>
                                        <p:strVal val="visible"/>
                                      </p:to>
                                    </p:set>
                                    <p:animEffect transition="in" filter="fade">
                                      <p:cBhvr>
                                        <p:cTn id="20" dur="500"/>
                                        <p:tgtEl>
                                          <p:spTgt spid="2">
                                            <p:graphicEl>
                                              <a:dgm id="{E4015EE6-534D-494B-8A3F-36DD184E870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3DC8B41B-FE50-482D-90F2-7D686DECC672}"/>
                                            </p:graphicEl>
                                          </p:spTgt>
                                        </p:tgtEl>
                                        <p:attrNameLst>
                                          <p:attrName>style.visibility</p:attrName>
                                        </p:attrNameLst>
                                      </p:cBhvr>
                                      <p:to>
                                        <p:strVal val="visible"/>
                                      </p:to>
                                    </p:set>
                                    <p:animEffect transition="in" filter="fade">
                                      <p:cBhvr>
                                        <p:cTn id="23" dur="500"/>
                                        <p:tgtEl>
                                          <p:spTgt spid="2">
                                            <p:graphicEl>
                                              <a:dgm id="{3DC8B41B-FE50-482D-90F2-7D686DECC67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98A7F7A7-BB19-4AF3-BCDA-02C2B8BD49F3}"/>
                                            </p:graphicEl>
                                          </p:spTgt>
                                        </p:tgtEl>
                                        <p:attrNameLst>
                                          <p:attrName>style.visibility</p:attrName>
                                        </p:attrNameLst>
                                      </p:cBhvr>
                                      <p:to>
                                        <p:strVal val="visible"/>
                                      </p:to>
                                    </p:set>
                                    <p:animEffect transition="in" filter="fade">
                                      <p:cBhvr>
                                        <p:cTn id="28" dur="500"/>
                                        <p:tgtEl>
                                          <p:spTgt spid="2">
                                            <p:graphicEl>
                                              <a:dgm id="{98A7F7A7-BB19-4AF3-BCDA-02C2B8BD49F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01375737-95E7-4E23-8F88-8262920D35AF}"/>
                                            </p:graphicEl>
                                          </p:spTgt>
                                        </p:tgtEl>
                                        <p:attrNameLst>
                                          <p:attrName>style.visibility</p:attrName>
                                        </p:attrNameLst>
                                      </p:cBhvr>
                                      <p:to>
                                        <p:strVal val="visible"/>
                                      </p:to>
                                    </p:set>
                                    <p:animEffect transition="in" filter="fade">
                                      <p:cBhvr>
                                        <p:cTn id="31" dur="500"/>
                                        <p:tgtEl>
                                          <p:spTgt spid="2">
                                            <p:graphicEl>
                                              <a:dgm id="{01375737-95E7-4E23-8F88-8262920D35A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90B9E9D5-6EA7-4BB6-A7DC-127939E93800}"/>
                                            </p:graphicEl>
                                          </p:spTgt>
                                        </p:tgtEl>
                                        <p:attrNameLst>
                                          <p:attrName>style.visibility</p:attrName>
                                        </p:attrNameLst>
                                      </p:cBhvr>
                                      <p:to>
                                        <p:strVal val="visible"/>
                                      </p:to>
                                    </p:set>
                                    <p:animEffect transition="in" filter="fade">
                                      <p:cBhvr>
                                        <p:cTn id="36" dur="500"/>
                                        <p:tgtEl>
                                          <p:spTgt spid="2">
                                            <p:graphicEl>
                                              <a:dgm id="{90B9E9D5-6EA7-4BB6-A7DC-127939E93800}"/>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E755FEC6-E156-4354-9C09-817E28B5B084}"/>
                                            </p:graphicEl>
                                          </p:spTgt>
                                        </p:tgtEl>
                                        <p:attrNameLst>
                                          <p:attrName>style.visibility</p:attrName>
                                        </p:attrNameLst>
                                      </p:cBhvr>
                                      <p:to>
                                        <p:strVal val="visible"/>
                                      </p:to>
                                    </p:set>
                                    <p:animEffect transition="in" filter="fade">
                                      <p:cBhvr>
                                        <p:cTn id="39" dur="500"/>
                                        <p:tgtEl>
                                          <p:spTgt spid="2">
                                            <p:graphicEl>
                                              <a:dgm id="{E755FEC6-E156-4354-9C09-817E28B5B084}"/>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6E25D2B0-3CC7-40B8-BF24-FF141BA5F787}"/>
                                            </p:graphicEl>
                                          </p:spTgt>
                                        </p:tgtEl>
                                        <p:attrNameLst>
                                          <p:attrName>style.visibility</p:attrName>
                                        </p:attrNameLst>
                                      </p:cBhvr>
                                      <p:to>
                                        <p:strVal val="visible"/>
                                      </p:to>
                                    </p:set>
                                    <p:animEffect transition="in" filter="fade">
                                      <p:cBhvr>
                                        <p:cTn id="44" dur="500"/>
                                        <p:tgtEl>
                                          <p:spTgt spid="2">
                                            <p:graphicEl>
                                              <a:dgm id="{6E25D2B0-3CC7-40B8-BF24-FF141BA5F787}"/>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36E1D5C2-16A4-4D4F-BEAD-0B944B425C6A}"/>
                                            </p:graphicEl>
                                          </p:spTgt>
                                        </p:tgtEl>
                                        <p:attrNameLst>
                                          <p:attrName>style.visibility</p:attrName>
                                        </p:attrNameLst>
                                      </p:cBhvr>
                                      <p:to>
                                        <p:strVal val="visible"/>
                                      </p:to>
                                    </p:set>
                                    <p:animEffect transition="in" filter="fade">
                                      <p:cBhvr>
                                        <p:cTn id="47" dur="500"/>
                                        <p:tgtEl>
                                          <p:spTgt spid="2">
                                            <p:graphicEl>
                                              <a:dgm id="{36E1D5C2-16A4-4D4F-BEAD-0B944B425C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00099" y="272375"/>
            <a:ext cx="10515599" cy="584775"/>
          </a:xfrm>
          <a:prstGeom prst="rect">
            <a:avLst/>
          </a:prstGeom>
          <a:solidFill>
            <a:srgbClr val="002060"/>
          </a:solidFill>
        </p:spPr>
        <p:txBody>
          <a:bodyPr wrap="square" rtlCol="0">
            <a:spAutoFit/>
          </a:bodyPr>
          <a:lstStyle/>
          <a:p>
            <a:pPr algn="ctr"/>
            <a:r>
              <a:rPr lang="en-GB" sz="3200" b="1" dirty="0">
                <a:solidFill>
                  <a:schemeClr val="bg1"/>
                </a:solidFill>
              </a:rPr>
              <a:t>Twitter</a:t>
            </a:r>
          </a:p>
        </p:txBody>
      </p:sp>
      <p:graphicFrame>
        <p:nvGraphicFramePr>
          <p:cNvPr id="2" name="Diagram 1">
            <a:extLst>
              <a:ext uri="{FF2B5EF4-FFF2-40B4-BE49-F238E27FC236}">
                <a16:creationId xmlns:a16="http://schemas.microsoft.com/office/drawing/2014/main" id="{1B8CE0B6-1D2E-4CE4-A8C4-D775BA26349E}"/>
              </a:ext>
            </a:extLst>
          </p:cNvPr>
          <p:cNvGraphicFramePr/>
          <p:nvPr>
            <p:extLst>
              <p:ext uri="{D42A27DB-BD31-4B8C-83A1-F6EECF244321}">
                <p14:modId xmlns:p14="http://schemas.microsoft.com/office/powerpoint/2010/main" val="3930966610"/>
              </p:ext>
            </p:extLst>
          </p:nvPr>
        </p:nvGraphicFramePr>
        <p:xfrm>
          <a:off x="1894397" y="1077937"/>
          <a:ext cx="8026400" cy="47021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6257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DFC3499-530D-44C5-8446-8B437796A785}"/>
                                            </p:graphicEl>
                                          </p:spTgt>
                                        </p:tgtEl>
                                        <p:attrNameLst>
                                          <p:attrName>style.visibility</p:attrName>
                                        </p:attrNameLst>
                                      </p:cBhvr>
                                      <p:to>
                                        <p:strVal val="visible"/>
                                      </p:to>
                                    </p:set>
                                    <p:animEffect transition="in" filter="fade">
                                      <p:cBhvr>
                                        <p:cTn id="7" dur="500"/>
                                        <p:tgtEl>
                                          <p:spTgt spid="2">
                                            <p:graphicEl>
                                              <a:dgm id="{DDFC3499-530D-44C5-8446-8B437796A7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BA9EF65-2C91-4374-8375-821F3777BE8F}"/>
                                            </p:graphicEl>
                                          </p:spTgt>
                                        </p:tgtEl>
                                        <p:attrNameLst>
                                          <p:attrName>style.visibility</p:attrName>
                                        </p:attrNameLst>
                                      </p:cBhvr>
                                      <p:to>
                                        <p:strVal val="visible"/>
                                      </p:to>
                                    </p:set>
                                    <p:animEffect transition="in" filter="fade">
                                      <p:cBhvr>
                                        <p:cTn id="12" dur="500"/>
                                        <p:tgtEl>
                                          <p:spTgt spid="2">
                                            <p:graphicEl>
                                              <a:dgm id="{0BA9EF65-2C91-4374-8375-821F3777BE8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979C07FC-187B-4AAE-9329-53D1238832FF}"/>
                                            </p:graphicEl>
                                          </p:spTgt>
                                        </p:tgtEl>
                                        <p:attrNameLst>
                                          <p:attrName>style.visibility</p:attrName>
                                        </p:attrNameLst>
                                      </p:cBhvr>
                                      <p:to>
                                        <p:strVal val="visible"/>
                                      </p:to>
                                    </p:set>
                                    <p:animEffect transition="in" filter="fade">
                                      <p:cBhvr>
                                        <p:cTn id="17" dur="500"/>
                                        <p:tgtEl>
                                          <p:spTgt spid="2">
                                            <p:graphicEl>
                                              <a:dgm id="{979C07FC-187B-4AAE-9329-53D1238832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FD7F09B2-0405-4972-9AE2-235A89549FB0}"/>
                                            </p:graphicEl>
                                          </p:spTgt>
                                        </p:tgtEl>
                                        <p:attrNameLst>
                                          <p:attrName>style.visibility</p:attrName>
                                        </p:attrNameLst>
                                      </p:cBhvr>
                                      <p:to>
                                        <p:strVal val="visible"/>
                                      </p:to>
                                    </p:set>
                                    <p:animEffect transition="in" filter="fade">
                                      <p:cBhvr>
                                        <p:cTn id="22" dur="500"/>
                                        <p:tgtEl>
                                          <p:spTgt spid="2">
                                            <p:graphicEl>
                                              <a:dgm id="{FD7F09B2-0405-4972-9AE2-235A89549FB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C4998F75-1E12-4E01-839B-571525EBF2BB}"/>
                                            </p:graphicEl>
                                          </p:spTgt>
                                        </p:tgtEl>
                                        <p:attrNameLst>
                                          <p:attrName>style.visibility</p:attrName>
                                        </p:attrNameLst>
                                      </p:cBhvr>
                                      <p:to>
                                        <p:strVal val="visible"/>
                                      </p:to>
                                    </p:set>
                                    <p:animEffect transition="in" filter="fade">
                                      <p:cBhvr>
                                        <p:cTn id="27" dur="500"/>
                                        <p:tgtEl>
                                          <p:spTgt spid="2">
                                            <p:graphicEl>
                                              <a:dgm id="{C4998F75-1E12-4E01-839B-571525EBF2B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00099" y="252919"/>
            <a:ext cx="10834181" cy="584775"/>
          </a:xfrm>
          <a:prstGeom prst="rect">
            <a:avLst/>
          </a:prstGeom>
          <a:solidFill>
            <a:srgbClr val="002060"/>
          </a:solidFill>
        </p:spPr>
        <p:txBody>
          <a:bodyPr wrap="square" rtlCol="0">
            <a:spAutoFit/>
          </a:bodyPr>
          <a:lstStyle/>
          <a:p>
            <a:pPr algn="ctr"/>
            <a:r>
              <a:rPr lang="en-GB" sz="3200" b="1" dirty="0">
                <a:solidFill>
                  <a:schemeClr val="bg1"/>
                </a:solidFill>
              </a:rPr>
              <a:t>YouTube</a:t>
            </a:r>
          </a:p>
        </p:txBody>
      </p:sp>
      <p:graphicFrame>
        <p:nvGraphicFramePr>
          <p:cNvPr id="6" name="Diagram 5">
            <a:extLst>
              <a:ext uri="{FF2B5EF4-FFF2-40B4-BE49-F238E27FC236}">
                <a16:creationId xmlns:a16="http://schemas.microsoft.com/office/drawing/2014/main" id="{F4D583A2-64E2-4993-84CC-0657A1518271}"/>
              </a:ext>
            </a:extLst>
          </p:cNvPr>
          <p:cNvGraphicFramePr/>
          <p:nvPr>
            <p:extLst>
              <p:ext uri="{D42A27DB-BD31-4B8C-83A1-F6EECF244321}">
                <p14:modId xmlns:p14="http://schemas.microsoft.com/office/powerpoint/2010/main" val="2214075331"/>
              </p:ext>
            </p:extLst>
          </p:nvPr>
        </p:nvGraphicFramePr>
        <p:xfrm>
          <a:off x="2226553" y="944568"/>
          <a:ext cx="7929124" cy="4541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1912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530830C0-BF86-4DE2-9109-D789E8FFB88C}"/>
                                            </p:graphicEl>
                                          </p:spTgt>
                                        </p:tgtEl>
                                        <p:attrNameLst>
                                          <p:attrName>style.visibility</p:attrName>
                                        </p:attrNameLst>
                                      </p:cBhvr>
                                      <p:to>
                                        <p:strVal val="visible"/>
                                      </p:to>
                                    </p:set>
                                    <p:animEffect transition="in" filter="fade">
                                      <p:cBhvr>
                                        <p:cTn id="7" dur="500"/>
                                        <p:tgtEl>
                                          <p:spTgt spid="6">
                                            <p:graphicEl>
                                              <a:dgm id="{530830C0-BF86-4DE2-9109-D789E8FFB8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5C7980C4-79A6-4109-8C91-50E06FE6555D}"/>
                                            </p:graphicEl>
                                          </p:spTgt>
                                        </p:tgtEl>
                                        <p:attrNameLst>
                                          <p:attrName>style.visibility</p:attrName>
                                        </p:attrNameLst>
                                      </p:cBhvr>
                                      <p:to>
                                        <p:strVal val="visible"/>
                                      </p:to>
                                    </p:set>
                                    <p:animEffect transition="in" filter="fade">
                                      <p:cBhvr>
                                        <p:cTn id="12" dur="500"/>
                                        <p:tgtEl>
                                          <p:spTgt spid="6">
                                            <p:graphicEl>
                                              <a:dgm id="{5C7980C4-79A6-4109-8C91-50E06FE6555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4098A1AF-0D48-46AA-A9B9-F5A427ADFA1E}"/>
                                            </p:graphicEl>
                                          </p:spTgt>
                                        </p:tgtEl>
                                        <p:attrNameLst>
                                          <p:attrName>style.visibility</p:attrName>
                                        </p:attrNameLst>
                                      </p:cBhvr>
                                      <p:to>
                                        <p:strVal val="visible"/>
                                      </p:to>
                                    </p:set>
                                    <p:animEffect transition="in" filter="fade">
                                      <p:cBhvr>
                                        <p:cTn id="17" dur="500"/>
                                        <p:tgtEl>
                                          <p:spTgt spid="6">
                                            <p:graphicEl>
                                              <a:dgm id="{4098A1AF-0D48-46AA-A9B9-F5A427ADFA1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4D2F9950-9B40-45CA-9808-25FB80FC602E}"/>
                                            </p:graphicEl>
                                          </p:spTgt>
                                        </p:tgtEl>
                                        <p:attrNameLst>
                                          <p:attrName>style.visibility</p:attrName>
                                        </p:attrNameLst>
                                      </p:cBhvr>
                                      <p:to>
                                        <p:strVal val="visible"/>
                                      </p:to>
                                    </p:set>
                                    <p:animEffect transition="in" filter="fade">
                                      <p:cBhvr>
                                        <p:cTn id="22" dur="500"/>
                                        <p:tgtEl>
                                          <p:spTgt spid="6">
                                            <p:graphicEl>
                                              <a:dgm id="{4D2F9950-9B40-45CA-9808-25FB80FC602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8A1D2418-CBCE-478C-96AB-6382ED6831A6}"/>
                                            </p:graphicEl>
                                          </p:spTgt>
                                        </p:tgtEl>
                                        <p:attrNameLst>
                                          <p:attrName>style.visibility</p:attrName>
                                        </p:attrNameLst>
                                      </p:cBhvr>
                                      <p:to>
                                        <p:strVal val="visible"/>
                                      </p:to>
                                    </p:set>
                                    <p:animEffect transition="in" filter="fade">
                                      <p:cBhvr>
                                        <p:cTn id="27" dur="500"/>
                                        <p:tgtEl>
                                          <p:spTgt spid="6">
                                            <p:graphicEl>
                                              <a:dgm id="{8A1D2418-CBCE-478C-96AB-6382ED6831A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0937" y="155643"/>
            <a:ext cx="10817643" cy="584775"/>
          </a:xfrm>
          <a:prstGeom prst="rect">
            <a:avLst/>
          </a:prstGeom>
          <a:solidFill>
            <a:srgbClr val="002060"/>
          </a:solidFill>
        </p:spPr>
        <p:txBody>
          <a:bodyPr wrap="square" rtlCol="0">
            <a:spAutoFit/>
          </a:bodyPr>
          <a:lstStyle/>
          <a:p>
            <a:pPr algn="ctr"/>
            <a:r>
              <a:rPr lang="en-GB" sz="3200" b="1" dirty="0">
                <a:solidFill>
                  <a:schemeClr val="bg1"/>
                </a:solidFill>
              </a:rPr>
              <a:t>The Global Impact of Online Fraud</a:t>
            </a:r>
          </a:p>
        </p:txBody>
      </p:sp>
      <p:pic>
        <p:nvPicPr>
          <p:cNvPr id="2" name="Picture 1">
            <a:extLst>
              <a:ext uri="{FF2B5EF4-FFF2-40B4-BE49-F238E27FC236}">
                <a16:creationId xmlns:a16="http://schemas.microsoft.com/office/drawing/2014/main" id="{FA06D324-D2CE-4B9F-B351-82C2F85C50C0}"/>
              </a:ext>
            </a:extLst>
          </p:cNvPr>
          <p:cNvPicPr>
            <a:picLocks noChangeAspect="1"/>
          </p:cNvPicPr>
          <p:nvPr/>
        </p:nvPicPr>
        <p:blipFill>
          <a:blip r:embed="rId3"/>
          <a:stretch>
            <a:fillRect/>
          </a:stretch>
        </p:blipFill>
        <p:spPr>
          <a:xfrm>
            <a:off x="8255216" y="1807318"/>
            <a:ext cx="3243364" cy="3243364"/>
          </a:xfrm>
          <a:prstGeom prst="rect">
            <a:avLst/>
          </a:prstGeom>
        </p:spPr>
      </p:pic>
      <p:graphicFrame>
        <p:nvGraphicFramePr>
          <p:cNvPr id="6" name="Diagram 5">
            <a:extLst>
              <a:ext uri="{FF2B5EF4-FFF2-40B4-BE49-F238E27FC236}">
                <a16:creationId xmlns:a16="http://schemas.microsoft.com/office/drawing/2014/main" id="{B05D6212-3CF0-4A53-8551-01398E7D05A8}"/>
              </a:ext>
            </a:extLst>
          </p:cNvPr>
          <p:cNvGraphicFramePr/>
          <p:nvPr>
            <p:extLst>
              <p:ext uri="{D42A27DB-BD31-4B8C-83A1-F6EECF244321}">
                <p14:modId xmlns:p14="http://schemas.microsoft.com/office/powerpoint/2010/main" val="2127664014"/>
              </p:ext>
            </p:extLst>
          </p:nvPr>
        </p:nvGraphicFramePr>
        <p:xfrm>
          <a:off x="680937" y="1034937"/>
          <a:ext cx="7529209" cy="44768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18146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743670BA-5BFB-4B71-AF9E-6227F3316877}"/>
                                            </p:graphicEl>
                                          </p:spTgt>
                                        </p:tgtEl>
                                        <p:attrNameLst>
                                          <p:attrName>style.visibility</p:attrName>
                                        </p:attrNameLst>
                                      </p:cBhvr>
                                      <p:to>
                                        <p:strVal val="visible"/>
                                      </p:to>
                                    </p:set>
                                    <p:animEffect transition="in" filter="fade">
                                      <p:cBhvr>
                                        <p:cTn id="7" dur="500"/>
                                        <p:tgtEl>
                                          <p:spTgt spid="6">
                                            <p:graphicEl>
                                              <a:dgm id="{743670BA-5BFB-4B71-AF9E-6227F331687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414A909-0F2A-4282-880C-05614945B924}"/>
                                            </p:graphicEl>
                                          </p:spTgt>
                                        </p:tgtEl>
                                        <p:attrNameLst>
                                          <p:attrName>style.visibility</p:attrName>
                                        </p:attrNameLst>
                                      </p:cBhvr>
                                      <p:to>
                                        <p:strVal val="visible"/>
                                      </p:to>
                                    </p:set>
                                    <p:animEffect transition="in" filter="fade">
                                      <p:cBhvr>
                                        <p:cTn id="12" dur="500"/>
                                        <p:tgtEl>
                                          <p:spTgt spid="6">
                                            <p:graphicEl>
                                              <a:dgm id="{4414A909-0F2A-4282-880C-05614945B924}"/>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A0519F85-7173-4FBA-93EC-64FF76C7C89A}"/>
                                            </p:graphicEl>
                                          </p:spTgt>
                                        </p:tgtEl>
                                        <p:attrNameLst>
                                          <p:attrName>style.visibility</p:attrName>
                                        </p:attrNameLst>
                                      </p:cBhvr>
                                      <p:to>
                                        <p:strVal val="visible"/>
                                      </p:to>
                                    </p:set>
                                    <p:animEffect transition="in" filter="fade">
                                      <p:cBhvr>
                                        <p:cTn id="15" dur="500"/>
                                        <p:tgtEl>
                                          <p:spTgt spid="6">
                                            <p:graphicEl>
                                              <a:dgm id="{A0519F85-7173-4FBA-93EC-64FF76C7C89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9C19F46B-4CA7-47D4-BAB6-7C579AAEFC18}"/>
                                            </p:graphicEl>
                                          </p:spTgt>
                                        </p:tgtEl>
                                        <p:attrNameLst>
                                          <p:attrName>style.visibility</p:attrName>
                                        </p:attrNameLst>
                                      </p:cBhvr>
                                      <p:to>
                                        <p:strVal val="visible"/>
                                      </p:to>
                                    </p:set>
                                    <p:animEffect transition="in" filter="fade">
                                      <p:cBhvr>
                                        <p:cTn id="20" dur="500"/>
                                        <p:tgtEl>
                                          <p:spTgt spid="6">
                                            <p:graphicEl>
                                              <a:dgm id="{9C19F46B-4CA7-47D4-BAB6-7C579AAEFC1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7FA67110-0854-4ED3-A9E6-BA041137BB5F}"/>
                                            </p:graphicEl>
                                          </p:spTgt>
                                        </p:tgtEl>
                                        <p:attrNameLst>
                                          <p:attrName>style.visibility</p:attrName>
                                        </p:attrNameLst>
                                      </p:cBhvr>
                                      <p:to>
                                        <p:strVal val="visible"/>
                                      </p:to>
                                    </p:set>
                                    <p:animEffect transition="in" filter="fade">
                                      <p:cBhvr>
                                        <p:cTn id="23" dur="500"/>
                                        <p:tgtEl>
                                          <p:spTgt spid="6">
                                            <p:graphicEl>
                                              <a:dgm id="{7FA67110-0854-4ED3-A9E6-BA041137BB5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8757" y="272374"/>
            <a:ext cx="10700425" cy="646331"/>
          </a:xfrm>
          <a:prstGeom prst="rect">
            <a:avLst/>
          </a:prstGeom>
          <a:solidFill>
            <a:srgbClr val="002060"/>
          </a:solidFill>
        </p:spPr>
        <p:txBody>
          <a:bodyPr wrap="square" rtlCol="0">
            <a:spAutoFit/>
          </a:bodyPr>
          <a:lstStyle/>
          <a:p>
            <a:pPr algn="ctr"/>
            <a:r>
              <a:rPr lang="en-GB" sz="3600" b="1" dirty="0">
                <a:solidFill>
                  <a:schemeClr val="bg1"/>
                </a:solidFill>
              </a:rPr>
              <a:t>Vulnerability</a:t>
            </a:r>
          </a:p>
        </p:txBody>
      </p:sp>
      <p:graphicFrame>
        <p:nvGraphicFramePr>
          <p:cNvPr id="2" name="Diagram 1">
            <a:extLst>
              <a:ext uri="{FF2B5EF4-FFF2-40B4-BE49-F238E27FC236}">
                <a16:creationId xmlns:a16="http://schemas.microsoft.com/office/drawing/2014/main" id="{F814E9C0-113E-48CF-B006-0F95A64C9CC8}"/>
              </a:ext>
            </a:extLst>
          </p:cNvPr>
          <p:cNvGraphicFramePr/>
          <p:nvPr>
            <p:extLst>
              <p:ext uri="{D42A27DB-BD31-4B8C-83A1-F6EECF244321}">
                <p14:modId xmlns:p14="http://schemas.microsoft.com/office/powerpoint/2010/main" val="2819204527"/>
              </p:ext>
            </p:extLst>
          </p:nvPr>
        </p:nvGraphicFramePr>
        <p:xfrm>
          <a:off x="1031132" y="1108953"/>
          <a:ext cx="10214041" cy="4762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12816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E382389-E5A0-42D2-AF41-977F25856CF3}"/>
                                            </p:graphicEl>
                                          </p:spTgt>
                                        </p:tgtEl>
                                        <p:attrNameLst>
                                          <p:attrName>style.visibility</p:attrName>
                                        </p:attrNameLst>
                                      </p:cBhvr>
                                      <p:to>
                                        <p:strVal val="visible"/>
                                      </p:to>
                                    </p:set>
                                    <p:animEffect transition="in" filter="fade">
                                      <p:cBhvr>
                                        <p:cTn id="7" dur="500"/>
                                        <p:tgtEl>
                                          <p:spTgt spid="2">
                                            <p:graphicEl>
                                              <a:dgm id="{DE382389-E5A0-42D2-AF41-977F25856CF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6A9CC62-5E14-4ACB-ADA0-2F0912C497B2}"/>
                                            </p:graphicEl>
                                          </p:spTgt>
                                        </p:tgtEl>
                                        <p:attrNameLst>
                                          <p:attrName>style.visibility</p:attrName>
                                        </p:attrNameLst>
                                      </p:cBhvr>
                                      <p:to>
                                        <p:strVal val="visible"/>
                                      </p:to>
                                    </p:set>
                                    <p:animEffect transition="in" filter="fade">
                                      <p:cBhvr>
                                        <p:cTn id="12" dur="500"/>
                                        <p:tgtEl>
                                          <p:spTgt spid="2">
                                            <p:graphicEl>
                                              <a:dgm id="{36A9CC62-5E14-4ACB-ADA0-2F0912C497B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4D3DB2C8-D2EF-4C42-8BE7-90DD8CA4BD4D}"/>
                                            </p:graphicEl>
                                          </p:spTgt>
                                        </p:tgtEl>
                                        <p:attrNameLst>
                                          <p:attrName>style.visibility</p:attrName>
                                        </p:attrNameLst>
                                      </p:cBhvr>
                                      <p:to>
                                        <p:strVal val="visible"/>
                                      </p:to>
                                    </p:set>
                                    <p:animEffect transition="in" filter="fade">
                                      <p:cBhvr>
                                        <p:cTn id="15" dur="500"/>
                                        <p:tgtEl>
                                          <p:spTgt spid="2">
                                            <p:graphicEl>
                                              <a:dgm id="{4D3DB2C8-D2EF-4C42-8BE7-90DD8CA4BD4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CCF0E08-2FD1-4A3B-A20C-58B9547871B7}"/>
                                            </p:graphicEl>
                                          </p:spTgt>
                                        </p:tgtEl>
                                        <p:attrNameLst>
                                          <p:attrName>style.visibility</p:attrName>
                                        </p:attrNameLst>
                                      </p:cBhvr>
                                      <p:to>
                                        <p:strVal val="visible"/>
                                      </p:to>
                                    </p:set>
                                    <p:animEffect transition="in" filter="fade">
                                      <p:cBhvr>
                                        <p:cTn id="20" dur="500"/>
                                        <p:tgtEl>
                                          <p:spTgt spid="2">
                                            <p:graphicEl>
                                              <a:dgm id="{9CCF0E08-2FD1-4A3B-A20C-58B9547871B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BF1F9461-E93D-4CEC-9C82-D22BFAD9B89A}"/>
                                            </p:graphicEl>
                                          </p:spTgt>
                                        </p:tgtEl>
                                        <p:attrNameLst>
                                          <p:attrName>style.visibility</p:attrName>
                                        </p:attrNameLst>
                                      </p:cBhvr>
                                      <p:to>
                                        <p:strVal val="visible"/>
                                      </p:to>
                                    </p:set>
                                    <p:animEffect transition="in" filter="fade">
                                      <p:cBhvr>
                                        <p:cTn id="23" dur="500"/>
                                        <p:tgtEl>
                                          <p:spTgt spid="2">
                                            <p:graphicEl>
                                              <a:dgm id="{BF1F9461-E93D-4CEC-9C82-D22BFAD9B8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4204" y="194553"/>
            <a:ext cx="11089532" cy="584775"/>
          </a:xfrm>
          <a:prstGeom prst="rect">
            <a:avLst/>
          </a:prstGeom>
          <a:solidFill>
            <a:srgbClr val="002060"/>
          </a:solidFill>
        </p:spPr>
        <p:txBody>
          <a:bodyPr wrap="square" rtlCol="0">
            <a:spAutoFit/>
          </a:bodyPr>
          <a:lstStyle/>
          <a:p>
            <a:pPr algn="ctr"/>
            <a:r>
              <a:rPr lang="en-GB" sz="3200" b="1" dirty="0">
                <a:solidFill>
                  <a:schemeClr val="bg1"/>
                </a:solidFill>
              </a:rPr>
              <a:t>Victims &amp; Suspects are Social Media Savvy</a:t>
            </a:r>
          </a:p>
        </p:txBody>
      </p:sp>
      <p:sp>
        <p:nvSpPr>
          <p:cNvPr id="2" name="Thought Bubble: Cloud 1">
            <a:extLst>
              <a:ext uri="{FF2B5EF4-FFF2-40B4-BE49-F238E27FC236}">
                <a16:creationId xmlns:a16="http://schemas.microsoft.com/office/drawing/2014/main" id="{0832B067-32E6-494E-A907-B1F64F07A87A}"/>
              </a:ext>
            </a:extLst>
          </p:cNvPr>
          <p:cNvSpPr/>
          <p:nvPr/>
        </p:nvSpPr>
        <p:spPr>
          <a:xfrm>
            <a:off x="972766" y="1482911"/>
            <a:ext cx="4539574" cy="2568102"/>
          </a:xfrm>
          <a:prstGeom prst="cloudCallou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So what does that mean for us?</a:t>
            </a:r>
          </a:p>
        </p:txBody>
      </p:sp>
      <p:sp>
        <p:nvSpPr>
          <p:cNvPr id="5" name="Scroll: Vertical 4">
            <a:extLst>
              <a:ext uri="{FF2B5EF4-FFF2-40B4-BE49-F238E27FC236}">
                <a16:creationId xmlns:a16="http://schemas.microsoft.com/office/drawing/2014/main" id="{6D8E751C-C70F-4C22-9C1F-9C5D9D2DB5D8}"/>
              </a:ext>
            </a:extLst>
          </p:cNvPr>
          <p:cNvSpPr/>
          <p:nvPr/>
        </p:nvSpPr>
        <p:spPr>
          <a:xfrm>
            <a:off x="6096000" y="1182468"/>
            <a:ext cx="5000016" cy="3978812"/>
          </a:xfrm>
          <a:prstGeom prst="verticalScroll">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We need to identify, secure &amp; retrieve evidence/intelligence of social media use at the earliest opportunity</a:t>
            </a:r>
          </a:p>
        </p:txBody>
      </p:sp>
    </p:spTree>
    <p:extLst>
      <p:ext uri="{BB962C8B-B14F-4D97-AF65-F5344CB8AC3E}">
        <p14:creationId xmlns:p14="http://schemas.microsoft.com/office/powerpoint/2010/main" val="1628807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online sexting"/>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itle 1">
            <a:extLst>
              <a:ext uri="{FF2B5EF4-FFF2-40B4-BE49-F238E27FC236}">
                <a16:creationId xmlns:a16="http://schemas.microsoft.com/office/drawing/2014/main" id="{D974531C-DEAE-4E85-813B-D06FEB4B8727}"/>
              </a:ext>
            </a:extLst>
          </p:cNvPr>
          <p:cNvSpPr>
            <a:spLocks noGrp="1"/>
          </p:cNvSpPr>
          <p:nvPr>
            <p:ph type="title"/>
          </p:nvPr>
        </p:nvSpPr>
        <p:spPr>
          <a:xfrm>
            <a:off x="838200" y="168275"/>
            <a:ext cx="10515600" cy="709840"/>
          </a:xfrm>
          <a:solidFill>
            <a:srgbClr val="002060"/>
          </a:solidFill>
        </p:spPr>
        <p:txBody>
          <a:bodyPr>
            <a:normAutofit/>
          </a:bodyPr>
          <a:lstStyle/>
          <a:p>
            <a:pPr algn="ctr"/>
            <a:r>
              <a:rPr lang="en-GB" sz="3600" b="1" dirty="0">
                <a:solidFill>
                  <a:schemeClr val="bg1"/>
                </a:solidFill>
                <a:latin typeface="+mn-lt"/>
              </a:rPr>
              <a:t>Internet Facilitated Crimes</a:t>
            </a:r>
          </a:p>
        </p:txBody>
      </p:sp>
      <p:graphicFrame>
        <p:nvGraphicFramePr>
          <p:cNvPr id="21" name="Diagram 20">
            <a:extLst>
              <a:ext uri="{FF2B5EF4-FFF2-40B4-BE49-F238E27FC236}">
                <a16:creationId xmlns:a16="http://schemas.microsoft.com/office/drawing/2014/main" id="{4D40ECAD-12FB-4989-A84C-4DB94379CE2B}"/>
              </a:ext>
            </a:extLst>
          </p:cNvPr>
          <p:cNvGraphicFramePr/>
          <p:nvPr>
            <p:extLst>
              <p:ext uri="{D42A27DB-BD31-4B8C-83A1-F6EECF244321}">
                <p14:modId xmlns:p14="http://schemas.microsoft.com/office/powerpoint/2010/main" val="3386961939"/>
              </p:ext>
            </p:extLst>
          </p:nvPr>
        </p:nvGraphicFramePr>
        <p:xfrm>
          <a:off x="454394" y="2645923"/>
          <a:ext cx="11373884" cy="4494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2" name="Diagram 21">
            <a:extLst>
              <a:ext uri="{FF2B5EF4-FFF2-40B4-BE49-F238E27FC236}">
                <a16:creationId xmlns:a16="http://schemas.microsoft.com/office/drawing/2014/main" id="{D2B8D183-6F62-49E8-A474-25A78C2A628C}"/>
              </a:ext>
            </a:extLst>
          </p:cNvPr>
          <p:cNvGraphicFramePr/>
          <p:nvPr>
            <p:extLst>
              <p:ext uri="{D42A27DB-BD31-4B8C-83A1-F6EECF244321}">
                <p14:modId xmlns:p14="http://schemas.microsoft.com/office/powerpoint/2010/main" val="3641643093"/>
              </p:ext>
            </p:extLst>
          </p:nvPr>
        </p:nvGraphicFramePr>
        <p:xfrm>
          <a:off x="363722" y="877358"/>
          <a:ext cx="11645900" cy="310470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88804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graphicEl>
                                              <a:dgm id="{1EB9F15D-0BE9-4C42-992D-EAFBC884F7C2}"/>
                                            </p:graphicEl>
                                          </p:spTgt>
                                        </p:tgtEl>
                                        <p:attrNameLst>
                                          <p:attrName>style.visibility</p:attrName>
                                        </p:attrNameLst>
                                      </p:cBhvr>
                                      <p:to>
                                        <p:strVal val="visible"/>
                                      </p:to>
                                    </p:set>
                                    <p:animEffect transition="in" filter="fade">
                                      <p:cBhvr>
                                        <p:cTn id="7" dur="500"/>
                                        <p:tgtEl>
                                          <p:spTgt spid="22">
                                            <p:graphicEl>
                                              <a:dgm id="{1EB9F15D-0BE9-4C42-992D-EAFBC884F7C2}"/>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graphicEl>
                                              <a:dgm id="{01DD0A1D-E2DF-4A1C-BEDF-A11102A5F2B1}"/>
                                            </p:graphicEl>
                                          </p:spTgt>
                                        </p:tgtEl>
                                        <p:attrNameLst>
                                          <p:attrName>style.visibility</p:attrName>
                                        </p:attrNameLst>
                                      </p:cBhvr>
                                      <p:to>
                                        <p:strVal val="visible"/>
                                      </p:to>
                                    </p:set>
                                    <p:animEffect transition="in" filter="fade">
                                      <p:cBhvr>
                                        <p:cTn id="10" dur="500"/>
                                        <p:tgtEl>
                                          <p:spTgt spid="22">
                                            <p:graphicEl>
                                              <a:dgm id="{01DD0A1D-E2DF-4A1C-BEDF-A11102A5F2B1}"/>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2">
                                            <p:graphicEl>
                                              <a:dgm id="{F588E067-3F78-47E1-96FB-8E04AA2281EB}"/>
                                            </p:graphicEl>
                                          </p:spTgt>
                                        </p:tgtEl>
                                        <p:attrNameLst>
                                          <p:attrName>style.visibility</p:attrName>
                                        </p:attrNameLst>
                                      </p:cBhvr>
                                      <p:to>
                                        <p:strVal val="visible"/>
                                      </p:to>
                                    </p:set>
                                    <p:animEffect transition="in" filter="fade">
                                      <p:cBhvr>
                                        <p:cTn id="15" dur="500"/>
                                        <p:tgtEl>
                                          <p:spTgt spid="22">
                                            <p:graphicEl>
                                              <a:dgm id="{F588E067-3F78-47E1-96FB-8E04AA2281EB}"/>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graphicEl>
                                              <a:dgm id="{A4DAE0B1-4942-4348-A477-2D731108C919}"/>
                                            </p:graphicEl>
                                          </p:spTgt>
                                        </p:tgtEl>
                                        <p:attrNameLst>
                                          <p:attrName>style.visibility</p:attrName>
                                        </p:attrNameLst>
                                      </p:cBhvr>
                                      <p:to>
                                        <p:strVal val="visible"/>
                                      </p:to>
                                    </p:set>
                                    <p:animEffect transition="in" filter="fade">
                                      <p:cBhvr>
                                        <p:cTn id="18" dur="500"/>
                                        <p:tgtEl>
                                          <p:spTgt spid="22">
                                            <p:graphicEl>
                                              <a:dgm id="{A4DAE0B1-4942-4348-A477-2D731108C919}"/>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2">
                                            <p:graphicEl>
                                              <a:dgm id="{CA895DA2-FBA3-4465-BFC5-11BD3B50939A}"/>
                                            </p:graphicEl>
                                          </p:spTgt>
                                        </p:tgtEl>
                                        <p:attrNameLst>
                                          <p:attrName>style.visibility</p:attrName>
                                        </p:attrNameLst>
                                      </p:cBhvr>
                                      <p:to>
                                        <p:strVal val="visible"/>
                                      </p:to>
                                    </p:set>
                                    <p:animEffect transition="in" filter="fade">
                                      <p:cBhvr>
                                        <p:cTn id="23" dur="500"/>
                                        <p:tgtEl>
                                          <p:spTgt spid="22">
                                            <p:graphicEl>
                                              <a:dgm id="{CA895DA2-FBA3-4465-BFC5-11BD3B50939A}"/>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graphicEl>
                                              <a:dgm id="{AB8BA588-0EA0-45A4-B4B1-E3E3EF075070}"/>
                                            </p:graphicEl>
                                          </p:spTgt>
                                        </p:tgtEl>
                                        <p:attrNameLst>
                                          <p:attrName>style.visibility</p:attrName>
                                        </p:attrNameLst>
                                      </p:cBhvr>
                                      <p:to>
                                        <p:strVal val="visible"/>
                                      </p:to>
                                    </p:set>
                                    <p:animEffect transition="in" filter="fade">
                                      <p:cBhvr>
                                        <p:cTn id="26" dur="500"/>
                                        <p:tgtEl>
                                          <p:spTgt spid="22">
                                            <p:graphicEl>
                                              <a:dgm id="{AB8BA588-0EA0-45A4-B4B1-E3E3EF075070}"/>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2">
                                            <p:graphicEl>
                                              <a:dgm id="{2E6DEC53-475E-4804-B05A-E17DE7AE6580}"/>
                                            </p:graphicEl>
                                          </p:spTgt>
                                        </p:tgtEl>
                                        <p:attrNameLst>
                                          <p:attrName>style.visibility</p:attrName>
                                        </p:attrNameLst>
                                      </p:cBhvr>
                                      <p:to>
                                        <p:strVal val="visible"/>
                                      </p:to>
                                    </p:set>
                                    <p:animEffect transition="in" filter="fade">
                                      <p:cBhvr>
                                        <p:cTn id="31" dur="500"/>
                                        <p:tgtEl>
                                          <p:spTgt spid="22">
                                            <p:graphicEl>
                                              <a:dgm id="{2E6DEC53-475E-4804-B05A-E17DE7AE6580}"/>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graphicEl>
                                              <a:dgm id="{E9A1EE83-E9AB-4191-8C99-5F9787DBCC60}"/>
                                            </p:graphicEl>
                                          </p:spTgt>
                                        </p:tgtEl>
                                        <p:attrNameLst>
                                          <p:attrName>style.visibility</p:attrName>
                                        </p:attrNameLst>
                                      </p:cBhvr>
                                      <p:to>
                                        <p:strVal val="visible"/>
                                      </p:to>
                                    </p:set>
                                    <p:animEffect transition="in" filter="fade">
                                      <p:cBhvr>
                                        <p:cTn id="34" dur="500"/>
                                        <p:tgtEl>
                                          <p:spTgt spid="22">
                                            <p:graphicEl>
                                              <a:dgm id="{E9A1EE83-E9AB-4191-8C99-5F9787DBCC60}"/>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1">
                                            <p:graphicEl>
                                              <a:dgm id="{BCFAAD00-908A-4BCF-85C9-4DA07A8365FD}"/>
                                            </p:graphicEl>
                                          </p:spTgt>
                                        </p:tgtEl>
                                        <p:attrNameLst>
                                          <p:attrName>style.visibility</p:attrName>
                                        </p:attrNameLst>
                                      </p:cBhvr>
                                      <p:to>
                                        <p:strVal val="visible"/>
                                      </p:to>
                                    </p:set>
                                    <p:animEffect transition="in" filter="fade">
                                      <p:cBhvr>
                                        <p:cTn id="39" dur="500"/>
                                        <p:tgtEl>
                                          <p:spTgt spid="21">
                                            <p:graphicEl>
                                              <a:dgm id="{BCFAAD00-908A-4BCF-85C9-4DA07A8365FD}"/>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graphicEl>
                                              <a:dgm id="{3D5B8B99-6F2A-462A-B677-6D0EB03914AA}"/>
                                            </p:graphicEl>
                                          </p:spTgt>
                                        </p:tgtEl>
                                        <p:attrNameLst>
                                          <p:attrName>style.visibility</p:attrName>
                                        </p:attrNameLst>
                                      </p:cBhvr>
                                      <p:to>
                                        <p:strVal val="visible"/>
                                      </p:to>
                                    </p:set>
                                    <p:animEffect transition="in" filter="fade">
                                      <p:cBhvr>
                                        <p:cTn id="42" dur="500"/>
                                        <p:tgtEl>
                                          <p:spTgt spid="21">
                                            <p:graphicEl>
                                              <a:dgm id="{3D5B8B99-6F2A-462A-B677-6D0EB03914A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1">
                                            <p:graphicEl>
                                              <a:dgm id="{97C79F9E-C01C-4FE3-94BE-E980921CB47B}"/>
                                            </p:graphicEl>
                                          </p:spTgt>
                                        </p:tgtEl>
                                        <p:attrNameLst>
                                          <p:attrName>style.visibility</p:attrName>
                                        </p:attrNameLst>
                                      </p:cBhvr>
                                      <p:to>
                                        <p:strVal val="visible"/>
                                      </p:to>
                                    </p:set>
                                    <p:animEffect transition="in" filter="fade">
                                      <p:cBhvr>
                                        <p:cTn id="47" dur="500"/>
                                        <p:tgtEl>
                                          <p:spTgt spid="21">
                                            <p:graphicEl>
                                              <a:dgm id="{97C79F9E-C01C-4FE3-94BE-E980921CB47B}"/>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1">
                                            <p:graphicEl>
                                              <a:dgm id="{F4A3D5B0-1494-403D-840D-B81743026D01}"/>
                                            </p:graphicEl>
                                          </p:spTgt>
                                        </p:tgtEl>
                                        <p:attrNameLst>
                                          <p:attrName>style.visibility</p:attrName>
                                        </p:attrNameLst>
                                      </p:cBhvr>
                                      <p:to>
                                        <p:strVal val="visible"/>
                                      </p:to>
                                    </p:set>
                                    <p:animEffect transition="in" filter="fade">
                                      <p:cBhvr>
                                        <p:cTn id="50" dur="500"/>
                                        <p:tgtEl>
                                          <p:spTgt spid="21">
                                            <p:graphicEl>
                                              <a:dgm id="{F4A3D5B0-1494-403D-840D-B81743026D01}"/>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1">
                                            <p:graphicEl>
                                              <a:dgm id="{A82E6D33-B92D-4877-B722-3399BEECB9C2}"/>
                                            </p:graphicEl>
                                          </p:spTgt>
                                        </p:tgtEl>
                                        <p:attrNameLst>
                                          <p:attrName>style.visibility</p:attrName>
                                        </p:attrNameLst>
                                      </p:cBhvr>
                                      <p:to>
                                        <p:strVal val="visible"/>
                                      </p:to>
                                    </p:set>
                                    <p:animEffect transition="in" filter="fade">
                                      <p:cBhvr>
                                        <p:cTn id="55" dur="500"/>
                                        <p:tgtEl>
                                          <p:spTgt spid="21">
                                            <p:graphicEl>
                                              <a:dgm id="{A82E6D33-B92D-4877-B722-3399BEECB9C2}"/>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1">
                                            <p:graphicEl>
                                              <a:dgm id="{188A2A20-E6ED-4791-B669-13B476B60A63}"/>
                                            </p:graphicEl>
                                          </p:spTgt>
                                        </p:tgtEl>
                                        <p:attrNameLst>
                                          <p:attrName>style.visibility</p:attrName>
                                        </p:attrNameLst>
                                      </p:cBhvr>
                                      <p:to>
                                        <p:strVal val="visible"/>
                                      </p:to>
                                    </p:set>
                                    <p:animEffect transition="in" filter="fade">
                                      <p:cBhvr>
                                        <p:cTn id="58" dur="500"/>
                                        <p:tgtEl>
                                          <p:spTgt spid="21">
                                            <p:graphicEl>
                                              <a:dgm id="{188A2A20-E6ED-4791-B669-13B476B60A63}"/>
                                            </p:graphic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1">
                                            <p:graphicEl>
                                              <a:dgm id="{F6C3C238-4CF3-45FF-8F20-318EAD2781F6}"/>
                                            </p:graphicEl>
                                          </p:spTgt>
                                        </p:tgtEl>
                                        <p:attrNameLst>
                                          <p:attrName>style.visibility</p:attrName>
                                        </p:attrNameLst>
                                      </p:cBhvr>
                                      <p:to>
                                        <p:strVal val="visible"/>
                                      </p:to>
                                    </p:set>
                                    <p:animEffect transition="in" filter="fade">
                                      <p:cBhvr>
                                        <p:cTn id="63" dur="500"/>
                                        <p:tgtEl>
                                          <p:spTgt spid="21">
                                            <p:graphicEl>
                                              <a:dgm id="{F6C3C238-4CF3-45FF-8F20-318EAD2781F6}"/>
                                            </p:graphic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graphicEl>
                                              <a:dgm id="{DC2163CA-8FB4-494B-9387-686B81F71FF3}"/>
                                            </p:graphicEl>
                                          </p:spTgt>
                                        </p:tgtEl>
                                        <p:attrNameLst>
                                          <p:attrName>style.visibility</p:attrName>
                                        </p:attrNameLst>
                                      </p:cBhvr>
                                      <p:to>
                                        <p:strVal val="visible"/>
                                      </p:to>
                                    </p:set>
                                    <p:animEffect transition="in" filter="fade">
                                      <p:cBhvr>
                                        <p:cTn id="66" dur="500"/>
                                        <p:tgtEl>
                                          <p:spTgt spid="21">
                                            <p:graphicEl>
                                              <a:dgm id="{DC2163CA-8FB4-494B-9387-686B81F71FF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Sub>
          <a:bldDgm bld="one"/>
        </p:bldSub>
      </p:bldGraphic>
      <p:bldGraphic spid="22"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400_F_19007105_c7Zr7gVi5dVeHkQqFblzPcqrCiHWRWvt"/>
          <p:cNvPicPr>
            <a:picLocks noChangeAspect="1" noChangeArrowheads="1"/>
          </p:cNvPicPr>
          <p:nvPr/>
        </p:nvPicPr>
        <p:blipFill rotWithShape="1">
          <a:blip r:embed="rId3">
            <a:extLst>
              <a:ext uri="{28A0092B-C50C-407E-A947-70E740481C1C}">
                <a14:useLocalDpi xmlns:a14="http://schemas.microsoft.com/office/drawing/2010/main" val="0"/>
              </a:ext>
            </a:extLst>
          </a:blip>
          <a:srcRect t="20222" r="833" b="22445"/>
          <a:stretch/>
        </p:blipFill>
        <p:spPr bwMode="auto">
          <a:xfrm>
            <a:off x="1834607" y="434340"/>
            <a:ext cx="8242962"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534999" y="5007151"/>
            <a:ext cx="7401642" cy="461665"/>
          </a:xfrm>
          <a:custGeom>
            <a:avLst/>
            <a:gdLst>
              <a:gd name="connsiteX0" fmla="*/ 0 w 7401642"/>
              <a:gd name="connsiteY0" fmla="*/ 0 h 461665"/>
              <a:gd name="connsiteX1" fmla="*/ 820909 w 7401642"/>
              <a:gd name="connsiteY1" fmla="*/ 0 h 461665"/>
              <a:gd name="connsiteX2" fmla="*/ 1493786 w 7401642"/>
              <a:gd name="connsiteY2" fmla="*/ 0 h 461665"/>
              <a:gd name="connsiteX3" fmla="*/ 2240679 w 7401642"/>
              <a:gd name="connsiteY3" fmla="*/ 0 h 461665"/>
              <a:gd name="connsiteX4" fmla="*/ 3061588 w 7401642"/>
              <a:gd name="connsiteY4" fmla="*/ 0 h 461665"/>
              <a:gd name="connsiteX5" fmla="*/ 3882498 w 7401642"/>
              <a:gd name="connsiteY5" fmla="*/ 0 h 461665"/>
              <a:gd name="connsiteX6" fmla="*/ 4555374 w 7401642"/>
              <a:gd name="connsiteY6" fmla="*/ 0 h 461665"/>
              <a:gd name="connsiteX7" fmla="*/ 5376284 w 7401642"/>
              <a:gd name="connsiteY7" fmla="*/ 0 h 461665"/>
              <a:gd name="connsiteX8" fmla="*/ 5975144 w 7401642"/>
              <a:gd name="connsiteY8" fmla="*/ 0 h 461665"/>
              <a:gd name="connsiteX9" fmla="*/ 6425971 w 7401642"/>
              <a:gd name="connsiteY9" fmla="*/ 0 h 461665"/>
              <a:gd name="connsiteX10" fmla="*/ 7401642 w 7401642"/>
              <a:gd name="connsiteY10" fmla="*/ 0 h 461665"/>
              <a:gd name="connsiteX11" fmla="*/ 7401642 w 7401642"/>
              <a:gd name="connsiteY11" fmla="*/ 461665 h 461665"/>
              <a:gd name="connsiteX12" fmla="*/ 6728765 w 7401642"/>
              <a:gd name="connsiteY12" fmla="*/ 461665 h 461665"/>
              <a:gd name="connsiteX13" fmla="*/ 6129905 w 7401642"/>
              <a:gd name="connsiteY13" fmla="*/ 461665 h 461665"/>
              <a:gd name="connsiteX14" fmla="*/ 5308996 w 7401642"/>
              <a:gd name="connsiteY14" fmla="*/ 461665 h 461665"/>
              <a:gd name="connsiteX15" fmla="*/ 4636119 w 7401642"/>
              <a:gd name="connsiteY15" fmla="*/ 461665 h 461665"/>
              <a:gd name="connsiteX16" fmla="*/ 4111276 w 7401642"/>
              <a:gd name="connsiteY16" fmla="*/ 461665 h 461665"/>
              <a:gd name="connsiteX17" fmla="*/ 3364383 w 7401642"/>
              <a:gd name="connsiteY17" fmla="*/ 461665 h 461665"/>
              <a:gd name="connsiteX18" fmla="*/ 2839539 w 7401642"/>
              <a:gd name="connsiteY18" fmla="*/ 461665 h 461665"/>
              <a:gd name="connsiteX19" fmla="*/ 2018630 w 7401642"/>
              <a:gd name="connsiteY19" fmla="*/ 461665 h 461665"/>
              <a:gd name="connsiteX20" fmla="*/ 1345753 w 7401642"/>
              <a:gd name="connsiteY20" fmla="*/ 461665 h 461665"/>
              <a:gd name="connsiteX21" fmla="*/ 598860 w 7401642"/>
              <a:gd name="connsiteY21" fmla="*/ 461665 h 461665"/>
              <a:gd name="connsiteX22" fmla="*/ 0 w 7401642"/>
              <a:gd name="connsiteY22" fmla="*/ 461665 h 461665"/>
              <a:gd name="connsiteX23" fmla="*/ 0 w 7401642"/>
              <a:gd name="connsiteY23"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401642" h="461665" fill="none" extrusionOk="0">
                <a:moveTo>
                  <a:pt x="0" y="0"/>
                </a:moveTo>
                <a:cubicBezTo>
                  <a:pt x="305163" y="22667"/>
                  <a:pt x="423236" y="-36040"/>
                  <a:pt x="820909" y="0"/>
                </a:cubicBezTo>
                <a:cubicBezTo>
                  <a:pt x="1218582" y="36040"/>
                  <a:pt x="1246939" y="13567"/>
                  <a:pt x="1493786" y="0"/>
                </a:cubicBezTo>
                <a:cubicBezTo>
                  <a:pt x="1740633" y="-13567"/>
                  <a:pt x="1939638" y="23615"/>
                  <a:pt x="2240679" y="0"/>
                </a:cubicBezTo>
                <a:cubicBezTo>
                  <a:pt x="2541720" y="-23615"/>
                  <a:pt x="2873073" y="99"/>
                  <a:pt x="3061588" y="0"/>
                </a:cubicBezTo>
                <a:cubicBezTo>
                  <a:pt x="3250103" y="-99"/>
                  <a:pt x="3657156" y="8689"/>
                  <a:pt x="3882498" y="0"/>
                </a:cubicBezTo>
                <a:cubicBezTo>
                  <a:pt x="4107840" y="-8689"/>
                  <a:pt x="4412659" y="-14405"/>
                  <a:pt x="4555374" y="0"/>
                </a:cubicBezTo>
                <a:cubicBezTo>
                  <a:pt x="4698089" y="14405"/>
                  <a:pt x="5076312" y="-40792"/>
                  <a:pt x="5376284" y="0"/>
                </a:cubicBezTo>
                <a:cubicBezTo>
                  <a:pt x="5676256" y="40792"/>
                  <a:pt x="5826821" y="-7999"/>
                  <a:pt x="5975144" y="0"/>
                </a:cubicBezTo>
                <a:cubicBezTo>
                  <a:pt x="6123467" y="7999"/>
                  <a:pt x="6301364" y="7353"/>
                  <a:pt x="6425971" y="0"/>
                </a:cubicBezTo>
                <a:cubicBezTo>
                  <a:pt x="6550578" y="-7353"/>
                  <a:pt x="7009743" y="5497"/>
                  <a:pt x="7401642" y="0"/>
                </a:cubicBezTo>
                <a:cubicBezTo>
                  <a:pt x="7403666" y="112185"/>
                  <a:pt x="7403631" y="256886"/>
                  <a:pt x="7401642" y="461665"/>
                </a:cubicBezTo>
                <a:cubicBezTo>
                  <a:pt x="7125760" y="491655"/>
                  <a:pt x="7062543" y="461312"/>
                  <a:pt x="6728765" y="461665"/>
                </a:cubicBezTo>
                <a:cubicBezTo>
                  <a:pt x="6394987" y="462018"/>
                  <a:pt x="6368542" y="447332"/>
                  <a:pt x="6129905" y="461665"/>
                </a:cubicBezTo>
                <a:cubicBezTo>
                  <a:pt x="5891268" y="475998"/>
                  <a:pt x="5569311" y="470764"/>
                  <a:pt x="5308996" y="461665"/>
                </a:cubicBezTo>
                <a:cubicBezTo>
                  <a:pt x="5048681" y="452566"/>
                  <a:pt x="4906982" y="461098"/>
                  <a:pt x="4636119" y="461665"/>
                </a:cubicBezTo>
                <a:cubicBezTo>
                  <a:pt x="4365256" y="462232"/>
                  <a:pt x="4274308" y="472699"/>
                  <a:pt x="4111276" y="461665"/>
                </a:cubicBezTo>
                <a:cubicBezTo>
                  <a:pt x="3948244" y="450631"/>
                  <a:pt x="3705232" y="482721"/>
                  <a:pt x="3364383" y="461665"/>
                </a:cubicBezTo>
                <a:cubicBezTo>
                  <a:pt x="3023534" y="440609"/>
                  <a:pt x="3065696" y="476616"/>
                  <a:pt x="2839539" y="461665"/>
                </a:cubicBezTo>
                <a:cubicBezTo>
                  <a:pt x="2613382" y="446714"/>
                  <a:pt x="2217900" y="442676"/>
                  <a:pt x="2018630" y="461665"/>
                </a:cubicBezTo>
                <a:cubicBezTo>
                  <a:pt x="1819360" y="480654"/>
                  <a:pt x="1677835" y="461818"/>
                  <a:pt x="1345753" y="461665"/>
                </a:cubicBezTo>
                <a:cubicBezTo>
                  <a:pt x="1013671" y="461512"/>
                  <a:pt x="785138" y="473067"/>
                  <a:pt x="598860" y="461665"/>
                </a:cubicBezTo>
                <a:cubicBezTo>
                  <a:pt x="412582" y="450263"/>
                  <a:pt x="225145" y="459493"/>
                  <a:pt x="0" y="461665"/>
                </a:cubicBezTo>
                <a:cubicBezTo>
                  <a:pt x="19267" y="267800"/>
                  <a:pt x="16601" y="149830"/>
                  <a:pt x="0" y="0"/>
                </a:cubicBezTo>
                <a:close/>
              </a:path>
              <a:path w="7401642" h="461665" stroke="0" extrusionOk="0">
                <a:moveTo>
                  <a:pt x="0" y="0"/>
                </a:moveTo>
                <a:cubicBezTo>
                  <a:pt x="223924" y="-10315"/>
                  <a:pt x="516064" y="8536"/>
                  <a:pt x="746893" y="0"/>
                </a:cubicBezTo>
                <a:cubicBezTo>
                  <a:pt x="977722" y="-8536"/>
                  <a:pt x="1233758" y="30623"/>
                  <a:pt x="1567802" y="0"/>
                </a:cubicBezTo>
                <a:cubicBezTo>
                  <a:pt x="1901846" y="-30623"/>
                  <a:pt x="1945812" y="5726"/>
                  <a:pt x="2166662" y="0"/>
                </a:cubicBezTo>
                <a:cubicBezTo>
                  <a:pt x="2387512" y="-5726"/>
                  <a:pt x="2601852" y="8804"/>
                  <a:pt x="2839539" y="0"/>
                </a:cubicBezTo>
                <a:cubicBezTo>
                  <a:pt x="3077226" y="-8804"/>
                  <a:pt x="3277560" y="10503"/>
                  <a:pt x="3660448" y="0"/>
                </a:cubicBezTo>
                <a:cubicBezTo>
                  <a:pt x="4043336" y="-10503"/>
                  <a:pt x="4078094" y="-11632"/>
                  <a:pt x="4407341" y="0"/>
                </a:cubicBezTo>
                <a:cubicBezTo>
                  <a:pt x="4736588" y="11632"/>
                  <a:pt x="4877467" y="-33502"/>
                  <a:pt x="5228251" y="0"/>
                </a:cubicBezTo>
                <a:cubicBezTo>
                  <a:pt x="5579035" y="33502"/>
                  <a:pt x="5761671" y="8000"/>
                  <a:pt x="5975144" y="0"/>
                </a:cubicBezTo>
                <a:cubicBezTo>
                  <a:pt x="6188617" y="-8000"/>
                  <a:pt x="6293789" y="-24835"/>
                  <a:pt x="6574004" y="0"/>
                </a:cubicBezTo>
                <a:cubicBezTo>
                  <a:pt x="6854219" y="24835"/>
                  <a:pt x="7184069" y="33115"/>
                  <a:pt x="7401642" y="0"/>
                </a:cubicBezTo>
                <a:cubicBezTo>
                  <a:pt x="7390361" y="157625"/>
                  <a:pt x="7417163" y="287091"/>
                  <a:pt x="7401642" y="461665"/>
                </a:cubicBezTo>
                <a:cubicBezTo>
                  <a:pt x="7218637" y="424969"/>
                  <a:pt x="6924557" y="493858"/>
                  <a:pt x="6654749" y="461665"/>
                </a:cubicBezTo>
                <a:cubicBezTo>
                  <a:pt x="6384941" y="429472"/>
                  <a:pt x="6428950" y="476240"/>
                  <a:pt x="6203922" y="461665"/>
                </a:cubicBezTo>
                <a:cubicBezTo>
                  <a:pt x="5978894" y="447090"/>
                  <a:pt x="5564161" y="471871"/>
                  <a:pt x="5383012" y="461665"/>
                </a:cubicBezTo>
                <a:cubicBezTo>
                  <a:pt x="5201863" y="451460"/>
                  <a:pt x="5009767" y="443429"/>
                  <a:pt x="4784152" y="461665"/>
                </a:cubicBezTo>
                <a:cubicBezTo>
                  <a:pt x="4558537" y="479901"/>
                  <a:pt x="4476577" y="478456"/>
                  <a:pt x="4333325" y="461665"/>
                </a:cubicBezTo>
                <a:cubicBezTo>
                  <a:pt x="4190073" y="444874"/>
                  <a:pt x="3846675" y="467503"/>
                  <a:pt x="3586432" y="461665"/>
                </a:cubicBezTo>
                <a:cubicBezTo>
                  <a:pt x="3326189" y="455827"/>
                  <a:pt x="3342542" y="481753"/>
                  <a:pt x="3135605" y="461665"/>
                </a:cubicBezTo>
                <a:cubicBezTo>
                  <a:pt x="2928668" y="441577"/>
                  <a:pt x="2496802" y="469652"/>
                  <a:pt x="2314695" y="461665"/>
                </a:cubicBezTo>
                <a:cubicBezTo>
                  <a:pt x="2132588" y="453679"/>
                  <a:pt x="2029792" y="450165"/>
                  <a:pt x="1863868" y="461665"/>
                </a:cubicBezTo>
                <a:cubicBezTo>
                  <a:pt x="1697944" y="473165"/>
                  <a:pt x="1329814" y="477367"/>
                  <a:pt x="1190991" y="461665"/>
                </a:cubicBezTo>
                <a:cubicBezTo>
                  <a:pt x="1052168" y="445963"/>
                  <a:pt x="867974" y="452890"/>
                  <a:pt x="740164" y="461665"/>
                </a:cubicBezTo>
                <a:cubicBezTo>
                  <a:pt x="612354" y="470440"/>
                  <a:pt x="283954" y="476130"/>
                  <a:pt x="0" y="461665"/>
                </a:cubicBezTo>
                <a:cubicBezTo>
                  <a:pt x="6121" y="243553"/>
                  <a:pt x="1614" y="192489"/>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3853323143">
                  <a:prstGeom prst="rect">
                    <a:avLst/>
                  </a:prstGeom>
                  <ask:type>
                    <ask:lineSketchFreehand/>
                  </ask:type>
                </ask:lineSketchStyleProps>
              </a:ext>
            </a:extLst>
          </a:ln>
        </p:spPr>
        <p:txBody>
          <a:bodyPr wrap="none" rtlCol="0">
            <a:spAutoFit/>
          </a:bodyPr>
          <a:lstStyle/>
          <a:p>
            <a:pPr lvl="0">
              <a:defRPr/>
            </a:pPr>
            <a:r>
              <a:rPr lang="en-GB" altLang="en-US" sz="2400" dirty="0">
                <a:cs typeface="Arial" panose="020B0604020202020204" pitchFamily="34" charset="0"/>
              </a:rPr>
              <a:t>CRIME has moved into the ONLINE world – so we have to!</a:t>
            </a:r>
          </a:p>
        </p:txBody>
      </p:sp>
    </p:spTree>
    <p:extLst>
      <p:ext uri="{BB962C8B-B14F-4D97-AF65-F5344CB8AC3E}">
        <p14:creationId xmlns:p14="http://schemas.microsoft.com/office/powerpoint/2010/main" val="3270298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8200" y="350196"/>
            <a:ext cx="10815536" cy="584775"/>
          </a:xfrm>
          <a:prstGeom prst="rect">
            <a:avLst/>
          </a:prstGeom>
          <a:solidFill>
            <a:srgbClr val="002060"/>
          </a:solidFill>
        </p:spPr>
        <p:txBody>
          <a:bodyPr wrap="square" rtlCol="0">
            <a:spAutoFit/>
          </a:bodyPr>
          <a:lstStyle/>
          <a:p>
            <a:pPr algn="ctr"/>
            <a:r>
              <a:rPr lang="en-GB" sz="3200" b="1" dirty="0">
                <a:solidFill>
                  <a:schemeClr val="bg1"/>
                </a:solidFill>
              </a:rPr>
              <a:t>Evidence Gathering</a:t>
            </a:r>
          </a:p>
        </p:txBody>
      </p:sp>
      <p:sp>
        <p:nvSpPr>
          <p:cNvPr id="2" name="Callout: Down Arrow 1">
            <a:extLst>
              <a:ext uri="{FF2B5EF4-FFF2-40B4-BE49-F238E27FC236}">
                <a16:creationId xmlns:a16="http://schemas.microsoft.com/office/drawing/2014/main" id="{8BA7B7D3-D314-4124-9387-CBD275EDEECB}"/>
              </a:ext>
            </a:extLst>
          </p:cNvPr>
          <p:cNvSpPr/>
          <p:nvPr/>
        </p:nvSpPr>
        <p:spPr>
          <a:xfrm>
            <a:off x="2418944" y="1284051"/>
            <a:ext cx="7354111" cy="1031132"/>
          </a:xfrm>
          <a:custGeom>
            <a:avLst/>
            <a:gdLst>
              <a:gd name="connsiteX0" fmla="*/ 0 w 7354111"/>
              <a:gd name="connsiteY0" fmla="*/ 0 h 1031132"/>
              <a:gd name="connsiteX1" fmla="*/ 668556 w 7354111"/>
              <a:gd name="connsiteY1" fmla="*/ 0 h 1031132"/>
              <a:gd name="connsiteX2" fmla="*/ 1190029 w 7354111"/>
              <a:gd name="connsiteY2" fmla="*/ 0 h 1031132"/>
              <a:gd name="connsiteX3" fmla="*/ 1711502 w 7354111"/>
              <a:gd name="connsiteY3" fmla="*/ 0 h 1031132"/>
              <a:gd name="connsiteX4" fmla="*/ 2380058 w 7354111"/>
              <a:gd name="connsiteY4" fmla="*/ 0 h 1031132"/>
              <a:gd name="connsiteX5" fmla="*/ 3048613 w 7354111"/>
              <a:gd name="connsiteY5" fmla="*/ 0 h 1031132"/>
              <a:gd name="connsiteX6" fmla="*/ 3643628 w 7354111"/>
              <a:gd name="connsiteY6" fmla="*/ 0 h 1031132"/>
              <a:gd name="connsiteX7" fmla="*/ 4385724 w 7354111"/>
              <a:gd name="connsiteY7" fmla="*/ 0 h 1031132"/>
              <a:gd name="connsiteX8" fmla="*/ 4833657 w 7354111"/>
              <a:gd name="connsiteY8" fmla="*/ 0 h 1031132"/>
              <a:gd name="connsiteX9" fmla="*/ 5649294 w 7354111"/>
              <a:gd name="connsiteY9" fmla="*/ 0 h 1031132"/>
              <a:gd name="connsiteX10" fmla="*/ 6170768 w 7354111"/>
              <a:gd name="connsiteY10" fmla="*/ 0 h 1031132"/>
              <a:gd name="connsiteX11" fmla="*/ 7354111 w 7354111"/>
              <a:gd name="connsiteY11" fmla="*/ 0 h 1031132"/>
              <a:gd name="connsiteX12" fmla="*/ 7354111 w 7354111"/>
              <a:gd name="connsiteY12" fmla="*/ 669999 h 1031132"/>
              <a:gd name="connsiteX13" fmla="*/ 6727269 w 7354111"/>
              <a:gd name="connsiteY13" fmla="*/ 669999 h 1031132"/>
              <a:gd name="connsiteX14" fmla="*/ 6242353 w 7354111"/>
              <a:gd name="connsiteY14" fmla="*/ 669999 h 1031132"/>
              <a:gd name="connsiteX15" fmla="*/ 5580029 w 7354111"/>
              <a:gd name="connsiteY15" fmla="*/ 669999 h 1031132"/>
              <a:gd name="connsiteX16" fmla="*/ 4988668 w 7354111"/>
              <a:gd name="connsiteY16" fmla="*/ 669999 h 1031132"/>
              <a:gd name="connsiteX17" fmla="*/ 4326344 w 7354111"/>
              <a:gd name="connsiteY17" fmla="*/ 669999 h 1031132"/>
              <a:gd name="connsiteX18" fmla="*/ 3805947 w 7354111"/>
              <a:gd name="connsiteY18" fmla="*/ 669999 h 1031132"/>
              <a:gd name="connsiteX19" fmla="*/ 3805947 w 7354111"/>
              <a:gd name="connsiteY19" fmla="*/ 773349 h 1031132"/>
              <a:gd name="connsiteX20" fmla="*/ 3934839 w 7354111"/>
              <a:gd name="connsiteY20" fmla="*/ 773349 h 1031132"/>
              <a:gd name="connsiteX21" fmla="*/ 3677056 w 7354111"/>
              <a:gd name="connsiteY21" fmla="*/ 1031132 h 1031132"/>
              <a:gd name="connsiteX22" fmla="*/ 3419273 w 7354111"/>
              <a:gd name="connsiteY22" fmla="*/ 773349 h 1031132"/>
              <a:gd name="connsiteX23" fmla="*/ 3548164 w 7354111"/>
              <a:gd name="connsiteY23" fmla="*/ 773349 h 1031132"/>
              <a:gd name="connsiteX24" fmla="*/ 3548164 w 7354111"/>
              <a:gd name="connsiteY24" fmla="*/ 669999 h 1031132"/>
              <a:gd name="connsiteX25" fmla="*/ 2956803 w 7354111"/>
              <a:gd name="connsiteY25" fmla="*/ 669999 h 1031132"/>
              <a:gd name="connsiteX26" fmla="*/ 2471888 w 7354111"/>
              <a:gd name="connsiteY26" fmla="*/ 669999 h 1031132"/>
              <a:gd name="connsiteX27" fmla="*/ 1986972 w 7354111"/>
              <a:gd name="connsiteY27" fmla="*/ 669999 h 1031132"/>
              <a:gd name="connsiteX28" fmla="*/ 1466574 w 7354111"/>
              <a:gd name="connsiteY28" fmla="*/ 669999 h 1031132"/>
              <a:gd name="connsiteX29" fmla="*/ 946177 w 7354111"/>
              <a:gd name="connsiteY29" fmla="*/ 669999 h 1031132"/>
              <a:gd name="connsiteX30" fmla="*/ 0 w 7354111"/>
              <a:gd name="connsiteY30" fmla="*/ 669999 h 1031132"/>
              <a:gd name="connsiteX31" fmla="*/ 0 w 7354111"/>
              <a:gd name="connsiteY31" fmla="*/ 0 h 1031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354111" h="1031132" fill="none" extrusionOk="0">
                <a:moveTo>
                  <a:pt x="0" y="0"/>
                </a:moveTo>
                <a:cubicBezTo>
                  <a:pt x="172120" y="-2132"/>
                  <a:pt x="355634" y="31409"/>
                  <a:pt x="668556" y="0"/>
                </a:cubicBezTo>
                <a:cubicBezTo>
                  <a:pt x="981478" y="-31409"/>
                  <a:pt x="988858" y="7913"/>
                  <a:pt x="1190029" y="0"/>
                </a:cubicBezTo>
                <a:cubicBezTo>
                  <a:pt x="1391200" y="-7913"/>
                  <a:pt x="1504620" y="24620"/>
                  <a:pt x="1711502" y="0"/>
                </a:cubicBezTo>
                <a:cubicBezTo>
                  <a:pt x="1918384" y="-24620"/>
                  <a:pt x="2118262" y="29036"/>
                  <a:pt x="2380058" y="0"/>
                </a:cubicBezTo>
                <a:cubicBezTo>
                  <a:pt x="2641854" y="-29036"/>
                  <a:pt x="2888662" y="23541"/>
                  <a:pt x="3048613" y="0"/>
                </a:cubicBezTo>
                <a:cubicBezTo>
                  <a:pt x="3208565" y="-23541"/>
                  <a:pt x="3423061" y="24083"/>
                  <a:pt x="3643628" y="0"/>
                </a:cubicBezTo>
                <a:cubicBezTo>
                  <a:pt x="3864195" y="-24083"/>
                  <a:pt x="4026710" y="3816"/>
                  <a:pt x="4385724" y="0"/>
                </a:cubicBezTo>
                <a:cubicBezTo>
                  <a:pt x="4744738" y="-3816"/>
                  <a:pt x="4660158" y="-3545"/>
                  <a:pt x="4833657" y="0"/>
                </a:cubicBezTo>
                <a:cubicBezTo>
                  <a:pt x="5007156" y="3545"/>
                  <a:pt x="5433352" y="-11608"/>
                  <a:pt x="5649294" y="0"/>
                </a:cubicBezTo>
                <a:cubicBezTo>
                  <a:pt x="5865236" y="11608"/>
                  <a:pt x="5921584" y="-6806"/>
                  <a:pt x="6170768" y="0"/>
                </a:cubicBezTo>
                <a:cubicBezTo>
                  <a:pt x="6419952" y="6806"/>
                  <a:pt x="7110503" y="-38398"/>
                  <a:pt x="7354111" y="0"/>
                </a:cubicBezTo>
                <a:cubicBezTo>
                  <a:pt x="7382424" y="160305"/>
                  <a:pt x="7339206" y="339363"/>
                  <a:pt x="7354111" y="669999"/>
                </a:cubicBezTo>
                <a:cubicBezTo>
                  <a:pt x="7195296" y="665659"/>
                  <a:pt x="6954067" y="667618"/>
                  <a:pt x="6727269" y="669999"/>
                </a:cubicBezTo>
                <a:cubicBezTo>
                  <a:pt x="6500471" y="672380"/>
                  <a:pt x="6465410" y="679633"/>
                  <a:pt x="6242353" y="669999"/>
                </a:cubicBezTo>
                <a:cubicBezTo>
                  <a:pt x="6019296" y="660365"/>
                  <a:pt x="5771627" y="679416"/>
                  <a:pt x="5580029" y="669999"/>
                </a:cubicBezTo>
                <a:cubicBezTo>
                  <a:pt x="5388431" y="660582"/>
                  <a:pt x="5173635" y="696011"/>
                  <a:pt x="4988668" y="669999"/>
                </a:cubicBezTo>
                <a:cubicBezTo>
                  <a:pt x="4803701" y="643987"/>
                  <a:pt x="4630118" y="636948"/>
                  <a:pt x="4326344" y="669999"/>
                </a:cubicBezTo>
                <a:cubicBezTo>
                  <a:pt x="4022570" y="703050"/>
                  <a:pt x="4058595" y="668290"/>
                  <a:pt x="3805947" y="669999"/>
                </a:cubicBezTo>
                <a:cubicBezTo>
                  <a:pt x="3804107" y="713545"/>
                  <a:pt x="3808474" y="738907"/>
                  <a:pt x="3805947" y="773349"/>
                </a:cubicBezTo>
                <a:cubicBezTo>
                  <a:pt x="3857190" y="770807"/>
                  <a:pt x="3889167" y="773582"/>
                  <a:pt x="3934839" y="773349"/>
                </a:cubicBezTo>
                <a:cubicBezTo>
                  <a:pt x="3819623" y="881004"/>
                  <a:pt x="3779049" y="931681"/>
                  <a:pt x="3677056" y="1031132"/>
                </a:cubicBezTo>
                <a:cubicBezTo>
                  <a:pt x="3591386" y="945114"/>
                  <a:pt x="3481319" y="838742"/>
                  <a:pt x="3419273" y="773349"/>
                </a:cubicBezTo>
                <a:cubicBezTo>
                  <a:pt x="3473360" y="775399"/>
                  <a:pt x="3512812" y="772971"/>
                  <a:pt x="3548164" y="773349"/>
                </a:cubicBezTo>
                <a:cubicBezTo>
                  <a:pt x="3547777" y="731566"/>
                  <a:pt x="3545480" y="691757"/>
                  <a:pt x="3548164" y="669999"/>
                </a:cubicBezTo>
                <a:cubicBezTo>
                  <a:pt x="3420077" y="681643"/>
                  <a:pt x="3234350" y="649093"/>
                  <a:pt x="2956803" y="669999"/>
                </a:cubicBezTo>
                <a:cubicBezTo>
                  <a:pt x="2679256" y="690905"/>
                  <a:pt x="2597905" y="682956"/>
                  <a:pt x="2471888" y="669999"/>
                </a:cubicBezTo>
                <a:cubicBezTo>
                  <a:pt x="2345871" y="657042"/>
                  <a:pt x="2183473" y="654426"/>
                  <a:pt x="1986972" y="669999"/>
                </a:cubicBezTo>
                <a:cubicBezTo>
                  <a:pt x="1790471" y="685572"/>
                  <a:pt x="1623262" y="695909"/>
                  <a:pt x="1466574" y="669999"/>
                </a:cubicBezTo>
                <a:cubicBezTo>
                  <a:pt x="1309886" y="644089"/>
                  <a:pt x="1088305" y="695415"/>
                  <a:pt x="946177" y="669999"/>
                </a:cubicBezTo>
                <a:cubicBezTo>
                  <a:pt x="804049" y="644583"/>
                  <a:pt x="201952" y="667486"/>
                  <a:pt x="0" y="669999"/>
                </a:cubicBezTo>
                <a:cubicBezTo>
                  <a:pt x="-1257" y="484111"/>
                  <a:pt x="32969" y="224232"/>
                  <a:pt x="0" y="0"/>
                </a:cubicBezTo>
                <a:close/>
              </a:path>
              <a:path w="7354111" h="1031132" stroke="0" extrusionOk="0">
                <a:moveTo>
                  <a:pt x="0" y="0"/>
                </a:moveTo>
                <a:cubicBezTo>
                  <a:pt x="189018" y="-24802"/>
                  <a:pt x="282576" y="22177"/>
                  <a:pt x="521473" y="0"/>
                </a:cubicBezTo>
                <a:cubicBezTo>
                  <a:pt x="760370" y="-22177"/>
                  <a:pt x="1054695" y="-22663"/>
                  <a:pt x="1337111" y="0"/>
                </a:cubicBezTo>
                <a:cubicBezTo>
                  <a:pt x="1619527" y="22663"/>
                  <a:pt x="1657362" y="-4781"/>
                  <a:pt x="1858584" y="0"/>
                </a:cubicBezTo>
                <a:cubicBezTo>
                  <a:pt x="2059806" y="4781"/>
                  <a:pt x="2202712" y="32205"/>
                  <a:pt x="2527140" y="0"/>
                </a:cubicBezTo>
                <a:cubicBezTo>
                  <a:pt x="2851568" y="-32205"/>
                  <a:pt x="2790240" y="24735"/>
                  <a:pt x="3048613" y="0"/>
                </a:cubicBezTo>
                <a:cubicBezTo>
                  <a:pt x="3306986" y="-24735"/>
                  <a:pt x="3355524" y="-2852"/>
                  <a:pt x="3496546" y="0"/>
                </a:cubicBezTo>
                <a:cubicBezTo>
                  <a:pt x="3637568" y="2852"/>
                  <a:pt x="3807712" y="8146"/>
                  <a:pt x="4018019" y="0"/>
                </a:cubicBezTo>
                <a:cubicBezTo>
                  <a:pt x="4228326" y="-8146"/>
                  <a:pt x="4244407" y="-5552"/>
                  <a:pt x="4465951" y="0"/>
                </a:cubicBezTo>
                <a:cubicBezTo>
                  <a:pt x="4687495" y="5552"/>
                  <a:pt x="4878055" y="14440"/>
                  <a:pt x="4987424" y="0"/>
                </a:cubicBezTo>
                <a:cubicBezTo>
                  <a:pt x="5096793" y="-14440"/>
                  <a:pt x="5400450" y="32089"/>
                  <a:pt x="5729521" y="0"/>
                </a:cubicBezTo>
                <a:cubicBezTo>
                  <a:pt x="6058592" y="-32089"/>
                  <a:pt x="6261399" y="12666"/>
                  <a:pt x="6545159" y="0"/>
                </a:cubicBezTo>
                <a:cubicBezTo>
                  <a:pt x="6828919" y="-12666"/>
                  <a:pt x="7150788" y="28976"/>
                  <a:pt x="7354111" y="0"/>
                </a:cubicBezTo>
                <a:cubicBezTo>
                  <a:pt x="7342976" y="276334"/>
                  <a:pt x="7349854" y="510398"/>
                  <a:pt x="7354111" y="669999"/>
                </a:cubicBezTo>
                <a:cubicBezTo>
                  <a:pt x="7208811" y="654219"/>
                  <a:pt x="6893239" y="669065"/>
                  <a:pt x="6727269" y="669999"/>
                </a:cubicBezTo>
                <a:cubicBezTo>
                  <a:pt x="6561299" y="670933"/>
                  <a:pt x="6336011" y="666982"/>
                  <a:pt x="6064945" y="669999"/>
                </a:cubicBezTo>
                <a:cubicBezTo>
                  <a:pt x="5793879" y="673016"/>
                  <a:pt x="5635057" y="678634"/>
                  <a:pt x="5509066" y="669999"/>
                </a:cubicBezTo>
                <a:cubicBezTo>
                  <a:pt x="5383075" y="661364"/>
                  <a:pt x="5055736" y="676399"/>
                  <a:pt x="4917705" y="669999"/>
                </a:cubicBezTo>
                <a:cubicBezTo>
                  <a:pt x="4779674" y="663599"/>
                  <a:pt x="4276030" y="688212"/>
                  <a:pt x="3805947" y="669999"/>
                </a:cubicBezTo>
                <a:cubicBezTo>
                  <a:pt x="3805381" y="714138"/>
                  <a:pt x="3804436" y="744805"/>
                  <a:pt x="3805947" y="773349"/>
                </a:cubicBezTo>
                <a:cubicBezTo>
                  <a:pt x="3868866" y="768025"/>
                  <a:pt x="3882330" y="779727"/>
                  <a:pt x="3934839" y="773349"/>
                </a:cubicBezTo>
                <a:cubicBezTo>
                  <a:pt x="3838826" y="861462"/>
                  <a:pt x="3799636" y="919163"/>
                  <a:pt x="3677056" y="1031132"/>
                </a:cubicBezTo>
                <a:cubicBezTo>
                  <a:pt x="3577835" y="913175"/>
                  <a:pt x="3494887" y="851234"/>
                  <a:pt x="3419273" y="773349"/>
                </a:cubicBezTo>
                <a:cubicBezTo>
                  <a:pt x="3456674" y="773060"/>
                  <a:pt x="3512592" y="768316"/>
                  <a:pt x="3548164" y="773349"/>
                </a:cubicBezTo>
                <a:cubicBezTo>
                  <a:pt x="3548103" y="741609"/>
                  <a:pt x="3545598" y="691131"/>
                  <a:pt x="3548164" y="669999"/>
                </a:cubicBezTo>
                <a:cubicBezTo>
                  <a:pt x="3417376" y="670504"/>
                  <a:pt x="3119716" y="683872"/>
                  <a:pt x="2992285" y="669999"/>
                </a:cubicBezTo>
                <a:cubicBezTo>
                  <a:pt x="2864854" y="656126"/>
                  <a:pt x="2648402" y="691523"/>
                  <a:pt x="2365443" y="669999"/>
                </a:cubicBezTo>
                <a:cubicBezTo>
                  <a:pt x="2082484" y="648475"/>
                  <a:pt x="1914055" y="694421"/>
                  <a:pt x="1774082" y="669999"/>
                </a:cubicBezTo>
                <a:cubicBezTo>
                  <a:pt x="1634109" y="645577"/>
                  <a:pt x="1485730" y="679060"/>
                  <a:pt x="1253685" y="669999"/>
                </a:cubicBezTo>
                <a:cubicBezTo>
                  <a:pt x="1021640" y="660938"/>
                  <a:pt x="921231" y="689104"/>
                  <a:pt x="626842" y="669999"/>
                </a:cubicBezTo>
                <a:cubicBezTo>
                  <a:pt x="332453" y="650894"/>
                  <a:pt x="225731" y="667594"/>
                  <a:pt x="0" y="669999"/>
                </a:cubicBezTo>
                <a:cubicBezTo>
                  <a:pt x="-33411" y="336587"/>
                  <a:pt x="-29376" y="322565"/>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1430682517">
                  <a:prstGeom prst="downArrowCallou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As Investigators</a:t>
            </a:r>
          </a:p>
        </p:txBody>
      </p:sp>
      <p:graphicFrame>
        <p:nvGraphicFramePr>
          <p:cNvPr id="5" name="Diagram 4">
            <a:extLst>
              <a:ext uri="{FF2B5EF4-FFF2-40B4-BE49-F238E27FC236}">
                <a16:creationId xmlns:a16="http://schemas.microsoft.com/office/drawing/2014/main" id="{1901F19A-F92E-4DED-A10D-69EA81CE6CDE}"/>
              </a:ext>
            </a:extLst>
          </p:cNvPr>
          <p:cNvGraphicFramePr/>
          <p:nvPr>
            <p:extLst>
              <p:ext uri="{D42A27DB-BD31-4B8C-83A1-F6EECF244321}">
                <p14:modId xmlns:p14="http://schemas.microsoft.com/office/powerpoint/2010/main" val="72582315"/>
              </p:ext>
            </p:extLst>
          </p:nvPr>
        </p:nvGraphicFramePr>
        <p:xfrm>
          <a:off x="1120302" y="1653522"/>
          <a:ext cx="10251332" cy="48542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1424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45A1507D-B1F8-416C-857A-93BF7F17BF8C}"/>
                                            </p:graphicEl>
                                          </p:spTgt>
                                        </p:tgtEl>
                                        <p:attrNameLst>
                                          <p:attrName>style.visibility</p:attrName>
                                        </p:attrNameLst>
                                      </p:cBhvr>
                                      <p:to>
                                        <p:strVal val="visible"/>
                                      </p:to>
                                    </p:set>
                                    <p:animEffect transition="in" filter="fade">
                                      <p:cBhvr>
                                        <p:cTn id="12" dur="500"/>
                                        <p:tgtEl>
                                          <p:spTgt spid="5">
                                            <p:graphicEl>
                                              <a:dgm id="{45A1507D-B1F8-416C-857A-93BF7F17BF8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2E659792-C394-409A-BB07-1268DAF7F316}"/>
                                            </p:graphicEl>
                                          </p:spTgt>
                                        </p:tgtEl>
                                        <p:attrNameLst>
                                          <p:attrName>style.visibility</p:attrName>
                                        </p:attrNameLst>
                                      </p:cBhvr>
                                      <p:to>
                                        <p:strVal val="visible"/>
                                      </p:to>
                                    </p:set>
                                    <p:animEffect transition="in" filter="fade">
                                      <p:cBhvr>
                                        <p:cTn id="17" dur="500"/>
                                        <p:tgtEl>
                                          <p:spTgt spid="5">
                                            <p:graphicEl>
                                              <a:dgm id="{2E659792-C394-409A-BB07-1268DAF7F316}"/>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97C7594C-1104-48DA-BC05-0ECAC39D385D}"/>
                                            </p:graphicEl>
                                          </p:spTgt>
                                        </p:tgtEl>
                                        <p:attrNameLst>
                                          <p:attrName>style.visibility</p:attrName>
                                        </p:attrNameLst>
                                      </p:cBhvr>
                                      <p:to>
                                        <p:strVal val="visible"/>
                                      </p:to>
                                    </p:set>
                                    <p:animEffect transition="in" filter="fade">
                                      <p:cBhvr>
                                        <p:cTn id="20" dur="500"/>
                                        <p:tgtEl>
                                          <p:spTgt spid="5">
                                            <p:graphicEl>
                                              <a:dgm id="{97C7594C-1104-48DA-BC05-0ECAC39D385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24357F0B-AE20-4D77-A8C9-4FE387D1C04D}"/>
                                            </p:graphicEl>
                                          </p:spTgt>
                                        </p:tgtEl>
                                        <p:attrNameLst>
                                          <p:attrName>style.visibility</p:attrName>
                                        </p:attrNameLst>
                                      </p:cBhvr>
                                      <p:to>
                                        <p:strVal val="visible"/>
                                      </p:to>
                                    </p:set>
                                    <p:animEffect transition="in" filter="fade">
                                      <p:cBhvr>
                                        <p:cTn id="25" dur="500"/>
                                        <p:tgtEl>
                                          <p:spTgt spid="5">
                                            <p:graphicEl>
                                              <a:dgm id="{24357F0B-AE20-4D77-A8C9-4FE387D1C04D}"/>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2D908126-5043-4268-84D0-F8EBDE5085F4}"/>
                                            </p:graphicEl>
                                          </p:spTgt>
                                        </p:tgtEl>
                                        <p:attrNameLst>
                                          <p:attrName>style.visibility</p:attrName>
                                        </p:attrNameLst>
                                      </p:cBhvr>
                                      <p:to>
                                        <p:strVal val="visible"/>
                                      </p:to>
                                    </p:set>
                                    <p:animEffect transition="in" filter="fade">
                                      <p:cBhvr>
                                        <p:cTn id="28" dur="500"/>
                                        <p:tgtEl>
                                          <p:spTgt spid="5">
                                            <p:graphicEl>
                                              <a:dgm id="{2D908126-5043-4268-84D0-F8EBDE5085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5"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178158487"/>
              </p:ext>
            </p:extLst>
          </p:nvPr>
        </p:nvGraphicFramePr>
        <p:xfrm>
          <a:off x="1301681" y="194553"/>
          <a:ext cx="9807306" cy="6350703"/>
        </p:xfrm>
        <a:graphic>
          <a:graphicData uri="http://schemas.openxmlformats.org/drawingml/2006/table">
            <a:tbl>
              <a:tblPr firstRow="1" bandRow="1">
                <a:tableStyleId>{5C22544A-7EE6-4342-B048-85BDC9FD1C3A}</a:tableStyleId>
              </a:tblPr>
              <a:tblGrid>
                <a:gridCol w="4903653">
                  <a:extLst>
                    <a:ext uri="{9D8B030D-6E8A-4147-A177-3AD203B41FA5}">
                      <a16:colId xmlns:a16="http://schemas.microsoft.com/office/drawing/2014/main" val="1044510035"/>
                    </a:ext>
                  </a:extLst>
                </a:gridCol>
                <a:gridCol w="4903653">
                  <a:extLst>
                    <a:ext uri="{9D8B030D-6E8A-4147-A177-3AD203B41FA5}">
                      <a16:colId xmlns:a16="http://schemas.microsoft.com/office/drawing/2014/main" val="2380039384"/>
                    </a:ext>
                  </a:extLst>
                </a:gridCol>
              </a:tblGrid>
              <a:tr h="384891">
                <a:tc>
                  <a:txBody>
                    <a:bodyPr/>
                    <a:lstStyle/>
                    <a:p>
                      <a:r>
                        <a:rPr lang="en-GB" sz="1800" b="1" dirty="0">
                          <a:solidFill>
                            <a:schemeClr val="tx1"/>
                          </a:solidFill>
                        </a:rPr>
                        <a:t>Device</a:t>
                      </a:r>
                      <a:endParaRPr lang="en-GB" sz="1800" dirty="0">
                        <a:solidFill>
                          <a:schemeClr val="tx1"/>
                        </a:solidFill>
                      </a:endParaRPr>
                    </a:p>
                  </a:txBody>
                  <a:tcPr anchor="ctr">
                    <a:solidFill>
                      <a:schemeClr val="accent1">
                        <a:lumMod val="20000"/>
                        <a:lumOff val="80000"/>
                      </a:schemeClr>
                    </a:solidFill>
                  </a:tcPr>
                </a:tc>
                <a:tc>
                  <a:txBody>
                    <a:bodyPr/>
                    <a:lstStyle/>
                    <a:p>
                      <a:r>
                        <a:rPr lang="en-GB" sz="1800" b="1" dirty="0">
                          <a:solidFill>
                            <a:schemeClr val="tx1"/>
                          </a:solidFill>
                        </a:rPr>
                        <a:t>Types of Potential Evidence</a:t>
                      </a:r>
                      <a:endParaRPr lang="en-GB" sz="1800" dirty="0">
                        <a:solidFill>
                          <a:schemeClr val="tx1"/>
                        </a:solidFill>
                      </a:endParaRPr>
                    </a:p>
                  </a:txBody>
                  <a:tcPr anchor="ctr">
                    <a:solidFill>
                      <a:schemeClr val="accent1">
                        <a:lumMod val="20000"/>
                        <a:lumOff val="80000"/>
                      </a:schemeClr>
                    </a:solidFill>
                  </a:tcPr>
                </a:tc>
                <a:extLst>
                  <a:ext uri="{0D108BD9-81ED-4DB2-BD59-A6C34878D82A}">
                    <a16:rowId xmlns:a16="http://schemas.microsoft.com/office/drawing/2014/main" val="30723610"/>
                  </a:ext>
                </a:extLst>
              </a:tr>
              <a:tr h="962228">
                <a:tc>
                  <a:txBody>
                    <a:bodyPr/>
                    <a:lstStyle/>
                    <a:p>
                      <a:r>
                        <a:rPr lang="en-GB" sz="1800" dirty="0"/>
                        <a:t>Digital/Video Camera</a:t>
                      </a:r>
                    </a:p>
                  </a:txBody>
                  <a:tcPr anchor="ctr">
                    <a:solidFill>
                      <a:schemeClr val="tx2">
                        <a:lumMod val="20000"/>
                        <a:lumOff val="80000"/>
                      </a:schemeClr>
                    </a:solidFill>
                  </a:tcPr>
                </a:tc>
                <a:tc>
                  <a:txBody>
                    <a:bodyPr/>
                    <a:lstStyle/>
                    <a:p>
                      <a:pPr>
                        <a:buFont typeface="Arial" panose="020B0604020202020204" pitchFamily="34" charset="0"/>
                        <a:buChar char="•"/>
                      </a:pPr>
                      <a:r>
                        <a:rPr lang="en-GB" sz="1800" dirty="0"/>
                        <a:t>Pictures</a:t>
                      </a:r>
                    </a:p>
                    <a:p>
                      <a:pPr>
                        <a:buFont typeface="Arial" panose="020B0604020202020204" pitchFamily="34" charset="0"/>
                        <a:buChar char="•"/>
                      </a:pPr>
                      <a:r>
                        <a:rPr lang="en-GB" sz="1800" dirty="0"/>
                        <a:t>Videos</a:t>
                      </a:r>
                    </a:p>
                    <a:p>
                      <a:pPr>
                        <a:buFont typeface="Arial" panose="020B0604020202020204" pitchFamily="34" charset="0"/>
                        <a:buChar char="•"/>
                      </a:pPr>
                      <a:r>
                        <a:rPr lang="en-GB" sz="1800" dirty="0"/>
                        <a:t>Files stored locally or on media card</a:t>
                      </a:r>
                    </a:p>
                  </a:txBody>
                  <a:tcPr anchor="ctr">
                    <a:solidFill>
                      <a:schemeClr val="tx2">
                        <a:lumMod val="20000"/>
                        <a:lumOff val="80000"/>
                      </a:schemeClr>
                    </a:solidFill>
                  </a:tcPr>
                </a:tc>
                <a:extLst>
                  <a:ext uri="{0D108BD9-81ED-4DB2-BD59-A6C34878D82A}">
                    <a16:rowId xmlns:a16="http://schemas.microsoft.com/office/drawing/2014/main" val="137394812"/>
                  </a:ext>
                </a:extLst>
              </a:tr>
              <a:tr h="1539564">
                <a:tc>
                  <a:txBody>
                    <a:bodyPr/>
                    <a:lstStyle/>
                    <a:p>
                      <a:r>
                        <a:rPr lang="en-GB" sz="1800" dirty="0"/>
                        <a:t>Cell Phone</a:t>
                      </a:r>
                    </a:p>
                  </a:txBody>
                  <a:tcPr anchor="ctr">
                    <a:solidFill>
                      <a:schemeClr val="accent1">
                        <a:lumMod val="40000"/>
                        <a:lumOff val="60000"/>
                      </a:schemeClr>
                    </a:solidFill>
                  </a:tcPr>
                </a:tc>
                <a:tc>
                  <a:txBody>
                    <a:bodyPr/>
                    <a:lstStyle/>
                    <a:p>
                      <a:pPr>
                        <a:buFont typeface="Arial" panose="020B0604020202020204" pitchFamily="34" charset="0"/>
                        <a:buChar char="•"/>
                      </a:pPr>
                      <a:r>
                        <a:rPr lang="en-GB" sz="1800" dirty="0"/>
                        <a:t>Text Messages</a:t>
                      </a:r>
                    </a:p>
                    <a:p>
                      <a:pPr>
                        <a:buFont typeface="Arial" panose="020B0604020202020204" pitchFamily="34" charset="0"/>
                        <a:buChar char="•"/>
                      </a:pPr>
                      <a:r>
                        <a:rPr lang="en-GB" sz="1800" dirty="0"/>
                        <a:t>Call Logs</a:t>
                      </a:r>
                    </a:p>
                    <a:p>
                      <a:pPr>
                        <a:buFont typeface="Arial" panose="020B0604020202020204" pitchFamily="34" charset="0"/>
                        <a:buChar char="•"/>
                      </a:pPr>
                      <a:r>
                        <a:rPr lang="en-GB" sz="1800" dirty="0"/>
                        <a:t>Applications used</a:t>
                      </a:r>
                    </a:p>
                    <a:p>
                      <a:pPr>
                        <a:buFont typeface="Arial" panose="020B0604020202020204" pitchFamily="34" charset="0"/>
                        <a:buChar char="•"/>
                      </a:pPr>
                      <a:r>
                        <a:rPr lang="en-GB" sz="1800" dirty="0"/>
                        <a:t>Social Media accounts</a:t>
                      </a:r>
                    </a:p>
                    <a:p>
                      <a:pPr>
                        <a:buFont typeface="Arial" panose="020B0604020202020204" pitchFamily="34" charset="0"/>
                        <a:buChar char="•"/>
                      </a:pPr>
                      <a:r>
                        <a:rPr lang="en-GB" sz="1800" dirty="0"/>
                        <a:t>Everything from All Categories</a:t>
                      </a:r>
                    </a:p>
                  </a:txBody>
                  <a:tcPr anchor="ctr">
                    <a:solidFill>
                      <a:schemeClr val="accent1">
                        <a:lumMod val="40000"/>
                        <a:lumOff val="60000"/>
                      </a:schemeClr>
                    </a:solidFill>
                  </a:tcPr>
                </a:tc>
                <a:extLst>
                  <a:ext uri="{0D108BD9-81ED-4DB2-BD59-A6C34878D82A}">
                    <a16:rowId xmlns:a16="http://schemas.microsoft.com/office/drawing/2014/main" val="4175646640"/>
                  </a:ext>
                </a:extLst>
              </a:tr>
              <a:tr h="1539564">
                <a:tc>
                  <a:txBody>
                    <a:bodyPr/>
                    <a:lstStyle/>
                    <a:p>
                      <a:r>
                        <a:rPr lang="en-GB" sz="1800" dirty="0"/>
                        <a:t>Computer/Laptop</a:t>
                      </a:r>
                    </a:p>
                  </a:txBody>
                  <a:tcPr anchor="ctr">
                    <a:solidFill>
                      <a:schemeClr val="tx2">
                        <a:lumMod val="20000"/>
                        <a:lumOff val="80000"/>
                      </a:schemeClr>
                    </a:solidFill>
                  </a:tcPr>
                </a:tc>
                <a:tc>
                  <a:txBody>
                    <a:bodyPr/>
                    <a:lstStyle/>
                    <a:p>
                      <a:pPr>
                        <a:buFont typeface="Arial" panose="020B0604020202020204" pitchFamily="34" charset="0"/>
                        <a:buChar char="•"/>
                      </a:pPr>
                      <a:r>
                        <a:rPr lang="en-GB" sz="1800" dirty="0"/>
                        <a:t>Everything from All Categories</a:t>
                      </a:r>
                    </a:p>
                    <a:p>
                      <a:pPr>
                        <a:buFont typeface="Arial" panose="020B0604020202020204" pitchFamily="34" charset="0"/>
                        <a:buChar char="•"/>
                      </a:pPr>
                      <a:r>
                        <a:rPr lang="en-GB" sz="1800" dirty="0"/>
                        <a:t>Social Media accounts</a:t>
                      </a:r>
                    </a:p>
                    <a:p>
                      <a:pPr>
                        <a:buFont typeface="Arial" panose="020B0604020202020204" pitchFamily="34" charset="0"/>
                        <a:buChar char="•"/>
                      </a:pPr>
                      <a:r>
                        <a:rPr lang="en-GB" sz="1800" dirty="0"/>
                        <a:t>Internet Search History</a:t>
                      </a:r>
                    </a:p>
                    <a:p>
                      <a:pPr>
                        <a:buFont typeface="Arial" panose="020B0604020202020204" pitchFamily="34" charset="0"/>
                        <a:buChar char="•"/>
                      </a:pPr>
                      <a:r>
                        <a:rPr lang="en-GB" sz="1800" dirty="0"/>
                        <a:t>Documents</a:t>
                      </a:r>
                    </a:p>
                    <a:p>
                      <a:pPr>
                        <a:buFont typeface="Arial" panose="020B0604020202020204" pitchFamily="34" charset="0"/>
                        <a:buChar char="•"/>
                      </a:pPr>
                      <a:r>
                        <a:rPr lang="en-GB" sz="1800" dirty="0"/>
                        <a:t>Email (Non-web-based)</a:t>
                      </a:r>
                    </a:p>
                  </a:txBody>
                  <a:tcPr anchor="ctr">
                    <a:solidFill>
                      <a:schemeClr val="tx2">
                        <a:lumMod val="20000"/>
                        <a:lumOff val="80000"/>
                      </a:schemeClr>
                    </a:solidFill>
                  </a:tcPr>
                </a:tc>
                <a:extLst>
                  <a:ext uri="{0D108BD9-81ED-4DB2-BD59-A6C34878D82A}">
                    <a16:rowId xmlns:a16="http://schemas.microsoft.com/office/drawing/2014/main" val="1334477955"/>
                  </a:ext>
                </a:extLst>
              </a:tr>
              <a:tr h="962228">
                <a:tc>
                  <a:txBody>
                    <a:bodyPr/>
                    <a:lstStyle/>
                    <a:p>
                      <a:r>
                        <a:rPr lang="en-GB" sz="1800" dirty="0"/>
                        <a:t>Mobile device</a:t>
                      </a:r>
                    </a:p>
                  </a:txBody>
                  <a:tcPr anchor="ctr">
                    <a:solidFill>
                      <a:schemeClr val="accent1">
                        <a:lumMod val="40000"/>
                        <a:lumOff val="60000"/>
                      </a:schemeClr>
                    </a:solidFill>
                  </a:tcPr>
                </a:tc>
                <a:tc>
                  <a:txBody>
                    <a:bodyPr/>
                    <a:lstStyle/>
                    <a:p>
                      <a:pPr>
                        <a:buFont typeface="Arial" panose="020B0604020202020204" pitchFamily="34" charset="0"/>
                        <a:buChar char="•"/>
                      </a:pPr>
                      <a:r>
                        <a:rPr lang="en-GB" sz="1800" dirty="0"/>
                        <a:t>Everything from All Categories</a:t>
                      </a:r>
                    </a:p>
                    <a:p>
                      <a:pPr>
                        <a:buFont typeface="Arial" panose="020B0604020202020204" pitchFamily="34" charset="0"/>
                        <a:buChar char="•"/>
                      </a:pPr>
                      <a:r>
                        <a:rPr lang="en-GB" sz="1800" dirty="0"/>
                        <a:t>Applications used</a:t>
                      </a:r>
                    </a:p>
                    <a:p>
                      <a:pPr>
                        <a:buFont typeface="Arial" panose="020B0604020202020204" pitchFamily="34" charset="0"/>
                        <a:buChar char="•"/>
                      </a:pPr>
                      <a:r>
                        <a:rPr lang="en-GB" sz="1800" dirty="0"/>
                        <a:t>Social Media accounts</a:t>
                      </a:r>
                    </a:p>
                  </a:txBody>
                  <a:tcPr anchor="ctr">
                    <a:solidFill>
                      <a:schemeClr val="accent1">
                        <a:lumMod val="40000"/>
                        <a:lumOff val="60000"/>
                      </a:schemeClr>
                    </a:solidFill>
                  </a:tcPr>
                </a:tc>
                <a:extLst>
                  <a:ext uri="{0D108BD9-81ED-4DB2-BD59-A6C34878D82A}">
                    <a16:rowId xmlns:a16="http://schemas.microsoft.com/office/drawing/2014/main" val="938177246"/>
                  </a:ext>
                </a:extLst>
              </a:tr>
              <a:tr h="962228">
                <a:tc>
                  <a:txBody>
                    <a:bodyPr/>
                    <a:lstStyle/>
                    <a:p>
                      <a:r>
                        <a:rPr lang="en-GB" sz="1800" dirty="0"/>
                        <a:t>Game consoles</a:t>
                      </a:r>
                    </a:p>
                  </a:txBody>
                  <a:tcPr anchor="ctr">
                    <a:solidFill>
                      <a:schemeClr val="tx2">
                        <a:lumMod val="20000"/>
                        <a:lumOff val="80000"/>
                      </a:schemeClr>
                    </a:solidFill>
                  </a:tcPr>
                </a:tc>
                <a:tc>
                  <a:txBody>
                    <a:bodyPr/>
                    <a:lstStyle/>
                    <a:p>
                      <a:pPr>
                        <a:buFont typeface="Arial" panose="020B0604020202020204" pitchFamily="34" charset="0"/>
                        <a:buChar char="•"/>
                      </a:pPr>
                      <a:r>
                        <a:rPr lang="en-GB" sz="1800" dirty="0"/>
                        <a:t> Pictures</a:t>
                      </a:r>
                    </a:p>
                    <a:p>
                      <a:pPr>
                        <a:buFont typeface="Arial" panose="020B0604020202020204" pitchFamily="34" charset="0"/>
                        <a:buChar char="•"/>
                      </a:pPr>
                      <a:r>
                        <a:rPr lang="en-GB" sz="1800" dirty="0"/>
                        <a:t>Videos</a:t>
                      </a:r>
                    </a:p>
                    <a:p>
                      <a:pPr>
                        <a:buFont typeface="Arial" panose="020B0604020202020204" pitchFamily="34" charset="0"/>
                        <a:buChar char="•"/>
                      </a:pPr>
                      <a:r>
                        <a:rPr lang="en-GB" sz="1800" dirty="0"/>
                        <a:t>Documents</a:t>
                      </a:r>
                    </a:p>
                  </a:txBody>
                  <a:tcPr anchor="ctr">
                    <a:solidFill>
                      <a:schemeClr val="tx2">
                        <a:lumMod val="20000"/>
                        <a:lumOff val="80000"/>
                      </a:schemeClr>
                    </a:solidFill>
                  </a:tcPr>
                </a:tc>
                <a:extLst>
                  <a:ext uri="{0D108BD9-81ED-4DB2-BD59-A6C34878D82A}">
                    <a16:rowId xmlns:a16="http://schemas.microsoft.com/office/drawing/2014/main" val="2699046616"/>
                  </a:ext>
                </a:extLst>
              </a:tr>
            </a:tbl>
          </a:graphicData>
        </a:graphic>
      </p:graphicFrame>
    </p:spTree>
    <p:extLst>
      <p:ext uri="{BB962C8B-B14F-4D97-AF65-F5344CB8AC3E}">
        <p14:creationId xmlns:p14="http://schemas.microsoft.com/office/powerpoint/2010/main" val="2978322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0391" y="428017"/>
            <a:ext cx="10972799" cy="584775"/>
          </a:xfrm>
          <a:prstGeom prst="rect">
            <a:avLst/>
          </a:prstGeom>
          <a:solidFill>
            <a:srgbClr val="002060"/>
          </a:solidFill>
        </p:spPr>
        <p:txBody>
          <a:bodyPr wrap="square" rtlCol="0">
            <a:spAutoFit/>
          </a:bodyPr>
          <a:lstStyle/>
          <a:p>
            <a:pPr algn="ctr"/>
            <a:r>
              <a:rPr lang="en-GB" sz="3200" b="1" dirty="0">
                <a:solidFill>
                  <a:schemeClr val="bg1"/>
                </a:solidFill>
              </a:rPr>
              <a:t>The Digital World is Constantly Changing so ….</a:t>
            </a:r>
          </a:p>
        </p:txBody>
      </p:sp>
      <p:pic>
        <p:nvPicPr>
          <p:cNvPr id="5" name="Picture 4"/>
          <p:cNvPicPr>
            <a:picLocks noChangeAspect="1"/>
          </p:cNvPicPr>
          <p:nvPr/>
        </p:nvPicPr>
        <p:blipFill>
          <a:blip r:embed="rId3"/>
          <a:stretch>
            <a:fillRect/>
          </a:stretch>
        </p:blipFill>
        <p:spPr>
          <a:xfrm>
            <a:off x="894760" y="2193966"/>
            <a:ext cx="4595840" cy="2032873"/>
          </a:xfrm>
          <a:prstGeom prst="rect">
            <a:avLst/>
          </a:prstGeom>
        </p:spPr>
      </p:pic>
      <p:sp>
        <p:nvSpPr>
          <p:cNvPr id="2" name="Scroll: Vertical 1">
            <a:extLst>
              <a:ext uri="{FF2B5EF4-FFF2-40B4-BE49-F238E27FC236}">
                <a16:creationId xmlns:a16="http://schemas.microsoft.com/office/drawing/2014/main" id="{9C12291F-B1E9-4079-84F5-6190B5BCE1E9}"/>
              </a:ext>
            </a:extLst>
          </p:cNvPr>
          <p:cNvSpPr/>
          <p:nvPr/>
        </p:nvSpPr>
        <p:spPr>
          <a:xfrm>
            <a:off x="6388016" y="1532313"/>
            <a:ext cx="4909224" cy="3992997"/>
          </a:xfrm>
          <a:prstGeom prst="verticalScroll">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We follow the NPCC Good Practice Guide for Computer-Based Electronic Evidence &amp;/or local procedures</a:t>
            </a:r>
          </a:p>
        </p:txBody>
      </p:sp>
    </p:spTree>
    <p:extLst>
      <p:ext uri="{BB962C8B-B14F-4D97-AF65-F5344CB8AC3E}">
        <p14:creationId xmlns:p14="http://schemas.microsoft.com/office/powerpoint/2010/main" val="2917684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9847" y="330741"/>
            <a:ext cx="11031165" cy="584775"/>
          </a:xfrm>
          <a:prstGeom prst="rect">
            <a:avLst/>
          </a:prstGeom>
          <a:solidFill>
            <a:srgbClr val="002060"/>
          </a:solidFill>
        </p:spPr>
        <p:txBody>
          <a:bodyPr wrap="square" rtlCol="0">
            <a:spAutoFit/>
          </a:bodyPr>
          <a:lstStyle/>
          <a:p>
            <a:pPr algn="ctr"/>
            <a:r>
              <a:rPr lang="en-GB" sz="3200" b="1" dirty="0">
                <a:solidFill>
                  <a:schemeClr val="bg1"/>
                </a:solidFill>
              </a:rPr>
              <a:t>Principle 1 ….</a:t>
            </a:r>
          </a:p>
        </p:txBody>
      </p:sp>
      <p:sp>
        <p:nvSpPr>
          <p:cNvPr id="2" name="Scroll: Horizontal 1">
            <a:extLst>
              <a:ext uri="{FF2B5EF4-FFF2-40B4-BE49-F238E27FC236}">
                <a16:creationId xmlns:a16="http://schemas.microsoft.com/office/drawing/2014/main" id="{DEBDCB9D-8A85-4D1C-A7A8-DD5CF325B5DF}"/>
              </a:ext>
            </a:extLst>
          </p:cNvPr>
          <p:cNvSpPr/>
          <p:nvPr/>
        </p:nvSpPr>
        <p:spPr>
          <a:xfrm>
            <a:off x="1835285" y="1419757"/>
            <a:ext cx="8521429" cy="3551557"/>
          </a:xfrm>
          <a:prstGeom prst="horizontalScroll">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No action taken by law enforcement agencies or their agents should change data held on a computer or storage media which may subsequently be relied upon in court</a:t>
            </a:r>
          </a:p>
        </p:txBody>
      </p:sp>
    </p:spTree>
    <p:extLst>
      <p:ext uri="{BB962C8B-B14F-4D97-AF65-F5344CB8AC3E}">
        <p14:creationId xmlns:p14="http://schemas.microsoft.com/office/powerpoint/2010/main" val="294930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07395" y="355855"/>
            <a:ext cx="10856067" cy="584775"/>
          </a:xfrm>
          <a:prstGeom prst="rect">
            <a:avLst/>
          </a:prstGeom>
          <a:solidFill>
            <a:srgbClr val="002060"/>
          </a:solidFill>
        </p:spPr>
        <p:txBody>
          <a:bodyPr wrap="square" rtlCol="0">
            <a:spAutoFit/>
          </a:bodyPr>
          <a:lstStyle/>
          <a:p>
            <a:pPr algn="ctr"/>
            <a:r>
              <a:rPr lang="en-GB" sz="3200" b="1" dirty="0">
                <a:solidFill>
                  <a:schemeClr val="bg1"/>
                </a:solidFill>
              </a:rPr>
              <a:t>Principle 2 ….</a:t>
            </a:r>
          </a:p>
        </p:txBody>
      </p:sp>
      <p:sp>
        <p:nvSpPr>
          <p:cNvPr id="2" name="Scroll: Horizontal 1">
            <a:extLst>
              <a:ext uri="{FF2B5EF4-FFF2-40B4-BE49-F238E27FC236}">
                <a16:creationId xmlns:a16="http://schemas.microsoft.com/office/drawing/2014/main" id="{BFECAB43-6292-4E9A-88D7-8FD3AA736B96}"/>
              </a:ext>
            </a:extLst>
          </p:cNvPr>
          <p:cNvSpPr/>
          <p:nvPr/>
        </p:nvSpPr>
        <p:spPr>
          <a:xfrm>
            <a:off x="2081719" y="1332689"/>
            <a:ext cx="8307421" cy="4192622"/>
          </a:xfrm>
          <a:prstGeom prst="horizontalScroll">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In circumstances where a person finds it necessary to access original data held on a computer or on storage media, that person must be competent to do so &amp; be able to give evidence explaining the relevance &amp; implications of their actions</a:t>
            </a:r>
          </a:p>
        </p:txBody>
      </p:sp>
    </p:spTree>
    <p:extLst>
      <p:ext uri="{BB962C8B-B14F-4D97-AF65-F5344CB8AC3E}">
        <p14:creationId xmlns:p14="http://schemas.microsoft.com/office/powerpoint/2010/main" val="779365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9302" y="350196"/>
            <a:ext cx="10758792" cy="584775"/>
          </a:xfrm>
          <a:prstGeom prst="rect">
            <a:avLst/>
          </a:prstGeom>
          <a:solidFill>
            <a:srgbClr val="002060"/>
          </a:solidFill>
        </p:spPr>
        <p:txBody>
          <a:bodyPr wrap="square" rtlCol="0">
            <a:spAutoFit/>
          </a:bodyPr>
          <a:lstStyle/>
          <a:p>
            <a:pPr algn="ctr"/>
            <a:r>
              <a:rPr lang="en-GB" sz="3200" b="1" dirty="0">
                <a:solidFill>
                  <a:schemeClr val="bg1"/>
                </a:solidFill>
              </a:rPr>
              <a:t>Principle 3 ….</a:t>
            </a:r>
          </a:p>
        </p:txBody>
      </p:sp>
      <p:sp>
        <p:nvSpPr>
          <p:cNvPr id="2" name="Scroll: Horizontal 1">
            <a:extLst>
              <a:ext uri="{FF2B5EF4-FFF2-40B4-BE49-F238E27FC236}">
                <a16:creationId xmlns:a16="http://schemas.microsoft.com/office/drawing/2014/main" id="{E375D881-E665-481A-AFB4-C10DCC0D11B8}"/>
              </a:ext>
            </a:extLst>
          </p:cNvPr>
          <p:cNvSpPr/>
          <p:nvPr/>
        </p:nvSpPr>
        <p:spPr>
          <a:xfrm>
            <a:off x="1887166" y="1118681"/>
            <a:ext cx="8715983" cy="4046706"/>
          </a:xfrm>
          <a:prstGeom prst="horizontalScroll">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An audit or other record of all processes applied to computer-based electronic evidence should be created &amp; preserved</a:t>
            </a:r>
          </a:p>
          <a:p>
            <a:pPr algn="ctr"/>
            <a:endParaRPr lang="en-GB" sz="2400" dirty="0">
              <a:solidFill>
                <a:schemeClr val="tx1"/>
              </a:solidFill>
            </a:endParaRPr>
          </a:p>
          <a:p>
            <a:pPr algn="ctr"/>
            <a:r>
              <a:rPr lang="en-GB" sz="2400" dirty="0">
                <a:solidFill>
                  <a:schemeClr val="tx1"/>
                </a:solidFill>
              </a:rPr>
              <a:t>An independent third party should be able to examine those processes &amp; achieve the same result</a:t>
            </a:r>
          </a:p>
        </p:txBody>
      </p:sp>
    </p:spTree>
    <p:extLst>
      <p:ext uri="{BB962C8B-B14F-4D97-AF65-F5344CB8AC3E}">
        <p14:creationId xmlns:p14="http://schemas.microsoft.com/office/powerpoint/2010/main" val="3060250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fade">
                                      <p:cBhvr>
                                        <p:cTn id="10"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0936" y="369651"/>
            <a:ext cx="10972799" cy="584775"/>
          </a:xfrm>
          <a:prstGeom prst="rect">
            <a:avLst/>
          </a:prstGeom>
          <a:solidFill>
            <a:srgbClr val="002060"/>
          </a:solidFill>
        </p:spPr>
        <p:txBody>
          <a:bodyPr wrap="square" rtlCol="0">
            <a:spAutoFit/>
          </a:bodyPr>
          <a:lstStyle/>
          <a:p>
            <a:pPr algn="ctr"/>
            <a:r>
              <a:rPr lang="en-GB" sz="3200" b="1" dirty="0">
                <a:solidFill>
                  <a:schemeClr val="bg1"/>
                </a:solidFill>
              </a:rPr>
              <a:t>Principle 4 ….</a:t>
            </a:r>
          </a:p>
        </p:txBody>
      </p:sp>
      <p:sp>
        <p:nvSpPr>
          <p:cNvPr id="2" name="Scroll: Horizontal 1">
            <a:extLst>
              <a:ext uri="{FF2B5EF4-FFF2-40B4-BE49-F238E27FC236}">
                <a16:creationId xmlns:a16="http://schemas.microsoft.com/office/drawing/2014/main" id="{9804199D-C56A-4FA4-8A05-691BC47A9406}"/>
              </a:ext>
            </a:extLst>
          </p:cNvPr>
          <p:cNvSpPr/>
          <p:nvPr/>
        </p:nvSpPr>
        <p:spPr>
          <a:xfrm>
            <a:off x="2431913" y="1459149"/>
            <a:ext cx="7470843" cy="3599234"/>
          </a:xfrm>
          <a:prstGeom prst="horizontalScroll">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person in charge of the investigation (the case officer) has overall responsibility for ensuring that the law &amp; these principles are adhered to</a:t>
            </a:r>
          </a:p>
        </p:txBody>
      </p:sp>
    </p:spTree>
    <p:extLst>
      <p:ext uri="{BB962C8B-B14F-4D97-AF65-F5344CB8AC3E}">
        <p14:creationId xmlns:p14="http://schemas.microsoft.com/office/powerpoint/2010/main" val="26456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6383" y="327177"/>
            <a:ext cx="11050620" cy="584775"/>
          </a:xfrm>
          <a:prstGeom prst="rect">
            <a:avLst/>
          </a:prstGeom>
          <a:solidFill>
            <a:srgbClr val="002060"/>
          </a:solidFill>
        </p:spPr>
        <p:txBody>
          <a:bodyPr wrap="square" rtlCol="0">
            <a:spAutoFit/>
          </a:bodyPr>
          <a:lstStyle/>
          <a:p>
            <a:pPr algn="ctr"/>
            <a:r>
              <a:rPr lang="en-GB" sz="3200" b="1" dirty="0">
                <a:solidFill>
                  <a:schemeClr val="bg1"/>
                </a:solidFill>
              </a:rPr>
              <a:t>NPCC Principles of Investigating Cyber/Digital Crime</a:t>
            </a:r>
          </a:p>
        </p:txBody>
      </p:sp>
      <p:pic>
        <p:nvPicPr>
          <p:cNvPr id="5" name="Picture 4"/>
          <p:cNvPicPr>
            <a:picLocks noChangeAspect="1"/>
          </p:cNvPicPr>
          <p:nvPr/>
        </p:nvPicPr>
        <p:blipFill rotWithShape="1">
          <a:blip r:embed="rId3"/>
          <a:srcRect l="19944" r="25542"/>
          <a:stretch/>
        </p:blipFill>
        <p:spPr>
          <a:xfrm>
            <a:off x="526995" y="1741874"/>
            <a:ext cx="3194077" cy="3374252"/>
          </a:xfrm>
          <a:prstGeom prst="rect">
            <a:avLst/>
          </a:prstGeom>
        </p:spPr>
      </p:pic>
      <p:graphicFrame>
        <p:nvGraphicFramePr>
          <p:cNvPr id="9" name="Diagram 8">
            <a:extLst>
              <a:ext uri="{FF2B5EF4-FFF2-40B4-BE49-F238E27FC236}">
                <a16:creationId xmlns:a16="http://schemas.microsoft.com/office/drawing/2014/main" id="{E30AB0DE-206D-4043-87C6-FB6527F441F6}"/>
              </a:ext>
            </a:extLst>
          </p:cNvPr>
          <p:cNvGraphicFramePr/>
          <p:nvPr>
            <p:extLst>
              <p:ext uri="{D42A27DB-BD31-4B8C-83A1-F6EECF244321}">
                <p14:modId xmlns:p14="http://schemas.microsoft.com/office/powerpoint/2010/main" val="3538862517"/>
              </p:ext>
            </p:extLst>
          </p:nvPr>
        </p:nvGraphicFramePr>
        <p:xfrm>
          <a:off x="4020768" y="1003937"/>
          <a:ext cx="7644238" cy="47742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85120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graphicEl>
                                              <a:dgm id="{7379592C-809C-4194-910B-A26E5C054B67}"/>
                                            </p:graphicEl>
                                          </p:spTgt>
                                        </p:tgtEl>
                                        <p:attrNameLst>
                                          <p:attrName>style.visibility</p:attrName>
                                        </p:attrNameLst>
                                      </p:cBhvr>
                                      <p:to>
                                        <p:strVal val="visible"/>
                                      </p:to>
                                    </p:set>
                                    <p:animEffect transition="in" filter="fade">
                                      <p:cBhvr>
                                        <p:cTn id="7" dur="500"/>
                                        <p:tgtEl>
                                          <p:spTgt spid="9">
                                            <p:graphicEl>
                                              <a:dgm id="{7379592C-809C-4194-910B-A26E5C054B6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graphicEl>
                                              <a:dgm id="{83E63D0A-760C-4A89-9FA8-E80A8D8745FF}"/>
                                            </p:graphicEl>
                                          </p:spTgt>
                                        </p:tgtEl>
                                        <p:attrNameLst>
                                          <p:attrName>style.visibility</p:attrName>
                                        </p:attrNameLst>
                                      </p:cBhvr>
                                      <p:to>
                                        <p:strVal val="visible"/>
                                      </p:to>
                                    </p:set>
                                    <p:animEffect transition="in" filter="fade">
                                      <p:cBhvr>
                                        <p:cTn id="12" dur="500"/>
                                        <p:tgtEl>
                                          <p:spTgt spid="9">
                                            <p:graphicEl>
                                              <a:dgm id="{83E63D0A-760C-4A89-9FA8-E80A8D8745F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graphicEl>
                                              <a:dgm id="{4698E82A-5A6E-44DA-958E-194057F69080}"/>
                                            </p:graphicEl>
                                          </p:spTgt>
                                        </p:tgtEl>
                                        <p:attrNameLst>
                                          <p:attrName>style.visibility</p:attrName>
                                        </p:attrNameLst>
                                      </p:cBhvr>
                                      <p:to>
                                        <p:strVal val="visible"/>
                                      </p:to>
                                    </p:set>
                                    <p:animEffect transition="in" filter="fade">
                                      <p:cBhvr>
                                        <p:cTn id="15" dur="500"/>
                                        <p:tgtEl>
                                          <p:spTgt spid="9">
                                            <p:graphicEl>
                                              <a:dgm id="{4698E82A-5A6E-44DA-958E-194057F6908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graphicEl>
                                              <a:dgm id="{9CC1DC6D-067E-427A-BD60-B9B8D5E5A955}"/>
                                            </p:graphicEl>
                                          </p:spTgt>
                                        </p:tgtEl>
                                        <p:attrNameLst>
                                          <p:attrName>style.visibility</p:attrName>
                                        </p:attrNameLst>
                                      </p:cBhvr>
                                      <p:to>
                                        <p:strVal val="visible"/>
                                      </p:to>
                                    </p:set>
                                    <p:animEffect transition="in" filter="fade">
                                      <p:cBhvr>
                                        <p:cTn id="20" dur="500"/>
                                        <p:tgtEl>
                                          <p:spTgt spid="9">
                                            <p:graphicEl>
                                              <a:dgm id="{9CC1DC6D-067E-427A-BD60-B9B8D5E5A95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graphicEl>
                                              <a:dgm id="{B45635C2-B1DA-45C2-91B6-C5061C706A52}"/>
                                            </p:graphicEl>
                                          </p:spTgt>
                                        </p:tgtEl>
                                        <p:attrNameLst>
                                          <p:attrName>style.visibility</p:attrName>
                                        </p:attrNameLst>
                                      </p:cBhvr>
                                      <p:to>
                                        <p:strVal val="visible"/>
                                      </p:to>
                                    </p:set>
                                    <p:animEffect transition="in" filter="fade">
                                      <p:cBhvr>
                                        <p:cTn id="23" dur="500"/>
                                        <p:tgtEl>
                                          <p:spTgt spid="9">
                                            <p:graphicEl>
                                              <a:dgm id="{B45635C2-B1DA-45C2-91B6-C5061C706A5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
                                            <p:graphicEl>
                                              <a:dgm id="{EF6FF3B0-AB81-44C3-A558-8A07635697CC}"/>
                                            </p:graphicEl>
                                          </p:spTgt>
                                        </p:tgtEl>
                                        <p:attrNameLst>
                                          <p:attrName>style.visibility</p:attrName>
                                        </p:attrNameLst>
                                      </p:cBhvr>
                                      <p:to>
                                        <p:strVal val="visible"/>
                                      </p:to>
                                    </p:set>
                                    <p:animEffect transition="in" filter="fade">
                                      <p:cBhvr>
                                        <p:cTn id="28" dur="500"/>
                                        <p:tgtEl>
                                          <p:spTgt spid="9">
                                            <p:graphicEl>
                                              <a:dgm id="{EF6FF3B0-AB81-44C3-A558-8A07635697C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graphicEl>
                                              <a:dgm id="{96DC7E04-4975-42CD-A5B0-89ACBF0046A4}"/>
                                            </p:graphicEl>
                                          </p:spTgt>
                                        </p:tgtEl>
                                        <p:attrNameLst>
                                          <p:attrName>style.visibility</p:attrName>
                                        </p:attrNameLst>
                                      </p:cBhvr>
                                      <p:to>
                                        <p:strVal val="visible"/>
                                      </p:to>
                                    </p:set>
                                    <p:animEffect transition="in" filter="fade">
                                      <p:cBhvr>
                                        <p:cTn id="31" dur="500"/>
                                        <p:tgtEl>
                                          <p:spTgt spid="9">
                                            <p:graphicEl>
                                              <a:dgm id="{96DC7E04-4975-42CD-A5B0-89ACBF0046A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8757" y="350196"/>
            <a:ext cx="10690293" cy="584775"/>
          </a:xfrm>
          <a:prstGeom prst="rect">
            <a:avLst/>
          </a:prstGeom>
          <a:solidFill>
            <a:srgbClr val="002060"/>
          </a:solidFill>
        </p:spPr>
        <p:txBody>
          <a:bodyPr wrap="square" rtlCol="0">
            <a:spAutoFit/>
          </a:bodyPr>
          <a:lstStyle/>
          <a:p>
            <a:pPr algn="ctr"/>
            <a:r>
              <a:rPr lang="en-GB" sz="3200" b="1" dirty="0">
                <a:solidFill>
                  <a:schemeClr val="bg1"/>
                </a:solidFill>
              </a:rPr>
              <a:t>What would you do?</a:t>
            </a:r>
          </a:p>
        </p:txBody>
      </p:sp>
      <p:sp>
        <p:nvSpPr>
          <p:cNvPr id="5" name="Rectangle 4"/>
          <p:cNvSpPr/>
          <p:nvPr/>
        </p:nvSpPr>
        <p:spPr>
          <a:xfrm>
            <a:off x="3604091" y="5324441"/>
            <a:ext cx="5573962" cy="461665"/>
          </a:xfrm>
          <a:custGeom>
            <a:avLst/>
            <a:gdLst>
              <a:gd name="connsiteX0" fmla="*/ 0 w 5573962"/>
              <a:gd name="connsiteY0" fmla="*/ 0 h 461665"/>
              <a:gd name="connsiteX1" fmla="*/ 696745 w 5573962"/>
              <a:gd name="connsiteY1" fmla="*/ 0 h 461665"/>
              <a:gd name="connsiteX2" fmla="*/ 1504970 w 5573962"/>
              <a:gd name="connsiteY2" fmla="*/ 0 h 461665"/>
              <a:gd name="connsiteX3" fmla="*/ 2257455 w 5573962"/>
              <a:gd name="connsiteY3" fmla="*/ 0 h 461665"/>
              <a:gd name="connsiteX4" fmla="*/ 2842721 w 5573962"/>
              <a:gd name="connsiteY4" fmla="*/ 0 h 461665"/>
              <a:gd name="connsiteX5" fmla="*/ 3595205 w 5573962"/>
              <a:gd name="connsiteY5" fmla="*/ 0 h 461665"/>
              <a:gd name="connsiteX6" fmla="*/ 4236211 w 5573962"/>
              <a:gd name="connsiteY6" fmla="*/ 0 h 461665"/>
              <a:gd name="connsiteX7" fmla="*/ 4821477 w 5573962"/>
              <a:gd name="connsiteY7" fmla="*/ 0 h 461665"/>
              <a:gd name="connsiteX8" fmla="*/ 5573962 w 5573962"/>
              <a:gd name="connsiteY8" fmla="*/ 0 h 461665"/>
              <a:gd name="connsiteX9" fmla="*/ 5573962 w 5573962"/>
              <a:gd name="connsiteY9" fmla="*/ 461665 h 461665"/>
              <a:gd name="connsiteX10" fmla="*/ 4821477 w 5573962"/>
              <a:gd name="connsiteY10" fmla="*/ 461665 h 461665"/>
              <a:gd name="connsiteX11" fmla="*/ 4068992 w 5573962"/>
              <a:gd name="connsiteY11" fmla="*/ 461665 h 461665"/>
              <a:gd name="connsiteX12" fmla="*/ 3427987 w 5573962"/>
              <a:gd name="connsiteY12" fmla="*/ 461665 h 461665"/>
              <a:gd name="connsiteX13" fmla="*/ 2675502 w 5573962"/>
              <a:gd name="connsiteY13" fmla="*/ 461665 h 461665"/>
              <a:gd name="connsiteX14" fmla="*/ 1923017 w 5573962"/>
              <a:gd name="connsiteY14" fmla="*/ 461665 h 461665"/>
              <a:gd name="connsiteX15" fmla="*/ 1282011 w 5573962"/>
              <a:gd name="connsiteY15" fmla="*/ 461665 h 461665"/>
              <a:gd name="connsiteX16" fmla="*/ 0 w 5573962"/>
              <a:gd name="connsiteY16" fmla="*/ 461665 h 461665"/>
              <a:gd name="connsiteX17" fmla="*/ 0 w 5573962"/>
              <a:gd name="connsiteY17"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573962" h="461665" fill="none" extrusionOk="0">
                <a:moveTo>
                  <a:pt x="0" y="0"/>
                </a:moveTo>
                <a:cubicBezTo>
                  <a:pt x="157190" y="-1456"/>
                  <a:pt x="466163" y="15098"/>
                  <a:pt x="696745" y="0"/>
                </a:cubicBezTo>
                <a:cubicBezTo>
                  <a:pt x="927327" y="-15098"/>
                  <a:pt x="1220398" y="5019"/>
                  <a:pt x="1504970" y="0"/>
                </a:cubicBezTo>
                <a:cubicBezTo>
                  <a:pt x="1789543" y="-5019"/>
                  <a:pt x="2030778" y="8497"/>
                  <a:pt x="2257455" y="0"/>
                </a:cubicBezTo>
                <a:cubicBezTo>
                  <a:pt x="2484133" y="-8497"/>
                  <a:pt x="2698294" y="-20360"/>
                  <a:pt x="2842721" y="0"/>
                </a:cubicBezTo>
                <a:cubicBezTo>
                  <a:pt x="2987148" y="20360"/>
                  <a:pt x="3438346" y="-15693"/>
                  <a:pt x="3595205" y="0"/>
                </a:cubicBezTo>
                <a:cubicBezTo>
                  <a:pt x="3752064" y="15693"/>
                  <a:pt x="4083069" y="-26857"/>
                  <a:pt x="4236211" y="0"/>
                </a:cubicBezTo>
                <a:cubicBezTo>
                  <a:pt x="4389353" y="26857"/>
                  <a:pt x="4560272" y="20767"/>
                  <a:pt x="4821477" y="0"/>
                </a:cubicBezTo>
                <a:cubicBezTo>
                  <a:pt x="5082682" y="-20767"/>
                  <a:pt x="5255495" y="-29086"/>
                  <a:pt x="5573962" y="0"/>
                </a:cubicBezTo>
                <a:cubicBezTo>
                  <a:pt x="5578427" y="93049"/>
                  <a:pt x="5563180" y="309785"/>
                  <a:pt x="5573962" y="461665"/>
                </a:cubicBezTo>
                <a:cubicBezTo>
                  <a:pt x="5327431" y="487631"/>
                  <a:pt x="5177080" y="461556"/>
                  <a:pt x="4821477" y="461665"/>
                </a:cubicBezTo>
                <a:cubicBezTo>
                  <a:pt x="4465875" y="461774"/>
                  <a:pt x="4236187" y="494229"/>
                  <a:pt x="4068992" y="461665"/>
                </a:cubicBezTo>
                <a:cubicBezTo>
                  <a:pt x="3901798" y="429101"/>
                  <a:pt x="3607577" y="476810"/>
                  <a:pt x="3427987" y="461665"/>
                </a:cubicBezTo>
                <a:cubicBezTo>
                  <a:pt x="3248397" y="446520"/>
                  <a:pt x="2989555" y="429910"/>
                  <a:pt x="2675502" y="461665"/>
                </a:cubicBezTo>
                <a:cubicBezTo>
                  <a:pt x="2361449" y="493420"/>
                  <a:pt x="2172152" y="435010"/>
                  <a:pt x="1923017" y="461665"/>
                </a:cubicBezTo>
                <a:cubicBezTo>
                  <a:pt x="1673883" y="488320"/>
                  <a:pt x="1578215" y="469785"/>
                  <a:pt x="1282011" y="461665"/>
                </a:cubicBezTo>
                <a:cubicBezTo>
                  <a:pt x="985807" y="453545"/>
                  <a:pt x="539948" y="477240"/>
                  <a:pt x="0" y="461665"/>
                </a:cubicBezTo>
                <a:cubicBezTo>
                  <a:pt x="-2806" y="269638"/>
                  <a:pt x="7592" y="223572"/>
                  <a:pt x="0" y="0"/>
                </a:cubicBezTo>
                <a:close/>
              </a:path>
              <a:path w="5573962" h="461665" stroke="0" extrusionOk="0">
                <a:moveTo>
                  <a:pt x="0" y="0"/>
                </a:moveTo>
                <a:cubicBezTo>
                  <a:pt x="188329" y="4065"/>
                  <a:pt x="457768" y="30234"/>
                  <a:pt x="808224" y="0"/>
                </a:cubicBezTo>
                <a:cubicBezTo>
                  <a:pt x="1158680" y="-30234"/>
                  <a:pt x="1226139" y="-20624"/>
                  <a:pt x="1504970" y="0"/>
                </a:cubicBezTo>
                <a:cubicBezTo>
                  <a:pt x="1783801" y="20624"/>
                  <a:pt x="1858117" y="22513"/>
                  <a:pt x="2145975" y="0"/>
                </a:cubicBezTo>
                <a:cubicBezTo>
                  <a:pt x="2433834" y="-22513"/>
                  <a:pt x="2593999" y="3446"/>
                  <a:pt x="2842721" y="0"/>
                </a:cubicBezTo>
                <a:cubicBezTo>
                  <a:pt x="3091443" y="-3446"/>
                  <a:pt x="3299652" y="-26276"/>
                  <a:pt x="3650945" y="0"/>
                </a:cubicBezTo>
                <a:cubicBezTo>
                  <a:pt x="4002238" y="26276"/>
                  <a:pt x="4038026" y="26236"/>
                  <a:pt x="4236211" y="0"/>
                </a:cubicBezTo>
                <a:cubicBezTo>
                  <a:pt x="4434396" y="-26236"/>
                  <a:pt x="4715070" y="-30296"/>
                  <a:pt x="4932956" y="0"/>
                </a:cubicBezTo>
                <a:cubicBezTo>
                  <a:pt x="5150842" y="30296"/>
                  <a:pt x="5301122" y="14698"/>
                  <a:pt x="5573962" y="0"/>
                </a:cubicBezTo>
                <a:cubicBezTo>
                  <a:pt x="5570201" y="95451"/>
                  <a:pt x="5555209" y="252158"/>
                  <a:pt x="5573962" y="461665"/>
                </a:cubicBezTo>
                <a:cubicBezTo>
                  <a:pt x="5308248" y="486567"/>
                  <a:pt x="5166284" y="496772"/>
                  <a:pt x="4765738" y="461665"/>
                </a:cubicBezTo>
                <a:cubicBezTo>
                  <a:pt x="4365192" y="426558"/>
                  <a:pt x="4352031" y="494543"/>
                  <a:pt x="4068992" y="461665"/>
                </a:cubicBezTo>
                <a:cubicBezTo>
                  <a:pt x="3785953" y="428787"/>
                  <a:pt x="3625640" y="487003"/>
                  <a:pt x="3372247" y="461665"/>
                </a:cubicBezTo>
                <a:cubicBezTo>
                  <a:pt x="3118854" y="436327"/>
                  <a:pt x="3029989" y="450692"/>
                  <a:pt x="2786981" y="461665"/>
                </a:cubicBezTo>
                <a:cubicBezTo>
                  <a:pt x="2543973" y="472638"/>
                  <a:pt x="2409447" y="471318"/>
                  <a:pt x="2201715" y="461665"/>
                </a:cubicBezTo>
                <a:cubicBezTo>
                  <a:pt x="1993983" y="452012"/>
                  <a:pt x="1705478" y="489585"/>
                  <a:pt x="1560709" y="461665"/>
                </a:cubicBezTo>
                <a:cubicBezTo>
                  <a:pt x="1415940" y="433745"/>
                  <a:pt x="1092465" y="456319"/>
                  <a:pt x="752485" y="461665"/>
                </a:cubicBezTo>
                <a:cubicBezTo>
                  <a:pt x="412505" y="467011"/>
                  <a:pt x="220814" y="426297"/>
                  <a:pt x="0" y="461665"/>
                </a:cubicBezTo>
                <a:cubicBezTo>
                  <a:pt x="20344" y="317123"/>
                  <a:pt x="4524" y="177598"/>
                  <a:pt x="0" y="0"/>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523249564">
                  <a:prstGeom prst="rect">
                    <a:avLst/>
                  </a:prstGeom>
                  <ask:type>
                    <ask:lineSketchFreehand/>
                  </ask:type>
                </ask:lineSketchStyleProps>
              </a:ext>
            </a:extLst>
          </a:ln>
        </p:spPr>
        <p:txBody>
          <a:bodyPr wrap="none">
            <a:spAutoFit/>
          </a:bodyPr>
          <a:lstStyle/>
          <a:p>
            <a:pPr algn="ctr">
              <a:defRPr/>
            </a:pPr>
            <a:r>
              <a:rPr lang="en-GB" altLang="en-US" sz="2400" kern="0" dirty="0"/>
              <a:t>How would you safely recover the phones?</a:t>
            </a:r>
          </a:p>
        </p:txBody>
      </p:sp>
      <p:sp>
        <p:nvSpPr>
          <p:cNvPr id="2" name="Scroll: Horizontal 1">
            <a:extLst>
              <a:ext uri="{FF2B5EF4-FFF2-40B4-BE49-F238E27FC236}">
                <a16:creationId xmlns:a16="http://schemas.microsoft.com/office/drawing/2014/main" id="{042C5F16-2FBC-4014-9395-CF4EB1D51FCF}"/>
              </a:ext>
            </a:extLst>
          </p:cNvPr>
          <p:cNvSpPr/>
          <p:nvPr/>
        </p:nvSpPr>
        <p:spPr>
          <a:xfrm>
            <a:off x="979251" y="996527"/>
            <a:ext cx="10233497" cy="3906213"/>
          </a:xfrm>
          <a:prstGeom prst="horizontalScroll">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Whilst on patrol you come into contact with an individual whom you suspect to be recently involved in supplying a controlled drug.</a:t>
            </a:r>
          </a:p>
          <a:p>
            <a:pPr algn="ctr"/>
            <a:r>
              <a:rPr lang="en-GB" sz="2400" dirty="0">
                <a:solidFill>
                  <a:schemeClr val="tx1"/>
                </a:solidFill>
              </a:rPr>
              <a:t>Under sufficient grounds, you search the individual under S23 Misuse of Drugs Act 1971 &amp; find a substantial quantity of drugs &amp; 3 mobile phones.</a:t>
            </a:r>
          </a:p>
          <a:p>
            <a:pPr algn="ctr"/>
            <a:r>
              <a:rPr lang="en-GB" sz="2400" dirty="0">
                <a:solidFill>
                  <a:schemeClr val="tx1"/>
                </a:solidFill>
              </a:rPr>
              <a:t>You seize the drugs &amp; the mobile phones under S23 Misuse of Drugs Act 1971</a:t>
            </a:r>
          </a:p>
        </p:txBody>
      </p:sp>
    </p:spTree>
    <p:extLst>
      <p:ext uri="{BB962C8B-B14F-4D97-AF65-F5344CB8AC3E}">
        <p14:creationId xmlns:p14="http://schemas.microsoft.com/office/powerpoint/2010/main" val="1034439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5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0936" y="207945"/>
            <a:ext cx="11147898" cy="584775"/>
          </a:xfrm>
          <a:prstGeom prst="rect">
            <a:avLst/>
          </a:prstGeom>
          <a:solidFill>
            <a:srgbClr val="002060"/>
          </a:solidFill>
        </p:spPr>
        <p:txBody>
          <a:bodyPr wrap="square" rtlCol="0">
            <a:spAutoFit/>
          </a:bodyPr>
          <a:lstStyle/>
          <a:p>
            <a:pPr algn="ctr"/>
            <a:r>
              <a:rPr lang="en-GB" sz="3200" b="1" dirty="0">
                <a:solidFill>
                  <a:schemeClr val="bg1"/>
                </a:solidFill>
              </a:rPr>
              <a:t>Digital Devices Exercise</a:t>
            </a:r>
          </a:p>
        </p:txBody>
      </p:sp>
      <p:pic>
        <p:nvPicPr>
          <p:cNvPr id="5" name="Picture 4"/>
          <p:cNvPicPr>
            <a:picLocks noChangeAspect="1"/>
          </p:cNvPicPr>
          <p:nvPr/>
        </p:nvPicPr>
        <p:blipFill>
          <a:blip r:embed="rId3"/>
          <a:stretch>
            <a:fillRect/>
          </a:stretch>
        </p:blipFill>
        <p:spPr>
          <a:xfrm>
            <a:off x="8328122" y="1331403"/>
            <a:ext cx="2381250" cy="1476375"/>
          </a:xfrm>
          <a:prstGeom prst="rect">
            <a:avLst/>
          </a:prstGeom>
        </p:spPr>
      </p:pic>
      <p:pic>
        <p:nvPicPr>
          <p:cNvPr id="6" name="Picture 5"/>
          <p:cNvPicPr>
            <a:picLocks noChangeAspect="1"/>
          </p:cNvPicPr>
          <p:nvPr/>
        </p:nvPicPr>
        <p:blipFill>
          <a:blip r:embed="rId4"/>
          <a:stretch>
            <a:fillRect/>
          </a:stretch>
        </p:blipFill>
        <p:spPr>
          <a:xfrm>
            <a:off x="8367874" y="3643594"/>
            <a:ext cx="1714193" cy="1625055"/>
          </a:xfrm>
          <a:prstGeom prst="rect">
            <a:avLst/>
          </a:prstGeom>
        </p:spPr>
      </p:pic>
      <p:pic>
        <p:nvPicPr>
          <p:cNvPr id="7" name="Picture 6"/>
          <p:cNvPicPr>
            <a:picLocks noChangeAspect="1"/>
          </p:cNvPicPr>
          <p:nvPr/>
        </p:nvPicPr>
        <p:blipFill rotWithShape="1">
          <a:blip r:embed="rId5"/>
          <a:srcRect t="6872" b="15875"/>
          <a:stretch/>
        </p:blipFill>
        <p:spPr>
          <a:xfrm>
            <a:off x="4979044" y="3821542"/>
            <a:ext cx="2057400" cy="1714501"/>
          </a:xfrm>
          <a:prstGeom prst="rect">
            <a:avLst/>
          </a:prstGeom>
        </p:spPr>
      </p:pic>
      <p:pic>
        <p:nvPicPr>
          <p:cNvPr id="8" name="Picture 7"/>
          <p:cNvPicPr>
            <a:picLocks noChangeAspect="1"/>
          </p:cNvPicPr>
          <p:nvPr/>
        </p:nvPicPr>
        <p:blipFill rotWithShape="1">
          <a:blip r:embed="rId6"/>
          <a:srcRect t="14980" b="25277"/>
          <a:stretch/>
        </p:blipFill>
        <p:spPr>
          <a:xfrm>
            <a:off x="1495143" y="3942768"/>
            <a:ext cx="2057400" cy="1325881"/>
          </a:xfrm>
          <a:prstGeom prst="rect">
            <a:avLst/>
          </a:prstGeom>
        </p:spPr>
      </p:pic>
      <p:pic>
        <p:nvPicPr>
          <p:cNvPr id="9" name="Picture 8"/>
          <p:cNvPicPr>
            <a:picLocks noChangeAspect="1"/>
          </p:cNvPicPr>
          <p:nvPr/>
        </p:nvPicPr>
        <p:blipFill>
          <a:blip r:embed="rId7"/>
          <a:stretch>
            <a:fillRect/>
          </a:stretch>
        </p:blipFill>
        <p:spPr>
          <a:xfrm>
            <a:off x="1291402" y="1350644"/>
            <a:ext cx="2202998" cy="1468665"/>
          </a:xfrm>
          <a:prstGeom prst="rect">
            <a:avLst/>
          </a:prstGeom>
        </p:spPr>
      </p:pic>
      <p:pic>
        <p:nvPicPr>
          <p:cNvPr id="10" name="Picture 9"/>
          <p:cNvPicPr>
            <a:picLocks noChangeAspect="1"/>
          </p:cNvPicPr>
          <p:nvPr/>
        </p:nvPicPr>
        <p:blipFill rotWithShape="1">
          <a:blip r:embed="rId8"/>
          <a:srcRect l="11067" t="10000" r="9733" b="10000"/>
          <a:stretch/>
        </p:blipFill>
        <p:spPr>
          <a:xfrm>
            <a:off x="5059679" y="1114185"/>
            <a:ext cx="2263140" cy="2286000"/>
          </a:xfrm>
          <a:prstGeom prst="rect">
            <a:avLst/>
          </a:prstGeom>
        </p:spPr>
      </p:pic>
      <p:sp>
        <p:nvSpPr>
          <p:cNvPr id="11" name="Rectangle 10"/>
          <p:cNvSpPr/>
          <p:nvPr/>
        </p:nvSpPr>
        <p:spPr>
          <a:xfrm>
            <a:off x="9866618" y="2731079"/>
            <a:ext cx="828881" cy="400110"/>
          </a:xfrm>
          <a:prstGeom prst="rect">
            <a:avLst/>
          </a:prstGeom>
        </p:spPr>
        <p:txBody>
          <a:bodyPr wrap="none">
            <a:spAutoFit/>
          </a:bodyPr>
          <a:lstStyle/>
          <a:p>
            <a:pPr algn="ctr"/>
            <a:r>
              <a:rPr lang="en-GB" sz="2000" b="1" dirty="0"/>
              <a:t>Tablet</a:t>
            </a:r>
          </a:p>
        </p:txBody>
      </p:sp>
      <p:sp>
        <p:nvSpPr>
          <p:cNvPr id="12" name="Rectangle 11"/>
          <p:cNvSpPr/>
          <p:nvPr/>
        </p:nvSpPr>
        <p:spPr>
          <a:xfrm>
            <a:off x="5400146" y="3100848"/>
            <a:ext cx="1891867" cy="677108"/>
          </a:xfrm>
          <a:prstGeom prst="rect">
            <a:avLst/>
          </a:prstGeom>
        </p:spPr>
        <p:txBody>
          <a:bodyPr wrap="square">
            <a:spAutoFit/>
          </a:bodyPr>
          <a:lstStyle/>
          <a:p>
            <a:pPr algn="ctr"/>
            <a:endParaRPr lang="en-GB" b="1" dirty="0"/>
          </a:p>
          <a:p>
            <a:pPr algn="ctr"/>
            <a:r>
              <a:rPr lang="en-GB" sz="2000" b="1" dirty="0"/>
              <a:t>Games Console </a:t>
            </a:r>
          </a:p>
        </p:txBody>
      </p:sp>
      <p:sp>
        <p:nvSpPr>
          <p:cNvPr id="13" name="Rectangle 12"/>
          <p:cNvSpPr/>
          <p:nvPr/>
        </p:nvSpPr>
        <p:spPr>
          <a:xfrm>
            <a:off x="5253781" y="5614476"/>
            <a:ext cx="1874937" cy="400110"/>
          </a:xfrm>
          <a:prstGeom prst="rect">
            <a:avLst/>
          </a:prstGeom>
        </p:spPr>
        <p:txBody>
          <a:bodyPr wrap="none">
            <a:spAutoFit/>
          </a:bodyPr>
          <a:lstStyle/>
          <a:p>
            <a:pPr algn="ctr"/>
            <a:r>
              <a:rPr lang="en-GB" sz="2000" b="1" dirty="0"/>
              <a:t>Wireless Router</a:t>
            </a:r>
          </a:p>
        </p:txBody>
      </p:sp>
      <p:sp>
        <p:nvSpPr>
          <p:cNvPr id="14" name="Rectangle 13"/>
          <p:cNvSpPr/>
          <p:nvPr/>
        </p:nvSpPr>
        <p:spPr>
          <a:xfrm>
            <a:off x="1803637" y="5456593"/>
            <a:ext cx="1178528" cy="400110"/>
          </a:xfrm>
          <a:prstGeom prst="rect">
            <a:avLst/>
          </a:prstGeom>
        </p:spPr>
        <p:txBody>
          <a:bodyPr wrap="none">
            <a:spAutoFit/>
          </a:bodyPr>
          <a:lstStyle/>
          <a:p>
            <a:pPr algn="ctr"/>
            <a:r>
              <a:rPr lang="en-GB" sz="2000" b="1" dirty="0"/>
              <a:t>USB Stick</a:t>
            </a:r>
          </a:p>
        </p:txBody>
      </p:sp>
      <p:sp>
        <p:nvSpPr>
          <p:cNvPr id="15" name="Rectangle 14"/>
          <p:cNvSpPr/>
          <p:nvPr/>
        </p:nvSpPr>
        <p:spPr>
          <a:xfrm>
            <a:off x="1574183" y="3115382"/>
            <a:ext cx="1637436" cy="400110"/>
          </a:xfrm>
          <a:prstGeom prst="rect">
            <a:avLst/>
          </a:prstGeom>
        </p:spPr>
        <p:txBody>
          <a:bodyPr wrap="none">
            <a:spAutoFit/>
          </a:bodyPr>
          <a:lstStyle/>
          <a:p>
            <a:pPr algn="ctr"/>
            <a:r>
              <a:rPr lang="en-GB" sz="2000" b="1" dirty="0"/>
              <a:t>Laptop Eraser</a:t>
            </a:r>
          </a:p>
        </p:txBody>
      </p:sp>
      <p:sp>
        <p:nvSpPr>
          <p:cNvPr id="16" name="Rectangle 15"/>
          <p:cNvSpPr/>
          <p:nvPr/>
        </p:nvSpPr>
        <p:spPr>
          <a:xfrm>
            <a:off x="8067698" y="5476054"/>
            <a:ext cx="2314544" cy="400110"/>
          </a:xfrm>
          <a:prstGeom prst="rect">
            <a:avLst/>
          </a:prstGeom>
        </p:spPr>
        <p:txBody>
          <a:bodyPr wrap="none">
            <a:spAutoFit/>
          </a:bodyPr>
          <a:lstStyle/>
          <a:p>
            <a:pPr algn="ctr"/>
            <a:r>
              <a:rPr lang="en-GB" sz="2000" b="1" dirty="0"/>
              <a:t>Broken Smartphone</a:t>
            </a:r>
          </a:p>
        </p:txBody>
      </p:sp>
    </p:spTree>
    <p:extLst>
      <p:ext uri="{BB962C8B-B14F-4D97-AF65-F5344CB8AC3E}">
        <p14:creationId xmlns:p14="http://schemas.microsoft.com/office/powerpoint/2010/main" val="2661814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76350" y="169068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solidFill>
                <a:srgbClr val="002060"/>
              </a:solidFill>
            </a:endParaRPr>
          </a:p>
        </p:txBody>
      </p:sp>
      <p:sp>
        <p:nvSpPr>
          <p:cNvPr id="4" name="TextBox 3"/>
          <p:cNvSpPr txBox="1"/>
          <p:nvPr/>
        </p:nvSpPr>
        <p:spPr>
          <a:xfrm>
            <a:off x="1306116" y="389421"/>
            <a:ext cx="9403256" cy="584775"/>
          </a:xfrm>
          <a:prstGeom prst="rect">
            <a:avLst/>
          </a:prstGeom>
          <a:solidFill>
            <a:srgbClr val="002060"/>
          </a:solidFill>
        </p:spPr>
        <p:txBody>
          <a:bodyPr wrap="square" rtlCol="0">
            <a:spAutoFit/>
          </a:bodyPr>
          <a:lstStyle/>
          <a:p>
            <a:pPr algn="ctr"/>
            <a:r>
              <a:rPr lang="en-GB" sz="3200" b="1" dirty="0">
                <a:solidFill>
                  <a:schemeClr val="bg1"/>
                </a:solidFill>
              </a:rPr>
              <a:t>How is Cyber Crime Committed?</a:t>
            </a:r>
          </a:p>
        </p:txBody>
      </p:sp>
      <p:pic>
        <p:nvPicPr>
          <p:cNvPr id="5" name="Picture 4"/>
          <p:cNvPicPr>
            <a:picLocks noChangeAspect="1"/>
          </p:cNvPicPr>
          <p:nvPr/>
        </p:nvPicPr>
        <p:blipFill>
          <a:blip r:embed="rId3"/>
          <a:stretch>
            <a:fillRect/>
          </a:stretch>
        </p:blipFill>
        <p:spPr>
          <a:xfrm>
            <a:off x="1306116" y="1366837"/>
            <a:ext cx="9403256" cy="4124325"/>
          </a:xfrm>
          <a:prstGeom prst="rect">
            <a:avLst/>
          </a:prstGeom>
        </p:spPr>
      </p:pic>
    </p:spTree>
    <p:extLst>
      <p:ext uri="{BB962C8B-B14F-4D97-AF65-F5344CB8AC3E}">
        <p14:creationId xmlns:p14="http://schemas.microsoft.com/office/powerpoint/2010/main" val="159415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0936" y="272374"/>
            <a:ext cx="10875524" cy="584775"/>
          </a:xfrm>
          <a:prstGeom prst="rect">
            <a:avLst/>
          </a:prstGeom>
          <a:solidFill>
            <a:srgbClr val="002060"/>
          </a:solidFill>
        </p:spPr>
        <p:txBody>
          <a:bodyPr wrap="square" rtlCol="0">
            <a:spAutoFit/>
          </a:bodyPr>
          <a:lstStyle/>
          <a:p>
            <a:pPr algn="ctr"/>
            <a:r>
              <a:rPr lang="en-GB" sz="3200" b="1" dirty="0">
                <a:solidFill>
                  <a:schemeClr val="bg1"/>
                </a:solidFill>
              </a:rPr>
              <a:t>Other Key Legislation to note</a:t>
            </a:r>
          </a:p>
        </p:txBody>
      </p:sp>
      <p:graphicFrame>
        <p:nvGraphicFramePr>
          <p:cNvPr id="6" name="Diagram 5">
            <a:extLst>
              <a:ext uri="{FF2B5EF4-FFF2-40B4-BE49-F238E27FC236}">
                <a16:creationId xmlns:a16="http://schemas.microsoft.com/office/drawing/2014/main" id="{0B3E3DED-C29F-40B4-AD5B-315A08AA6894}"/>
              </a:ext>
            </a:extLst>
          </p:cNvPr>
          <p:cNvGraphicFramePr/>
          <p:nvPr>
            <p:extLst>
              <p:ext uri="{D42A27DB-BD31-4B8C-83A1-F6EECF244321}">
                <p14:modId xmlns:p14="http://schemas.microsoft.com/office/powerpoint/2010/main" val="821633468"/>
              </p:ext>
            </p:extLst>
          </p:nvPr>
        </p:nvGraphicFramePr>
        <p:xfrm>
          <a:off x="282102" y="1186434"/>
          <a:ext cx="11274358" cy="4485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87902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0E67AD69-1BB4-465D-8496-F3D42574FF68}"/>
                                            </p:graphicEl>
                                          </p:spTgt>
                                        </p:tgtEl>
                                        <p:attrNameLst>
                                          <p:attrName>style.visibility</p:attrName>
                                        </p:attrNameLst>
                                      </p:cBhvr>
                                      <p:to>
                                        <p:strVal val="visible"/>
                                      </p:to>
                                    </p:set>
                                    <p:animEffect transition="in" filter="fade">
                                      <p:cBhvr>
                                        <p:cTn id="7" dur="500"/>
                                        <p:tgtEl>
                                          <p:spTgt spid="6">
                                            <p:graphicEl>
                                              <a:dgm id="{0E67AD69-1BB4-465D-8496-F3D42574FF68}"/>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02D096AA-BAB5-4CC9-80CC-66941D946996}"/>
                                            </p:graphicEl>
                                          </p:spTgt>
                                        </p:tgtEl>
                                        <p:attrNameLst>
                                          <p:attrName>style.visibility</p:attrName>
                                        </p:attrNameLst>
                                      </p:cBhvr>
                                      <p:to>
                                        <p:strVal val="visible"/>
                                      </p:to>
                                    </p:set>
                                    <p:animEffect transition="in" filter="fade">
                                      <p:cBhvr>
                                        <p:cTn id="10" dur="500"/>
                                        <p:tgtEl>
                                          <p:spTgt spid="6">
                                            <p:graphicEl>
                                              <a:dgm id="{02D096AA-BAB5-4CC9-80CC-66941D946996}"/>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graphicEl>
                                              <a:dgm id="{362093AF-0DCF-427E-AECF-0A738EAF9277}"/>
                                            </p:graphicEl>
                                          </p:spTgt>
                                        </p:tgtEl>
                                        <p:attrNameLst>
                                          <p:attrName>style.visibility</p:attrName>
                                        </p:attrNameLst>
                                      </p:cBhvr>
                                      <p:to>
                                        <p:strVal val="visible"/>
                                      </p:to>
                                    </p:set>
                                    <p:animEffect transition="in" filter="fade">
                                      <p:cBhvr>
                                        <p:cTn id="13" dur="500"/>
                                        <p:tgtEl>
                                          <p:spTgt spid="6">
                                            <p:graphicEl>
                                              <a:dgm id="{362093AF-0DCF-427E-AECF-0A738EAF9277}"/>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graphicEl>
                                              <a:dgm id="{BA52F034-C847-4092-AAC8-FD293833D5E8}"/>
                                            </p:graphicEl>
                                          </p:spTgt>
                                        </p:tgtEl>
                                        <p:attrNameLst>
                                          <p:attrName>style.visibility</p:attrName>
                                        </p:attrNameLst>
                                      </p:cBhvr>
                                      <p:to>
                                        <p:strVal val="visible"/>
                                      </p:to>
                                    </p:set>
                                    <p:animEffect transition="in" filter="fade">
                                      <p:cBhvr>
                                        <p:cTn id="16" dur="500"/>
                                        <p:tgtEl>
                                          <p:spTgt spid="6">
                                            <p:graphicEl>
                                              <a:dgm id="{BA52F034-C847-4092-AAC8-FD293833D5E8}"/>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graphicEl>
                                              <a:dgm id="{A6C38A9F-C494-420A-996F-575949A9CC0F}"/>
                                            </p:graphicEl>
                                          </p:spTgt>
                                        </p:tgtEl>
                                        <p:attrNameLst>
                                          <p:attrName>style.visibility</p:attrName>
                                        </p:attrNameLst>
                                      </p:cBhvr>
                                      <p:to>
                                        <p:strVal val="visible"/>
                                      </p:to>
                                    </p:set>
                                    <p:animEffect transition="in" filter="fade">
                                      <p:cBhvr>
                                        <p:cTn id="19" dur="500"/>
                                        <p:tgtEl>
                                          <p:spTgt spid="6">
                                            <p:graphicEl>
                                              <a:dgm id="{A6C38A9F-C494-420A-996F-575949A9CC0F}"/>
                                            </p:graphic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graphicEl>
                                              <a:dgm id="{B5328CAD-62C8-470C-8B8D-65106EFDB036}"/>
                                            </p:graphicEl>
                                          </p:spTgt>
                                        </p:tgtEl>
                                        <p:attrNameLst>
                                          <p:attrName>style.visibility</p:attrName>
                                        </p:attrNameLst>
                                      </p:cBhvr>
                                      <p:to>
                                        <p:strVal val="visible"/>
                                      </p:to>
                                    </p:set>
                                    <p:animEffect transition="in" filter="fade">
                                      <p:cBhvr>
                                        <p:cTn id="22" dur="500"/>
                                        <p:tgtEl>
                                          <p:spTgt spid="6">
                                            <p:graphicEl>
                                              <a:dgm id="{B5328CAD-62C8-470C-8B8D-65106EFDB036}"/>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graphicEl>
                                              <a:dgm id="{3C2E45BA-E363-4BE3-82C0-31D90C874D03}"/>
                                            </p:graphicEl>
                                          </p:spTgt>
                                        </p:tgtEl>
                                        <p:attrNameLst>
                                          <p:attrName>style.visibility</p:attrName>
                                        </p:attrNameLst>
                                      </p:cBhvr>
                                      <p:to>
                                        <p:strVal val="visible"/>
                                      </p:to>
                                    </p:set>
                                    <p:animEffect transition="in" filter="fade">
                                      <p:cBhvr>
                                        <p:cTn id="25" dur="500"/>
                                        <p:tgtEl>
                                          <p:spTgt spid="6">
                                            <p:graphicEl>
                                              <a:dgm id="{3C2E45BA-E363-4BE3-82C0-31D90C874D03}"/>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graphicEl>
                                              <a:dgm id="{F82D6354-81BA-432E-9C19-619312B48191}"/>
                                            </p:graphicEl>
                                          </p:spTgt>
                                        </p:tgtEl>
                                        <p:attrNameLst>
                                          <p:attrName>style.visibility</p:attrName>
                                        </p:attrNameLst>
                                      </p:cBhvr>
                                      <p:to>
                                        <p:strVal val="visible"/>
                                      </p:to>
                                    </p:set>
                                    <p:animEffect transition="in" filter="fade">
                                      <p:cBhvr>
                                        <p:cTn id="28" dur="500"/>
                                        <p:tgtEl>
                                          <p:spTgt spid="6">
                                            <p:graphicEl>
                                              <a:dgm id="{F82D6354-81BA-432E-9C19-619312B4819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4E9FA7FA-A3D1-45B5-B8CD-95BD6BEB6CA9}"/>
                                            </p:graphicEl>
                                          </p:spTgt>
                                        </p:tgtEl>
                                        <p:attrNameLst>
                                          <p:attrName>style.visibility</p:attrName>
                                        </p:attrNameLst>
                                      </p:cBhvr>
                                      <p:to>
                                        <p:strVal val="visible"/>
                                      </p:to>
                                    </p:set>
                                    <p:animEffect transition="in" filter="fade">
                                      <p:cBhvr>
                                        <p:cTn id="31" dur="500"/>
                                        <p:tgtEl>
                                          <p:spTgt spid="6">
                                            <p:graphicEl>
                                              <a:dgm id="{4E9FA7FA-A3D1-45B5-B8CD-95BD6BEB6CA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graphicEl>
                                              <a:dgm id="{330185A4-8EAA-4CB9-B865-A7CEBFA4365C}"/>
                                            </p:graphicEl>
                                          </p:spTgt>
                                        </p:tgtEl>
                                        <p:attrNameLst>
                                          <p:attrName>style.visibility</p:attrName>
                                        </p:attrNameLst>
                                      </p:cBhvr>
                                      <p:to>
                                        <p:strVal val="visible"/>
                                      </p:to>
                                    </p:set>
                                    <p:animEffect transition="in" filter="fade">
                                      <p:cBhvr>
                                        <p:cTn id="34" dur="500"/>
                                        <p:tgtEl>
                                          <p:spTgt spid="6">
                                            <p:graphicEl>
                                              <a:dgm id="{330185A4-8EAA-4CB9-B865-A7CEBFA4365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3660" y="241038"/>
            <a:ext cx="11342451" cy="584775"/>
          </a:xfrm>
          <a:prstGeom prst="rect">
            <a:avLst/>
          </a:prstGeom>
          <a:solidFill>
            <a:srgbClr val="002060"/>
          </a:solidFill>
        </p:spPr>
        <p:txBody>
          <a:bodyPr wrap="square" rtlCol="0">
            <a:spAutoFit/>
          </a:bodyPr>
          <a:lstStyle/>
          <a:p>
            <a:pPr algn="ctr"/>
            <a:r>
              <a:rPr lang="en-GB" sz="3200" b="1" dirty="0">
                <a:solidFill>
                  <a:schemeClr val="bg1"/>
                </a:solidFill>
              </a:rPr>
              <a:t> Prevention Advice &amp; Support</a:t>
            </a:r>
          </a:p>
        </p:txBody>
      </p:sp>
      <p:pic>
        <p:nvPicPr>
          <p:cNvPr id="5" name="Picture 4"/>
          <p:cNvPicPr>
            <a:picLocks noChangeAspect="1"/>
          </p:cNvPicPr>
          <p:nvPr/>
        </p:nvPicPr>
        <p:blipFill>
          <a:blip r:embed="rId3"/>
          <a:stretch>
            <a:fillRect/>
          </a:stretch>
        </p:blipFill>
        <p:spPr>
          <a:xfrm>
            <a:off x="1072903" y="3429000"/>
            <a:ext cx="2411030" cy="2121434"/>
          </a:xfrm>
          <a:prstGeom prst="rect">
            <a:avLst/>
          </a:prstGeom>
        </p:spPr>
      </p:pic>
      <p:graphicFrame>
        <p:nvGraphicFramePr>
          <p:cNvPr id="2" name="Diagram 1">
            <a:extLst>
              <a:ext uri="{FF2B5EF4-FFF2-40B4-BE49-F238E27FC236}">
                <a16:creationId xmlns:a16="http://schemas.microsoft.com/office/drawing/2014/main" id="{91B06268-8EE4-441D-B83F-0D317D430E1A}"/>
              </a:ext>
            </a:extLst>
          </p:cNvPr>
          <p:cNvGraphicFramePr/>
          <p:nvPr>
            <p:extLst>
              <p:ext uri="{D42A27DB-BD31-4B8C-83A1-F6EECF244321}">
                <p14:modId xmlns:p14="http://schemas.microsoft.com/office/powerpoint/2010/main" val="2973546499"/>
              </p:ext>
            </p:extLst>
          </p:nvPr>
        </p:nvGraphicFramePr>
        <p:xfrm>
          <a:off x="1050587" y="503736"/>
          <a:ext cx="10408596" cy="55741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52881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73415C25-E91B-4A0D-9B1B-DC846EDA12B8}"/>
                                            </p:graphicEl>
                                          </p:spTgt>
                                        </p:tgtEl>
                                        <p:attrNameLst>
                                          <p:attrName>style.visibility</p:attrName>
                                        </p:attrNameLst>
                                      </p:cBhvr>
                                      <p:to>
                                        <p:strVal val="visible"/>
                                      </p:to>
                                    </p:set>
                                    <p:animEffect transition="in" filter="fade">
                                      <p:cBhvr>
                                        <p:cTn id="7" dur="500"/>
                                        <p:tgtEl>
                                          <p:spTgt spid="2">
                                            <p:graphicEl>
                                              <a:dgm id="{73415C25-E91B-4A0D-9B1B-DC846EDA12B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593788D-1410-4003-ACCF-3E5D492BA9B7}"/>
                                            </p:graphicEl>
                                          </p:spTgt>
                                        </p:tgtEl>
                                        <p:attrNameLst>
                                          <p:attrName>style.visibility</p:attrName>
                                        </p:attrNameLst>
                                      </p:cBhvr>
                                      <p:to>
                                        <p:strVal val="visible"/>
                                      </p:to>
                                    </p:set>
                                    <p:animEffect transition="in" filter="fade">
                                      <p:cBhvr>
                                        <p:cTn id="12" dur="500"/>
                                        <p:tgtEl>
                                          <p:spTgt spid="2">
                                            <p:graphicEl>
                                              <a:dgm id="{0593788D-1410-4003-ACCF-3E5D492BA9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6490B18-05EC-489F-AF3D-B767C1FAC9E5}"/>
                                            </p:graphicEl>
                                          </p:spTgt>
                                        </p:tgtEl>
                                        <p:attrNameLst>
                                          <p:attrName>style.visibility</p:attrName>
                                        </p:attrNameLst>
                                      </p:cBhvr>
                                      <p:to>
                                        <p:strVal val="visible"/>
                                      </p:to>
                                    </p:set>
                                    <p:animEffect transition="in" filter="fade">
                                      <p:cBhvr>
                                        <p:cTn id="15" dur="500"/>
                                        <p:tgtEl>
                                          <p:spTgt spid="2">
                                            <p:graphicEl>
                                              <a:dgm id="{06490B18-05EC-489F-AF3D-B767C1FAC9E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F9E9E208-1613-4CC9-A351-8EDC7C4F446D}"/>
                                            </p:graphicEl>
                                          </p:spTgt>
                                        </p:tgtEl>
                                        <p:attrNameLst>
                                          <p:attrName>style.visibility</p:attrName>
                                        </p:attrNameLst>
                                      </p:cBhvr>
                                      <p:to>
                                        <p:strVal val="visible"/>
                                      </p:to>
                                    </p:set>
                                    <p:animEffect transition="in" filter="fade">
                                      <p:cBhvr>
                                        <p:cTn id="20" dur="500"/>
                                        <p:tgtEl>
                                          <p:spTgt spid="2">
                                            <p:graphicEl>
                                              <a:dgm id="{F9E9E208-1613-4CC9-A351-8EDC7C4F446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80D75B0A-F476-428F-B1E5-DFDE9E19697B}"/>
                                            </p:graphicEl>
                                          </p:spTgt>
                                        </p:tgtEl>
                                        <p:attrNameLst>
                                          <p:attrName>style.visibility</p:attrName>
                                        </p:attrNameLst>
                                      </p:cBhvr>
                                      <p:to>
                                        <p:strVal val="visible"/>
                                      </p:to>
                                    </p:set>
                                    <p:animEffect transition="in" filter="fade">
                                      <p:cBhvr>
                                        <p:cTn id="23" dur="500"/>
                                        <p:tgtEl>
                                          <p:spTgt spid="2">
                                            <p:graphicEl>
                                              <a:dgm id="{80D75B0A-F476-428F-B1E5-DFDE9E19697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55C3348E-9FB9-4D79-B16D-E8A1A59496A1}"/>
                                            </p:graphicEl>
                                          </p:spTgt>
                                        </p:tgtEl>
                                        <p:attrNameLst>
                                          <p:attrName>style.visibility</p:attrName>
                                        </p:attrNameLst>
                                      </p:cBhvr>
                                      <p:to>
                                        <p:strVal val="visible"/>
                                      </p:to>
                                    </p:set>
                                    <p:animEffect transition="in" filter="fade">
                                      <p:cBhvr>
                                        <p:cTn id="28" dur="500"/>
                                        <p:tgtEl>
                                          <p:spTgt spid="2">
                                            <p:graphicEl>
                                              <a:dgm id="{55C3348E-9FB9-4D79-B16D-E8A1A59496A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0B92C655-72EF-41AC-BB37-661E41059AB2}"/>
                                            </p:graphicEl>
                                          </p:spTgt>
                                        </p:tgtEl>
                                        <p:attrNameLst>
                                          <p:attrName>style.visibility</p:attrName>
                                        </p:attrNameLst>
                                      </p:cBhvr>
                                      <p:to>
                                        <p:strVal val="visible"/>
                                      </p:to>
                                    </p:set>
                                    <p:animEffect transition="in" filter="fade">
                                      <p:cBhvr>
                                        <p:cTn id="31" dur="500"/>
                                        <p:tgtEl>
                                          <p:spTgt spid="2">
                                            <p:graphicEl>
                                              <a:dgm id="{0B92C655-72EF-41AC-BB37-661E41059AB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93A95F42-EB8F-4604-A465-51D714C665C8}"/>
                                            </p:graphicEl>
                                          </p:spTgt>
                                        </p:tgtEl>
                                        <p:attrNameLst>
                                          <p:attrName>style.visibility</p:attrName>
                                        </p:attrNameLst>
                                      </p:cBhvr>
                                      <p:to>
                                        <p:strVal val="visible"/>
                                      </p:to>
                                    </p:set>
                                    <p:animEffect transition="in" filter="fade">
                                      <p:cBhvr>
                                        <p:cTn id="36" dur="500"/>
                                        <p:tgtEl>
                                          <p:spTgt spid="2">
                                            <p:graphicEl>
                                              <a:dgm id="{93A95F42-EB8F-4604-A465-51D714C665C8}"/>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9D42F338-96A7-4B6D-A414-8704AFA32062}"/>
                                            </p:graphicEl>
                                          </p:spTgt>
                                        </p:tgtEl>
                                        <p:attrNameLst>
                                          <p:attrName>style.visibility</p:attrName>
                                        </p:attrNameLst>
                                      </p:cBhvr>
                                      <p:to>
                                        <p:strVal val="visible"/>
                                      </p:to>
                                    </p:set>
                                    <p:animEffect transition="in" filter="fade">
                                      <p:cBhvr>
                                        <p:cTn id="39" dur="500"/>
                                        <p:tgtEl>
                                          <p:spTgt spid="2">
                                            <p:graphicEl>
                                              <a:dgm id="{9D42F338-96A7-4B6D-A414-8704AFA3206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97077" y="121142"/>
            <a:ext cx="10827087" cy="584775"/>
          </a:xfrm>
          <a:prstGeom prst="rect">
            <a:avLst/>
          </a:prstGeom>
          <a:solidFill>
            <a:srgbClr val="002060"/>
          </a:solidFill>
        </p:spPr>
        <p:txBody>
          <a:bodyPr wrap="square" rtlCol="0">
            <a:spAutoFit/>
          </a:bodyPr>
          <a:lstStyle/>
          <a:p>
            <a:pPr algn="ctr"/>
            <a:r>
              <a:rPr lang="en-GB" sz="3200" b="1" dirty="0">
                <a:solidFill>
                  <a:schemeClr val="bg1"/>
                </a:solidFill>
              </a:rPr>
              <a:t>Digital Media Investigators</a:t>
            </a:r>
          </a:p>
        </p:txBody>
      </p:sp>
      <p:graphicFrame>
        <p:nvGraphicFramePr>
          <p:cNvPr id="2" name="Diagram 1">
            <a:extLst>
              <a:ext uri="{FF2B5EF4-FFF2-40B4-BE49-F238E27FC236}">
                <a16:creationId xmlns:a16="http://schemas.microsoft.com/office/drawing/2014/main" id="{32876A44-CDB7-4EF0-814E-152579CEB72D}"/>
              </a:ext>
            </a:extLst>
          </p:cNvPr>
          <p:cNvGraphicFramePr/>
          <p:nvPr>
            <p:extLst>
              <p:ext uri="{D42A27DB-BD31-4B8C-83A1-F6EECF244321}">
                <p14:modId xmlns:p14="http://schemas.microsoft.com/office/powerpoint/2010/main" val="1083334431"/>
              </p:ext>
            </p:extLst>
          </p:nvPr>
        </p:nvGraphicFramePr>
        <p:xfrm>
          <a:off x="1381328" y="938161"/>
          <a:ext cx="9358008" cy="47817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747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FCC579D-6084-4E90-95D9-4A53A894C89E}"/>
                                            </p:graphicEl>
                                          </p:spTgt>
                                        </p:tgtEl>
                                        <p:attrNameLst>
                                          <p:attrName>style.visibility</p:attrName>
                                        </p:attrNameLst>
                                      </p:cBhvr>
                                      <p:to>
                                        <p:strVal val="visible"/>
                                      </p:to>
                                    </p:set>
                                    <p:animEffect transition="in" filter="fade">
                                      <p:cBhvr>
                                        <p:cTn id="7" dur="500"/>
                                        <p:tgtEl>
                                          <p:spTgt spid="2">
                                            <p:graphicEl>
                                              <a:dgm id="{EFCC579D-6084-4E90-95D9-4A53A894C89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82FE094-2FA7-4612-9619-A7C96AEB7FBD}"/>
                                            </p:graphicEl>
                                          </p:spTgt>
                                        </p:tgtEl>
                                        <p:attrNameLst>
                                          <p:attrName>style.visibility</p:attrName>
                                        </p:attrNameLst>
                                      </p:cBhvr>
                                      <p:to>
                                        <p:strVal val="visible"/>
                                      </p:to>
                                    </p:set>
                                    <p:animEffect transition="in" filter="fade">
                                      <p:cBhvr>
                                        <p:cTn id="12" dur="500"/>
                                        <p:tgtEl>
                                          <p:spTgt spid="2">
                                            <p:graphicEl>
                                              <a:dgm id="{682FE094-2FA7-4612-9619-A7C96AEB7FB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577FCB8B-388C-4D83-8BB6-D861FC2792CA}"/>
                                            </p:graphicEl>
                                          </p:spTgt>
                                        </p:tgtEl>
                                        <p:attrNameLst>
                                          <p:attrName>style.visibility</p:attrName>
                                        </p:attrNameLst>
                                      </p:cBhvr>
                                      <p:to>
                                        <p:strVal val="visible"/>
                                      </p:to>
                                    </p:set>
                                    <p:animEffect transition="in" filter="fade">
                                      <p:cBhvr>
                                        <p:cTn id="15" dur="500"/>
                                        <p:tgtEl>
                                          <p:spTgt spid="2">
                                            <p:graphicEl>
                                              <a:dgm id="{577FCB8B-388C-4D83-8BB6-D861FC2792C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8ADC8802-F95A-4FBC-9B8B-9EBC854595B8}"/>
                                            </p:graphicEl>
                                          </p:spTgt>
                                        </p:tgtEl>
                                        <p:attrNameLst>
                                          <p:attrName>style.visibility</p:attrName>
                                        </p:attrNameLst>
                                      </p:cBhvr>
                                      <p:to>
                                        <p:strVal val="visible"/>
                                      </p:to>
                                    </p:set>
                                    <p:animEffect transition="in" filter="fade">
                                      <p:cBhvr>
                                        <p:cTn id="20" dur="500"/>
                                        <p:tgtEl>
                                          <p:spTgt spid="2">
                                            <p:graphicEl>
                                              <a:dgm id="{8ADC8802-F95A-4FBC-9B8B-9EBC854595B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E278818A-0E1E-4A74-94E4-110AB0218855}"/>
                                            </p:graphicEl>
                                          </p:spTgt>
                                        </p:tgtEl>
                                        <p:attrNameLst>
                                          <p:attrName>style.visibility</p:attrName>
                                        </p:attrNameLst>
                                      </p:cBhvr>
                                      <p:to>
                                        <p:strVal val="visible"/>
                                      </p:to>
                                    </p:set>
                                    <p:animEffect transition="in" filter="fade">
                                      <p:cBhvr>
                                        <p:cTn id="23" dur="500"/>
                                        <p:tgtEl>
                                          <p:spTgt spid="2">
                                            <p:graphicEl>
                                              <a:dgm id="{E278818A-0E1E-4A74-94E4-110AB02188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0936" y="187030"/>
            <a:ext cx="10875524" cy="584775"/>
          </a:xfrm>
          <a:prstGeom prst="rect">
            <a:avLst/>
          </a:prstGeom>
          <a:solidFill>
            <a:srgbClr val="002060"/>
          </a:solidFill>
        </p:spPr>
        <p:txBody>
          <a:bodyPr wrap="square" rtlCol="0">
            <a:spAutoFit/>
          </a:bodyPr>
          <a:lstStyle/>
          <a:p>
            <a:pPr algn="ctr"/>
            <a:r>
              <a:rPr lang="en-GB" sz="3200" b="1" dirty="0">
                <a:solidFill>
                  <a:schemeClr val="bg1"/>
                </a:solidFill>
              </a:rPr>
              <a:t>Digital Media Investigators</a:t>
            </a:r>
          </a:p>
        </p:txBody>
      </p:sp>
      <p:graphicFrame>
        <p:nvGraphicFramePr>
          <p:cNvPr id="2" name="Diagram 1">
            <a:extLst>
              <a:ext uri="{FF2B5EF4-FFF2-40B4-BE49-F238E27FC236}">
                <a16:creationId xmlns:a16="http://schemas.microsoft.com/office/drawing/2014/main" id="{26CE4DF2-8A6D-469F-84DD-8BF202324EB5}"/>
              </a:ext>
            </a:extLst>
          </p:cNvPr>
          <p:cNvGraphicFramePr/>
          <p:nvPr>
            <p:extLst>
              <p:ext uri="{D42A27DB-BD31-4B8C-83A1-F6EECF244321}">
                <p14:modId xmlns:p14="http://schemas.microsoft.com/office/powerpoint/2010/main" val="1142944954"/>
              </p:ext>
            </p:extLst>
          </p:nvPr>
        </p:nvGraphicFramePr>
        <p:xfrm>
          <a:off x="680936" y="928577"/>
          <a:ext cx="10278746" cy="47570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5773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6A30F65-7A8E-4AA3-A343-B7AE779F8578}"/>
                                            </p:graphicEl>
                                          </p:spTgt>
                                        </p:tgtEl>
                                        <p:attrNameLst>
                                          <p:attrName>style.visibility</p:attrName>
                                        </p:attrNameLst>
                                      </p:cBhvr>
                                      <p:to>
                                        <p:strVal val="visible"/>
                                      </p:to>
                                    </p:set>
                                    <p:animEffect transition="in" filter="fade">
                                      <p:cBhvr>
                                        <p:cTn id="7" dur="500"/>
                                        <p:tgtEl>
                                          <p:spTgt spid="2">
                                            <p:graphicEl>
                                              <a:dgm id="{C6A30F65-7A8E-4AA3-A343-B7AE779F857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4A85576-E3CC-4DC6-ACD0-89CA94E2F183}"/>
                                            </p:graphicEl>
                                          </p:spTgt>
                                        </p:tgtEl>
                                        <p:attrNameLst>
                                          <p:attrName>style.visibility</p:attrName>
                                        </p:attrNameLst>
                                      </p:cBhvr>
                                      <p:to>
                                        <p:strVal val="visible"/>
                                      </p:to>
                                    </p:set>
                                    <p:animEffect transition="in" filter="fade">
                                      <p:cBhvr>
                                        <p:cTn id="12" dur="500"/>
                                        <p:tgtEl>
                                          <p:spTgt spid="2">
                                            <p:graphicEl>
                                              <a:dgm id="{A4A85576-E3CC-4DC6-ACD0-89CA94E2F18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155209B-B9A3-4D7F-AC6E-018B364E3BA7}"/>
                                            </p:graphicEl>
                                          </p:spTgt>
                                        </p:tgtEl>
                                        <p:attrNameLst>
                                          <p:attrName>style.visibility</p:attrName>
                                        </p:attrNameLst>
                                      </p:cBhvr>
                                      <p:to>
                                        <p:strVal val="visible"/>
                                      </p:to>
                                    </p:set>
                                    <p:animEffect transition="in" filter="fade">
                                      <p:cBhvr>
                                        <p:cTn id="15" dur="500"/>
                                        <p:tgtEl>
                                          <p:spTgt spid="2">
                                            <p:graphicEl>
                                              <a:dgm id="{C155209B-B9A3-4D7F-AC6E-018B364E3BA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6824" y="223759"/>
            <a:ext cx="11131880" cy="584775"/>
          </a:xfrm>
          <a:prstGeom prst="rect">
            <a:avLst/>
          </a:prstGeom>
          <a:solidFill>
            <a:srgbClr val="002060"/>
          </a:solidFill>
        </p:spPr>
        <p:txBody>
          <a:bodyPr wrap="square" rtlCol="0">
            <a:spAutoFit/>
          </a:bodyPr>
          <a:lstStyle/>
          <a:p>
            <a:pPr algn="ctr"/>
            <a:r>
              <a:rPr lang="en-GB" sz="3200" b="1" dirty="0">
                <a:solidFill>
                  <a:schemeClr val="bg1"/>
                </a:solidFill>
              </a:rPr>
              <a:t>Digital Hygiene…the basics</a:t>
            </a:r>
          </a:p>
        </p:txBody>
      </p:sp>
      <p:graphicFrame>
        <p:nvGraphicFramePr>
          <p:cNvPr id="2" name="Diagram 1">
            <a:extLst>
              <a:ext uri="{FF2B5EF4-FFF2-40B4-BE49-F238E27FC236}">
                <a16:creationId xmlns:a16="http://schemas.microsoft.com/office/drawing/2014/main" id="{32C93BDF-DEA8-4A63-823F-9B158007AD9D}"/>
              </a:ext>
            </a:extLst>
          </p:cNvPr>
          <p:cNvGraphicFramePr/>
          <p:nvPr>
            <p:extLst>
              <p:ext uri="{D42A27DB-BD31-4B8C-83A1-F6EECF244321}">
                <p14:modId xmlns:p14="http://schemas.microsoft.com/office/powerpoint/2010/main" val="1805822453"/>
              </p:ext>
            </p:extLst>
          </p:nvPr>
        </p:nvGraphicFramePr>
        <p:xfrm>
          <a:off x="596824" y="1121664"/>
          <a:ext cx="10998352" cy="43027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1711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3C3FD2A-3B8C-4A1A-97D9-11A854491F6C}"/>
                                            </p:graphicEl>
                                          </p:spTgt>
                                        </p:tgtEl>
                                        <p:attrNameLst>
                                          <p:attrName>style.visibility</p:attrName>
                                        </p:attrNameLst>
                                      </p:cBhvr>
                                      <p:to>
                                        <p:strVal val="visible"/>
                                      </p:to>
                                    </p:set>
                                    <p:animEffect transition="in" filter="fade">
                                      <p:cBhvr>
                                        <p:cTn id="7" dur="500"/>
                                        <p:tgtEl>
                                          <p:spTgt spid="2">
                                            <p:graphicEl>
                                              <a:dgm id="{B3C3FD2A-3B8C-4A1A-97D9-11A854491F6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A2758DB7-2BB5-4B5F-A8F8-4E186DFF9923}"/>
                                            </p:graphicEl>
                                          </p:spTgt>
                                        </p:tgtEl>
                                        <p:attrNameLst>
                                          <p:attrName>style.visibility</p:attrName>
                                        </p:attrNameLst>
                                      </p:cBhvr>
                                      <p:to>
                                        <p:strVal val="visible"/>
                                      </p:to>
                                    </p:set>
                                    <p:animEffect transition="in" filter="fade">
                                      <p:cBhvr>
                                        <p:cTn id="10" dur="500"/>
                                        <p:tgtEl>
                                          <p:spTgt spid="2">
                                            <p:graphicEl>
                                              <a:dgm id="{A2758DB7-2BB5-4B5F-A8F8-4E186DFF9923}"/>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graphicEl>
                                              <a:dgm id="{6F244FBA-7872-44C3-983C-455BEC076E69}"/>
                                            </p:graphicEl>
                                          </p:spTgt>
                                        </p:tgtEl>
                                        <p:attrNameLst>
                                          <p:attrName>style.visibility</p:attrName>
                                        </p:attrNameLst>
                                      </p:cBhvr>
                                      <p:to>
                                        <p:strVal val="visible"/>
                                      </p:to>
                                    </p:set>
                                    <p:animEffect transition="in" filter="fade">
                                      <p:cBhvr>
                                        <p:cTn id="13" dur="500"/>
                                        <p:tgtEl>
                                          <p:spTgt spid="2">
                                            <p:graphicEl>
                                              <a:dgm id="{6F244FBA-7872-44C3-983C-455BEC076E69}"/>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graphicEl>
                                              <a:dgm id="{F8CBA0FF-043B-47F9-8062-791C6F956581}"/>
                                            </p:graphicEl>
                                          </p:spTgt>
                                        </p:tgtEl>
                                        <p:attrNameLst>
                                          <p:attrName>style.visibility</p:attrName>
                                        </p:attrNameLst>
                                      </p:cBhvr>
                                      <p:to>
                                        <p:strVal val="visible"/>
                                      </p:to>
                                    </p:set>
                                    <p:animEffect transition="in" filter="fade">
                                      <p:cBhvr>
                                        <p:cTn id="16" dur="500"/>
                                        <p:tgtEl>
                                          <p:spTgt spid="2">
                                            <p:graphicEl>
                                              <a:dgm id="{F8CBA0FF-043B-47F9-8062-791C6F956581}"/>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graphicEl>
                                              <a:dgm id="{89491CE4-4DF8-49BB-B899-BA77B0C9F72C}"/>
                                            </p:graphicEl>
                                          </p:spTgt>
                                        </p:tgtEl>
                                        <p:attrNameLst>
                                          <p:attrName>style.visibility</p:attrName>
                                        </p:attrNameLst>
                                      </p:cBhvr>
                                      <p:to>
                                        <p:strVal val="visible"/>
                                      </p:to>
                                    </p:set>
                                    <p:animEffect transition="in" filter="fade">
                                      <p:cBhvr>
                                        <p:cTn id="19" dur="500"/>
                                        <p:tgtEl>
                                          <p:spTgt spid="2">
                                            <p:graphicEl>
                                              <a:dgm id="{89491CE4-4DF8-49BB-B899-BA77B0C9F72C}"/>
                                            </p:graphic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
                                            <p:graphicEl>
                                              <a:dgm id="{ACA108B7-8073-4FE2-8BC0-E7477B713105}"/>
                                            </p:graphicEl>
                                          </p:spTgt>
                                        </p:tgtEl>
                                        <p:attrNameLst>
                                          <p:attrName>style.visibility</p:attrName>
                                        </p:attrNameLst>
                                      </p:cBhvr>
                                      <p:to>
                                        <p:strVal val="visible"/>
                                      </p:to>
                                    </p:set>
                                    <p:animEffect transition="in" filter="fade">
                                      <p:cBhvr>
                                        <p:cTn id="22" dur="500"/>
                                        <p:tgtEl>
                                          <p:spTgt spid="2">
                                            <p:graphicEl>
                                              <a:dgm id="{ACA108B7-8073-4FE2-8BC0-E7477B713105}"/>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
                                            <p:graphicEl>
                                              <a:dgm id="{753F1961-B142-4763-8D12-2C6AD63C5755}"/>
                                            </p:graphicEl>
                                          </p:spTgt>
                                        </p:tgtEl>
                                        <p:attrNameLst>
                                          <p:attrName>style.visibility</p:attrName>
                                        </p:attrNameLst>
                                      </p:cBhvr>
                                      <p:to>
                                        <p:strVal val="visible"/>
                                      </p:to>
                                    </p:set>
                                    <p:animEffect transition="in" filter="fade">
                                      <p:cBhvr>
                                        <p:cTn id="25" dur="500"/>
                                        <p:tgtEl>
                                          <p:spTgt spid="2">
                                            <p:graphicEl>
                                              <a:dgm id="{753F1961-B142-4763-8D12-2C6AD63C5755}"/>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146ABC05-6CD9-4C7B-A4E2-3A032296BCC1}"/>
                                            </p:graphicEl>
                                          </p:spTgt>
                                        </p:tgtEl>
                                        <p:attrNameLst>
                                          <p:attrName>style.visibility</p:attrName>
                                        </p:attrNameLst>
                                      </p:cBhvr>
                                      <p:to>
                                        <p:strVal val="visible"/>
                                      </p:to>
                                    </p:set>
                                    <p:animEffect transition="in" filter="fade">
                                      <p:cBhvr>
                                        <p:cTn id="28" dur="500"/>
                                        <p:tgtEl>
                                          <p:spTgt spid="2">
                                            <p:graphicEl>
                                              <a:dgm id="{146ABC05-6CD9-4C7B-A4E2-3A032296BCC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D5482AAC-D61D-4974-B39C-5974052B65D5}"/>
                                            </p:graphicEl>
                                          </p:spTgt>
                                        </p:tgtEl>
                                        <p:attrNameLst>
                                          <p:attrName>style.visibility</p:attrName>
                                        </p:attrNameLst>
                                      </p:cBhvr>
                                      <p:to>
                                        <p:strVal val="visible"/>
                                      </p:to>
                                    </p:set>
                                    <p:animEffect transition="in" filter="fade">
                                      <p:cBhvr>
                                        <p:cTn id="31" dur="500"/>
                                        <p:tgtEl>
                                          <p:spTgt spid="2">
                                            <p:graphicEl>
                                              <a:dgm id="{D5482AAC-D61D-4974-B39C-5974052B65D5}"/>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
                                            <p:graphicEl>
                                              <a:dgm id="{1C2C1ACB-E532-4681-84A5-3879F87C7D94}"/>
                                            </p:graphicEl>
                                          </p:spTgt>
                                        </p:tgtEl>
                                        <p:attrNameLst>
                                          <p:attrName>style.visibility</p:attrName>
                                        </p:attrNameLst>
                                      </p:cBhvr>
                                      <p:to>
                                        <p:strVal val="visible"/>
                                      </p:to>
                                    </p:set>
                                    <p:animEffect transition="in" filter="fade">
                                      <p:cBhvr>
                                        <p:cTn id="34" dur="500"/>
                                        <p:tgtEl>
                                          <p:spTgt spid="2">
                                            <p:graphicEl>
                                              <a:dgm id="{1C2C1ACB-E532-4681-84A5-3879F87C7D94}"/>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
                                            <p:graphicEl>
                                              <a:dgm id="{D70752FB-056F-42D5-BA49-A10BC0B63748}"/>
                                            </p:graphicEl>
                                          </p:spTgt>
                                        </p:tgtEl>
                                        <p:attrNameLst>
                                          <p:attrName>style.visibility</p:attrName>
                                        </p:attrNameLst>
                                      </p:cBhvr>
                                      <p:to>
                                        <p:strVal val="visible"/>
                                      </p:to>
                                    </p:set>
                                    <p:animEffect transition="in" filter="fade">
                                      <p:cBhvr>
                                        <p:cTn id="37" dur="500"/>
                                        <p:tgtEl>
                                          <p:spTgt spid="2">
                                            <p:graphicEl>
                                              <a:dgm id="{D70752FB-056F-42D5-BA49-A10BC0B6374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17313-157C-4104-8476-235013AF3D65}"/>
              </a:ext>
            </a:extLst>
          </p:cNvPr>
          <p:cNvSpPr>
            <a:spLocks noGrp="1"/>
          </p:cNvSpPr>
          <p:nvPr>
            <p:ph type="title"/>
          </p:nvPr>
        </p:nvSpPr>
        <p:spPr>
          <a:xfrm>
            <a:off x="838200" y="365125"/>
            <a:ext cx="10515600" cy="549275"/>
          </a:xfrm>
          <a:solidFill>
            <a:srgbClr val="002060"/>
          </a:solidFill>
        </p:spPr>
        <p:txBody>
          <a:bodyPr>
            <a:normAutofit/>
          </a:bodyPr>
          <a:lstStyle/>
          <a:p>
            <a:pPr algn="ctr"/>
            <a:r>
              <a:rPr lang="en-GB" sz="3200" b="1" dirty="0">
                <a:solidFill>
                  <a:schemeClr val="bg1"/>
                </a:solidFill>
                <a:latin typeface="+mn-lt"/>
              </a:rPr>
              <a:t>Digital Hygiene</a:t>
            </a:r>
          </a:p>
        </p:txBody>
      </p:sp>
      <p:pic>
        <p:nvPicPr>
          <p:cNvPr id="1026" name="Picture 2" descr="BYOD and Employee Habits—Employer Concerns">
            <a:extLst>
              <a:ext uri="{FF2B5EF4-FFF2-40B4-BE49-F238E27FC236}">
                <a16:creationId xmlns:a16="http://schemas.microsoft.com/office/drawing/2014/main" id="{CE4B4F0F-776E-4225-B9A3-0804ECC6F0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8694" y="2212941"/>
            <a:ext cx="3640895" cy="2432118"/>
          </a:xfrm>
          <a:prstGeom prst="rect">
            <a:avLst/>
          </a:prstGeom>
          <a:noFill/>
          <a:extLst>
            <a:ext uri="{909E8E84-426E-40DD-AFC4-6F175D3DCCD1}">
              <a14:hiddenFill xmlns:a14="http://schemas.microsoft.com/office/drawing/2010/main">
                <a:solidFill>
                  <a:srgbClr val="FFFFFF"/>
                </a:solidFill>
              </a14:hiddenFill>
            </a:ext>
          </a:extLst>
        </p:spPr>
      </p:pic>
      <p:sp>
        <p:nvSpPr>
          <p:cNvPr id="6" name="Thought Bubble: Cloud 5">
            <a:extLst>
              <a:ext uri="{FF2B5EF4-FFF2-40B4-BE49-F238E27FC236}">
                <a16:creationId xmlns:a16="http://schemas.microsoft.com/office/drawing/2014/main" id="{443AED58-EA4B-4561-92B2-A8735FB75B68}"/>
              </a:ext>
            </a:extLst>
          </p:cNvPr>
          <p:cNvSpPr/>
          <p:nvPr/>
        </p:nvSpPr>
        <p:spPr>
          <a:xfrm>
            <a:off x="6096000" y="1911282"/>
            <a:ext cx="4172426" cy="2432118"/>
          </a:xfrm>
          <a:prstGeom prst="cloudCallou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Risks of using personal devices for work?</a:t>
            </a:r>
          </a:p>
        </p:txBody>
      </p:sp>
    </p:spTree>
    <p:extLst>
      <p:ext uri="{BB962C8B-B14F-4D97-AF65-F5344CB8AC3E}">
        <p14:creationId xmlns:p14="http://schemas.microsoft.com/office/powerpoint/2010/main" val="952759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3115" y="155643"/>
            <a:ext cx="11011711" cy="584775"/>
          </a:xfrm>
          <a:prstGeom prst="rect">
            <a:avLst/>
          </a:prstGeom>
          <a:solidFill>
            <a:srgbClr val="002060"/>
          </a:solidFill>
        </p:spPr>
        <p:txBody>
          <a:bodyPr wrap="square" rtlCol="0">
            <a:spAutoFit/>
          </a:bodyPr>
          <a:lstStyle/>
          <a:p>
            <a:pPr algn="ctr"/>
            <a:r>
              <a:rPr lang="en-GB" sz="3200" b="1" dirty="0">
                <a:solidFill>
                  <a:schemeClr val="bg1"/>
                </a:solidFill>
              </a:rPr>
              <a:t>Levels of Open Source Research</a:t>
            </a:r>
          </a:p>
        </p:txBody>
      </p:sp>
      <p:graphicFrame>
        <p:nvGraphicFramePr>
          <p:cNvPr id="10" name="Diagram 9">
            <a:extLst>
              <a:ext uri="{FF2B5EF4-FFF2-40B4-BE49-F238E27FC236}">
                <a16:creationId xmlns:a16="http://schemas.microsoft.com/office/drawing/2014/main" id="{B5068A13-6340-4615-9601-E0F7F6056422}"/>
              </a:ext>
            </a:extLst>
          </p:cNvPr>
          <p:cNvGraphicFramePr/>
          <p:nvPr>
            <p:extLst>
              <p:ext uri="{D42A27DB-BD31-4B8C-83A1-F6EECF244321}">
                <p14:modId xmlns:p14="http://schemas.microsoft.com/office/powerpoint/2010/main" val="2598872535"/>
              </p:ext>
            </p:extLst>
          </p:nvPr>
        </p:nvGraphicFramePr>
        <p:xfrm>
          <a:off x="838005" y="597408"/>
          <a:ext cx="10541930" cy="50974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4289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graphicEl>
                                              <a:dgm id="{FA17C804-E484-4E09-BF0B-8A24C813E339}"/>
                                            </p:graphicEl>
                                          </p:spTgt>
                                        </p:tgtEl>
                                        <p:attrNameLst>
                                          <p:attrName>style.visibility</p:attrName>
                                        </p:attrNameLst>
                                      </p:cBhvr>
                                      <p:to>
                                        <p:strVal val="visible"/>
                                      </p:to>
                                    </p:set>
                                    <p:animEffect transition="in" filter="fade">
                                      <p:cBhvr>
                                        <p:cTn id="7" dur="500"/>
                                        <p:tgtEl>
                                          <p:spTgt spid="10">
                                            <p:graphicEl>
                                              <a:dgm id="{FA17C804-E484-4E09-BF0B-8A24C813E33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graphicEl>
                                              <a:dgm id="{07C11201-9EDE-4B21-9360-23261C4CFC30}"/>
                                            </p:graphicEl>
                                          </p:spTgt>
                                        </p:tgtEl>
                                        <p:attrNameLst>
                                          <p:attrName>style.visibility</p:attrName>
                                        </p:attrNameLst>
                                      </p:cBhvr>
                                      <p:to>
                                        <p:strVal val="visible"/>
                                      </p:to>
                                    </p:set>
                                    <p:animEffect transition="in" filter="fade">
                                      <p:cBhvr>
                                        <p:cTn id="12" dur="500"/>
                                        <p:tgtEl>
                                          <p:spTgt spid="10">
                                            <p:graphicEl>
                                              <a:dgm id="{07C11201-9EDE-4B21-9360-23261C4CFC3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graphicEl>
                                              <a:dgm id="{9FB601DD-3E52-4CB6-802F-9E802C5DFBEF}"/>
                                            </p:graphicEl>
                                          </p:spTgt>
                                        </p:tgtEl>
                                        <p:attrNameLst>
                                          <p:attrName>style.visibility</p:attrName>
                                        </p:attrNameLst>
                                      </p:cBhvr>
                                      <p:to>
                                        <p:strVal val="visible"/>
                                      </p:to>
                                    </p:set>
                                    <p:animEffect transition="in" filter="fade">
                                      <p:cBhvr>
                                        <p:cTn id="17" dur="500"/>
                                        <p:tgtEl>
                                          <p:spTgt spid="10">
                                            <p:graphicEl>
                                              <a:dgm id="{9FB601DD-3E52-4CB6-802F-9E802C5DFBE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graphicEl>
                                              <a:dgm id="{92CEA757-34B4-400D-BB1D-703F3EA9CFA0}"/>
                                            </p:graphicEl>
                                          </p:spTgt>
                                        </p:tgtEl>
                                        <p:attrNameLst>
                                          <p:attrName>style.visibility</p:attrName>
                                        </p:attrNameLst>
                                      </p:cBhvr>
                                      <p:to>
                                        <p:strVal val="visible"/>
                                      </p:to>
                                    </p:set>
                                    <p:animEffect transition="in" filter="fade">
                                      <p:cBhvr>
                                        <p:cTn id="22" dur="500"/>
                                        <p:tgtEl>
                                          <p:spTgt spid="10">
                                            <p:graphicEl>
                                              <a:dgm id="{92CEA757-34B4-400D-BB1D-703F3EA9CFA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graphicEl>
                                              <a:dgm id="{6D3C4B24-5323-45F7-BA76-7C43C7588A83}"/>
                                            </p:graphicEl>
                                          </p:spTgt>
                                        </p:tgtEl>
                                        <p:attrNameLst>
                                          <p:attrName>style.visibility</p:attrName>
                                        </p:attrNameLst>
                                      </p:cBhvr>
                                      <p:to>
                                        <p:strVal val="visible"/>
                                      </p:to>
                                    </p:set>
                                    <p:animEffect transition="in" filter="fade">
                                      <p:cBhvr>
                                        <p:cTn id="27" dur="500"/>
                                        <p:tgtEl>
                                          <p:spTgt spid="10">
                                            <p:graphicEl>
                                              <a:dgm id="{6D3C4B24-5323-45F7-BA76-7C43C7588A8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362020" y="1434656"/>
            <a:ext cx="7291448" cy="4212701"/>
          </a:xfrm>
          <a:prstGeom prst="rect">
            <a:avLst/>
          </a:prstGeom>
        </p:spPr>
      </p:pic>
      <p:sp>
        <p:nvSpPr>
          <p:cNvPr id="5" name="TextBox 4"/>
          <p:cNvSpPr txBox="1"/>
          <p:nvPr/>
        </p:nvSpPr>
        <p:spPr>
          <a:xfrm>
            <a:off x="1306116" y="389421"/>
            <a:ext cx="9403256" cy="584775"/>
          </a:xfrm>
          <a:prstGeom prst="rect">
            <a:avLst/>
          </a:prstGeom>
          <a:solidFill>
            <a:srgbClr val="002060"/>
          </a:solidFill>
        </p:spPr>
        <p:txBody>
          <a:bodyPr wrap="square" rtlCol="0">
            <a:spAutoFit/>
          </a:bodyPr>
          <a:lstStyle/>
          <a:p>
            <a:pPr algn="ctr"/>
            <a:r>
              <a:rPr lang="en-GB" sz="3200" b="1" dirty="0">
                <a:solidFill>
                  <a:schemeClr val="bg1"/>
                </a:solidFill>
              </a:rPr>
              <a:t>Screen Capture and Screenshots</a:t>
            </a:r>
          </a:p>
        </p:txBody>
      </p:sp>
    </p:spTree>
    <p:extLst>
      <p:ext uri="{BB962C8B-B14F-4D97-AF65-F5344CB8AC3E}">
        <p14:creationId xmlns:p14="http://schemas.microsoft.com/office/powerpoint/2010/main" val="164931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2569" y="201297"/>
            <a:ext cx="10832830" cy="584775"/>
          </a:xfrm>
          <a:prstGeom prst="rect">
            <a:avLst/>
          </a:prstGeom>
          <a:solidFill>
            <a:srgbClr val="002060"/>
          </a:solidFill>
        </p:spPr>
        <p:txBody>
          <a:bodyPr wrap="square" rtlCol="0">
            <a:spAutoFit/>
          </a:bodyPr>
          <a:lstStyle/>
          <a:p>
            <a:pPr algn="ctr"/>
            <a:r>
              <a:rPr lang="en-GB" sz="3200" b="1" dirty="0">
                <a:solidFill>
                  <a:schemeClr val="bg1"/>
                </a:solidFill>
              </a:rPr>
              <a:t>Email Headers</a:t>
            </a:r>
          </a:p>
        </p:txBody>
      </p:sp>
      <p:pic>
        <p:nvPicPr>
          <p:cNvPr id="5" name="Picture 4"/>
          <p:cNvPicPr>
            <a:picLocks noChangeAspect="1"/>
          </p:cNvPicPr>
          <p:nvPr/>
        </p:nvPicPr>
        <p:blipFill rotWithShape="1">
          <a:blip r:embed="rId3"/>
          <a:srcRect l="32125" t="18000" r="27375" b="29000"/>
          <a:stretch/>
        </p:blipFill>
        <p:spPr>
          <a:xfrm>
            <a:off x="8829594" y="2490280"/>
            <a:ext cx="2625805" cy="2577179"/>
          </a:xfrm>
          <a:prstGeom prst="rect">
            <a:avLst/>
          </a:prstGeom>
        </p:spPr>
      </p:pic>
      <p:graphicFrame>
        <p:nvGraphicFramePr>
          <p:cNvPr id="2" name="Diagram 1">
            <a:extLst>
              <a:ext uri="{FF2B5EF4-FFF2-40B4-BE49-F238E27FC236}">
                <a16:creationId xmlns:a16="http://schemas.microsoft.com/office/drawing/2014/main" id="{6F1839CD-C99E-450E-A891-896C089E1138}"/>
              </a:ext>
            </a:extLst>
          </p:cNvPr>
          <p:cNvGraphicFramePr/>
          <p:nvPr>
            <p:extLst>
              <p:ext uri="{D42A27DB-BD31-4B8C-83A1-F6EECF244321}">
                <p14:modId xmlns:p14="http://schemas.microsoft.com/office/powerpoint/2010/main" val="3506172529"/>
              </p:ext>
            </p:extLst>
          </p:nvPr>
        </p:nvGraphicFramePr>
        <p:xfrm>
          <a:off x="1022139" y="841688"/>
          <a:ext cx="6061414" cy="44684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80964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76D4662-34FF-405F-8B09-35E1941E6D2D}"/>
                                            </p:graphicEl>
                                          </p:spTgt>
                                        </p:tgtEl>
                                        <p:attrNameLst>
                                          <p:attrName>style.visibility</p:attrName>
                                        </p:attrNameLst>
                                      </p:cBhvr>
                                      <p:to>
                                        <p:strVal val="visible"/>
                                      </p:to>
                                    </p:set>
                                    <p:animEffect transition="in" filter="fade">
                                      <p:cBhvr>
                                        <p:cTn id="7" dur="500"/>
                                        <p:tgtEl>
                                          <p:spTgt spid="2">
                                            <p:graphicEl>
                                              <a:dgm id="{176D4662-34FF-405F-8B09-35E1941E6D2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5EC0E68-EE86-476B-80B4-B051E2E318F6}"/>
                                            </p:graphicEl>
                                          </p:spTgt>
                                        </p:tgtEl>
                                        <p:attrNameLst>
                                          <p:attrName>style.visibility</p:attrName>
                                        </p:attrNameLst>
                                      </p:cBhvr>
                                      <p:to>
                                        <p:strVal val="visible"/>
                                      </p:to>
                                    </p:set>
                                    <p:animEffect transition="in" filter="fade">
                                      <p:cBhvr>
                                        <p:cTn id="12" dur="500"/>
                                        <p:tgtEl>
                                          <p:spTgt spid="2">
                                            <p:graphicEl>
                                              <a:dgm id="{D5EC0E68-EE86-476B-80B4-B051E2E318F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C3EED9A-514D-4D8E-9189-DC63D8FF3B29}"/>
                                            </p:graphicEl>
                                          </p:spTgt>
                                        </p:tgtEl>
                                        <p:attrNameLst>
                                          <p:attrName>style.visibility</p:attrName>
                                        </p:attrNameLst>
                                      </p:cBhvr>
                                      <p:to>
                                        <p:strVal val="visible"/>
                                      </p:to>
                                    </p:set>
                                    <p:animEffect transition="in" filter="fade">
                                      <p:cBhvr>
                                        <p:cTn id="15" dur="500"/>
                                        <p:tgtEl>
                                          <p:spTgt spid="2">
                                            <p:graphicEl>
                                              <a:dgm id="{1C3EED9A-514D-4D8E-9189-DC63D8FF3B2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2F72E9DC-53E3-421B-AE84-F1CB2C11619D}"/>
                                            </p:graphicEl>
                                          </p:spTgt>
                                        </p:tgtEl>
                                        <p:attrNameLst>
                                          <p:attrName>style.visibility</p:attrName>
                                        </p:attrNameLst>
                                      </p:cBhvr>
                                      <p:to>
                                        <p:strVal val="visible"/>
                                      </p:to>
                                    </p:set>
                                    <p:animEffect transition="in" filter="fade">
                                      <p:cBhvr>
                                        <p:cTn id="20" dur="500"/>
                                        <p:tgtEl>
                                          <p:spTgt spid="2">
                                            <p:graphicEl>
                                              <a:dgm id="{2F72E9DC-53E3-421B-AE84-F1CB2C11619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390E13E6-BFC9-4030-A5FB-A24F62A7FC40}"/>
                                            </p:graphicEl>
                                          </p:spTgt>
                                        </p:tgtEl>
                                        <p:attrNameLst>
                                          <p:attrName>style.visibility</p:attrName>
                                        </p:attrNameLst>
                                      </p:cBhvr>
                                      <p:to>
                                        <p:strVal val="visible"/>
                                      </p:to>
                                    </p:set>
                                    <p:animEffect transition="in" filter="fade">
                                      <p:cBhvr>
                                        <p:cTn id="23" dur="500"/>
                                        <p:tgtEl>
                                          <p:spTgt spid="2">
                                            <p:graphicEl>
                                              <a:dgm id="{390E13E6-BFC9-4030-A5FB-A24F62A7FC4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9B1FF75A-B03B-462C-93F9-220D7FDF93B7}"/>
                                            </p:graphicEl>
                                          </p:spTgt>
                                        </p:tgtEl>
                                        <p:attrNameLst>
                                          <p:attrName>style.visibility</p:attrName>
                                        </p:attrNameLst>
                                      </p:cBhvr>
                                      <p:to>
                                        <p:strVal val="visible"/>
                                      </p:to>
                                    </p:set>
                                    <p:animEffect transition="in" filter="fade">
                                      <p:cBhvr>
                                        <p:cTn id="28" dur="500"/>
                                        <p:tgtEl>
                                          <p:spTgt spid="2">
                                            <p:graphicEl>
                                              <a:dgm id="{9B1FF75A-B03B-462C-93F9-220D7FDF93B7}"/>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9540A6F8-4E72-4049-868D-743AFCDCB9D0}"/>
                                            </p:graphicEl>
                                          </p:spTgt>
                                        </p:tgtEl>
                                        <p:attrNameLst>
                                          <p:attrName>style.visibility</p:attrName>
                                        </p:attrNameLst>
                                      </p:cBhvr>
                                      <p:to>
                                        <p:strVal val="visible"/>
                                      </p:to>
                                    </p:set>
                                    <p:animEffect transition="in" filter="fade">
                                      <p:cBhvr>
                                        <p:cTn id="31" dur="500"/>
                                        <p:tgtEl>
                                          <p:spTgt spid="2">
                                            <p:graphicEl>
                                              <a:dgm id="{9540A6F8-4E72-4049-868D-743AFCDCB9D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67389" y="1059006"/>
            <a:ext cx="5457222" cy="473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541507" y="135669"/>
            <a:ext cx="11108986" cy="584775"/>
          </a:xfrm>
          <a:prstGeom prst="rect">
            <a:avLst/>
          </a:prstGeom>
          <a:solidFill>
            <a:srgbClr val="002060"/>
          </a:solidFill>
        </p:spPr>
        <p:txBody>
          <a:bodyPr wrap="square" rtlCol="0">
            <a:spAutoFit/>
          </a:bodyPr>
          <a:lstStyle/>
          <a:p>
            <a:pPr algn="ctr"/>
            <a:r>
              <a:rPr lang="en-GB" sz="3200" b="1" dirty="0">
                <a:solidFill>
                  <a:schemeClr val="bg1"/>
                </a:solidFill>
              </a:rPr>
              <a:t>Locating Email Headers</a:t>
            </a:r>
          </a:p>
        </p:txBody>
      </p:sp>
    </p:spTree>
    <p:extLst>
      <p:ext uri="{BB962C8B-B14F-4D97-AF65-F5344CB8AC3E}">
        <p14:creationId xmlns:p14="http://schemas.microsoft.com/office/powerpoint/2010/main" val="4053650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312093" y="1065027"/>
            <a:ext cx="5464879" cy="3985946"/>
          </a:xfrm>
          <a:prstGeom prst="rect">
            <a:avLst/>
          </a:prstGeom>
        </p:spPr>
      </p:pic>
    </p:spTree>
    <p:extLst>
      <p:ext uri="{BB962C8B-B14F-4D97-AF65-F5344CB8AC3E}">
        <p14:creationId xmlns:p14="http://schemas.microsoft.com/office/powerpoint/2010/main" val="3572548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2384</TotalTime>
  <Words>10991</Words>
  <Application>Microsoft Office PowerPoint</Application>
  <PresentationFormat>Widescreen</PresentationFormat>
  <Paragraphs>897</Paragraphs>
  <Slides>46</Slides>
  <Notes>46</Notes>
  <HiddenSlides>0</HiddenSlides>
  <MMClips>0</MMClips>
  <ScaleCrop>false</ScaleCrop>
  <HeadingPairs>
    <vt:vector size="6" baseType="variant">
      <vt:variant>
        <vt:lpstr>Fonts Used</vt:lpstr>
      </vt:variant>
      <vt:variant>
        <vt:i4>21</vt:i4>
      </vt:variant>
      <vt:variant>
        <vt:lpstr>Theme</vt:lpstr>
      </vt:variant>
      <vt:variant>
        <vt:i4>2</vt:i4>
      </vt:variant>
      <vt:variant>
        <vt:lpstr>Slide Titles</vt:lpstr>
      </vt:variant>
      <vt:variant>
        <vt:i4>46</vt:i4>
      </vt:variant>
    </vt:vector>
  </HeadingPairs>
  <TitlesOfParts>
    <vt:vector size="69" baseType="lpstr">
      <vt:lpstr>Arial</vt:lpstr>
      <vt:lpstr>Arial</vt:lpstr>
      <vt:lpstr>Arial Nova</vt:lpstr>
      <vt:lpstr>Arial Nova Cond</vt:lpstr>
      <vt:lpstr>Average Sans</vt:lpstr>
      <vt:lpstr>Calibri</vt:lpstr>
      <vt:lpstr>Calibri Light</vt:lpstr>
      <vt:lpstr>Candara</vt:lpstr>
      <vt:lpstr>FiraSans</vt:lpstr>
      <vt:lpstr>Gotham</vt:lpstr>
      <vt:lpstr>inherit</vt:lpstr>
      <vt:lpstr>Microsoft Sans Serif</vt:lpstr>
      <vt:lpstr>Montserrat</vt:lpstr>
      <vt:lpstr>Nunito</vt:lpstr>
      <vt:lpstr>open sans</vt:lpstr>
      <vt:lpstr>Poppins</vt:lpstr>
      <vt:lpstr>proxima-nova</vt:lpstr>
      <vt:lpstr>ReithSans</vt:lpstr>
      <vt:lpstr>Roboto</vt:lpstr>
      <vt:lpstr>Tahoma</vt:lpstr>
      <vt:lpstr>Wingdings</vt:lpstr>
      <vt:lpstr>Office Theme</vt:lpstr>
      <vt:lpstr>1_Office Theme</vt:lpstr>
      <vt:lpstr>PowerPoint Presentation</vt:lpstr>
      <vt:lpstr>PowerPoint Presentation</vt:lpstr>
      <vt:lpstr>TARIAN</vt:lpstr>
      <vt:lpstr>PowerPoint Presentation</vt:lpstr>
      <vt:lpstr>PowerPoint Presentation</vt:lpstr>
      <vt:lpstr>Dark Web</vt:lpstr>
      <vt:lpstr>TOR</vt:lpstr>
      <vt:lpstr>Cryptocurrency</vt:lpstr>
      <vt:lpstr>Internet Usage</vt:lpstr>
      <vt:lpstr>PowerPoint Presentation</vt:lpstr>
      <vt:lpstr>The SMART Phone</vt:lpstr>
      <vt:lpstr>Apps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Internet Facilitated Crimes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Digital Hygiene</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Neil,Sharon swp3514</cp:lastModifiedBy>
  <cp:revision>236</cp:revision>
  <dcterms:created xsi:type="dcterms:W3CDTF">2018-01-30T11:09:50Z</dcterms:created>
  <dcterms:modified xsi:type="dcterms:W3CDTF">2023-06-01T08:01:25Z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0e5233a2-02bd-475e-ab65-006b631733b6</vt:lpwstr>
  </property>
  <property fmtid="{D5CDD505-2E9C-101B-9397-08002B2CF9AE}" pid="3" name="MSIP_Label_66cf8fe5-b7b7-4df7-b38d-1c61ac2f6639_Enabled">
    <vt:lpwstr>true</vt:lpwstr>
  </property>
  <property fmtid="{D5CDD505-2E9C-101B-9397-08002B2CF9AE}" pid="4" name="MSIP_Label_66cf8fe5-b7b7-4df7-b38d-1c61ac2f6639_SetDate">
    <vt:lpwstr>2022-02-24T13:41:07Z</vt:lpwstr>
  </property>
  <property fmtid="{D5CDD505-2E9C-101B-9397-08002B2CF9AE}" pid="5" name="MSIP_Label_66cf8fe5-b7b7-4df7-b38d-1c61ac2f6639_Method">
    <vt:lpwstr>Standard</vt:lpwstr>
  </property>
  <property fmtid="{D5CDD505-2E9C-101B-9397-08002B2CF9AE}" pid="6" name="MSIP_Label_66cf8fe5-b7b7-4df7-b38d-1c61ac2f6639_Name">
    <vt:lpwstr>66cf8fe5-b7b7-4df7-b38d-1c61ac2f6639</vt:lpwstr>
  </property>
  <property fmtid="{D5CDD505-2E9C-101B-9397-08002B2CF9AE}" pid="7" name="MSIP_Label_66cf8fe5-b7b7-4df7-b38d-1c61ac2f6639_SiteId">
    <vt:lpwstr>270c2f4d-fd0c-4f08-92a9-e5bdd8a87e09</vt:lpwstr>
  </property>
  <property fmtid="{D5CDD505-2E9C-101B-9397-08002B2CF9AE}" pid="8" name="MSIP_Label_66cf8fe5-b7b7-4df7-b38d-1c61ac2f6639_ActionId">
    <vt:lpwstr>adb53ca9-18c7-4c14-b97d-715abc46d965</vt:lpwstr>
  </property>
  <property fmtid="{D5CDD505-2E9C-101B-9397-08002B2CF9AE}" pid="9" name="MSIP_Label_66cf8fe5-b7b7-4df7-b38d-1c61ac2f6639_ContentBits">
    <vt:lpwstr>0</vt:lpwstr>
  </property>
  <property fmtid="{D5CDD505-2E9C-101B-9397-08002B2CF9AE}" pid="10" name="Classification">
    <vt:lpwstr>OFFICIAL</vt:lpwstr>
  </property>
  <property fmtid="{D5CDD505-2E9C-101B-9397-08002B2CF9AE}" pid="11" name="Visibility">
    <vt:lpwstr>NOT VISIBLE</vt:lpwstr>
  </property>
</Properties>
</file>