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56" r:id="rId5"/>
    <p:sldId id="281" r:id="rId6"/>
    <p:sldId id="258" r:id="rId7"/>
    <p:sldId id="260" r:id="rId8"/>
    <p:sldId id="282" r:id="rId9"/>
    <p:sldId id="262" r:id="rId10"/>
    <p:sldId id="283" r:id="rId11"/>
    <p:sldId id="284" r:id="rId12"/>
    <p:sldId id="264" r:id="rId13"/>
    <p:sldId id="285" r:id="rId14"/>
    <p:sldId id="268" r:id="rId15"/>
    <p:sldId id="266" r:id="rId16"/>
    <p:sldId id="288" r:id="rId17"/>
    <p:sldId id="289" r:id="rId18"/>
    <p:sldId id="270" r:id="rId19"/>
    <p:sldId id="286" r:id="rId20"/>
    <p:sldId id="287" r:id="rId21"/>
    <p:sldId id="272" r:id="rId22"/>
    <p:sldId id="290" r:id="rId23"/>
    <p:sldId id="274" r:id="rId24"/>
    <p:sldId id="278" r:id="rId2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BFF"/>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FDA4FB-98E4-725B-4BA8-7880F7B1207A}" v="65" dt="2025-02-20T14:48:52.922"/>
  </p1510:revLst>
</p1510:revInfo>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74" d="100"/>
          <a:sy n="74" d="100"/>
        </p:scale>
        <p:origin x="36" y="64"/>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21/02/2025</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21/02/2025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EE01E-2A75-2B78-0D15-5C9F933A2F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949F76-BB8E-C68C-4C47-D2828AC4BF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5525FC-3FD6-615C-F19A-A2985B48E9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D236C70-F697-7A59-C2C6-F346808E37C7}"/>
              </a:ext>
            </a:extLst>
          </p:cNvPr>
          <p:cNvSpPr>
            <a:spLocks noGrp="1"/>
          </p:cNvSpPr>
          <p:nvPr>
            <p:ph type="sldNum" sz="quarter" idx="10"/>
          </p:nvPr>
        </p:nvSpPr>
        <p:spPr/>
        <p:txBody>
          <a:bodyPr/>
          <a:lstStyle/>
          <a:p>
            <a:pPr rtl="0"/>
            <a:fld id="{A34B48B0-85B2-40C4-A05A-571C99C8AB57}" type="slidenum">
              <a:rPr lang="en-GB" smtClean="0"/>
              <a:t>2</a:t>
            </a:fld>
            <a:endParaRPr lang="en-GB" dirty="0"/>
          </a:p>
        </p:txBody>
      </p:sp>
    </p:spTree>
    <p:extLst>
      <p:ext uri="{BB962C8B-B14F-4D97-AF65-F5344CB8AC3E}">
        <p14:creationId xmlns:p14="http://schemas.microsoft.com/office/powerpoint/2010/main" val="2426375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a:t>
            </a:fld>
            <a:endParaRPr lang="en-GB" dirty="0"/>
          </a:p>
        </p:txBody>
      </p:sp>
    </p:spTree>
    <p:extLst>
      <p:ext uri="{BB962C8B-B14F-4D97-AF65-F5344CB8AC3E}">
        <p14:creationId xmlns:p14="http://schemas.microsoft.com/office/powerpoint/2010/main" val="2817011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4</a:t>
            </a:fld>
            <a:endParaRPr lang="en-GB" dirty="0"/>
          </a:p>
        </p:txBody>
      </p:sp>
    </p:spTree>
    <p:extLst>
      <p:ext uri="{BB962C8B-B14F-4D97-AF65-F5344CB8AC3E}">
        <p14:creationId xmlns:p14="http://schemas.microsoft.com/office/powerpoint/2010/main" val="3208137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642C0A-0F80-3F3D-87D6-EC00017116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8255A0-AD84-2A7C-FBE9-1323184FEC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54FEB7-AB06-0F37-318A-96192F390D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F5ED8F-7832-E876-F909-EF5ABE8D50CB}"/>
              </a:ext>
            </a:extLst>
          </p:cNvPr>
          <p:cNvSpPr>
            <a:spLocks noGrp="1"/>
          </p:cNvSpPr>
          <p:nvPr>
            <p:ph type="sldNum" sz="quarter" idx="10"/>
          </p:nvPr>
        </p:nvSpPr>
        <p:spPr/>
        <p:txBody>
          <a:bodyPr/>
          <a:lstStyle/>
          <a:p>
            <a:pPr rtl="0"/>
            <a:fld id="{A34B48B0-85B2-40C4-A05A-571C99C8AB57}" type="slidenum">
              <a:rPr lang="en-GB" smtClean="0"/>
              <a:t>5</a:t>
            </a:fld>
            <a:endParaRPr lang="en-GB" dirty="0"/>
          </a:p>
        </p:txBody>
      </p:sp>
    </p:spTree>
    <p:extLst>
      <p:ext uri="{BB962C8B-B14F-4D97-AF65-F5344CB8AC3E}">
        <p14:creationId xmlns:p14="http://schemas.microsoft.com/office/powerpoint/2010/main" val="1561791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6</a:t>
            </a:fld>
            <a:endParaRPr lang="en-GB" dirty="0"/>
          </a:p>
        </p:txBody>
      </p:sp>
    </p:spTree>
    <p:extLst>
      <p:ext uri="{BB962C8B-B14F-4D97-AF65-F5344CB8AC3E}">
        <p14:creationId xmlns:p14="http://schemas.microsoft.com/office/powerpoint/2010/main" val="1605028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67F09-76F7-3475-A6C3-71159B7C7A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834DF2-56DB-022E-9EFE-D6047454C4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A2BDC9-F1C3-0E2C-29CA-45274EBBCC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DC7EB95-A4B2-E220-ECD0-749FF0374A25}"/>
              </a:ext>
            </a:extLst>
          </p:cNvPr>
          <p:cNvSpPr>
            <a:spLocks noGrp="1"/>
          </p:cNvSpPr>
          <p:nvPr>
            <p:ph type="sldNum" sz="quarter" idx="10"/>
          </p:nvPr>
        </p:nvSpPr>
        <p:spPr/>
        <p:txBody>
          <a:bodyPr/>
          <a:lstStyle/>
          <a:p>
            <a:pPr rtl="0"/>
            <a:fld id="{A34B48B0-85B2-40C4-A05A-571C99C8AB57}" type="slidenum">
              <a:rPr lang="en-GB" smtClean="0"/>
              <a:t>7</a:t>
            </a:fld>
            <a:endParaRPr lang="en-GB" dirty="0"/>
          </a:p>
        </p:txBody>
      </p:sp>
    </p:spTree>
    <p:extLst>
      <p:ext uri="{BB962C8B-B14F-4D97-AF65-F5344CB8AC3E}">
        <p14:creationId xmlns:p14="http://schemas.microsoft.com/office/powerpoint/2010/main" val="31509154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A1A17-2DB8-FE0D-111C-F245E0C948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B9EBA2-0A69-46D0-0174-CEAF55F617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92787C-C6DF-DD84-1A11-5043FC2BAF0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BAB8313-4E41-68E8-6EDA-6C6AC546B9E6}"/>
              </a:ext>
            </a:extLst>
          </p:cNvPr>
          <p:cNvSpPr>
            <a:spLocks noGrp="1"/>
          </p:cNvSpPr>
          <p:nvPr>
            <p:ph type="sldNum" sz="quarter" idx="10"/>
          </p:nvPr>
        </p:nvSpPr>
        <p:spPr/>
        <p:txBody>
          <a:bodyPr/>
          <a:lstStyle/>
          <a:p>
            <a:pPr rtl="0"/>
            <a:fld id="{A34B48B0-85B2-40C4-A05A-571C99C8AB57}" type="slidenum">
              <a:rPr lang="en-GB" smtClean="0"/>
              <a:t>8</a:t>
            </a:fld>
            <a:endParaRPr lang="en-GB" dirty="0"/>
          </a:p>
        </p:txBody>
      </p:sp>
    </p:spTree>
    <p:extLst>
      <p:ext uri="{BB962C8B-B14F-4D97-AF65-F5344CB8AC3E}">
        <p14:creationId xmlns:p14="http://schemas.microsoft.com/office/powerpoint/2010/main" val="3057559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9</a:t>
            </a:fld>
            <a:endParaRPr lang="en-GB" dirty="0"/>
          </a:p>
        </p:txBody>
      </p:sp>
    </p:spTree>
    <p:extLst>
      <p:ext uri="{BB962C8B-B14F-4D97-AF65-F5344CB8AC3E}">
        <p14:creationId xmlns:p14="http://schemas.microsoft.com/office/powerpoint/2010/main" val="3363843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B89B4-979C-3DDF-2678-84BDEDC295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B9F740-4489-E0CB-C678-377268CFF8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C54198-B1A4-35D3-7AF8-E44809E0536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030557A-9CE0-A925-C4E6-01FE34517936}"/>
              </a:ext>
            </a:extLst>
          </p:cNvPr>
          <p:cNvSpPr>
            <a:spLocks noGrp="1"/>
          </p:cNvSpPr>
          <p:nvPr>
            <p:ph type="sldNum" sz="quarter" idx="10"/>
          </p:nvPr>
        </p:nvSpPr>
        <p:spPr/>
        <p:txBody>
          <a:bodyPr/>
          <a:lstStyle/>
          <a:p>
            <a:pPr rtl="0"/>
            <a:fld id="{A34B48B0-85B2-40C4-A05A-571C99C8AB57}" type="slidenum">
              <a:rPr lang="en-GB" smtClean="0"/>
              <a:t>10</a:t>
            </a:fld>
            <a:endParaRPr lang="en-GB" dirty="0"/>
          </a:p>
        </p:txBody>
      </p:sp>
    </p:spTree>
    <p:extLst>
      <p:ext uri="{BB962C8B-B14F-4D97-AF65-F5344CB8AC3E}">
        <p14:creationId xmlns:p14="http://schemas.microsoft.com/office/powerpoint/2010/main" val="3094918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11</a:t>
            </a:fld>
            <a:endParaRPr lang="en-GB" dirty="0"/>
          </a:p>
        </p:txBody>
      </p:sp>
    </p:spTree>
    <p:extLst>
      <p:ext uri="{BB962C8B-B14F-4D97-AF65-F5344CB8AC3E}">
        <p14:creationId xmlns:p14="http://schemas.microsoft.com/office/powerpoint/2010/main" val="26498141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12</a:t>
            </a:fld>
            <a:endParaRPr lang="en-GB" dirty="0"/>
          </a:p>
        </p:txBody>
      </p:sp>
    </p:spTree>
    <p:extLst>
      <p:ext uri="{BB962C8B-B14F-4D97-AF65-F5344CB8AC3E}">
        <p14:creationId xmlns:p14="http://schemas.microsoft.com/office/powerpoint/2010/main" val="4124935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15294-A02F-2A82-64C5-8108D5BA18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8A4A6D-193F-E54B-183C-60A20EAEFD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DF0431-AC16-8B9A-8869-7CE162545A1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18FB8A-7EF1-A7D2-4A09-22AB78753A0E}"/>
              </a:ext>
            </a:extLst>
          </p:cNvPr>
          <p:cNvSpPr>
            <a:spLocks noGrp="1"/>
          </p:cNvSpPr>
          <p:nvPr>
            <p:ph type="sldNum" sz="quarter" idx="10"/>
          </p:nvPr>
        </p:nvSpPr>
        <p:spPr/>
        <p:txBody>
          <a:bodyPr/>
          <a:lstStyle/>
          <a:p>
            <a:pPr rtl="0"/>
            <a:fld id="{A34B48B0-85B2-40C4-A05A-571C99C8AB57}" type="slidenum">
              <a:rPr lang="en-GB" smtClean="0"/>
              <a:t>13</a:t>
            </a:fld>
            <a:endParaRPr lang="en-GB" dirty="0"/>
          </a:p>
        </p:txBody>
      </p:sp>
    </p:spTree>
    <p:extLst>
      <p:ext uri="{BB962C8B-B14F-4D97-AF65-F5344CB8AC3E}">
        <p14:creationId xmlns:p14="http://schemas.microsoft.com/office/powerpoint/2010/main" val="39011322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06D72B-7FB1-5CDE-C2E1-172CB1490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7B5CA7-D978-93B1-747F-C8D6DC5F1E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218AC6-E5D8-DF13-FF84-ED1A8CF77E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570C0B-499B-94AF-9BB5-76E057B58279}"/>
              </a:ext>
            </a:extLst>
          </p:cNvPr>
          <p:cNvSpPr>
            <a:spLocks noGrp="1"/>
          </p:cNvSpPr>
          <p:nvPr>
            <p:ph type="sldNum" sz="quarter" idx="10"/>
          </p:nvPr>
        </p:nvSpPr>
        <p:spPr/>
        <p:txBody>
          <a:bodyPr/>
          <a:lstStyle/>
          <a:p>
            <a:pPr rtl="0"/>
            <a:fld id="{A34B48B0-85B2-40C4-A05A-571C99C8AB57}" type="slidenum">
              <a:rPr lang="en-GB" smtClean="0"/>
              <a:t>14</a:t>
            </a:fld>
            <a:endParaRPr lang="en-GB" dirty="0"/>
          </a:p>
        </p:txBody>
      </p:sp>
    </p:spTree>
    <p:extLst>
      <p:ext uri="{BB962C8B-B14F-4D97-AF65-F5344CB8AC3E}">
        <p14:creationId xmlns:p14="http://schemas.microsoft.com/office/powerpoint/2010/main" val="18862770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15</a:t>
            </a:fld>
            <a:endParaRPr lang="en-GB" dirty="0"/>
          </a:p>
        </p:txBody>
      </p:sp>
    </p:spTree>
    <p:extLst>
      <p:ext uri="{BB962C8B-B14F-4D97-AF65-F5344CB8AC3E}">
        <p14:creationId xmlns:p14="http://schemas.microsoft.com/office/powerpoint/2010/main" val="3102673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E0338-695A-3090-8660-2060364838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FD3B77-8475-899E-4466-8ECEC99489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0777CB-2099-48CF-4B3D-3263951E6B3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768032-9A31-C2AB-6350-72D867E0888A}"/>
              </a:ext>
            </a:extLst>
          </p:cNvPr>
          <p:cNvSpPr>
            <a:spLocks noGrp="1"/>
          </p:cNvSpPr>
          <p:nvPr>
            <p:ph type="sldNum" sz="quarter" idx="10"/>
          </p:nvPr>
        </p:nvSpPr>
        <p:spPr/>
        <p:txBody>
          <a:bodyPr/>
          <a:lstStyle/>
          <a:p>
            <a:pPr rtl="0"/>
            <a:fld id="{A34B48B0-85B2-40C4-A05A-571C99C8AB57}" type="slidenum">
              <a:rPr lang="en-GB" smtClean="0"/>
              <a:t>16</a:t>
            </a:fld>
            <a:endParaRPr lang="en-GB" dirty="0"/>
          </a:p>
        </p:txBody>
      </p:sp>
    </p:spTree>
    <p:extLst>
      <p:ext uri="{BB962C8B-B14F-4D97-AF65-F5344CB8AC3E}">
        <p14:creationId xmlns:p14="http://schemas.microsoft.com/office/powerpoint/2010/main" val="27611300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7D488-0F6C-67A4-B886-809EE4DA32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3D3EEC-40DC-8EF9-E8F1-E93C09A6DE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624105-EAA8-D6EB-F73E-C05B44E37A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F6D3F7-FE4E-BF90-F415-15D4A28CEBB0}"/>
              </a:ext>
            </a:extLst>
          </p:cNvPr>
          <p:cNvSpPr>
            <a:spLocks noGrp="1"/>
          </p:cNvSpPr>
          <p:nvPr>
            <p:ph type="sldNum" sz="quarter" idx="10"/>
          </p:nvPr>
        </p:nvSpPr>
        <p:spPr/>
        <p:txBody>
          <a:bodyPr/>
          <a:lstStyle/>
          <a:p>
            <a:pPr rtl="0"/>
            <a:fld id="{A34B48B0-85B2-40C4-A05A-571C99C8AB57}" type="slidenum">
              <a:rPr lang="en-GB" smtClean="0"/>
              <a:t>17</a:t>
            </a:fld>
            <a:endParaRPr lang="en-GB" dirty="0"/>
          </a:p>
        </p:txBody>
      </p:sp>
    </p:spTree>
    <p:extLst>
      <p:ext uri="{BB962C8B-B14F-4D97-AF65-F5344CB8AC3E}">
        <p14:creationId xmlns:p14="http://schemas.microsoft.com/office/powerpoint/2010/main" val="22865982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18</a:t>
            </a:fld>
            <a:endParaRPr lang="en-GB" dirty="0"/>
          </a:p>
        </p:txBody>
      </p:sp>
    </p:spTree>
    <p:extLst>
      <p:ext uri="{BB962C8B-B14F-4D97-AF65-F5344CB8AC3E}">
        <p14:creationId xmlns:p14="http://schemas.microsoft.com/office/powerpoint/2010/main" val="39865800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0D939-58AD-A3E7-98CD-9D9D0AFAB4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A10666-3ED2-C77E-44A1-9D1561186F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E66B7A-2C91-9694-AB3F-08320035D9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05D29C0-B8A0-C63F-CF8C-E5FD30B00F85}"/>
              </a:ext>
            </a:extLst>
          </p:cNvPr>
          <p:cNvSpPr>
            <a:spLocks noGrp="1"/>
          </p:cNvSpPr>
          <p:nvPr>
            <p:ph type="sldNum" sz="quarter" idx="10"/>
          </p:nvPr>
        </p:nvSpPr>
        <p:spPr/>
        <p:txBody>
          <a:bodyPr/>
          <a:lstStyle/>
          <a:p>
            <a:pPr rtl="0"/>
            <a:fld id="{A34B48B0-85B2-40C4-A05A-571C99C8AB57}" type="slidenum">
              <a:rPr lang="en-GB" smtClean="0"/>
              <a:t>19</a:t>
            </a:fld>
            <a:endParaRPr lang="en-GB" dirty="0"/>
          </a:p>
        </p:txBody>
      </p:sp>
    </p:spTree>
    <p:extLst>
      <p:ext uri="{BB962C8B-B14F-4D97-AF65-F5344CB8AC3E}">
        <p14:creationId xmlns:p14="http://schemas.microsoft.com/office/powerpoint/2010/main" val="8459426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20</a:t>
            </a:fld>
            <a:endParaRPr lang="en-GB" dirty="0"/>
          </a:p>
        </p:txBody>
      </p:sp>
    </p:spTree>
    <p:extLst>
      <p:ext uri="{BB962C8B-B14F-4D97-AF65-F5344CB8AC3E}">
        <p14:creationId xmlns:p14="http://schemas.microsoft.com/office/powerpoint/2010/main" val="2101834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21</a:t>
            </a:fld>
            <a:endParaRPr lang="en-GB" dirty="0"/>
          </a:p>
        </p:txBody>
      </p:sp>
    </p:spTree>
    <p:extLst>
      <p:ext uri="{BB962C8B-B14F-4D97-AF65-F5344CB8AC3E}">
        <p14:creationId xmlns:p14="http://schemas.microsoft.com/office/powerpoint/2010/main" val="12402633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a:t>Holly Hallam 2129252</a:t>
            </a:r>
            <a:endParaRPr lang="en-GB" noProof="0" dirty="0"/>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a:t>Holly Hallam 2129252</a:t>
            </a:r>
            <a:endParaRPr lang="en-GB" noProof="0" dirty="0"/>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sldNum="0" hdr="0" dt="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p:txBody>
          <a:bodyPr rtlCol="0">
            <a:normAutofit fontScale="90000"/>
          </a:bodyPr>
          <a:lstStyle/>
          <a:p>
            <a:pPr rtl="0"/>
            <a:r>
              <a:rPr lang="en-GB" dirty="0"/>
              <a:t>Performance Anxiety in Mature Female Vocalists</a:t>
            </a: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p:txBody>
          <a:bodyPr rtlCol="0">
            <a:normAutofit fontScale="62500" lnSpcReduction="20000"/>
          </a:bodyPr>
          <a:lstStyle/>
          <a:p>
            <a:pPr rtl="0"/>
            <a:r>
              <a:rPr lang="en-GB" dirty="0"/>
              <a:t>An exploration of amateur vs professional vocalists </a:t>
            </a:r>
          </a:p>
          <a:p>
            <a:pPr rtl="0"/>
            <a:r>
              <a:rPr lang="en-GB" dirty="0"/>
              <a:t>Holly Hallam 2129252</a:t>
            </a:r>
          </a:p>
        </p:txBody>
      </p:sp>
    </p:spTree>
    <p:extLst>
      <p:ext uri="{BB962C8B-B14F-4D97-AF65-F5344CB8AC3E}">
        <p14:creationId xmlns:p14="http://schemas.microsoft.com/office/powerpoint/2010/main" val="992262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D40B2E-E76F-9F78-7A7B-76BF049E3C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91F928-21A7-6E0E-44B2-DB5C8ACE1C31}"/>
              </a:ext>
            </a:extLst>
          </p:cNvPr>
          <p:cNvSpPr>
            <a:spLocks noGrp="1"/>
          </p:cNvSpPr>
          <p:nvPr>
            <p:ph type="ctrTitle"/>
          </p:nvPr>
        </p:nvSpPr>
        <p:spPr>
          <a:xfrm>
            <a:off x="3718052" y="451558"/>
            <a:ext cx="4582668" cy="827197"/>
          </a:xfrm>
        </p:spPr>
        <p:txBody>
          <a:bodyPr rtlCol="0">
            <a:normAutofit/>
          </a:bodyPr>
          <a:lstStyle/>
          <a:p>
            <a:pPr rtl="0"/>
            <a:r>
              <a:rPr lang="en-GB" dirty="0"/>
              <a:t>Contents</a:t>
            </a:r>
          </a:p>
        </p:txBody>
      </p:sp>
      <p:sp>
        <p:nvSpPr>
          <p:cNvPr id="3" name="Subtitle 2">
            <a:extLst>
              <a:ext uri="{FF2B5EF4-FFF2-40B4-BE49-F238E27FC236}">
                <a16:creationId xmlns:a16="http://schemas.microsoft.com/office/drawing/2014/main" id="{1362F20D-46C4-5151-2F9B-FD938A21C792}"/>
              </a:ext>
            </a:extLst>
          </p:cNvPr>
          <p:cNvSpPr>
            <a:spLocks noGrp="1"/>
          </p:cNvSpPr>
          <p:nvPr>
            <p:ph type="subTitle" idx="1"/>
          </p:nvPr>
        </p:nvSpPr>
        <p:spPr>
          <a:xfrm>
            <a:off x="3495579" y="1278755"/>
            <a:ext cx="5027613" cy="5345565"/>
          </a:xfrm>
        </p:spPr>
        <p:txBody>
          <a:bodyPr rtlCol="0">
            <a:normAutofit fontScale="85000" lnSpcReduction="20000"/>
          </a:bodyPr>
          <a:lstStyle/>
          <a:p>
            <a:pPr marL="457200" indent="-457200" rtl="0">
              <a:buFont typeface="Arial" panose="020B0604020202020204" pitchFamily="34" charset="0"/>
              <a:buChar char="•"/>
            </a:pPr>
            <a:r>
              <a:rPr lang="en-GB" dirty="0"/>
              <a:t>Disclaimer</a:t>
            </a:r>
          </a:p>
          <a:p>
            <a:pPr marL="457200" indent="-457200" rtl="0">
              <a:buFont typeface="Arial" panose="020B0604020202020204" pitchFamily="34" charset="0"/>
              <a:buChar char="•"/>
            </a:pPr>
            <a:r>
              <a:rPr lang="en-GB" dirty="0"/>
              <a:t>Context of Research</a:t>
            </a:r>
          </a:p>
          <a:p>
            <a:pPr marL="457200" indent="-457200" rtl="0">
              <a:buFont typeface="Arial" panose="020B0604020202020204" pitchFamily="34" charset="0"/>
              <a:buChar char="•"/>
            </a:pPr>
            <a:r>
              <a:rPr lang="en-GB" dirty="0"/>
              <a:t>Impacts of Research</a:t>
            </a:r>
          </a:p>
          <a:p>
            <a:pPr marL="457200" indent="-457200" rtl="0">
              <a:buFont typeface="Arial" panose="020B0604020202020204" pitchFamily="34" charset="0"/>
              <a:buChar char="•"/>
            </a:pPr>
            <a:r>
              <a:rPr lang="en-GB" dirty="0"/>
              <a:t>Intentions &amp; Aims</a:t>
            </a:r>
          </a:p>
          <a:p>
            <a:pPr marL="457200" indent="-457200" rtl="0">
              <a:buFont typeface="Arial" panose="020B0604020202020204" pitchFamily="34" charset="0"/>
              <a:buChar char="•"/>
            </a:pPr>
            <a:r>
              <a:rPr lang="en-GB" dirty="0"/>
              <a:t>Literature Review</a:t>
            </a:r>
          </a:p>
          <a:p>
            <a:pPr marL="457200" indent="-457200" rtl="0">
              <a:buFont typeface="Arial" panose="020B0604020202020204" pitchFamily="34" charset="0"/>
              <a:buChar char="•"/>
            </a:pPr>
            <a:r>
              <a:rPr lang="en-GB" dirty="0"/>
              <a:t>Methodology &amp; Methods</a:t>
            </a:r>
          </a:p>
          <a:p>
            <a:pPr marL="457200" indent="-457200" rtl="0">
              <a:buFont typeface="Arial" panose="020B0604020202020204" pitchFamily="34" charset="0"/>
              <a:buChar char="•"/>
            </a:pPr>
            <a:r>
              <a:rPr lang="en-GB" dirty="0"/>
              <a:t>Inclusion/Exclusion Criteria</a:t>
            </a:r>
          </a:p>
          <a:p>
            <a:pPr marL="457200" indent="-457200" rtl="0">
              <a:buFont typeface="Arial" panose="020B0604020202020204" pitchFamily="34" charset="0"/>
              <a:buChar char="•"/>
            </a:pPr>
            <a:r>
              <a:rPr lang="en-GB" dirty="0"/>
              <a:t>Inside Researcher</a:t>
            </a:r>
          </a:p>
          <a:p>
            <a:pPr marL="457200" indent="-457200" rtl="0">
              <a:buFont typeface="Arial" panose="020B0604020202020204" pitchFamily="34" charset="0"/>
              <a:buChar char="•"/>
            </a:pPr>
            <a:r>
              <a:rPr lang="en-GB" dirty="0"/>
              <a:t>Ethical Considerations</a:t>
            </a:r>
          </a:p>
          <a:p>
            <a:pPr marL="457200" indent="-457200" rtl="0">
              <a:buFont typeface="Arial" panose="020B0604020202020204" pitchFamily="34" charset="0"/>
              <a:buChar char="•"/>
            </a:pPr>
            <a:r>
              <a:rPr lang="en-GB" dirty="0"/>
              <a:t>Findings</a:t>
            </a:r>
          </a:p>
          <a:p>
            <a:pPr marL="457200" indent="-457200" rtl="0">
              <a:buFont typeface="Arial" panose="020B0604020202020204" pitchFamily="34" charset="0"/>
              <a:buChar char="•"/>
            </a:pPr>
            <a:r>
              <a:rPr lang="en-GB" dirty="0"/>
              <a:t>Limitations</a:t>
            </a:r>
          </a:p>
          <a:p>
            <a:pPr marL="457200" indent="-457200" rtl="0">
              <a:buFont typeface="Arial" panose="020B0604020202020204" pitchFamily="34" charset="0"/>
              <a:buChar char="•"/>
            </a:pPr>
            <a:r>
              <a:rPr lang="en-GB" dirty="0"/>
              <a:t>Recommendations</a:t>
            </a:r>
          </a:p>
          <a:p>
            <a:pPr marL="457200" indent="-457200" rtl="0">
              <a:buFont typeface="Arial" panose="020B0604020202020204" pitchFamily="34" charset="0"/>
              <a:buChar char="•"/>
            </a:pPr>
            <a:r>
              <a:rPr lang="en-GB" dirty="0"/>
              <a:t>Conclusion</a:t>
            </a:r>
          </a:p>
          <a:p>
            <a:pPr marL="457200" indent="-457200" rtl="0">
              <a:buFont typeface="Arial" panose="020B0604020202020204" pitchFamily="34" charset="0"/>
              <a:buChar char="•"/>
            </a:pPr>
            <a:r>
              <a:rPr lang="en-GB" dirty="0"/>
              <a:t>References</a:t>
            </a:r>
          </a:p>
        </p:txBody>
      </p:sp>
      <p:sp>
        <p:nvSpPr>
          <p:cNvPr id="4" name="Footer Placeholder 2">
            <a:extLst>
              <a:ext uri="{FF2B5EF4-FFF2-40B4-BE49-F238E27FC236}">
                <a16:creationId xmlns:a16="http://schemas.microsoft.com/office/drawing/2014/main" id="{12153B1C-4754-C47C-89EE-9928DA8F4A6E}"/>
              </a:ext>
            </a:extLst>
          </p:cNvPr>
          <p:cNvSpPr txBox="1">
            <a:spLocks/>
          </p:cNvSpPr>
          <p:nvPr/>
        </p:nvSpPr>
        <p:spPr>
          <a:xfrm>
            <a:off x="10447973" y="6107591"/>
            <a:ext cx="4114800" cy="190327"/>
          </a:xfrm>
          <a:prstGeom prst="rect">
            <a:avLst/>
          </a:prstGeom>
        </p:spPr>
        <p:txBody>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dirty="0"/>
              <a:t>Holly Hallam 2129252</a:t>
            </a:r>
          </a:p>
        </p:txBody>
      </p:sp>
    </p:spTree>
    <p:extLst>
      <p:ext uri="{BB962C8B-B14F-4D97-AF65-F5344CB8AC3E}">
        <p14:creationId xmlns:p14="http://schemas.microsoft.com/office/powerpoint/2010/main" val="3381459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a:xfrm>
            <a:off x="379028" y="877583"/>
            <a:ext cx="10674246" cy="636340"/>
          </a:xfrm>
        </p:spPr>
        <p:txBody>
          <a:bodyPr rtlCol="0"/>
          <a:lstStyle/>
          <a:p>
            <a:pPr rtl="0"/>
            <a:r>
              <a:rPr lang="en-GB" dirty="0"/>
              <a:t>Disclaimer </a:t>
            </a:r>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379028" y="2330369"/>
            <a:ext cx="10680596" cy="3331878"/>
          </a:xfrm>
          <a:solidFill>
            <a:schemeClr val="bg1"/>
          </a:solidFill>
        </p:spPr>
        <p:txBody>
          <a:bodyPr rtlCol="0">
            <a:normAutofit lnSpcReduction="10000"/>
          </a:bodyPr>
          <a:lstStyle/>
          <a:p>
            <a:pPr marL="285750" indent="-285750" rtl="0">
              <a:buFont typeface="Arial" panose="020B0604020202020204" pitchFamily="34" charset="0"/>
              <a:buChar char="•"/>
            </a:pPr>
            <a:endParaRPr lang="en-GB" sz="2800" b="1" dirty="0">
              <a:solidFill>
                <a:sysClr val="windowText" lastClr="000000"/>
              </a:solidFill>
              <a:latin typeface="Arial" panose="020B0604020202020204" pitchFamily="34" charset="0"/>
              <a:cs typeface="Arial" panose="020B0604020202020204" pitchFamily="34" charset="0"/>
            </a:endParaRPr>
          </a:p>
          <a:p>
            <a:pPr marL="285750" indent="-285750" rtl="0">
              <a:buFont typeface="Arial" panose="020B0604020202020204" pitchFamily="34" charset="0"/>
              <a:buChar char="•"/>
            </a:pPr>
            <a:r>
              <a:rPr lang="en-GB" sz="2800" b="1" dirty="0">
                <a:solidFill>
                  <a:sysClr val="windowText" lastClr="000000"/>
                </a:solidFill>
                <a:latin typeface="Arial" panose="020B0604020202020204" pitchFamily="34" charset="0"/>
                <a:cs typeface="Arial" panose="020B0604020202020204" pitchFamily="34" charset="0"/>
              </a:rPr>
              <a:t>Literature Review – Cis Gender </a:t>
            </a:r>
          </a:p>
          <a:p>
            <a:pPr marL="285750" indent="-285750" rtl="0">
              <a:buFont typeface="Arial" panose="020B0604020202020204" pitchFamily="34" charset="0"/>
              <a:buChar char="•"/>
            </a:pPr>
            <a:r>
              <a:rPr lang="en-GB" sz="2800" b="1" dirty="0">
                <a:solidFill>
                  <a:sysClr val="windowText" lastClr="000000"/>
                </a:solidFill>
                <a:latin typeface="Arial" panose="020B0604020202020204" pitchFamily="34" charset="0"/>
                <a:cs typeface="Arial" panose="020B0604020202020204" pitchFamily="34" charset="0"/>
              </a:rPr>
              <a:t>Study does not outline gender specifics</a:t>
            </a:r>
          </a:p>
          <a:p>
            <a:pPr marL="285750" indent="-285750" rtl="0">
              <a:buFont typeface="Arial" panose="020B0604020202020204" pitchFamily="34" charset="0"/>
              <a:buChar char="•"/>
            </a:pPr>
            <a:r>
              <a:rPr lang="en-GB" sz="2800" b="1" dirty="0">
                <a:solidFill>
                  <a:sysClr val="windowText" lastClr="000000"/>
                </a:solidFill>
                <a:latin typeface="Arial" panose="020B0604020202020204" pitchFamily="34" charset="0"/>
                <a:cs typeface="Arial" panose="020B0604020202020204" pitchFamily="34" charset="0"/>
              </a:rPr>
              <a:t>Answers may be from cis-gender /transgender/demi gender/bi gender/ agender &amp; intergender participants</a:t>
            </a:r>
          </a:p>
          <a:p>
            <a:pPr marL="285750" indent="-285750" rtl="0">
              <a:buFont typeface="Arial" panose="020B0604020202020204" pitchFamily="34" charset="0"/>
              <a:buChar char="•"/>
            </a:pPr>
            <a:endParaRPr lang="en-GB" sz="2800" b="1" dirty="0">
              <a:solidFill>
                <a:sysClr val="windowText" lastClr="000000"/>
              </a:solidFill>
              <a:latin typeface="Arial" panose="020B0604020202020204" pitchFamily="34" charset="0"/>
              <a:cs typeface="Arial" panose="020B0604020202020204" pitchFamily="34" charset="0"/>
            </a:endParaRPr>
          </a:p>
          <a:p>
            <a:pPr marL="285750" indent="-285750" rtl="0">
              <a:buFont typeface="Arial" panose="020B0604020202020204" pitchFamily="34" charset="0"/>
              <a:buChar char="•"/>
            </a:pPr>
            <a:r>
              <a:rPr lang="en-GB" sz="2800" b="1" dirty="0">
                <a:solidFill>
                  <a:sysClr val="windowText" lastClr="000000"/>
                </a:solidFill>
                <a:latin typeface="Arial" panose="020B0604020202020204" pitchFamily="34" charset="0"/>
                <a:cs typeface="Arial" panose="020B0604020202020204" pitchFamily="34" charset="0"/>
              </a:rPr>
              <a:t>Focused on Performance Anxiety for professional vs amateur female vocalists – presenting or cis.</a:t>
            </a:r>
          </a:p>
          <a:p>
            <a:pPr rtl="0"/>
            <a:endParaRPr lang="en-GB" dirty="0"/>
          </a:p>
          <a:p>
            <a:pPr rtl="0"/>
            <a:endParaRPr lang="en-GB" dirty="0"/>
          </a:p>
          <a:p>
            <a:pPr marL="285750" indent="-285750" rtl="0">
              <a:buFont typeface="Arial" panose="020B0604020202020204" pitchFamily="34" charset="0"/>
              <a:buChar char="•"/>
            </a:pPr>
            <a:endParaRPr lang="en-GB" dirty="0"/>
          </a:p>
          <a:p>
            <a:pPr rtl="0"/>
            <a:endParaRPr lang="en-GB" dirty="0"/>
          </a:p>
        </p:txBody>
      </p:sp>
      <p:sp>
        <p:nvSpPr>
          <p:cNvPr id="3" name="Footer Placeholder 2">
            <a:extLst>
              <a:ext uri="{FF2B5EF4-FFF2-40B4-BE49-F238E27FC236}">
                <a16:creationId xmlns:a16="http://schemas.microsoft.com/office/drawing/2014/main" id="{8877ABFC-FC61-ABE7-C645-BC1CC73F3E36}"/>
              </a:ext>
            </a:extLst>
          </p:cNvPr>
          <p:cNvSpPr>
            <a:spLocks noGrp="1"/>
          </p:cNvSpPr>
          <p:nvPr>
            <p:ph type="ftr" sz="quarter" idx="11"/>
          </p:nvPr>
        </p:nvSpPr>
        <p:spPr/>
        <p:txBody>
          <a:bodyPr/>
          <a:lstStyle/>
          <a:p>
            <a:pPr rtl="0"/>
            <a:r>
              <a:rPr lang="en-GB" noProof="0" dirty="0"/>
              <a:t>Holly Hallam 2129252</a:t>
            </a:r>
          </a:p>
        </p:txBody>
      </p:sp>
    </p:spTree>
    <p:extLst>
      <p:ext uri="{BB962C8B-B14F-4D97-AF65-F5344CB8AC3E}">
        <p14:creationId xmlns:p14="http://schemas.microsoft.com/office/powerpoint/2010/main" val="4036697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p:nvPr>
        </p:nvSpPr>
        <p:spPr>
          <a:xfrm>
            <a:off x="6984897" y="1250947"/>
            <a:ext cx="4585780" cy="1091078"/>
          </a:xfrm>
        </p:spPr>
        <p:txBody>
          <a:bodyPr rtlCol="0"/>
          <a:lstStyle/>
          <a:p>
            <a:pPr rtl="0"/>
            <a:r>
              <a:rPr lang="en-GB" dirty="0"/>
              <a:t>Context for Research </a:t>
            </a:r>
          </a:p>
        </p:txBody>
      </p:sp>
      <p:sp>
        <p:nvSpPr>
          <p:cNvPr id="3" name="Content Placeholder 2">
            <a:extLst>
              <a:ext uri="{FF2B5EF4-FFF2-40B4-BE49-F238E27FC236}">
                <a16:creationId xmlns:a16="http://schemas.microsoft.com/office/drawing/2014/main" id="{E0ACFCBA-E6B8-4ECB-B191-23EF3473943C}"/>
              </a:ext>
            </a:extLst>
          </p:cNvPr>
          <p:cNvSpPr>
            <a:spLocks noGrp="1"/>
          </p:cNvSpPr>
          <p:nvPr>
            <p:ph sz="quarter" idx="4"/>
          </p:nvPr>
        </p:nvSpPr>
        <p:spPr/>
        <p:txBody>
          <a:bodyPr vert="horz" lIns="0" tIns="0" rIns="0" bIns="0" rtlCol="0" anchor="t">
            <a:normAutofit/>
          </a:bodyPr>
          <a:lstStyle/>
          <a:p>
            <a:pPr rtl="0"/>
            <a:r>
              <a:rPr lang="en-GB" sz="2400" dirty="0">
                <a:solidFill>
                  <a:schemeClr val="bg1"/>
                </a:solidFill>
                <a:latin typeface="Arial"/>
                <a:cs typeface="Arial"/>
              </a:rPr>
              <a:t>Client base is mainly female</a:t>
            </a:r>
          </a:p>
          <a:p>
            <a:pPr rtl="0"/>
            <a:r>
              <a:rPr lang="en-GB" sz="2400" dirty="0">
                <a:solidFill>
                  <a:schemeClr val="bg1"/>
                </a:solidFill>
                <a:latin typeface="Arial"/>
                <a:cs typeface="Arial"/>
              </a:rPr>
              <a:t>Client base is mainly over the age of 45 years old.</a:t>
            </a:r>
          </a:p>
          <a:p>
            <a:pPr rtl="0"/>
            <a:r>
              <a:rPr lang="en-GB" sz="2400" dirty="0">
                <a:solidFill>
                  <a:schemeClr val="bg1"/>
                </a:solidFill>
                <a:latin typeface="Arial"/>
                <a:cs typeface="Arial"/>
              </a:rPr>
              <a:t>A mix of professional and amateur clients</a:t>
            </a:r>
          </a:p>
          <a:p>
            <a:pPr rtl="0"/>
            <a:r>
              <a:rPr lang="en-GB" sz="2400" dirty="0">
                <a:solidFill>
                  <a:schemeClr val="bg1"/>
                </a:solidFill>
                <a:latin typeface="Arial"/>
                <a:cs typeface="Arial"/>
              </a:rPr>
              <a:t>concerns regarding performance anxiety</a:t>
            </a:r>
          </a:p>
          <a:p>
            <a:pPr rtl="0"/>
            <a:r>
              <a:rPr lang="en-GB" sz="2400" dirty="0">
                <a:solidFill>
                  <a:schemeClr val="bg1"/>
                </a:solidFill>
                <a:latin typeface="Arial"/>
                <a:cs typeface="Arial"/>
              </a:rPr>
              <a:t>support pathways for both </a:t>
            </a:r>
          </a:p>
        </p:txBody>
      </p:sp>
      <p:sp>
        <p:nvSpPr>
          <p:cNvPr id="7" name="TextBox 6">
            <a:extLst>
              <a:ext uri="{FF2B5EF4-FFF2-40B4-BE49-F238E27FC236}">
                <a16:creationId xmlns:a16="http://schemas.microsoft.com/office/drawing/2014/main" id="{E2F6D2ED-B90F-C4EA-C137-B0B51C68E3FF}"/>
              </a:ext>
            </a:extLst>
          </p:cNvPr>
          <p:cNvSpPr txBox="1"/>
          <p:nvPr/>
        </p:nvSpPr>
        <p:spPr>
          <a:xfrm>
            <a:off x="7237413" y="2712419"/>
            <a:ext cx="4333264" cy="2215991"/>
          </a:xfrm>
          <a:prstGeom prst="rect">
            <a:avLst/>
          </a:prstGeom>
          <a:solidFill>
            <a:schemeClr val="bg1"/>
          </a:solidFill>
        </p:spPr>
        <p:txBody>
          <a:bodyPr wrap="square" lIns="91440" tIns="45720" rIns="91440" bIns="45720" rtlCol="0" anchor="t">
            <a:spAutoFit/>
          </a:bodyPr>
          <a:lstStyle/>
          <a:p>
            <a:pPr marL="285750" indent="-285750" rtl="0">
              <a:buFont typeface="Arial" panose="020B0604020202020204" pitchFamily="34" charset="0"/>
              <a:buChar char="•"/>
            </a:pPr>
            <a:r>
              <a:rPr lang="en-GB" sz="2400" dirty="0">
                <a:latin typeface="Arial"/>
                <a:cs typeface="Arial"/>
              </a:rPr>
              <a:t>different support pathways</a:t>
            </a:r>
          </a:p>
          <a:p>
            <a:pPr marL="285750" indent="-285750" rtl="0">
              <a:buFont typeface="Arial" panose="020B0604020202020204" pitchFamily="34" charset="0"/>
              <a:buChar char="•"/>
            </a:pPr>
            <a:r>
              <a:rPr lang="en-GB" sz="2400" dirty="0">
                <a:latin typeface="Arial"/>
                <a:cs typeface="Arial"/>
              </a:rPr>
              <a:t> performance anxiety differs to the individual</a:t>
            </a:r>
          </a:p>
          <a:p>
            <a:pPr marL="285750" indent="-285750" rtl="0">
              <a:buFont typeface="Arial" panose="020B0604020202020204" pitchFamily="34" charset="0"/>
              <a:buChar char="•"/>
            </a:pPr>
            <a:r>
              <a:rPr lang="en-GB" sz="2400" dirty="0">
                <a:latin typeface="Arial"/>
                <a:cs typeface="Arial"/>
              </a:rPr>
              <a:t>A gap in the current research for this comparison</a:t>
            </a:r>
          </a:p>
          <a:p>
            <a:endParaRPr lang="en-GB" dirty="0"/>
          </a:p>
        </p:txBody>
      </p:sp>
      <p:sp>
        <p:nvSpPr>
          <p:cNvPr id="9" name="TextBox 8">
            <a:extLst>
              <a:ext uri="{FF2B5EF4-FFF2-40B4-BE49-F238E27FC236}">
                <a16:creationId xmlns:a16="http://schemas.microsoft.com/office/drawing/2014/main" id="{EEE57ECD-A461-8E84-D304-ABE8168BE709}"/>
              </a:ext>
            </a:extLst>
          </p:cNvPr>
          <p:cNvSpPr txBox="1"/>
          <p:nvPr/>
        </p:nvSpPr>
        <p:spPr>
          <a:xfrm>
            <a:off x="835254" y="1695694"/>
            <a:ext cx="4711338" cy="646331"/>
          </a:xfrm>
          <a:prstGeom prst="rect">
            <a:avLst/>
          </a:prstGeom>
          <a:noFill/>
        </p:spPr>
        <p:txBody>
          <a:bodyPr wrap="square" rtlCol="0">
            <a:spAutoFit/>
          </a:bodyPr>
          <a:lstStyle/>
          <a:p>
            <a:r>
              <a:rPr lang="en-GB" sz="3600" b="1" dirty="0">
                <a:solidFill>
                  <a:schemeClr val="bg1"/>
                </a:solidFill>
                <a:latin typeface="+mj-lt"/>
              </a:rPr>
              <a:t>Personal Context</a:t>
            </a:r>
          </a:p>
        </p:txBody>
      </p:sp>
      <p:sp>
        <p:nvSpPr>
          <p:cNvPr id="8" name="Footer Placeholder 7">
            <a:extLst>
              <a:ext uri="{FF2B5EF4-FFF2-40B4-BE49-F238E27FC236}">
                <a16:creationId xmlns:a16="http://schemas.microsoft.com/office/drawing/2014/main" id="{59B3361F-8CDF-84B3-F7A0-6C242700A8C6}"/>
              </a:ext>
            </a:extLst>
          </p:cNvPr>
          <p:cNvSpPr>
            <a:spLocks noGrp="1"/>
          </p:cNvSpPr>
          <p:nvPr>
            <p:ph type="ftr" sz="quarter" idx="11"/>
          </p:nvPr>
        </p:nvSpPr>
        <p:spPr/>
        <p:txBody>
          <a:bodyPr/>
          <a:lstStyle/>
          <a:p>
            <a:pPr rtl="0"/>
            <a:r>
              <a:rPr lang="en-GB" noProof="0"/>
              <a:t>Holly Hallam 2129252</a:t>
            </a:r>
            <a:endParaRPr lang="en-GB" noProof="0" dirty="0"/>
          </a:p>
        </p:txBody>
      </p:sp>
    </p:spTree>
    <p:extLst>
      <p:ext uri="{BB962C8B-B14F-4D97-AF65-F5344CB8AC3E}">
        <p14:creationId xmlns:p14="http://schemas.microsoft.com/office/powerpoint/2010/main" val="2171260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46EC84-ECA3-D78E-1933-D15DD9F9104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68F505-1C6E-9CED-BF15-6214C79ED221}"/>
              </a:ext>
            </a:extLst>
          </p:cNvPr>
          <p:cNvSpPr>
            <a:spLocks noGrp="1"/>
          </p:cNvSpPr>
          <p:nvPr>
            <p:ph sz="quarter" idx="4"/>
          </p:nvPr>
        </p:nvSpPr>
        <p:spPr>
          <a:xfrm>
            <a:off x="835254" y="2182120"/>
            <a:ext cx="6587548" cy="3136910"/>
          </a:xfrm>
        </p:spPr>
        <p:txBody>
          <a:bodyPr vert="horz" lIns="0" tIns="0" rIns="0" bIns="0" rtlCol="0" anchor="t">
            <a:normAutofit/>
          </a:bodyPr>
          <a:lstStyle/>
          <a:p>
            <a:pPr rtl="0"/>
            <a:r>
              <a:rPr lang="en-GB" sz="2400" dirty="0">
                <a:solidFill>
                  <a:schemeClr val="bg1"/>
                </a:solidFill>
                <a:latin typeface="Arial"/>
                <a:cs typeface="Arial"/>
              </a:rPr>
              <a:t>Sharing information </a:t>
            </a:r>
          </a:p>
          <a:p>
            <a:pPr rtl="0"/>
            <a:r>
              <a:rPr lang="en-GB" sz="2400" dirty="0">
                <a:solidFill>
                  <a:schemeClr val="bg1"/>
                </a:solidFill>
                <a:latin typeface="Arial"/>
                <a:cs typeface="Arial"/>
              </a:rPr>
              <a:t> raising awareness </a:t>
            </a:r>
          </a:p>
          <a:p>
            <a:pPr rtl="0"/>
            <a:r>
              <a:rPr lang="en-GB" sz="2400" dirty="0">
                <a:solidFill>
                  <a:schemeClr val="bg1"/>
                </a:solidFill>
                <a:latin typeface="Arial"/>
                <a:cs typeface="Arial"/>
              </a:rPr>
              <a:t>Finding the correlations for professionals and amateurs</a:t>
            </a:r>
          </a:p>
          <a:p>
            <a:pPr rtl="0"/>
            <a:r>
              <a:rPr lang="en-GB" sz="2400" dirty="0">
                <a:solidFill>
                  <a:schemeClr val="bg1"/>
                </a:solidFill>
                <a:latin typeface="Arial"/>
                <a:cs typeface="Arial"/>
              </a:rPr>
              <a:t> Defining the process for female vocalists</a:t>
            </a:r>
          </a:p>
          <a:p>
            <a:pPr rtl="0"/>
            <a:r>
              <a:rPr lang="en-GB" sz="2400" dirty="0">
                <a:solidFill>
                  <a:schemeClr val="bg1"/>
                </a:solidFill>
                <a:latin typeface="Arial"/>
                <a:cs typeface="Arial"/>
              </a:rPr>
              <a:t>To look to create a support system for each vocation when dealing with MPA and aging.</a:t>
            </a:r>
          </a:p>
        </p:txBody>
      </p:sp>
      <p:sp>
        <p:nvSpPr>
          <p:cNvPr id="9" name="TextBox 8">
            <a:extLst>
              <a:ext uri="{FF2B5EF4-FFF2-40B4-BE49-F238E27FC236}">
                <a16:creationId xmlns:a16="http://schemas.microsoft.com/office/drawing/2014/main" id="{1043A028-7CDF-CCF6-07CC-A29BA07EE3D3}"/>
              </a:ext>
            </a:extLst>
          </p:cNvPr>
          <p:cNvSpPr txBox="1"/>
          <p:nvPr/>
        </p:nvSpPr>
        <p:spPr>
          <a:xfrm>
            <a:off x="835254" y="1117378"/>
            <a:ext cx="4711338" cy="646331"/>
          </a:xfrm>
          <a:prstGeom prst="rect">
            <a:avLst/>
          </a:prstGeom>
          <a:noFill/>
        </p:spPr>
        <p:txBody>
          <a:bodyPr wrap="square" rtlCol="0">
            <a:spAutoFit/>
          </a:bodyPr>
          <a:lstStyle/>
          <a:p>
            <a:r>
              <a:rPr lang="en-GB" sz="3600" b="1" dirty="0">
                <a:solidFill>
                  <a:schemeClr val="bg1"/>
                </a:solidFill>
                <a:latin typeface="+mj-lt"/>
              </a:rPr>
              <a:t>Impact of Research </a:t>
            </a:r>
          </a:p>
        </p:txBody>
      </p:sp>
      <p:sp>
        <p:nvSpPr>
          <p:cNvPr id="2" name="Footer Placeholder 1">
            <a:extLst>
              <a:ext uri="{FF2B5EF4-FFF2-40B4-BE49-F238E27FC236}">
                <a16:creationId xmlns:a16="http://schemas.microsoft.com/office/drawing/2014/main" id="{D0954846-6EBA-44B4-7844-9640146F6DE4}"/>
              </a:ext>
            </a:extLst>
          </p:cNvPr>
          <p:cNvSpPr>
            <a:spLocks noGrp="1"/>
          </p:cNvSpPr>
          <p:nvPr>
            <p:ph type="ftr" sz="quarter" idx="11"/>
          </p:nvPr>
        </p:nvSpPr>
        <p:spPr/>
        <p:txBody>
          <a:bodyPr/>
          <a:lstStyle/>
          <a:p>
            <a:pPr rtl="0"/>
            <a:r>
              <a:rPr lang="en-GB" noProof="0"/>
              <a:t>Holly Hallam 2129252</a:t>
            </a:r>
            <a:endParaRPr lang="en-GB" noProof="0" dirty="0"/>
          </a:p>
        </p:txBody>
      </p:sp>
    </p:spTree>
    <p:extLst>
      <p:ext uri="{BB962C8B-B14F-4D97-AF65-F5344CB8AC3E}">
        <p14:creationId xmlns:p14="http://schemas.microsoft.com/office/powerpoint/2010/main" val="731291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37E1-F9A3-4DAE-8651-1F67369BE49E}"/>
              </a:ext>
            </a:extLst>
          </p:cNvPr>
          <p:cNvSpPr>
            <a:spLocks noGrp="1"/>
          </p:cNvSpPr>
          <p:nvPr>
            <p:ph type="title"/>
          </p:nvPr>
        </p:nvSpPr>
        <p:spPr/>
        <p:txBody>
          <a:bodyPr rtlCol="0"/>
          <a:lstStyle/>
          <a:p>
            <a:pPr rtl="0"/>
            <a:r>
              <a:rPr lang="en-GB" dirty="0"/>
              <a:t>The Intention &amp; Aims</a:t>
            </a:r>
          </a:p>
        </p:txBody>
      </p:sp>
      <p:pic>
        <p:nvPicPr>
          <p:cNvPr id="43" name="Picture Placeholder 42" descr="Abstract background">
            <a:extLst>
              <a:ext uri="{FF2B5EF4-FFF2-40B4-BE49-F238E27FC236}">
                <a16:creationId xmlns:a16="http://schemas.microsoft.com/office/drawing/2014/main" id="{95095244-281C-45C6-B4B5-1A086A96C10D}"/>
              </a:ext>
            </a:extLst>
          </p:cNvPr>
          <p:cNvPicPr>
            <a:picLocks noGrp="1" noChangeAspect="1"/>
          </p:cNvPicPr>
          <p:nvPr>
            <p:ph type="pic" sz="quarter" idx="52"/>
          </p:nvPr>
        </p:nvPicPr>
        <p:blipFill>
          <a:blip r:embed="rId3">
            <a:extLst>
              <a:ext uri="{28A0092B-C50C-407E-A947-70E740481C1C}">
                <a14:useLocalDpi xmlns:a14="http://schemas.microsoft.com/office/drawing/2010/main" val="0"/>
              </a:ext>
            </a:extLst>
          </a:blip>
          <a:srcRect/>
          <a:stretch>
            <a:fillRect/>
          </a:stretch>
        </p:blipFill>
        <p:spPr>
          <a:xfrm>
            <a:off x="1002192" y="2320398"/>
            <a:ext cx="4648200" cy="2873375"/>
          </a:xfrm>
        </p:spPr>
      </p:pic>
      <p:sp>
        <p:nvSpPr>
          <p:cNvPr id="7" name="Text Placeholder 6">
            <a:extLst>
              <a:ext uri="{FF2B5EF4-FFF2-40B4-BE49-F238E27FC236}">
                <a16:creationId xmlns:a16="http://schemas.microsoft.com/office/drawing/2014/main" id="{9D39A442-EAC4-4F9B-B80E-420D7D36ED2E}"/>
              </a:ext>
            </a:extLst>
          </p:cNvPr>
          <p:cNvSpPr>
            <a:spLocks noGrp="1"/>
          </p:cNvSpPr>
          <p:nvPr>
            <p:ph type="body" idx="41"/>
          </p:nvPr>
        </p:nvSpPr>
        <p:spPr>
          <a:xfrm>
            <a:off x="8965412" y="1130527"/>
            <a:ext cx="2286000" cy="334918"/>
          </a:xfrm>
        </p:spPr>
        <p:txBody>
          <a:bodyPr rtlCol="0"/>
          <a:lstStyle/>
          <a:p>
            <a:pPr rtl="0"/>
            <a:r>
              <a:rPr lang="en-GB" dirty="0"/>
              <a:t>Justification</a:t>
            </a:r>
          </a:p>
        </p:txBody>
      </p:sp>
      <p:sp>
        <p:nvSpPr>
          <p:cNvPr id="8" name="Text Placeholder 7">
            <a:extLst>
              <a:ext uri="{FF2B5EF4-FFF2-40B4-BE49-F238E27FC236}">
                <a16:creationId xmlns:a16="http://schemas.microsoft.com/office/drawing/2014/main" id="{59B269EA-29F7-4180-983F-353E08D9B3F5}"/>
              </a:ext>
            </a:extLst>
          </p:cNvPr>
          <p:cNvSpPr>
            <a:spLocks noGrp="1"/>
          </p:cNvSpPr>
          <p:nvPr>
            <p:ph type="body" sz="quarter" idx="42"/>
          </p:nvPr>
        </p:nvSpPr>
        <p:spPr>
          <a:xfrm>
            <a:off x="8965412" y="1553195"/>
            <a:ext cx="2286000" cy="1711662"/>
          </a:xfrm>
        </p:spPr>
        <p:txBody>
          <a:bodyPr rtlCol="0">
            <a:normAutofit/>
          </a:bodyPr>
          <a:lstStyle/>
          <a:p>
            <a:pPr rtl="0"/>
            <a:r>
              <a:rPr lang="en-GB" sz="1800" dirty="0"/>
              <a:t>to find a correlation between aging voice symptoms and performance anxiety symptoms in mature female vocalists</a:t>
            </a:r>
          </a:p>
        </p:txBody>
      </p:sp>
      <p:sp>
        <p:nvSpPr>
          <p:cNvPr id="9" name="Text Placeholder 8">
            <a:extLst>
              <a:ext uri="{FF2B5EF4-FFF2-40B4-BE49-F238E27FC236}">
                <a16:creationId xmlns:a16="http://schemas.microsoft.com/office/drawing/2014/main" id="{12ABC038-A233-47DB-BEFD-F6D7371611F6}"/>
              </a:ext>
            </a:extLst>
          </p:cNvPr>
          <p:cNvSpPr>
            <a:spLocks noGrp="1"/>
          </p:cNvSpPr>
          <p:nvPr>
            <p:ph type="body" idx="45"/>
          </p:nvPr>
        </p:nvSpPr>
        <p:spPr>
          <a:xfrm>
            <a:off x="8965412" y="3849326"/>
            <a:ext cx="2286000" cy="334918"/>
          </a:xfrm>
        </p:spPr>
        <p:txBody>
          <a:bodyPr rtlCol="0"/>
          <a:lstStyle/>
          <a:p>
            <a:pPr rtl="0"/>
            <a:r>
              <a:rPr lang="en-GB" dirty="0"/>
              <a:t>Intention</a:t>
            </a:r>
          </a:p>
        </p:txBody>
      </p:sp>
      <p:sp>
        <p:nvSpPr>
          <p:cNvPr id="10" name="Text Placeholder 9">
            <a:extLst>
              <a:ext uri="{FF2B5EF4-FFF2-40B4-BE49-F238E27FC236}">
                <a16:creationId xmlns:a16="http://schemas.microsoft.com/office/drawing/2014/main" id="{206C2CB1-F5EE-46DA-A614-0B0153DDBA46}"/>
              </a:ext>
            </a:extLst>
          </p:cNvPr>
          <p:cNvSpPr>
            <a:spLocks noGrp="1"/>
          </p:cNvSpPr>
          <p:nvPr>
            <p:ph type="body" sz="quarter" idx="46"/>
          </p:nvPr>
        </p:nvSpPr>
        <p:spPr>
          <a:xfrm>
            <a:off x="8965412" y="4271994"/>
            <a:ext cx="2286000" cy="1142011"/>
          </a:xfrm>
        </p:spPr>
        <p:txBody>
          <a:bodyPr rtlCol="0">
            <a:noAutofit/>
          </a:bodyPr>
          <a:lstStyle/>
          <a:p>
            <a:pPr rtl="0"/>
            <a:r>
              <a:rPr lang="en-GB" sz="1800" dirty="0"/>
              <a:t>To acquire 20 female participants both amateur and female for a questionnaire survey</a:t>
            </a:r>
          </a:p>
        </p:txBody>
      </p:sp>
      <p:sp>
        <p:nvSpPr>
          <p:cNvPr id="19" name="TextBox 18">
            <a:extLst>
              <a:ext uri="{FF2B5EF4-FFF2-40B4-BE49-F238E27FC236}">
                <a16:creationId xmlns:a16="http://schemas.microsoft.com/office/drawing/2014/main" id="{CF2EE785-1AE9-745F-8892-21A6BF9C6576}"/>
              </a:ext>
            </a:extLst>
          </p:cNvPr>
          <p:cNvSpPr txBox="1"/>
          <p:nvPr/>
        </p:nvSpPr>
        <p:spPr>
          <a:xfrm>
            <a:off x="6323013" y="3772401"/>
            <a:ext cx="2286000" cy="738664"/>
          </a:xfrm>
          <a:prstGeom prst="rect">
            <a:avLst/>
          </a:prstGeom>
          <a:noFill/>
        </p:spPr>
        <p:txBody>
          <a:bodyPr wrap="square" rtlCol="0">
            <a:spAutoFit/>
          </a:bodyPr>
          <a:lstStyle/>
          <a:p>
            <a:r>
              <a:rPr lang="en-GB" sz="2400" b="1" dirty="0">
                <a:solidFill>
                  <a:srgbClr val="00BBFF"/>
                </a:solidFill>
                <a:latin typeface="+mj-lt"/>
              </a:rPr>
              <a:t>Impact</a:t>
            </a:r>
          </a:p>
          <a:p>
            <a:endParaRPr lang="en-GB" dirty="0"/>
          </a:p>
        </p:txBody>
      </p:sp>
      <p:sp>
        <p:nvSpPr>
          <p:cNvPr id="20" name="TextBox 19">
            <a:extLst>
              <a:ext uri="{FF2B5EF4-FFF2-40B4-BE49-F238E27FC236}">
                <a16:creationId xmlns:a16="http://schemas.microsoft.com/office/drawing/2014/main" id="{F3FAECDC-D6A6-FBE3-FDC0-B3577A6860FF}"/>
              </a:ext>
            </a:extLst>
          </p:cNvPr>
          <p:cNvSpPr txBox="1"/>
          <p:nvPr/>
        </p:nvSpPr>
        <p:spPr>
          <a:xfrm>
            <a:off x="6222212" y="1067153"/>
            <a:ext cx="1768415" cy="461665"/>
          </a:xfrm>
          <a:prstGeom prst="rect">
            <a:avLst/>
          </a:prstGeom>
          <a:noFill/>
        </p:spPr>
        <p:txBody>
          <a:bodyPr wrap="square" rtlCol="0">
            <a:spAutoFit/>
          </a:bodyPr>
          <a:lstStyle/>
          <a:p>
            <a:r>
              <a:rPr lang="en-GB" sz="2400" b="1" dirty="0">
                <a:solidFill>
                  <a:srgbClr val="00BBFF"/>
                </a:solidFill>
                <a:latin typeface="+mj-lt"/>
              </a:rPr>
              <a:t>Aims</a:t>
            </a:r>
          </a:p>
        </p:txBody>
      </p:sp>
      <p:sp>
        <p:nvSpPr>
          <p:cNvPr id="21" name="TextBox 20">
            <a:extLst>
              <a:ext uri="{FF2B5EF4-FFF2-40B4-BE49-F238E27FC236}">
                <a16:creationId xmlns:a16="http://schemas.microsoft.com/office/drawing/2014/main" id="{195531B6-AB84-6B3C-AAC8-EAE91E6D7E45}"/>
              </a:ext>
            </a:extLst>
          </p:cNvPr>
          <p:cNvSpPr txBox="1"/>
          <p:nvPr/>
        </p:nvSpPr>
        <p:spPr>
          <a:xfrm>
            <a:off x="6222212" y="1553195"/>
            <a:ext cx="2007388" cy="1477328"/>
          </a:xfrm>
          <a:prstGeom prst="rect">
            <a:avLst/>
          </a:prstGeom>
          <a:noFill/>
        </p:spPr>
        <p:txBody>
          <a:bodyPr wrap="square" rtlCol="0">
            <a:spAutoFit/>
          </a:bodyPr>
          <a:lstStyle/>
          <a:p>
            <a:r>
              <a:rPr lang="en-GB" dirty="0">
                <a:solidFill>
                  <a:schemeClr val="bg1"/>
                </a:solidFill>
              </a:rPr>
              <a:t>To explore existing research, to be able to make a comprehensive support plan.</a:t>
            </a:r>
          </a:p>
        </p:txBody>
      </p:sp>
      <p:sp>
        <p:nvSpPr>
          <p:cNvPr id="22" name="TextBox 21">
            <a:extLst>
              <a:ext uri="{FF2B5EF4-FFF2-40B4-BE49-F238E27FC236}">
                <a16:creationId xmlns:a16="http://schemas.microsoft.com/office/drawing/2014/main" id="{EEC97800-9D5E-C8D4-6C23-77DFC12ED045}"/>
              </a:ext>
            </a:extLst>
          </p:cNvPr>
          <p:cNvSpPr txBox="1"/>
          <p:nvPr/>
        </p:nvSpPr>
        <p:spPr>
          <a:xfrm>
            <a:off x="6323013" y="4187593"/>
            <a:ext cx="2286000" cy="1200329"/>
          </a:xfrm>
          <a:prstGeom prst="rect">
            <a:avLst/>
          </a:prstGeom>
          <a:noFill/>
        </p:spPr>
        <p:txBody>
          <a:bodyPr wrap="square" rtlCol="0">
            <a:spAutoFit/>
          </a:bodyPr>
          <a:lstStyle/>
          <a:p>
            <a:r>
              <a:rPr lang="en-GB" dirty="0">
                <a:solidFill>
                  <a:schemeClr val="bg1"/>
                </a:solidFill>
              </a:rPr>
              <a:t>To assist mature female amateur vocalists in confidence</a:t>
            </a:r>
          </a:p>
        </p:txBody>
      </p:sp>
      <p:sp>
        <p:nvSpPr>
          <p:cNvPr id="23" name="TextBox 22">
            <a:extLst>
              <a:ext uri="{FF2B5EF4-FFF2-40B4-BE49-F238E27FC236}">
                <a16:creationId xmlns:a16="http://schemas.microsoft.com/office/drawing/2014/main" id="{914D248A-AF9A-508B-1F38-6B011BC5BA5F}"/>
              </a:ext>
            </a:extLst>
          </p:cNvPr>
          <p:cNvSpPr txBox="1"/>
          <p:nvPr/>
        </p:nvSpPr>
        <p:spPr>
          <a:xfrm>
            <a:off x="2455023" y="3849326"/>
            <a:ext cx="1742537" cy="646331"/>
          </a:xfrm>
          <a:prstGeom prst="rect">
            <a:avLst/>
          </a:prstGeom>
          <a:noFill/>
        </p:spPr>
        <p:txBody>
          <a:bodyPr wrap="square" rtlCol="0">
            <a:spAutoFit/>
          </a:bodyPr>
          <a:lstStyle/>
          <a:p>
            <a:pPr algn="ctr"/>
            <a:r>
              <a:rPr lang="en-GB" dirty="0">
                <a:solidFill>
                  <a:schemeClr val="bg1"/>
                </a:solidFill>
              </a:rPr>
              <a:t>Constructivism approach </a:t>
            </a:r>
          </a:p>
        </p:txBody>
      </p:sp>
      <p:sp>
        <p:nvSpPr>
          <p:cNvPr id="3" name="Footer Placeholder 2">
            <a:extLst>
              <a:ext uri="{FF2B5EF4-FFF2-40B4-BE49-F238E27FC236}">
                <a16:creationId xmlns:a16="http://schemas.microsoft.com/office/drawing/2014/main" id="{8FF1F2E3-323E-BB91-FD21-C2BDE65BE97A}"/>
              </a:ext>
            </a:extLst>
          </p:cNvPr>
          <p:cNvSpPr>
            <a:spLocks noGrp="1"/>
          </p:cNvSpPr>
          <p:nvPr>
            <p:ph type="ftr" sz="quarter" idx="11"/>
          </p:nvPr>
        </p:nvSpPr>
        <p:spPr/>
        <p:txBody>
          <a:bodyPr/>
          <a:lstStyle/>
          <a:p>
            <a:pPr rtl="0"/>
            <a:r>
              <a:rPr lang="en-GB" noProof="0"/>
              <a:t>Holly Hallam 2129252</a:t>
            </a:r>
            <a:endParaRPr lang="en-GB" noProof="0" dirty="0"/>
          </a:p>
        </p:txBody>
      </p:sp>
    </p:spTree>
    <p:extLst>
      <p:ext uri="{BB962C8B-B14F-4D97-AF65-F5344CB8AC3E}">
        <p14:creationId xmlns:p14="http://schemas.microsoft.com/office/powerpoint/2010/main" val="2905421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10" grpId="0" build="p"/>
      <p:bldP spid="21" grpId="0"/>
      <p:bldP spid="2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DDB70-F930-14EE-E022-2A7F7D3107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7897B8-6872-3124-C10B-67298EE91659}"/>
              </a:ext>
            </a:extLst>
          </p:cNvPr>
          <p:cNvSpPr>
            <a:spLocks noGrp="1"/>
          </p:cNvSpPr>
          <p:nvPr>
            <p:ph type="ctrTitle"/>
          </p:nvPr>
        </p:nvSpPr>
        <p:spPr>
          <a:xfrm>
            <a:off x="3271011" y="451558"/>
            <a:ext cx="5476748" cy="827197"/>
          </a:xfrm>
        </p:spPr>
        <p:txBody>
          <a:bodyPr rtlCol="0">
            <a:normAutofit fontScale="90000"/>
          </a:bodyPr>
          <a:lstStyle/>
          <a:p>
            <a:pPr rtl="0"/>
            <a:r>
              <a:rPr lang="en-GB" dirty="0"/>
              <a:t>Literature Review</a:t>
            </a:r>
          </a:p>
        </p:txBody>
      </p:sp>
      <p:sp>
        <p:nvSpPr>
          <p:cNvPr id="3" name="Subtitle 2">
            <a:extLst>
              <a:ext uri="{FF2B5EF4-FFF2-40B4-BE49-F238E27FC236}">
                <a16:creationId xmlns:a16="http://schemas.microsoft.com/office/drawing/2014/main" id="{65B700E3-EBB6-5CC9-21FA-B84B1E860D3B}"/>
              </a:ext>
            </a:extLst>
          </p:cNvPr>
          <p:cNvSpPr>
            <a:spLocks noGrp="1"/>
          </p:cNvSpPr>
          <p:nvPr>
            <p:ph type="subTitle" idx="1"/>
          </p:nvPr>
        </p:nvSpPr>
        <p:spPr>
          <a:xfrm>
            <a:off x="125655" y="1920890"/>
            <a:ext cx="5027613" cy="2358298"/>
          </a:xfrm>
        </p:spPr>
        <p:txBody>
          <a:bodyPr rtlCol="0">
            <a:normAutofit fontScale="92500" lnSpcReduction="20000"/>
          </a:bodyPr>
          <a:lstStyle/>
          <a:p>
            <a:r>
              <a:rPr lang="en-GB" sz="1800" dirty="0">
                <a:solidFill>
                  <a:schemeClr val="bg1"/>
                </a:solidFill>
              </a:rPr>
              <a:t>Extensive research in childhood female voice and adolescent female voice (</a:t>
            </a:r>
            <a:r>
              <a:rPr lang="en-GB" sz="1800" dirty="0" err="1">
                <a:solidFill>
                  <a:schemeClr val="bg1"/>
                </a:solidFill>
              </a:rPr>
              <a:t>Gackle</a:t>
            </a:r>
            <a:r>
              <a:rPr lang="en-GB" sz="1800" dirty="0">
                <a:solidFill>
                  <a:schemeClr val="bg1"/>
                </a:solidFill>
              </a:rPr>
              <a:t> (1991), </a:t>
            </a:r>
            <a:r>
              <a:rPr lang="en-GB" sz="1800" dirty="0" err="1">
                <a:solidFill>
                  <a:schemeClr val="bg1"/>
                </a:solidFill>
              </a:rPr>
              <a:t>Abitol</a:t>
            </a:r>
            <a:r>
              <a:rPr lang="en-GB" sz="1800" dirty="0">
                <a:solidFill>
                  <a:schemeClr val="bg1"/>
                </a:solidFill>
              </a:rPr>
              <a:t> et al (1999, 2019) and Sweet (2015, 2020)</a:t>
            </a:r>
          </a:p>
          <a:p>
            <a:r>
              <a:rPr lang="en-GB" sz="1800" dirty="0">
                <a:solidFill>
                  <a:schemeClr val="bg1"/>
                </a:solidFill>
              </a:rPr>
              <a:t>Many symptoms documented surrounding aging, as well as cartilage such as that of the larynx slowly turning to bone causing loss of elasticity (Milton, 2022). </a:t>
            </a:r>
          </a:p>
          <a:p>
            <a:endParaRPr lang="en-GB" sz="1800" dirty="0">
              <a:solidFill>
                <a:schemeClr val="bg1"/>
              </a:solidFill>
            </a:endParaRPr>
          </a:p>
          <a:p>
            <a:r>
              <a:rPr lang="en-GB" sz="1800" dirty="0">
                <a:solidFill>
                  <a:schemeClr val="bg1"/>
                </a:solidFill>
              </a:rPr>
              <a:t>Hoarseness, loss of power, vocal instability (</a:t>
            </a:r>
            <a:r>
              <a:rPr lang="en-GB" sz="1800" dirty="0" err="1">
                <a:solidFill>
                  <a:schemeClr val="bg1"/>
                </a:solidFill>
              </a:rPr>
              <a:t>D’Haeseleer</a:t>
            </a:r>
            <a:r>
              <a:rPr lang="en-GB" sz="1800" dirty="0">
                <a:solidFill>
                  <a:schemeClr val="bg1"/>
                </a:solidFill>
              </a:rPr>
              <a:t>, 2012). </a:t>
            </a:r>
          </a:p>
          <a:p>
            <a:endParaRPr lang="en-GB" sz="1800" dirty="0">
              <a:solidFill>
                <a:schemeClr val="bg1"/>
              </a:solidFill>
            </a:endParaRPr>
          </a:p>
          <a:p>
            <a:endParaRPr lang="en-GB" sz="1800" dirty="0">
              <a:solidFill>
                <a:schemeClr val="bg1"/>
              </a:solidFill>
            </a:endParaRPr>
          </a:p>
        </p:txBody>
      </p:sp>
      <p:sp>
        <p:nvSpPr>
          <p:cNvPr id="5" name="TextBox 4"/>
          <p:cNvSpPr txBox="1"/>
          <p:nvPr/>
        </p:nvSpPr>
        <p:spPr>
          <a:xfrm>
            <a:off x="6678201" y="1948042"/>
            <a:ext cx="4746661" cy="1754326"/>
          </a:xfrm>
          <a:prstGeom prst="rect">
            <a:avLst/>
          </a:prstGeom>
          <a:noFill/>
        </p:spPr>
        <p:txBody>
          <a:bodyPr wrap="square" rtlCol="0">
            <a:spAutoFit/>
          </a:bodyPr>
          <a:lstStyle/>
          <a:p>
            <a:pPr algn="ctr"/>
            <a:r>
              <a:rPr lang="en-GB" dirty="0">
                <a:solidFill>
                  <a:schemeClr val="bg1"/>
                </a:solidFill>
              </a:rPr>
              <a:t>Music Performance Anxiety (MPA) can occur in all genders, backgrounds and vocations. Extensive research showing lots of symptoms such as shaking, lack of self esteem, lack of confidence in performing (Clark 2002, Kenny 2005, Elliot 2010). </a:t>
            </a:r>
          </a:p>
        </p:txBody>
      </p:sp>
      <p:sp>
        <p:nvSpPr>
          <p:cNvPr id="6" name="TextBox 5"/>
          <p:cNvSpPr txBox="1"/>
          <p:nvPr/>
        </p:nvSpPr>
        <p:spPr>
          <a:xfrm>
            <a:off x="4263775" y="4371655"/>
            <a:ext cx="3708971" cy="1200329"/>
          </a:xfrm>
          <a:prstGeom prst="rect">
            <a:avLst/>
          </a:prstGeom>
          <a:noFill/>
        </p:spPr>
        <p:txBody>
          <a:bodyPr wrap="square" rtlCol="0">
            <a:spAutoFit/>
          </a:bodyPr>
          <a:lstStyle/>
          <a:p>
            <a:pPr algn="ctr"/>
            <a:r>
              <a:rPr lang="en-GB" dirty="0">
                <a:solidFill>
                  <a:schemeClr val="bg1"/>
                </a:solidFill>
              </a:rPr>
              <a:t>Female vocalists in mature years are more likely to experience MPA and the symptoms associated with this (Van Veen, 2009).</a:t>
            </a:r>
          </a:p>
        </p:txBody>
      </p:sp>
    </p:spTree>
    <p:extLst>
      <p:ext uri="{BB962C8B-B14F-4D97-AF65-F5344CB8AC3E}">
        <p14:creationId xmlns:p14="http://schemas.microsoft.com/office/powerpoint/2010/main" val="3750892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6EF768-AC8C-1CCF-8113-B503D1635E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8A20EE-613A-EA35-AC5E-9E5275659645}"/>
              </a:ext>
            </a:extLst>
          </p:cNvPr>
          <p:cNvSpPr>
            <a:spLocks noGrp="1"/>
          </p:cNvSpPr>
          <p:nvPr>
            <p:ph type="ctrTitle"/>
          </p:nvPr>
        </p:nvSpPr>
        <p:spPr>
          <a:xfrm>
            <a:off x="3281171" y="466521"/>
            <a:ext cx="5476748" cy="827197"/>
          </a:xfrm>
        </p:spPr>
        <p:txBody>
          <a:bodyPr rtlCol="0">
            <a:normAutofit fontScale="90000"/>
          </a:bodyPr>
          <a:lstStyle/>
          <a:p>
            <a:pPr rtl="0"/>
            <a:r>
              <a:rPr lang="en-GB" dirty="0"/>
              <a:t>Literature Review</a:t>
            </a:r>
          </a:p>
        </p:txBody>
      </p:sp>
      <p:sp>
        <p:nvSpPr>
          <p:cNvPr id="3" name="Subtitle 2">
            <a:extLst>
              <a:ext uri="{FF2B5EF4-FFF2-40B4-BE49-F238E27FC236}">
                <a16:creationId xmlns:a16="http://schemas.microsoft.com/office/drawing/2014/main" id="{887D119B-C583-EFBA-CF58-F178FEF61285}"/>
              </a:ext>
            </a:extLst>
          </p:cNvPr>
          <p:cNvSpPr>
            <a:spLocks noGrp="1"/>
          </p:cNvSpPr>
          <p:nvPr>
            <p:ph type="subTitle" idx="1"/>
          </p:nvPr>
        </p:nvSpPr>
        <p:spPr>
          <a:xfrm>
            <a:off x="3582195" y="2637179"/>
            <a:ext cx="5027613" cy="1779405"/>
          </a:xfrm>
        </p:spPr>
        <p:txBody>
          <a:bodyPr rtlCol="0">
            <a:normAutofit/>
          </a:bodyPr>
          <a:lstStyle/>
          <a:p>
            <a:pPr rtl="0"/>
            <a:r>
              <a:rPr lang="en-GB" sz="2000" dirty="0"/>
              <a:t>These behaviours cause a state of stress and then lead to complicated performances such as being flat or off key, missing notes or words and inducing ‘stage fright’ (Lee, 2007, p.37).</a:t>
            </a:r>
          </a:p>
        </p:txBody>
      </p:sp>
      <p:sp>
        <p:nvSpPr>
          <p:cNvPr id="4" name="TextBox 3">
            <a:extLst>
              <a:ext uri="{FF2B5EF4-FFF2-40B4-BE49-F238E27FC236}">
                <a16:creationId xmlns:a16="http://schemas.microsoft.com/office/drawing/2014/main" id="{C8E44ED1-8D16-9435-9083-CED87E2F350D}"/>
              </a:ext>
            </a:extLst>
          </p:cNvPr>
          <p:cNvSpPr txBox="1"/>
          <p:nvPr/>
        </p:nvSpPr>
        <p:spPr>
          <a:xfrm>
            <a:off x="0" y="3677920"/>
            <a:ext cx="3820160" cy="1477328"/>
          </a:xfrm>
          <a:prstGeom prst="rect">
            <a:avLst/>
          </a:prstGeom>
          <a:noFill/>
        </p:spPr>
        <p:txBody>
          <a:bodyPr wrap="square" rtlCol="0">
            <a:spAutoFit/>
          </a:bodyPr>
          <a:lstStyle/>
          <a:p>
            <a:pPr algn="ctr"/>
            <a:r>
              <a:rPr lang="en-GB" dirty="0">
                <a:solidFill>
                  <a:schemeClr val="bg1"/>
                </a:solidFill>
              </a:rPr>
              <a:t>Higher the training, the more likely the performance anxiety for professionals.</a:t>
            </a:r>
          </a:p>
          <a:p>
            <a:pPr algn="ctr"/>
            <a:r>
              <a:rPr lang="en-GB" dirty="0">
                <a:solidFill>
                  <a:schemeClr val="bg1"/>
                </a:solidFill>
              </a:rPr>
              <a:t>Amateur performers have less pressure </a:t>
            </a:r>
            <a:r>
              <a:rPr lang="en-GB" sz="1800" dirty="0">
                <a:solidFill>
                  <a:schemeClr val="bg1"/>
                </a:solidFill>
                <a:effectLst/>
                <a:latin typeface="Arial" panose="020B0604020202020204" pitchFamily="34" charset="0"/>
                <a:ea typeface="Calibri" panose="020F0502020204030204" pitchFamily="34" charset="0"/>
              </a:rPr>
              <a:t>Castiglione et al (2018) </a:t>
            </a:r>
            <a:endParaRPr lang="en-GB" dirty="0">
              <a:solidFill>
                <a:schemeClr val="bg1"/>
              </a:solidFill>
            </a:endParaRPr>
          </a:p>
        </p:txBody>
      </p:sp>
      <p:sp>
        <p:nvSpPr>
          <p:cNvPr id="5" name="TextBox 4">
            <a:extLst>
              <a:ext uri="{FF2B5EF4-FFF2-40B4-BE49-F238E27FC236}">
                <a16:creationId xmlns:a16="http://schemas.microsoft.com/office/drawing/2014/main" id="{04211CAA-03E6-44AA-A975-E2B5ACDC81EC}"/>
              </a:ext>
            </a:extLst>
          </p:cNvPr>
          <p:cNvSpPr txBox="1"/>
          <p:nvPr/>
        </p:nvSpPr>
        <p:spPr>
          <a:xfrm>
            <a:off x="8609808" y="3637280"/>
            <a:ext cx="3490754" cy="2031325"/>
          </a:xfrm>
          <a:prstGeom prst="rect">
            <a:avLst/>
          </a:prstGeom>
          <a:noFill/>
        </p:spPr>
        <p:txBody>
          <a:bodyPr wrap="square" rtlCol="0">
            <a:spAutoFit/>
          </a:bodyPr>
          <a:lstStyle/>
          <a:p>
            <a:pPr algn="ct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This anxiety can be caused by loss of earnings, loss of career to a younger counterpart, loss of confidence within the individuals’ professional field (</a:t>
            </a:r>
            <a:r>
              <a:rPr lang="en-GB" dirty="0">
                <a:solidFill>
                  <a:schemeClr val="bg1"/>
                </a:solidFill>
                <a:latin typeface="Arial" panose="020B0604020202020204" pitchFamily="34" charset="0"/>
                <a:ea typeface="Calibri" panose="020F0502020204030204" pitchFamily="34" charset="0"/>
                <a:cs typeface="Times New Roman" panose="02020603050405020304" pitchFamily="18" charset="0"/>
              </a:rPr>
              <a:t>Osbourne</a:t>
            </a: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2005).</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7964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t>Methodology </a:t>
            </a:r>
          </a:p>
        </p:txBody>
      </p:sp>
      <p:sp>
        <p:nvSpPr>
          <p:cNvPr id="11" name="Text Placeholder 10">
            <a:extLst>
              <a:ext uri="{FF2B5EF4-FFF2-40B4-BE49-F238E27FC236}">
                <a16:creationId xmlns:a16="http://schemas.microsoft.com/office/drawing/2014/main" id="{8DAD639D-C8B7-41FE-B495-175E8A71B81B}"/>
              </a:ext>
            </a:extLst>
          </p:cNvPr>
          <p:cNvSpPr>
            <a:spLocks noGrp="1"/>
          </p:cNvSpPr>
          <p:nvPr>
            <p:ph type="body" sz="quarter" idx="47"/>
          </p:nvPr>
        </p:nvSpPr>
        <p:spPr>
          <a:xfrm>
            <a:off x="836613" y="1392449"/>
            <a:ext cx="8128799" cy="410183"/>
          </a:xfrm>
        </p:spPr>
        <p:txBody>
          <a:bodyPr rtlCol="0"/>
          <a:lstStyle/>
          <a:p>
            <a:pPr rtl="0"/>
            <a:r>
              <a:rPr lang="en-GB" dirty="0"/>
              <a:t>For clarity, focus, validity and adaptability. </a:t>
            </a:r>
          </a:p>
          <a:p>
            <a:pPr rtl="0"/>
            <a:endParaRPr lang="en-GB" dirty="0"/>
          </a:p>
        </p:txBody>
      </p:sp>
      <p:sp>
        <p:nvSpPr>
          <p:cNvPr id="7" name="Text Placeholder 6">
            <a:extLst>
              <a:ext uri="{FF2B5EF4-FFF2-40B4-BE49-F238E27FC236}">
                <a16:creationId xmlns:a16="http://schemas.microsoft.com/office/drawing/2014/main" id="{8E389CF0-7E88-4714-8B32-F95FC4203E16}"/>
              </a:ext>
            </a:extLst>
          </p:cNvPr>
          <p:cNvSpPr>
            <a:spLocks noGrp="1"/>
          </p:cNvSpPr>
          <p:nvPr>
            <p:ph type="body" idx="41"/>
          </p:nvPr>
        </p:nvSpPr>
        <p:spPr>
          <a:xfrm>
            <a:off x="714926" y="2504798"/>
            <a:ext cx="3308668" cy="552847"/>
          </a:xfrm>
        </p:spPr>
        <p:txBody>
          <a:bodyPr rtlCol="0">
            <a:normAutofit/>
          </a:bodyPr>
          <a:lstStyle/>
          <a:p>
            <a:pPr rtl="0"/>
            <a:r>
              <a:rPr lang="en-GB" dirty="0"/>
              <a:t>Qualitative Methodology</a:t>
            </a:r>
          </a:p>
        </p:txBody>
      </p:sp>
      <p:sp>
        <p:nvSpPr>
          <p:cNvPr id="8" name="Text Placeholder 7">
            <a:extLst>
              <a:ext uri="{FF2B5EF4-FFF2-40B4-BE49-F238E27FC236}">
                <a16:creationId xmlns:a16="http://schemas.microsoft.com/office/drawing/2014/main" id="{5579A580-0A00-4BD6-881B-85BF4BA391C8}"/>
              </a:ext>
            </a:extLst>
          </p:cNvPr>
          <p:cNvSpPr>
            <a:spLocks noGrp="1"/>
          </p:cNvSpPr>
          <p:nvPr>
            <p:ph type="body" sz="quarter" idx="42"/>
          </p:nvPr>
        </p:nvSpPr>
        <p:spPr>
          <a:xfrm>
            <a:off x="846784" y="3454951"/>
            <a:ext cx="3044952" cy="1725728"/>
          </a:xfrm>
        </p:spPr>
        <p:txBody>
          <a:bodyPr rtlCol="0">
            <a:normAutofit/>
          </a:bodyPr>
          <a:lstStyle/>
          <a:p>
            <a:pPr marL="285750" indent="-285750" rtl="0">
              <a:buFont typeface="Arial" panose="020B0604020202020204" pitchFamily="34" charset="0"/>
              <a:buChar char="•"/>
            </a:pPr>
            <a:r>
              <a:rPr lang="en-GB" sz="1800" dirty="0"/>
              <a:t>Highly descriptive and subjective </a:t>
            </a:r>
          </a:p>
          <a:p>
            <a:pPr marL="285750" indent="-285750" rtl="0">
              <a:buFont typeface="Arial" panose="020B0604020202020204" pitchFamily="34" charset="0"/>
              <a:buChar char="•"/>
            </a:pPr>
            <a:r>
              <a:rPr lang="en-GB" sz="1800" dirty="0"/>
              <a:t>Correlational design was selected</a:t>
            </a:r>
          </a:p>
        </p:txBody>
      </p:sp>
      <p:sp>
        <p:nvSpPr>
          <p:cNvPr id="9" name="Text Placeholder 8">
            <a:extLst>
              <a:ext uri="{FF2B5EF4-FFF2-40B4-BE49-F238E27FC236}">
                <a16:creationId xmlns:a16="http://schemas.microsoft.com/office/drawing/2014/main" id="{843CD799-F325-4B20-9924-56521475C4D8}"/>
              </a:ext>
            </a:extLst>
          </p:cNvPr>
          <p:cNvSpPr>
            <a:spLocks noGrp="1"/>
          </p:cNvSpPr>
          <p:nvPr>
            <p:ph type="body" idx="45"/>
          </p:nvPr>
        </p:nvSpPr>
        <p:spPr>
          <a:xfrm>
            <a:off x="4348448" y="2326414"/>
            <a:ext cx="3736913" cy="731231"/>
          </a:xfrm>
        </p:spPr>
        <p:txBody>
          <a:bodyPr rtlCol="0">
            <a:normAutofit/>
          </a:bodyPr>
          <a:lstStyle/>
          <a:p>
            <a:pPr rtl="0"/>
            <a:r>
              <a:rPr lang="en-GB" dirty="0"/>
              <a:t>Data Collection &amp; Sampling</a:t>
            </a:r>
          </a:p>
        </p:txBody>
      </p:sp>
      <p:sp>
        <p:nvSpPr>
          <p:cNvPr id="10" name="Text Placeholder 9">
            <a:extLst>
              <a:ext uri="{FF2B5EF4-FFF2-40B4-BE49-F238E27FC236}">
                <a16:creationId xmlns:a16="http://schemas.microsoft.com/office/drawing/2014/main" id="{AA444506-FF9E-4BC1-950D-192FB2579E56}"/>
              </a:ext>
            </a:extLst>
          </p:cNvPr>
          <p:cNvSpPr>
            <a:spLocks noGrp="1"/>
          </p:cNvSpPr>
          <p:nvPr>
            <p:ph type="body" sz="quarter" idx="46"/>
          </p:nvPr>
        </p:nvSpPr>
        <p:spPr>
          <a:xfrm>
            <a:off x="4694428" y="3429000"/>
            <a:ext cx="3044952" cy="2473960"/>
          </a:xfrm>
        </p:spPr>
        <p:txBody>
          <a:bodyPr rtlCol="0">
            <a:normAutofit lnSpcReduction="10000"/>
          </a:bodyPr>
          <a:lstStyle/>
          <a:p>
            <a:pPr marL="285750" indent="-285750" rtl="0">
              <a:buFont typeface="Arial" panose="020B0604020202020204" pitchFamily="34" charset="0"/>
              <a:buChar char="•"/>
            </a:pPr>
            <a:r>
              <a:rPr lang="en-GB" sz="1800" dirty="0"/>
              <a:t>Data collection will be conducted through interviews &amp; survey</a:t>
            </a:r>
          </a:p>
          <a:p>
            <a:pPr marL="285750" indent="-285750" rtl="0">
              <a:buFont typeface="Arial" panose="020B0604020202020204" pitchFamily="34" charset="0"/>
              <a:buChar char="•"/>
            </a:pPr>
            <a:r>
              <a:rPr lang="en-GB" sz="1800" dirty="0"/>
              <a:t>Qualitative open questions </a:t>
            </a:r>
          </a:p>
          <a:p>
            <a:pPr marL="285750" indent="-285750" rtl="0">
              <a:buFont typeface="Arial" panose="020B0604020202020204" pitchFamily="34" charset="0"/>
              <a:buChar char="•"/>
            </a:pPr>
            <a:r>
              <a:rPr lang="en-GB" sz="1800" dirty="0"/>
              <a:t>Sampling was defined by age and profession for female participants.</a:t>
            </a:r>
          </a:p>
          <a:p>
            <a:pPr marL="285750" indent="-285750" rtl="0">
              <a:buFont typeface="Arial" panose="020B0604020202020204" pitchFamily="34" charset="0"/>
              <a:buChar char="•"/>
            </a:pPr>
            <a:r>
              <a:rPr lang="en-GB" sz="1800" dirty="0"/>
              <a:t>Couldn’t use probability sampling</a:t>
            </a:r>
          </a:p>
        </p:txBody>
      </p:sp>
      <p:sp>
        <p:nvSpPr>
          <p:cNvPr id="12" name="Text Placeholder 11">
            <a:extLst>
              <a:ext uri="{FF2B5EF4-FFF2-40B4-BE49-F238E27FC236}">
                <a16:creationId xmlns:a16="http://schemas.microsoft.com/office/drawing/2014/main" id="{A6099175-95D7-497F-9501-1F4F71B9DC61}"/>
              </a:ext>
            </a:extLst>
          </p:cNvPr>
          <p:cNvSpPr>
            <a:spLocks noGrp="1"/>
          </p:cNvSpPr>
          <p:nvPr>
            <p:ph type="body" idx="48"/>
          </p:nvPr>
        </p:nvSpPr>
        <p:spPr>
          <a:xfrm>
            <a:off x="8410215" y="2722727"/>
            <a:ext cx="3044952" cy="334918"/>
          </a:xfrm>
        </p:spPr>
        <p:txBody>
          <a:bodyPr rtlCol="0"/>
          <a:lstStyle/>
          <a:p>
            <a:pPr rtl="0"/>
            <a:r>
              <a:rPr lang="en-GB" dirty="0"/>
              <a:t>Justification</a:t>
            </a:r>
          </a:p>
        </p:txBody>
      </p:sp>
      <p:sp>
        <p:nvSpPr>
          <p:cNvPr id="13" name="Text Placeholder 12">
            <a:extLst>
              <a:ext uri="{FF2B5EF4-FFF2-40B4-BE49-F238E27FC236}">
                <a16:creationId xmlns:a16="http://schemas.microsoft.com/office/drawing/2014/main" id="{A9C90131-73E3-44AB-BFD1-389FA6084456}"/>
              </a:ext>
            </a:extLst>
          </p:cNvPr>
          <p:cNvSpPr>
            <a:spLocks noGrp="1"/>
          </p:cNvSpPr>
          <p:nvPr>
            <p:ph type="body" sz="quarter" idx="49"/>
          </p:nvPr>
        </p:nvSpPr>
        <p:spPr>
          <a:xfrm>
            <a:off x="8410215" y="3411757"/>
            <a:ext cx="3044952" cy="2053793"/>
          </a:xfrm>
        </p:spPr>
        <p:txBody>
          <a:bodyPr rtlCol="0">
            <a:normAutofit lnSpcReduction="10000"/>
          </a:bodyPr>
          <a:lstStyle/>
          <a:p>
            <a:pPr marL="285750" indent="-285750" rtl="0">
              <a:buFont typeface="Arial" panose="020B0604020202020204" pitchFamily="34" charset="0"/>
              <a:buChar char="•"/>
            </a:pPr>
            <a:r>
              <a:rPr lang="en-GB" sz="1800" dirty="0"/>
              <a:t>maximum data collection from a small sample. </a:t>
            </a:r>
          </a:p>
          <a:p>
            <a:pPr marL="285750" indent="-285750" rtl="0">
              <a:buFont typeface="Arial" panose="020B0604020202020204" pitchFamily="34" charset="0"/>
              <a:buChar char="•"/>
            </a:pPr>
            <a:r>
              <a:rPr lang="en-GB" sz="1800" dirty="0"/>
              <a:t>Surveys allowed participants to remain </a:t>
            </a:r>
            <a:r>
              <a:rPr lang="en-GB" sz="1800" dirty="0" err="1"/>
              <a:t>anonyous</a:t>
            </a:r>
            <a:r>
              <a:rPr lang="en-GB" sz="1800" dirty="0"/>
              <a:t>.</a:t>
            </a:r>
          </a:p>
          <a:p>
            <a:pPr marL="285750" indent="-285750" rtl="0">
              <a:buFont typeface="Arial" panose="020B0604020202020204" pitchFamily="34" charset="0"/>
              <a:buChar char="•"/>
            </a:pPr>
            <a:r>
              <a:rPr lang="en-GB" sz="1800" dirty="0"/>
              <a:t>Interviews provide in-depth insights into individual experiences</a:t>
            </a:r>
            <a:r>
              <a:rPr lang="en-GB" dirty="0"/>
              <a:t>.</a:t>
            </a:r>
          </a:p>
        </p:txBody>
      </p:sp>
      <p:sp>
        <p:nvSpPr>
          <p:cNvPr id="3" name="Footer Placeholder 2">
            <a:extLst>
              <a:ext uri="{FF2B5EF4-FFF2-40B4-BE49-F238E27FC236}">
                <a16:creationId xmlns:a16="http://schemas.microsoft.com/office/drawing/2014/main" id="{DA83BB91-5401-F24B-4949-299C08342BEB}"/>
              </a:ext>
            </a:extLst>
          </p:cNvPr>
          <p:cNvSpPr>
            <a:spLocks noGrp="1"/>
          </p:cNvSpPr>
          <p:nvPr>
            <p:ph type="ftr" sz="quarter" idx="11"/>
          </p:nvPr>
        </p:nvSpPr>
        <p:spPr/>
        <p:txBody>
          <a:bodyPr/>
          <a:lstStyle/>
          <a:p>
            <a:pPr rtl="0"/>
            <a:r>
              <a:rPr lang="en-GB" noProof="0"/>
              <a:t>Holly Hallam 2129252</a:t>
            </a:r>
            <a:endParaRPr lang="en-GB" noProof="0" dirty="0"/>
          </a:p>
        </p:txBody>
      </p:sp>
    </p:spTree>
    <p:extLst>
      <p:ext uri="{BB962C8B-B14F-4D97-AF65-F5344CB8AC3E}">
        <p14:creationId xmlns:p14="http://schemas.microsoft.com/office/powerpoint/2010/main" val="2122539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C47EE-F2A1-1C83-0950-48F84DC32A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2CC445-C53A-577F-5B8F-57FC7CD1E20B}"/>
              </a:ext>
            </a:extLst>
          </p:cNvPr>
          <p:cNvSpPr>
            <a:spLocks noGrp="1"/>
          </p:cNvSpPr>
          <p:nvPr>
            <p:ph type="title"/>
          </p:nvPr>
        </p:nvSpPr>
        <p:spPr/>
        <p:txBody>
          <a:bodyPr rtlCol="0"/>
          <a:lstStyle/>
          <a:p>
            <a:pPr rtl="0"/>
            <a:r>
              <a:rPr lang="en-GB" dirty="0"/>
              <a:t>Inclusion/Exclusion Criteria</a:t>
            </a:r>
          </a:p>
        </p:txBody>
      </p:sp>
      <p:sp>
        <p:nvSpPr>
          <p:cNvPr id="11" name="Text Placeholder 10">
            <a:extLst>
              <a:ext uri="{FF2B5EF4-FFF2-40B4-BE49-F238E27FC236}">
                <a16:creationId xmlns:a16="http://schemas.microsoft.com/office/drawing/2014/main" id="{80B1DF23-78F9-D34F-449E-39BC7262A27D}"/>
              </a:ext>
            </a:extLst>
          </p:cNvPr>
          <p:cNvSpPr>
            <a:spLocks noGrp="1"/>
          </p:cNvSpPr>
          <p:nvPr>
            <p:ph type="body" sz="quarter" idx="47"/>
          </p:nvPr>
        </p:nvSpPr>
        <p:spPr>
          <a:xfrm>
            <a:off x="836613" y="1392449"/>
            <a:ext cx="8128799" cy="410183"/>
          </a:xfrm>
        </p:spPr>
        <p:txBody>
          <a:bodyPr rtlCol="0"/>
          <a:lstStyle/>
          <a:p>
            <a:pPr rtl="0"/>
            <a:r>
              <a:rPr lang="en-GB" dirty="0"/>
              <a:t>For clarity, focus, validity and adaptability. </a:t>
            </a:r>
          </a:p>
          <a:p>
            <a:pPr rtl="0"/>
            <a:endParaRPr lang="en-GB" dirty="0"/>
          </a:p>
        </p:txBody>
      </p:sp>
      <p:sp>
        <p:nvSpPr>
          <p:cNvPr id="7" name="Text Placeholder 6">
            <a:extLst>
              <a:ext uri="{FF2B5EF4-FFF2-40B4-BE49-F238E27FC236}">
                <a16:creationId xmlns:a16="http://schemas.microsoft.com/office/drawing/2014/main" id="{7EB0A1D1-AABF-F6DA-3025-6FFF4F5C4E65}"/>
              </a:ext>
            </a:extLst>
          </p:cNvPr>
          <p:cNvSpPr>
            <a:spLocks noGrp="1"/>
          </p:cNvSpPr>
          <p:nvPr>
            <p:ph type="body" idx="41"/>
          </p:nvPr>
        </p:nvSpPr>
        <p:spPr>
          <a:xfrm>
            <a:off x="1066800" y="2504798"/>
            <a:ext cx="3308668" cy="552847"/>
          </a:xfrm>
        </p:spPr>
        <p:txBody>
          <a:bodyPr rtlCol="0">
            <a:normAutofit/>
          </a:bodyPr>
          <a:lstStyle/>
          <a:p>
            <a:pPr algn="ctr" rtl="0"/>
            <a:r>
              <a:rPr lang="en-GB" dirty="0"/>
              <a:t>Inclusion</a:t>
            </a:r>
          </a:p>
        </p:txBody>
      </p:sp>
      <p:sp>
        <p:nvSpPr>
          <p:cNvPr id="9" name="Text Placeholder 8">
            <a:extLst>
              <a:ext uri="{FF2B5EF4-FFF2-40B4-BE49-F238E27FC236}">
                <a16:creationId xmlns:a16="http://schemas.microsoft.com/office/drawing/2014/main" id="{BB6BFA9B-2595-49C5-A1D9-38DA8EC21934}"/>
              </a:ext>
            </a:extLst>
          </p:cNvPr>
          <p:cNvSpPr>
            <a:spLocks noGrp="1"/>
          </p:cNvSpPr>
          <p:nvPr>
            <p:ph type="body" idx="45"/>
          </p:nvPr>
        </p:nvSpPr>
        <p:spPr>
          <a:xfrm>
            <a:off x="7569168" y="2326414"/>
            <a:ext cx="3736913" cy="731231"/>
          </a:xfrm>
        </p:spPr>
        <p:txBody>
          <a:bodyPr rtlCol="0">
            <a:normAutofit/>
          </a:bodyPr>
          <a:lstStyle/>
          <a:p>
            <a:pPr algn="ctr" rtl="0"/>
            <a:r>
              <a:rPr lang="en-GB" dirty="0"/>
              <a:t>Exclusion</a:t>
            </a:r>
          </a:p>
        </p:txBody>
      </p:sp>
      <p:sp>
        <p:nvSpPr>
          <p:cNvPr id="19" name="TextBox 18">
            <a:extLst>
              <a:ext uri="{FF2B5EF4-FFF2-40B4-BE49-F238E27FC236}">
                <a16:creationId xmlns:a16="http://schemas.microsoft.com/office/drawing/2014/main" id="{701D2629-6860-FB0C-5F34-1C83FBD32D79}"/>
              </a:ext>
            </a:extLst>
          </p:cNvPr>
          <p:cNvSpPr txBox="1"/>
          <p:nvPr/>
        </p:nvSpPr>
        <p:spPr>
          <a:xfrm>
            <a:off x="792480" y="3305643"/>
            <a:ext cx="5212079" cy="2308324"/>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Female or female presenting participants</a:t>
            </a:r>
          </a:p>
          <a:p>
            <a:pPr marL="285750" indent="-285750">
              <a:buFont typeface="Arial" panose="020B0604020202020204" pitchFamily="34" charset="0"/>
              <a:buChar char="•"/>
            </a:pPr>
            <a:r>
              <a:rPr lang="en-GB" dirty="0">
                <a:solidFill>
                  <a:schemeClr val="bg1"/>
                </a:solidFill>
              </a:rPr>
              <a:t>Over the age of 45 years</a:t>
            </a:r>
          </a:p>
          <a:p>
            <a:pPr marL="285750" indent="-285750">
              <a:buFont typeface="Arial" panose="020B0604020202020204" pitchFamily="34" charset="0"/>
              <a:buChar char="•"/>
            </a:pPr>
            <a:r>
              <a:rPr lang="en-GB" dirty="0">
                <a:solidFill>
                  <a:schemeClr val="bg1"/>
                </a:solidFill>
              </a:rPr>
              <a:t>Professional performers</a:t>
            </a:r>
          </a:p>
          <a:p>
            <a:pPr marL="285750" indent="-285750">
              <a:buFont typeface="Arial" panose="020B0604020202020204" pitchFamily="34" charset="0"/>
              <a:buChar char="•"/>
            </a:pPr>
            <a:r>
              <a:rPr lang="en-GB" dirty="0">
                <a:solidFill>
                  <a:schemeClr val="bg1"/>
                </a:solidFill>
              </a:rPr>
              <a:t>Amateur performers</a:t>
            </a:r>
          </a:p>
          <a:p>
            <a:pPr marL="285750" indent="-285750">
              <a:buFont typeface="Arial" panose="020B0604020202020204" pitchFamily="34" charset="0"/>
              <a:buChar char="•"/>
            </a:pPr>
            <a:r>
              <a:rPr lang="en-GB" dirty="0">
                <a:solidFill>
                  <a:schemeClr val="bg1"/>
                </a:solidFill>
              </a:rPr>
              <a:t>Singing regularly (2-4 times a week)</a:t>
            </a:r>
          </a:p>
          <a:p>
            <a:pPr marL="285750" indent="-285750">
              <a:buFont typeface="Arial" panose="020B0604020202020204" pitchFamily="34" charset="0"/>
              <a:buChar char="•"/>
            </a:pPr>
            <a:r>
              <a:rPr lang="en-GB" dirty="0">
                <a:solidFill>
                  <a:schemeClr val="bg1"/>
                </a:solidFill>
              </a:rPr>
              <a:t>Professionals – those who sing for income</a:t>
            </a:r>
          </a:p>
          <a:p>
            <a:pPr marL="285750" indent="-285750">
              <a:buFont typeface="Arial" panose="020B0604020202020204" pitchFamily="34" charset="0"/>
              <a:buChar char="•"/>
            </a:pPr>
            <a:r>
              <a:rPr lang="en-GB" dirty="0">
                <a:solidFill>
                  <a:schemeClr val="bg1"/>
                </a:solidFill>
              </a:rPr>
              <a:t>Amateurs – those who regularly take part in performing in communities or theatre groups</a:t>
            </a:r>
          </a:p>
        </p:txBody>
      </p:sp>
      <p:sp>
        <p:nvSpPr>
          <p:cNvPr id="20" name="TextBox 19">
            <a:extLst>
              <a:ext uri="{FF2B5EF4-FFF2-40B4-BE49-F238E27FC236}">
                <a16:creationId xmlns:a16="http://schemas.microsoft.com/office/drawing/2014/main" id="{7C9D1A27-3E1C-107B-FB1E-91CEE18FA9AC}"/>
              </a:ext>
            </a:extLst>
          </p:cNvPr>
          <p:cNvSpPr txBox="1"/>
          <p:nvPr/>
        </p:nvSpPr>
        <p:spPr>
          <a:xfrm>
            <a:off x="7020560" y="3320883"/>
            <a:ext cx="4378960" cy="147732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Any Male or male presenting individuals</a:t>
            </a:r>
          </a:p>
          <a:p>
            <a:pPr marL="285750" indent="-285750">
              <a:buFont typeface="Arial" panose="020B0604020202020204" pitchFamily="34" charset="0"/>
              <a:buChar char="•"/>
            </a:pPr>
            <a:r>
              <a:rPr lang="en-GB" dirty="0">
                <a:solidFill>
                  <a:schemeClr val="bg1"/>
                </a:solidFill>
              </a:rPr>
              <a:t>Those who are not vocalists</a:t>
            </a:r>
          </a:p>
          <a:p>
            <a:pPr marL="285750" indent="-285750">
              <a:buFont typeface="Arial" panose="020B0604020202020204" pitchFamily="34" charset="0"/>
              <a:buChar char="•"/>
            </a:pPr>
            <a:r>
              <a:rPr lang="en-GB" dirty="0">
                <a:solidFill>
                  <a:schemeClr val="bg1"/>
                </a:solidFill>
              </a:rPr>
              <a:t>Children</a:t>
            </a:r>
          </a:p>
          <a:p>
            <a:pPr marL="285750" indent="-285750">
              <a:buFont typeface="Arial" panose="020B0604020202020204" pitchFamily="34" charset="0"/>
              <a:buChar char="•"/>
            </a:pPr>
            <a:r>
              <a:rPr lang="en-GB" dirty="0">
                <a:solidFill>
                  <a:schemeClr val="bg1"/>
                </a:solidFill>
              </a:rPr>
              <a:t>Adolescents</a:t>
            </a:r>
          </a:p>
          <a:p>
            <a:pPr marL="285750" indent="-285750">
              <a:buFont typeface="Arial" panose="020B0604020202020204" pitchFamily="34" charset="0"/>
              <a:buChar char="•"/>
            </a:pPr>
            <a:r>
              <a:rPr lang="en-GB" dirty="0">
                <a:solidFill>
                  <a:schemeClr val="bg1"/>
                </a:solidFill>
              </a:rPr>
              <a:t>Those who do not perform regularly</a:t>
            </a:r>
          </a:p>
        </p:txBody>
      </p:sp>
      <p:sp>
        <p:nvSpPr>
          <p:cNvPr id="3" name="Footer Placeholder 2">
            <a:extLst>
              <a:ext uri="{FF2B5EF4-FFF2-40B4-BE49-F238E27FC236}">
                <a16:creationId xmlns:a16="http://schemas.microsoft.com/office/drawing/2014/main" id="{A432C51F-5247-4082-E1C6-54AAAD7603F1}"/>
              </a:ext>
            </a:extLst>
          </p:cNvPr>
          <p:cNvSpPr>
            <a:spLocks noGrp="1"/>
          </p:cNvSpPr>
          <p:nvPr>
            <p:ph type="ftr" sz="quarter" idx="11"/>
          </p:nvPr>
        </p:nvSpPr>
        <p:spPr/>
        <p:txBody>
          <a:bodyPr/>
          <a:lstStyle/>
          <a:p>
            <a:pPr rtl="0"/>
            <a:r>
              <a:rPr lang="en-GB" noProof="0"/>
              <a:t>Holly Hallam 2129252</a:t>
            </a:r>
            <a:endParaRPr lang="en-GB" noProof="0" dirty="0"/>
          </a:p>
        </p:txBody>
      </p:sp>
    </p:spTree>
    <p:extLst>
      <p:ext uri="{BB962C8B-B14F-4D97-AF65-F5344CB8AC3E}">
        <p14:creationId xmlns:p14="http://schemas.microsoft.com/office/powerpoint/2010/main" val="387955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0">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0">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1D35A-BF17-4A2D-84BF-6601B22B6A11}"/>
              </a:ext>
            </a:extLst>
          </p:cNvPr>
          <p:cNvSpPr>
            <a:spLocks noGrp="1"/>
          </p:cNvSpPr>
          <p:nvPr>
            <p:ph type="title"/>
          </p:nvPr>
        </p:nvSpPr>
        <p:spPr/>
        <p:txBody>
          <a:bodyPr rtlCol="0"/>
          <a:lstStyle/>
          <a:p>
            <a:pPr rtl="0"/>
            <a:r>
              <a:rPr lang="en-GB" dirty="0"/>
              <a:t>Insider Research Impact </a:t>
            </a:r>
          </a:p>
        </p:txBody>
      </p:sp>
      <p:sp>
        <p:nvSpPr>
          <p:cNvPr id="4" name="Footer Placeholder 3">
            <a:extLst>
              <a:ext uri="{FF2B5EF4-FFF2-40B4-BE49-F238E27FC236}">
                <a16:creationId xmlns:a16="http://schemas.microsoft.com/office/drawing/2014/main" id="{3D4703B2-BABE-459A-9E4B-601E56562715}"/>
              </a:ext>
            </a:extLst>
          </p:cNvPr>
          <p:cNvSpPr>
            <a:spLocks noGrp="1"/>
          </p:cNvSpPr>
          <p:nvPr>
            <p:ph type="ftr" sz="quarter" idx="11"/>
          </p:nvPr>
        </p:nvSpPr>
        <p:spPr/>
        <p:txBody>
          <a:bodyPr rtlCol="0"/>
          <a:lstStyle/>
          <a:p>
            <a:pPr rtl="0"/>
            <a:r>
              <a:rPr lang="en-GB"/>
              <a:t>Holly Hallam 2129252</a:t>
            </a:r>
            <a:endParaRPr lang="en-GB" dirty="0"/>
          </a:p>
        </p:txBody>
      </p:sp>
      <p:sp>
        <p:nvSpPr>
          <p:cNvPr id="22" name="TextBox 21">
            <a:extLst>
              <a:ext uri="{FF2B5EF4-FFF2-40B4-BE49-F238E27FC236}">
                <a16:creationId xmlns:a16="http://schemas.microsoft.com/office/drawing/2014/main" id="{B8F3A129-01C1-036B-55E9-818742B47D74}"/>
              </a:ext>
            </a:extLst>
          </p:cNvPr>
          <p:cNvSpPr txBox="1"/>
          <p:nvPr/>
        </p:nvSpPr>
        <p:spPr>
          <a:xfrm>
            <a:off x="2230120" y="2790325"/>
            <a:ext cx="3703320" cy="461665"/>
          </a:xfrm>
          <a:prstGeom prst="rect">
            <a:avLst/>
          </a:prstGeom>
          <a:noFill/>
        </p:spPr>
        <p:txBody>
          <a:bodyPr wrap="square" rtlCol="0">
            <a:spAutoFit/>
          </a:bodyPr>
          <a:lstStyle/>
          <a:p>
            <a:r>
              <a:rPr lang="en-GB" sz="2400" b="1" dirty="0">
                <a:solidFill>
                  <a:schemeClr val="bg1"/>
                </a:solidFill>
                <a:latin typeface="+mj-lt"/>
              </a:rPr>
              <a:t>For Participants </a:t>
            </a:r>
          </a:p>
        </p:txBody>
      </p:sp>
      <p:sp>
        <p:nvSpPr>
          <p:cNvPr id="23" name="TextBox 22">
            <a:extLst>
              <a:ext uri="{FF2B5EF4-FFF2-40B4-BE49-F238E27FC236}">
                <a16:creationId xmlns:a16="http://schemas.microsoft.com/office/drawing/2014/main" id="{ACF8B6A9-DFF0-F38C-0414-FD1BC9D450FD}"/>
              </a:ext>
            </a:extLst>
          </p:cNvPr>
          <p:cNvSpPr txBox="1"/>
          <p:nvPr/>
        </p:nvSpPr>
        <p:spPr>
          <a:xfrm>
            <a:off x="7284879" y="2790325"/>
            <a:ext cx="2648267" cy="461665"/>
          </a:xfrm>
          <a:prstGeom prst="rect">
            <a:avLst/>
          </a:prstGeom>
          <a:noFill/>
        </p:spPr>
        <p:txBody>
          <a:bodyPr wrap="square" rtlCol="0">
            <a:spAutoFit/>
          </a:bodyPr>
          <a:lstStyle/>
          <a:p>
            <a:r>
              <a:rPr lang="en-GB" sz="2400" b="1" dirty="0">
                <a:solidFill>
                  <a:schemeClr val="bg1"/>
                </a:solidFill>
                <a:latin typeface="+mj-lt"/>
              </a:rPr>
              <a:t>For Researcher</a:t>
            </a:r>
          </a:p>
        </p:txBody>
      </p:sp>
      <p:sp>
        <p:nvSpPr>
          <p:cNvPr id="24" name="TextBox 23">
            <a:extLst>
              <a:ext uri="{FF2B5EF4-FFF2-40B4-BE49-F238E27FC236}">
                <a16:creationId xmlns:a16="http://schemas.microsoft.com/office/drawing/2014/main" id="{401AA33C-801F-4321-5395-2B3B6558A766}"/>
              </a:ext>
            </a:extLst>
          </p:cNvPr>
          <p:cNvSpPr txBox="1"/>
          <p:nvPr/>
        </p:nvSpPr>
        <p:spPr>
          <a:xfrm>
            <a:off x="1295400" y="3793420"/>
            <a:ext cx="4211320" cy="2031325"/>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solidFill>
                  <a:schemeClr val="bg1"/>
                </a:solidFill>
              </a:rPr>
              <a:t>Questionnaire sensitive</a:t>
            </a:r>
          </a:p>
          <a:p>
            <a:pPr marL="285750" indent="-285750">
              <a:buFont typeface="Arial" panose="020B0604020202020204" pitchFamily="34" charset="0"/>
              <a:buChar char="•"/>
            </a:pPr>
            <a:r>
              <a:rPr lang="en-GB" dirty="0">
                <a:solidFill>
                  <a:schemeClr val="bg1"/>
                </a:solidFill>
              </a:rPr>
              <a:t>Optional answers</a:t>
            </a:r>
          </a:p>
          <a:p>
            <a:pPr marL="285750" indent="-285750">
              <a:buFont typeface="Arial" panose="020B0604020202020204" pitchFamily="34" charset="0"/>
              <a:buChar char="•"/>
            </a:pPr>
            <a:r>
              <a:rPr lang="en-GB" dirty="0">
                <a:solidFill>
                  <a:schemeClr val="bg1"/>
                </a:solidFill>
              </a:rPr>
              <a:t>Recalling experiences</a:t>
            </a:r>
          </a:p>
          <a:p>
            <a:pPr marL="285750" indent="-285750">
              <a:buFont typeface="Arial" panose="020B0604020202020204" pitchFamily="34" charset="0"/>
              <a:buChar char="•"/>
            </a:pPr>
            <a:r>
              <a:rPr lang="en-GB" dirty="0">
                <a:solidFill>
                  <a:schemeClr val="bg1"/>
                </a:solidFill>
              </a:rPr>
              <a:t>Options to exit </a:t>
            </a:r>
          </a:p>
          <a:p>
            <a:pPr marL="285750" indent="-285750">
              <a:buFont typeface="Arial" panose="020B0604020202020204" pitchFamily="34" charset="0"/>
              <a:buChar char="•"/>
            </a:pPr>
            <a:r>
              <a:rPr lang="en-GB" dirty="0">
                <a:solidFill>
                  <a:schemeClr val="bg1"/>
                </a:solidFill>
              </a:rPr>
              <a:t>Interview options </a:t>
            </a:r>
          </a:p>
          <a:p>
            <a:pPr marL="285750" indent="-285750">
              <a:buFont typeface="Arial" panose="020B0604020202020204" pitchFamily="34" charset="0"/>
              <a:buChar char="•"/>
            </a:pPr>
            <a:r>
              <a:rPr lang="en-GB" dirty="0">
                <a:solidFill>
                  <a:schemeClr val="bg1"/>
                </a:solidFill>
              </a:rPr>
              <a:t>Interview not compulsory </a:t>
            </a:r>
          </a:p>
          <a:p>
            <a:pPr marL="285750" indent="-285750">
              <a:buFont typeface="Arial" panose="020B0604020202020204" pitchFamily="34" charset="0"/>
              <a:buChar char="•"/>
            </a:pPr>
            <a:r>
              <a:rPr lang="en-GB" dirty="0">
                <a:solidFill>
                  <a:schemeClr val="bg1"/>
                </a:solidFill>
              </a:rPr>
              <a:t>Anonymous Identifier</a:t>
            </a:r>
          </a:p>
        </p:txBody>
      </p:sp>
      <p:sp>
        <p:nvSpPr>
          <p:cNvPr id="25" name="TextBox 24">
            <a:extLst>
              <a:ext uri="{FF2B5EF4-FFF2-40B4-BE49-F238E27FC236}">
                <a16:creationId xmlns:a16="http://schemas.microsoft.com/office/drawing/2014/main" id="{F34FAE4A-A413-C50B-2182-865B891F3405}"/>
              </a:ext>
            </a:extLst>
          </p:cNvPr>
          <p:cNvSpPr txBox="1"/>
          <p:nvPr/>
        </p:nvSpPr>
        <p:spPr>
          <a:xfrm>
            <a:off x="6503352" y="3793420"/>
            <a:ext cx="4211320" cy="1477328"/>
          </a:xfrm>
          <a:prstGeom prst="rect">
            <a:avLst/>
          </a:prstGeom>
          <a:noFill/>
        </p:spPr>
        <p:txBody>
          <a:bodyPr wrap="square" lIns="91440" tIns="45720" rIns="91440" bIns="45720" rtlCol="0" anchor="t">
            <a:spAutoFit/>
          </a:bodyPr>
          <a:lstStyle/>
          <a:p>
            <a:pPr marL="285750" indent="-285750">
              <a:buFont typeface="Arial"/>
              <a:buChar char="•"/>
            </a:pPr>
            <a:r>
              <a:rPr lang="en-GB" dirty="0">
                <a:solidFill>
                  <a:schemeClr val="bg1"/>
                </a:solidFill>
              </a:rPr>
              <a:t>Participants may be from my local area </a:t>
            </a:r>
          </a:p>
          <a:p>
            <a:pPr marL="285750" indent="-285750">
              <a:buFont typeface="Arial" panose="020B0604020202020204" pitchFamily="34" charset="0"/>
              <a:buChar char="•"/>
            </a:pPr>
            <a:r>
              <a:rPr lang="en-GB" dirty="0">
                <a:solidFill>
                  <a:schemeClr val="bg1"/>
                </a:solidFill>
              </a:rPr>
              <a:t>Survey is objective – helps to prevent bias </a:t>
            </a:r>
          </a:p>
          <a:p>
            <a:pPr marL="285750" indent="-285750">
              <a:buFont typeface="Arial" panose="020B0604020202020204" pitchFamily="34" charset="0"/>
              <a:buChar char="•"/>
            </a:pPr>
            <a:r>
              <a:rPr lang="en-GB" dirty="0">
                <a:solidFill>
                  <a:schemeClr val="bg1"/>
                </a:solidFill>
              </a:rPr>
              <a:t>Interviews – to remain objective &amp; let participants talk, not guide</a:t>
            </a:r>
          </a:p>
        </p:txBody>
      </p:sp>
    </p:spTree>
    <p:extLst>
      <p:ext uri="{BB962C8B-B14F-4D97-AF65-F5344CB8AC3E}">
        <p14:creationId xmlns:p14="http://schemas.microsoft.com/office/powerpoint/2010/main" val="2589939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87A2AF86-ABDE-4143-BD3B-6E73CA5D9E05}"/>
              </a:ext>
            </a:extLst>
          </p:cNvPr>
          <p:cNvSpPr>
            <a:spLocks noGrp="1"/>
          </p:cNvSpPr>
          <p:nvPr>
            <p:ph type="title"/>
          </p:nvPr>
        </p:nvSpPr>
        <p:spPr/>
        <p:txBody>
          <a:bodyPr rtlCol="0"/>
          <a:lstStyle/>
          <a:p>
            <a:pPr rtl="0"/>
            <a:r>
              <a:rPr lang="en-GB" dirty="0"/>
              <a:t>Ethical Considerations</a:t>
            </a:r>
          </a:p>
        </p:txBody>
      </p:sp>
      <p:sp>
        <p:nvSpPr>
          <p:cNvPr id="31" name="Text Placeholder 30">
            <a:extLst>
              <a:ext uri="{FF2B5EF4-FFF2-40B4-BE49-F238E27FC236}">
                <a16:creationId xmlns:a16="http://schemas.microsoft.com/office/drawing/2014/main" id="{812783F7-3081-4C65-B38F-D58E9BF3A862}"/>
              </a:ext>
            </a:extLst>
          </p:cNvPr>
          <p:cNvSpPr>
            <a:spLocks noGrp="1"/>
          </p:cNvSpPr>
          <p:nvPr>
            <p:ph type="body" sz="quarter" idx="47"/>
          </p:nvPr>
        </p:nvSpPr>
        <p:spPr/>
        <p:txBody>
          <a:bodyPr rtlCol="0"/>
          <a:lstStyle/>
          <a:p>
            <a:pPr rtl="0"/>
            <a:r>
              <a:rPr lang="en-GB" dirty="0"/>
              <a:t>To ensure safety to the participants and to the researcher. I chose 3 ways to ensure this:</a:t>
            </a:r>
          </a:p>
        </p:txBody>
      </p:sp>
      <p:sp>
        <p:nvSpPr>
          <p:cNvPr id="12" name="Text Placeholder 11">
            <a:extLst>
              <a:ext uri="{FF2B5EF4-FFF2-40B4-BE49-F238E27FC236}">
                <a16:creationId xmlns:a16="http://schemas.microsoft.com/office/drawing/2014/main" id="{EE38EB5C-9979-407F-A1AF-AE2FDF9CF84D}"/>
              </a:ext>
            </a:extLst>
          </p:cNvPr>
          <p:cNvSpPr>
            <a:spLocks noGrp="1"/>
          </p:cNvSpPr>
          <p:nvPr>
            <p:ph type="body" idx="48"/>
          </p:nvPr>
        </p:nvSpPr>
        <p:spPr/>
        <p:txBody>
          <a:bodyPr rtlCol="0"/>
          <a:lstStyle/>
          <a:p>
            <a:pPr rtl="0"/>
            <a:r>
              <a:rPr lang="en-GB" dirty="0"/>
              <a:t>20</a:t>
            </a:r>
          </a:p>
        </p:txBody>
      </p:sp>
      <p:sp>
        <p:nvSpPr>
          <p:cNvPr id="13" name="Text Placeholder 12">
            <a:extLst>
              <a:ext uri="{FF2B5EF4-FFF2-40B4-BE49-F238E27FC236}">
                <a16:creationId xmlns:a16="http://schemas.microsoft.com/office/drawing/2014/main" id="{71905449-8C8E-4220-A917-A2815446CD45}"/>
              </a:ext>
            </a:extLst>
          </p:cNvPr>
          <p:cNvSpPr>
            <a:spLocks noGrp="1"/>
          </p:cNvSpPr>
          <p:nvPr>
            <p:ph type="body" idx="49"/>
          </p:nvPr>
        </p:nvSpPr>
        <p:spPr/>
        <p:txBody>
          <a:bodyPr rtlCol="0">
            <a:normAutofit lnSpcReduction="10000"/>
          </a:bodyPr>
          <a:lstStyle/>
          <a:p>
            <a:pPr rtl="0"/>
            <a:r>
              <a:rPr lang="en-GB" dirty="0"/>
              <a:t>Participants</a:t>
            </a:r>
          </a:p>
        </p:txBody>
      </p:sp>
      <p:sp>
        <p:nvSpPr>
          <p:cNvPr id="7" name="Text Placeholder 6">
            <a:extLst>
              <a:ext uri="{FF2B5EF4-FFF2-40B4-BE49-F238E27FC236}">
                <a16:creationId xmlns:a16="http://schemas.microsoft.com/office/drawing/2014/main" id="{FB505141-77B9-4510-BC31-11F235790D08}"/>
              </a:ext>
            </a:extLst>
          </p:cNvPr>
          <p:cNvSpPr>
            <a:spLocks noGrp="1"/>
          </p:cNvSpPr>
          <p:nvPr>
            <p:ph type="body" idx="41"/>
          </p:nvPr>
        </p:nvSpPr>
        <p:spPr/>
        <p:txBody>
          <a:bodyPr rtlCol="0"/>
          <a:lstStyle/>
          <a:p>
            <a:pPr rtl="0"/>
            <a:r>
              <a:rPr lang="en-GB" dirty="0"/>
              <a:t>Anonymity</a:t>
            </a:r>
          </a:p>
        </p:txBody>
      </p:sp>
      <p:sp>
        <p:nvSpPr>
          <p:cNvPr id="14" name="Text Placeholder 13">
            <a:extLst>
              <a:ext uri="{FF2B5EF4-FFF2-40B4-BE49-F238E27FC236}">
                <a16:creationId xmlns:a16="http://schemas.microsoft.com/office/drawing/2014/main" id="{5C1328D1-87CB-49C1-B2EE-3176D8D6B2F4}"/>
              </a:ext>
            </a:extLst>
          </p:cNvPr>
          <p:cNvSpPr>
            <a:spLocks noGrp="1"/>
          </p:cNvSpPr>
          <p:nvPr>
            <p:ph type="body" idx="50"/>
          </p:nvPr>
        </p:nvSpPr>
        <p:spPr/>
        <p:txBody>
          <a:bodyPr rtlCol="0"/>
          <a:lstStyle/>
          <a:p>
            <a:pPr rtl="0"/>
            <a:r>
              <a:rPr lang="en-GB" dirty="0"/>
              <a:t>1</a:t>
            </a:r>
          </a:p>
        </p:txBody>
      </p:sp>
      <p:sp>
        <p:nvSpPr>
          <p:cNvPr id="15" name="Text Placeholder 14">
            <a:extLst>
              <a:ext uri="{FF2B5EF4-FFF2-40B4-BE49-F238E27FC236}">
                <a16:creationId xmlns:a16="http://schemas.microsoft.com/office/drawing/2014/main" id="{373B710D-DD35-4D16-A8B6-07A4A0FE35D0}"/>
              </a:ext>
            </a:extLst>
          </p:cNvPr>
          <p:cNvSpPr>
            <a:spLocks noGrp="1"/>
          </p:cNvSpPr>
          <p:nvPr>
            <p:ph type="body" idx="51"/>
          </p:nvPr>
        </p:nvSpPr>
        <p:spPr/>
        <p:txBody>
          <a:bodyPr rtlCol="0">
            <a:normAutofit lnSpcReduction="10000"/>
          </a:bodyPr>
          <a:lstStyle/>
          <a:p>
            <a:pPr rtl="0"/>
            <a:r>
              <a:rPr lang="en-GB" dirty="0"/>
              <a:t>Platform </a:t>
            </a:r>
          </a:p>
        </p:txBody>
      </p:sp>
      <p:sp>
        <p:nvSpPr>
          <p:cNvPr id="32" name="Text Placeholder 31">
            <a:extLst>
              <a:ext uri="{FF2B5EF4-FFF2-40B4-BE49-F238E27FC236}">
                <a16:creationId xmlns:a16="http://schemas.microsoft.com/office/drawing/2014/main" id="{E76EB63A-6CEB-46FA-AF9E-7EBDFF2670E8}"/>
              </a:ext>
            </a:extLst>
          </p:cNvPr>
          <p:cNvSpPr>
            <a:spLocks noGrp="1"/>
          </p:cNvSpPr>
          <p:nvPr>
            <p:ph type="body" idx="54"/>
          </p:nvPr>
        </p:nvSpPr>
        <p:spPr/>
        <p:txBody>
          <a:bodyPr rtlCol="0"/>
          <a:lstStyle/>
          <a:p>
            <a:pPr rtl="0"/>
            <a:r>
              <a:rPr lang="en-GB" dirty="0" err="1"/>
              <a:t>Typeform</a:t>
            </a:r>
            <a:endParaRPr lang="en-GB" dirty="0"/>
          </a:p>
        </p:txBody>
      </p:sp>
      <p:sp>
        <p:nvSpPr>
          <p:cNvPr id="16" name="Text Placeholder 15">
            <a:extLst>
              <a:ext uri="{FF2B5EF4-FFF2-40B4-BE49-F238E27FC236}">
                <a16:creationId xmlns:a16="http://schemas.microsoft.com/office/drawing/2014/main" id="{E508A8D6-CFA2-4824-A989-E196B75CED5A}"/>
              </a:ext>
            </a:extLst>
          </p:cNvPr>
          <p:cNvSpPr>
            <a:spLocks noGrp="1"/>
          </p:cNvSpPr>
          <p:nvPr>
            <p:ph type="body" idx="52"/>
          </p:nvPr>
        </p:nvSpPr>
        <p:spPr/>
        <p:txBody>
          <a:bodyPr rtlCol="0"/>
          <a:lstStyle/>
          <a:p>
            <a:pPr rtl="0"/>
            <a:r>
              <a:rPr lang="en-GB" dirty="0"/>
              <a:t>3</a:t>
            </a:r>
          </a:p>
        </p:txBody>
      </p:sp>
      <p:sp>
        <p:nvSpPr>
          <p:cNvPr id="17" name="Text Placeholder 16">
            <a:extLst>
              <a:ext uri="{FF2B5EF4-FFF2-40B4-BE49-F238E27FC236}">
                <a16:creationId xmlns:a16="http://schemas.microsoft.com/office/drawing/2014/main" id="{65434ED8-EBE3-4E68-9C11-1989233882C5}"/>
              </a:ext>
            </a:extLst>
          </p:cNvPr>
          <p:cNvSpPr>
            <a:spLocks noGrp="1"/>
          </p:cNvSpPr>
          <p:nvPr>
            <p:ph type="body" idx="53"/>
          </p:nvPr>
        </p:nvSpPr>
        <p:spPr/>
        <p:txBody>
          <a:bodyPr rtlCol="0">
            <a:normAutofit fontScale="92500"/>
          </a:bodyPr>
          <a:lstStyle/>
          <a:p>
            <a:pPr rtl="0"/>
            <a:r>
              <a:rPr lang="en-GB" dirty="0"/>
              <a:t>Opportunities</a:t>
            </a:r>
          </a:p>
        </p:txBody>
      </p:sp>
      <p:sp>
        <p:nvSpPr>
          <p:cNvPr id="34" name="Text Placeholder 33">
            <a:extLst>
              <a:ext uri="{FF2B5EF4-FFF2-40B4-BE49-F238E27FC236}">
                <a16:creationId xmlns:a16="http://schemas.microsoft.com/office/drawing/2014/main" id="{21B8C62E-B092-4FF6-9719-BD43F6D27C80}"/>
              </a:ext>
            </a:extLst>
          </p:cNvPr>
          <p:cNvSpPr>
            <a:spLocks noGrp="1"/>
          </p:cNvSpPr>
          <p:nvPr>
            <p:ph type="body" idx="56"/>
          </p:nvPr>
        </p:nvSpPr>
        <p:spPr/>
        <p:txBody>
          <a:bodyPr rtlCol="0">
            <a:normAutofit fontScale="77500" lnSpcReduction="20000"/>
          </a:bodyPr>
          <a:lstStyle/>
          <a:p>
            <a:pPr rtl="0"/>
            <a:r>
              <a:rPr lang="en-GB" dirty="0"/>
              <a:t>Brief/Debrief/Withdraw</a:t>
            </a:r>
          </a:p>
        </p:txBody>
      </p:sp>
      <p:sp>
        <p:nvSpPr>
          <p:cNvPr id="2" name="Footer Placeholder 1">
            <a:extLst>
              <a:ext uri="{FF2B5EF4-FFF2-40B4-BE49-F238E27FC236}">
                <a16:creationId xmlns:a16="http://schemas.microsoft.com/office/drawing/2014/main" id="{799CFB05-8AE6-CA32-0C0A-362B635895AB}"/>
              </a:ext>
            </a:extLst>
          </p:cNvPr>
          <p:cNvSpPr>
            <a:spLocks noGrp="1"/>
          </p:cNvSpPr>
          <p:nvPr>
            <p:ph type="ftr" sz="quarter" idx="11"/>
          </p:nvPr>
        </p:nvSpPr>
        <p:spPr/>
        <p:txBody>
          <a:bodyPr/>
          <a:lstStyle/>
          <a:p>
            <a:pPr rtl="0"/>
            <a:r>
              <a:rPr lang="en-GB" noProof="0"/>
              <a:t>Holly Hallam 2129252</a:t>
            </a:r>
            <a:endParaRPr lang="en-GB" noProof="0" dirty="0"/>
          </a:p>
        </p:txBody>
      </p:sp>
    </p:spTree>
    <p:extLst>
      <p:ext uri="{BB962C8B-B14F-4D97-AF65-F5344CB8AC3E}">
        <p14:creationId xmlns:p14="http://schemas.microsoft.com/office/powerpoint/2010/main" val="4247313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32" grpId="0" build="p"/>
      <p:bldP spid="3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B59CC-5182-8448-0E53-38447FB2FE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7B50FE-0DCA-364C-83FC-846A1406AB48}"/>
              </a:ext>
            </a:extLst>
          </p:cNvPr>
          <p:cNvSpPr>
            <a:spLocks noGrp="1"/>
          </p:cNvSpPr>
          <p:nvPr>
            <p:ph type="title"/>
          </p:nvPr>
        </p:nvSpPr>
        <p:spPr/>
        <p:txBody>
          <a:bodyPr rtlCol="0"/>
          <a:lstStyle/>
          <a:p>
            <a:pPr rtl="0"/>
            <a:r>
              <a:rPr lang="en-GB" dirty="0"/>
              <a:t>Findings</a:t>
            </a:r>
          </a:p>
        </p:txBody>
      </p:sp>
      <p:sp>
        <p:nvSpPr>
          <p:cNvPr id="4" name="Footer Placeholder 3">
            <a:extLst>
              <a:ext uri="{FF2B5EF4-FFF2-40B4-BE49-F238E27FC236}">
                <a16:creationId xmlns:a16="http://schemas.microsoft.com/office/drawing/2014/main" id="{36C8A9BD-D369-A63D-1CF6-F4BB4C1B7552}"/>
              </a:ext>
            </a:extLst>
          </p:cNvPr>
          <p:cNvSpPr>
            <a:spLocks noGrp="1"/>
          </p:cNvSpPr>
          <p:nvPr>
            <p:ph type="ftr" sz="quarter" idx="11"/>
          </p:nvPr>
        </p:nvSpPr>
        <p:spPr/>
        <p:txBody>
          <a:bodyPr rtlCol="0"/>
          <a:lstStyle/>
          <a:p>
            <a:pPr rtl="0"/>
            <a:r>
              <a:rPr lang="en-GB"/>
              <a:t>Holly Hallam 2129252</a:t>
            </a:r>
            <a:endParaRPr lang="en-GB" dirty="0"/>
          </a:p>
        </p:txBody>
      </p:sp>
      <p:sp>
        <p:nvSpPr>
          <p:cNvPr id="5" name="Text Placeholder 4">
            <a:extLst>
              <a:ext uri="{FF2B5EF4-FFF2-40B4-BE49-F238E27FC236}">
                <a16:creationId xmlns:a16="http://schemas.microsoft.com/office/drawing/2014/main" id="{8D60F4C7-3E2E-5F59-BDA4-B3F15A8FFA13}"/>
              </a:ext>
            </a:extLst>
          </p:cNvPr>
          <p:cNvSpPr>
            <a:spLocks noGrp="1"/>
          </p:cNvSpPr>
          <p:nvPr>
            <p:ph type="body" idx="41"/>
          </p:nvPr>
        </p:nvSpPr>
        <p:spPr>
          <a:xfrm>
            <a:off x="5082524" y="1917797"/>
            <a:ext cx="2769902" cy="334918"/>
          </a:xfrm>
        </p:spPr>
        <p:txBody>
          <a:bodyPr/>
          <a:lstStyle/>
          <a:p>
            <a:r>
              <a:rPr lang="en-GB" dirty="0"/>
              <a:t>Vocations</a:t>
            </a:r>
          </a:p>
        </p:txBody>
      </p:sp>
      <p:pic>
        <p:nvPicPr>
          <p:cNvPr id="1026" name="Picture 2">
            <a:extLst>
              <a:ext uri="{FF2B5EF4-FFF2-40B4-BE49-F238E27FC236}">
                <a16:creationId xmlns:a16="http://schemas.microsoft.com/office/drawing/2014/main" id="{224E8914-9B2E-C889-4BB6-C7463A7F04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6789" y="2541231"/>
            <a:ext cx="7039136" cy="4106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416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C7A64-3B75-235F-1F06-098B5EBE7F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DEBD50-C3F4-9B85-84B5-7622DD768842}"/>
              </a:ext>
            </a:extLst>
          </p:cNvPr>
          <p:cNvSpPr>
            <a:spLocks noGrp="1"/>
          </p:cNvSpPr>
          <p:nvPr>
            <p:ph type="title"/>
          </p:nvPr>
        </p:nvSpPr>
        <p:spPr/>
        <p:txBody>
          <a:bodyPr rtlCol="0"/>
          <a:lstStyle/>
          <a:p>
            <a:pPr rtl="0"/>
            <a:r>
              <a:rPr lang="en-GB" dirty="0"/>
              <a:t>Findings</a:t>
            </a:r>
          </a:p>
        </p:txBody>
      </p:sp>
      <p:sp>
        <p:nvSpPr>
          <p:cNvPr id="4" name="Footer Placeholder 3">
            <a:extLst>
              <a:ext uri="{FF2B5EF4-FFF2-40B4-BE49-F238E27FC236}">
                <a16:creationId xmlns:a16="http://schemas.microsoft.com/office/drawing/2014/main" id="{65161768-D6F2-83B9-7C38-EFA03CF9D121}"/>
              </a:ext>
            </a:extLst>
          </p:cNvPr>
          <p:cNvSpPr>
            <a:spLocks noGrp="1"/>
          </p:cNvSpPr>
          <p:nvPr>
            <p:ph type="ftr" sz="quarter" idx="11"/>
          </p:nvPr>
        </p:nvSpPr>
        <p:spPr/>
        <p:txBody>
          <a:bodyPr rtlCol="0"/>
          <a:lstStyle/>
          <a:p>
            <a:pPr rtl="0"/>
            <a:r>
              <a:rPr lang="en-GB"/>
              <a:t>Holly Hallam 2129252</a:t>
            </a:r>
            <a:endParaRPr lang="en-GB" dirty="0"/>
          </a:p>
        </p:txBody>
      </p:sp>
      <p:sp>
        <p:nvSpPr>
          <p:cNvPr id="5" name="Text Placeholder 4">
            <a:extLst>
              <a:ext uri="{FF2B5EF4-FFF2-40B4-BE49-F238E27FC236}">
                <a16:creationId xmlns:a16="http://schemas.microsoft.com/office/drawing/2014/main" id="{6EEC2057-F03A-3E41-4238-BFEF61A9FEBF}"/>
              </a:ext>
            </a:extLst>
          </p:cNvPr>
          <p:cNvSpPr>
            <a:spLocks noGrp="1"/>
          </p:cNvSpPr>
          <p:nvPr>
            <p:ph type="body" idx="41"/>
          </p:nvPr>
        </p:nvSpPr>
        <p:spPr>
          <a:xfrm>
            <a:off x="4711049" y="2021121"/>
            <a:ext cx="2769902" cy="334918"/>
          </a:xfrm>
        </p:spPr>
        <p:txBody>
          <a:bodyPr/>
          <a:lstStyle/>
          <a:p>
            <a:r>
              <a:rPr lang="en-GB" dirty="0"/>
              <a:t>Ages of Participants</a:t>
            </a:r>
          </a:p>
        </p:txBody>
      </p:sp>
      <p:pic>
        <p:nvPicPr>
          <p:cNvPr id="2050" name="Picture 2">
            <a:extLst>
              <a:ext uri="{FF2B5EF4-FFF2-40B4-BE49-F238E27FC236}">
                <a16:creationId xmlns:a16="http://schemas.microsoft.com/office/drawing/2014/main" id="{C7015CCF-A00E-5A0B-C27B-1331B06D64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5352" y="2554793"/>
            <a:ext cx="6862010" cy="4002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178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15C43-91D7-4EE6-843E-EA2527BA6E2B}"/>
              </a:ext>
            </a:extLst>
          </p:cNvPr>
          <p:cNvSpPr>
            <a:spLocks noGrp="1"/>
          </p:cNvSpPr>
          <p:nvPr>
            <p:ph type="title"/>
          </p:nvPr>
        </p:nvSpPr>
        <p:spPr/>
        <p:txBody>
          <a:bodyPr rtlCol="0"/>
          <a:lstStyle/>
          <a:p>
            <a:pPr rtl="0"/>
            <a:r>
              <a:rPr lang="en-GB" dirty="0"/>
              <a:t>Findings</a:t>
            </a:r>
          </a:p>
        </p:txBody>
      </p:sp>
      <p:sp>
        <p:nvSpPr>
          <p:cNvPr id="7" name="Text Placeholder 6">
            <a:extLst>
              <a:ext uri="{FF2B5EF4-FFF2-40B4-BE49-F238E27FC236}">
                <a16:creationId xmlns:a16="http://schemas.microsoft.com/office/drawing/2014/main" id="{C0DF5C50-33E9-418B-B829-2AA8C9389BE0}"/>
              </a:ext>
            </a:extLst>
          </p:cNvPr>
          <p:cNvSpPr>
            <a:spLocks noGrp="1"/>
          </p:cNvSpPr>
          <p:nvPr>
            <p:ph type="body" idx="41"/>
          </p:nvPr>
        </p:nvSpPr>
        <p:spPr>
          <a:xfrm>
            <a:off x="1682259" y="2052444"/>
            <a:ext cx="3489961" cy="408030"/>
          </a:xfrm>
        </p:spPr>
        <p:txBody>
          <a:bodyPr rtlCol="0">
            <a:normAutofit/>
          </a:bodyPr>
          <a:lstStyle/>
          <a:p>
            <a:pPr rtl="0"/>
            <a:r>
              <a:rPr lang="en-GB" dirty="0"/>
              <a:t>Self Esteem </a:t>
            </a:r>
          </a:p>
        </p:txBody>
      </p:sp>
      <p:sp>
        <p:nvSpPr>
          <p:cNvPr id="8" name="Text Placeholder 7">
            <a:extLst>
              <a:ext uri="{FF2B5EF4-FFF2-40B4-BE49-F238E27FC236}">
                <a16:creationId xmlns:a16="http://schemas.microsoft.com/office/drawing/2014/main" id="{E6D37316-A046-4BA3-851C-2A6DC246A794}"/>
              </a:ext>
            </a:extLst>
          </p:cNvPr>
          <p:cNvSpPr>
            <a:spLocks noGrp="1"/>
          </p:cNvSpPr>
          <p:nvPr>
            <p:ph type="body" idx="52"/>
          </p:nvPr>
        </p:nvSpPr>
        <p:spPr>
          <a:xfrm>
            <a:off x="7700210" y="6023960"/>
            <a:ext cx="2769902" cy="334918"/>
          </a:xfrm>
        </p:spPr>
        <p:txBody>
          <a:bodyPr rtlCol="0"/>
          <a:lstStyle/>
          <a:p>
            <a:pPr rtl="0"/>
            <a:r>
              <a:rPr lang="en-GB" dirty="0"/>
              <a:t>Symptoms</a:t>
            </a:r>
          </a:p>
        </p:txBody>
      </p:sp>
      <p:sp>
        <p:nvSpPr>
          <p:cNvPr id="4" name="Footer Placeholder 3">
            <a:extLst>
              <a:ext uri="{FF2B5EF4-FFF2-40B4-BE49-F238E27FC236}">
                <a16:creationId xmlns:a16="http://schemas.microsoft.com/office/drawing/2014/main" id="{45D58DF5-63B9-4EDD-AB60-3ADA5FFDD875}"/>
              </a:ext>
            </a:extLst>
          </p:cNvPr>
          <p:cNvSpPr>
            <a:spLocks noGrp="1"/>
          </p:cNvSpPr>
          <p:nvPr>
            <p:ph type="ftr" sz="quarter" idx="11"/>
          </p:nvPr>
        </p:nvSpPr>
        <p:spPr/>
        <p:txBody>
          <a:bodyPr rtlCol="0"/>
          <a:lstStyle/>
          <a:p>
            <a:pPr rtl="0"/>
            <a:r>
              <a:rPr lang="en-GB"/>
              <a:t>Holly Hallam 2129252</a:t>
            </a:r>
            <a:endParaRPr lang="en-GB" dirty="0"/>
          </a:p>
        </p:txBody>
      </p:sp>
      <p:cxnSp>
        <p:nvCxnSpPr>
          <p:cNvPr id="15" name="Straight Connector 14">
            <a:extLst>
              <a:ext uri="{FF2B5EF4-FFF2-40B4-BE49-F238E27FC236}">
                <a16:creationId xmlns:a16="http://schemas.microsoft.com/office/drawing/2014/main" id="{EB37B5ED-FA8B-61EB-DE31-3B3C1EFC57C9}"/>
              </a:ext>
            </a:extLst>
          </p:cNvPr>
          <p:cNvCxnSpPr/>
          <p:nvPr/>
        </p:nvCxnSpPr>
        <p:spPr>
          <a:xfrm flipH="1">
            <a:off x="679938" y="1358320"/>
            <a:ext cx="10310446" cy="531842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9D68ED3C-B32C-A3AB-ED54-9BD54757CB88}"/>
              </a:ext>
            </a:extLst>
          </p:cNvPr>
          <p:cNvSpPr txBox="1"/>
          <p:nvPr/>
        </p:nvSpPr>
        <p:spPr>
          <a:xfrm>
            <a:off x="318109" y="2633701"/>
            <a:ext cx="4172611" cy="1938992"/>
          </a:xfrm>
          <a:prstGeom prst="rect">
            <a:avLst/>
          </a:prstGeom>
          <a:noFill/>
        </p:spPr>
        <p:txBody>
          <a:bodyPr wrap="square" lIns="91440" tIns="45720" rIns="91440" bIns="45720" rtlCol="0" anchor="t">
            <a:spAutoFit/>
          </a:bodyPr>
          <a:lstStyle/>
          <a:p>
            <a:pPr marL="342900" indent="-342900" algn="ctr">
              <a:buFont typeface="Arial" panose="020B0604020202020204" pitchFamily="34" charset="0"/>
              <a:buChar char="•"/>
            </a:pPr>
            <a:r>
              <a:rPr lang="en-GB" sz="2000" dirty="0">
                <a:solidFill>
                  <a:schemeClr val="bg1"/>
                </a:solidFill>
              </a:rPr>
              <a:t>negative </a:t>
            </a:r>
            <a:r>
              <a:rPr lang="en-GB" sz="2000" dirty="0" err="1">
                <a:solidFill>
                  <a:schemeClr val="bg1"/>
                </a:solidFill>
              </a:rPr>
              <a:t>self talk</a:t>
            </a:r>
            <a:r>
              <a:rPr lang="en-GB" sz="2000" dirty="0">
                <a:solidFill>
                  <a:schemeClr val="bg1"/>
                </a:solidFill>
              </a:rPr>
              <a:t> experienced </a:t>
            </a:r>
          </a:p>
          <a:p>
            <a:pPr marL="342900" indent="-342900" algn="ctr">
              <a:buFont typeface="Arial" panose="020B0604020202020204" pitchFamily="34" charset="0"/>
              <a:buChar char="•"/>
            </a:pPr>
            <a:r>
              <a:rPr lang="en-GB" sz="2000" dirty="0">
                <a:solidFill>
                  <a:schemeClr val="bg1"/>
                </a:solidFill>
              </a:rPr>
              <a:t>MPA more prevalent in Amateur performers</a:t>
            </a:r>
          </a:p>
          <a:p>
            <a:pPr marL="342900" indent="-342900" algn="ctr">
              <a:buFont typeface="Arial" panose="020B0604020202020204" pitchFamily="34" charset="0"/>
              <a:buChar char="•"/>
            </a:pPr>
            <a:r>
              <a:rPr lang="en-GB" sz="2000" dirty="0">
                <a:solidFill>
                  <a:schemeClr val="bg1"/>
                </a:solidFill>
              </a:rPr>
              <a:t> triggered by environment </a:t>
            </a:r>
          </a:p>
          <a:p>
            <a:pPr marL="342900" indent="-342900" algn="ctr">
              <a:buFont typeface="Arial" panose="020B0604020202020204" pitchFamily="34" charset="0"/>
              <a:buChar char="•"/>
            </a:pPr>
            <a:r>
              <a:rPr lang="en-GB" sz="2000" dirty="0">
                <a:solidFill>
                  <a:schemeClr val="bg1"/>
                </a:solidFill>
              </a:rPr>
              <a:t>Professional participants seemed more self aware </a:t>
            </a:r>
          </a:p>
        </p:txBody>
      </p:sp>
      <p:sp>
        <p:nvSpPr>
          <p:cNvPr id="18" name="TextBox 17">
            <a:extLst>
              <a:ext uri="{FF2B5EF4-FFF2-40B4-BE49-F238E27FC236}">
                <a16:creationId xmlns:a16="http://schemas.microsoft.com/office/drawing/2014/main" id="{786E0634-1D0D-7DF3-B621-2D6AF6AECEFC}"/>
              </a:ext>
            </a:extLst>
          </p:cNvPr>
          <p:cNvSpPr txBox="1"/>
          <p:nvPr/>
        </p:nvSpPr>
        <p:spPr>
          <a:xfrm>
            <a:off x="6949440" y="3757085"/>
            <a:ext cx="4815840" cy="193899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solidFill>
                  <a:schemeClr val="bg1"/>
                </a:solidFill>
              </a:rPr>
              <a:t>Cross overs between MPA and menopause </a:t>
            </a:r>
          </a:p>
          <a:p>
            <a:pPr marL="285750" indent="-285750">
              <a:buFont typeface="Arial" panose="020B0604020202020204" pitchFamily="34" charset="0"/>
              <a:buChar char="•"/>
            </a:pPr>
            <a:r>
              <a:rPr lang="en-GB" sz="2000" dirty="0">
                <a:solidFill>
                  <a:schemeClr val="bg1"/>
                </a:solidFill>
              </a:rPr>
              <a:t>Professionals experienced less symptoms than Amateurs</a:t>
            </a:r>
          </a:p>
          <a:p>
            <a:pPr marL="285750" indent="-285750">
              <a:buFont typeface="Arial" panose="020B0604020202020204" pitchFamily="34" charset="0"/>
              <a:buChar char="•"/>
            </a:pPr>
            <a:r>
              <a:rPr lang="en-GB" sz="2000" dirty="0">
                <a:solidFill>
                  <a:schemeClr val="bg1"/>
                </a:solidFill>
              </a:rPr>
              <a:t>Most common symptom was memory loss, followed by shaking</a:t>
            </a:r>
          </a:p>
        </p:txBody>
      </p:sp>
    </p:spTree>
    <p:extLst>
      <p:ext uri="{BB962C8B-B14F-4D97-AF65-F5344CB8AC3E}">
        <p14:creationId xmlns:p14="http://schemas.microsoft.com/office/powerpoint/2010/main" val="3561918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C6263-33F5-4270-6AB0-319E8F26F4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66F9B5-AA15-5663-3A0D-A5660CB26DD0}"/>
              </a:ext>
            </a:extLst>
          </p:cNvPr>
          <p:cNvSpPr>
            <a:spLocks noGrp="1"/>
          </p:cNvSpPr>
          <p:nvPr>
            <p:ph type="title"/>
          </p:nvPr>
        </p:nvSpPr>
        <p:spPr/>
        <p:txBody>
          <a:bodyPr rtlCol="0"/>
          <a:lstStyle/>
          <a:p>
            <a:pPr rtl="0"/>
            <a:r>
              <a:rPr lang="en-GB" dirty="0"/>
              <a:t>Findings</a:t>
            </a:r>
          </a:p>
        </p:txBody>
      </p:sp>
      <p:sp>
        <p:nvSpPr>
          <p:cNvPr id="4" name="Footer Placeholder 3">
            <a:extLst>
              <a:ext uri="{FF2B5EF4-FFF2-40B4-BE49-F238E27FC236}">
                <a16:creationId xmlns:a16="http://schemas.microsoft.com/office/drawing/2014/main" id="{E42E3168-66DE-2139-820E-0D578B64B035}"/>
              </a:ext>
            </a:extLst>
          </p:cNvPr>
          <p:cNvSpPr>
            <a:spLocks noGrp="1"/>
          </p:cNvSpPr>
          <p:nvPr>
            <p:ph type="ftr" sz="quarter" idx="11"/>
          </p:nvPr>
        </p:nvSpPr>
        <p:spPr/>
        <p:txBody>
          <a:bodyPr rtlCol="0"/>
          <a:lstStyle/>
          <a:p>
            <a:pPr rtl="0"/>
            <a:r>
              <a:rPr lang="en-GB"/>
              <a:t>Holly Hallam 2129252</a:t>
            </a:r>
            <a:endParaRPr lang="en-GB" dirty="0"/>
          </a:p>
        </p:txBody>
      </p:sp>
      <p:sp>
        <p:nvSpPr>
          <p:cNvPr id="9" name="Content Placeholder 8">
            <a:extLst>
              <a:ext uri="{FF2B5EF4-FFF2-40B4-BE49-F238E27FC236}">
                <a16:creationId xmlns:a16="http://schemas.microsoft.com/office/drawing/2014/main" id="{A0F77082-4D1E-3183-FDBF-C1CD93DB7045}"/>
              </a:ext>
            </a:extLst>
          </p:cNvPr>
          <p:cNvSpPr>
            <a:spLocks noGrp="1"/>
          </p:cNvSpPr>
          <p:nvPr>
            <p:ph sz="quarter" idx="53"/>
          </p:nvPr>
        </p:nvSpPr>
        <p:spPr/>
        <p:txBody>
          <a:bodyPr/>
          <a:lstStyle/>
          <a:p>
            <a:r>
              <a:rPr lang="en-GB" dirty="0"/>
              <a:t>Aging symptoms apparent for female vocalists</a:t>
            </a:r>
          </a:p>
          <a:p>
            <a:r>
              <a:rPr lang="en-GB" dirty="0"/>
              <a:t>Aging didn’t have as significant correlation to MPA as expected</a:t>
            </a:r>
          </a:p>
          <a:p>
            <a:r>
              <a:rPr lang="en-GB" dirty="0"/>
              <a:t>Mentions of ‘</a:t>
            </a:r>
            <a:r>
              <a:rPr lang="en-GB" dirty="0" err="1"/>
              <a:t>Peri</a:t>
            </a:r>
            <a:r>
              <a:rPr lang="en-GB" dirty="0"/>
              <a:t>-menopause’ (Santoro, 2016)</a:t>
            </a:r>
          </a:p>
          <a:p>
            <a:endParaRPr lang="en-GB" dirty="0"/>
          </a:p>
        </p:txBody>
      </p:sp>
      <p:sp>
        <p:nvSpPr>
          <p:cNvPr id="10" name="Text Placeholder 9">
            <a:extLst>
              <a:ext uri="{FF2B5EF4-FFF2-40B4-BE49-F238E27FC236}">
                <a16:creationId xmlns:a16="http://schemas.microsoft.com/office/drawing/2014/main" id="{655EEEF2-06F9-9F70-82DA-3E52DB5FAAD9}"/>
              </a:ext>
            </a:extLst>
          </p:cNvPr>
          <p:cNvSpPr>
            <a:spLocks noGrp="1"/>
          </p:cNvSpPr>
          <p:nvPr>
            <p:ph type="body" idx="41"/>
          </p:nvPr>
        </p:nvSpPr>
        <p:spPr/>
        <p:txBody>
          <a:bodyPr/>
          <a:lstStyle/>
          <a:p>
            <a:r>
              <a:rPr lang="en-GB" dirty="0"/>
              <a:t>Age</a:t>
            </a:r>
          </a:p>
        </p:txBody>
      </p:sp>
      <p:sp>
        <p:nvSpPr>
          <p:cNvPr id="8" name="Oval 7"/>
          <p:cNvSpPr/>
          <p:nvPr/>
        </p:nvSpPr>
        <p:spPr>
          <a:xfrm>
            <a:off x="6929919" y="3498351"/>
            <a:ext cx="3174715" cy="1885307"/>
          </a:xfrm>
          <a:prstGeom prst="ellipse">
            <a:avLst/>
          </a:prstGeom>
          <a:solidFill>
            <a:schemeClr val="tx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374276" y="3933199"/>
            <a:ext cx="2286000" cy="923330"/>
          </a:xfrm>
          <a:prstGeom prst="rect">
            <a:avLst/>
          </a:prstGeom>
          <a:noFill/>
        </p:spPr>
        <p:txBody>
          <a:bodyPr wrap="square" rtlCol="0">
            <a:spAutoFit/>
          </a:bodyPr>
          <a:lstStyle/>
          <a:p>
            <a:pPr algn="ctr"/>
            <a:r>
              <a:rPr lang="en-GB" dirty="0"/>
              <a:t>More data needed to make correlations and cross-analysis</a:t>
            </a:r>
          </a:p>
        </p:txBody>
      </p:sp>
    </p:spTree>
    <p:extLst>
      <p:ext uri="{BB962C8B-B14F-4D97-AF65-F5344CB8AC3E}">
        <p14:creationId xmlns:p14="http://schemas.microsoft.com/office/powerpoint/2010/main" val="365026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986D4-A9D4-8B6A-60DE-D984BB61BC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34A3AC-6CCF-1FA4-D499-8C40EB537CFA}"/>
              </a:ext>
            </a:extLst>
          </p:cNvPr>
          <p:cNvSpPr>
            <a:spLocks noGrp="1"/>
          </p:cNvSpPr>
          <p:nvPr>
            <p:ph type="title"/>
          </p:nvPr>
        </p:nvSpPr>
        <p:spPr>
          <a:xfrm>
            <a:off x="4295453" y="1211340"/>
            <a:ext cx="6862011" cy="552848"/>
          </a:xfrm>
        </p:spPr>
        <p:txBody>
          <a:bodyPr rtlCol="0"/>
          <a:lstStyle/>
          <a:p>
            <a:pPr rtl="0"/>
            <a:r>
              <a:rPr lang="en-GB" dirty="0"/>
              <a:t>Limitations</a:t>
            </a:r>
          </a:p>
        </p:txBody>
      </p:sp>
      <p:sp>
        <p:nvSpPr>
          <p:cNvPr id="4" name="Footer Placeholder 3">
            <a:extLst>
              <a:ext uri="{FF2B5EF4-FFF2-40B4-BE49-F238E27FC236}">
                <a16:creationId xmlns:a16="http://schemas.microsoft.com/office/drawing/2014/main" id="{F91A0982-9310-2DF8-B0F1-73863101BDD6}"/>
              </a:ext>
            </a:extLst>
          </p:cNvPr>
          <p:cNvSpPr>
            <a:spLocks noGrp="1"/>
          </p:cNvSpPr>
          <p:nvPr>
            <p:ph type="ftr" sz="quarter" idx="11"/>
          </p:nvPr>
        </p:nvSpPr>
        <p:spPr/>
        <p:txBody>
          <a:bodyPr rtlCol="0"/>
          <a:lstStyle/>
          <a:p>
            <a:pPr rtl="0"/>
            <a:r>
              <a:rPr lang="en-GB"/>
              <a:t>Holly Hallam 2129252</a:t>
            </a:r>
            <a:endParaRPr lang="en-GB" dirty="0"/>
          </a:p>
        </p:txBody>
      </p:sp>
      <p:sp>
        <p:nvSpPr>
          <p:cNvPr id="13" name="TextBox 12"/>
          <p:cNvSpPr txBox="1"/>
          <p:nvPr/>
        </p:nvSpPr>
        <p:spPr>
          <a:xfrm>
            <a:off x="683232" y="2958958"/>
            <a:ext cx="3092522" cy="584775"/>
          </a:xfrm>
          <a:prstGeom prst="rect">
            <a:avLst/>
          </a:prstGeom>
          <a:noFill/>
        </p:spPr>
        <p:txBody>
          <a:bodyPr wrap="square" rtlCol="0">
            <a:spAutoFit/>
          </a:bodyPr>
          <a:lstStyle/>
          <a:p>
            <a:r>
              <a:rPr lang="en-GB" sz="3200" dirty="0">
                <a:solidFill>
                  <a:schemeClr val="bg1"/>
                </a:solidFill>
              </a:rPr>
              <a:t>Uneven Sample</a:t>
            </a:r>
          </a:p>
        </p:txBody>
      </p:sp>
      <p:sp>
        <p:nvSpPr>
          <p:cNvPr id="15" name="TextBox 14"/>
          <p:cNvSpPr txBox="1"/>
          <p:nvPr/>
        </p:nvSpPr>
        <p:spPr>
          <a:xfrm>
            <a:off x="3904180" y="4155897"/>
            <a:ext cx="3333233" cy="1569660"/>
          </a:xfrm>
          <a:prstGeom prst="rect">
            <a:avLst/>
          </a:prstGeom>
          <a:noFill/>
        </p:spPr>
        <p:txBody>
          <a:bodyPr wrap="square" rtlCol="0">
            <a:spAutoFit/>
          </a:bodyPr>
          <a:lstStyle/>
          <a:p>
            <a:pPr algn="ctr"/>
            <a:r>
              <a:rPr lang="en-GB" sz="3200" dirty="0">
                <a:solidFill>
                  <a:schemeClr val="bg1"/>
                </a:solidFill>
              </a:rPr>
              <a:t>Not enough Data from Professional participants</a:t>
            </a:r>
          </a:p>
        </p:txBody>
      </p:sp>
      <p:sp>
        <p:nvSpPr>
          <p:cNvPr id="17" name="TextBox 16"/>
          <p:cNvSpPr txBox="1"/>
          <p:nvPr/>
        </p:nvSpPr>
        <p:spPr>
          <a:xfrm>
            <a:off x="7967609" y="2696966"/>
            <a:ext cx="3384604" cy="1815882"/>
          </a:xfrm>
          <a:prstGeom prst="rect">
            <a:avLst/>
          </a:prstGeom>
          <a:noFill/>
        </p:spPr>
        <p:txBody>
          <a:bodyPr wrap="square" rtlCol="0">
            <a:spAutoFit/>
          </a:bodyPr>
          <a:lstStyle/>
          <a:p>
            <a:pPr algn="ctr"/>
            <a:r>
              <a:rPr lang="en-GB" sz="2800" dirty="0">
                <a:solidFill>
                  <a:schemeClr val="bg1"/>
                </a:solidFill>
              </a:rPr>
              <a:t>Time Restraint meant no second method of data collection</a:t>
            </a:r>
          </a:p>
        </p:txBody>
      </p:sp>
    </p:spTree>
    <p:extLst>
      <p:ext uri="{BB962C8B-B14F-4D97-AF65-F5344CB8AC3E}">
        <p14:creationId xmlns:p14="http://schemas.microsoft.com/office/powerpoint/2010/main" val="3084991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P spid="1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EBF8D-A290-4A0F-A3DD-1A271370B582}"/>
              </a:ext>
            </a:extLst>
          </p:cNvPr>
          <p:cNvSpPr>
            <a:spLocks noGrp="1"/>
          </p:cNvSpPr>
          <p:nvPr>
            <p:ph type="title"/>
          </p:nvPr>
        </p:nvSpPr>
        <p:spPr>
          <a:xfrm>
            <a:off x="3590819" y="1118834"/>
            <a:ext cx="6862011" cy="552848"/>
          </a:xfrm>
        </p:spPr>
        <p:txBody>
          <a:bodyPr rtlCol="0"/>
          <a:lstStyle/>
          <a:p>
            <a:pPr rtl="0"/>
            <a:r>
              <a:rPr lang="en-GB" dirty="0"/>
              <a:t>Recommendations </a:t>
            </a:r>
          </a:p>
        </p:txBody>
      </p:sp>
      <p:sp>
        <p:nvSpPr>
          <p:cNvPr id="4" name="Footer Placeholder 3">
            <a:extLst>
              <a:ext uri="{FF2B5EF4-FFF2-40B4-BE49-F238E27FC236}">
                <a16:creationId xmlns:a16="http://schemas.microsoft.com/office/drawing/2014/main" id="{15B5B358-A249-40B6-9ACE-B020BA3BCDB5}"/>
              </a:ext>
            </a:extLst>
          </p:cNvPr>
          <p:cNvSpPr>
            <a:spLocks noGrp="1"/>
          </p:cNvSpPr>
          <p:nvPr>
            <p:ph type="ftr" sz="quarter" idx="11"/>
          </p:nvPr>
        </p:nvSpPr>
        <p:spPr/>
        <p:txBody>
          <a:bodyPr rtlCol="0"/>
          <a:lstStyle/>
          <a:p>
            <a:pPr rtl="0"/>
            <a:r>
              <a:rPr lang="en-GB"/>
              <a:t>Holly Hallam 2129252</a:t>
            </a:r>
            <a:endParaRPr lang="en-GB" dirty="0"/>
          </a:p>
        </p:txBody>
      </p:sp>
      <p:sp>
        <p:nvSpPr>
          <p:cNvPr id="9" name="TextBox 8"/>
          <p:cNvSpPr txBox="1"/>
          <p:nvPr/>
        </p:nvSpPr>
        <p:spPr>
          <a:xfrm>
            <a:off x="724329" y="2787589"/>
            <a:ext cx="2866490" cy="1815882"/>
          </a:xfrm>
          <a:prstGeom prst="rect">
            <a:avLst/>
          </a:prstGeom>
          <a:noFill/>
        </p:spPr>
        <p:txBody>
          <a:bodyPr wrap="square" rtlCol="0">
            <a:spAutoFit/>
          </a:bodyPr>
          <a:lstStyle/>
          <a:p>
            <a:pPr algn="ctr"/>
            <a:r>
              <a:rPr lang="en-GB" sz="2800" dirty="0">
                <a:solidFill>
                  <a:schemeClr val="bg1"/>
                </a:solidFill>
              </a:rPr>
              <a:t>Put aside more time to be able to collect a full sample</a:t>
            </a:r>
          </a:p>
        </p:txBody>
      </p:sp>
      <p:sp>
        <p:nvSpPr>
          <p:cNvPr id="10" name="TextBox 9"/>
          <p:cNvSpPr txBox="1"/>
          <p:nvPr/>
        </p:nvSpPr>
        <p:spPr>
          <a:xfrm>
            <a:off x="4269204" y="4016945"/>
            <a:ext cx="2722652" cy="2246769"/>
          </a:xfrm>
          <a:prstGeom prst="rect">
            <a:avLst/>
          </a:prstGeom>
          <a:noFill/>
        </p:spPr>
        <p:txBody>
          <a:bodyPr wrap="square" rtlCol="0">
            <a:spAutoFit/>
          </a:bodyPr>
          <a:lstStyle/>
          <a:p>
            <a:pPr algn="ctr"/>
            <a:r>
              <a:rPr lang="en-GB" sz="2800" dirty="0">
                <a:solidFill>
                  <a:schemeClr val="bg1"/>
                </a:solidFill>
              </a:rPr>
              <a:t>More time to conduct interviews to allow more data collection</a:t>
            </a:r>
          </a:p>
        </p:txBody>
      </p:sp>
      <p:sp>
        <p:nvSpPr>
          <p:cNvPr id="12" name="TextBox 11"/>
          <p:cNvSpPr txBox="1"/>
          <p:nvPr/>
        </p:nvSpPr>
        <p:spPr>
          <a:xfrm>
            <a:off x="8080625" y="2711693"/>
            <a:ext cx="2953820" cy="2246769"/>
          </a:xfrm>
          <a:prstGeom prst="rect">
            <a:avLst/>
          </a:prstGeom>
          <a:noFill/>
        </p:spPr>
        <p:txBody>
          <a:bodyPr wrap="square" rtlCol="0">
            <a:spAutoFit/>
          </a:bodyPr>
          <a:lstStyle/>
          <a:p>
            <a:pPr algn="ctr"/>
            <a:r>
              <a:rPr lang="en-GB" sz="2800" dirty="0">
                <a:solidFill>
                  <a:schemeClr val="bg1"/>
                </a:solidFill>
              </a:rPr>
              <a:t>More research can be made to include MPA for mature female vocalists</a:t>
            </a:r>
          </a:p>
        </p:txBody>
      </p:sp>
    </p:spTree>
    <p:extLst>
      <p:ext uri="{BB962C8B-B14F-4D97-AF65-F5344CB8AC3E}">
        <p14:creationId xmlns:p14="http://schemas.microsoft.com/office/powerpoint/2010/main" val="3870222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A0403-6E98-1082-37AE-6C9BD1097B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997619-2B15-9885-5DD9-3D7953FB2532}"/>
              </a:ext>
            </a:extLst>
          </p:cNvPr>
          <p:cNvSpPr>
            <a:spLocks noGrp="1"/>
          </p:cNvSpPr>
          <p:nvPr>
            <p:ph type="title"/>
          </p:nvPr>
        </p:nvSpPr>
        <p:spPr>
          <a:xfrm>
            <a:off x="3110664" y="1118834"/>
            <a:ext cx="6862011" cy="552848"/>
          </a:xfrm>
        </p:spPr>
        <p:txBody>
          <a:bodyPr rtlCol="0"/>
          <a:lstStyle/>
          <a:p>
            <a:pPr rtl="0"/>
            <a:r>
              <a:rPr lang="en-GB" dirty="0"/>
              <a:t>Professional Development</a:t>
            </a:r>
          </a:p>
        </p:txBody>
      </p:sp>
      <p:sp>
        <p:nvSpPr>
          <p:cNvPr id="4" name="Footer Placeholder 3">
            <a:extLst>
              <a:ext uri="{FF2B5EF4-FFF2-40B4-BE49-F238E27FC236}">
                <a16:creationId xmlns:a16="http://schemas.microsoft.com/office/drawing/2014/main" id="{B0CBA315-4D93-29B6-7AC5-4DC05484CCDB}"/>
              </a:ext>
            </a:extLst>
          </p:cNvPr>
          <p:cNvSpPr>
            <a:spLocks noGrp="1"/>
          </p:cNvSpPr>
          <p:nvPr>
            <p:ph type="ftr" sz="quarter" idx="11"/>
          </p:nvPr>
        </p:nvSpPr>
        <p:spPr/>
        <p:txBody>
          <a:bodyPr rtlCol="0"/>
          <a:lstStyle/>
          <a:p>
            <a:pPr rtl="0"/>
            <a:r>
              <a:rPr lang="en-GB"/>
              <a:t>Holly Hallam 2129252</a:t>
            </a:r>
            <a:endParaRPr lang="en-GB" dirty="0"/>
          </a:p>
        </p:txBody>
      </p:sp>
      <p:sp>
        <p:nvSpPr>
          <p:cNvPr id="3" name="TextBox 2">
            <a:extLst>
              <a:ext uri="{FF2B5EF4-FFF2-40B4-BE49-F238E27FC236}">
                <a16:creationId xmlns:a16="http://schemas.microsoft.com/office/drawing/2014/main" id="{1F08AE3A-B4B5-3D90-A3D8-D1139B40E99B}"/>
              </a:ext>
            </a:extLst>
          </p:cNvPr>
          <p:cNvSpPr txBox="1"/>
          <p:nvPr/>
        </p:nvSpPr>
        <p:spPr>
          <a:xfrm>
            <a:off x="1762125" y="2552700"/>
            <a:ext cx="8210550" cy="2308324"/>
          </a:xfrm>
          <a:prstGeom prst="rect">
            <a:avLst/>
          </a:prstGeom>
          <a:noFill/>
        </p:spPr>
        <p:txBody>
          <a:bodyPr wrap="square" rtlCol="0">
            <a:spAutoFit/>
          </a:bodyPr>
          <a:lstStyle/>
          <a:p>
            <a:pPr algn="ctr"/>
            <a:r>
              <a:rPr lang="en-GB" sz="2400" dirty="0">
                <a:solidFill>
                  <a:schemeClr val="bg1"/>
                </a:solidFill>
              </a:rPr>
              <a:t>Increased knowledge on performance anxiety</a:t>
            </a:r>
          </a:p>
          <a:p>
            <a:pPr algn="ctr"/>
            <a:r>
              <a:rPr lang="en-GB" sz="2400" dirty="0">
                <a:solidFill>
                  <a:schemeClr val="bg1"/>
                </a:solidFill>
              </a:rPr>
              <a:t>Increased knowledge on aging symptoms</a:t>
            </a:r>
          </a:p>
          <a:p>
            <a:pPr algn="ctr"/>
            <a:r>
              <a:rPr lang="en-GB" sz="2400" dirty="0">
                <a:solidFill>
                  <a:schemeClr val="bg1"/>
                </a:solidFill>
              </a:rPr>
              <a:t>Self aware of effects of experience</a:t>
            </a:r>
          </a:p>
          <a:p>
            <a:pPr algn="ctr"/>
            <a:r>
              <a:rPr lang="en-GB" sz="2400" dirty="0">
                <a:solidFill>
                  <a:schemeClr val="bg1"/>
                </a:solidFill>
              </a:rPr>
              <a:t>More ways to support my clients</a:t>
            </a:r>
          </a:p>
          <a:p>
            <a:pPr algn="ctr"/>
            <a:r>
              <a:rPr lang="en-GB" sz="2400" dirty="0">
                <a:solidFill>
                  <a:schemeClr val="bg1"/>
                </a:solidFill>
              </a:rPr>
              <a:t>More ways to support myself</a:t>
            </a:r>
          </a:p>
          <a:p>
            <a:pPr algn="ctr"/>
            <a:r>
              <a:rPr lang="en-GB" sz="2400" dirty="0">
                <a:solidFill>
                  <a:schemeClr val="bg1"/>
                </a:solidFill>
              </a:rPr>
              <a:t>Factors to look out for </a:t>
            </a:r>
          </a:p>
        </p:txBody>
      </p:sp>
    </p:spTree>
    <p:extLst>
      <p:ext uri="{BB962C8B-B14F-4D97-AF65-F5344CB8AC3E}">
        <p14:creationId xmlns:p14="http://schemas.microsoft.com/office/powerpoint/2010/main" val="219154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5EDA4-137E-4627-8963-A964FC88ABA2}"/>
              </a:ext>
            </a:extLst>
          </p:cNvPr>
          <p:cNvSpPr>
            <a:spLocks noGrp="1"/>
          </p:cNvSpPr>
          <p:nvPr>
            <p:ph type="title"/>
          </p:nvPr>
        </p:nvSpPr>
        <p:spPr>
          <a:xfrm>
            <a:off x="771417" y="826138"/>
            <a:ext cx="6862011" cy="552848"/>
          </a:xfrm>
        </p:spPr>
        <p:txBody>
          <a:bodyPr rtlCol="0"/>
          <a:lstStyle/>
          <a:p>
            <a:pPr rtl="0"/>
            <a:r>
              <a:rPr lang="en-GB" dirty="0"/>
              <a:t>Conclusion</a:t>
            </a:r>
          </a:p>
        </p:txBody>
      </p:sp>
      <p:sp>
        <p:nvSpPr>
          <p:cNvPr id="7" name="Text Placeholder 6">
            <a:extLst>
              <a:ext uri="{FF2B5EF4-FFF2-40B4-BE49-F238E27FC236}">
                <a16:creationId xmlns:a16="http://schemas.microsoft.com/office/drawing/2014/main" id="{37163145-6FD7-4006-9795-692C2052AFBC}"/>
              </a:ext>
            </a:extLst>
          </p:cNvPr>
          <p:cNvSpPr>
            <a:spLocks noGrp="1"/>
          </p:cNvSpPr>
          <p:nvPr>
            <p:ph type="body" sz="quarter" idx="47"/>
          </p:nvPr>
        </p:nvSpPr>
        <p:spPr>
          <a:xfrm>
            <a:off x="728734" y="2681857"/>
            <a:ext cx="10515600" cy="3169276"/>
          </a:xfrm>
        </p:spPr>
        <p:txBody>
          <a:bodyPr rtlCol="0">
            <a:normAutofit/>
          </a:bodyPr>
          <a:lstStyle/>
          <a:p>
            <a:pPr rtl="0"/>
            <a:r>
              <a:rPr lang="en-GB" dirty="0"/>
              <a:t>Room for further investigation on MPA and aging female vocalists</a:t>
            </a:r>
          </a:p>
          <a:p>
            <a:pPr rtl="0"/>
            <a:endParaRPr lang="en-GB" dirty="0"/>
          </a:p>
          <a:p>
            <a:pPr rtl="0"/>
            <a:r>
              <a:rPr lang="en-GB" dirty="0"/>
              <a:t>Investigations on the impact of MPA on professional vs amateur vocalists</a:t>
            </a:r>
          </a:p>
          <a:p>
            <a:pPr rtl="0"/>
            <a:endParaRPr lang="en-GB" dirty="0"/>
          </a:p>
          <a:p>
            <a:pPr rtl="0"/>
            <a:r>
              <a:rPr lang="en-GB" dirty="0"/>
              <a:t>Creating pathways to support vocations throughout aging</a:t>
            </a:r>
          </a:p>
          <a:p>
            <a:pPr rtl="0"/>
            <a:endParaRPr lang="en-GB" dirty="0"/>
          </a:p>
          <a:p>
            <a:pPr rtl="0"/>
            <a:r>
              <a:rPr lang="en-GB" dirty="0"/>
              <a:t>Supporting performers through MPA</a:t>
            </a:r>
          </a:p>
        </p:txBody>
      </p:sp>
      <p:sp>
        <p:nvSpPr>
          <p:cNvPr id="4" name="Footer Placeholder 3">
            <a:extLst>
              <a:ext uri="{FF2B5EF4-FFF2-40B4-BE49-F238E27FC236}">
                <a16:creationId xmlns:a16="http://schemas.microsoft.com/office/drawing/2014/main" id="{23AB7DB5-F4A1-4CDF-A39D-79B88F7FCAB9}"/>
              </a:ext>
            </a:extLst>
          </p:cNvPr>
          <p:cNvSpPr>
            <a:spLocks noGrp="1"/>
          </p:cNvSpPr>
          <p:nvPr>
            <p:ph type="ftr" sz="quarter" idx="11"/>
          </p:nvPr>
        </p:nvSpPr>
        <p:spPr/>
        <p:txBody>
          <a:bodyPr rtlCol="0"/>
          <a:lstStyle/>
          <a:p>
            <a:pPr rtl="0"/>
            <a:r>
              <a:rPr lang="en-GB"/>
              <a:t>Holly Hallam 2129252</a:t>
            </a:r>
            <a:endParaRPr lang="en-GB" dirty="0"/>
          </a:p>
        </p:txBody>
      </p:sp>
    </p:spTree>
    <p:extLst>
      <p:ext uri="{BB962C8B-B14F-4D97-AF65-F5344CB8AC3E}">
        <p14:creationId xmlns:p14="http://schemas.microsoft.com/office/powerpoint/2010/main" val="28869494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DC8BC1-74F3-4B45-BB02-4EEAC257899C}"/>
              </a:ext>
            </a:extLst>
          </p:cNvPr>
          <p:cNvSpPr>
            <a:spLocks noGrp="1"/>
          </p:cNvSpPr>
          <p:nvPr>
            <p:ph type="title"/>
          </p:nvPr>
        </p:nvSpPr>
        <p:spPr/>
        <p:txBody>
          <a:bodyPr rtlCol="0"/>
          <a:lstStyle/>
          <a:p>
            <a:pPr rtl="0"/>
            <a:r>
              <a:rPr lang="en-GB" dirty="0"/>
              <a:t>References</a:t>
            </a:r>
          </a:p>
        </p:txBody>
      </p:sp>
      <p:sp>
        <p:nvSpPr>
          <p:cNvPr id="5" name="Footer Placeholder 4">
            <a:extLst>
              <a:ext uri="{FF2B5EF4-FFF2-40B4-BE49-F238E27FC236}">
                <a16:creationId xmlns:a16="http://schemas.microsoft.com/office/drawing/2014/main" id="{7AA1E1E8-1FE5-4D48-96F2-522654E59770}"/>
              </a:ext>
            </a:extLst>
          </p:cNvPr>
          <p:cNvSpPr>
            <a:spLocks noGrp="1"/>
          </p:cNvSpPr>
          <p:nvPr>
            <p:ph type="ftr" sz="quarter" idx="11"/>
          </p:nvPr>
        </p:nvSpPr>
        <p:spPr/>
        <p:txBody>
          <a:bodyPr rtlCol="0"/>
          <a:lstStyle/>
          <a:p>
            <a:pPr rtl="0"/>
            <a:r>
              <a:rPr lang="en-GB"/>
              <a:t>Holly Hallam 2129252</a:t>
            </a:r>
            <a:endParaRPr lang="en-GB" dirty="0"/>
          </a:p>
        </p:txBody>
      </p:sp>
      <p:sp>
        <p:nvSpPr>
          <p:cNvPr id="10" name="Rectangle 9"/>
          <p:cNvSpPr/>
          <p:nvPr/>
        </p:nvSpPr>
        <p:spPr>
          <a:xfrm>
            <a:off x="510282" y="429618"/>
            <a:ext cx="11099515" cy="5568191"/>
          </a:xfrm>
          <a:prstGeom prst="rect">
            <a:avLst/>
          </a:prstGeom>
        </p:spPr>
        <p:txBody>
          <a:bodyPr wrap="square">
            <a:spAutoFit/>
          </a:bodyPr>
          <a:lstStyle/>
          <a:p>
            <a:pPr marL="285750" indent="-285750">
              <a:lnSpc>
                <a:spcPct val="150000"/>
              </a:lnSpc>
              <a:spcAft>
                <a:spcPts val="800"/>
              </a:spcAft>
              <a:buFont typeface="Arial" panose="020B0604020202020204" pitchFamily="34" charset="0"/>
              <a:buChar char="•"/>
            </a:pPr>
            <a:r>
              <a:rPr lang="en-GB" sz="1100" dirty="0" err="1">
                <a:solidFill>
                  <a:schemeClr val="bg1"/>
                </a:solidFill>
                <a:latin typeface="Arial" panose="020B0604020202020204" pitchFamily="34" charset="0"/>
                <a:ea typeface="Calibri" panose="020F0502020204030204" pitchFamily="34" charset="0"/>
                <a:cs typeface="Times New Roman" panose="02020603050405020304" pitchFamily="18" charset="0"/>
              </a:rPr>
              <a:t>Abitbol</a:t>
            </a:r>
            <a:r>
              <a:rPr lang="en-GB" sz="1100" dirty="0">
                <a:solidFill>
                  <a:schemeClr val="bg1"/>
                </a:solidFill>
                <a:latin typeface="Arial" panose="020B0604020202020204" pitchFamily="34" charset="0"/>
                <a:ea typeface="Calibri" panose="020F0502020204030204" pitchFamily="34" charset="0"/>
                <a:cs typeface="Times New Roman" panose="02020603050405020304" pitchFamily="18" charset="0"/>
              </a:rPr>
              <a:t> </a:t>
            </a:r>
            <a:r>
              <a:rPr lang="en-GB" sz="1100" dirty="0" err="1">
                <a:solidFill>
                  <a:schemeClr val="bg1"/>
                </a:solidFill>
                <a:latin typeface="Arial" panose="020B0604020202020204" pitchFamily="34" charset="0"/>
                <a:ea typeface="Calibri" panose="020F0502020204030204" pitchFamily="34" charset="0"/>
                <a:cs typeface="Times New Roman" panose="02020603050405020304" pitchFamily="18" charset="0"/>
              </a:rPr>
              <a:t>J,et</a:t>
            </a:r>
            <a:r>
              <a:rPr lang="en-GB" sz="1100" dirty="0">
                <a:solidFill>
                  <a:schemeClr val="bg1"/>
                </a:solidFill>
                <a:latin typeface="Arial" panose="020B0604020202020204" pitchFamily="34" charset="0"/>
                <a:ea typeface="Calibri" panose="020F0502020204030204" pitchFamily="34" charset="0"/>
                <a:cs typeface="Times New Roman" panose="02020603050405020304" pitchFamily="18" charset="0"/>
              </a:rPr>
              <a:t> al (1989) Does a hormonal vocal cord cycle exist in women? </a:t>
            </a:r>
            <a:r>
              <a:rPr lang="en-GB" sz="1100" i="1" dirty="0">
                <a:solidFill>
                  <a:schemeClr val="bg1"/>
                </a:solidFill>
                <a:latin typeface="Arial" panose="020B0604020202020204" pitchFamily="34" charset="0"/>
                <a:ea typeface="Calibri" panose="020F0502020204030204" pitchFamily="34" charset="0"/>
                <a:cs typeface="Times New Roman" panose="02020603050405020304" pitchFamily="18" charset="0"/>
              </a:rPr>
              <a:t>Voice</a:t>
            </a:r>
            <a:r>
              <a:rPr lang="en-GB" sz="1100" dirty="0">
                <a:solidFill>
                  <a:schemeClr val="bg1"/>
                </a:solidFill>
                <a:latin typeface="Arial" panose="020B0604020202020204" pitchFamily="34" charset="0"/>
                <a:ea typeface="Calibri" panose="020F0502020204030204" pitchFamily="34" charset="0"/>
                <a:cs typeface="Times New Roman" panose="02020603050405020304" pitchFamily="18" charset="0"/>
              </a:rPr>
              <a:t>. Vol. 3, pp.157–162</a:t>
            </a:r>
          </a:p>
          <a:p>
            <a:pPr marL="285750" indent="-285750">
              <a:lnSpc>
                <a:spcPct val="150000"/>
              </a:lnSpc>
              <a:spcAft>
                <a:spcPts val="800"/>
              </a:spcAft>
              <a:buFont typeface="Arial" panose="020B0604020202020204" pitchFamily="34" charset="0"/>
              <a:buChar char="•"/>
            </a:pPr>
            <a:r>
              <a:rPr lang="en-GB" sz="1100" dirty="0">
                <a:solidFill>
                  <a:schemeClr val="bg1"/>
                </a:solidFill>
              </a:rPr>
              <a:t>Castiglione, C., </a:t>
            </a:r>
            <a:r>
              <a:rPr lang="en-GB" sz="1100" dirty="0" err="1">
                <a:solidFill>
                  <a:schemeClr val="bg1"/>
                </a:solidFill>
              </a:rPr>
              <a:t>Rampullo</a:t>
            </a:r>
            <a:r>
              <a:rPr lang="en-GB" sz="1100" dirty="0">
                <a:solidFill>
                  <a:schemeClr val="bg1"/>
                </a:solidFill>
              </a:rPr>
              <a:t>, A. and </a:t>
            </a:r>
            <a:r>
              <a:rPr lang="en-GB" sz="1100" dirty="0" err="1">
                <a:solidFill>
                  <a:schemeClr val="bg1"/>
                </a:solidFill>
              </a:rPr>
              <a:t>Cardullo</a:t>
            </a:r>
            <a:r>
              <a:rPr lang="en-GB" sz="1100" dirty="0">
                <a:solidFill>
                  <a:schemeClr val="bg1"/>
                </a:solidFill>
              </a:rPr>
              <a:t>, S., (2018) Self representations and music performance anxiety: A study with professional and amateur musicians. </a:t>
            </a:r>
            <a:r>
              <a:rPr lang="en-GB" sz="1100" i="1" dirty="0">
                <a:solidFill>
                  <a:schemeClr val="bg1"/>
                </a:solidFill>
              </a:rPr>
              <a:t>Europe's journal of psychology</a:t>
            </a:r>
            <a:r>
              <a:rPr lang="en-GB" sz="1100" dirty="0">
                <a:solidFill>
                  <a:schemeClr val="bg1"/>
                </a:solidFill>
              </a:rPr>
              <a:t>, </a:t>
            </a:r>
            <a:r>
              <a:rPr lang="en-GB" sz="1100" i="1" dirty="0">
                <a:solidFill>
                  <a:schemeClr val="bg1"/>
                </a:solidFill>
              </a:rPr>
              <a:t>Vol 14, Ed </a:t>
            </a:r>
            <a:r>
              <a:rPr lang="en-GB" sz="1100" dirty="0">
                <a:solidFill>
                  <a:schemeClr val="bg1"/>
                </a:solidFill>
              </a:rPr>
              <a:t>4, p.792.</a:t>
            </a:r>
          </a:p>
          <a:p>
            <a:pPr marL="285750" indent="-285750">
              <a:lnSpc>
                <a:spcPct val="150000"/>
              </a:lnSpc>
              <a:spcAft>
                <a:spcPts val="800"/>
              </a:spcAft>
              <a:buFont typeface="Arial" panose="020B0604020202020204" pitchFamily="34" charset="0"/>
              <a:buChar char="•"/>
            </a:pPr>
            <a:r>
              <a:rPr lang="en-US" sz="1100" dirty="0">
                <a:solidFill>
                  <a:schemeClr val="bg1"/>
                </a:solidFill>
              </a:rPr>
              <a:t>Clark M, &amp; Clark V (2002) Singing, Acting and Movement in Opera, Bloomington: Indiana University Press, p.105.</a:t>
            </a:r>
            <a:endParaRPr lang="en-GB" sz="1100" dirty="0">
              <a:solidFill>
                <a:schemeClr val="bg1"/>
              </a:solidFill>
            </a:endParaRPr>
          </a:p>
          <a:p>
            <a:pPr marL="285750" indent="-285750">
              <a:lnSpc>
                <a:spcPct val="150000"/>
              </a:lnSpc>
              <a:spcAft>
                <a:spcPts val="800"/>
              </a:spcAft>
              <a:buFont typeface="Arial" panose="020B0604020202020204" pitchFamily="34" charset="0"/>
              <a:buChar char="•"/>
            </a:pPr>
            <a:r>
              <a:rPr lang="en-GB" sz="1100" dirty="0" err="1">
                <a:solidFill>
                  <a:schemeClr val="bg1"/>
                </a:solidFill>
              </a:rPr>
              <a:t>D'haeseleer</a:t>
            </a:r>
            <a:r>
              <a:rPr lang="en-GB" sz="1100" dirty="0">
                <a:solidFill>
                  <a:schemeClr val="bg1"/>
                </a:solidFill>
              </a:rPr>
              <a:t>, E., </a:t>
            </a:r>
            <a:r>
              <a:rPr lang="en-GB" sz="1100" dirty="0" err="1">
                <a:solidFill>
                  <a:schemeClr val="bg1"/>
                </a:solidFill>
              </a:rPr>
              <a:t>Claeys</a:t>
            </a:r>
            <a:r>
              <a:rPr lang="en-GB" sz="1100" dirty="0">
                <a:solidFill>
                  <a:schemeClr val="bg1"/>
                </a:solidFill>
              </a:rPr>
              <a:t>, S., </a:t>
            </a:r>
            <a:r>
              <a:rPr lang="en-GB" sz="1100" dirty="0" err="1">
                <a:solidFill>
                  <a:schemeClr val="bg1"/>
                </a:solidFill>
              </a:rPr>
              <a:t>Bettens</a:t>
            </a:r>
            <a:r>
              <a:rPr lang="en-GB" sz="1100" dirty="0">
                <a:solidFill>
                  <a:schemeClr val="bg1"/>
                </a:solidFill>
              </a:rPr>
              <a:t>, K., </a:t>
            </a:r>
            <a:r>
              <a:rPr lang="en-GB" sz="1100" dirty="0" err="1">
                <a:solidFill>
                  <a:schemeClr val="bg1"/>
                </a:solidFill>
              </a:rPr>
              <a:t>Leemans</a:t>
            </a:r>
            <a:r>
              <a:rPr lang="en-GB" sz="1100" dirty="0">
                <a:solidFill>
                  <a:schemeClr val="bg1"/>
                </a:solidFill>
              </a:rPr>
              <a:t>, L., Van </a:t>
            </a:r>
            <a:r>
              <a:rPr lang="en-GB" sz="1100" dirty="0" err="1">
                <a:solidFill>
                  <a:schemeClr val="bg1"/>
                </a:solidFill>
              </a:rPr>
              <a:t>Calster</a:t>
            </a:r>
            <a:r>
              <a:rPr lang="en-GB" sz="1100" dirty="0">
                <a:solidFill>
                  <a:schemeClr val="bg1"/>
                </a:solidFill>
              </a:rPr>
              <a:t>, A.S., Van </a:t>
            </a:r>
            <a:r>
              <a:rPr lang="en-GB" sz="1100" dirty="0" err="1">
                <a:solidFill>
                  <a:schemeClr val="bg1"/>
                </a:solidFill>
              </a:rPr>
              <a:t>Damme</a:t>
            </a:r>
            <a:r>
              <a:rPr lang="en-GB" sz="1100" dirty="0">
                <a:solidFill>
                  <a:schemeClr val="bg1"/>
                </a:solidFill>
              </a:rPr>
              <a:t>, N., Thijs, Z., </a:t>
            </a:r>
            <a:r>
              <a:rPr lang="en-GB" sz="1100" dirty="0" err="1">
                <a:solidFill>
                  <a:schemeClr val="bg1"/>
                </a:solidFill>
              </a:rPr>
              <a:t>Daelman</a:t>
            </a:r>
            <a:r>
              <a:rPr lang="en-GB" sz="1100" dirty="0">
                <a:solidFill>
                  <a:schemeClr val="bg1"/>
                </a:solidFill>
              </a:rPr>
              <a:t>, J., </a:t>
            </a:r>
            <a:r>
              <a:rPr lang="en-GB" sz="1100" dirty="0" err="1">
                <a:solidFill>
                  <a:schemeClr val="bg1"/>
                </a:solidFill>
              </a:rPr>
              <a:t>Leyns</a:t>
            </a:r>
            <a:r>
              <a:rPr lang="en-GB" sz="1100" dirty="0">
                <a:solidFill>
                  <a:schemeClr val="bg1"/>
                </a:solidFill>
              </a:rPr>
              <a:t>, C. and Van </a:t>
            </a:r>
            <a:r>
              <a:rPr lang="en-GB" sz="1100" dirty="0" err="1">
                <a:solidFill>
                  <a:schemeClr val="bg1"/>
                </a:solidFill>
              </a:rPr>
              <a:t>Lierde</a:t>
            </a:r>
            <a:r>
              <a:rPr lang="en-GB" sz="1100" dirty="0">
                <a:solidFill>
                  <a:schemeClr val="bg1"/>
                </a:solidFill>
              </a:rPr>
              <a:t>, K., (2017) The impact of a teaching or singing career on the female vocal quality at the mean age of 67 years: a pilot study. </a:t>
            </a:r>
            <a:r>
              <a:rPr lang="en-GB" sz="1100" i="1" dirty="0">
                <a:solidFill>
                  <a:schemeClr val="bg1"/>
                </a:solidFill>
              </a:rPr>
              <a:t>Journal of Voice</a:t>
            </a:r>
            <a:r>
              <a:rPr lang="en-GB" sz="1100" dirty="0">
                <a:solidFill>
                  <a:schemeClr val="bg1"/>
                </a:solidFill>
              </a:rPr>
              <a:t>, </a:t>
            </a:r>
            <a:r>
              <a:rPr lang="en-GB" sz="1100" i="1" dirty="0">
                <a:solidFill>
                  <a:schemeClr val="bg1"/>
                </a:solidFill>
              </a:rPr>
              <a:t>31</a:t>
            </a:r>
            <a:r>
              <a:rPr lang="en-GB" sz="1100" dirty="0">
                <a:solidFill>
                  <a:schemeClr val="bg1"/>
                </a:solidFill>
              </a:rPr>
              <a:t>(4), pp.516-e19.</a:t>
            </a:r>
          </a:p>
          <a:p>
            <a:pPr marL="285750" indent="-285750">
              <a:lnSpc>
                <a:spcPct val="150000"/>
              </a:lnSpc>
              <a:spcAft>
                <a:spcPts val="800"/>
              </a:spcAft>
              <a:buFont typeface="Arial" panose="020B0604020202020204" pitchFamily="34" charset="0"/>
              <a:buChar char="•"/>
            </a:pPr>
            <a:r>
              <a:rPr lang="en-GB" sz="1100" dirty="0">
                <a:solidFill>
                  <a:schemeClr val="bg1"/>
                </a:solidFill>
              </a:rPr>
              <a:t>Elliot, M (2010) Singing and Mindfulness</a:t>
            </a:r>
            <a:r>
              <a:rPr lang="en-GB" sz="1100" i="1" dirty="0">
                <a:solidFill>
                  <a:schemeClr val="bg1"/>
                </a:solidFill>
              </a:rPr>
              <a:t>, Journal of Singing</a:t>
            </a:r>
            <a:r>
              <a:rPr lang="en-GB" sz="1100" dirty="0">
                <a:solidFill>
                  <a:schemeClr val="bg1"/>
                </a:solidFill>
              </a:rPr>
              <a:t>, Volume 67, No. 1, pp. 35–40</a:t>
            </a:r>
          </a:p>
          <a:p>
            <a:pPr marL="285750" indent="-285750">
              <a:buFont typeface="Arial" panose="020B0604020202020204" pitchFamily="34" charset="0"/>
              <a:buChar char="•"/>
            </a:pPr>
            <a:r>
              <a:rPr lang="en-GB" sz="1100" dirty="0" err="1">
                <a:solidFill>
                  <a:schemeClr val="bg1"/>
                </a:solidFill>
              </a:rPr>
              <a:t>Gackle</a:t>
            </a:r>
            <a:r>
              <a:rPr lang="en-GB" sz="1100" dirty="0">
                <a:solidFill>
                  <a:schemeClr val="bg1"/>
                </a:solidFill>
              </a:rPr>
              <a:t>, L (1991) The Adolescent Female Voice: Characteristics of Change and Stages of Development, </a:t>
            </a:r>
            <a:r>
              <a:rPr lang="en-GB" sz="1100" i="1" dirty="0">
                <a:solidFill>
                  <a:schemeClr val="bg1"/>
                </a:solidFill>
              </a:rPr>
              <a:t>The Choral Journal, </a:t>
            </a:r>
            <a:r>
              <a:rPr lang="en-GB" sz="1100" dirty="0">
                <a:solidFill>
                  <a:schemeClr val="bg1"/>
                </a:solidFill>
              </a:rPr>
              <a:t>Vol 8 , pp.17-25</a:t>
            </a:r>
          </a:p>
          <a:p>
            <a:pPr marL="285750" indent="-285750">
              <a:buFont typeface="Arial" panose="020B0604020202020204" pitchFamily="34" charset="0"/>
              <a:buChar char="•"/>
            </a:pPr>
            <a:r>
              <a:rPr lang="en-GB" sz="1100" dirty="0" err="1">
                <a:solidFill>
                  <a:schemeClr val="bg1"/>
                </a:solidFill>
              </a:rPr>
              <a:t>Gackle</a:t>
            </a:r>
            <a:r>
              <a:rPr lang="en-GB" sz="1100" dirty="0">
                <a:solidFill>
                  <a:schemeClr val="bg1"/>
                </a:solidFill>
              </a:rPr>
              <a:t>, L. (2000). Understanding voice transformation in female adolescents. In L. Thurman &amp; G. Welch (Eds.), </a:t>
            </a:r>
            <a:r>
              <a:rPr lang="en-GB" sz="1100" i="1" dirty="0" err="1">
                <a:solidFill>
                  <a:schemeClr val="bg1"/>
                </a:solidFill>
              </a:rPr>
              <a:t>Bodymind</a:t>
            </a:r>
            <a:r>
              <a:rPr lang="en-GB" sz="1100" i="1" dirty="0">
                <a:solidFill>
                  <a:schemeClr val="bg1"/>
                </a:solidFill>
              </a:rPr>
              <a:t> and voice: Foundations of voice education</a:t>
            </a:r>
            <a:r>
              <a:rPr lang="en-GB" sz="1100" dirty="0">
                <a:solidFill>
                  <a:schemeClr val="bg1"/>
                </a:solidFill>
              </a:rPr>
              <a:t> (Rev. ed.,). Iowa City, IA: National </a:t>
            </a:r>
            <a:r>
              <a:rPr lang="en-GB" sz="1100" dirty="0" err="1">
                <a:solidFill>
                  <a:schemeClr val="bg1"/>
                </a:solidFill>
              </a:rPr>
              <a:t>Center</a:t>
            </a:r>
            <a:r>
              <a:rPr lang="en-GB" sz="1100" dirty="0">
                <a:solidFill>
                  <a:schemeClr val="bg1"/>
                </a:solidFill>
              </a:rPr>
              <a:t> for Voice and Speech. pp. 739–744</a:t>
            </a:r>
          </a:p>
          <a:p>
            <a:pPr marL="171450" indent="-171450">
              <a:buFont typeface="Arial" panose="020B0604020202020204" pitchFamily="34" charset="0"/>
              <a:buChar char="•"/>
            </a:pPr>
            <a:r>
              <a:rPr lang="en-GB" sz="1100" dirty="0">
                <a:solidFill>
                  <a:schemeClr val="bg1"/>
                </a:solidFill>
              </a:rPr>
              <a:t>   </a:t>
            </a:r>
            <a:r>
              <a:rPr lang="en-GB" sz="1100" dirty="0" err="1">
                <a:solidFill>
                  <a:schemeClr val="bg1"/>
                </a:solidFill>
              </a:rPr>
              <a:t>Gackle</a:t>
            </a:r>
            <a:r>
              <a:rPr lang="en-GB" sz="1100" dirty="0">
                <a:solidFill>
                  <a:schemeClr val="bg1"/>
                </a:solidFill>
              </a:rPr>
              <a:t>, L. (2006). Finding Ophelia’s voice: The female voice during adolescence. The </a:t>
            </a:r>
            <a:r>
              <a:rPr lang="en-GB" sz="1100" i="1" dirty="0">
                <a:solidFill>
                  <a:schemeClr val="bg1"/>
                </a:solidFill>
              </a:rPr>
              <a:t>Choral Journal</a:t>
            </a:r>
            <a:r>
              <a:rPr lang="en-GB" sz="1100" dirty="0">
                <a:solidFill>
                  <a:schemeClr val="bg1"/>
                </a:solidFill>
              </a:rPr>
              <a:t>, 47(5), pp. 28–37.</a:t>
            </a:r>
          </a:p>
          <a:p>
            <a:pPr marL="171450" indent="-171450">
              <a:buFont typeface="Arial" panose="020B0604020202020204" pitchFamily="34" charset="0"/>
              <a:buChar char="•"/>
            </a:pPr>
            <a:r>
              <a:rPr lang="en-GB" sz="1100" dirty="0">
                <a:solidFill>
                  <a:schemeClr val="bg1"/>
                </a:solidFill>
              </a:rPr>
              <a:t>   </a:t>
            </a:r>
            <a:r>
              <a:rPr lang="en-GB" sz="1100" dirty="0" err="1">
                <a:solidFill>
                  <a:schemeClr val="bg1"/>
                </a:solidFill>
              </a:rPr>
              <a:t>Gackle</a:t>
            </a:r>
            <a:r>
              <a:rPr lang="en-GB" sz="1100" dirty="0">
                <a:solidFill>
                  <a:schemeClr val="bg1"/>
                </a:solidFill>
              </a:rPr>
              <a:t>, L. (2011</a:t>
            </a:r>
            <a:r>
              <a:rPr lang="en-GB" sz="1100" i="1" dirty="0">
                <a:solidFill>
                  <a:schemeClr val="bg1"/>
                </a:solidFill>
              </a:rPr>
              <a:t>). Finding Ophelia’s voice, opening Ophelia’s heart: Nurturing the adolescent female voice</a:t>
            </a:r>
            <a:r>
              <a:rPr lang="en-GB" sz="1100" dirty="0">
                <a:solidFill>
                  <a:schemeClr val="bg1"/>
                </a:solidFill>
              </a:rPr>
              <a:t>. Dayton, OH: Heritage Music Press.</a:t>
            </a:r>
          </a:p>
          <a:p>
            <a:pPr marL="171450" indent="-171450">
              <a:buFont typeface="Arial" panose="020B0604020202020204" pitchFamily="34" charset="0"/>
              <a:buChar char="•"/>
            </a:pPr>
            <a:r>
              <a:rPr lang="en-GB" sz="1100" dirty="0">
                <a:solidFill>
                  <a:schemeClr val="bg1"/>
                </a:solidFill>
              </a:rPr>
              <a:t>   </a:t>
            </a:r>
            <a:r>
              <a:rPr lang="en-GB" sz="1100" dirty="0" err="1">
                <a:solidFill>
                  <a:schemeClr val="bg1"/>
                </a:solidFill>
              </a:rPr>
              <a:t>Gackle</a:t>
            </a:r>
            <a:r>
              <a:rPr lang="en-GB" sz="1100" dirty="0">
                <a:solidFill>
                  <a:schemeClr val="bg1"/>
                </a:solidFill>
              </a:rPr>
              <a:t> (2014) Adolescent Girls’ Singing Development,</a:t>
            </a:r>
            <a:r>
              <a:rPr lang="en-GB" sz="1100" i="1" dirty="0">
                <a:solidFill>
                  <a:schemeClr val="bg1"/>
                </a:solidFill>
              </a:rPr>
              <a:t> The Oxford Handbook of Singing.</a:t>
            </a:r>
          </a:p>
          <a:p>
            <a:pPr marL="171450" indent="-171450">
              <a:buFont typeface="Arial" panose="020B0604020202020204" pitchFamily="34" charset="0"/>
              <a:buChar char="•"/>
            </a:pPr>
            <a:r>
              <a:rPr lang="en-US" sz="1100" dirty="0">
                <a:solidFill>
                  <a:schemeClr val="bg1"/>
                </a:solidFill>
              </a:rPr>
              <a:t>   Kenny, D.T., (2005) A systematic review of treatments for music performance anxiety. Anxiety, stress, and coping, 18(3), pp.183-208</a:t>
            </a:r>
          </a:p>
          <a:p>
            <a:pPr marL="171450" indent="-171450">
              <a:buFont typeface="Arial" panose="020B0604020202020204" pitchFamily="34" charset="0"/>
              <a:buChar char="•"/>
            </a:pPr>
            <a:r>
              <a:rPr lang="en-GB" sz="1100" dirty="0">
                <a:solidFill>
                  <a:schemeClr val="bg1"/>
                </a:solidFill>
              </a:rPr>
              <a:t>   Lee, S. (2002). Musician's performance anxiety and coping strategies .</a:t>
            </a:r>
            <a:r>
              <a:rPr lang="en-GB" sz="1100" i="1" dirty="0">
                <a:solidFill>
                  <a:schemeClr val="bg1"/>
                </a:solidFill>
              </a:rPr>
              <a:t>American Music Teacher</a:t>
            </a:r>
            <a:r>
              <a:rPr lang="en-GB" sz="1100" dirty="0">
                <a:solidFill>
                  <a:schemeClr val="bg1"/>
                </a:solidFill>
              </a:rPr>
              <a:t>, 52(1), pp. 36—39.</a:t>
            </a:r>
          </a:p>
          <a:p>
            <a:pPr marL="171450" indent="-171450">
              <a:buFont typeface="Arial" panose="020B0604020202020204" pitchFamily="34" charset="0"/>
              <a:buChar char="•"/>
            </a:pPr>
            <a:r>
              <a:rPr lang="en-GB" sz="1100" dirty="0">
                <a:solidFill>
                  <a:schemeClr val="bg1"/>
                </a:solidFill>
              </a:rPr>
              <a:t>   Mitton, D., (2022) </a:t>
            </a:r>
            <a:r>
              <a:rPr lang="en-GB" sz="1100" dirty="0" err="1">
                <a:solidFill>
                  <a:schemeClr val="bg1"/>
                </a:solidFill>
              </a:rPr>
              <a:t>Habilitation</a:t>
            </a:r>
            <a:r>
              <a:rPr lang="en-GB" sz="1100" dirty="0">
                <a:solidFill>
                  <a:schemeClr val="bg1"/>
                </a:solidFill>
              </a:rPr>
              <a:t> for the Aging Avocational Singer. </a:t>
            </a:r>
            <a:r>
              <a:rPr lang="en-GB" sz="1100" i="1" dirty="0">
                <a:solidFill>
                  <a:schemeClr val="bg1"/>
                </a:solidFill>
              </a:rPr>
              <a:t>Journal of Singing</a:t>
            </a:r>
            <a:r>
              <a:rPr lang="en-GB" sz="1100" dirty="0">
                <a:solidFill>
                  <a:schemeClr val="bg1"/>
                </a:solidFill>
              </a:rPr>
              <a:t>, </a:t>
            </a:r>
            <a:r>
              <a:rPr lang="en-GB" sz="1100" i="1" dirty="0">
                <a:solidFill>
                  <a:schemeClr val="bg1"/>
                </a:solidFill>
              </a:rPr>
              <a:t>78</a:t>
            </a:r>
            <a:r>
              <a:rPr lang="en-GB" sz="1100" dirty="0">
                <a:solidFill>
                  <a:schemeClr val="bg1"/>
                </a:solidFill>
              </a:rPr>
              <a:t>(3), pp.347-354.</a:t>
            </a:r>
          </a:p>
          <a:p>
            <a:pPr marL="171450" indent="-171450">
              <a:buFont typeface="Arial" panose="020B0604020202020204" pitchFamily="34" charset="0"/>
              <a:buChar char="•"/>
            </a:pPr>
            <a:r>
              <a:rPr lang="en-GB" sz="1100" dirty="0">
                <a:solidFill>
                  <a:schemeClr val="bg1"/>
                </a:solidFill>
              </a:rPr>
              <a:t>   Osborne, M. S., and Kenny, D. T. (2005). Development and validation of a music performance anxiety inventory for gifted adolescent musicians. J. </a:t>
            </a:r>
            <a:r>
              <a:rPr lang="en-GB" sz="1100" i="1" dirty="0">
                <a:solidFill>
                  <a:schemeClr val="bg1"/>
                </a:solidFill>
              </a:rPr>
              <a:t>Anxiety </a:t>
            </a:r>
            <a:r>
              <a:rPr lang="en-GB" sz="1100" i="1" dirty="0" err="1">
                <a:solidFill>
                  <a:schemeClr val="bg1"/>
                </a:solidFill>
              </a:rPr>
              <a:t>Disord</a:t>
            </a:r>
            <a:r>
              <a:rPr lang="en-GB" sz="1100" i="1" dirty="0">
                <a:solidFill>
                  <a:schemeClr val="bg1"/>
                </a:solidFill>
              </a:rPr>
              <a:t>.</a:t>
            </a:r>
            <a:r>
              <a:rPr lang="en-GB" sz="1100" dirty="0">
                <a:solidFill>
                  <a:schemeClr val="bg1"/>
                </a:solidFill>
              </a:rPr>
              <a:t> 19, pp. 725–751. </a:t>
            </a:r>
          </a:p>
          <a:p>
            <a:pPr marL="171450" indent="-171450">
              <a:buFont typeface="Arial" panose="020B0604020202020204" pitchFamily="34" charset="0"/>
              <a:buChar char="•"/>
            </a:pPr>
            <a:endParaRPr lang="en-GB" sz="1100" dirty="0">
              <a:solidFill>
                <a:schemeClr val="bg1"/>
              </a:solidFill>
            </a:endParaRPr>
          </a:p>
          <a:p>
            <a:pPr marL="171450" indent="-171450">
              <a:buFont typeface="Arial" panose="020B0604020202020204" pitchFamily="34" charset="0"/>
              <a:buChar char="•"/>
            </a:pPr>
            <a:r>
              <a:rPr lang="en-GB" sz="1100" dirty="0">
                <a:solidFill>
                  <a:schemeClr val="bg1"/>
                </a:solidFill>
              </a:rPr>
              <a:t>   Sweet, B (2015) ‘The Adolescent Female Changing Voice: A phenomological Investigation’, </a:t>
            </a:r>
            <a:r>
              <a:rPr lang="en-GB" sz="1100" i="1" dirty="0">
                <a:solidFill>
                  <a:schemeClr val="bg1"/>
                </a:solidFill>
              </a:rPr>
              <a:t>Journal of Research in Music Education</a:t>
            </a:r>
            <a:r>
              <a:rPr lang="en-GB" sz="1100" dirty="0">
                <a:solidFill>
                  <a:schemeClr val="bg1"/>
                </a:solidFill>
              </a:rPr>
              <a:t>, Vol.63 pp.70-88</a:t>
            </a:r>
          </a:p>
          <a:p>
            <a:pPr marL="171450" indent="-171450">
              <a:buFont typeface="Arial" panose="020B0604020202020204" pitchFamily="34" charset="0"/>
              <a:buChar char="•"/>
            </a:pPr>
            <a:r>
              <a:rPr lang="en-GB" sz="1100" dirty="0">
                <a:solidFill>
                  <a:schemeClr val="bg1"/>
                </a:solidFill>
              </a:rPr>
              <a:t>   Sweet, B (2020) </a:t>
            </a:r>
            <a:r>
              <a:rPr lang="en-GB" sz="1100" i="1" dirty="0">
                <a:solidFill>
                  <a:schemeClr val="bg1"/>
                </a:solidFill>
              </a:rPr>
              <a:t>Thinking Outside The Voice Box: Adolescent Voice Change in Music Education</a:t>
            </a:r>
            <a:r>
              <a:rPr lang="en-GB" sz="1100" dirty="0">
                <a:solidFill>
                  <a:schemeClr val="bg1"/>
                </a:solidFill>
              </a:rPr>
              <a:t>, Oxford University Press</a:t>
            </a:r>
          </a:p>
          <a:p>
            <a:pPr marL="171450" indent="-171450">
              <a:buFont typeface="Arial" panose="020B0604020202020204" pitchFamily="34" charset="0"/>
              <a:buChar char="•"/>
            </a:pPr>
            <a:r>
              <a:rPr lang="en-GB" sz="1100" dirty="0">
                <a:solidFill>
                  <a:schemeClr val="bg1"/>
                </a:solidFill>
              </a:rPr>
              <a:t>   Van Veen, J. F., </a:t>
            </a:r>
            <a:r>
              <a:rPr lang="en-GB" sz="1100" dirty="0" err="1">
                <a:solidFill>
                  <a:schemeClr val="bg1"/>
                </a:solidFill>
              </a:rPr>
              <a:t>Jonker</a:t>
            </a:r>
            <a:r>
              <a:rPr lang="en-GB" sz="1100" dirty="0">
                <a:solidFill>
                  <a:schemeClr val="bg1"/>
                </a:solidFill>
              </a:rPr>
              <a:t>, B. W., Van Vliet, I. M., &amp; </a:t>
            </a:r>
            <a:r>
              <a:rPr lang="en-GB" sz="1100" dirty="0" err="1">
                <a:solidFill>
                  <a:schemeClr val="bg1"/>
                </a:solidFill>
              </a:rPr>
              <a:t>Zitman</a:t>
            </a:r>
            <a:r>
              <a:rPr lang="en-GB" sz="1100" dirty="0">
                <a:solidFill>
                  <a:schemeClr val="bg1"/>
                </a:solidFill>
              </a:rPr>
              <a:t>, F. G. (2009). The Effects of Female Reproductive Hormones in Generalized Social Anxiety Disorder. The International Journal of Psychiatry in Medicine, Vol 39, (Ed 3), pp. 283-295</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solidFill>
                <a:schemeClr val="bg1"/>
              </a:solidFill>
            </a:endParaRPr>
          </a:p>
          <a:p>
            <a:pPr marL="285750" indent="-285750">
              <a:lnSpc>
                <a:spcPct val="150000"/>
              </a:lnSpc>
              <a:spcAft>
                <a:spcPts val="800"/>
              </a:spcAft>
              <a:buFont typeface="Arial" panose="020B0604020202020204" pitchFamily="34" charset="0"/>
              <a:buChar char="•"/>
            </a:pP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81363495"/>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E645E5-0105-4597-A6C9-FF428BAEF1DD}">
  <ds:schemaRefs>
    <ds:schemaRef ds:uri="http://schemas.microsoft.com/sharepoint/v3/contenttype/forms"/>
  </ds:schemaRefs>
</ds:datastoreItem>
</file>

<file path=customXml/itemProps2.xml><?xml version="1.0" encoding="utf-8"?>
<ds:datastoreItem xmlns:ds="http://schemas.openxmlformats.org/officeDocument/2006/customXml" ds:itemID="{1231B41D-C4DE-41D5-B883-BFE1CC1FFE9C}">
  <ds:schemaRefs>
    <ds:schemaRef ds:uri="http://schemas.microsoft.com/office/2006/metadata/properties"/>
    <ds:schemaRef ds:uri="http://purl.org/dc/dcmitype/"/>
    <ds:schemaRef ds:uri="fb0879af-3eba-417a-a55a-ffe6dcd6ca77"/>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 ds:uri="6dc4bcd6-49db-4c07-9060-8acfc67cef9f"/>
    <ds:schemaRef ds:uri="http://schemas.microsoft.com/sharepoint/v3"/>
    <ds:schemaRef ds:uri="http://purl.org/dc/elements/1.1/"/>
  </ds:schemaRefs>
</ds:datastoreItem>
</file>

<file path=customXml/itemProps3.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{001B1752-19EA-42C2-9C8B-973F89CBA493}tf33968143_win32</Template>
  <TotalTime>694</TotalTime>
  <Words>1613</Words>
  <Application>Microsoft Office PowerPoint</Application>
  <PresentationFormat>Widescreen</PresentationFormat>
  <Paragraphs>221</Paragraphs>
  <Slides>21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Book Antiqua</vt:lpstr>
      <vt:lpstr>Calibri</vt:lpstr>
      <vt:lpstr>Franklin Gothic Book</vt:lpstr>
      <vt:lpstr>Wingdings</vt:lpstr>
      <vt:lpstr>Office Theme</vt:lpstr>
      <vt:lpstr>Performance Anxiety in Mature Female Vocalists</vt:lpstr>
      <vt:lpstr>Contents</vt:lpstr>
      <vt:lpstr>Disclaimer </vt:lpstr>
      <vt:lpstr>Context for Research </vt:lpstr>
      <vt:lpstr>PowerPoint Presentation</vt:lpstr>
      <vt:lpstr>The Intention &amp; Aims</vt:lpstr>
      <vt:lpstr>Literature Review</vt:lpstr>
      <vt:lpstr>Literature Review</vt:lpstr>
      <vt:lpstr>Methodology </vt:lpstr>
      <vt:lpstr>Inclusion/Exclusion Criteria</vt:lpstr>
      <vt:lpstr>Insider Research Impact </vt:lpstr>
      <vt:lpstr>Ethical Considerations</vt:lpstr>
      <vt:lpstr>Findings</vt:lpstr>
      <vt:lpstr>Findings</vt:lpstr>
      <vt:lpstr>Findings</vt:lpstr>
      <vt:lpstr>Findings</vt:lpstr>
      <vt:lpstr>Limitations</vt:lpstr>
      <vt:lpstr>Recommendations </vt:lpstr>
      <vt:lpstr>Professional Development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Anxiety in Mature Female Vocalists</dc:title>
  <dc:creator>Holly Hallam</dc:creator>
  <cp:lastModifiedBy>Holly Hallam</cp:lastModifiedBy>
  <cp:revision>40</cp:revision>
  <dcterms:created xsi:type="dcterms:W3CDTF">2025-02-04T09:40:39Z</dcterms:created>
  <dcterms:modified xsi:type="dcterms:W3CDTF">2025-02-21T14:31:25Z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