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11" r:id="rId2"/>
    <p:sldId id="261" r:id="rId3"/>
    <p:sldId id="263" r:id="rId4"/>
    <p:sldId id="295" r:id="rId5"/>
    <p:sldId id="268" r:id="rId6"/>
    <p:sldId id="297" r:id="rId7"/>
    <p:sldId id="299" r:id="rId8"/>
    <p:sldId id="271" r:id="rId9"/>
    <p:sldId id="272" r:id="rId10"/>
    <p:sldId id="301" r:id="rId11"/>
    <p:sldId id="302" r:id="rId12"/>
    <p:sldId id="278" r:id="rId13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76980" autoAdjust="0"/>
  </p:normalViewPr>
  <p:slideViewPr>
    <p:cSldViewPr>
      <p:cViewPr varScale="1">
        <p:scale>
          <a:sx n="82" d="100"/>
          <a:sy n="82" d="100"/>
        </p:scale>
        <p:origin x="83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0" d="100"/>
        <a:sy n="150" d="100"/>
      </p:scale>
      <p:origin x="0" y="-30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2/20/2020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aw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08984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2/20/2020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aw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35448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E6FAC4A6-2481-4512-B40B-70724E4C5C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7283A7EB-C89F-442F-8604-317C99733D2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2D02A445-E8C9-4F41-BF3E-AB392AE54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66763" indent="-29368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79513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52588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125663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828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30400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972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9544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99691C-74CE-4987-A724-3DF1C6FAAE87}" type="slidenum">
              <a:rPr lang="en-US" altLang="en-US" smtClean="0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9F4D1C5-F4E4-4D0D-8A50-0A969E82C2E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Direct costs</a:t>
            </a:r>
            <a:r>
              <a:rPr lang="en-GB" b="1" baseline="0" dirty="0"/>
              <a:t> </a:t>
            </a:r>
            <a:r>
              <a:rPr lang="en-GB" baseline="0" dirty="0"/>
              <a:t>are usually variable costs as they increase or decrease with the volume production.</a:t>
            </a:r>
          </a:p>
          <a:p>
            <a:r>
              <a:rPr lang="en-GB" baseline="0" dirty="0"/>
              <a:t>	sometimes called </a:t>
            </a:r>
            <a:r>
              <a:rPr lang="en-GB" b="1" baseline="0" dirty="0"/>
              <a:t>Prime costs.</a:t>
            </a:r>
          </a:p>
          <a:p>
            <a:endParaRPr lang="en-GB" dirty="0"/>
          </a:p>
          <a:p>
            <a:r>
              <a:rPr lang="en-GB" dirty="0"/>
              <a:t>Measured by:</a:t>
            </a:r>
          </a:p>
          <a:p>
            <a:r>
              <a:rPr lang="en-GB" dirty="0"/>
              <a:t>	Direct Materials – materials issue</a:t>
            </a:r>
            <a:r>
              <a:rPr lang="en-GB" baseline="0" dirty="0"/>
              <a:t> notes, stock control records (computerised)</a:t>
            </a:r>
          </a:p>
          <a:p>
            <a:r>
              <a:rPr lang="en-GB" baseline="0" dirty="0"/>
              <a:t>	Direct Labour – time recording records (</a:t>
            </a:r>
            <a:r>
              <a:rPr lang="en-GB" baseline="0" dirty="0" err="1"/>
              <a:t>spreadsheets</a:t>
            </a:r>
            <a:r>
              <a:rPr lang="en-GB" baseline="0" dirty="0"/>
              <a:t>)….commonplace in service industries including:</a:t>
            </a:r>
          </a:p>
          <a:p>
            <a:r>
              <a:rPr lang="en-GB" baseline="0" dirty="0"/>
              <a:t>			accountants, </a:t>
            </a:r>
          </a:p>
          <a:p>
            <a:r>
              <a:rPr lang="en-GB" baseline="0" dirty="0"/>
              <a:t>			call centre phone operatives (sophisticated computerised time monitoring systems).</a:t>
            </a:r>
          </a:p>
          <a:p>
            <a:endParaRPr lang="en-GB" baseline="0" dirty="0"/>
          </a:p>
          <a:p>
            <a:r>
              <a:rPr lang="en-GB" baseline="0" dirty="0"/>
              <a:t>Indirect costs include fixed costs (e.g. IT) or stepped costs (e.g. telecoms) = </a:t>
            </a:r>
            <a:r>
              <a:rPr lang="en-GB" b="1" baseline="0" dirty="0"/>
              <a:t>Overheads</a:t>
            </a:r>
            <a:endParaRPr lang="en-GB" b="0" baseline="0" dirty="0"/>
          </a:p>
          <a:p>
            <a:endParaRPr lang="en-GB" baseline="0" dirty="0"/>
          </a:p>
          <a:p>
            <a:r>
              <a:rPr lang="en-GB" baseline="0" dirty="0"/>
              <a:t>We need some method to link these overhead costs to the production.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08778-A297-40D9-B237-976AEC00949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3947167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 We must have a system of spreading these costs which is fair and reasonable.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7E082-0C91-44DC-AD8C-E46C726FD5D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8373660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Thee </a:t>
            </a:r>
            <a:r>
              <a:rPr lang="en-GB" baseline="0" dirty="0"/>
              <a:t>methods of overhead allocation:  Variable costing,  Absorption costing  and  </a:t>
            </a:r>
          </a:p>
          <a:p>
            <a:r>
              <a:rPr lang="en-GB" baseline="0" dirty="0"/>
              <a:t>…Activity-based costing.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0E00C-3113-4384-BE33-7BC34C745AB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1419055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</a:t>
            </a:r>
            <a:r>
              <a:rPr lang="en-GB" baseline="0" dirty="0"/>
              <a:t> is a simple method but does not conform to accounting standards.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8ED42D-B409-427D-A497-A22C87DF022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2931765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cost centres where</a:t>
            </a:r>
            <a:r>
              <a:rPr lang="en-GB" baseline="0" dirty="0"/>
              <a:t> a set amount of costs are assigned.</a:t>
            </a:r>
            <a:endParaRPr lang="en-GB" dirty="0"/>
          </a:p>
          <a:p>
            <a:r>
              <a:rPr lang="en-GB" dirty="0"/>
              <a:t>The may be:</a:t>
            </a:r>
            <a:r>
              <a:rPr lang="en-GB" baseline="0" dirty="0"/>
              <a:t> departments / functions / teams / individuals / locations,  depending on the nature of the organisation.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7EDDD-2074-4D54-9E2E-C6EEDB3B35C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2358288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types: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baseline="0" dirty="0"/>
              <a:t>Business wide     </a:t>
            </a:r>
            <a:r>
              <a:rPr lang="en-GB" b="1" baseline="0" dirty="0"/>
              <a:t>or</a:t>
            </a:r>
          </a:p>
          <a:p>
            <a:pPr marL="228600" indent="-228600">
              <a:buAutoNum type="arabicPeriod"/>
            </a:pPr>
            <a:r>
              <a:rPr lang="en-GB" baseline="0" dirty="0"/>
              <a:t>Cost centre.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866440-5F3C-4452-A2F1-ECA046AE1FA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13244832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need to absorb the £100,000 into the cost</a:t>
            </a:r>
            <a:r>
              <a:rPr lang="en-GB" baseline="0" dirty="0"/>
              <a:t> of each unit of production.</a:t>
            </a:r>
            <a:endParaRPr lang="en-GB" dirty="0"/>
          </a:p>
          <a:p>
            <a:endParaRPr lang="en-GB" dirty="0"/>
          </a:p>
          <a:p>
            <a:r>
              <a:rPr lang="en-GB" dirty="0"/>
              <a:t>Here, the principal activity in the business is direct labour hours.</a:t>
            </a:r>
          </a:p>
          <a:p>
            <a:endParaRPr lang="en-GB" dirty="0"/>
          </a:p>
          <a:p>
            <a:r>
              <a:rPr lang="en-GB" dirty="0"/>
              <a:t>Other principal</a:t>
            </a:r>
            <a:r>
              <a:rPr lang="en-GB" baseline="0" dirty="0"/>
              <a:t> activities may be:  machine hours / rate per unit produced / floor area.</a:t>
            </a:r>
          </a:p>
          <a:p>
            <a:endParaRPr lang="en-GB" baseline="0" dirty="0"/>
          </a:p>
          <a:p>
            <a:r>
              <a:rPr lang="en-GB" baseline="0" dirty="0"/>
              <a:t>The £25 overhead recovery rate will be used later.  This is the </a:t>
            </a:r>
            <a:r>
              <a:rPr lang="en-GB" b="1" baseline="0" dirty="0"/>
              <a:t>Company-wide budgeted overhead recovery rate per direct hour </a:t>
            </a:r>
            <a:r>
              <a:rPr lang="en-GB" baseline="0" dirty="0"/>
              <a:t>of labour.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16291-CE0D-4BC4-929C-DC40120BD3A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4167922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example of using the overhead recovery rate.</a:t>
            </a:r>
          </a:p>
          <a:p>
            <a:endParaRPr lang="en-GB" dirty="0"/>
          </a:p>
          <a:p>
            <a:r>
              <a:rPr lang="en-GB" dirty="0"/>
              <a:t>The £25 is the overheads to be absorbed into the costs of making the product</a:t>
            </a:r>
            <a:r>
              <a:rPr lang="en-GB" baseline="0" dirty="0"/>
              <a:t> / service, per hour used up.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98AAF-9275-4239-8437-628EE165418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3625994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establishes</a:t>
            </a:r>
            <a:r>
              <a:rPr lang="en-GB" baseline="0" dirty="0"/>
              <a:t> a cost centre recovery rate, for each </a:t>
            </a:r>
            <a:r>
              <a:rPr lang="en-GB" baseline="0" dirty="0" err="1"/>
              <a:t>Dept</a:t>
            </a:r>
            <a:r>
              <a:rPr lang="en-GB" baseline="0" dirty="0"/>
              <a:t>, (based on hourly rate) which can be applied to units of production throughout the forthcoming year.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3C70C-B30E-4C56-8DDD-BBCDB5293CA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4762485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therefore apply the hourly</a:t>
            </a:r>
            <a:r>
              <a:rPr lang="en-GB" baseline="0" dirty="0"/>
              <a:t> recovery rate of each </a:t>
            </a:r>
            <a:r>
              <a:rPr lang="en-GB" baseline="0" dirty="0" err="1"/>
              <a:t>Dept</a:t>
            </a:r>
            <a:r>
              <a:rPr lang="en-GB" baseline="0" dirty="0"/>
              <a:t> to each unit of each product to give allocated overhead.  </a:t>
            </a:r>
          </a:p>
          <a:p>
            <a:endParaRPr lang="en-GB" baseline="0" dirty="0"/>
          </a:p>
          <a:p>
            <a:r>
              <a:rPr lang="en-GB" baseline="0" dirty="0"/>
              <a:t>Product A goes through </a:t>
            </a:r>
            <a:r>
              <a:rPr lang="en-GB" baseline="0" dirty="0" err="1"/>
              <a:t>Dept</a:t>
            </a:r>
            <a:r>
              <a:rPr lang="en-GB" baseline="0" dirty="0"/>
              <a:t> 1 then </a:t>
            </a:r>
            <a:r>
              <a:rPr lang="en-GB" baseline="0" dirty="0" err="1"/>
              <a:t>Dept</a:t>
            </a:r>
            <a:r>
              <a:rPr lang="en-GB" baseline="0" dirty="0"/>
              <a:t> 2 then </a:t>
            </a:r>
            <a:r>
              <a:rPr lang="en-GB" baseline="0" dirty="0" err="1"/>
              <a:t>Dept</a:t>
            </a:r>
            <a:r>
              <a:rPr lang="en-GB" baseline="0" dirty="0"/>
              <a:t> 3.</a:t>
            </a:r>
          </a:p>
          <a:p>
            <a:endParaRPr lang="en-GB" baseline="0" dirty="0"/>
          </a:p>
          <a:p>
            <a:r>
              <a:rPr lang="en-GB" baseline="0" dirty="0"/>
              <a:t>Same for product B.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35230-5C16-4448-AE8E-380F9DCF19F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366223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Prime costs = total of all Direct Costs.</a:t>
            </a:r>
          </a:p>
          <a:p>
            <a:endParaRPr lang="en-GB" dirty="0"/>
          </a:p>
          <a:p>
            <a:r>
              <a:rPr lang="en-GB" dirty="0"/>
              <a:t>Overhead allocation (the total of overhead allocated</a:t>
            </a:r>
            <a:r>
              <a:rPr lang="en-GB" baseline="0" dirty="0"/>
              <a:t> to each unit of production) </a:t>
            </a:r>
            <a:r>
              <a:rPr lang="en-GB" dirty="0"/>
              <a:t>of £304</a:t>
            </a:r>
            <a:r>
              <a:rPr lang="en-GB" baseline="0" dirty="0"/>
              <a:t> and £231 are from previous slide.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988A4-302A-4BB8-B954-94856D7201D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  <p:extLst>
      <p:ext uri="{BB962C8B-B14F-4D97-AF65-F5344CB8AC3E}">
        <p14:creationId xmlns:p14="http://schemas.microsoft.com/office/powerpoint/2010/main" val="578144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61E5-C393-416A-BB20-C6787D9C029B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B3C35-1D2B-4D1D-8606-5439594E1299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83E5C-DE4D-4B9D-B390-760A1C1CF27C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DB3D1-BA29-499C-864B-DAE90B7BEC10}" type="datetime1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C99F7-57C8-48D6-8D54-2D1A6450080C}" type="datetime1">
              <a:rPr lang="en-US" smtClean="0"/>
              <a:t>2/20/2020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36F25-7BAF-4308-AC56-5280C777CC99}" type="datetime1">
              <a:rPr lang="en-US" smtClean="0"/>
              <a:t>2/20/2020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DE5A-144A-4B33-9528-93A49C46BC05}" type="datetime1">
              <a:rPr lang="en-US" smtClean="0"/>
              <a:t>2/20/2020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3EA7E-C4BA-4A1E-BAC6-6B8B06EE4651}" type="datetime1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A661-42E3-4159-B00A-2BC0E55F04D8}" type="datetime1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0D714-548D-4151-BC72-300C57ECBA8C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CF9D3-6D3C-462B-B1F0-C244CE8AC818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588" y="152400"/>
            <a:ext cx="8229600" cy="12303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81000" y="1844675"/>
            <a:ext cx="7607300" cy="3868738"/>
          </a:xfrm>
        </p:spPr>
        <p:txBody>
          <a:bodyPr/>
          <a:lstStyle/>
          <a:p>
            <a:pPr lvl="0"/>
            <a:endParaRPr lang="en-AU" noProof="0"/>
          </a:p>
        </p:txBody>
      </p:sp>
    </p:spTree>
    <p:extLst>
      <p:ext uri="{BB962C8B-B14F-4D97-AF65-F5344CB8AC3E}">
        <p14:creationId xmlns:p14="http://schemas.microsoft.com/office/powerpoint/2010/main" val="2334014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061D5-FD80-4C5E-90DE-B8283D0A18CB}" type="datetime1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>
            <a:extLst>
              <a:ext uri="{FF2B5EF4-FFF2-40B4-BE49-F238E27FC236}">
                <a16:creationId xmlns:a16="http://schemas.microsoft.com/office/drawing/2014/main" id="{0CF54896-2112-4077-8ADC-456949C698A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0C1DB1-6366-49BA-ABEA-262F296D690A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450B61-C8EB-4B52-9C99-6665E2C302E2}"/>
              </a:ext>
            </a:extLst>
          </p:cNvPr>
          <p:cNvSpPr/>
          <p:nvPr/>
        </p:nvSpPr>
        <p:spPr>
          <a:xfrm>
            <a:off x="364754" y="1988840"/>
            <a:ext cx="852772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400" b="1" dirty="0">
                <a:latin typeface="+mj-lt"/>
                <a:ea typeface="+mj-ea"/>
                <a:cs typeface="+mj-cs"/>
              </a:rPr>
              <a:t>Product and Service Costing-</a:t>
            </a:r>
          </a:p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400" b="1" dirty="0">
                <a:latin typeface="+mj-lt"/>
                <a:ea typeface="+mj-ea"/>
                <a:cs typeface="+mj-cs"/>
              </a:rPr>
              <a:t>Allocation of Overheads</a:t>
            </a:r>
          </a:p>
          <a:p>
            <a:pPr algn="ctr" eaLnBrk="1" fontAlgn="auto" hangingPunct="1">
              <a:spcAft>
                <a:spcPts val="0"/>
              </a:spcAft>
              <a:defRPr/>
            </a:pPr>
            <a:endParaRPr lang="en-GB" sz="5400" b="1" dirty="0">
              <a:latin typeface="+mj-lt"/>
              <a:ea typeface="+mj-ea"/>
              <a:cs typeface="+mj-cs"/>
            </a:endParaRPr>
          </a:p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4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Recap of last week.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Direct &amp; Indirect costs</a:t>
            </a:r>
          </a:p>
        </p:txBody>
      </p:sp>
      <p:sp>
        <p:nvSpPr>
          <p:cNvPr id="1024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Arial" charset="0"/>
              </a:rPr>
              <a:t>Direct costs </a:t>
            </a:r>
          </a:p>
          <a:p>
            <a:pPr lvl="1" eaLnBrk="1" hangingPunct="1"/>
            <a:r>
              <a:rPr lang="en-GB" dirty="0">
                <a:latin typeface="Arial" charset="0"/>
              </a:rPr>
              <a:t>traceable to product / services</a:t>
            </a:r>
          </a:p>
          <a:p>
            <a:pPr lvl="2" eaLnBrk="1" hangingPunct="1"/>
            <a:r>
              <a:rPr lang="en-GB" dirty="0">
                <a:latin typeface="Arial" charset="0"/>
              </a:rPr>
              <a:t>materials or labour</a:t>
            </a:r>
          </a:p>
          <a:p>
            <a:pPr lvl="1" eaLnBrk="1" hangingPunct="1"/>
            <a:endParaRPr lang="en-GB" sz="900" i="1" dirty="0">
              <a:latin typeface="Arial" charset="0"/>
            </a:endParaRPr>
          </a:p>
          <a:p>
            <a:pPr>
              <a:defRPr/>
            </a:pPr>
            <a:r>
              <a:rPr lang="en-GB" dirty="0">
                <a:latin typeface="Arial" charset="0"/>
              </a:rPr>
              <a:t>Indirect costs</a:t>
            </a:r>
          </a:p>
          <a:p>
            <a:pPr lvl="1">
              <a:defRPr/>
            </a:pPr>
            <a:r>
              <a:rPr lang="en-GB" dirty="0"/>
              <a:t>necessary, but not readily traceable to particular product/ services</a:t>
            </a:r>
          </a:p>
          <a:p>
            <a:pPr lvl="2">
              <a:defRPr/>
            </a:pPr>
            <a:r>
              <a:rPr lang="en-GB" dirty="0">
                <a:latin typeface="Arial" charset="0"/>
              </a:rPr>
              <a:t>Marketing, admin, IT, HR</a:t>
            </a:r>
          </a:p>
          <a:p>
            <a:pPr lvl="1">
              <a:defRPr/>
            </a:pPr>
            <a:r>
              <a:rPr lang="en-GB" i="1" dirty="0"/>
              <a:t>overheads</a:t>
            </a:r>
            <a:endParaRPr lang="en-GB" i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074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Overhead allocation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539552" y="2437507"/>
            <a:ext cx="8229600" cy="2404863"/>
          </a:xfrm>
        </p:spPr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The process of spreading production overhead (i.e. indirect costs) equitably over the volume of production</a:t>
            </a:r>
          </a:p>
          <a:p>
            <a:pPr eaLnBrk="1" hangingPunct="1"/>
            <a:endParaRPr lang="en-AU" sz="1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99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 of overhead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281" y="2420888"/>
            <a:ext cx="8229600" cy="312494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Variable costing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Absorption costing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Activity-based costing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108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1. Variable costing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5479" y="2574032"/>
            <a:ext cx="8229600" cy="211683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ea typeface="+mn-ea"/>
              </a:rPr>
              <a:t>P</a:t>
            </a:r>
            <a:r>
              <a:rPr lang="en-GB" dirty="0"/>
              <a:t>roduct cost includes </a:t>
            </a:r>
            <a:r>
              <a:rPr lang="en-GB" b="1" dirty="0"/>
              <a:t>only</a:t>
            </a:r>
            <a:r>
              <a:rPr lang="en-GB" dirty="0"/>
              <a:t> variable production costs</a:t>
            </a:r>
          </a:p>
          <a:p>
            <a:pPr>
              <a:defRPr/>
            </a:pPr>
            <a:r>
              <a:rPr lang="en-GB" dirty="0"/>
              <a:t>All fixed costs treated as period costs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7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Absorption costing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103" y="1986141"/>
            <a:ext cx="8229600" cy="348498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All production overhead costs are: </a:t>
            </a:r>
          </a:p>
          <a:p>
            <a:pPr>
              <a:defRPr/>
            </a:pPr>
            <a:r>
              <a:rPr lang="en-GB" dirty="0"/>
              <a:t>charged to </a:t>
            </a:r>
            <a:r>
              <a:rPr lang="en-GB" b="1" dirty="0"/>
              <a:t>cost centres </a:t>
            </a:r>
          </a:p>
          <a:p>
            <a:pPr>
              <a:defRPr/>
            </a:pPr>
            <a:r>
              <a:rPr lang="en-GB" dirty="0"/>
              <a:t>then to product/services using an </a:t>
            </a:r>
            <a:r>
              <a:rPr lang="en-GB" b="1" dirty="0"/>
              <a:t>allocation base </a:t>
            </a:r>
            <a:r>
              <a:rPr lang="en-GB" dirty="0"/>
              <a:t>that reflects activity, e.g. labour hours, machine hours, or similar.</a:t>
            </a:r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261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Calculating the overhead rate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charset="0"/>
              </a:rPr>
              <a:t>Budgeted overhead rate</a:t>
            </a:r>
          </a:p>
          <a:p>
            <a:pPr marL="971550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i="1" dirty="0">
                <a:latin typeface="Arial" charset="0"/>
              </a:rPr>
              <a:t>business-wide</a:t>
            </a:r>
            <a:r>
              <a:rPr lang="en-GB" dirty="0">
                <a:latin typeface="Arial" charset="0"/>
              </a:rPr>
              <a:t> or	</a:t>
            </a:r>
          </a:p>
          <a:p>
            <a:pPr marL="971550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dirty="0">
                <a:latin typeface="Arial" charset="0"/>
              </a:rPr>
              <a:t>by </a:t>
            </a:r>
            <a:r>
              <a:rPr lang="en-GB" i="1" dirty="0">
                <a:latin typeface="Arial" charset="0"/>
              </a:rPr>
              <a:t>cost centre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dirty="0">
              <a:latin typeface="Arial" charset="0"/>
            </a:endParaRPr>
          </a:p>
          <a:p>
            <a:pPr lvl="1" algn="ctr">
              <a:lnSpc>
                <a:spcPct val="90000"/>
              </a:lnSpc>
              <a:buNone/>
            </a:pPr>
            <a:r>
              <a:rPr lang="en-GB" sz="2000" dirty="0">
                <a:latin typeface="Arial" charset="0"/>
              </a:rPr>
              <a:t>	</a:t>
            </a:r>
            <a:r>
              <a:rPr lang="en-GB" sz="2400" b="1" u="sng" dirty="0">
                <a:latin typeface="Arial" charset="0"/>
              </a:rPr>
              <a:t>Estimated overheads</a:t>
            </a:r>
          </a:p>
          <a:p>
            <a:pPr lvl="1" algn="ctr">
              <a:lnSpc>
                <a:spcPct val="90000"/>
              </a:lnSpc>
              <a:buNone/>
            </a:pPr>
            <a:r>
              <a:rPr lang="en-GB" sz="2400" b="1" dirty="0">
                <a:latin typeface="Arial" charset="0"/>
              </a:rPr>
              <a:t>	Estimated activity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charset="0"/>
              <a:buChar char="Ø"/>
            </a:pPr>
            <a:endParaRPr lang="en-GB" sz="2400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GB" sz="2400" dirty="0">
                <a:latin typeface="Arial" charset="0"/>
              </a:rPr>
              <a:t>Apply budgeted overhead rate to product/services based on activity in each cost centre</a:t>
            </a:r>
          </a:p>
          <a:p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916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>
                <a:latin typeface="Arial" charset="0"/>
              </a:rPr>
              <a:t>Absorption costing</a:t>
            </a:r>
            <a:br>
              <a:rPr lang="en-GB" dirty="0">
                <a:latin typeface="Arial" charset="0"/>
              </a:rPr>
            </a:br>
            <a:r>
              <a:rPr lang="en-GB" dirty="0">
                <a:latin typeface="Arial" charset="0"/>
              </a:rPr>
              <a:t>- business-wide rate</a:t>
            </a:r>
            <a:endParaRPr lang="en-GB" sz="2800" dirty="0">
              <a:latin typeface="Arial" charset="0"/>
            </a:endParaRPr>
          </a:p>
        </p:txBody>
      </p:sp>
      <p:sp>
        <p:nvSpPr>
          <p:cNvPr id="1946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sz="2800" u="sng" dirty="0">
                <a:latin typeface="Arial" charset="0"/>
              </a:rPr>
              <a:t>Example</a:t>
            </a:r>
            <a:r>
              <a:rPr lang="en-GB" sz="2800" dirty="0">
                <a:latin typeface="Arial" charset="0"/>
              </a:rPr>
              <a:t>:</a:t>
            </a:r>
          </a:p>
          <a:p>
            <a:pPr marL="0" indent="0" eaLnBrk="1" hangingPunct="1">
              <a:buNone/>
            </a:pPr>
            <a:r>
              <a:rPr lang="en-GB" sz="800" dirty="0">
                <a:latin typeface="Arial" charset="0"/>
              </a:rPr>
              <a:t>   </a:t>
            </a:r>
          </a:p>
          <a:p>
            <a:pPr marL="0" indent="0" eaLnBrk="1" hangingPunct="1">
              <a:buNone/>
            </a:pPr>
            <a:r>
              <a:rPr lang="en-GB" sz="2800" dirty="0">
                <a:latin typeface="Arial" charset="0"/>
              </a:rPr>
              <a:t>A business has: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Budgeted overhead </a:t>
            </a:r>
            <a:r>
              <a:rPr lang="en-GB" sz="2800" b="1" dirty="0">
                <a:latin typeface="Arial" charset="0"/>
              </a:rPr>
              <a:t>£100,000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Activity level </a:t>
            </a:r>
            <a:r>
              <a:rPr lang="en-GB" sz="2800" b="1" dirty="0">
                <a:latin typeface="Arial" charset="0"/>
              </a:rPr>
              <a:t>4,000</a:t>
            </a:r>
            <a:r>
              <a:rPr lang="en-GB" sz="2800" dirty="0">
                <a:latin typeface="Arial" charset="0"/>
              </a:rPr>
              <a:t> direct labour hours (DLH)</a:t>
            </a:r>
          </a:p>
          <a:p>
            <a:pPr eaLnBrk="1" hangingPunct="1"/>
            <a:endParaRPr lang="en-GB" sz="2800" dirty="0">
              <a:latin typeface="Arial" charset="0"/>
            </a:endParaRPr>
          </a:p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en-GB" sz="2800" dirty="0">
                <a:latin typeface="Arial" charset="0"/>
              </a:rPr>
              <a:t>Business-wide budgeted overhead rate of </a:t>
            </a:r>
            <a:r>
              <a:rPr lang="en-GB" sz="2800" b="1" dirty="0">
                <a:latin typeface="Arial" charset="0"/>
              </a:rPr>
              <a:t>£25 </a:t>
            </a:r>
            <a:r>
              <a:rPr lang="en-GB" sz="2800" i="1" dirty="0">
                <a:latin typeface="Arial" charset="0"/>
              </a:rPr>
              <a:t>i.e.(£100,000/4,000) </a:t>
            </a:r>
            <a:r>
              <a:rPr lang="en-GB" sz="2800" dirty="0">
                <a:latin typeface="Arial" charset="0"/>
              </a:rPr>
              <a:t>per DLH</a:t>
            </a:r>
          </a:p>
          <a:p>
            <a:pPr eaLnBrk="1" hangingPunct="1">
              <a:buFont typeface="Wingdings" charset="0"/>
              <a:buNone/>
            </a:pP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195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428625"/>
            <a:ext cx="8229600" cy="12303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sz="4000" dirty="0">
                <a:latin typeface="Arial" charset="0"/>
              </a:rPr>
              <a:t>Product costs – </a:t>
            </a:r>
            <a:br>
              <a:rPr lang="en-AU" sz="4000" dirty="0">
                <a:latin typeface="Arial" charset="0"/>
              </a:rPr>
            </a:br>
            <a:r>
              <a:rPr lang="en-AU" sz="4000" u="sng" dirty="0">
                <a:latin typeface="Arial" charset="0"/>
              </a:rPr>
              <a:t>business-wide</a:t>
            </a:r>
            <a:r>
              <a:rPr lang="en-AU" sz="4000" dirty="0">
                <a:latin typeface="Arial" charset="0"/>
              </a:rPr>
              <a:t> overhead method</a:t>
            </a:r>
          </a:p>
        </p:txBody>
      </p:sp>
      <p:graphicFrame>
        <p:nvGraphicFramePr>
          <p:cNvPr id="5939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212111"/>
              </p:ext>
            </p:extLst>
          </p:nvPr>
        </p:nvGraphicFramePr>
        <p:xfrm>
          <a:off x="381000" y="1844675"/>
          <a:ext cx="7607300" cy="3925253"/>
        </p:xfrm>
        <a:graphic>
          <a:graphicData uri="http://schemas.openxmlformats.org/drawingml/2006/table">
            <a:tbl>
              <a:tblPr/>
              <a:tblGrid>
                <a:gridCol w="289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93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23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452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Product 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Product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Direct materials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611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Direct labour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Prime cost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240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Overhead allocation – 10 hours @ £25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4525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Total product cost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435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490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Slide Number Placeholder 5"/>
          <p:cNvSpPr txBox="1">
            <a:spLocks/>
          </p:cNvSpPr>
          <p:nvPr/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082AA575-3A2F-47FF-843C-F9856FBBA3EC}" type="slidenum">
              <a:rPr lang="en-US" sz="1200" smtClean="0"/>
              <a:pPr algn="r"/>
              <a:t>9</a:t>
            </a:fld>
            <a:endParaRPr lang="en-US" sz="1200" dirty="0"/>
          </a:p>
        </p:txBody>
      </p:sp>
      <p:sp>
        <p:nvSpPr>
          <p:cNvPr id="7" name="Footer Placeholder 6"/>
          <p:cNvSpPr txBox="1">
            <a:spLocks/>
          </p:cNvSpPr>
          <p:nvPr/>
        </p:nvSpPr>
        <p:spPr>
          <a:xfrm>
            <a:off x="3124200" y="6173788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dirty="0"/>
              <a:t>© 2012 John Wiley &amp; Sons, Ltd, </a:t>
            </a:r>
          </a:p>
          <a:p>
            <a:pPr algn="ctr"/>
            <a:r>
              <a:rPr lang="en-US" sz="1200" dirty="0"/>
              <a:t>Accounting for Managers, 4th edition, </a:t>
            </a:r>
          </a:p>
          <a:p>
            <a:pPr algn="ctr"/>
            <a:r>
              <a:rPr lang="en-US" sz="1200" dirty="0"/>
              <a:t>9781119979678</a:t>
            </a:r>
          </a:p>
        </p:txBody>
      </p:sp>
    </p:spTree>
    <p:extLst>
      <p:ext uri="{BB962C8B-B14F-4D97-AF65-F5344CB8AC3E}">
        <p14:creationId xmlns:p14="http://schemas.microsoft.com/office/powerpoint/2010/main" val="3077636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Cost </a:t>
            </a:r>
            <a:r>
              <a:rPr lang="en-US" u="sng" dirty="0" err="1"/>
              <a:t>centre</a:t>
            </a:r>
            <a:r>
              <a:rPr lang="en-US" u="sng" dirty="0"/>
              <a:t> overhead rates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257425"/>
            <a:ext cx="788670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1142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Overhead allocation to products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" y="2100263"/>
            <a:ext cx="7972425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0620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357188"/>
            <a:ext cx="8229600" cy="1230312"/>
          </a:xfrm>
        </p:spPr>
        <p:txBody>
          <a:bodyPr>
            <a:normAutofit/>
          </a:bodyPr>
          <a:lstStyle/>
          <a:p>
            <a:pPr eaLnBrk="1" hangingPunct="1"/>
            <a:r>
              <a:rPr lang="en-AU" sz="4000" dirty="0">
                <a:latin typeface="Arial" charset="0"/>
              </a:rPr>
              <a:t>Product costs – </a:t>
            </a:r>
            <a:r>
              <a:rPr lang="en-AU" sz="4000" u="sng" dirty="0">
                <a:latin typeface="Arial" charset="0"/>
              </a:rPr>
              <a:t>cost centre </a:t>
            </a:r>
            <a:r>
              <a:rPr lang="en-AU" sz="4000" dirty="0">
                <a:latin typeface="Arial" charset="0"/>
              </a:rPr>
              <a:t>method</a:t>
            </a:r>
          </a:p>
        </p:txBody>
      </p:sp>
      <p:graphicFrame>
        <p:nvGraphicFramePr>
          <p:cNvPr id="5533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168513"/>
              </p:ext>
            </p:extLst>
          </p:nvPr>
        </p:nvGraphicFramePr>
        <p:xfrm>
          <a:off x="381000" y="1844675"/>
          <a:ext cx="7607300" cy="4225924"/>
        </p:xfrm>
        <a:graphic>
          <a:graphicData uri="http://schemas.openxmlformats.org/drawingml/2006/table">
            <a:tbl>
              <a:tblPr/>
              <a:tblGrid>
                <a:gridCol w="289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93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23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457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B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457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Direct materials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150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6161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Direct labour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4573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Prime cost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185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3022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Overhead allocation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304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3022">
                <a:tc>
                  <a:txBody>
                    <a:bodyPr/>
                    <a:lstStyle/>
                    <a:p>
                      <a:pPr marL="98425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Total product cost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489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98425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AU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471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Slide Number Placeholder 5"/>
          <p:cNvSpPr txBox="1">
            <a:spLocks/>
          </p:cNvSpPr>
          <p:nvPr/>
        </p:nvSpPr>
        <p:spPr>
          <a:xfrm>
            <a:off x="6660232" y="6356528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082AA575-3A2F-47FF-843C-F9856FBBA3EC}" type="slidenum">
              <a:rPr lang="en-US" sz="1200" smtClean="0">
                <a:solidFill>
                  <a:schemeClr val="bg1">
                    <a:lumMod val="50000"/>
                  </a:schemeClr>
                </a:solidFill>
              </a:rPr>
              <a:pPr algn="r"/>
              <a:t>12</a:t>
            </a:fld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Footer Placeholder 6"/>
          <p:cNvSpPr txBox="1">
            <a:spLocks/>
          </p:cNvSpPr>
          <p:nvPr/>
        </p:nvSpPr>
        <p:spPr>
          <a:xfrm>
            <a:off x="3117847" y="6185783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dirty="0">
                <a:solidFill>
                  <a:schemeClr val="bg1">
                    <a:lumMod val="50000"/>
                  </a:schemeClr>
                </a:solidFill>
              </a:rPr>
              <a:t>© 2012 John Wiley &amp; Sons, Ltd, </a:t>
            </a:r>
          </a:p>
          <a:p>
            <a:pPr algn="ctr"/>
            <a:r>
              <a:rPr lang="en-US" sz="1200" dirty="0">
                <a:solidFill>
                  <a:schemeClr val="bg1">
                    <a:lumMod val="50000"/>
                  </a:schemeClr>
                </a:solidFill>
              </a:rPr>
              <a:t>Accounting for Managers, 4th edition, </a:t>
            </a:r>
          </a:p>
          <a:p>
            <a:pPr algn="ctr"/>
            <a:r>
              <a:rPr lang="en-US" sz="1200" dirty="0">
                <a:solidFill>
                  <a:schemeClr val="bg1">
                    <a:lumMod val="50000"/>
                  </a:schemeClr>
                </a:solidFill>
              </a:rPr>
              <a:t>9781119979678</a:t>
            </a:r>
          </a:p>
        </p:txBody>
      </p:sp>
    </p:spTree>
    <p:extLst>
      <p:ext uri="{BB962C8B-B14F-4D97-AF65-F5344CB8AC3E}">
        <p14:creationId xmlns:p14="http://schemas.microsoft.com/office/powerpoint/2010/main" val="333925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2622</TotalTime>
  <Words>766</Words>
  <Application>Microsoft Office PowerPoint</Application>
  <PresentationFormat>On-screen Show (4:3)</PresentationFormat>
  <Paragraphs>164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ＭＳ Ｐゴシック</vt:lpstr>
      <vt:lpstr>Arial</vt:lpstr>
      <vt:lpstr>Calibri</vt:lpstr>
      <vt:lpstr>Wingdings</vt:lpstr>
      <vt:lpstr>Office Theme</vt:lpstr>
      <vt:lpstr>PowerPoint Presentation</vt:lpstr>
      <vt:lpstr>Direct &amp; Indirect costs</vt:lpstr>
      <vt:lpstr>Overhead allocation</vt:lpstr>
      <vt:lpstr>Methods of overhead allocation</vt:lpstr>
      <vt:lpstr>1. Variable costing</vt:lpstr>
      <vt:lpstr>2. Absorption costing </vt:lpstr>
      <vt:lpstr>Calculating the overhead rate</vt:lpstr>
      <vt:lpstr>Absorption costing - business-wide rate</vt:lpstr>
      <vt:lpstr>Product costs –  business-wide overhead method</vt:lpstr>
      <vt:lpstr>Cost centre overhead rates</vt:lpstr>
      <vt:lpstr>Overhead allocation to products</vt:lpstr>
      <vt:lpstr>Product costs – cost centre method</vt:lpstr>
    </vt:vector>
  </TitlesOfParts>
  <Company>John Wiley and Sons,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Andrew Williams (IMH)</cp:lastModifiedBy>
  <cp:revision>58</cp:revision>
  <cp:lastPrinted>2020-02-19T17:47:49Z</cp:lastPrinted>
  <dcterms:created xsi:type="dcterms:W3CDTF">2011-03-17T09:17:02Z</dcterms:created>
  <dcterms:modified xsi:type="dcterms:W3CDTF">2020-02-20T13:35:11Z</dcterms:modified>
</cp:coreProperties>
</file>