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6"/>
  </p:notesMasterIdLst>
  <p:sldIdLst>
    <p:sldId id="621" r:id="rId4"/>
    <p:sldId id="633" r:id="rId5"/>
    <p:sldId id="634" r:id="rId6"/>
    <p:sldId id="352" r:id="rId7"/>
    <p:sldId id="636" r:id="rId8"/>
    <p:sldId id="354" r:id="rId9"/>
    <p:sldId id="629" r:id="rId10"/>
    <p:sldId id="641" r:id="rId11"/>
    <p:sldId id="640" r:id="rId12"/>
    <p:sldId id="642" r:id="rId13"/>
    <p:sldId id="643" r:id="rId14"/>
    <p:sldId id="644" r:id="rId1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4BB06D-5C3D-0E4A-8C1A-47ABE0FB71A9}" v="861" dt="2024-09-18T16:26:04.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112" d="100"/>
          <a:sy n="112" d="100"/>
        </p:scale>
        <p:origin x="1672" y="19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c2ba5b26-9392-4f76-82ca-966719aba79f" providerId="ADAL" clId="{EE4BB06D-5C3D-0E4A-8C1A-47ABE0FB71A9}"/>
    <pc:docChg chg="undo custSel addSld delSld modSld">
      <pc:chgData name="Naomi Doerge" userId="c2ba5b26-9392-4f76-82ca-966719aba79f" providerId="ADAL" clId="{EE4BB06D-5C3D-0E4A-8C1A-47ABE0FB71A9}" dt="2024-09-18T16:26:50.516" v="2381" actId="255"/>
      <pc:docMkLst>
        <pc:docMk/>
      </pc:docMkLst>
      <pc:sldChg chg="modSp mod">
        <pc:chgData name="Naomi Doerge" userId="c2ba5b26-9392-4f76-82ca-966719aba79f" providerId="ADAL" clId="{EE4BB06D-5C3D-0E4A-8C1A-47ABE0FB71A9}" dt="2024-09-18T15:37:44.935" v="462" actId="20577"/>
        <pc:sldMkLst>
          <pc:docMk/>
          <pc:sldMk cId="0" sldId="352"/>
        </pc:sldMkLst>
        <pc:spChg chg="mod">
          <ac:chgData name="Naomi Doerge" userId="c2ba5b26-9392-4f76-82ca-966719aba79f" providerId="ADAL" clId="{EE4BB06D-5C3D-0E4A-8C1A-47ABE0FB71A9}" dt="2024-09-18T15:37:01.368" v="423" actId="2711"/>
          <ac:spMkLst>
            <pc:docMk/>
            <pc:sldMk cId="0" sldId="352"/>
            <ac:spMk id="19458" creationId="{00000000-0000-0000-0000-000000000000}"/>
          </ac:spMkLst>
        </pc:spChg>
        <pc:spChg chg="mod">
          <ac:chgData name="Naomi Doerge" userId="c2ba5b26-9392-4f76-82ca-966719aba79f" providerId="ADAL" clId="{EE4BB06D-5C3D-0E4A-8C1A-47ABE0FB71A9}" dt="2024-09-18T15:37:44.935" v="462" actId="20577"/>
          <ac:spMkLst>
            <pc:docMk/>
            <pc:sldMk cId="0" sldId="352"/>
            <ac:spMk id="19459" creationId="{00000000-0000-0000-0000-000000000000}"/>
          </ac:spMkLst>
        </pc:spChg>
      </pc:sldChg>
      <pc:sldChg chg="modSp mod modAnim">
        <pc:chgData name="Naomi Doerge" userId="c2ba5b26-9392-4f76-82ca-966719aba79f" providerId="ADAL" clId="{EE4BB06D-5C3D-0E4A-8C1A-47ABE0FB71A9}" dt="2024-09-18T15:51:04.226" v="1340" actId="20577"/>
        <pc:sldMkLst>
          <pc:docMk/>
          <pc:sldMk cId="0" sldId="354"/>
        </pc:sldMkLst>
        <pc:spChg chg="mod">
          <ac:chgData name="Naomi Doerge" userId="c2ba5b26-9392-4f76-82ca-966719aba79f" providerId="ADAL" clId="{EE4BB06D-5C3D-0E4A-8C1A-47ABE0FB71A9}" dt="2024-09-18T15:50:27.742" v="1290" actId="1076"/>
          <ac:spMkLst>
            <pc:docMk/>
            <pc:sldMk cId="0" sldId="354"/>
            <ac:spMk id="21506" creationId="{00000000-0000-0000-0000-000000000000}"/>
          </ac:spMkLst>
        </pc:spChg>
        <pc:spChg chg="mod">
          <ac:chgData name="Naomi Doerge" userId="c2ba5b26-9392-4f76-82ca-966719aba79f" providerId="ADAL" clId="{EE4BB06D-5C3D-0E4A-8C1A-47ABE0FB71A9}" dt="2024-09-18T15:51:04.226" v="1340" actId="20577"/>
          <ac:spMkLst>
            <pc:docMk/>
            <pc:sldMk cId="0" sldId="354"/>
            <ac:spMk id="21507" creationId="{00000000-0000-0000-0000-000000000000}"/>
          </ac:spMkLst>
        </pc:spChg>
      </pc:sldChg>
      <pc:sldChg chg="del">
        <pc:chgData name="Naomi Doerge" userId="c2ba5b26-9392-4f76-82ca-966719aba79f" providerId="ADAL" clId="{EE4BB06D-5C3D-0E4A-8C1A-47ABE0FB71A9}" dt="2024-09-18T16:00:07.059" v="1441" actId="2696"/>
        <pc:sldMkLst>
          <pc:docMk/>
          <pc:sldMk cId="0" sldId="356"/>
        </pc:sldMkLst>
      </pc:sldChg>
      <pc:sldChg chg="modSp del mod">
        <pc:chgData name="Naomi Doerge" userId="c2ba5b26-9392-4f76-82ca-966719aba79f" providerId="ADAL" clId="{EE4BB06D-5C3D-0E4A-8C1A-47ABE0FB71A9}" dt="2024-09-18T16:25:49.846" v="2376" actId="2696"/>
        <pc:sldMkLst>
          <pc:docMk/>
          <pc:sldMk cId="0" sldId="368"/>
        </pc:sldMkLst>
        <pc:spChg chg="mod">
          <ac:chgData name="Naomi Doerge" userId="c2ba5b26-9392-4f76-82ca-966719aba79f" providerId="ADAL" clId="{EE4BB06D-5C3D-0E4A-8C1A-47ABE0FB71A9}" dt="2024-09-18T16:25:47.951" v="2375" actId="20577"/>
          <ac:spMkLst>
            <pc:docMk/>
            <pc:sldMk cId="0" sldId="368"/>
            <ac:spMk id="32771" creationId="{00000000-0000-0000-0000-000000000000}"/>
          </ac:spMkLst>
        </pc:spChg>
      </pc:sldChg>
      <pc:sldChg chg="modSp mod">
        <pc:chgData name="Naomi Doerge" userId="c2ba5b26-9392-4f76-82ca-966719aba79f" providerId="ADAL" clId="{EE4BB06D-5C3D-0E4A-8C1A-47ABE0FB71A9}" dt="2024-09-18T16:00:20.842" v="1443" actId="255"/>
        <pc:sldMkLst>
          <pc:docMk/>
          <pc:sldMk cId="1694368323" sldId="629"/>
        </pc:sldMkLst>
        <pc:spChg chg="mod">
          <ac:chgData name="Naomi Doerge" userId="c2ba5b26-9392-4f76-82ca-966719aba79f" providerId="ADAL" clId="{EE4BB06D-5C3D-0E4A-8C1A-47ABE0FB71A9}" dt="2024-09-18T15:47:28.436" v="1231" actId="20577"/>
          <ac:spMkLst>
            <pc:docMk/>
            <pc:sldMk cId="1694368323" sldId="629"/>
            <ac:spMk id="22530" creationId="{00000000-0000-0000-0000-000000000000}"/>
          </ac:spMkLst>
        </pc:spChg>
        <pc:spChg chg="mod">
          <ac:chgData name="Naomi Doerge" userId="c2ba5b26-9392-4f76-82ca-966719aba79f" providerId="ADAL" clId="{EE4BB06D-5C3D-0E4A-8C1A-47ABE0FB71A9}" dt="2024-09-18T16:00:20.842" v="1443" actId="255"/>
          <ac:spMkLst>
            <pc:docMk/>
            <pc:sldMk cId="1694368323" sldId="629"/>
            <ac:spMk id="22531" creationId="{00000000-0000-0000-0000-000000000000}"/>
          </ac:spMkLst>
        </pc:spChg>
      </pc:sldChg>
      <pc:sldChg chg="modSp mod">
        <pc:chgData name="Naomi Doerge" userId="c2ba5b26-9392-4f76-82ca-966719aba79f" providerId="ADAL" clId="{EE4BB06D-5C3D-0E4A-8C1A-47ABE0FB71A9}" dt="2024-09-18T16:02:19.707" v="1663" actId="12"/>
        <pc:sldMkLst>
          <pc:docMk/>
          <pc:sldMk cId="4151039340" sldId="634"/>
        </pc:sldMkLst>
        <pc:spChg chg="mod">
          <ac:chgData name="Naomi Doerge" userId="c2ba5b26-9392-4f76-82ca-966719aba79f" providerId="ADAL" clId="{EE4BB06D-5C3D-0E4A-8C1A-47ABE0FB71A9}" dt="2024-09-18T16:02:19.707" v="1663" actId="12"/>
          <ac:spMkLst>
            <pc:docMk/>
            <pc:sldMk cId="4151039340" sldId="634"/>
            <ac:spMk id="3" creationId="{96355EB1-D111-CC29-E0D8-8C61D47C96F4}"/>
          </ac:spMkLst>
        </pc:spChg>
      </pc:sldChg>
      <pc:sldChg chg="modSp del mod">
        <pc:chgData name="Naomi Doerge" userId="c2ba5b26-9392-4f76-82ca-966719aba79f" providerId="ADAL" clId="{EE4BB06D-5C3D-0E4A-8C1A-47ABE0FB71A9}" dt="2024-09-18T16:24:36.587" v="2365" actId="2696"/>
        <pc:sldMkLst>
          <pc:docMk/>
          <pc:sldMk cId="3988357488" sldId="635"/>
        </pc:sldMkLst>
        <pc:spChg chg="mod">
          <ac:chgData name="Naomi Doerge" userId="c2ba5b26-9392-4f76-82ca-966719aba79f" providerId="ADAL" clId="{EE4BB06D-5C3D-0E4A-8C1A-47ABE0FB71A9}" dt="2024-09-18T16:03:54.537" v="1684" actId="1076"/>
          <ac:spMkLst>
            <pc:docMk/>
            <pc:sldMk cId="3988357488" sldId="635"/>
            <ac:spMk id="2" creationId="{4E93118F-8854-E779-28D7-198990CFF5E5}"/>
          </ac:spMkLst>
        </pc:spChg>
        <pc:spChg chg="mod">
          <ac:chgData name="Naomi Doerge" userId="c2ba5b26-9392-4f76-82ca-966719aba79f" providerId="ADAL" clId="{EE4BB06D-5C3D-0E4A-8C1A-47ABE0FB71A9}" dt="2024-09-18T16:18:27.360" v="2246" actId="1076"/>
          <ac:spMkLst>
            <pc:docMk/>
            <pc:sldMk cId="3988357488" sldId="635"/>
            <ac:spMk id="3" creationId="{F68155CE-A1A2-E5F4-B029-8BE4CF4ABB7A}"/>
          </ac:spMkLst>
        </pc:spChg>
      </pc:sldChg>
      <pc:sldChg chg="modSp mod modAnim">
        <pc:chgData name="Naomi Doerge" userId="c2ba5b26-9392-4f76-82ca-966719aba79f" providerId="ADAL" clId="{EE4BB06D-5C3D-0E4A-8C1A-47ABE0FB71A9}" dt="2024-09-18T16:01:12.260" v="1483" actId="20577"/>
        <pc:sldMkLst>
          <pc:docMk/>
          <pc:sldMk cId="4029236142" sldId="636"/>
        </pc:sldMkLst>
        <pc:spChg chg="mod">
          <ac:chgData name="Naomi Doerge" userId="c2ba5b26-9392-4f76-82ca-966719aba79f" providerId="ADAL" clId="{EE4BB06D-5C3D-0E4A-8C1A-47ABE0FB71A9}" dt="2024-09-18T15:40:00.684" v="526" actId="1076"/>
          <ac:spMkLst>
            <pc:docMk/>
            <pc:sldMk cId="4029236142" sldId="636"/>
            <ac:spMk id="2" creationId="{76807114-2745-776A-F310-120C2603D997}"/>
          </ac:spMkLst>
        </pc:spChg>
        <pc:spChg chg="mod">
          <ac:chgData name="Naomi Doerge" userId="c2ba5b26-9392-4f76-82ca-966719aba79f" providerId="ADAL" clId="{EE4BB06D-5C3D-0E4A-8C1A-47ABE0FB71A9}" dt="2024-09-18T16:01:12.260" v="1483" actId="20577"/>
          <ac:spMkLst>
            <pc:docMk/>
            <pc:sldMk cId="4029236142" sldId="636"/>
            <ac:spMk id="3" creationId="{B746F572-2081-66EF-4E20-52AB7315519B}"/>
          </ac:spMkLst>
        </pc:spChg>
      </pc:sldChg>
      <pc:sldChg chg="modSp mod">
        <pc:chgData name="Naomi Doerge" userId="c2ba5b26-9392-4f76-82ca-966719aba79f" providerId="ADAL" clId="{EE4BB06D-5C3D-0E4A-8C1A-47ABE0FB71A9}" dt="2024-09-18T16:02:59.520" v="1677" actId="1076"/>
        <pc:sldMkLst>
          <pc:docMk/>
          <pc:sldMk cId="764041636" sldId="641"/>
        </pc:sldMkLst>
        <pc:spChg chg="mod">
          <ac:chgData name="Naomi Doerge" userId="c2ba5b26-9392-4f76-82ca-966719aba79f" providerId="ADAL" clId="{EE4BB06D-5C3D-0E4A-8C1A-47ABE0FB71A9}" dt="2024-09-18T16:02:59.520" v="1677" actId="1076"/>
          <ac:spMkLst>
            <pc:docMk/>
            <pc:sldMk cId="764041636" sldId="641"/>
            <ac:spMk id="3" creationId="{98893A6E-20F6-224C-3D76-937A9DE553E7}"/>
          </ac:spMkLst>
        </pc:spChg>
      </pc:sldChg>
      <pc:sldChg chg="modSp mod">
        <pc:chgData name="Naomi Doerge" userId="c2ba5b26-9392-4f76-82ca-966719aba79f" providerId="ADAL" clId="{EE4BB06D-5C3D-0E4A-8C1A-47ABE0FB71A9}" dt="2024-09-18T16:26:50.516" v="2381" actId="255"/>
        <pc:sldMkLst>
          <pc:docMk/>
          <pc:sldMk cId="1089929706" sldId="643"/>
        </pc:sldMkLst>
        <pc:spChg chg="mod">
          <ac:chgData name="Naomi Doerge" userId="c2ba5b26-9392-4f76-82ca-966719aba79f" providerId="ADAL" clId="{EE4BB06D-5C3D-0E4A-8C1A-47ABE0FB71A9}" dt="2024-09-18T16:26:50.516" v="2381" actId="255"/>
          <ac:spMkLst>
            <pc:docMk/>
            <pc:sldMk cId="1089929706" sldId="643"/>
            <ac:spMk id="3" creationId="{8D04E72E-4676-293C-A891-915592C229A0}"/>
          </ac:spMkLst>
        </pc:spChg>
      </pc:sldChg>
      <pc:sldChg chg="modSp new mod">
        <pc:chgData name="Naomi Doerge" userId="c2ba5b26-9392-4f76-82ca-966719aba79f" providerId="ADAL" clId="{EE4BB06D-5C3D-0E4A-8C1A-47ABE0FB71A9}" dt="2024-09-18T16:26:04.845" v="2380" actId="1076"/>
        <pc:sldMkLst>
          <pc:docMk/>
          <pc:sldMk cId="4062392383" sldId="644"/>
        </pc:sldMkLst>
        <pc:spChg chg="mod">
          <ac:chgData name="Naomi Doerge" userId="c2ba5b26-9392-4f76-82ca-966719aba79f" providerId="ADAL" clId="{EE4BB06D-5C3D-0E4A-8C1A-47ABE0FB71A9}" dt="2024-09-18T16:25:07.363" v="2373" actId="1076"/>
          <ac:spMkLst>
            <pc:docMk/>
            <pc:sldMk cId="4062392383" sldId="644"/>
            <ac:spMk id="2" creationId="{3025AE8F-6EB6-B004-3878-5F030CDEE8D6}"/>
          </ac:spMkLst>
        </pc:spChg>
        <pc:spChg chg="mod">
          <ac:chgData name="Naomi Doerge" userId="c2ba5b26-9392-4f76-82ca-966719aba79f" providerId="ADAL" clId="{EE4BB06D-5C3D-0E4A-8C1A-47ABE0FB71A9}" dt="2024-09-18T16:26:04.845" v="2380" actId="1076"/>
          <ac:spMkLst>
            <pc:docMk/>
            <pc:sldMk cId="4062392383" sldId="644"/>
            <ac:spMk id="3" creationId="{FEE2B9B8-7DF3-43BB-3B4A-FFD18ECE86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18/09/2024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18/09/2024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18/09/2024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18/09/2024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18/09/2024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18/09/2024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18/09/2024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18/09/2024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18/09/2024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18/09/2024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18/09/2024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18/09/2024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18/09/2024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18/09/2024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18/09/2024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18/09/2024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18/09/2024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hyperlink" Target="https://uk.indeed.com/career-advice/career-development/problem-solving-skills" TargetMode="External"/><Relationship Id="rId2" Type="http://schemas.openxmlformats.org/officeDocument/2006/relationships/hyperlink" Target="https://www.linkedin.com/pulse/kipling-method-asking-questions-alec-gardner-p5gac/" TargetMode="External"/><Relationship Id="rId1" Type="http://schemas.openxmlformats.org/officeDocument/2006/relationships/slideLayout" Target="../slideLayouts/slideLayout24.xml"/><Relationship Id="rId4" Type="http://schemas.openxmlformats.org/officeDocument/2006/relationships/hyperlink" Target="https://www.careers.manchester.ac.uk/findjobs/skills/problemsolv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Time Management &amp; Motivation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18/09/2024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4288-3F46-96EF-6C2B-561B1DAA2127}"/>
              </a:ext>
            </a:extLst>
          </p:cNvPr>
          <p:cNvSpPr>
            <a:spLocks noGrp="1"/>
          </p:cNvSpPr>
          <p:nvPr>
            <p:ph type="title"/>
          </p:nvPr>
        </p:nvSpPr>
        <p:spPr/>
        <p:txBody>
          <a:bodyPr/>
          <a:lstStyle/>
          <a:p>
            <a:r>
              <a:rPr lang="en-GB" b="1" dirty="0"/>
              <a:t>Aims of this session:</a:t>
            </a:r>
          </a:p>
        </p:txBody>
      </p:sp>
      <p:sp>
        <p:nvSpPr>
          <p:cNvPr id="3" name="Content Placeholder 2">
            <a:extLst>
              <a:ext uri="{FF2B5EF4-FFF2-40B4-BE49-F238E27FC236}">
                <a16:creationId xmlns:a16="http://schemas.microsoft.com/office/drawing/2014/main" id="{A9A44425-891B-D5F2-6768-26B8A9611ADB}"/>
              </a:ext>
            </a:extLst>
          </p:cNvPr>
          <p:cNvSpPr>
            <a:spLocks noGrp="1"/>
          </p:cNvSpPr>
          <p:nvPr>
            <p:ph idx="1"/>
          </p:nvPr>
        </p:nvSpPr>
        <p:spPr/>
        <p:txBody>
          <a:bodyPr/>
          <a:lstStyle/>
          <a:p>
            <a:r>
              <a:rPr lang="en-GB" sz="2800" dirty="0"/>
              <a:t>Discuss Problem Solving Skills and Motivation in a university setting</a:t>
            </a:r>
          </a:p>
          <a:p>
            <a:r>
              <a:rPr lang="en-GB" sz="2800" dirty="0"/>
              <a:t>Understand the importance of effective problem solving skills for successful study</a:t>
            </a:r>
          </a:p>
          <a:p>
            <a:r>
              <a:rPr lang="en-GB" sz="2800" dirty="0"/>
              <a:t>Understand the importance of maintaining motivation for success as a student</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1A121EB6-8267-063D-5D1B-BB6BF9AACE98}"/>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334895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0FD8-524F-AA71-88BC-870B4F95E54C}"/>
              </a:ext>
            </a:extLst>
          </p:cNvPr>
          <p:cNvSpPr>
            <a:spLocks noGrp="1"/>
          </p:cNvSpPr>
          <p:nvPr>
            <p:ph type="title"/>
          </p:nvPr>
        </p:nvSpPr>
        <p:spPr>
          <a:xfrm>
            <a:off x="457200" y="-296862"/>
            <a:ext cx="8229600" cy="1143000"/>
          </a:xfrm>
        </p:spPr>
        <p:txBody>
          <a:bodyPr/>
          <a:lstStyle/>
          <a:p>
            <a:r>
              <a:rPr lang="en-GB" b="1" dirty="0"/>
              <a:t>Discuss</a:t>
            </a:r>
            <a:r>
              <a:rPr lang="en-GB" dirty="0"/>
              <a:t> </a:t>
            </a:r>
          </a:p>
        </p:txBody>
      </p:sp>
      <p:sp>
        <p:nvSpPr>
          <p:cNvPr id="3" name="Content Placeholder 2">
            <a:extLst>
              <a:ext uri="{FF2B5EF4-FFF2-40B4-BE49-F238E27FC236}">
                <a16:creationId xmlns:a16="http://schemas.microsoft.com/office/drawing/2014/main" id="{96355EB1-D111-CC29-E0D8-8C61D47C96F4}"/>
              </a:ext>
            </a:extLst>
          </p:cNvPr>
          <p:cNvSpPr>
            <a:spLocks noGrp="1"/>
          </p:cNvSpPr>
          <p:nvPr>
            <p:ph idx="1"/>
          </p:nvPr>
        </p:nvSpPr>
        <p:spPr>
          <a:xfrm>
            <a:off x="215168" y="404664"/>
            <a:ext cx="8713663" cy="3916363"/>
          </a:xfrm>
        </p:spPr>
        <p:txBody>
          <a:bodyPr/>
          <a:lstStyle/>
          <a:p>
            <a:pPr marL="0" indent="0">
              <a:buNone/>
            </a:pPr>
            <a:r>
              <a:rPr lang="en-GB" sz="2800" i="1" dirty="0"/>
              <a:t>In pairs or trios:</a:t>
            </a:r>
          </a:p>
          <a:p>
            <a:pPr marL="514350" indent="-514350">
              <a:buFont typeface="+mj-lt"/>
              <a:buAutoNum type="arabicPeriod"/>
            </a:pPr>
            <a:r>
              <a:rPr lang="en-GB" sz="2800" dirty="0"/>
              <a:t>How would you personally define problem solving skills and motivation?</a:t>
            </a:r>
          </a:p>
          <a:p>
            <a:pPr marL="514350" indent="-514350">
              <a:buFont typeface="+mj-lt"/>
              <a:buAutoNum type="arabicPeriod"/>
            </a:pPr>
            <a:endParaRPr lang="en-GB" sz="2800" dirty="0"/>
          </a:p>
          <a:p>
            <a:pPr marL="514350" indent="-514350">
              <a:buFont typeface="+mj-lt"/>
              <a:buAutoNum type="arabicPeriod"/>
            </a:pPr>
            <a:r>
              <a:rPr lang="en-GB" sz="2800" dirty="0"/>
              <a:t>Why do you think problem solving skills and motivation are so important for university students? </a:t>
            </a:r>
          </a:p>
          <a:p>
            <a:pPr marL="514350" indent="-514350">
              <a:buFont typeface="+mj-lt"/>
              <a:buAutoNum type="arabicPeriod"/>
            </a:pPr>
            <a:endParaRPr lang="en-GB" sz="2800" dirty="0"/>
          </a:p>
          <a:p>
            <a:pPr marL="514350" indent="-514350">
              <a:buFont typeface="+mj-lt"/>
              <a:buAutoNum type="arabicPeriod"/>
            </a:pPr>
            <a:r>
              <a:rPr lang="en-GB" sz="2800" dirty="0"/>
              <a:t>Why do you think problem solving skills and motivation might be important in health and social care employment?</a:t>
            </a:r>
          </a:p>
        </p:txBody>
      </p:sp>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4151039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457200" y="-99392"/>
            <a:ext cx="8229600" cy="1143000"/>
          </a:xfrm>
        </p:spPr>
        <p:txBody>
          <a:bodyPr/>
          <a:lstStyle/>
          <a:p>
            <a:pPr eaLnBrk="1" hangingPunct="1"/>
            <a:r>
              <a:rPr lang="en-GB" altLang="en-US" b="1" dirty="0">
                <a:latin typeface="Arial" panose="020B0604020202020204" pitchFamily="34" charset="0"/>
                <a:cs typeface="Arial" panose="020B0604020202020204" pitchFamily="34" charset="0"/>
              </a:rPr>
              <a:t>Problem Solving Skills</a:t>
            </a:r>
          </a:p>
        </p:txBody>
      </p:sp>
      <p:sp>
        <p:nvSpPr>
          <p:cNvPr id="19459" name="Rectangle 3"/>
          <p:cNvSpPr>
            <a:spLocks noGrp="1" noChangeArrowheads="1"/>
          </p:cNvSpPr>
          <p:nvPr>
            <p:ph type="body" idx="1"/>
          </p:nvPr>
        </p:nvSpPr>
        <p:spPr>
          <a:xfrm>
            <a:off x="143508" y="764704"/>
            <a:ext cx="8856984" cy="4822952"/>
          </a:xfrm>
        </p:spPr>
        <p:txBody>
          <a:bodyPr/>
          <a:lstStyle/>
          <a:p>
            <a:pPr marL="0" indent="0" algn="just" eaLnBrk="1" hangingPunct="1">
              <a:buNone/>
            </a:pPr>
            <a:r>
              <a:rPr lang="en-GB" sz="2400" b="0" i="1" dirty="0">
                <a:solidFill>
                  <a:srgbClr val="2D2D2D"/>
                </a:solidFill>
                <a:effectLst/>
                <a:latin typeface="Arial" panose="020B0604020202020204" pitchFamily="34" charset="0"/>
                <a:cs typeface="Arial" panose="020B0604020202020204" pitchFamily="34" charset="0"/>
              </a:rPr>
              <a:t>“Problem solving skills are skills that enable people to handle unexpected situations or difficult challenges” </a:t>
            </a:r>
            <a:r>
              <a:rPr lang="en-GB" sz="2400" b="0" i="0" dirty="0">
                <a:solidFill>
                  <a:srgbClr val="2D2D2D"/>
                </a:solidFill>
                <a:effectLst/>
                <a:latin typeface="Arial" panose="020B0604020202020204" pitchFamily="34" charset="0"/>
                <a:cs typeface="Arial" panose="020B0604020202020204" pitchFamily="34" charset="0"/>
              </a:rPr>
              <a:t>(Indeed, 2024, Par. 1).</a:t>
            </a:r>
          </a:p>
          <a:p>
            <a:pPr marL="0" indent="0" algn="just" eaLnBrk="1" hangingPunct="1">
              <a:buNone/>
            </a:pPr>
            <a:endParaRPr lang="en-GB" sz="800" b="0" i="0" dirty="0">
              <a:solidFill>
                <a:srgbClr val="2D2D2D"/>
              </a:solidFill>
              <a:effectLst/>
              <a:latin typeface="Arial" panose="020B0604020202020204" pitchFamily="34" charset="0"/>
              <a:cs typeface="Arial" panose="020B0604020202020204" pitchFamily="34" charset="0"/>
            </a:endParaRPr>
          </a:p>
          <a:p>
            <a:pPr algn="just" eaLnBrk="1" hangingPunct="1"/>
            <a:r>
              <a:rPr lang="en-GB" sz="2400" b="0" i="0" dirty="0">
                <a:solidFill>
                  <a:srgbClr val="2D2D2D"/>
                </a:solidFill>
                <a:effectLst/>
                <a:latin typeface="Arial" panose="020B0604020202020204" pitchFamily="34" charset="0"/>
                <a:cs typeface="Arial" panose="020B0604020202020204" pitchFamily="34" charset="0"/>
              </a:rPr>
              <a:t>“Organisations need people who can accurately assess problems and come up with effective solutions” (Indeed, 2024, Par.1).</a:t>
            </a:r>
          </a:p>
          <a:p>
            <a:pPr algn="just" eaLnBrk="1" hangingPunct="1"/>
            <a:r>
              <a:rPr lang="en-GB" altLang="en-US" sz="2400" dirty="0">
                <a:latin typeface="Arial" panose="020B0604020202020204" pitchFamily="34" charset="0"/>
                <a:cs typeface="Arial" panose="020B0604020202020204" pitchFamily="34" charset="0"/>
              </a:rPr>
              <a:t>Problem solving skills are also vital in a university setting, where students are often confronted with various difficulties they cannot necessarily request help with (e.g. if it’s 2:00 am the night before an assignment is due and you don’t know if your paragraph is correctly written, you can’t call your lecturer and ask them!)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a:xfrm>
            <a:off x="1272716" y="188640"/>
            <a:ext cx="6876256" cy="364902"/>
          </a:xfrm>
        </p:spPr>
        <p:txBody>
          <a:bodyPr/>
          <a:lstStyle/>
          <a:p>
            <a:r>
              <a:rPr lang="en-GB" sz="3400" b="1" dirty="0"/>
              <a:t>Importance of Problem Solving</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244009" y="836712"/>
            <a:ext cx="8507288" cy="3989040"/>
          </a:xfrm>
        </p:spPr>
        <p:txBody>
          <a:bodyPr/>
          <a:lstStyle/>
          <a:p>
            <a:r>
              <a:rPr lang="en-GB" sz="2400" dirty="0">
                <a:latin typeface="Arial" panose="020B0604020202020204" pitchFamily="34" charset="0"/>
                <a:cs typeface="Arial" panose="020B0604020202020204" pitchFamily="34" charset="0"/>
              </a:rPr>
              <a:t>Problem solving skills are a vital requirement for many jobs, with many adverts and descriptions specifying that problem solving skills are mandatory for successful candidates (Manchester Career Services, n.d.)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At university, you will face all sorts of problems that you will need to be able to solve independently (Davis, 2024). These include exam questions, time management challenges, and team or group work difficulties. Without problem solving skills, these obstacles will be impossible to manage!</a:t>
            </a:r>
          </a:p>
          <a:p>
            <a:endParaRPr lang="en-GB" sz="2400" dirty="0">
              <a:latin typeface="Arial" panose="020B0604020202020204" pitchFamily="34" charset="0"/>
              <a:cs typeface="Arial" panose="020B0604020202020204" pitchFamily="34" charset="0"/>
            </a:endParaRPr>
          </a:p>
          <a:p>
            <a:pPr marL="457200" lvl="1" indent="0">
              <a:buNone/>
            </a:pPr>
            <a:r>
              <a:rPr lang="en-GB" sz="24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40292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a:xfrm>
            <a:off x="457200" y="-171400"/>
            <a:ext cx="8229600" cy="1143000"/>
          </a:xfrm>
        </p:spPr>
        <p:txBody>
          <a:bodyPr/>
          <a:lstStyle/>
          <a:p>
            <a:pPr eaLnBrk="1" hangingPunct="1"/>
            <a:r>
              <a:rPr lang="en-GB" altLang="en-US" sz="3600" b="1" dirty="0"/>
              <a:t>Problem Solving: Discussion</a:t>
            </a:r>
          </a:p>
        </p:txBody>
      </p:sp>
      <p:sp>
        <p:nvSpPr>
          <p:cNvPr id="21507" name="Rectangle 3"/>
          <p:cNvSpPr>
            <a:spLocks noGrp="1" noChangeArrowheads="1"/>
          </p:cNvSpPr>
          <p:nvPr>
            <p:ph type="body" idx="1"/>
          </p:nvPr>
        </p:nvSpPr>
        <p:spPr>
          <a:xfrm>
            <a:off x="354360" y="971600"/>
            <a:ext cx="8435280" cy="3917032"/>
          </a:xfrm>
        </p:spPr>
        <p:txBody>
          <a:bodyPr/>
          <a:lstStyle/>
          <a:p>
            <a:pPr marL="514350" indent="-514350">
              <a:buFont typeface="+mj-lt"/>
              <a:buAutoNum type="arabicParenR"/>
            </a:pPr>
            <a:r>
              <a:rPr lang="en-GB" sz="2600" dirty="0">
                <a:latin typeface="Arial" panose="020B0604020202020204" pitchFamily="34" charset="0"/>
                <a:cs typeface="Arial" panose="020B0604020202020204" pitchFamily="34" charset="0"/>
              </a:rPr>
              <a:t>Tell your partner about a complex problem you have faced – what were the critical issues, and the steps that you took to solve the problem?</a:t>
            </a:r>
          </a:p>
          <a:p>
            <a:pPr marL="514350" indent="-514350">
              <a:buFont typeface="+mj-lt"/>
              <a:buAutoNum type="arabicParenR"/>
            </a:pPr>
            <a:r>
              <a:rPr lang="en-GB" sz="2600" dirty="0">
                <a:latin typeface="Arial" panose="020B0604020202020204" pitchFamily="34" charset="0"/>
                <a:cs typeface="Arial" panose="020B0604020202020204" pitchFamily="34" charset="0"/>
              </a:rPr>
              <a:t>Describe a time when you demonstrated </a:t>
            </a:r>
            <a:r>
              <a:rPr lang="en-GB" sz="2600" b="1" dirty="0">
                <a:latin typeface="Arial" panose="020B0604020202020204" pitchFamily="34" charset="0"/>
                <a:cs typeface="Arial" panose="020B0604020202020204" pitchFamily="34" charset="0"/>
              </a:rPr>
              <a:t>creativity </a:t>
            </a:r>
            <a:r>
              <a:rPr lang="en-GB" sz="2600" dirty="0">
                <a:latin typeface="Arial" panose="020B0604020202020204" pitchFamily="34" charset="0"/>
                <a:cs typeface="Arial" panose="020B0604020202020204" pitchFamily="34" charset="0"/>
              </a:rPr>
              <a:t>in solving a difficult problem. What made your solution creative?</a:t>
            </a:r>
          </a:p>
          <a:p>
            <a:pPr marL="514350" indent="-514350">
              <a:buFont typeface="+mj-lt"/>
              <a:buAutoNum type="arabicParenR"/>
            </a:pPr>
            <a:r>
              <a:rPr lang="en-GB" sz="2600" dirty="0">
                <a:latin typeface="Arial" panose="020B0604020202020204" pitchFamily="34" charset="0"/>
                <a:cs typeface="Arial" panose="020B0604020202020204" pitchFamily="34" charset="0"/>
              </a:rPr>
              <a:t>What are some problems you predict during your time at UWTSD?</a:t>
            </a:r>
          </a:p>
          <a:p>
            <a:pPr marL="514350" indent="-514350">
              <a:buFont typeface="+mj-lt"/>
              <a:buAutoNum type="arabicParenR"/>
            </a:pPr>
            <a:r>
              <a:rPr lang="en-GB" sz="2600" dirty="0">
                <a:latin typeface="Arial" panose="020B0604020202020204" pitchFamily="34" charset="0"/>
                <a:cs typeface="Arial" panose="020B0604020202020204" pitchFamily="34" charset="0"/>
              </a:rPr>
              <a:t>What are some possible solutions for these problems?</a:t>
            </a:r>
            <a:r>
              <a:rPr lang="en-GB" altLang="en-US" sz="2600" dirty="0">
                <a:latin typeface="Arial" panose="020B0604020202020204" pitchFamily="34" charset="0"/>
                <a:cs typeface="Arial" panose="020B0604020202020204" pitchFamily="34" charset="0"/>
              </a:rPr>
              <a:t>                                                  </a:t>
            </a:r>
          </a:p>
          <a:p>
            <a:pPr eaLnBrk="1" hangingPunct="1">
              <a:lnSpc>
                <a:spcPct val="90000"/>
              </a:lnSpc>
              <a:buFont typeface="Wingdings" pitchFamily="2" charset="2"/>
              <a:buNone/>
            </a:pPr>
            <a:endParaRPr lang="en-GB" altLang="en-US" sz="2600" i="1" dirty="0">
              <a:latin typeface="Arial" panose="020B0604020202020204" pitchFamily="34" charset="0"/>
              <a:cs typeface="Arial" panose="020B0604020202020204" pitchFamily="34" charset="0"/>
            </a:endParaRPr>
          </a:p>
          <a:p>
            <a:pPr eaLnBrk="1" hangingPunct="1">
              <a:lnSpc>
                <a:spcPct val="90000"/>
              </a:lnSpc>
              <a:buFont typeface="Wingdings" pitchFamily="2" charset="2"/>
              <a:buNone/>
            </a:pPr>
            <a:r>
              <a:rPr lang="en-GB" altLang="en-US" sz="2600" i="1" dirty="0">
                <a:latin typeface="Arial" panose="020B0604020202020204" pitchFamily="34" charset="0"/>
                <a:cs typeface="Arial" panose="020B0604020202020204" pitchFamily="34" charset="0"/>
              </a:rPr>
              <a:t>							</a:t>
            </a:r>
            <a:endParaRPr lang="en-GB" altLang="en-US" sz="26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eaLnBrk="1" hangingPunct="1"/>
            <a:r>
              <a:rPr lang="en-GB" altLang="en-US" b="1" dirty="0"/>
              <a:t>Tools &amp; Techniques</a:t>
            </a:r>
            <a:br>
              <a:rPr lang="en-GB" altLang="en-US" b="1" dirty="0"/>
            </a:br>
            <a:r>
              <a:rPr lang="en-GB" altLang="en-US" b="1" dirty="0"/>
              <a:t> For Problem Solving</a:t>
            </a:r>
          </a:p>
        </p:txBody>
      </p:sp>
      <p:sp>
        <p:nvSpPr>
          <p:cNvPr id="22531" name="Rectangle 3"/>
          <p:cNvSpPr>
            <a:spLocks noGrp="1" noChangeArrowheads="1"/>
          </p:cNvSpPr>
          <p:nvPr>
            <p:ph type="body" idx="1"/>
          </p:nvPr>
        </p:nvSpPr>
        <p:spPr>
          <a:xfrm>
            <a:off x="457200" y="1772816"/>
            <a:ext cx="8229600" cy="3916363"/>
          </a:xfrm>
        </p:spPr>
        <p:txBody>
          <a:bodyPr/>
          <a:lstStyle/>
          <a:p>
            <a:pPr marL="660400" indent="-660400" eaLnBrk="1" hangingPunct="1">
              <a:lnSpc>
                <a:spcPct val="90000"/>
              </a:lnSpc>
            </a:pPr>
            <a:r>
              <a:rPr lang="en-US" altLang="en-US" sz="3600" dirty="0">
                <a:cs typeface="Times New Roman" pitchFamily="18" charset="0"/>
              </a:rPr>
              <a:t>The IDEAL Method (Bransford &amp; Stein, 1993)</a:t>
            </a:r>
          </a:p>
          <a:p>
            <a:pPr marL="660400" indent="-660400" eaLnBrk="1" hangingPunct="1">
              <a:lnSpc>
                <a:spcPct val="90000"/>
              </a:lnSpc>
            </a:pPr>
            <a:r>
              <a:rPr lang="en-US" altLang="en-US" sz="3600" dirty="0">
                <a:cs typeface="Times New Roman" pitchFamily="18" charset="0"/>
              </a:rPr>
              <a:t>The Bridge Model (Adair, 2019)</a:t>
            </a:r>
          </a:p>
          <a:p>
            <a:pPr marL="660400" indent="-660400" eaLnBrk="1" hangingPunct="1">
              <a:lnSpc>
                <a:spcPct val="90000"/>
              </a:lnSpc>
            </a:pPr>
            <a:r>
              <a:rPr lang="en-GB" altLang="en-US" sz="3600" dirty="0"/>
              <a:t>The Kipling Method/5W1H Method (Gardner, 2024)</a:t>
            </a:r>
          </a:p>
          <a:p>
            <a:pPr marL="660400" indent="-660400" eaLnBrk="1" hangingPunct="1">
              <a:lnSpc>
                <a:spcPct val="90000"/>
              </a:lnSpc>
            </a:pPr>
            <a:endParaRPr lang="en-GB" altLang="en-US" sz="2800" dirty="0"/>
          </a:p>
        </p:txBody>
      </p:sp>
    </p:spTree>
    <p:extLst>
      <p:ext uri="{BB962C8B-B14F-4D97-AF65-F5344CB8AC3E}">
        <p14:creationId xmlns:p14="http://schemas.microsoft.com/office/powerpoint/2010/main" val="1694368323"/>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D105-A217-224E-3B1A-3573A7AC2992}"/>
              </a:ext>
            </a:extLst>
          </p:cNvPr>
          <p:cNvSpPr>
            <a:spLocks noGrp="1"/>
          </p:cNvSpPr>
          <p:nvPr>
            <p:ph type="title"/>
          </p:nvPr>
        </p:nvSpPr>
        <p:spPr>
          <a:xfrm>
            <a:off x="477798" y="-173252"/>
            <a:ext cx="8229600" cy="1143000"/>
          </a:xfrm>
        </p:spPr>
        <p:txBody>
          <a:bodyPr/>
          <a:lstStyle/>
          <a:p>
            <a:r>
              <a:rPr lang="en-US" b="1" dirty="0"/>
              <a:t>Motivation</a:t>
            </a:r>
          </a:p>
        </p:txBody>
      </p:sp>
      <p:sp>
        <p:nvSpPr>
          <p:cNvPr id="3" name="Content Placeholder 2">
            <a:extLst>
              <a:ext uri="{FF2B5EF4-FFF2-40B4-BE49-F238E27FC236}">
                <a16:creationId xmlns:a16="http://schemas.microsoft.com/office/drawing/2014/main" id="{98893A6E-20F6-224C-3D76-937A9DE553E7}"/>
              </a:ext>
            </a:extLst>
          </p:cNvPr>
          <p:cNvSpPr>
            <a:spLocks noGrp="1"/>
          </p:cNvSpPr>
          <p:nvPr>
            <p:ph idx="1"/>
          </p:nvPr>
        </p:nvSpPr>
        <p:spPr>
          <a:xfrm>
            <a:off x="355575" y="692696"/>
            <a:ext cx="8363273" cy="4896544"/>
          </a:xfrm>
        </p:spPr>
        <p:txBody>
          <a:bodyPr/>
          <a:lstStyle/>
          <a:p>
            <a:r>
              <a:rPr lang="en-US" sz="2600" b="1" dirty="0">
                <a:solidFill>
                  <a:srgbClr val="0070C0"/>
                </a:solidFill>
              </a:rPr>
              <a:t>Intrinsic Motivation</a:t>
            </a:r>
            <a:r>
              <a:rPr lang="en-US" sz="2600" dirty="0"/>
              <a:t>: </a:t>
            </a:r>
            <a:r>
              <a:rPr lang="en-GB" sz="2600" b="0" i="0" dirty="0">
                <a:solidFill>
                  <a:srgbClr val="0D0D0D"/>
                </a:solidFill>
                <a:effectLst/>
                <a:highlight>
                  <a:srgbClr val="FFFFFF"/>
                </a:highlight>
              </a:rPr>
              <a:t>the drive to do something because it is enjoyable or interesting, not because of external rewards.</a:t>
            </a:r>
          </a:p>
          <a:p>
            <a:r>
              <a:rPr lang="en-GB" sz="2600" b="1" dirty="0">
                <a:solidFill>
                  <a:srgbClr val="0070C0"/>
                </a:solidFill>
                <a:highlight>
                  <a:srgbClr val="FFFFFF"/>
                </a:highlight>
              </a:rPr>
              <a:t>Extrinsic Motivation</a:t>
            </a:r>
            <a:r>
              <a:rPr lang="en-GB" sz="2600" dirty="0">
                <a:solidFill>
                  <a:srgbClr val="0D0D0D"/>
                </a:solidFill>
                <a:highlight>
                  <a:srgbClr val="FFFFFF"/>
                </a:highlight>
              </a:rPr>
              <a:t>: the drive to do something because of external rewards or pressures, such as grades, money, or recognition.  </a:t>
            </a:r>
          </a:p>
          <a:p>
            <a:pPr marL="0" indent="0" algn="ctr">
              <a:buNone/>
            </a:pPr>
            <a:r>
              <a:rPr lang="en-GB" sz="2600" b="1" dirty="0">
                <a:solidFill>
                  <a:srgbClr val="00B050"/>
                </a:solidFill>
                <a:highlight>
                  <a:srgbClr val="FFFFFF"/>
                </a:highlight>
              </a:rPr>
              <a:t>Discuss: </a:t>
            </a:r>
          </a:p>
          <a:p>
            <a:pPr marL="514350" indent="-514350">
              <a:buFont typeface="+mj-lt"/>
              <a:buAutoNum type="arabicPeriod"/>
            </a:pPr>
            <a:r>
              <a:rPr lang="en-GB" sz="2400" dirty="0">
                <a:solidFill>
                  <a:srgbClr val="0D0D0D"/>
                </a:solidFill>
                <a:highlight>
                  <a:srgbClr val="FFFFFF"/>
                </a:highlight>
              </a:rPr>
              <a:t>Which type of motivation do you think has been a stronger force for you in your life? Can you give some examples?</a:t>
            </a:r>
          </a:p>
          <a:p>
            <a:pPr marL="514350" indent="-514350">
              <a:buFont typeface="+mj-lt"/>
              <a:buAutoNum type="arabicPeriod"/>
            </a:pPr>
            <a:r>
              <a:rPr lang="en-GB" sz="2400" dirty="0">
                <a:solidFill>
                  <a:srgbClr val="0D0D0D"/>
                </a:solidFill>
                <a:highlight>
                  <a:srgbClr val="FFFFFF"/>
                </a:highlight>
              </a:rPr>
              <a:t>What are some ways you try and motivate yourself at work if you are feeling demotivated?</a:t>
            </a:r>
          </a:p>
          <a:p>
            <a:pPr marL="514350" indent="-514350">
              <a:buFont typeface="+mj-lt"/>
              <a:buAutoNum type="arabicPeriod"/>
            </a:pPr>
            <a:endParaRPr lang="en-GB" sz="1600" dirty="0">
              <a:solidFill>
                <a:srgbClr val="0D0D0D"/>
              </a:solidFill>
              <a:highlight>
                <a:srgbClr val="FFFFFF"/>
              </a:highlight>
            </a:endParaRPr>
          </a:p>
        </p:txBody>
      </p:sp>
      <p:sp>
        <p:nvSpPr>
          <p:cNvPr id="4" name="Date Placeholder 3">
            <a:extLst>
              <a:ext uri="{FF2B5EF4-FFF2-40B4-BE49-F238E27FC236}">
                <a16:creationId xmlns:a16="http://schemas.microsoft.com/office/drawing/2014/main" id="{985F5079-4AB1-6E03-AD12-FEA45F40C692}"/>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764041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7114-2745-776A-F310-120C2603D997}"/>
              </a:ext>
            </a:extLst>
          </p:cNvPr>
          <p:cNvSpPr>
            <a:spLocks noGrp="1"/>
          </p:cNvSpPr>
          <p:nvPr>
            <p:ph type="title"/>
          </p:nvPr>
        </p:nvSpPr>
        <p:spPr/>
        <p:txBody>
          <a:bodyPr/>
          <a:lstStyle/>
          <a:p>
            <a:r>
              <a:rPr lang="en-GB" b="1" dirty="0"/>
              <a:t>Importance of motivation</a:t>
            </a:r>
          </a:p>
        </p:txBody>
      </p:sp>
      <p:sp>
        <p:nvSpPr>
          <p:cNvPr id="3" name="Content Placeholder 2">
            <a:extLst>
              <a:ext uri="{FF2B5EF4-FFF2-40B4-BE49-F238E27FC236}">
                <a16:creationId xmlns:a16="http://schemas.microsoft.com/office/drawing/2014/main" id="{B746F572-2081-66EF-4E20-52AB7315519B}"/>
              </a:ext>
            </a:extLst>
          </p:cNvPr>
          <p:cNvSpPr>
            <a:spLocks noGrp="1"/>
          </p:cNvSpPr>
          <p:nvPr>
            <p:ph idx="1"/>
          </p:nvPr>
        </p:nvSpPr>
        <p:spPr>
          <a:xfrm>
            <a:off x="457200" y="1385660"/>
            <a:ext cx="8507288" cy="3989040"/>
          </a:xfrm>
        </p:spPr>
        <p:txBody>
          <a:bodyPr/>
          <a:lstStyle/>
          <a:p>
            <a:endParaRPr lang="en-GB" dirty="0"/>
          </a:p>
          <a:p>
            <a:endParaRPr lang="en-GB" dirty="0"/>
          </a:p>
          <a:p>
            <a:endParaRPr lang="en-GB" dirty="0"/>
          </a:p>
        </p:txBody>
      </p:sp>
      <p:sp>
        <p:nvSpPr>
          <p:cNvPr id="4" name="Date Placeholder 3">
            <a:extLst>
              <a:ext uri="{FF2B5EF4-FFF2-40B4-BE49-F238E27FC236}">
                <a16:creationId xmlns:a16="http://schemas.microsoft.com/office/drawing/2014/main" id="{DF6D506F-92EE-FB1A-EE6A-84B28684F809}"/>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
        <p:nvSpPr>
          <p:cNvPr id="5" name="TextBox 4">
            <a:extLst>
              <a:ext uri="{FF2B5EF4-FFF2-40B4-BE49-F238E27FC236}">
                <a16:creationId xmlns:a16="http://schemas.microsoft.com/office/drawing/2014/main" id="{9810A04E-A6F6-F1F6-E9F3-4FB78B6573E2}"/>
              </a:ext>
            </a:extLst>
          </p:cNvPr>
          <p:cNvSpPr txBox="1"/>
          <p:nvPr/>
        </p:nvSpPr>
        <p:spPr>
          <a:xfrm>
            <a:off x="611560" y="1417638"/>
            <a:ext cx="8075240" cy="3970318"/>
          </a:xfrm>
          <a:prstGeom prst="rect">
            <a:avLst/>
          </a:prstGeom>
          <a:noFill/>
        </p:spPr>
        <p:txBody>
          <a:bodyPr wrap="square" rtlCol="0">
            <a:spAutoFit/>
          </a:bodyPr>
          <a:lstStyle/>
          <a:p>
            <a:pPr marL="0" indent="0">
              <a:buNone/>
            </a:pPr>
            <a:r>
              <a:rPr lang="en-GB" sz="2800" dirty="0">
                <a:solidFill>
                  <a:srgbClr val="0D0D0D"/>
                </a:solidFill>
                <a:highlight>
                  <a:srgbClr val="FFFFFF"/>
                </a:highlight>
              </a:rPr>
              <a:t>“</a:t>
            </a:r>
            <a:r>
              <a:rPr lang="en-GB" sz="2800" b="0" i="1" dirty="0">
                <a:solidFill>
                  <a:srgbClr val="0D0D0D"/>
                </a:solidFill>
                <a:effectLst/>
                <a:highlight>
                  <a:srgbClr val="FFFFFF"/>
                </a:highlight>
              </a:rPr>
              <a:t>Your level of motivation will affect your success. No matter how much you love your subject or want to gain a good degree, there may be times when you don’t feel like studying or wonder whether you would be better off doing something else. You need strong motivation to keep yourself going at such times</a:t>
            </a:r>
            <a:r>
              <a:rPr lang="en-GB" sz="2800" b="0" i="0" dirty="0">
                <a:solidFill>
                  <a:srgbClr val="0D0D0D"/>
                </a:solidFill>
                <a:effectLst/>
                <a:highlight>
                  <a:srgbClr val="FFFFFF"/>
                </a:highlight>
              </a:rPr>
              <a:t>”</a:t>
            </a:r>
          </a:p>
          <a:p>
            <a:pPr marL="0" indent="0">
              <a:buNone/>
            </a:pPr>
            <a:r>
              <a:rPr lang="en-GB" sz="2800" dirty="0">
                <a:solidFill>
                  <a:srgbClr val="0D0D0D"/>
                </a:solidFill>
                <a:highlight>
                  <a:srgbClr val="FFFFFF"/>
                </a:highlight>
                <a:latin typeface="Söhne"/>
              </a:rPr>
              <a:t>					(Cottrell, 2019, p.113)</a:t>
            </a:r>
            <a:endParaRPr lang="en-US" sz="2800" dirty="0"/>
          </a:p>
          <a:p>
            <a:endParaRPr lang="en-US" sz="2800" dirty="0"/>
          </a:p>
        </p:txBody>
      </p:sp>
    </p:spTree>
    <p:extLst>
      <p:ext uri="{BB962C8B-B14F-4D97-AF65-F5344CB8AC3E}">
        <p14:creationId xmlns:p14="http://schemas.microsoft.com/office/powerpoint/2010/main" val="2489961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231E6-236E-BECF-2793-EF5B56CAEAA6}"/>
              </a:ext>
            </a:extLst>
          </p:cNvPr>
          <p:cNvSpPr>
            <a:spLocks noGrp="1"/>
          </p:cNvSpPr>
          <p:nvPr>
            <p:ph type="title"/>
          </p:nvPr>
        </p:nvSpPr>
        <p:spPr>
          <a:xfrm>
            <a:off x="444654" y="114300"/>
            <a:ext cx="8229600" cy="1143000"/>
          </a:xfrm>
        </p:spPr>
        <p:txBody>
          <a:bodyPr/>
          <a:lstStyle/>
          <a:p>
            <a:r>
              <a:rPr lang="en-US" b="1" dirty="0"/>
              <a:t>Motivation: Influences</a:t>
            </a:r>
          </a:p>
        </p:txBody>
      </p:sp>
      <p:sp>
        <p:nvSpPr>
          <p:cNvPr id="3" name="Content Placeholder 2">
            <a:extLst>
              <a:ext uri="{FF2B5EF4-FFF2-40B4-BE49-F238E27FC236}">
                <a16:creationId xmlns:a16="http://schemas.microsoft.com/office/drawing/2014/main" id="{112CCC5C-7047-2FA9-0FA1-7D497DD3D1B3}"/>
              </a:ext>
            </a:extLst>
          </p:cNvPr>
          <p:cNvSpPr>
            <a:spLocks noGrp="1"/>
          </p:cNvSpPr>
          <p:nvPr>
            <p:ph idx="1"/>
          </p:nvPr>
        </p:nvSpPr>
        <p:spPr>
          <a:xfrm>
            <a:off x="457200" y="1124744"/>
            <a:ext cx="8229600" cy="3916363"/>
          </a:xfrm>
        </p:spPr>
        <p:txBody>
          <a:bodyPr/>
          <a:lstStyle/>
          <a:p>
            <a:r>
              <a:rPr lang="en-US" dirty="0"/>
              <a:t>Motivation to study is affected by such things as: </a:t>
            </a:r>
          </a:p>
          <a:p>
            <a:pPr marL="0" indent="0">
              <a:buNone/>
            </a:pPr>
            <a:r>
              <a:rPr lang="en-US" dirty="0"/>
              <a:t>★  Clarity of purpose </a:t>
            </a:r>
          </a:p>
          <a:p>
            <a:pPr marL="0" indent="0">
              <a:buNone/>
            </a:pPr>
            <a:r>
              <a:rPr lang="en-US" dirty="0"/>
              <a:t>★  Being on the right course </a:t>
            </a:r>
          </a:p>
          <a:p>
            <a:pPr marL="0" indent="0">
              <a:buNone/>
            </a:pPr>
            <a:r>
              <a:rPr lang="en-US" dirty="0"/>
              <a:t>★  Managing the ‘boring bits’ </a:t>
            </a:r>
          </a:p>
          <a:p>
            <a:pPr marL="0" indent="0">
              <a:buNone/>
            </a:pPr>
            <a:r>
              <a:rPr lang="en-US" dirty="0"/>
              <a:t>★  Confidence of the outcome </a:t>
            </a:r>
          </a:p>
          <a:p>
            <a:pPr marL="0" indent="0">
              <a:buNone/>
            </a:pPr>
            <a:r>
              <a:rPr lang="en-US" dirty="0"/>
              <a:t>★  Using time well.	</a:t>
            </a:r>
          </a:p>
          <a:p>
            <a:pPr marL="0" indent="0">
              <a:buNone/>
            </a:pPr>
            <a:r>
              <a:rPr lang="en-US" dirty="0"/>
              <a:t>				(Cottrell, 2019, p.113)</a:t>
            </a:r>
          </a:p>
        </p:txBody>
      </p:sp>
      <p:sp>
        <p:nvSpPr>
          <p:cNvPr id="4" name="Date Placeholder 3">
            <a:extLst>
              <a:ext uri="{FF2B5EF4-FFF2-40B4-BE49-F238E27FC236}">
                <a16:creationId xmlns:a16="http://schemas.microsoft.com/office/drawing/2014/main" id="{558F40AC-E38F-2D54-4296-D2E8CA6A416E}"/>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3392939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FDBCB-276D-76DB-3494-55144B5356C5}"/>
              </a:ext>
            </a:extLst>
          </p:cNvPr>
          <p:cNvSpPr>
            <a:spLocks noGrp="1"/>
          </p:cNvSpPr>
          <p:nvPr>
            <p:ph type="title"/>
          </p:nvPr>
        </p:nvSpPr>
        <p:spPr/>
        <p:txBody>
          <a:bodyPr/>
          <a:lstStyle/>
          <a:p>
            <a:r>
              <a:rPr lang="en-US" sz="3800" b="1" dirty="0"/>
              <a:t>Extension Activity: Assess your Motivation</a:t>
            </a:r>
          </a:p>
        </p:txBody>
      </p:sp>
      <p:sp>
        <p:nvSpPr>
          <p:cNvPr id="3" name="Content Placeholder 2">
            <a:extLst>
              <a:ext uri="{FF2B5EF4-FFF2-40B4-BE49-F238E27FC236}">
                <a16:creationId xmlns:a16="http://schemas.microsoft.com/office/drawing/2014/main" id="{8D04E72E-4676-293C-A891-915592C229A0}"/>
              </a:ext>
            </a:extLst>
          </p:cNvPr>
          <p:cNvSpPr>
            <a:spLocks noGrp="1"/>
          </p:cNvSpPr>
          <p:nvPr>
            <p:ph idx="1"/>
          </p:nvPr>
        </p:nvSpPr>
        <p:spPr/>
        <p:txBody>
          <a:bodyPr/>
          <a:lstStyle/>
          <a:p>
            <a:r>
              <a:rPr lang="en-US" dirty="0"/>
              <a:t>P.g.113 in Cottrell’s (2019) T</a:t>
            </a:r>
            <a:r>
              <a:rPr lang="en-US" i="1" dirty="0"/>
              <a:t>he Study Skills Handbook</a:t>
            </a:r>
            <a:r>
              <a:rPr lang="en-US" dirty="0"/>
              <a:t>: How Strong is Your Motivation</a:t>
            </a:r>
          </a:p>
          <a:p>
            <a:pPr marL="0" indent="0">
              <a:buNone/>
            </a:pPr>
            <a:endParaRPr lang="en-US" sz="2000" i="1" dirty="0"/>
          </a:p>
          <a:p>
            <a:r>
              <a:rPr lang="en-US" i="1" dirty="0"/>
              <a:t>UWTSD Home Page&gt;Study&gt; Library &amp; Learning Resources&gt; Search: Cottrell, Select </a:t>
            </a:r>
            <a:r>
              <a:rPr lang="en-US" dirty="0"/>
              <a:t>The Study Skills Handbook </a:t>
            </a:r>
            <a:r>
              <a:rPr lang="en-US" dirty="0" err="1"/>
              <a:t>Proquest</a:t>
            </a:r>
            <a:r>
              <a:rPr lang="en-US" dirty="0"/>
              <a:t> online text</a:t>
            </a:r>
            <a:endParaRPr lang="en-US" i="1" dirty="0"/>
          </a:p>
        </p:txBody>
      </p:sp>
      <p:sp>
        <p:nvSpPr>
          <p:cNvPr id="4" name="Date Placeholder 3">
            <a:extLst>
              <a:ext uri="{FF2B5EF4-FFF2-40B4-BE49-F238E27FC236}">
                <a16:creationId xmlns:a16="http://schemas.microsoft.com/office/drawing/2014/main" id="{B4DA822A-D92B-1CBE-A761-C0DE0EB19CFD}"/>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108992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5AE8F-6EB6-B004-3878-5F030CDEE8D6}"/>
              </a:ext>
            </a:extLst>
          </p:cNvPr>
          <p:cNvSpPr>
            <a:spLocks noGrp="1"/>
          </p:cNvSpPr>
          <p:nvPr>
            <p:ph type="title"/>
          </p:nvPr>
        </p:nvSpPr>
        <p:spPr>
          <a:xfrm>
            <a:off x="3090664" y="191200"/>
            <a:ext cx="2962672" cy="418058"/>
          </a:xfrm>
        </p:spPr>
        <p:txBody>
          <a:bodyPr/>
          <a:lstStyle/>
          <a:p>
            <a:r>
              <a:rPr lang="en-US" sz="3000" b="1" dirty="0"/>
              <a:t>References</a:t>
            </a:r>
          </a:p>
        </p:txBody>
      </p:sp>
      <p:sp>
        <p:nvSpPr>
          <p:cNvPr id="3" name="Content Placeholder 2">
            <a:extLst>
              <a:ext uri="{FF2B5EF4-FFF2-40B4-BE49-F238E27FC236}">
                <a16:creationId xmlns:a16="http://schemas.microsoft.com/office/drawing/2014/main" id="{FEE2B9B8-7DF3-43BB-3B4A-FFD18ECE866A}"/>
              </a:ext>
            </a:extLst>
          </p:cNvPr>
          <p:cNvSpPr>
            <a:spLocks noGrp="1"/>
          </p:cNvSpPr>
          <p:nvPr>
            <p:ph idx="1"/>
          </p:nvPr>
        </p:nvSpPr>
        <p:spPr>
          <a:xfrm>
            <a:off x="250825" y="692696"/>
            <a:ext cx="8641656" cy="5184576"/>
          </a:xfrm>
        </p:spPr>
        <p:txBody>
          <a:bodyPr/>
          <a:lstStyle/>
          <a:p>
            <a:pPr marL="0" indent="0" algn="just">
              <a:buNone/>
            </a:pPr>
            <a:r>
              <a:rPr lang="en-GB" sz="1600" dirty="0">
                <a:latin typeface="Arial" panose="020B0604020202020204" pitchFamily="34" charset="0"/>
                <a:cs typeface="Arial" panose="020B0604020202020204" pitchFamily="34" charset="0"/>
              </a:rPr>
              <a:t>Adair, J. (2019) </a:t>
            </a:r>
            <a:r>
              <a:rPr lang="en-GB" sz="1600" i="1" dirty="0">
                <a:latin typeface="Arial" panose="020B0604020202020204" pitchFamily="34" charset="0"/>
                <a:cs typeface="Arial" panose="020B0604020202020204" pitchFamily="34" charset="0"/>
              </a:rPr>
              <a:t>Decision Making and Problem Solving : Break Through Barriers and Banish Uncertainty at Work. </a:t>
            </a:r>
            <a:r>
              <a:rPr lang="en-GB" sz="1600" dirty="0">
                <a:latin typeface="Arial" panose="020B0604020202020204" pitchFamily="34" charset="0"/>
                <a:cs typeface="Arial" panose="020B0604020202020204" pitchFamily="34" charset="0"/>
              </a:rPr>
              <a:t>London</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Kogan.  (For student reference: Chapter 4 ‘Key Problem-Solving Strategies’ is particularly helpful)</a:t>
            </a:r>
          </a:p>
          <a:p>
            <a:pPr marL="0" indent="0" algn="just">
              <a:buNone/>
            </a:pPr>
            <a:endParaRPr lang="en-US" sz="800" dirty="0">
              <a:latin typeface="Arial" panose="020B0604020202020204" pitchFamily="34" charset="0"/>
              <a:cs typeface="Arial" panose="020B0604020202020204" pitchFamily="34" charset="0"/>
            </a:endParaRPr>
          </a:p>
          <a:p>
            <a:pPr marL="0" indent="0" algn="just">
              <a:buNone/>
            </a:pPr>
            <a:r>
              <a:rPr lang="en-GB" sz="1600" dirty="0">
                <a:latin typeface="Arial" panose="020B0604020202020204" pitchFamily="34" charset="0"/>
                <a:ea typeface="Calibri" panose="020F0502020204030204" pitchFamily="34" charset="0"/>
                <a:cs typeface="Arial" panose="020B0604020202020204" pitchFamily="34" charset="0"/>
              </a:rPr>
              <a:t>Bransford, J &amp; Stein, B. (1993) </a:t>
            </a:r>
            <a:r>
              <a:rPr lang="en-GB" sz="1600" i="1" dirty="0">
                <a:latin typeface="Arial" panose="020B0604020202020204" pitchFamily="34" charset="0"/>
                <a:ea typeface="Calibri" panose="020F0502020204030204" pitchFamily="34" charset="0"/>
                <a:cs typeface="Arial" panose="020B0604020202020204" pitchFamily="34" charset="0"/>
              </a:rPr>
              <a:t>The ideal problem solver : a guide for improving thinking, learning, and creativity. </a:t>
            </a:r>
            <a:r>
              <a:rPr lang="en-GB" sz="1600" dirty="0">
                <a:latin typeface="Arial" panose="020B0604020202020204" pitchFamily="34" charset="0"/>
                <a:ea typeface="Calibri" panose="020F0502020204030204" pitchFamily="34" charset="0"/>
                <a:cs typeface="Arial" panose="020B0604020202020204" pitchFamily="34" charset="0"/>
              </a:rPr>
              <a:t>2</a:t>
            </a:r>
            <a:r>
              <a:rPr lang="en-GB" sz="1600" baseline="30000" dirty="0">
                <a:latin typeface="Arial" panose="020B0604020202020204" pitchFamily="34" charset="0"/>
                <a:ea typeface="Calibri" panose="020F0502020204030204" pitchFamily="34" charset="0"/>
                <a:cs typeface="Arial" panose="020B0604020202020204" pitchFamily="34" charset="0"/>
              </a:rPr>
              <a:t>nd</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dirty="0" err="1">
                <a:latin typeface="Arial" panose="020B0604020202020204" pitchFamily="34" charset="0"/>
                <a:ea typeface="Calibri" panose="020F0502020204030204" pitchFamily="34" charset="0"/>
                <a:cs typeface="Arial" panose="020B0604020202020204" pitchFamily="34" charset="0"/>
              </a:rPr>
              <a:t>edn</a:t>
            </a:r>
            <a:r>
              <a:rPr lang="en-GB" sz="1600" i="1" dirty="0">
                <a:latin typeface="Arial" panose="020B0604020202020204" pitchFamily="34" charset="0"/>
                <a:ea typeface="Calibri" panose="020F0502020204030204" pitchFamily="34" charset="0"/>
                <a:cs typeface="Arial" panose="020B0604020202020204" pitchFamily="34" charset="0"/>
              </a:rPr>
              <a:t>. </a:t>
            </a:r>
            <a:r>
              <a:rPr lang="en-GB" sz="1600" dirty="0">
                <a:latin typeface="Arial" panose="020B0604020202020204" pitchFamily="34" charset="0"/>
                <a:ea typeface="Calibri" panose="020F0502020204030204" pitchFamily="34" charset="0"/>
                <a:cs typeface="Arial" panose="020B0604020202020204" pitchFamily="34" charset="0"/>
              </a:rPr>
              <a:t>New York:</a:t>
            </a:r>
            <a:r>
              <a:rPr lang="en-GB" sz="1600" i="1" dirty="0">
                <a:latin typeface="Arial" panose="020B0604020202020204" pitchFamily="34" charset="0"/>
                <a:ea typeface="Calibri" panose="020F0502020204030204" pitchFamily="34" charset="0"/>
                <a:cs typeface="Arial" panose="020B0604020202020204" pitchFamily="34" charset="0"/>
              </a:rPr>
              <a:t> </a:t>
            </a:r>
            <a:r>
              <a:rPr lang="en-GB" sz="1600" dirty="0">
                <a:latin typeface="Arial" panose="020B0604020202020204" pitchFamily="34" charset="0"/>
                <a:ea typeface="Calibri" panose="020F0502020204030204" pitchFamily="34" charset="0"/>
                <a:cs typeface="Arial" panose="020B0604020202020204" pitchFamily="34" charset="0"/>
              </a:rPr>
              <a:t>W. H. Freeman and Company</a:t>
            </a:r>
          </a:p>
          <a:p>
            <a:pPr marL="0" indent="0" algn="just">
              <a:buNone/>
            </a:pPr>
            <a:endParaRPr lang="en-GB" sz="800" dirty="0">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GB" sz="1600" dirty="0">
                <a:latin typeface="Arial" panose="020B0604020202020204" pitchFamily="34" charset="0"/>
                <a:ea typeface="Calibri" panose="020F0502020204030204" pitchFamily="34" charset="0"/>
                <a:cs typeface="Arial" panose="020B0604020202020204" pitchFamily="34" charset="0"/>
              </a:rPr>
              <a:t>Cottrell, S. (2019) </a:t>
            </a:r>
            <a:r>
              <a:rPr lang="en-GB" sz="1600" i="1" dirty="0">
                <a:latin typeface="Arial" panose="020B0604020202020204" pitchFamily="34" charset="0"/>
                <a:ea typeface="Calibri" panose="020F0502020204030204" pitchFamily="34" charset="0"/>
                <a:cs typeface="Arial" panose="020B0604020202020204" pitchFamily="34" charset="0"/>
              </a:rPr>
              <a:t>The study skills handbook. </a:t>
            </a:r>
            <a:r>
              <a:rPr lang="en-GB" sz="1600" dirty="0">
                <a:latin typeface="Arial" panose="020B0604020202020204" pitchFamily="34" charset="0"/>
                <a:ea typeface="Calibri" panose="020F0502020204030204" pitchFamily="34" charset="0"/>
                <a:cs typeface="Arial" panose="020B0604020202020204" pitchFamily="34" charset="0"/>
              </a:rPr>
              <a:t>5</a:t>
            </a:r>
            <a:r>
              <a:rPr lang="en-GB" sz="1600" baseline="30000" dirty="0">
                <a:latin typeface="Arial" panose="020B0604020202020204" pitchFamily="34" charset="0"/>
                <a:ea typeface="Calibri" panose="020F0502020204030204" pitchFamily="34" charset="0"/>
                <a:cs typeface="Arial" panose="020B0604020202020204" pitchFamily="34" charset="0"/>
              </a:rPr>
              <a:t>th</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dirty="0" err="1">
                <a:latin typeface="Arial" panose="020B0604020202020204" pitchFamily="34" charset="0"/>
                <a:ea typeface="Calibri" panose="020F0502020204030204" pitchFamily="34" charset="0"/>
                <a:cs typeface="Arial" panose="020B0604020202020204" pitchFamily="34" charset="0"/>
              </a:rPr>
              <a:t>edn</a:t>
            </a:r>
            <a:r>
              <a:rPr lang="en-GB" sz="1600" i="1" dirty="0">
                <a:latin typeface="Arial" panose="020B0604020202020204" pitchFamily="34" charset="0"/>
                <a:ea typeface="Calibri" panose="020F0502020204030204" pitchFamily="34" charset="0"/>
                <a:cs typeface="Arial" panose="020B0604020202020204" pitchFamily="34" charset="0"/>
              </a:rPr>
              <a:t>. </a:t>
            </a:r>
            <a:r>
              <a:rPr lang="en-GB" sz="1600" dirty="0">
                <a:latin typeface="Arial" panose="020B0604020202020204" pitchFamily="34" charset="0"/>
                <a:ea typeface="Calibri" panose="020F0502020204030204" pitchFamily="34" charset="0"/>
                <a:cs typeface="Arial" panose="020B0604020202020204" pitchFamily="34" charset="0"/>
              </a:rPr>
              <a:t>London: Red Globe Press. </a:t>
            </a:r>
          </a:p>
          <a:p>
            <a:pPr marL="0" indent="0" algn="just">
              <a:buNone/>
            </a:pPr>
            <a:endParaRPr lang="en-US" sz="800" dirty="0">
              <a:latin typeface="Arial" panose="020B0604020202020204" pitchFamily="34" charset="0"/>
              <a:cs typeface="Arial" panose="020B0604020202020204" pitchFamily="34" charset="0"/>
            </a:endParaRPr>
          </a:p>
          <a:p>
            <a:pPr marL="0" indent="0" algn="just">
              <a:buNone/>
            </a:pPr>
            <a:r>
              <a:rPr lang="en-US" sz="1600" dirty="0">
                <a:latin typeface="Arial" panose="020B0604020202020204" pitchFamily="34" charset="0"/>
                <a:cs typeface="Arial" panose="020B0604020202020204" pitchFamily="34" charset="0"/>
              </a:rPr>
              <a:t>Gardner, A. (2024) </a:t>
            </a:r>
            <a:r>
              <a:rPr lang="en-US" sz="1600" i="1" dirty="0">
                <a:latin typeface="Arial" panose="020B0604020202020204" pitchFamily="34" charset="0"/>
                <a:cs typeface="Arial" panose="020B0604020202020204" pitchFamily="34" charset="0"/>
              </a:rPr>
              <a:t>The Kipling method of asking questions. </a:t>
            </a:r>
            <a:r>
              <a:rPr lang="en-US" sz="1600" dirty="0">
                <a:latin typeface="Arial" panose="020B0604020202020204" pitchFamily="34" charset="0"/>
                <a:cs typeface="Arial" panose="020B0604020202020204" pitchFamily="34" charset="0"/>
              </a:rPr>
              <a:t>Available at: </a:t>
            </a:r>
            <a:r>
              <a:rPr lang="en-US" sz="1600" dirty="0">
                <a:latin typeface="Arial" panose="020B0604020202020204" pitchFamily="34" charset="0"/>
                <a:cs typeface="Arial" panose="020B0604020202020204" pitchFamily="34" charset="0"/>
                <a:hlinkClick r:id="rId2"/>
              </a:rPr>
              <a:t>https://www.linkedin.com/pulse/kipling-method-asking-questions-alec-gardner-p5gac/</a:t>
            </a:r>
            <a:r>
              <a:rPr lang="en-US" sz="1600" dirty="0">
                <a:latin typeface="Arial" panose="020B0604020202020204" pitchFamily="34" charset="0"/>
                <a:cs typeface="Arial" panose="020B0604020202020204" pitchFamily="34" charset="0"/>
              </a:rPr>
              <a:t> (Accessed: 26 August 2024).</a:t>
            </a:r>
            <a:endParaRPr lang="en-US" sz="1600" i="1" dirty="0">
              <a:latin typeface="Arial" panose="020B0604020202020204" pitchFamily="34" charset="0"/>
              <a:cs typeface="Arial" panose="020B0604020202020204" pitchFamily="34" charset="0"/>
            </a:endParaRPr>
          </a:p>
          <a:p>
            <a:pPr marL="0" indent="0" algn="just">
              <a:buNone/>
            </a:pPr>
            <a:endParaRPr lang="en-US" sz="800" dirty="0">
              <a:latin typeface="Arial" panose="020B0604020202020204" pitchFamily="34" charset="0"/>
              <a:cs typeface="Arial" panose="020B0604020202020204" pitchFamily="34" charset="0"/>
            </a:endParaRPr>
          </a:p>
          <a:p>
            <a:pPr marL="0" indent="0" algn="just">
              <a:buNone/>
            </a:pPr>
            <a:r>
              <a:rPr lang="en-US" sz="1600" dirty="0">
                <a:latin typeface="Arial" panose="020B0604020202020204" pitchFamily="34" charset="0"/>
                <a:cs typeface="Arial" panose="020B0604020202020204" pitchFamily="34" charset="0"/>
              </a:rPr>
              <a:t>Indeed.(2024) </a:t>
            </a:r>
            <a:r>
              <a:rPr lang="en-US" sz="1600" i="1" dirty="0">
                <a:latin typeface="Arial" panose="020B0604020202020204" pitchFamily="34" charset="0"/>
                <a:cs typeface="Arial" panose="020B0604020202020204" pitchFamily="34" charset="0"/>
              </a:rPr>
              <a:t>Problem-solving skills: definitions and examples. </a:t>
            </a:r>
            <a:r>
              <a:rPr lang="en-US" sz="1600" dirty="0">
                <a:latin typeface="Arial" panose="020B0604020202020204" pitchFamily="34" charset="0"/>
                <a:cs typeface="Arial" panose="020B0604020202020204" pitchFamily="34" charset="0"/>
              </a:rPr>
              <a:t>Available at: </a:t>
            </a:r>
            <a:r>
              <a:rPr lang="en-US" sz="1600" dirty="0">
                <a:latin typeface="Arial" panose="020B0604020202020204" pitchFamily="34" charset="0"/>
                <a:cs typeface="Arial" panose="020B0604020202020204" pitchFamily="34" charset="0"/>
                <a:hlinkClick r:id="rId3"/>
              </a:rPr>
              <a:t>https://uk.indeed.com/career-advice/career-development/problem-solving-skills</a:t>
            </a:r>
            <a:r>
              <a:rPr lang="en-US" sz="1600" dirty="0">
                <a:latin typeface="Arial" panose="020B0604020202020204" pitchFamily="34" charset="0"/>
                <a:cs typeface="Arial" panose="020B0604020202020204" pitchFamily="34" charset="0"/>
              </a:rPr>
              <a:t> (Accessed: 17</a:t>
            </a:r>
            <a:r>
              <a:rPr lang="en-US" sz="1600" baseline="300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August 2024).</a:t>
            </a:r>
            <a:endParaRPr lang="en-GB" sz="1600" dirty="0">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800" dirty="0">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GB" sz="1600" dirty="0">
                <a:latin typeface="Arial" panose="020B0604020202020204" pitchFamily="34" charset="0"/>
                <a:ea typeface="Calibri" panose="020F0502020204030204" pitchFamily="34" charset="0"/>
                <a:cs typeface="Arial" panose="020B0604020202020204" pitchFamily="34" charset="0"/>
              </a:rPr>
              <a:t>University of Manchester Career Services (n.d.) </a:t>
            </a:r>
            <a:r>
              <a:rPr lang="en-GB" sz="1600" i="1" dirty="0">
                <a:latin typeface="Arial" panose="020B0604020202020204" pitchFamily="34" charset="0"/>
                <a:ea typeface="Calibri" panose="020F0502020204030204" pitchFamily="34" charset="0"/>
                <a:cs typeface="Arial" panose="020B0604020202020204" pitchFamily="34" charset="0"/>
              </a:rPr>
              <a:t>Problem solving.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4"/>
              </a:rPr>
              <a:t>https://www.careers.manchester.ac.uk/findjobs/skills/problemsolving/</a:t>
            </a:r>
            <a:r>
              <a:rPr lang="en-GB" sz="1600" dirty="0">
                <a:latin typeface="Arial" panose="020B0604020202020204" pitchFamily="34" charset="0"/>
                <a:ea typeface="Calibri" panose="020F0502020204030204" pitchFamily="34" charset="0"/>
                <a:cs typeface="Arial" panose="020B0604020202020204" pitchFamily="34" charset="0"/>
              </a:rPr>
              <a:t> (Accessed 9 August 2024)</a:t>
            </a:r>
          </a:p>
          <a:p>
            <a:pPr marL="0" indent="0" algn="just">
              <a:buNone/>
            </a:pPr>
            <a:endParaRPr lang="en-GB" sz="1600" dirty="0">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1600" dirty="0">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a:p>
            <a:pPr marL="0" indent="0" algn="just">
              <a:buNone/>
            </a:pPr>
            <a:endParaRPr lang="en-US" sz="1600" i="1" dirty="0">
              <a:latin typeface="Arial" panose="020B0604020202020204" pitchFamily="34" charset="0"/>
              <a:cs typeface="Arial" panose="020B0604020202020204" pitchFamily="34" charset="0"/>
            </a:endParaRPr>
          </a:p>
          <a:p>
            <a:pPr marL="0" indent="0" algn="just">
              <a:buNone/>
            </a:pPr>
            <a:endParaRPr lang="en-US" sz="1600" i="1" dirty="0">
              <a:latin typeface="Arial" panose="020B0604020202020204" pitchFamily="34" charset="0"/>
              <a:cs typeface="Arial" panose="020B0604020202020204" pitchFamily="34" charset="0"/>
            </a:endParaRPr>
          </a:p>
          <a:p>
            <a:pPr marL="0" indent="0" algn="just">
              <a:buNone/>
            </a:pPr>
            <a:endParaRPr lang="en-US"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DD628F0-731E-06FA-17B6-9267DDB2A909}"/>
              </a:ext>
            </a:extLst>
          </p:cNvPr>
          <p:cNvSpPr>
            <a:spLocks noGrp="1"/>
          </p:cNvSpPr>
          <p:nvPr>
            <p:ph type="dt" sz="half" idx="10"/>
          </p:nvPr>
        </p:nvSpPr>
        <p:spPr/>
        <p:txBody>
          <a:bodyPr/>
          <a:lstStyle/>
          <a:p>
            <a:pPr>
              <a:defRPr/>
            </a:pPr>
            <a:fld id="{CDF502AA-C8CB-4132-B592-CA60B7C38ACE}" type="datetime1">
              <a:rPr lang="en-GB" smtClean="0"/>
              <a:pPr>
                <a:defRPr/>
              </a:pPr>
              <a:t>18/09/2024</a:t>
            </a:fld>
            <a:endParaRPr lang="en-GB"/>
          </a:p>
        </p:txBody>
      </p:sp>
    </p:spTree>
    <p:extLst>
      <p:ext uri="{BB962C8B-B14F-4D97-AF65-F5344CB8AC3E}">
        <p14:creationId xmlns:p14="http://schemas.microsoft.com/office/powerpoint/2010/main" val="4062392383"/>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4072</TotalTime>
  <Words>926</Words>
  <Application>Microsoft Macintosh PowerPoint</Application>
  <PresentationFormat>On-screen Show (4:3)</PresentationFormat>
  <Paragraphs>83</Paragraphs>
  <Slides>12</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12</vt:i4>
      </vt:variant>
    </vt:vector>
  </HeadingPairs>
  <TitlesOfParts>
    <vt:vector size="21" baseType="lpstr">
      <vt:lpstr>Arial</vt:lpstr>
      <vt:lpstr>Calibri</vt:lpstr>
      <vt:lpstr>Myriad Pro</vt:lpstr>
      <vt:lpstr>Söhne</vt:lpstr>
      <vt:lpstr>Times New Roman</vt:lpstr>
      <vt:lpstr>Wingdings</vt:lpstr>
      <vt:lpstr>1_20140311PresentationUWTSDTemplate</vt:lpstr>
      <vt:lpstr>20140311PresentationUWTSDTemplate</vt:lpstr>
      <vt:lpstr>2_20140311PresentationUWTSDTemplate</vt:lpstr>
      <vt:lpstr> LCHS4001 Academic and Employability Skills (ACE)  </vt:lpstr>
      <vt:lpstr>Aims of this session:</vt:lpstr>
      <vt:lpstr>Discuss </vt:lpstr>
      <vt:lpstr>Problem Solving Skills</vt:lpstr>
      <vt:lpstr>Importance of Problem Solving</vt:lpstr>
      <vt:lpstr>Problem Solving: Discussion</vt:lpstr>
      <vt:lpstr>Tools &amp; Techniques  For Problem Solving</vt:lpstr>
      <vt:lpstr>Motivation</vt:lpstr>
      <vt:lpstr>Importance of motivation</vt:lpstr>
      <vt:lpstr>Motivation: Influences</vt:lpstr>
      <vt:lpstr>Extension Activity: Assess your Motivation</vt:lpstr>
      <vt:lpstr>References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377</cp:revision>
  <dcterms:created xsi:type="dcterms:W3CDTF">2012-10-20T16:04:33Z</dcterms:created>
  <dcterms:modified xsi:type="dcterms:W3CDTF">2024-09-18T16:27:00Z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