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 id="260" r:id="rId6"/>
    <p:sldId id="265" r:id="rId7"/>
    <p:sldId id="261" r:id="rId8"/>
    <p:sldId id="262" r:id="rId9"/>
    <p:sldId id="264" r:id="rId10"/>
    <p:sldId id="263"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gela Williams (1903683)" initials="AW(" lastIdx="1" clrIdx="0">
    <p:extLst>
      <p:ext uri="{19B8F6BF-5375-455C-9EA6-DF929625EA0E}">
        <p15:presenceInfo xmlns:p15="http://schemas.microsoft.com/office/powerpoint/2012/main" userId="Angela Williams (1903683)"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0" d="100"/>
          <a:sy n="80" d="100"/>
        </p:scale>
        <p:origin x="782"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3EB3DA9-D53C-4ED6-BF34-9B1D69026CED}" type="datetimeFigureOut">
              <a:rPr lang="en-GB" smtClean="0"/>
              <a:t>09/12/2019</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56EA20F6-A170-428D-87B7-DAE24518637D}"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827055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EB3DA9-D53C-4ED6-BF34-9B1D69026CED}"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EA20F6-A170-428D-87B7-DAE24518637D}"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543839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EB3DA9-D53C-4ED6-BF34-9B1D69026CED}"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EA20F6-A170-428D-87B7-DAE24518637D}"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787413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3EB3DA9-D53C-4ED6-BF34-9B1D69026CED}" type="datetimeFigureOut">
              <a:rPr lang="en-GB" smtClean="0"/>
              <a:t>09/12/2019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EA20F6-A170-428D-87B7-DAE24518637D}"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215679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3EB3DA9-D53C-4ED6-BF34-9B1D69026CED}" type="datetimeFigureOut">
              <a:rPr lang="en-GB" smtClean="0"/>
              <a:t>09/12/2019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EA20F6-A170-428D-87B7-DAE24518637D}"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13568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3EB3DA9-D53C-4ED6-BF34-9B1D69026CED}" type="datetimeFigureOut">
              <a:rPr lang="en-GB" smtClean="0"/>
              <a:t>09/12/2019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EA20F6-A170-428D-87B7-DAE24518637D}"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94839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EB3DA9-D53C-4ED6-BF34-9B1D69026CED}" type="datetimeFigureOut">
              <a:rPr lang="en-GB" smtClean="0"/>
              <a:t>09/12/2019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EA20F6-A170-428D-87B7-DAE24518637D}" type="slidenum">
              <a:rPr lang="en-GB" smtClean="0"/>
              <a:t>‹#›</a:t>
            </a:fld>
            <a:endParaRPr lang="en-GB"/>
          </a:p>
        </p:txBody>
      </p:sp>
    </p:spTree>
    <p:extLst>
      <p:ext uri="{BB962C8B-B14F-4D97-AF65-F5344CB8AC3E}">
        <p14:creationId xmlns:p14="http://schemas.microsoft.com/office/powerpoint/2010/main" val="39122530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3EB3DA9-D53C-4ED6-BF34-9B1D69026CED}" type="datetimeFigureOut">
              <a:rPr lang="en-GB" smtClean="0"/>
              <a:t>09/12/2019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EA20F6-A170-428D-87B7-DAE24518637D}"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872632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B3EB3DA9-D53C-4ED6-BF34-9B1D69026CED}" type="datetimeFigureOut">
              <a:rPr lang="en-GB" smtClean="0"/>
              <a:t>09/12/2019</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56EA20F6-A170-428D-87B7-DAE24518637D}"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276548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EB3DA9-D53C-4ED6-BF34-9B1D69026CED}"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EA20F6-A170-428D-87B7-DAE24518637D}"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465826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EB3DA9-D53C-4ED6-BF34-9B1D69026CED}"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EA20F6-A170-428D-87B7-DAE24518637D}"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662374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B3EB3DA9-D53C-4ED6-BF34-9B1D69026CED}" type="datetimeFigureOut">
              <a:rPr lang="en-GB" smtClean="0"/>
              <a:t>09/12/2019</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56EA20F6-A170-428D-87B7-DAE24518637D}"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874122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B4AAF82-199A-48CC-AEE7-EC2D834DD15B}"/>
              </a:ext>
            </a:extLst>
          </p:cNvPr>
          <p:cNvSpPr>
            <a:spLocks noGrp="1"/>
          </p:cNvSpPr>
          <p:nvPr>
            <p:ph type="subTitle" idx="1"/>
          </p:nvPr>
        </p:nvSpPr>
        <p:spPr>
          <a:xfrm>
            <a:off x="5078896" y="5118231"/>
            <a:ext cx="5975956" cy="977621"/>
          </a:xfrm>
        </p:spPr>
        <p:txBody>
          <a:bodyPr>
            <a:normAutofit/>
          </a:bodyPr>
          <a:lstStyle/>
          <a:p>
            <a:r>
              <a:rPr lang="en-GB" dirty="0">
                <a:solidFill>
                  <a:srgbClr val="FFFFFF"/>
                </a:solidFill>
              </a:rPr>
              <a:t>ANGELA WILLIAMS</a:t>
            </a:r>
          </a:p>
        </p:txBody>
      </p:sp>
      <p:pic>
        <p:nvPicPr>
          <p:cNvPr id="5" name="Picture 4">
            <a:extLst>
              <a:ext uri="{FF2B5EF4-FFF2-40B4-BE49-F238E27FC236}">
                <a16:creationId xmlns:a16="http://schemas.microsoft.com/office/drawing/2014/main" id="{1E01B775-A7D9-4A14-AE8A-8AF6918F3C9F}"/>
              </a:ext>
            </a:extLst>
          </p:cNvPr>
          <p:cNvPicPr>
            <a:picLocks noChangeAspect="1"/>
          </p:cNvPicPr>
          <p:nvPr/>
        </p:nvPicPr>
        <p:blipFill rotWithShape="1">
          <a:blip r:embed="rId2"/>
          <a:srcRect l="434" r="4159" b="2"/>
          <a:stretch/>
        </p:blipFill>
        <p:spPr>
          <a:xfrm>
            <a:off x="3179" y="-2"/>
            <a:ext cx="4651117" cy="6858002"/>
          </a:xfrm>
          <a:prstGeom prst="rect">
            <a:avLst/>
          </a:prstGeom>
        </p:spPr>
      </p:pic>
    </p:spTree>
    <p:extLst>
      <p:ext uri="{BB962C8B-B14F-4D97-AF65-F5344CB8AC3E}">
        <p14:creationId xmlns:p14="http://schemas.microsoft.com/office/powerpoint/2010/main" val="23917487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92727-D987-49D4-8B8B-CA70CBF948E6}"/>
              </a:ext>
            </a:extLst>
          </p:cNvPr>
          <p:cNvSpPr>
            <a:spLocks noGrp="1"/>
          </p:cNvSpPr>
          <p:nvPr>
            <p:ph type="ctrTitle"/>
          </p:nvPr>
        </p:nvSpPr>
        <p:spPr>
          <a:xfrm>
            <a:off x="1524000" y="1122363"/>
            <a:ext cx="9144000" cy="1058862"/>
          </a:xfrm>
        </p:spPr>
        <p:txBody>
          <a:bodyPr/>
          <a:lstStyle/>
          <a:p>
            <a:r>
              <a:rPr lang="en-US" dirty="0">
                <a:solidFill>
                  <a:schemeClr val="bg1"/>
                </a:solidFill>
              </a:rPr>
              <a:t>Introduction</a:t>
            </a:r>
            <a:endParaRPr lang="en-GB" dirty="0">
              <a:solidFill>
                <a:schemeClr val="bg1"/>
              </a:solidFill>
            </a:endParaRPr>
          </a:p>
        </p:txBody>
      </p:sp>
      <p:sp>
        <p:nvSpPr>
          <p:cNvPr id="3" name="Subtitle 2">
            <a:extLst>
              <a:ext uri="{FF2B5EF4-FFF2-40B4-BE49-F238E27FC236}">
                <a16:creationId xmlns:a16="http://schemas.microsoft.com/office/drawing/2014/main" id="{6B4AAF82-199A-48CC-AEE7-EC2D834DD15B}"/>
              </a:ext>
            </a:extLst>
          </p:cNvPr>
          <p:cNvSpPr>
            <a:spLocks noGrp="1"/>
          </p:cNvSpPr>
          <p:nvPr>
            <p:ph type="subTitle" idx="1"/>
          </p:nvPr>
        </p:nvSpPr>
        <p:spPr>
          <a:xfrm>
            <a:off x="1524000" y="2266950"/>
            <a:ext cx="9144000" cy="2990850"/>
          </a:xfrm>
        </p:spPr>
        <p:txBody>
          <a:bodyPr>
            <a:normAutofit fontScale="92500" lnSpcReduction="10000"/>
          </a:bodyPr>
          <a:lstStyle/>
          <a:p>
            <a:pPr algn="l"/>
            <a:r>
              <a:rPr lang="en-US" dirty="0">
                <a:solidFill>
                  <a:schemeClr val="bg1"/>
                </a:solidFill>
              </a:rPr>
              <a:t>Hypnobirthing is a tried and proven method that prepares a woman to give birth in a peaceful and controlled manner.</a:t>
            </a:r>
          </a:p>
          <a:p>
            <a:pPr algn="l"/>
            <a:endParaRPr lang="en-US" dirty="0">
              <a:solidFill>
                <a:schemeClr val="bg1"/>
              </a:solidFill>
            </a:endParaRPr>
          </a:p>
          <a:p>
            <a:pPr algn="l"/>
            <a:r>
              <a:rPr lang="en-US" dirty="0">
                <a:solidFill>
                  <a:schemeClr val="bg1"/>
                </a:solidFill>
              </a:rPr>
              <a:t>It is a </a:t>
            </a:r>
            <a:r>
              <a:rPr lang="en-US" dirty="0" err="1">
                <a:solidFill>
                  <a:schemeClr val="bg1"/>
                </a:solidFill>
              </a:rPr>
              <a:t>programme</a:t>
            </a:r>
            <a:r>
              <a:rPr lang="en-US" dirty="0">
                <a:solidFill>
                  <a:schemeClr val="bg1"/>
                </a:solidFill>
              </a:rPr>
              <a:t> that considers the psychological as well as the physical well-being of mother birth partner and the newborn.</a:t>
            </a:r>
          </a:p>
          <a:p>
            <a:pPr algn="l"/>
            <a:endParaRPr lang="en-US" dirty="0">
              <a:solidFill>
                <a:schemeClr val="bg1"/>
              </a:solidFill>
            </a:endParaRPr>
          </a:p>
          <a:p>
            <a:pPr algn="l"/>
            <a:r>
              <a:rPr lang="en-US" dirty="0">
                <a:solidFill>
                  <a:schemeClr val="bg1"/>
                </a:solidFill>
              </a:rPr>
              <a:t>Building self-confidence and releasing fear is an important part of hypnobirthing.</a:t>
            </a:r>
            <a:endParaRPr lang="en-GB" dirty="0">
              <a:solidFill>
                <a:schemeClr val="bg1"/>
              </a:solidFill>
            </a:endParaRPr>
          </a:p>
        </p:txBody>
      </p:sp>
    </p:spTree>
    <p:extLst>
      <p:ext uri="{BB962C8B-B14F-4D97-AF65-F5344CB8AC3E}">
        <p14:creationId xmlns:p14="http://schemas.microsoft.com/office/powerpoint/2010/main" val="41261711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92727-D987-49D4-8B8B-CA70CBF948E6}"/>
              </a:ext>
            </a:extLst>
          </p:cNvPr>
          <p:cNvSpPr>
            <a:spLocks noGrp="1"/>
          </p:cNvSpPr>
          <p:nvPr>
            <p:ph type="ctrTitle"/>
          </p:nvPr>
        </p:nvSpPr>
        <p:spPr>
          <a:xfrm>
            <a:off x="1655842" y="352425"/>
            <a:ext cx="9697958" cy="4562475"/>
          </a:xfrm>
        </p:spPr>
        <p:txBody>
          <a:bodyPr>
            <a:normAutofit/>
          </a:bodyPr>
          <a:lstStyle/>
          <a:p>
            <a:r>
              <a:rPr lang="en-GB" sz="1700"/>
              <a:t>Fear Tension Pain Cycle</a:t>
            </a:r>
            <a:br>
              <a:rPr lang="en-GB" sz="1700"/>
            </a:br>
            <a:br>
              <a:rPr lang="en-GB" sz="1700"/>
            </a:br>
            <a:r>
              <a:rPr lang="en-GB" sz="1700"/>
              <a:t>Fear</a:t>
            </a:r>
            <a:br>
              <a:rPr lang="en-GB" sz="1700"/>
            </a:br>
            <a:br>
              <a:rPr lang="en-GB" sz="1700"/>
            </a:br>
            <a:r>
              <a:rPr lang="en-GB" sz="1700"/>
              <a:t>Fight or Flight</a:t>
            </a:r>
            <a:br>
              <a:rPr lang="en-GB" sz="1700"/>
            </a:br>
            <a:br>
              <a:rPr lang="en-GB" sz="1700"/>
            </a:br>
            <a:r>
              <a:rPr lang="en-GB" sz="1700"/>
              <a:t>Increased Adrenaline levels</a:t>
            </a:r>
            <a:br>
              <a:rPr lang="en-GB" sz="1700"/>
            </a:br>
            <a:br>
              <a:rPr lang="en-GB" sz="1700"/>
            </a:br>
            <a:r>
              <a:rPr lang="en-GB" sz="1700"/>
              <a:t>Decreased oxYtocin and endorphins</a:t>
            </a:r>
            <a:br>
              <a:rPr lang="en-GB" sz="1700"/>
            </a:br>
            <a:br>
              <a:rPr lang="en-GB" sz="1700"/>
            </a:br>
            <a:r>
              <a:rPr lang="en-GB" sz="1700"/>
              <a:t>Decreased blood flow to the womb</a:t>
            </a:r>
            <a:br>
              <a:rPr lang="en-GB" sz="1700"/>
            </a:br>
            <a:br>
              <a:rPr lang="en-GB" sz="1700"/>
            </a:br>
            <a:r>
              <a:rPr lang="en-GB" sz="1700"/>
              <a:t>Increased tension in the muscle fibres</a:t>
            </a:r>
            <a:br>
              <a:rPr lang="en-GB" sz="1700"/>
            </a:br>
            <a:br>
              <a:rPr lang="en-GB" sz="1700"/>
            </a:br>
            <a:r>
              <a:rPr lang="en-GB" sz="1700"/>
              <a:t>Increased levels of pain</a:t>
            </a:r>
            <a:endParaRPr lang="en-GB" sz="1700" dirty="0"/>
          </a:p>
        </p:txBody>
      </p:sp>
    </p:spTree>
    <p:extLst>
      <p:ext uri="{BB962C8B-B14F-4D97-AF65-F5344CB8AC3E}">
        <p14:creationId xmlns:p14="http://schemas.microsoft.com/office/powerpoint/2010/main" val="69187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685A2-4111-4893-B82F-D6AFB90BD044}"/>
              </a:ext>
            </a:extLst>
          </p:cNvPr>
          <p:cNvSpPr>
            <a:spLocks noGrp="1"/>
          </p:cNvSpPr>
          <p:nvPr>
            <p:ph type="title"/>
          </p:nvPr>
        </p:nvSpPr>
        <p:spPr>
          <a:xfrm>
            <a:off x="1451579" y="966497"/>
            <a:ext cx="9603275" cy="1049235"/>
          </a:xfrm>
        </p:spPr>
        <p:txBody>
          <a:bodyPr/>
          <a:lstStyle/>
          <a:p>
            <a:r>
              <a:rPr lang="en-GB" dirty="0"/>
              <a:t>CONSCIOUS THOUGHT WILL RELATE TO THE WORLD AROUND</a:t>
            </a:r>
          </a:p>
        </p:txBody>
      </p:sp>
      <p:sp>
        <p:nvSpPr>
          <p:cNvPr id="5" name="Content Placeholder 4">
            <a:extLst>
              <a:ext uri="{FF2B5EF4-FFF2-40B4-BE49-F238E27FC236}">
                <a16:creationId xmlns:a16="http://schemas.microsoft.com/office/drawing/2014/main" id="{CFAE5BFC-EEC8-4F1E-BC11-8A909B2534C2}"/>
              </a:ext>
            </a:extLst>
          </p:cNvPr>
          <p:cNvSpPr>
            <a:spLocks noGrp="1"/>
          </p:cNvSpPr>
          <p:nvPr>
            <p:ph idx="1"/>
          </p:nvPr>
        </p:nvSpPr>
        <p:spPr/>
        <p:txBody>
          <a:bodyPr/>
          <a:lstStyle/>
          <a:p>
            <a:r>
              <a:rPr lang="en-GB" dirty="0"/>
              <a:t>WHAT YOU SEE</a:t>
            </a:r>
          </a:p>
          <a:p>
            <a:r>
              <a:rPr lang="en-GB" dirty="0"/>
              <a:t>WHAT YOU FEEL</a:t>
            </a:r>
          </a:p>
          <a:p>
            <a:r>
              <a:rPr lang="en-GB" dirty="0"/>
              <a:t>HOW YOU PERCEIVE IT</a:t>
            </a:r>
          </a:p>
          <a:p>
            <a:r>
              <a:rPr lang="en-GB" dirty="0"/>
              <a:t>PROVIDES A COMMENTARY OF WHAT YOU DO OR DO NOT DO                             </a:t>
            </a:r>
          </a:p>
        </p:txBody>
      </p:sp>
    </p:spTree>
    <p:extLst>
      <p:ext uri="{BB962C8B-B14F-4D97-AF65-F5344CB8AC3E}">
        <p14:creationId xmlns:p14="http://schemas.microsoft.com/office/powerpoint/2010/main" val="17160794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33B5C-BF68-41FB-A423-551C4BD0BDE7}"/>
              </a:ext>
            </a:extLst>
          </p:cNvPr>
          <p:cNvSpPr>
            <a:spLocks noGrp="1"/>
          </p:cNvSpPr>
          <p:nvPr>
            <p:ph type="title"/>
          </p:nvPr>
        </p:nvSpPr>
        <p:spPr>
          <a:xfrm>
            <a:off x="1451579" y="804519"/>
            <a:ext cx="9603275" cy="1049235"/>
          </a:xfrm>
        </p:spPr>
        <p:txBody>
          <a:bodyPr/>
          <a:lstStyle/>
          <a:p>
            <a:pPr algn="ctr"/>
            <a:r>
              <a:rPr lang="en-GB" dirty="0">
                <a:solidFill>
                  <a:schemeClr val="accent2">
                    <a:lumMod val="75000"/>
                  </a:schemeClr>
                </a:solidFill>
              </a:rPr>
              <a:t>TO PREPARE FOR HYPNOBIRTH</a:t>
            </a:r>
            <a:br>
              <a:rPr lang="en-GB" dirty="0">
                <a:solidFill>
                  <a:schemeClr val="accent2">
                    <a:lumMod val="75000"/>
                  </a:schemeClr>
                </a:solidFill>
              </a:rPr>
            </a:br>
            <a:r>
              <a:rPr lang="en-GB" dirty="0">
                <a:solidFill>
                  <a:schemeClr val="accent2">
                    <a:lumMod val="75000"/>
                  </a:schemeClr>
                </a:solidFill>
              </a:rPr>
              <a:t>RELAX</a:t>
            </a:r>
          </a:p>
        </p:txBody>
      </p:sp>
      <p:sp>
        <p:nvSpPr>
          <p:cNvPr id="3" name="Content Placeholder 2">
            <a:extLst>
              <a:ext uri="{FF2B5EF4-FFF2-40B4-BE49-F238E27FC236}">
                <a16:creationId xmlns:a16="http://schemas.microsoft.com/office/drawing/2014/main" id="{9B4BB515-A71D-4020-98F9-148B7E8431EE}"/>
              </a:ext>
            </a:extLst>
          </p:cNvPr>
          <p:cNvSpPr>
            <a:spLocks noGrp="1"/>
          </p:cNvSpPr>
          <p:nvPr>
            <p:ph idx="1"/>
          </p:nvPr>
        </p:nvSpPr>
        <p:spPr/>
        <p:txBody>
          <a:bodyPr/>
          <a:lstStyle/>
          <a:p>
            <a:r>
              <a:rPr lang="en-GB" dirty="0">
                <a:solidFill>
                  <a:schemeClr val="accent2">
                    <a:lumMod val="75000"/>
                  </a:schemeClr>
                </a:solidFill>
              </a:rPr>
              <a:t>POSITIVE SUGGESTION</a:t>
            </a:r>
          </a:p>
          <a:p>
            <a:r>
              <a:rPr lang="en-GB" dirty="0">
                <a:solidFill>
                  <a:schemeClr val="accent2">
                    <a:lumMod val="75000"/>
                  </a:schemeClr>
                </a:solidFill>
              </a:rPr>
              <a:t>POSITIVE AFFIRMING LANGUAGE</a:t>
            </a:r>
          </a:p>
          <a:p>
            <a:r>
              <a:rPr lang="en-GB" dirty="0">
                <a:solidFill>
                  <a:schemeClr val="accent2">
                    <a:lumMod val="75000"/>
                  </a:schemeClr>
                </a:solidFill>
              </a:rPr>
              <a:t>VISUALISATION</a:t>
            </a:r>
          </a:p>
          <a:p>
            <a:r>
              <a:rPr lang="en-GB" dirty="0">
                <a:solidFill>
                  <a:schemeClr val="accent2">
                    <a:lumMod val="75000"/>
                  </a:schemeClr>
                </a:solidFill>
              </a:rPr>
              <a:t>HYPNOBIRTHING IS ABOUT CONNECTING AND DEVELOPING YOUR INTERNAL </a:t>
            </a:r>
          </a:p>
          <a:p>
            <a:r>
              <a:rPr lang="en-GB" dirty="0">
                <a:solidFill>
                  <a:schemeClr val="accent2">
                    <a:lumMod val="75000"/>
                  </a:schemeClr>
                </a:solidFill>
              </a:rPr>
              <a:t>RESOURCES AND INNER STRENGTH</a:t>
            </a:r>
          </a:p>
          <a:p>
            <a:r>
              <a:rPr lang="en-GB" dirty="0">
                <a:solidFill>
                  <a:schemeClr val="accent2">
                    <a:lumMod val="75000"/>
                  </a:schemeClr>
                </a:solidFill>
              </a:rPr>
              <a:t>GOOD PHYSICAL PREPARATION FOR BIRTH</a:t>
            </a:r>
          </a:p>
          <a:p>
            <a:r>
              <a:rPr lang="en-GB" dirty="0">
                <a:solidFill>
                  <a:schemeClr val="accent2">
                    <a:lumMod val="75000"/>
                  </a:schemeClr>
                </a:solidFill>
              </a:rPr>
              <a:t>INFORMATIVE EDUCATION IN PREPARATION FOR LABOUR</a:t>
            </a:r>
          </a:p>
        </p:txBody>
      </p:sp>
    </p:spTree>
    <p:extLst>
      <p:ext uri="{BB962C8B-B14F-4D97-AF65-F5344CB8AC3E}">
        <p14:creationId xmlns:p14="http://schemas.microsoft.com/office/powerpoint/2010/main" val="21887234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D93A2-5271-4D1C-A132-F38A57E97255}"/>
              </a:ext>
            </a:extLst>
          </p:cNvPr>
          <p:cNvSpPr>
            <a:spLocks noGrp="1"/>
          </p:cNvSpPr>
          <p:nvPr>
            <p:ph type="title"/>
          </p:nvPr>
        </p:nvSpPr>
        <p:spPr/>
        <p:txBody>
          <a:bodyPr/>
          <a:lstStyle/>
          <a:p>
            <a:pPr algn="ctr"/>
            <a:r>
              <a:rPr lang="en-GB" dirty="0"/>
              <a:t>mantra</a:t>
            </a:r>
          </a:p>
        </p:txBody>
      </p:sp>
      <p:sp>
        <p:nvSpPr>
          <p:cNvPr id="3" name="Content Placeholder 2">
            <a:extLst>
              <a:ext uri="{FF2B5EF4-FFF2-40B4-BE49-F238E27FC236}">
                <a16:creationId xmlns:a16="http://schemas.microsoft.com/office/drawing/2014/main" id="{CC03FE5C-EFA8-4A79-ABD1-6031E7C730C1}"/>
              </a:ext>
            </a:extLst>
          </p:cNvPr>
          <p:cNvSpPr>
            <a:spLocks noGrp="1"/>
          </p:cNvSpPr>
          <p:nvPr>
            <p:ph idx="1"/>
          </p:nvPr>
        </p:nvSpPr>
        <p:spPr/>
        <p:txBody>
          <a:bodyPr/>
          <a:lstStyle/>
          <a:p>
            <a:r>
              <a:rPr lang="en-GB" dirty="0"/>
              <a:t>I WELCOME EACH SURGE AS IT BRINGS ME NEARER TO MEETING MY BABY</a:t>
            </a:r>
          </a:p>
          <a:p>
            <a:r>
              <a:rPr lang="en-GB" dirty="0"/>
              <a:t>EACH SURGE IS A POSITIVE ENERGY WORKING FOR ME AND MY BABY</a:t>
            </a:r>
          </a:p>
          <a:p>
            <a:r>
              <a:rPr lang="en-GB" dirty="0"/>
              <a:t>MY BODY KNOWS EXACTLY WHAT TO DO</a:t>
            </a:r>
          </a:p>
        </p:txBody>
      </p:sp>
    </p:spTree>
    <p:extLst>
      <p:ext uri="{BB962C8B-B14F-4D97-AF65-F5344CB8AC3E}">
        <p14:creationId xmlns:p14="http://schemas.microsoft.com/office/powerpoint/2010/main" val="21328528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3D8A3-3126-4A8D-9FCF-3FC9A29C1BDB}"/>
              </a:ext>
            </a:extLst>
          </p:cNvPr>
          <p:cNvSpPr>
            <a:spLocks noGrp="1"/>
          </p:cNvSpPr>
          <p:nvPr>
            <p:ph type="title"/>
          </p:nvPr>
        </p:nvSpPr>
        <p:spPr/>
        <p:txBody>
          <a:bodyPr/>
          <a:lstStyle/>
          <a:p>
            <a:pPr algn="ctr"/>
            <a:r>
              <a:rPr lang="en-GB" dirty="0"/>
              <a:t>HYPNOSIS</a:t>
            </a:r>
          </a:p>
        </p:txBody>
      </p:sp>
      <p:sp>
        <p:nvSpPr>
          <p:cNvPr id="3" name="Content Placeholder 2">
            <a:extLst>
              <a:ext uri="{FF2B5EF4-FFF2-40B4-BE49-F238E27FC236}">
                <a16:creationId xmlns:a16="http://schemas.microsoft.com/office/drawing/2014/main" id="{E3505EE1-1FF3-4811-BB70-9C07F5F88AD1}"/>
              </a:ext>
            </a:extLst>
          </p:cNvPr>
          <p:cNvSpPr>
            <a:spLocks noGrp="1"/>
          </p:cNvSpPr>
          <p:nvPr>
            <p:ph idx="1"/>
          </p:nvPr>
        </p:nvSpPr>
        <p:spPr/>
        <p:txBody>
          <a:bodyPr/>
          <a:lstStyle/>
          <a:p>
            <a:r>
              <a:rPr lang="en-GB" dirty="0"/>
              <a:t>HYPNOSIS IS A NATURAL STATE OF MIND</a:t>
            </a:r>
          </a:p>
          <a:p>
            <a:r>
              <a:rPr lang="en-GB" dirty="0"/>
              <a:t>AS WE RELAX AND FALL ASLEEP THE CONSCIOUS MIND IS LESS ACTIVE AND SLEEPS</a:t>
            </a:r>
          </a:p>
          <a:p>
            <a:r>
              <a:rPr lang="en-GB" dirty="0"/>
              <a:t>THE SUBCONSCIOUS IS MADE UP OF OUR EMOTIONS CREATIVITY IMAGINATION SPIRITUALITY INTUITION AND LONG TERM MEMORY</a:t>
            </a:r>
          </a:p>
          <a:p>
            <a:r>
              <a:rPr lang="en-GB" dirty="0"/>
              <a:t>HYPNOSIS IS A NATURAL STATE OF BEING ACHEIVED BY IMAGINATION DEEP BREATHING AND RELAXATION</a:t>
            </a:r>
          </a:p>
        </p:txBody>
      </p:sp>
    </p:spTree>
    <p:extLst>
      <p:ext uri="{BB962C8B-B14F-4D97-AF65-F5344CB8AC3E}">
        <p14:creationId xmlns:p14="http://schemas.microsoft.com/office/powerpoint/2010/main" val="2078235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14266-1C5B-437B-916C-6DEC6F0218EC}"/>
              </a:ext>
            </a:extLst>
          </p:cNvPr>
          <p:cNvSpPr>
            <a:spLocks noGrp="1"/>
          </p:cNvSpPr>
          <p:nvPr>
            <p:ph type="title"/>
          </p:nvPr>
        </p:nvSpPr>
        <p:spPr/>
        <p:txBody>
          <a:bodyPr/>
          <a:lstStyle/>
          <a:p>
            <a:pPr algn="ctr"/>
            <a:r>
              <a:rPr lang="en-GB" dirty="0">
                <a:solidFill>
                  <a:schemeClr val="accent2">
                    <a:lumMod val="75000"/>
                  </a:schemeClr>
                </a:solidFill>
              </a:rPr>
              <a:t>IN THE WORDS OF BUDDHA</a:t>
            </a:r>
          </a:p>
        </p:txBody>
      </p:sp>
      <p:sp>
        <p:nvSpPr>
          <p:cNvPr id="3" name="Content Placeholder 2">
            <a:extLst>
              <a:ext uri="{FF2B5EF4-FFF2-40B4-BE49-F238E27FC236}">
                <a16:creationId xmlns:a16="http://schemas.microsoft.com/office/drawing/2014/main" id="{6B54CF64-091B-4702-B02C-EFA696158E88}"/>
              </a:ext>
            </a:extLst>
          </p:cNvPr>
          <p:cNvSpPr>
            <a:spLocks noGrp="1"/>
          </p:cNvSpPr>
          <p:nvPr>
            <p:ph idx="1"/>
          </p:nvPr>
        </p:nvSpPr>
        <p:spPr/>
        <p:txBody>
          <a:bodyPr/>
          <a:lstStyle/>
          <a:p>
            <a:pPr algn="ctr"/>
            <a:r>
              <a:rPr lang="en-GB" dirty="0">
                <a:solidFill>
                  <a:schemeClr val="accent2">
                    <a:lumMod val="75000"/>
                  </a:schemeClr>
                </a:solidFill>
              </a:rPr>
              <a:t>THE MIND IS EVERYTHING</a:t>
            </a:r>
          </a:p>
          <a:p>
            <a:pPr algn="ctr"/>
            <a:endParaRPr lang="en-GB" dirty="0">
              <a:solidFill>
                <a:schemeClr val="accent2">
                  <a:lumMod val="75000"/>
                </a:schemeClr>
              </a:solidFill>
            </a:endParaRPr>
          </a:p>
          <a:p>
            <a:pPr algn="ctr"/>
            <a:r>
              <a:rPr lang="en-GB" dirty="0">
                <a:solidFill>
                  <a:schemeClr val="accent2">
                    <a:lumMod val="75000"/>
                  </a:schemeClr>
                </a:solidFill>
              </a:rPr>
              <a:t>WHAT YOU THINK</a:t>
            </a:r>
          </a:p>
          <a:p>
            <a:pPr algn="ctr"/>
            <a:endParaRPr lang="en-GB" dirty="0">
              <a:solidFill>
                <a:schemeClr val="accent2">
                  <a:lumMod val="75000"/>
                </a:schemeClr>
              </a:solidFill>
            </a:endParaRPr>
          </a:p>
          <a:p>
            <a:pPr algn="ctr"/>
            <a:r>
              <a:rPr lang="en-GB" dirty="0">
                <a:solidFill>
                  <a:schemeClr val="accent2">
                    <a:lumMod val="75000"/>
                  </a:schemeClr>
                </a:solidFill>
              </a:rPr>
              <a:t>YOU BECOME</a:t>
            </a:r>
          </a:p>
        </p:txBody>
      </p:sp>
    </p:spTree>
    <p:extLst>
      <p:ext uri="{BB962C8B-B14F-4D97-AF65-F5344CB8AC3E}">
        <p14:creationId xmlns:p14="http://schemas.microsoft.com/office/powerpoint/2010/main" val="20449945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4EB0E-B871-492A-950B-9ABDB7D573E5}"/>
              </a:ext>
            </a:extLst>
          </p:cNvPr>
          <p:cNvSpPr>
            <a:spLocks noGrp="1"/>
          </p:cNvSpPr>
          <p:nvPr>
            <p:ph type="title"/>
          </p:nvPr>
        </p:nvSpPr>
        <p:spPr/>
        <p:txBody>
          <a:bodyPr/>
          <a:lstStyle/>
          <a:p>
            <a:r>
              <a:rPr lang="en-GB" dirty="0"/>
              <a:t>KEYWORDS</a:t>
            </a:r>
          </a:p>
        </p:txBody>
      </p:sp>
      <p:sp>
        <p:nvSpPr>
          <p:cNvPr id="3" name="Content Placeholder 2">
            <a:extLst>
              <a:ext uri="{FF2B5EF4-FFF2-40B4-BE49-F238E27FC236}">
                <a16:creationId xmlns:a16="http://schemas.microsoft.com/office/drawing/2014/main" id="{B5494284-BFAE-4D9B-8FD8-D26947ADF722}"/>
              </a:ext>
            </a:extLst>
          </p:cNvPr>
          <p:cNvSpPr>
            <a:spLocks noGrp="1"/>
          </p:cNvSpPr>
          <p:nvPr>
            <p:ph idx="1"/>
          </p:nvPr>
        </p:nvSpPr>
        <p:spPr/>
        <p:txBody>
          <a:bodyPr/>
          <a:lstStyle/>
          <a:p>
            <a:r>
              <a:rPr lang="en-GB" dirty="0"/>
              <a:t>CALM </a:t>
            </a:r>
          </a:p>
          <a:p>
            <a:r>
              <a:rPr lang="en-GB" dirty="0"/>
              <a:t>CONTROL</a:t>
            </a:r>
          </a:p>
          <a:p>
            <a:r>
              <a:rPr lang="en-GB" dirty="0"/>
              <a:t>CLEAR MIND</a:t>
            </a:r>
          </a:p>
          <a:p>
            <a:r>
              <a:rPr lang="en-GB" dirty="0"/>
              <a:t>GENTLE BIRTH</a:t>
            </a:r>
          </a:p>
        </p:txBody>
      </p:sp>
    </p:spTree>
    <p:extLst>
      <p:ext uri="{BB962C8B-B14F-4D97-AF65-F5344CB8AC3E}">
        <p14:creationId xmlns:p14="http://schemas.microsoft.com/office/powerpoint/2010/main" val="27134174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6F8C0-67AB-4404-80DC-52F8A506691F}"/>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DE1936DC-512B-405D-A327-6C56B8E42566}"/>
              </a:ext>
            </a:extLst>
          </p:cNvPr>
          <p:cNvSpPr>
            <a:spLocks noGrp="1"/>
          </p:cNvSpPr>
          <p:nvPr>
            <p:ph idx="1"/>
          </p:nvPr>
        </p:nvSpPr>
        <p:spPr/>
        <p:txBody>
          <a:bodyPr/>
          <a:lstStyle/>
          <a:p>
            <a:r>
              <a:rPr lang="en-GB" dirty="0"/>
              <a:t>DICK-READ, G. (1984) CHILDBIRTH WITHOUT FEAR NEW YORK HARPER AND BROTHERS LTD.</a:t>
            </a:r>
          </a:p>
          <a:p>
            <a:r>
              <a:rPr lang="en-GB" dirty="0"/>
              <a:t>FLOOD, J. (2008) HYPNOBIRTHING  THE  WAY  TO  AN  EASY, PEACEFUL BIRTH.A MIDWIFE EXPERIENCE OF UNDISTURBED BIRTH. HYPNOBIRTHING MIDWIVES.COPYRIGHT JUDITH FLOOD.</a:t>
            </a:r>
          </a:p>
          <a:p>
            <a:r>
              <a:rPr lang="en-GB" dirty="0"/>
              <a:t>https://www.pinterest.com/nicolledenise/hypnobirthing</a:t>
            </a:r>
          </a:p>
        </p:txBody>
      </p:sp>
    </p:spTree>
    <p:extLst>
      <p:ext uri="{BB962C8B-B14F-4D97-AF65-F5344CB8AC3E}">
        <p14:creationId xmlns:p14="http://schemas.microsoft.com/office/powerpoint/2010/main" val="287928185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210</TotalTime>
  <Words>333</Words>
  <Application>Microsoft Office PowerPoint</Application>
  <PresentationFormat>Widescreen</PresentationFormat>
  <Paragraphs>45</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Gill Sans MT</vt:lpstr>
      <vt:lpstr>Gallery</vt:lpstr>
      <vt:lpstr>PowerPoint Presentation</vt:lpstr>
      <vt:lpstr>Introduction</vt:lpstr>
      <vt:lpstr>Fear Tension Pain Cycle  Fear  Fight or Flight  Increased Adrenaline levels  Decreased oxYtocin and endorphins  Decreased blood flow to the womb  Increased tension in the muscle fibres  Increased levels of pain</vt:lpstr>
      <vt:lpstr>CONSCIOUS THOUGHT WILL RELATE TO THE WORLD AROUND</vt:lpstr>
      <vt:lpstr>TO PREPARE FOR HYPNOBIRTH RELAX</vt:lpstr>
      <vt:lpstr>mantra</vt:lpstr>
      <vt:lpstr>HYPNOSIS</vt:lpstr>
      <vt:lpstr>IN THE WORDS OF BUDDHA</vt:lpstr>
      <vt:lpstr>KEYWORDS</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Angela Williams (1903683)</dc:creator>
  <cp:lastModifiedBy>Angela Williams (1903683)</cp:lastModifiedBy>
  <cp:revision>25</cp:revision>
  <dcterms:created xsi:type="dcterms:W3CDTF">2019-12-01T22:15:39Z</dcterms:created>
  <dcterms:modified xsi:type="dcterms:W3CDTF">2019-12-09T13:23:59Z</dcterms:modified>
</cp:coreProperties>
</file>