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svg" ContentType="image/sv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3" r:id="rId7"/>
    <p:sldId id="264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4" d="100"/>
          <a:sy n="124" d="100"/>
        </p:scale>
        <p:origin x="42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7.png"/><Relationship Id="rId6" Type="http://schemas.openxmlformats.org/officeDocument/2006/relationships/image" Target="../media/image13.svg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7.png"/><Relationship Id="rId6" Type="http://schemas.openxmlformats.org/officeDocument/2006/relationships/image" Target="../media/image13.svg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A9D811-B0ED-42E5-8120-7E0DA036E8D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CAB4746-851B-4E1A-B2B1-E25D00F01853}">
      <dgm:prSet/>
      <dgm:spPr/>
      <dgm:t>
        <a:bodyPr/>
        <a:lstStyle/>
        <a:p>
          <a:r>
            <a:rPr lang="en-GB"/>
            <a:t>£60,000 to further develop the site</a:t>
          </a:r>
          <a:endParaRPr lang="en-US"/>
        </a:p>
      </dgm:t>
    </dgm:pt>
    <dgm:pt modelId="{754985FA-8AED-43A1-AE4A-9B267F4C0CA5}" type="parTrans" cxnId="{B3381F6D-0F40-4856-8CCD-90E26B4F6964}">
      <dgm:prSet/>
      <dgm:spPr/>
      <dgm:t>
        <a:bodyPr/>
        <a:lstStyle/>
        <a:p>
          <a:endParaRPr lang="en-US"/>
        </a:p>
      </dgm:t>
    </dgm:pt>
    <dgm:pt modelId="{AC9E42F4-1F4A-4F2D-8A07-CEC5BDB31F9B}" type="sibTrans" cxnId="{B3381F6D-0F40-4856-8CCD-90E26B4F6964}">
      <dgm:prSet/>
      <dgm:spPr/>
      <dgm:t>
        <a:bodyPr/>
        <a:lstStyle/>
        <a:p>
          <a:endParaRPr lang="en-US"/>
        </a:p>
      </dgm:t>
    </dgm:pt>
    <dgm:pt modelId="{365F246B-B53E-435B-9B89-F93DA3648D92}">
      <dgm:prSet/>
      <dgm:spPr/>
      <dgm:t>
        <a:bodyPr/>
        <a:lstStyle/>
        <a:p>
          <a:r>
            <a:rPr lang="en-GB"/>
            <a:t>Expand range of course materials</a:t>
          </a:r>
          <a:endParaRPr lang="en-US"/>
        </a:p>
      </dgm:t>
    </dgm:pt>
    <dgm:pt modelId="{22EA8355-BAF0-4101-B73D-235CBFD9225C}" type="parTrans" cxnId="{07590F39-9F45-44EA-8E9A-28539B7F0210}">
      <dgm:prSet/>
      <dgm:spPr/>
      <dgm:t>
        <a:bodyPr/>
        <a:lstStyle/>
        <a:p>
          <a:endParaRPr lang="en-US"/>
        </a:p>
      </dgm:t>
    </dgm:pt>
    <dgm:pt modelId="{465B94FA-133E-491B-8D27-E562919EB085}" type="sibTrans" cxnId="{07590F39-9F45-44EA-8E9A-28539B7F0210}">
      <dgm:prSet/>
      <dgm:spPr/>
      <dgm:t>
        <a:bodyPr/>
        <a:lstStyle/>
        <a:p>
          <a:endParaRPr lang="en-US"/>
        </a:p>
      </dgm:t>
    </dgm:pt>
    <dgm:pt modelId="{14C309E2-FC49-4F06-A285-1881B5A7BC53}">
      <dgm:prSet/>
      <dgm:spPr/>
      <dgm:t>
        <a:bodyPr/>
        <a:lstStyle/>
        <a:p>
          <a:r>
            <a:rPr lang="en-GB"/>
            <a:t>Build on current on-line presence to be able to deliver in a wider range of methods</a:t>
          </a:r>
          <a:endParaRPr lang="en-US"/>
        </a:p>
      </dgm:t>
    </dgm:pt>
    <dgm:pt modelId="{718A7856-D152-40AC-B3BD-DD6BF170FD67}" type="parTrans" cxnId="{2166CCC2-49B2-4BC6-AACC-E14E1E0DC69E}">
      <dgm:prSet/>
      <dgm:spPr/>
      <dgm:t>
        <a:bodyPr/>
        <a:lstStyle/>
        <a:p>
          <a:endParaRPr lang="en-US"/>
        </a:p>
      </dgm:t>
    </dgm:pt>
    <dgm:pt modelId="{0A0259C8-8023-4196-9B32-5C1049975993}" type="sibTrans" cxnId="{2166CCC2-49B2-4BC6-AACC-E14E1E0DC69E}">
      <dgm:prSet/>
      <dgm:spPr/>
      <dgm:t>
        <a:bodyPr/>
        <a:lstStyle/>
        <a:p>
          <a:endParaRPr lang="en-US"/>
        </a:p>
      </dgm:t>
    </dgm:pt>
    <dgm:pt modelId="{E68638A4-C544-4067-9854-712EFC94E3EF}">
      <dgm:prSet/>
      <dgm:spPr/>
      <dgm:t>
        <a:bodyPr/>
        <a:lstStyle/>
        <a:p>
          <a:r>
            <a:rPr lang="en-GB"/>
            <a:t>Achieve this by September 2021 for the new academic year and start of the New Curriculum for Wales</a:t>
          </a:r>
          <a:endParaRPr lang="en-US"/>
        </a:p>
      </dgm:t>
    </dgm:pt>
    <dgm:pt modelId="{4841170A-1557-4978-965A-5A3F1ED0F23F}" type="parTrans" cxnId="{1949F597-0A0E-4A81-ADB6-AB948C90B049}">
      <dgm:prSet/>
      <dgm:spPr/>
      <dgm:t>
        <a:bodyPr/>
        <a:lstStyle/>
        <a:p>
          <a:endParaRPr lang="en-US"/>
        </a:p>
      </dgm:t>
    </dgm:pt>
    <dgm:pt modelId="{225C8ECD-3782-4C18-88D3-491DB7B188EB}" type="sibTrans" cxnId="{1949F597-0A0E-4A81-ADB6-AB948C90B049}">
      <dgm:prSet/>
      <dgm:spPr/>
      <dgm:t>
        <a:bodyPr/>
        <a:lstStyle/>
        <a:p>
          <a:endParaRPr lang="en-US"/>
        </a:p>
      </dgm:t>
    </dgm:pt>
    <dgm:pt modelId="{9BAC22D4-0E35-4D5E-AB48-A7CEABA67D84}" type="pres">
      <dgm:prSet presAssocID="{C7A9D811-B0ED-42E5-8120-7E0DA036E8D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3E16F37-CE40-4B17-9E9D-6F187761ADA2}" type="pres">
      <dgm:prSet presAssocID="{7CAB4746-851B-4E1A-B2B1-E25D00F0185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E4A74C-18E1-477E-9F38-02545F4551F5}" type="pres">
      <dgm:prSet presAssocID="{AC9E42F4-1F4A-4F2D-8A07-CEC5BDB31F9B}" presName="spacer" presStyleCnt="0"/>
      <dgm:spPr/>
    </dgm:pt>
    <dgm:pt modelId="{F526EF1D-B895-452E-B9EF-4EEA4182CC8C}" type="pres">
      <dgm:prSet presAssocID="{365F246B-B53E-435B-9B89-F93DA3648D9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AAB38C5-6C84-478B-BE78-AE4BA7EE74E4}" type="pres">
      <dgm:prSet presAssocID="{465B94FA-133E-491B-8D27-E562919EB085}" presName="spacer" presStyleCnt="0"/>
      <dgm:spPr/>
    </dgm:pt>
    <dgm:pt modelId="{644AB34C-0836-4FC7-8E87-CBD9B5862BE4}" type="pres">
      <dgm:prSet presAssocID="{14C309E2-FC49-4F06-A285-1881B5A7BC5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B1B73F0-A34B-4501-9E01-9C5C6FB947B7}" type="pres">
      <dgm:prSet presAssocID="{0A0259C8-8023-4196-9B32-5C1049975993}" presName="spacer" presStyleCnt="0"/>
      <dgm:spPr/>
    </dgm:pt>
    <dgm:pt modelId="{FC38B420-E718-4D00-8CAD-C4C4A3DE35C5}" type="pres">
      <dgm:prSet presAssocID="{E68638A4-C544-4067-9854-712EFC94E3EF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3C79CAD-766B-40EF-BA77-BDF9D2316B1D}" type="presOf" srcId="{7CAB4746-851B-4E1A-B2B1-E25D00F01853}" destId="{03E16F37-CE40-4B17-9E9D-6F187761ADA2}" srcOrd="0" destOrd="0" presId="urn:microsoft.com/office/officeart/2005/8/layout/vList2"/>
    <dgm:cxn modelId="{1949F597-0A0E-4A81-ADB6-AB948C90B049}" srcId="{C7A9D811-B0ED-42E5-8120-7E0DA036E8DD}" destId="{E68638A4-C544-4067-9854-712EFC94E3EF}" srcOrd="3" destOrd="0" parTransId="{4841170A-1557-4978-965A-5A3F1ED0F23F}" sibTransId="{225C8ECD-3782-4C18-88D3-491DB7B188EB}"/>
    <dgm:cxn modelId="{07590F39-9F45-44EA-8E9A-28539B7F0210}" srcId="{C7A9D811-B0ED-42E5-8120-7E0DA036E8DD}" destId="{365F246B-B53E-435B-9B89-F93DA3648D92}" srcOrd="1" destOrd="0" parTransId="{22EA8355-BAF0-4101-B73D-235CBFD9225C}" sibTransId="{465B94FA-133E-491B-8D27-E562919EB085}"/>
    <dgm:cxn modelId="{87E64362-A72F-4842-BA0F-B856204500C7}" type="presOf" srcId="{365F246B-B53E-435B-9B89-F93DA3648D92}" destId="{F526EF1D-B895-452E-B9EF-4EEA4182CC8C}" srcOrd="0" destOrd="0" presId="urn:microsoft.com/office/officeart/2005/8/layout/vList2"/>
    <dgm:cxn modelId="{E2C86E83-607B-41B5-BEF1-290F2D9A8AFD}" type="presOf" srcId="{14C309E2-FC49-4F06-A285-1881B5A7BC53}" destId="{644AB34C-0836-4FC7-8E87-CBD9B5862BE4}" srcOrd="0" destOrd="0" presId="urn:microsoft.com/office/officeart/2005/8/layout/vList2"/>
    <dgm:cxn modelId="{2166CCC2-49B2-4BC6-AACC-E14E1E0DC69E}" srcId="{C7A9D811-B0ED-42E5-8120-7E0DA036E8DD}" destId="{14C309E2-FC49-4F06-A285-1881B5A7BC53}" srcOrd="2" destOrd="0" parTransId="{718A7856-D152-40AC-B3BD-DD6BF170FD67}" sibTransId="{0A0259C8-8023-4196-9B32-5C1049975993}"/>
    <dgm:cxn modelId="{2B8E36B1-2D29-4919-93C4-29732C5A5061}" type="presOf" srcId="{C7A9D811-B0ED-42E5-8120-7E0DA036E8DD}" destId="{9BAC22D4-0E35-4D5E-AB48-A7CEABA67D84}" srcOrd="0" destOrd="0" presId="urn:microsoft.com/office/officeart/2005/8/layout/vList2"/>
    <dgm:cxn modelId="{B3381F6D-0F40-4856-8CCD-90E26B4F6964}" srcId="{C7A9D811-B0ED-42E5-8120-7E0DA036E8DD}" destId="{7CAB4746-851B-4E1A-B2B1-E25D00F01853}" srcOrd="0" destOrd="0" parTransId="{754985FA-8AED-43A1-AE4A-9B267F4C0CA5}" sibTransId="{AC9E42F4-1F4A-4F2D-8A07-CEC5BDB31F9B}"/>
    <dgm:cxn modelId="{D3104A90-F93F-45C2-9D41-4DB9BFAAF6BD}" type="presOf" srcId="{E68638A4-C544-4067-9854-712EFC94E3EF}" destId="{FC38B420-E718-4D00-8CAD-C4C4A3DE35C5}" srcOrd="0" destOrd="0" presId="urn:microsoft.com/office/officeart/2005/8/layout/vList2"/>
    <dgm:cxn modelId="{C79E1C57-8E65-458F-BA96-70B3E7E4E1AE}" type="presParOf" srcId="{9BAC22D4-0E35-4D5E-AB48-A7CEABA67D84}" destId="{03E16F37-CE40-4B17-9E9D-6F187761ADA2}" srcOrd="0" destOrd="0" presId="urn:microsoft.com/office/officeart/2005/8/layout/vList2"/>
    <dgm:cxn modelId="{8DACE1F0-E8F0-4E1A-B81C-DF4EEDE4D563}" type="presParOf" srcId="{9BAC22D4-0E35-4D5E-AB48-A7CEABA67D84}" destId="{BDE4A74C-18E1-477E-9F38-02545F4551F5}" srcOrd="1" destOrd="0" presId="urn:microsoft.com/office/officeart/2005/8/layout/vList2"/>
    <dgm:cxn modelId="{CDEE6780-4152-46DD-9DE3-82C840A43FC7}" type="presParOf" srcId="{9BAC22D4-0E35-4D5E-AB48-A7CEABA67D84}" destId="{F526EF1D-B895-452E-B9EF-4EEA4182CC8C}" srcOrd="2" destOrd="0" presId="urn:microsoft.com/office/officeart/2005/8/layout/vList2"/>
    <dgm:cxn modelId="{F3C0CEE6-A859-4917-AD52-B3DD9740D5CA}" type="presParOf" srcId="{9BAC22D4-0E35-4D5E-AB48-A7CEABA67D84}" destId="{BAAB38C5-6C84-478B-BE78-AE4BA7EE74E4}" srcOrd="3" destOrd="0" presId="urn:microsoft.com/office/officeart/2005/8/layout/vList2"/>
    <dgm:cxn modelId="{451F2DEF-F535-4C37-B26B-780D4308B78D}" type="presParOf" srcId="{9BAC22D4-0E35-4D5E-AB48-A7CEABA67D84}" destId="{644AB34C-0836-4FC7-8E87-CBD9B5862BE4}" srcOrd="4" destOrd="0" presId="urn:microsoft.com/office/officeart/2005/8/layout/vList2"/>
    <dgm:cxn modelId="{575BEE7C-B733-489A-A3AE-4EDF2892FE7E}" type="presParOf" srcId="{9BAC22D4-0E35-4D5E-AB48-A7CEABA67D84}" destId="{CB1B73F0-A34B-4501-9E01-9C5C6FB947B7}" srcOrd="5" destOrd="0" presId="urn:microsoft.com/office/officeart/2005/8/layout/vList2"/>
    <dgm:cxn modelId="{65BAACA6-474D-438C-A7A2-1F2E2819F49B}" type="presParOf" srcId="{9BAC22D4-0E35-4D5E-AB48-A7CEABA67D84}" destId="{FC38B420-E718-4D00-8CAD-C4C4A3DE35C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C59420-ADF9-4096-AA73-AF34CCA3FC1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0A276E3-F19D-4B70-BB2C-AC9A857CAA2E}">
      <dgm:prSet/>
      <dgm:spPr/>
      <dgm:t>
        <a:bodyPr/>
        <a:lstStyle/>
        <a:p>
          <a:pPr>
            <a:defRPr cap="all"/>
          </a:pPr>
          <a:r>
            <a:rPr lang="en-GB"/>
            <a:t>£1-10 – visit to the project</a:t>
          </a:r>
          <a:endParaRPr lang="en-US"/>
        </a:p>
      </dgm:t>
    </dgm:pt>
    <dgm:pt modelId="{C2EF78E6-80D6-40FB-A0B8-A433D9D68B3B}" type="parTrans" cxnId="{F980DB8A-E622-4E5B-9757-5BC5076ADBD0}">
      <dgm:prSet/>
      <dgm:spPr/>
      <dgm:t>
        <a:bodyPr/>
        <a:lstStyle/>
        <a:p>
          <a:endParaRPr lang="en-US"/>
        </a:p>
      </dgm:t>
    </dgm:pt>
    <dgm:pt modelId="{60FF69BD-0B84-49AC-9C58-70CF69282E3F}" type="sibTrans" cxnId="{F980DB8A-E622-4E5B-9757-5BC5076ADBD0}">
      <dgm:prSet/>
      <dgm:spPr/>
      <dgm:t>
        <a:bodyPr/>
        <a:lstStyle/>
        <a:p>
          <a:endParaRPr lang="en-US"/>
        </a:p>
      </dgm:t>
    </dgm:pt>
    <dgm:pt modelId="{0177C358-4BE3-46F4-B909-09330D1BDA08}">
      <dgm:prSet/>
      <dgm:spPr/>
      <dgm:t>
        <a:bodyPr/>
        <a:lstStyle/>
        <a:p>
          <a:pPr>
            <a:defRPr cap="all"/>
          </a:pPr>
          <a:r>
            <a:rPr lang="en-GB"/>
            <a:t>£11 - £25 – 1 hour taster on site for up to 4 people (children and adults)</a:t>
          </a:r>
          <a:endParaRPr lang="en-US"/>
        </a:p>
      </dgm:t>
    </dgm:pt>
    <dgm:pt modelId="{0BE1D6E3-0496-4BBE-8BA9-0FCE8399AAAF}" type="parTrans" cxnId="{5E207B92-FA86-44A8-82EA-BC34A7582CA8}">
      <dgm:prSet/>
      <dgm:spPr/>
      <dgm:t>
        <a:bodyPr/>
        <a:lstStyle/>
        <a:p>
          <a:endParaRPr lang="en-US"/>
        </a:p>
      </dgm:t>
    </dgm:pt>
    <dgm:pt modelId="{2ED98584-E3A9-436C-98DD-9D47D5E4A54E}" type="sibTrans" cxnId="{5E207B92-FA86-44A8-82EA-BC34A7582CA8}">
      <dgm:prSet/>
      <dgm:spPr/>
      <dgm:t>
        <a:bodyPr/>
        <a:lstStyle/>
        <a:p>
          <a:endParaRPr lang="en-US"/>
        </a:p>
      </dgm:t>
    </dgm:pt>
    <dgm:pt modelId="{1C1E748A-53A9-471D-8645-1A01F1EDC928}">
      <dgm:prSet/>
      <dgm:spPr/>
      <dgm:t>
        <a:bodyPr/>
        <a:lstStyle/>
        <a:p>
          <a:pPr>
            <a:defRPr cap="all"/>
          </a:pPr>
          <a:r>
            <a:rPr lang="en-GB" dirty="0"/>
            <a:t>£26 -£50 – 2 hour taster as before</a:t>
          </a:r>
          <a:endParaRPr lang="en-US" dirty="0"/>
        </a:p>
      </dgm:t>
    </dgm:pt>
    <dgm:pt modelId="{3B58AD58-D8E7-493E-81F1-39F7D032A995}" type="parTrans" cxnId="{19075912-29CD-47C9-ADC4-FE564D7DA3DF}">
      <dgm:prSet/>
      <dgm:spPr/>
      <dgm:t>
        <a:bodyPr/>
        <a:lstStyle/>
        <a:p>
          <a:endParaRPr lang="en-US"/>
        </a:p>
      </dgm:t>
    </dgm:pt>
    <dgm:pt modelId="{58C1D96D-A193-4019-B0F5-A7D71245DB0C}" type="sibTrans" cxnId="{19075912-29CD-47C9-ADC4-FE564D7DA3DF}">
      <dgm:prSet/>
      <dgm:spPr/>
      <dgm:t>
        <a:bodyPr/>
        <a:lstStyle/>
        <a:p>
          <a:endParaRPr lang="en-US"/>
        </a:p>
      </dgm:t>
    </dgm:pt>
    <dgm:pt modelId="{F6A2A5C4-0435-4679-A6ED-EDC4612C6C3E}">
      <dgm:prSet/>
      <dgm:spPr/>
      <dgm:t>
        <a:bodyPr/>
        <a:lstStyle/>
        <a:p>
          <a:pPr>
            <a:defRPr cap="all"/>
          </a:pPr>
          <a:r>
            <a:rPr lang="en-GB" dirty="0"/>
            <a:t>£51 - £100 – half day taster as before</a:t>
          </a:r>
          <a:endParaRPr lang="en-US" dirty="0"/>
        </a:p>
      </dgm:t>
    </dgm:pt>
    <dgm:pt modelId="{01A987B7-7C67-4F52-8B13-31C382BBA45C}" type="parTrans" cxnId="{C80DDDAB-7C88-4B70-9280-4401910175CA}">
      <dgm:prSet/>
      <dgm:spPr/>
      <dgm:t>
        <a:bodyPr/>
        <a:lstStyle/>
        <a:p>
          <a:endParaRPr lang="en-US"/>
        </a:p>
      </dgm:t>
    </dgm:pt>
    <dgm:pt modelId="{FEA369FC-5626-4EF2-A30A-DFCF7A293593}" type="sibTrans" cxnId="{C80DDDAB-7C88-4B70-9280-4401910175CA}">
      <dgm:prSet/>
      <dgm:spPr/>
      <dgm:t>
        <a:bodyPr/>
        <a:lstStyle/>
        <a:p>
          <a:endParaRPr lang="en-US"/>
        </a:p>
      </dgm:t>
    </dgm:pt>
    <dgm:pt modelId="{08AE42D9-8735-4AA5-A3A6-F8974E2849AB}">
      <dgm:prSet/>
      <dgm:spPr/>
      <dgm:t>
        <a:bodyPr/>
        <a:lstStyle/>
        <a:p>
          <a:pPr>
            <a:defRPr cap="all"/>
          </a:pPr>
          <a:r>
            <a:rPr lang="en-GB" dirty="0"/>
            <a:t>£100 -  schools = 1 class for a 1hour taster</a:t>
          </a:r>
          <a:endParaRPr lang="en-US" dirty="0"/>
        </a:p>
      </dgm:t>
    </dgm:pt>
    <dgm:pt modelId="{3B146170-8DB7-4CC9-973B-D682A6BC051C}" type="parTrans" cxnId="{3F35550B-A90B-46D3-A10E-67637477A253}">
      <dgm:prSet/>
      <dgm:spPr/>
      <dgm:t>
        <a:bodyPr/>
        <a:lstStyle/>
        <a:p>
          <a:endParaRPr lang="en-US"/>
        </a:p>
      </dgm:t>
    </dgm:pt>
    <dgm:pt modelId="{6773D88B-C4E5-4888-9286-FA0FED824888}" type="sibTrans" cxnId="{3F35550B-A90B-46D3-A10E-67637477A253}">
      <dgm:prSet/>
      <dgm:spPr/>
      <dgm:t>
        <a:bodyPr/>
        <a:lstStyle/>
        <a:p>
          <a:endParaRPr lang="en-US"/>
        </a:p>
      </dgm:t>
    </dgm:pt>
    <dgm:pt modelId="{4BB629B9-6D6F-4270-A705-9AA8868F9E81}">
      <dgm:prSet/>
      <dgm:spPr/>
      <dgm:t>
        <a:bodyPr/>
        <a:lstStyle/>
        <a:p>
          <a:pPr>
            <a:defRPr cap="all"/>
          </a:pPr>
          <a:r>
            <a:rPr lang="en-GB" dirty="0"/>
            <a:t>£1000 + - Schools = Whole school taster half day / Individual  = holiday course (3 days, 4 people)</a:t>
          </a:r>
          <a:endParaRPr lang="en-US" dirty="0"/>
        </a:p>
      </dgm:t>
    </dgm:pt>
    <dgm:pt modelId="{86A992D1-9908-4884-B7B5-12D59309A740}" type="parTrans" cxnId="{1D6FA7CA-7846-430C-8800-43A702024F3D}">
      <dgm:prSet/>
      <dgm:spPr/>
      <dgm:t>
        <a:bodyPr/>
        <a:lstStyle/>
        <a:p>
          <a:endParaRPr lang="en-US"/>
        </a:p>
      </dgm:t>
    </dgm:pt>
    <dgm:pt modelId="{9DB8594B-3FF5-4505-A13F-2F5EEB83ED1C}" type="sibTrans" cxnId="{1D6FA7CA-7846-430C-8800-43A702024F3D}">
      <dgm:prSet/>
      <dgm:spPr/>
      <dgm:t>
        <a:bodyPr/>
        <a:lstStyle/>
        <a:p>
          <a:endParaRPr lang="en-US"/>
        </a:p>
      </dgm:t>
    </dgm:pt>
    <dgm:pt modelId="{3F8FCCBC-90BD-47F5-B295-70F19AF097E0}" type="pres">
      <dgm:prSet presAssocID="{8CC59420-ADF9-4096-AA73-AF34CCA3FC1D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9260F8F-3CB1-4AF2-BEC1-E8C1349CCB21}" type="pres">
      <dgm:prSet presAssocID="{20A276E3-F19D-4B70-BB2C-AC9A857CAA2E}" presName="compNode" presStyleCnt="0"/>
      <dgm:spPr/>
    </dgm:pt>
    <dgm:pt modelId="{FB40DB58-332A-4EFF-81FB-3452A4B7A984}" type="pres">
      <dgm:prSet presAssocID="{20A276E3-F19D-4B70-BB2C-AC9A857CAA2E}" presName="iconBgRect" presStyleLbl="bgShp" presStyleIdx="0" presStyleCnt="6"/>
      <dgm:spPr/>
    </dgm:pt>
    <dgm:pt modelId="{E2DC0687-0550-465A-8891-5B04071F7997}" type="pres">
      <dgm:prSet presAssocID="{20A276E3-F19D-4B70-BB2C-AC9A857CAA2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Coins"/>
        </a:ext>
      </dgm:extLst>
    </dgm:pt>
    <dgm:pt modelId="{428365F8-4FAC-4826-9CDE-2AD272F5E936}" type="pres">
      <dgm:prSet presAssocID="{20A276E3-F19D-4B70-BB2C-AC9A857CAA2E}" presName="spaceRect" presStyleCnt="0"/>
      <dgm:spPr/>
    </dgm:pt>
    <dgm:pt modelId="{CDB5588C-46C6-45A9-8E61-525690B05C49}" type="pres">
      <dgm:prSet presAssocID="{20A276E3-F19D-4B70-BB2C-AC9A857CAA2E}" presName="textRect" presStyleLbl="revTx" presStyleIdx="0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3887EAF-D0CC-4423-9B51-20BA8F2E6DE3}" type="pres">
      <dgm:prSet presAssocID="{60FF69BD-0B84-49AC-9C58-70CF69282E3F}" presName="sibTrans" presStyleCnt="0"/>
      <dgm:spPr/>
    </dgm:pt>
    <dgm:pt modelId="{219B6363-19D6-41C9-8A5F-6A6AF2AA7C8D}" type="pres">
      <dgm:prSet presAssocID="{0177C358-4BE3-46F4-B909-09330D1BDA08}" presName="compNode" presStyleCnt="0"/>
      <dgm:spPr/>
    </dgm:pt>
    <dgm:pt modelId="{826C21F3-B7C5-46BB-9985-E29D632207E9}" type="pres">
      <dgm:prSet presAssocID="{0177C358-4BE3-46F4-B909-09330D1BDA08}" presName="iconBgRect" presStyleLbl="bgShp" presStyleIdx="1" presStyleCnt="6"/>
      <dgm:spPr/>
    </dgm:pt>
    <dgm:pt modelId="{3A7EED2A-586F-47A1-8236-CDC782AB93F2}" type="pres">
      <dgm:prSet presAssocID="{0177C358-4BE3-46F4-B909-09330D1BDA0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Braille"/>
        </a:ext>
      </dgm:extLst>
    </dgm:pt>
    <dgm:pt modelId="{825F9C04-99AA-4D66-A85C-8CDC0C6812F4}" type="pres">
      <dgm:prSet presAssocID="{0177C358-4BE3-46F4-B909-09330D1BDA08}" presName="spaceRect" presStyleCnt="0"/>
      <dgm:spPr/>
    </dgm:pt>
    <dgm:pt modelId="{B2838617-CCA0-45D2-AC36-3F85EBC8DB24}" type="pres">
      <dgm:prSet presAssocID="{0177C358-4BE3-46F4-B909-09330D1BDA08}" presName="textRect" presStyleLbl="revTx" presStyleIdx="1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BDBDFEC3-6185-4B04-A18F-4E22A6D95B8A}" type="pres">
      <dgm:prSet presAssocID="{2ED98584-E3A9-436C-98DD-9D47D5E4A54E}" presName="sibTrans" presStyleCnt="0"/>
      <dgm:spPr/>
    </dgm:pt>
    <dgm:pt modelId="{1E588DF6-76C3-4CB4-A816-8EA9665044AC}" type="pres">
      <dgm:prSet presAssocID="{1C1E748A-53A9-471D-8645-1A01F1EDC928}" presName="compNode" presStyleCnt="0"/>
      <dgm:spPr/>
    </dgm:pt>
    <dgm:pt modelId="{9AACB6A1-E85D-4F79-9567-E7BAA643E735}" type="pres">
      <dgm:prSet presAssocID="{1C1E748A-53A9-471D-8645-1A01F1EDC928}" presName="iconBgRect" presStyleLbl="bgShp" presStyleIdx="2" presStyleCnt="6"/>
      <dgm:spPr/>
    </dgm:pt>
    <dgm:pt modelId="{A5A5B0C8-5C42-4C30-86CA-96D13CB88853}" type="pres">
      <dgm:prSet presAssocID="{1C1E748A-53A9-471D-8645-1A01F1EDC92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Pound"/>
        </a:ext>
      </dgm:extLst>
    </dgm:pt>
    <dgm:pt modelId="{00728B85-0990-49BF-85E3-63733D2A7341}" type="pres">
      <dgm:prSet presAssocID="{1C1E748A-53A9-471D-8645-1A01F1EDC928}" presName="spaceRect" presStyleCnt="0"/>
      <dgm:spPr/>
    </dgm:pt>
    <dgm:pt modelId="{71E0E06F-28EA-479D-9D6E-329D1F87E0D8}" type="pres">
      <dgm:prSet presAssocID="{1C1E748A-53A9-471D-8645-1A01F1EDC928}" presName="textRect" presStyleLbl="revTx" presStyleIdx="2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5AF84129-740F-4956-AF62-7ACCDC9E0287}" type="pres">
      <dgm:prSet presAssocID="{58C1D96D-A193-4019-B0F5-A7D71245DB0C}" presName="sibTrans" presStyleCnt="0"/>
      <dgm:spPr/>
    </dgm:pt>
    <dgm:pt modelId="{FA90471D-D308-45F6-B009-74EB95329220}" type="pres">
      <dgm:prSet presAssocID="{F6A2A5C4-0435-4679-A6ED-EDC4612C6C3E}" presName="compNode" presStyleCnt="0"/>
      <dgm:spPr/>
    </dgm:pt>
    <dgm:pt modelId="{3C93D4FD-3A6C-4ED8-B543-F14346394451}" type="pres">
      <dgm:prSet presAssocID="{F6A2A5C4-0435-4679-A6ED-EDC4612C6C3E}" presName="iconBgRect" presStyleLbl="bgShp" presStyleIdx="3" presStyleCnt="6"/>
      <dgm:spPr/>
    </dgm:pt>
    <dgm:pt modelId="{F73EA2D9-EFFF-4071-9D83-46420B9FF390}" type="pres">
      <dgm:prSet presAssocID="{F6A2A5C4-0435-4679-A6ED-EDC4612C6C3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Yuan"/>
        </a:ext>
      </dgm:extLst>
    </dgm:pt>
    <dgm:pt modelId="{8A41BE01-C886-47E2-85F0-C8CBAF205FAF}" type="pres">
      <dgm:prSet presAssocID="{F6A2A5C4-0435-4679-A6ED-EDC4612C6C3E}" presName="spaceRect" presStyleCnt="0"/>
      <dgm:spPr/>
    </dgm:pt>
    <dgm:pt modelId="{51B7781F-CDBA-473A-9DF9-CD7FA98855FE}" type="pres">
      <dgm:prSet presAssocID="{F6A2A5C4-0435-4679-A6ED-EDC4612C6C3E}" presName="textRect" presStyleLbl="revTx" presStyleIdx="3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2582CD4F-C487-4790-ABC2-01FC57D24512}" type="pres">
      <dgm:prSet presAssocID="{FEA369FC-5626-4EF2-A30A-DFCF7A293593}" presName="sibTrans" presStyleCnt="0"/>
      <dgm:spPr/>
    </dgm:pt>
    <dgm:pt modelId="{E43D3F0A-2C84-42D8-A3A4-7F8211B7EEA5}" type="pres">
      <dgm:prSet presAssocID="{08AE42D9-8735-4AA5-A3A6-F8974E2849AB}" presName="compNode" presStyleCnt="0"/>
      <dgm:spPr/>
    </dgm:pt>
    <dgm:pt modelId="{A8DD6276-45A6-4F7C-BAAF-4CD6DE25E77E}" type="pres">
      <dgm:prSet presAssocID="{08AE42D9-8735-4AA5-A3A6-F8974E2849AB}" presName="iconBgRect" presStyleLbl="bgShp" presStyleIdx="4" presStyleCnt="6"/>
      <dgm:spPr/>
    </dgm:pt>
    <dgm:pt modelId="{08C54127-7C3E-4AC4-92E6-636A1AB32EA3}" type="pres">
      <dgm:prSet presAssocID="{08AE42D9-8735-4AA5-A3A6-F8974E2849A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Classroom"/>
        </a:ext>
      </dgm:extLst>
    </dgm:pt>
    <dgm:pt modelId="{4B21DCC1-C0E1-4034-8A49-66740DB516A1}" type="pres">
      <dgm:prSet presAssocID="{08AE42D9-8735-4AA5-A3A6-F8974E2849AB}" presName="spaceRect" presStyleCnt="0"/>
      <dgm:spPr/>
    </dgm:pt>
    <dgm:pt modelId="{A658E012-B267-43A0-ABB6-2593E255E266}" type="pres">
      <dgm:prSet presAssocID="{08AE42D9-8735-4AA5-A3A6-F8974E2849AB}" presName="textRect" presStyleLbl="revTx" presStyleIdx="4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EF55F19D-8811-4127-A23B-309684F2F816}" type="pres">
      <dgm:prSet presAssocID="{6773D88B-C4E5-4888-9286-FA0FED824888}" presName="sibTrans" presStyleCnt="0"/>
      <dgm:spPr/>
    </dgm:pt>
    <dgm:pt modelId="{C9198C87-B732-4377-8FF0-29083780B717}" type="pres">
      <dgm:prSet presAssocID="{4BB629B9-6D6F-4270-A705-9AA8868F9E81}" presName="compNode" presStyleCnt="0"/>
      <dgm:spPr/>
    </dgm:pt>
    <dgm:pt modelId="{28F15946-D646-4F6F-A679-2DD161BC95A9}" type="pres">
      <dgm:prSet presAssocID="{4BB629B9-6D6F-4270-A705-9AA8868F9E81}" presName="iconBgRect" presStyleLbl="bgShp" presStyleIdx="5" presStyleCnt="6"/>
      <dgm:spPr/>
    </dgm:pt>
    <dgm:pt modelId="{B2758DC7-ABBD-4592-A98D-C152CA0DD4D3}" type="pres">
      <dgm:prSet presAssocID="{4BB629B9-6D6F-4270-A705-9AA8868F9E8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xmlns="" id="0" name="" descr="Diploma Roll"/>
        </a:ext>
      </dgm:extLst>
    </dgm:pt>
    <dgm:pt modelId="{81F53F56-9CA7-4BCD-B406-78211D4912DA}" type="pres">
      <dgm:prSet presAssocID="{4BB629B9-6D6F-4270-A705-9AA8868F9E81}" presName="spaceRect" presStyleCnt="0"/>
      <dgm:spPr/>
    </dgm:pt>
    <dgm:pt modelId="{1571E994-54F4-4B2E-983F-218C606EA9FF}" type="pres">
      <dgm:prSet presAssocID="{4BB629B9-6D6F-4270-A705-9AA8868F9E81}" presName="textRect" presStyleLbl="revTx" presStyleIdx="5" presStyleCnt="6" custScaleX="172586" custScaleY="10191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980DB8A-E622-4E5B-9757-5BC5076ADBD0}" srcId="{8CC59420-ADF9-4096-AA73-AF34CCA3FC1D}" destId="{20A276E3-F19D-4B70-BB2C-AC9A857CAA2E}" srcOrd="0" destOrd="0" parTransId="{C2EF78E6-80D6-40FB-A0B8-A433D9D68B3B}" sibTransId="{60FF69BD-0B84-49AC-9C58-70CF69282E3F}"/>
    <dgm:cxn modelId="{6CFFB191-A474-4FE7-BA2C-6568246C099E}" type="presOf" srcId="{08AE42D9-8735-4AA5-A3A6-F8974E2849AB}" destId="{A658E012-B267-43A0-ABB6-2593E255E266}" srcOrd="0" destOrd="0" presId="urn:microsoft.com/office/officeart/2018/5/layout/IconCircleLabelList"/>
    <dgm:cxn modelId="{14FE2A0C-D3AE-49A6-85AA-D110D6A4410F}" type="presOf" srcId="{20A276E3-F19D-4B70-BB2C-AC9A857CAA2E}" destId="{CDB5588C-46C6-45A9-8E61-525690B05C49}" srcOrd="0" destOrd="0" presId="urn:microsoft.com/office/officeart/2018/5/layout/IconCircleLabelList"/>
    <dgm:cxn modelId="{E63E5BE2-A870-4247-BC96-625CE715093A}" type="presOf" srcId="{0177C358-4BE3-46F4-B909-09330D1BDA08}" destId="{B2838617-CCA0-45D2-AC36-3F85EBC8DB24}" srcOrd="0" destOrd="0" presId="urn:microsoft.com/office/officeart/2018/5/layout/IconCircleLabelList"/>
    <dgm:cxn modelId="{C80DDDAB-7C88-4B70-9280-4401910175CA}" srcId="{8CC59420-ADF9-4096-AA73-AF34CCA3FC1D}" destId="{F6A2A5C4-0435-4679-A6ED-EDC4612C6C3E}" srcOrd="3" destOrd="0" parTransId="{01A987B7-7C67-4F52-8B13-31C382BBA45C}" sibTransId="{FEA369FC-5626-4EF2-A30A-DFCF7A293593}"/>
    <dgm:cxn modelId="{3F35550B-A90B-46D3-A10E-67637477A253}" srcId="{8CC59420-ADF9-4096-AA73-AF34CCA3FC1D}" destId="{08AE42D9-8735-4AA5-A3A6-F8974E2849AB}" srcOrd="4" destOrd="0" parTransId="{3B146170-8DB7-4CC9-973B-D682A6BC051C}" sibTransId="{6773D88B-C4E5-4888-9286-FA0FED824888}"/>
    <dgm:cxn modelId="{2ADD4E03-68CA-4D22-9A00-3ED4604F40E1}" type="presOf" srcId="{F6A2A5C4-0435-4679-A6ED-EDC4612C6C3E}" destId="{51B7781F-CDBA-473A-9DF9-CD7FA98855FE}" srcOrd="0" destOrd="0" presId="urn:microsoft.com/office/officeart/2018/5/layout/IconCircleLabelList"/>
    <dgm:cxn modelId="{19075912-29CD-47C9-ADC4-FE564D7DA3DF}" srcId="{8CC59420-ADF9-4096-AA73-AF34CCA3FC1D}" destId="{1C1E748A-53A9-471D-8645-1A01F1EDC928}" srcOrd="2" destOrd="0" parTransId="{3B58AD58-D8E7-493E-81F1-39F7D032A995}" sibTransId="{58C1D96D-A193-4019-B0F5-A7D71245DB0C}"/>
    <dgm:cxn modelId="{84E6A8F8-5B88-4903-8A15-2276F740A46B}" type="presOf" srcId="{1C1E748A-53A9-471D-8645-1A01F1EDC928}" destId="{71E0E06F-28EA-479D-9D6E-329D1F87E0D8}" srcOrd="0" destOrd="0" presId="urn:microsoft.com/office/officeart/2018/5/layout/IconCircleLabelList"/>
    <dgm:cxn modelId="{1D6FA7CA-7846-430C-8800-43A702024F3D}" srcId="{8CC59420-ADF9-4096-AA73-AF34CCA3FC1D}" destId="{4BB629B9-6D6F-4270-A705-9AA8868F9E81}" srcOrd="5" destOrd="0" parTransId="{86A992D1-9908-4884-B7B5-12D59309A740}" sibTransId="{9DB8594B-3FF5-4505-A13F-2F5EEB83ED1C}"/>
    <dgm:cxn modelId="{34D5D68D-D73B-4610-999D-250B58E908B9}" type="presOf" srcId="{4BB629B9-6D6F-4270-A705-9AA8868F9E81}" destId="{1571E994-54F4-4B2E-983F-218C606EA9FF}" srcOrd="0" destOrd="0" presId="urn:microsoft.com/office/officeart/2018/5/layout/IconCircleLabelList"/>
    <dgm:cxn modelId="{5E207B92-FA86-44A8-82EA-BC34A7582CA8}" srcId="{8CC59420-ADF9-4096-AA73-AF34CCA3FC1D}" destId="{0177C358-4BE3-46F4-B909-09330D1BDA08}" srcOrd="1" destOrd="0" parTransId="{0BE1D6E3-0496-4BBE-8BA9-0FCE8399AAAF}" sibTransId="{2ED98584-E3A9-436C-98DD-9D47D5E4A54E}"/>
    <dgm:cxn modelId="{73652080-6624-4D19-949B-FECDDB3C363C}" type="presOf" srcId="{8CC59420-ADF9-4096-AA73-AF34CCA3FC1D}" destId="{3F8FCCBC-90BD-47F5-B295-70F19AF097E0}" srcOrd="0" destOrd="0" presId="urn:microsoft.com/office/officeart/2018/5/layout/IconCircleLabelList"/>
    <dgm:cxn modelId="{E457621E-D248-4EC5-8DC5-0EFF1144C51B}" type="presParOf" srcId="{3F8FCCBC-90BD-47F5-B295-70F19AF097E0}" destId="{09260F8F-3CB1-4AF2-BEC1-E8C1349CCB21}" srcOrd="0" destOrd="0" presId="urn:microsoft.com/office/officeart/2018/5/layout/IconCircleLabelList"/>
    <dgm:cxn modelId="{107A1649-8D6E-4F10-A1CD-C69C3D6274B6}" type="presParOf" srcId="{09260F8F-3CB1-4AF2-BEC1-E8C1349CCB21}" destId="{FB40DB58-332A-4EFF-81FB-3452A4B7A984}" srcOrd="0" destOrd="0" presId="urn:microsoft.com/office/officeart/2018/5/layout/IconCircleLabelList"/>
    <dgm:cxn modelId="{2842593C-E10F-4EFA-ADD4-748EC060BCC7}" type="presParOf" srcId="{09260F8F-3CB1-4AF2-BEC1-E8C1349CCB21}" destId="{E2DC0687-0550-465A-8891-5B04071F7997}" srcOrd="1" destOrd="0" presId="urn:microsoft.com/office/officeart/2018/5/layout/IconCircleLabelList"/>
    <dgm:cxn modelId="{E1F47648-3D94-4E90-AAE5-3CB2E66C577A}" type="presParOf" srcId="{09260F8F-3CB1-4AF2-BEC1-E8C1349CCB21}" destId="{428365F8-4FAC-4826-9CDE-2AD272F5E936}" srcOrd="2" destOrd="0" presId="urn:microsoft.com/office/officeart/2018/5/layout/IconCircleLabelList"/>
    <dgm:cxn modelId="{7B843F2B-F59F-4754-86DA-998F032B8E97}" type="presParOf" srcId="{09260F8F-3CB1-4AF2-BEC1-E8C1349CCB21}" destId="{CDB5588C-46C6-45A9-8E61-525690B05C49}" srcOrd="3" destOrd="0" presId="urn:microsoft.com/office/officeart/2018/5/layout/IconCircleLabelList"/>
    <dgm:cxn modelId="{32400D82-9363-495C-84A8-A1151AACF6B0}" type="presParOf" srcId="{3F8FCCBC-90BD-47F5-B295-70F19AF097E0}" destId="{03887EAF-D0CC-4423-9B51-20BA8F2E6DE3}" srcOrd="1" destOrd="0" presId="urn:microsoft.com/office/officeart/2018/5/layout/IconCircleLabelList"/>
    <dgm:cxn modelId="{574A8758-59D8-45E8-8068-8752B88AEAAA}" type="presParOf" srcId="{3F8FCCBC-90BD-47F5-B295-70F19AF097E0}" destId="{219B6363-19D6-41C9-8A5F-6A6AF2AA7C8D}" srcOrd="2" destOrd="0" presId="urn:microsoft.com/office/officeart/2018/5/layout/IconCircleLabelList"/>
    <dgm:cxn modelId="{4907C471-1107-41AE-A4B0-FE9FD5062077}" type="presParOf" srcId="{219B6363-19D6-41C9-8A5F-6A6AF2AA7C8D}" destId="{826C21F3-B7C5-46BB-9985-E29D632207E9}" srcOrd="0" destOrd="0" presId="urn:microsoft.com/office/officeart/2018/5/layout/IconCircleLabelList"/>
    <dgm:cxn modelId="{CF49F0DF-DD88-4462-A862-88DEDE51D2F3}" type="presParOf" srcId="{219B6363-19D6-41C9-8A5F-6A6AF2AA7C8D}" destId="{3A7EED2A-586F-47A1-8236-CDC782AB93F2}" srcOrd="1" destOrd="0" presId="urn:microsoft.com/office/officeart/2018/5/layout/IconCircleLabelList"/>
    <dgm:cxn modelId="{B0A0DC98-3206-42F0-8B08-580C6FE8F33D}" type="presParOf" srcId="{219B6363-19D6-41C9-8A5F-6A6AF2AA7C8D}" destId="{825F9C04-99AA-4D66-A85C-8CDC0C6812F4}" srcOrd="2" destOrd="0" presId="urn:microsoft.com/office/officeart/2018/5/layout/IconCircleLabelList"/>
    <dgm:cxn modelId="{172E7370-CD32-4BA1-9E46-D4E9CC450DF0}" type="presParOf" srcId="{219B6363-19D6-41C9-8A5F-6A6AF2AA7C8D}" destId="{B2838617-CCA0-45D2-AC36-3F85EBC8DB24}" srcOrd="3" destOrd="0" presId="urn:microsoft.com/office/officeart/2018/5/layout/IconCircleLabelList"/>
    <dgm:cxn modelId="{278B34FA-1CEF-483F-BF5F-DA7567473767}" type="presParOf" srcId="{3F8FCCBC-90BD-47F5-B295-70F19AF097E0}" destId="{BDBDFEC3-6185-4B04-A18F-4E22A6D95B8A}" srcOrd="3" destOrd="0" presId="urn:microsoft.com/office/officeart/2018/5/layout/IconCircleLabelList"/>
    <dgm:cxn modelId="{5B59FAC6-661C-4714-A243-5FE6197ABBC5}" type="presParOf" srcId="{3F8FCCBC-90BD-47F5-B295-70F19AF097E0}" destId="{1E588DF6-76C3-4CB4-A816-8EA9665044AC}" srcOrd="4" destOrd="0" presId="urn:microsoft.com/office/officeart/2018/5/layout/IconCircleLabelList"/>
    <dgm:cxn modelId="{FC4BAD57-2681-46EB-A355-D51049945B5E}" type="presParOf" srcId="{1E588DF6-76C3-4CB4-A816-8EA9665044AC}" destId="{9AACB6A1-E85D-4F79-9567-E7BAA643E735}" srcOrd="0" destOrd="0" presId="urn:microsoft.com/office/officeart/2018/5/layout/IconCircleLabelList"/>
    <dgm:cxn modelId="{9472DAA6-38C5-45A9-95B9-D85834142B8D}" type="presParOf" srcId="{1E588DF6-76C3-4CB4-A816-8EA9665044AC}" destId="{A5A5B0C8-5C42-4C30-86CA-96D13CB88853}" srcOrd="1" destOrd="0" presId="urn:microsoft.com/office/officeart/2018/5/layout/IconCircleLabelList"/>
    <dgm:cxn modelId="{10023B9B-13A2-444B-B68E-DB9152855665}" type="presParOf" srcId="{1E588DF6-76C3-4CB4-A816-8EA9665044AC}" destId="{00728B85-0990-49BF-85E3-63733D2A7341}" srcOrd="2" destOrd="0" presId="urn:microsoft.com/office/officeart/2018/5/layout/IconCircleLabelList"/>
    <dgm:cxn modelId="{A3B4DCF2-311B-42A8-A3BD-AE0570163478}" type="presParOf" srcId="{1E588DF6-76C3-4CB4-A816-8EA9665044AC}" destId="{71E0E06F-28EA-479D-9D6E-329D1F87E0D8}" srcOrd="3" destOrd="0" presId="urn:microsoft.com/office/officeart/2018/5/layout/IconCircleLabelList"/>
    <dgm:cxn modelId="{F1B0122D-99D3-46B4-90FD-09F23354A2D0}" type="presParOf" srcId="{3F8FCCBC-90BD-47F5-B295-70F19AF097E0}" destId="{5AF84129-740F-4956-AF62-7ACCDC9E0287}" srcOrd="5" destOrd="0" presId="urn:microsoft.com/office/officeart/2018/5/layout/IconCircleLabelList"/>
    <dgm:cxn modelId="{5F854567-2333-4050-817D-F624A933ACC7}" type="presParOf" srcId="{3F8FCCBC-90BD-47F5-B295-70F19AF097E0}" destId="{FA90471D-D308-45F6-B009-74EB95329220}" srcOrd="6" destOrd="0" presId="urn:microsoft.com/office/officeart/2018/5/layout/IconCircleLabelList"/>
    <dgm:cxn modelId="{5BC303AD-997E-45BD-846B-1B1E19BAF847}" type="presParOf" srcId="{FA90471D-D308-45F6-B009-74EB95329220}" destId="{3C93D4FD-3A6C-4ED8-B543-F14346394451}" srcOrd="0" destOrd="0" presId="urn:microsoft.com/office/officeart/2018/5/layout/IconCircleLabelList"/>
    <dgm:cxn modelId="{00E74314-A6DF-4A27-A60C-242002901EE0}" type="presParOf" srcId="{FA90471D-D308-45F6-B009-74EB95329220}" destId="{F73EA2D9-EFFF-4071-9D83-46420B9FF390}" srcOrd="1" destOrd="0" presId="urn:microsoft.com/office/officeart/2018/5/layout/IconCircleLabelList"/>
    <dgm:cxn modelId="{B125CCC5-2AE8-4716-B636-401661065847}" type="presParOf" srcId="{FA90471D-D308-45F6-B009-74EB95329220}" destId="{8A41BE01-C886-47E2-85F0-C8CBAF205FAF}" srcOrd="2" destOrd="0" presId="urn:microsoft.com/office/officeart/2018/5/layout/IconCircleLabelList"/>
    <dgm:cxn modelId="{07F78E79-89EB-4540-8918-32413E7AEA2D}" type="presParOf" srcId="{FA90471D-D308-45F6-B009-74EB95329220}" destId="{51B7781F-CDBA-473A-9DF9-CD7FA98855FE}" srcOrd="3" destOrd="0" presId="urn:microsoft.com/office/officeart/2018/5/layout/IconCircleLabelList"/>
    <dgm:cxn modelId="{1E0344D5-D3FE-4F50-8061-0FB4AAB01D74}" type="presParOf" srcId="{3F8FCCBC-90BD-47F5-B295-70F19AF097E0}" destId="{2582CD4F-C487-4790-ABC2-01FC57D24512}" srcOrd="7" destOrd="0" presId="urn:microsoft.com/office/officeart/2018/5/layout/IconCircleLabelList"/>
    <dgm:cxn modelId="{B715F0E5-AA87-487E-92E1-B76520D51A2B}" type="presParOf" srcId="{3F8FCCBC-90BD-47F5-B295-70F19AF097E0}" destId="{E43D3F0A-2C84-42D8-A3A4-7F8211B7EEA5}" srcOrd="8" destOrd="0" presId="urn:microsoft.com/office/officeart/2018/5/layout/IconCircleLabelList"/>
    <dgm:cxn modelId="{D75B6690-2B0F-4D78-AD6E-F31C58B68CD8}" type="presParOf" srcId="{E43D3F0A-2C84-42D8-A3A4-7F8211B7EEA5}" destId="{A8DD6276-45A6-4F7C-BAAF-4CD6DE25E77E}" srcOrd="0" destOrd="0" presId="urn:microsoft.com/office/officeart/2018/5/layout/IconCircleLabelList"/>
    <dgm:cxn modelId="{94B7A56A-27AE-4C9B-B9AB-1D5D62247A1A}" type="presParOf" srcId="{E43D3F0A-2C84-42D8-A3A4-7F8211B7EEA5}" destId="{08C54127-7C3E-4AC4-92E6-636A1AB32EA3}" srcOrd="1" destOrd="0" presId="urn:microsoft.com/office/officeart/2018/5/layout/IconCircleLabelList"/>
    <dgm:cxn modelId="{810C6FAA-EF67-45D7-BAC3-96218D1464F3}" type="presParOf" srcId="{E43D3F0A-2C84-42D8-A3A4-7F8211B7EEA5}" destId="{4B21DCC1-C0E1-4034-8A49-66740DB516A1}" srcOrd="2" destOrd="0" presId="urn:microsoft.com/office/officeart/2018/5/layout/IconCircleLabelList"/>
    <dgm:cxn modelId="{99A0424D-A0DF-4E67-916A-2BB9DA03FBDB}" type="presParOf" srcId="{E43D3F0A-2C84-42D8-A3A4-7F8211B7EEA5}" destId="{A658E012-B267-43A0-ABB6-2593E255E266}" srcOrd="3" destOrd="0" presId="urn:microsoft.com/office/officeart/2018/5/layout/IconCircleLabelList"/>
    <dgm:cxn modelId="{D291773C-7867-45F3-A4D4-019B09E694D4}" type="presParOf" srcId="{3F8FCCBC-90BD-47F5-B295-70F19AF097E0}" destId="{EF55F19D-8811-4127-A23B-309684F2F816}" srcOrd="9" destOrd="0" presId="urn:microsoft.com/office/officeart/2018/5/layout/IconCircleLabelList"/>
    <dgm:cxn modelId="{19DA34AA-1560-4C49-89B4-E27996812855}" type="presParOf" srcId="{3F8FCCBC-90BD-47F5-B295-70F19AF097E0}" destId="{C9198C87-B732-4377-8FF0-29083780B717}" srcOrd="10" destOrd="0" presId="urn:microsoft.com/office/officeart/2018/5/layout/IconCircleLabelList"/>
    <dgm:cxn modelId="{8D5726A7-E038-453B-B1AC-D91052031256}" type="presParOf" srcId="{C9198C87-B732-4377-8FF0-29083780B717}" destId="{28F15946-D646-4F6F-A679-2DD161BC95A9}" srcOrd="0" destOrd="0" presId="urn:microsoft.com/office/officeart/2018/5/layout/IconCircleLabelList"/>
    <dgm:cxn modelId="{F8E2795C-9533-4526-865E-C3BC3AC1128F}" type="presParOf" srcId="{C9198C87-B732-4377-8FF0-29083780B717}" destId="{B2758DC7-ABBD-4592-A98D-C152CA0DD4D3}" srcOrd="1" destOrd="0" presId="urn:microsoft.com/office/officeart/2018/5/layout/IconCircleLabelList"/>
    <dgm:cxn modelId="{91186CF0-0FA5-4A61-82F9-AD38BE9CABC7}" type="presParOf" srcId="{C9198C87-B732-4377-8FF0-29083780B717}" destId="{81F53F56-9CA7-4BCD-B406-78211D4912DA}" srcOrd="2" destOrd="0" presId="urn:microsoft.com/office/officeart/2018/5/layout/IconCircleLabelList"/>
    <dgm:cxn modelId="{E9E4F98F-6406-483D-B94A-0E3705C61B69}" type="presParOf" srcId="{C9198C87-B732-4377-8FF0-29083780B717}" destId="{1571E994-54F4-4B2E-983F-218C606EA9F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E16F37-CE40-4B17-9E9D-6F187761ADA2}">
      <dsp:nvSpPr>
        <dsp:cNvPr id="0" name=""/>
        <dsp:cNvSpPr/>
      </dsp:nvSpPr>
      <dsp:spPr>
        <a:xfrm>
          <a:off x="0" y="101579"/>
          <a:ext cx="4697730" cy="127570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£60,000 to further develop the site</a:t>
          </a:r>
          <a:endParaRPr lang="en-US" sz="2300" kern="1200"/>
        </a:p>
      </dsp:txBody>
      <dsp:txXfrm>
        <a:off x="0" y="101579"/>
        <a:ext cx="4697730" cy="1275702"/>
      </dsp:txXfrm>
    </dsp:sp>
    <dsp:sp modelId="{F526EF1D-B895-452E-B9EF-4EEA4182CC8C}">
      <dsp:nvSpPr>
        <dsp:cNvPr id="0" name=""/>
        <dsp:cNvSpPr/>
      </dsp:nvSpPr>
      <dsp:spPr>
        <a:xfrm>
          <a:off x="0" y="1443521"/>
          <a:ext cx="4697730" cy="1275702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Expand range of course materials</a:t>
          </a:r>
          <a:endParaRPr lang="en-US" sz="2300" kern="1200"/>
        </a:p>
      </dsp:txBody>
      <dsp:txXfrm>
        <a:off x="0" y="1443521"/>
        <a:ext cx="4697730" cy="1275702"/>
      </dsp:txXfrm>
    </dsp:sp>
    <dsp:sp modelId="{644AB34C-0836-4FC7-8E87-CBD9B5862BE4}">
      <dsp:nvSpPr>
        <dsp:cNvPr id="0" name=""/>
        <dsp:cNvSpPr/>
      </dsp:nvSpPr>
      <dsp:spPr>
        <a:xfrm>
          <a:off x="0" y="2785464"/>
          <a:ext cx="4697730" cy="1275702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Build on current on-line presence to be able to deliver in a wider range of methods</a:t>
          </a:r>
          <a:endParaRPr lang="en-US" sz="2300" kern="1200"/>
        </a:p>
      </dsp:txBody>
      <dsp:txXfrm>
        <a:off x="0" y="2785464"/>
        <a:ext cx="4697730" cy="1275702"/>
      </dsp:txXfrm>
    </dsp:sp>
    <dsp:sp modelId="{FC38B420-E718-4D00-8CAD-C4C4A3DE35C5}">
      <dsp:nvSpPr>
        <dsp:cNvPr id="0" name=""/>
        <dsp:cNvSpPr/>
      </dsp:nvSpPr>
      <dsp:spPr>
        <a:xfrm>
          <a:off x="0" y="4127406"/>
          <a:ext cx="4697730" cy="127570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Achieve this by September 2021 for the new academic year and start of the New Curriculum for Wales</a:t>
          </a:r>
          <a:endParaRPr lang="en-US" sz="2300" kern="1200"/>
        </a:p>
      </dsp:txBody>
      <dsp:txXfrm>
        <a:off x="0" y="4127406"/>
        <a:ext cx="4697730" cy="127570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40DB58-332A-4EFF-81FB-3452A4B7A984}">
      <dsp:nvSpPr>
        <dsp:cNvPr id="0" name=""/>
        <dsp:cNvSpPr/>
      </dsp:nvSpPr>
      <dsp:spPr>
        <a:xfrm>
          <a:off x="921902" y="603"/>
          <a:ext cx="955388" cy="9553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C0687-0550-465A-8891-5B04071F7997}">
      <dsp:nvSpPr>
        <dsp:cNvPr id="0" name=""/>
        <dsp:cNvSpPr/>
      </dsp:nvSpPr>
      <dsp:spPr>
        <a:xfrm>
          <a:off x="1125509" y="204210"/>
          <a:ext cx="548173" cy="5481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B5588C-46C6-45A9-8E61-525690B05C49}">
      <dsp:nvSpPr>
        <dsp:cNvPr id="0" name=""/>
        <dsp:cNvSpPr/>
      </dsp:nvSpPr>
      <dsp:spPr>
        <a:xfrm>
          <a:off x="616491" y="1253571"/>
          <a:ext cx="1566210" cy="62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£1-10 – visit to the project</a:t>
          </a:r>
          <a:endParaRPr lang="en-US" sz="1100" kern="1200"/>
        </a:p>
      </dsp:txBody>
      <dsp:txXfrm>
        <a:off x="616491" y="1253571"/>
        <a:ext cx="1566210" cy="626484"/>
      </dsp:txXfrm>
    </dsp:sp>
    <dsp:sp modelId="{826C21F3-B7C5-46BB-9985-E29D632207E9}">
      <dsp:nvSpPr>
        <dsp:cNvPr id="0" name=""/>
        <dsp:cNvSpPr/>
      </dsp:nvSpPr>
      <dsp:spPr>
        <a:xfrm>
          <a:off x="2762200" y="603"/>
          <a:ext cx="955388" cy="9553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7EED2A-586F-47A1-8236-CDC782AB93F2}">
      <dsp:nvSpPr>
        <dsp:cNvPr id="0" name=""/>
        <dsp:cNvSpPr/>
      </dsp:nvSpPr>
      <dsp:spPr>
        <a:xfrm>
          <a:off x="2965807" y="204210"/>
          <a:ext cx="548173" cy="548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38617-CCA0-45D2-AC36-3F85EBC8DB24}">
      <dsp:nvSpPr>
        <dsp:cNvPr id="0" name=""/>
        <dsp:cNvSpPr/>
      </dsp:nvSpPr>
      <dsp:spPr>
        <a:xfrm>
          <a:off x="2456789" y="1253571"/>
          <a:ext cx="1566210" cy="62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£11 - £25 – 1 hour taster on site for up to 4 people (children and adults)</a:t>
          </a:r>
          <a:endParaRPr lang="en-US" sz="1100" kern="1200"/>
        </a:p>
      </dsp:txBody>
      <dsp:txXfrm>
        <a:off x="2456789" y="1253571"/>
        <a:ext cx="1566210" cy="626484"/>
      </dsp:txXfrm>
    </dsp:sp>
    <dsp:sp modelId="{9AACB6A1-E85D-4F79-9567-E7BAA643E735}">
      <dsp:nvSpPr>
        <dsp:cNvPr id="0" name=""/>
        <dsp:cNvSpPr/>
      </dsp:nvSpPr>
      <dsp:spPr>
        <a:xfrm>
          <a:off x="4602498" y="603"/>
          <a:ext cx="955388" cy="95538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A5B0C8-5C42-4C30-86CA-96D13CB88853}">
      <dsp:nvSpPr>
        <dsp:cNvPr id="0" name=""/>
        <dsp:cNvSpPr/>
      </dsp:nvSpPr>
      <dsp:spPr>
        <a:xfrm>
          <a:off x="4806105" y="204210"/>
          <a:ext cx="548173" cy="5481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0E06F-28EA-479D-9D6E-329D1F87E0D8}">
      <dsp:nvSpPr>
        <dsp:cNvPr id="0" name=""/>
        <dsp:cNvSpPr/>
      </dsp:nvSpPr>
      <dsp:spPr>
        <a:xfrm>
          <a:off x="4297086" y="1253571"/>
          <a:ext cx="1566210" cy="62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 dirty="0"/>
            <a:t>£26 -£50 – 2 hour taster as before</a:t>
          </a:r>
          <a:endParaRPr lang="en-US" sz="1100" kern="1200" dirty="0"/>
        </a:p>
      </dsp:txBody>
      <dsp:txXfrm>
        <a:off x="4297086" y="1253571"/>
        <a:ext cx="1566210" cy="626484"/>
      </dsp:txXfrm>
    </dsp:sp>
    <dsp:sp modelId="{3C93D4FD-3A6C-4ED8-B543-F14346394451}">
      <dsp:nvSpPr>
        <dsp:cNvPr id="0" name=""/>
        <dsp:cNvSpPr/>
      </dsp:nvSpPr>
      <dsp:spPr>
        <a:xfrm>
          <a:off x="6442795" y="603"/>
          <a:ext cx="955388" cy="95538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3EA2D9-EFFF-4071-9D83-46420B9FF390}">
      <dsp:nvSpPr>
        <dsp:cNvPr id="0" name=""/>
        <dsp:cNvSpPr/>
      </dsp:nvSpPr>
      <dsp:spPr>
        <a:xfrm>
          <a:off x="6646403" y="204210"/>
          <a:ext cx="548173" cy="5481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7781F-CDBA-473A-9DF9-CD7FA98855FE}">
      <dsp:nvSpPr>
        <dsp:cNvPr id="0" name=""/>
        <dsp:cNvSpPr/>
      </dsp:nvSpPr>
      <dsp:spPr>
        <a:xfrm>
          <a:off x="6137384" y="1253571"/>
          <a:ext cx="1566210" cy="62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 dirty="0"/>
            <a:t>£51 - £100 – half day taster as before</a:t>
          </a:r>
          <a:endParaRPr lang="en-US" sz="1100" kern="1200" dirty="0"/>
        </a:p>
      </dsp:txBody>
      <dsp:txXfrm>
        <a:off x="6137384" y="1253571"/>
        <a:ext cx="1566210" cy="626484"/>
      </dsp:txXfrm>
    </dsp:sp>
    <dsp:sp modelId="{A8DD6276-45A6-4F7C-BAAF-4CD6DE25E77E}">
      <dsp:nvSpPr>
        <dsp:cNvPr id="0" name=""/>
        <dsp:cNvSpPr/>
      </dsp:nvSpPr>
      <dsp:spPr>
        <a:xfrm>
          <a:off x="2193775" y="2274608"/>
          <a:ext cx="955388" cy="95538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54127-7C3E-4AC4-92E6-636A1AB32EA3}">
      <dsp:nvSpPr>
        <dsp:cNvPr id="0" name=""/>
        <dsp:cNvSpPr/>
      </dsp:nvSpPr>
      <dsp:spPr>
        <a:xfrm>
          <a:off x="2397382" y="2478215"/>
          <a:ext cx="548173" cy="5481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8E012-B267-43A0-ABB6-2593E255E266}">
      <dsp:nvSpPr>
        <dsp:cNvPr id="0" name=""/>
        <dsp:cNvSpPr/>
      </dsp:nvSpPr>
      <dsp:spPr>
        <a:xfrm>
          <a:off x="1888364" y="3527577"/>
          <a:ext cx="1566210" cy="62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 dirty="0"/>
            <a:t>£100 -  schools = 1 class for a 1hour taster</a:t>
          </a:r>
          <a:endParaRPr lang="en-US" sz="1100" kern="1200" dirty="0"/>
        </a:p>
      </dsp:txBody>
      <dsp:txXfrm>
        <a:off x="1888364" y="3527577"/>
        <a:ext cx="1566210" cy="626484"/>
      </dsp:txXfrm>
    </dsp:sp>
    <dsp:sp modelId="{28F15946-D646-4F6F-A679-2DD161BC95A9}">
      <dsp:nvSpPr>
        <dsp:cNvPr id="0" name=""/>
        <dsp:cNvSpPr/>
      </dsp:nvSpPr>
      <dsp:spPr>
        <a:xfrm>
          <a:off x="4602498" y="2271609"/>
          <a:ext cx="955388" cy="9553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758DC7-ABBD-4592-A98D-C152CA0DD4D3}">
      <dsp:nvSpPr>
        <dsp:cNvPr id="0" name=""/>
        <dsp:cNvSpPr/>
      </dsp:nvSpPr>
      <dsp:spPr>
        <a:xfrm>
          <a:off x="4806105" y="2475216"/>
          <a:ext cx="548173" cy="54817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1E994-54F4-4B2E-983F-218C606EA9FF}">
      <dsp:nvSpPr>
        <dsp:cNvPr id="0" name=""/>
        <dsp:cNvSpPr/>
      </dsp:nvSpPr>
      <dsp:spPr>
        <a:xfrm>
          <a:off x="3728662" y="3518579"/>
          <a:ext cx="2703060" cy="638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 dirty="0"/>
            <a:t>£1000 + - Schools = Whole school taster half day / Individual  = holiday course (3 days, 4 people)</a:t>
          </a:r>
          <a:endParaRPr lang="en-US" sz="1100" kern="1200" dirty="0"/>
        </a:p>
      </dsp:txBody>
      <dsp:txXfrm>
        <a:off x="3728662" y="3518579"/>
        <a:ext cx="2703060" cy="638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87D29C8-DFC1-4564-A03E-772D806F8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5CEA5-8099-490F-9F9E-ACDD369C4E04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063008D-0A28-4F35-A5AC-228677216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3A16FB9-C7CD-4452-A745-05349C9A0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BF867B-6D7A-4D5A-9CAC-7DDDF451536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13170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29A26CE-86F1-4B01-9588-16B79F806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3D773-A6E0-4DD3-9244-2ED477959DA4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2B26909-9CC7-49B7-A34B-6AABFE1AD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B045B08-72A3-48D3-9E69-C5410DC41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D9D0B6-54AC-4148-84AA-3F213D3BD2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653311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1872CBD-9789-4597-888D-0B09AEA57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F4CD7-EF7C-422D-A8BD-A367968BB981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B8250DE-1889-4B22-AEB1-647996A0F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70BBBB2-BB93-45FD-895E-31DE8DA8A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F40BC5-41D4-4E26-8413-36CD3937E65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217581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6B5C0FF4-68A4-4B3A-8158-6C4C156B9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42C87-8FF8-4968-8224-0B2237ED48F6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ACB1E670-7C7F-481E-885E-08C4E3954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C0834DB4-4BA7-4572-AD35-B3D41CA31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5A00B9-2448-4A7A-B6EC-2A35D86D4F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641421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7432FF83-90C3-4BB5-8669-8A2043591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B2927-9805-4495-8107-1E77BCDC2AD7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xmlns="" id="{759E10AA-001F-4AD3-A9BF-8E5EFE157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="" id="{EC530C6B-D948-418C-AA7E-E96A14B6F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0196CB-7E2B-482F-A7CD-A66C8C7D15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12047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25BB4D5A-29B6-4FB1-90AB-1A4E7593B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1910F-77DE-4868-B558-DFEF599B472F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xmlns="" id="{1F464A66-FBD0-40E8-B342-DD20A51CC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B6C41C5F-0B35-46D3-87A1-B56B09C5E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6AC6E9-43BB-472A-A940-AC6353423D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433912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870984B8-A85E-4015-865F-B9D0214F7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44CFD-C00B-499A-A2AF-CC20E391F021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xmlns="" id="{4C07FB90-BA41-4C46-89A8-292368748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4F595F46-AFC6-47F9-8F5B-83041F2E7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845F17-C173-4BA1-B070-8D2F19FFC1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59536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C8F911A6-8654-47CE-9120-6E01FD9AB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5E71E-C022-47A6-9924-D06991E2ED7F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E1B827D0-BBCA-4236-8639-A36BC03CF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0E4CD699-AC67-47F5-9B4E-C6951FC04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013585-9717-47F7-92C8-6262AD4477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242640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35DBEF4E-D112-4998-B9CB-B557D83CC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91E70-14FB-4C8E-AC6F-1ECDAC788B05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FA8D32A9-88CD-4291-A15E-3E11DE7AF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8C9AF49A-4590-4909-80D8-3EA8CAA0F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0E6672-2C41-4A03-8DDE-28E3B0D5621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19383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D048437-D58F-4E16-B227-246109DAF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41BEE5-9F43-4B28-A0F1-A465E12473DC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CDC795F-551C-4C09-B918-CAF055CFF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2EA26FF-68DB-454C-B212-6AD5EB571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0B48FC-C40F-46EC-B195-D1701FE3526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797060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2FBF621-42B2-4E35-AA96-C1CDCAC5C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BBB9B-A611-46DA-A33C-EE7D82370A9D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4068C84-6190-4317-96F0-61C7668DD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04E2A3A-CCCC-481F-87CB-38D7FDE8D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758028-9E8F-4777-A002-5E8C500221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596351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xmlns="" id="{FFD413E9-02AA-438A-B3EA-27862717F15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xmlns="" id="{3712B5BF-3DBE-46DD-8978-F1C203869CC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7B96BD4-656B-4C50-AA42-BD4AA1DB9A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C634E-5906-46EA-945A-5A3E3F73B5AB}" type="datetimeFigureOut">
              <a:rPr lang="en-GB"/>
              <a:pPr>
                <a:defRPr/>
              </a:pPr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8E31200-AE29-4338-97F3-A293A8DC6D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0353B1D-83AF-4521-AA4D-95ED199DC5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F4F1DC03-7C3E-4221-8017-53EDAB45725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4a"/><Relationship Id="rId6" Type="http://schemas.microsoft.com/office/2007/relationships/media" Target="../media/media1.m4a"/><Relationship Id="rId5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.m4a"/><Relationship Id="rId6" Type="http://schemas.microsoft.com/office/2007/relationships/media" Target="../media/media2.m4a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media" Target="../media/media3.m4a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3.m4a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4.m4a"/><Relationship Id="rId5" Type="http://schemas.openxmlformats.org/officeDocument/2006/relationships/image" Target="../media/image2.png"/><Relationship Id="rId4" Type="http://schemas.microsoft.com/office/2007/relationships/media" Target="../media/media4.m4a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media" Target="../media/media5.m4a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5.m4a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6.m4a"/><Relationship Id="rId6" Type="http://schemas.openxmlformats.org/officeDocument/2006/relationships/image" Target="../media/image2.png"/><Relationship Id="rId5" Type="http://schemas.microsoft.com/office/2007/relationships/media" Target="../media/media6.m4a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naturalresources.wales/guidance-and-advice/business-sectors/education-learning-and-skills/outdoor-learning-research/?lang=en" TargetMode="External"/><Relationship Id="rId3" Type="http://schemas.openxmlformats.org/officeDocument/2006/relationships/hyperlink" Target="http://www.seedrs.com/insights/investing-features-insight/raise-money-business" TargetMode="External"/><Relationship Id="rId7" Type="http://schemas.openxmlformats.org/officeDocument/2006/relationships/hyperlink" Target="https://gov.wales/sites/default/files/publications/2018-03/a-report-on-responses-to-the-great-debate.pdf" TargetMode="External"/><Relationship Id="rId2" Type="http://schemas.openxmlformats.org/officeDocument/2006/relationships/hyperlink" Target="https://www.seedrs.com/insights/investing-features-insight/raise-money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storage/fcb8539c-9be7-4883-8542-35d7b54b56f2/foundation-phase-outdoor-learning-handbook.pdf" TargetMode="External"/><Relationship Id="rId5" Type="http://schemas.openxmlformats.org/officeDocument/2006/relationships/hyperlink" Target="https://www.smartinsights.com/digital-marketing-strategy/sostac-model/" TargetMode="External"/><Relationship Id="rId10" Type="http://schemas.openxmlformats.org/officeDocument/2006/relationships/hyperlink" Target="https://www.mobilecause.com/nonprofit-crowdfunding-ideas/" TargetMode="External"/><Relationship Id="rId4" Type="http://schemas.openxmlformats.org/officeDocument/2006/relationships/hyperlink" Target="https://www.ifm.eng.cam.ac.uk/research/dstools/value-chain-/" TargetMode="External"/><Relationship Id="rId9" Type="http://schemas.openxmlformats.org/officeDocument/2006/relationships/hyperlink" Target="https://entrepreneursgateway.com/business-plan-outdoor-activ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DA1A2E9-63FE-408D-A803-8E306ECAB4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6543" y="450221"/>
            <a:ext cx="6748272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315149D-1393-43AA-B03F-940FC84E7D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501" y="1111086"/>
            <a:ext cx="5767578" cy="2623885"/>
          </a:xfrm>
        </p:spPr>
        <p:txBody>
          <a:bodyPr rtlCol="0" anchor="ctr">
            <a:normAutofit/>
          </a:bodyPr>
          <a:lstStyle/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>
                <a:solidFill>
                  <a:srgbClr val="FFFFFF"/>
                </a:solidFill>
              </a:rPr>
              <a:t>Digital Entrepreneurship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Assignment 2 Part B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Crowdfunding Request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BE9F90C-C163-435B-9A68-D15C92D1CF2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2900" y="4521269"/>
            <a:ext cx="8458200" cy="187781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2985096-E6D5-4DE7-8454-C39C5BAEE4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624" y="4843002"/>
            <a:ext cx="7509510" cy="1234345"/>
          </a:xfrm>
        </p:spPr>
        <p:txBody>
          <a:bodyPr rtlCol="0" anchor="ctr">
            <a:normAutofit/>
          </a:bodyPr>
          <a:lstStyle/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300">
                <a:solidFill>
                  <a:srgbClr val="1B1B1B"/>
                </a:solidFill>
              </a:rPr>
              <a:t>Julie Hannam</a:t>
            </a:r>
          </a:p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300">
                <a:solidFill>
                  <a:srgbClr val="1B1B1B"/>
                </a:solidFill>
              </a:rPr>
              <a:t>Student Number 1915867</a:t>
            </a:r>
          </a:p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300">
                <a:solidFill>
                  <a:srgbClr val="1B1B1B"/>
                </a:solidFill>
              </a:rPr>
              <a:t>June 2021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1A882A9F-F4E9-4E23-8F0B-20B5DF42EA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214508" y="450221"/>
            <a:ext cx="1586592" cy="1890204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User">
            <a:extLst>
              <a:ext uri="{FF2B5EF4-FFF2-40B4-BE49-F238E27FC236}">
                <a16:creationId xmlns:a16="http://schemas.microsoft.com/office/drawing/2014/main" xmlns="" id="{E998869C-6970-4FAD-8F24-E620C9F5C88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323249" y="2746712"/>
            <a:ext cx="1364575" cy="1364575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xmlns="" id="{6FBAC9A7-AE4B-4D4C-ADC9-3982AC60609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809"/>
    </mc:Choice>
    <mc:Fallback>
      <p:transition spd="slow" advTm="9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73">
            <a:extLst>
              <a:ext uri="{FF2B5EF4-FFF2-40B4-BE49-F238E27FC236}">
                <a16:creationId xmlns:a16="http://schemas.microsoft.com/office/drawing/2014/main" xmlns="" id="{C475749F-F487-4EFB-ABC7-C1359590EB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E07F51-FCDE-4120-A703-77836DBD0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9881" y="1470991"/>
            <a:ext cx="2451499" cy="34343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South West Wales Outdoor Education Centre</a:t>
            </a:r>
          </a:p>
        </p:txBody>
      </p:sp>
      <p:pic>
        <p:nvPicPr>
          <p:cNvPr id="3075" name="Content Placeholder 3" descr="DSC05482.JPG">
            <a:extLst>
              <a:ext uri="{FF2B5EF4-FFF2-40B4-BE49-F238E27FC236}">
                <a16:creationId xmlns:a16="http://schemas.microsoft.com/office/drawing/2014/main" xmlns="" id="{9FD6F3FA-1B4A-42C1-BC30-664F7EC6E0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9" r="32849" b="-2"/>
          <a:stretch/>
        </p:blipFill>
        <p:spPr>
          <a:xfrm>
            <a:off x="4123708" y="1301313"/>
            <a:ext cx="2166358" cy="2529942"/>
          </a:xfrm>
          <a:custGeom>
            <a:avLst/>
            <a:gdLst/>
            <a:ahLst/>
            <a:cxnLst/>
            <a:rect l="l" t="t" r="r" b="b"/>
            <a:pathLst>
              <a:path w="2298408" h="2013116">
                <a:moveTo>
                  <a:pt x="655742" y="0"/>
                </a:moveTo>
                <a:cubicBezTo>
                  <a:pt x="1644875" y="0"/>
                  <a:pt x="1644875" y="0"/>
                  <a:pt x="1644875" y="0"/>
                </a:cubicBezTo>
                <a:cubicBezTo>
                  <a:pt x="1694920" y="0"/>
                  <a:pt x="1759685" y="34910"/>
                  <a:pt x="1786179" y="78547"/>
                </a:cubicBezTo>
                <a:cubicBezTo>
                  <a:pt x="2280745" y="925103"/>
                  <a:pt x="2280745" y="925103"/>
                  <a:pt x="2280745" y="925103"/>
                </a:cubicBezTo>
                <a:cubicBezTo>
                  <a:pt x="2304296" y="971649"/>
                  <a:pt x="2304296" y="1041468"/>
                  <a:pt x="2280745" y="1088014"/>
                </a:cubicBezTo>
                <a:cubicBezTo>
                  <a:pt x="1786179" y="1934570"/>
                  <a:pt x="1786179" y="1934570"/>
                  <a:pt x="1786179" y="1934570"/>
                </a:cubicBezTo>
                <a:cubicBezTo>
                  <a:pt x="1759685" y="1978207"/>
                  <a:pt x="1694920" y="2013116"/>
                  <a:pt x="1644875" y="2013116"/>
                </a:cubicBezTo>
                <a:lnTo>
                  <a:pt x="655742" y="2013116"/>
                </a:lnTo>
                <a:cubicBezTo>
                  <a:pt x="602753" y="2013116"/>
                  <a:pt x="537989" y="1978207"/>
                  <a:pt x="514438" y="1934570"/>
                </a:cubicBezTo>
                <a:cubicBezTo>
                  <a:pt x="19872" y="1088014"/>
                  <a:pt x="19872" y="1088014"/>
                  <a:pt x="19872" y="1088014"/>
                </a:cubicBezTo>
                <a:cubicBezTo>
                  <a:pt x="-6623" y="1041468"/>
                  <a:pt x="-6623" y="971649"/>
                  <a:pt x="19872" y="925103"/>
                </a:cubicBezTo>
                <a:cubicBezTo>
                  <a:pt x="514438" y="78547"/>
                  <a:pt x="514438" y="78547"/>
                  <a:pt x="514438" y="78547"/>
                </a:cubicBezTo>
                <a:cubicBezTo>
                  <a:pt x="537989" y="34910"/>
                  <a:pt x="602753" y="0"/>
                  <a:pt x="655742" y="0"/>
                </a:cubicBezTo>
                <a:close/>
              </a:path>
            </a:pathLst>
          </a:custGeom>
        </p:spPr>
      </p:pic>
      <p:pic>
        <p:nvPicPr>
          <p:cNvPr id="3077" name="Picture 5" descr="DSCF0502.JPG">
            <a:extLst>
              <a:ext uri="{FF2B5EF4-FFF2-40B4-BE49-F238E27FC236}">
                <a16:creationId xmlns:a16="http://schemas.microsoft.com/office/drawing/2014/main" xmlns="" id="{55EBBE2B-CE61-48D0-8A5A-7B842E63A1A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068" r="1" b="22076"/>
          <a:stretch/>
        </p:blipFill>
        <p:spPr bwMode="auto">
          <a:xfrm>
            <a:off x="1" y="1"/>
            <a:ext cx="5211125" cy="2456679"/>
          </a:xfrm>
          <a:custGeom>
            <a:avLst/>
            <a:gdLst/>
            <a:ahLst/>
            <a:cxnLst/>
            <a:rect l="l" t="t" r="r" b="b"/>
            <a:pathLst>
              <a:path w="6948167" h="2456679">
                <a:moveTo>
                  <a:pt x="6948167" y="603033"/>
                </a:moveTo>
                <a:lnTo>
                  <a:pt x="6948167" y="617220"/>
                </a:lnTo>
                <a:lnTo>
                  <a:pt x="6946213" y="610127"/>
                </a:lnTo>
                <a:close/>
                <a:moveTo>
                  <a:pt x="0" y="0"/>
                </a:moveTo>
                <a:lnTo>
                  <a:pt x="6766605" y="0"/>
                </a:lnTo>
                <a:lnTo>
                  <a:pt x="6638979" y="219780"/>
                </a:lnTo>
                <a:cubicBezTo>
                  <a:pt x="5552228" y="2091240"/>
                  <a:pt x="5552228" y="2091240"/>
                  <a:pt x="5552228" y="2091240"/>
                </a:cubicBezTo>
                <a:cubicBezTo>
                  <a:pt x="5429962" y="2317464"/>
                  <a:pt x="5185434" y="2456679"/>
                  <a:pt x="4932171" y="2456679"/>
                </a:cubicBezTo>
                <a:cubicBezTo>
                  <a:pt x="888708" y="2456679"/>
                  <a:pt x="888708" y="2456679"/>
                  <a:pt x="888708" y="2456679"/>
                </a:cubicBezTo>
                <a:cubicBezTo>
                  <a:pt x="626713" y="2456679"/>
                  <a:pt x="390917" y="2317464"/>
                  <a:pt x="259919" y="2091240"/>
                </a:cubicBezTo>
                <a:cubicBezTo>
                  <a:pt x="196877" y="1982206"/>
                  <a:pt x="135804" y="1876580"/>
                  <a:pt x="76640" y="1774254"/>
                </a:cubicBezTo>
                <a:lnTo>
                  <a:pt x="0" y="16417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DSCF0415.JPG">
            <a:extLst>
              <a:ext uri="{FF2B5EF4-FFF2-40B4-BE49-F238E27FC236}">
                <a16:creationId xmlns:a16="http://schemas.microsoft.com/office/drawing/2014/main" xmlns="" id="{68DFAA0B-E132-4368-A81E-24D1B1D0E99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45" r="3" b="3"/>
          <a:stretch/>
        </p:blipFill>
        <p:spPr bwMode="auto">
          <a:xfrm>
            <a:off x="1" y="2619612"/>
            <a:ext cx="5757430" cy="4238389"/>
          </a:xfrm>
          <a:custGeom>
            <a:avLst/>
            <a:gdLst/>
            <a:ahLst/>
            <a:cxnLst/>
            <a:rect l="l" t="t" r="r" b="b"/>
            <a:pathLst>
              <a:path w="7676573" h="4238389">
                <a:moveTo>
                  <a:pt x="6948167" y="1839459"/>
                </a:moveTo>
                <a:lnTo>
                  <a:pt x="6948167" y="1853646"/>
                </a:lnTo>
                <a:lnTo>
                  <a:pt x="6946213" y="1846552"/>
                </a:lnTo>
                <a:close/>
                <a:moveTo>
                  <a:pt x="888708" y="0"/>
                </a:moveTo>
                <a:cubicBezTo>
                  <a:pt x="888708" y="0"/>
                  <a:pt x="888708" y="0"/>
                  <a:pt x="4932171" y="0"/>
                </a:cubicBezTo>
                <a:cubicBezTo>
                  <a:pt x="5185434" y="0"/>
                  <a:pt x="5429962" y="139215"/>
                  <a:pt x="5552228" y="365439"/>
                </a:cubicBezTo>
                <a:cubicBezTo>
                  <a:pt x="5552228" y="365439"/>
                  <a:pt x="5552228" y="365439"/>
                  <a:pt x="7578324" y="3854515"/>
                </a:cubicBezTo>
                <a:cubicBezTo>
                  <a:pt x="7643823" y="3963277"/>
                  <a:pt x="7676573" y="4087266"/>
                  <a:pt x="7676573" y="4211255"/>
                </a:cubicBezTo>
                <a:lnTo>
                  <a:pt x="7672952" y="4238389"/>
                </a:lnTo>
                <a:lnTo>
                  <a:pt x="0" y="4238389"/>
                </a:lnTo>
                <a:lnTo>
                  <a:pt x="0" y="814976"/>
                </a:lnTo>
                <a:lnTo>
                  <a:pt x="76640" y="682425"/>
                </a:lnTo>
                <a:cubicBezTo>
                  <a:pt x="135804" y="580099"/>
                  <a:pt x="196877" y="474473"/>
                  <a:pt x="259919" y="365439"/>
                </a:cubicBezTo>
                <a:cubicBezTo>
                  <a:pt x="390917" y="139215"/>
                  <a:pt x="626713" y="0"/>
                  <a:pt x="88870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xmlns="" id="{FBF0869A-50DC-4644-9499-C97E0D57725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48122"/>
    </mc:Choice>
    <mc:Fallback>
      <p:transition spd="slow" advTm="48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72">
            <a:extLst>
              <a:ext uri="{FF2B5EF4-FFF2-40B4-BE49-F238E27FC236}">
                <a16:creationId xmlns:a16="http://schemas.microsoft.com/office/drawing/2014/main" xmlns="" id="{B819A166-7571-4003-A6B8-B62034C3ED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xmlns="" id="{9F903B6E-40D6-4DBA-B72D-6AF694A44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altLang="en-US" sz="3600">
                <a:solidFill>
                  <a:schemeClr val="bg1"/>
                </a:solidFill>
              </a:rPr>
              <a:t>Crowdfunding request</a:t>
            </a:r>
          </a:p>
        </p:txBody>
      </p:sp>
      <p:graphicFrame>
        <p:nvGraphicFramePr>
          <p:cNvPr id="4104" name="Content Placeholder 2">
            <a:extLst>
              <a:ext uri="{FF2B5EF4-FFF2-40B4-BE49-F238E27FC236}">
                <a16:creationId xmlns:a16="http://schemas.microsoft.com/office/drawing/2014/main" xmlns="" id="{AB32962D-CA86-410F-81FA-F01806C792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64540787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xmlns="" id="{78A90907-CFEF-42DA-94A9-103DF940387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3981"/>
    </mc:Choice>
    <mc:Fallback>
      <p:transition spd="slow" advTm="93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xmlns="" id="{D009D6D5-DAC2-4A8B-A17A-E206B9012D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xmlns="" id="{D2F7DCB7-CD46-411D-ABD3-57AE3CB27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807305"/>
          </a:xfrm>
        </p:spPr>
        <p:txBody>
          <a:bodyPr>
            <a:normAutofit/>
          </a:bodyPr>
          <a:lstStyle/>
          <a:p>
            <a:r>
              <a:rPr lang="en-GB" altLang="en-US"/>
              <a:t>What have we done so far…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C46C5A-7624-4619-9B57-DE0D9B1ED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33297"/>
            <a:ext cx="3464715" cy="384366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1700"/>
              <a:t>Identified the site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700"/>
              <a:t>Agreed  10 year lease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700"/>
              <a:t>with NRW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700"/>
              <a:t>Established a Community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700"/>
              <a:t>Interest Company (CIC) to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700"/>
              <a:t>Formally deliver the venture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1700"/>
              <a:t>Received initial start-up grant from The Lottery Fund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1700"/>
          </a:p>
          <a:p>
            <a:pPr fontAlgn="auto">
              <a:spcAft>
                <a:spcPts val="0"/>
              </a:spcAft>
              <a:defRPr/>
            </a:pPr>
            <a:endParaRPr lang="en-GB" sz="1700"/>
          </a:p>
        </p:txBody>
      </p:sp>
      <p:pic>
        <p:nvPicPr>
          <p:cNvPr id="5124" name="Picture 3" descr="C:\Users\j.hannam\AppData\Local\Microsoft\Windows\Temporary Internet Files\Content.IE5\Y1QYZ473\CircleOfFriends[1].jpg">
            <a:extLst>
              <a:ext uri="{FF2B5EF4-FFF2-40B4-BE49-F238E27FC236}">
                <a16:creationId xmlns:a16="http://schemas.microsoft.com/office/drawing/2014/main" xmlns="" id="{B1E29995-36D1-42C6-96DC-9BD4CC4FC7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14" r="25707"/>
          <a:stretch/>
        </p:blipFill>
        <p:spPr bwMode="auto"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xmlns="" id="{3FAFD5DB-0624-4459-B40E-D936638DE6B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60869"/>
    </mc:Choice>
    <mc:Fallback>
      <p:transition spd="slow" advTm="60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xmlns="" id="{738F59A4-4431-460D-8E49-6E65C189A5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xmlns="" id="{8A919B9C-5C01-47E4-B2F2-45F589208AB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xmlns="" id="{E85A82CE-D835-4542-BE8D-62A8F5A943C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xmlns="" id="{063D7EF0-3AC8-4029-B55D-EBDD733D39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46" name="Title 1">
            <a:extLst>
              <a:ext uri="{FF2B5EF4-FFF2-40B4-BE49-F238E27FC236}">
                <a16:creationId xmlns:a16="http://schemas.microsoft.com/office/drawing/2014/main" xmlns="" id="{C14A5F23-74E1-4899-BEAD-6C164EE66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147" y="365125"/>
            <a:ext cx="8317705" cy="1325563"/>
          </a:xfrm>
        </p:spPr>
        <p:txBody>
          <a:bodyPr>
            <a:normAutofit/>
          </a:bodyPr>
          <a:lstStyle/>
          <a:p>
            <a:r>
              <a:rPr lang="en-GB" altLang="en-US" sz="3500"/>
              <a:t>Contributions and rewards</a:t>
            </a:r>
          </a:p>
        </p:txBody>
      </p:sp>
      <p:graphicFrame>
        <p:nvGraphicFramePr>
          <p:cNvPr id="6148" name="Content Placeholder 2">
            <a:extLst>
              <a:ext uri="{FF2B5EF4-FFF2-40B4-BE49-F238E27FC236}">
                <a16:creationId xmlns:a16="http://schemas.microsoft.com/office/drawing/2014/main" xmlns="" id="{B704FDF8-415C-4EC2-AFCF-FF957CF5EE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03820796"/>
              </p:ext>
            </p:extLst>
          </p:nvPr>
        </p:nvGraphicFramePr>
        <p:xfrm>
          <a:off x="410766" y="2133600"/>
          <a:ext cx="8320087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xmlns="" id="{D4B55CE0-7208-4695-B965-C18E4F1EBDB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847"/>
    </mc:Choice>
    <mc:Fallback>
      <p:transition spd="slow" advTm="90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3">
            <a:extLst>
              <a:ext uri="{FF2B5EF4-FFF2-40B4-BE49-F238E27FC236}">
                <a16:creationId xmlns:a16="http://schemas.microsoft.com/office/drawing/2014/main" xmlns="" id="{2172A0AC-3DCE-4672-BCAF-28FEF91F60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6" name="Rectangle 75">
            <a:extLst>
              <a:ext uri="{FF2B5EF4-FFF2-40B4-BE49-F238E27FC236}">
                <a16:creationId xmlns:a16="http://schemas.microsoft.com/office/drawing/2014/main" xmlns="" id="{AE6F1C77-EDC9-4C5F-8C1C-62DD46BDA3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2" name="Picture 5" descr="C:\Users\j.hannam\AppData\Local\Microsoft\Windows\Temporary Internet Files\Content.IE5\Y1QYZ473\DSCN0762[1].jpg">
            <a:extLst>
              <a:ext uri="{FF2B5EF4-FFF2-40B4-BE49-F238E27FC236}">
                <a16:creationId xmlns:a16="http://schemas.microsoft.com/office/drawing/2014/main" xmlns="" id="{A1991784-77E3-4B53-83AA-6956B2951E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alphaModFix amt="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492" r="11197"/>
          <a:stretch/>
        </p:blipFill>
        <p:spPr bwMode="auto">
          <a:xfrm>
            <a:off x="20" y="10"/>
            <a:ext cx="633771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0" name="Title 1">
            <a:extLst>
              <a:ext uri="{FF2B5EF4-FFF2-40B4-BE49-F238E27FC236}">
                <a16:creationId xmlns:a16="http://schemas.microsoft.com/office/drawing/2014/main" xmlns="" id="{CFDE2238-7DDD-4F03-936F-BD806F5A6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627636"/>
          </a:xfrm>
        </p:spPr>
        <p:txBody>
          <a:bodyPr>
            <a:normAutofit/>
          </a:bodyPr>
          <a:lstStyle/>
          <a:p>
            <a:r>
              <a:rPr lang="en-GB" altLang="en-US" sz="4100">
                <a:solidFill>
                  <a:srgbClr val="FFFFFF"/>
                </a:solidFill>
              </a:rPr>
              <a:t>Invest in the future of learning</a:t>
            </a:r>
          </a:p>
        </p:txBody>
      </p:sp>
      <p:sp>
        <p:nvSpPr>
          <p:cNvPr id="7173" name="Content Placeholder 7">
            <a:extLst>
              <a:ext uri="{FF2B5EF4-FFF2-40B4-BE49-F238E27FC236}">
                <a16:creationId xmlns:a16="http://schemas.microsoft.com/office/drawing/2014/main" xmlns="" id="{C5A7815C-B561-4C9F-A59E-025A928EA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219785"/>
            <a:ext cx="3464715" cy="395717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</a:pPr>
            <a:endParaRPr lang="en-GB" altLang="en-US" sz="1700" dirty="0">
              <a:solidFill>
                <a:srgbClr val="FFFFFF"/>
              </a:solidFill>
            </a:endParaRPr>
          </a:p>
        </p:txBody>
      </p:sp>
      <p:pic>
        <p:nvPicPr>
          <p:cNvPr id="7171" name="Picture 2" descr="C:\Users\j.hannam\AppData\Local\Microsoft\Windows\Temporary Internet Files\Content.IE5\TJVMX4QC\16137953508_23a5e331e0_b[1].jpg">
            <a:extLst>
              <a:ext uri="{FF2B5EF4-FFF2-40B4-BE49-F238E27FC236}">
                <a16:creationId xmlns:a16="http://schemas.microsoft.com/office/drawing/2014/main" xmlns="" id="{A5AB6F75-D7FA-471B-B109-4EF25FB4FB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07"/>
          <a:stretch/>
        </p:blipFill>
        <p:spPr bwMode="auto">
          <a:xfrm>
            <a:off x="4669497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xmlns="" id="{A8F444E1-8EB6-46AE-A191-0B8C8F42559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3329"/>
    </mc:Choice>
    <mc:Fallback>
      <p:transition spd="slow" advTm="13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xmlns="" id="{8CCCDD94-2FC9-4B61-A091-A42DF120A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altLang="en-US" sz="37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75" name="Arc 74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A2870E-C72E-45F2-9A28-0F7216B45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188640"/>
            <a:ext cx="5179868" cy="6336704"/>
          </a:xfrm>
        </p:spPr>
        <p:txBody>
          <a:bodyPr rtlCol="0" anchor="ctr">
            <a:normAutofit fontScale="62500" lnSpcReduction="20000"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1" dirty="0"/>
              <a:t>Books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dirty="0"/>
              <a:t>Harvard Business Review “HBR’s 10 Must Reads On Innovations” (2013) Harvard Business School Press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dirty="0"/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dirty="0"/>
              <a:t>Osterwalder, A &amp; Pigneur, Y “Business Model Generation”(2010) Wiley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dirty="0"/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1" dirty="0"/>
              <a:t>Websites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0" dirty="0">
                <a:solidFill>
                  <a:srgbClr val="000000"/>
                </a:solidFill>
                <a:effectLst/>
              </a:rPr>
              <a:t>Raise money for your business: six options | </a:t>
            </a:r>
            <a:r>
              <a:rPr lang="en-GB" sz="1900" b="0" dirty="0" err="1">
                <a:solidFill>
                  <a:srgbClr val="000000"/>
                </a:solidFill>
                <a:effectLst/>
              </a:rPr>
              <a:t>Seedrs</a:t>
            </a:r>
            <a:r>
              <a:rPr lang="en-GB" sz="1900" b="0" dirty="0">
                <a:solidFill>
                  <a:srgbClr val="000000"/>
                </a:solidFill>
                <a:effectLst/>
              </a:rPr>
              <a:t> Insights. </a:t>
            </a:r>
            <a:r>
              <a:rPr lang="en-GB" sz="1900" b="0" dirty="0" err="1">
                <a:solidFill>
                  <a:srgbClr val="000000"/>
                </a:solidFill>
                <a:effectLst/>
              </a:rPr>
              <a:t>Seedrs</a:t>
            </a:r>
            <a:r>
              <a:rPr lang="en-GB" sz="1900" b="0" dirty="0">
                <a:solidFill>
                  <a:srgbClr val="000000"/>
                </a:solidFill>
                <a:effectLst/>
              </a:rPr>
              <a:t> Insights. (2021). Retrieved 27 June 2021, from </a:t>
            </a:r>
            <a:r>
              <a:rPr lang="en-GB" sz="1900" b="0" dirty="0">
                <a:solidFill>
                  <a:srgbClr val="000000"/>
                </a:solidFill>
                <a:effectLst/>
                <a:hlinkClick r:id="rId2"/>
              </a:rPr>
              <a:t>https://www.seedrs.com/insights/investing-features-insight/raise-money-business</a:t>
            </a:r>
            <a:endParaRPr lang="en-GB" sz="1900" b="0" dirty="0">
              <a:solidFill>
                <a:srgbClr val="000000"/>
              </a:solidFill>
              <a:effectLst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dirty="0">
              <a:hlinkClick r:id="rId3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0" dirty="0">
                <a:solidFill>
                  <a:srgbClr val="000000"/>
                </a:solidFill>
                <a:effectLst/>
              </a:rPr>
              <a:t>Porter's Value Chain. Ifm.eng.cam.ac.uk. (2021). Retrieved 27 June 2021, from </a:t>
            </a:r>
            <a:r>
              <a:rPr lang="en-GB" sz="1900" b="0" dirty="0">
                <a:solidFill>
                  <a:srgbClr val="000000"/>
                </a:solidFill>
                <a:effectLst/>
                <a:hlinkClick r:id="rId4"/>
              </a:rPr>
              <a:t>https://www.ifm.eng.cam.ac.uk/research/dstools/value-chain-/</a:t>
            </a:r>
            <a:endParaRPr lang="en-GB" sz="1900" b="0" dirty="0">
              <a:solidFill>
                <a:srgbClr val="000000"/>
              </a:solidFill>
              <a:effectLst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dirty="0">
              <a:solidFill>
                <a:srgbClr val="0000FF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0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SOSTAC marketing planning model guide | Smart Insights. Smart Insights. (2021). Retrieved 27 June 2021, from </a:t>
            </a:r>
            <a:r>
              <a:rPr lang="en-GB" sz="1900" b="0" dirty="0">
                <a:solidFill>
                  <a:srgbClr val="000000"/>
                </a:solidFill>
                <a:effectLst/>
                <a:cs typeface="Calibri" panose="020F0502020204030204" pitchFamily="34" charset="0"/>
                <a:hlinkClick r:id="rId5"/>
              </a:rPr>
              <a:t>https://www.smartinsights.com/digital-marketing-strategy/sostac-model/</a:t>
            </a:r>
            <a:endParaRPr lang="en-GB" sz="1900" b="0" dirty="0">
              <a:solidFill>
                <a:srgbClr val="000000"/>
              </a:solidFill>
              <a:effectLst/>
              <a:cs typeface="Calibri" panose="020F0502020204030204" pitchFamily="34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0" i="0" dirty="0" err="1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Hwb.gov.wales</a:t>
            </a:r>
            <a:r>
              <a:rPr lang="en-GB" sz="1900" b="0" i="0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. (2021). Retrieved 27 June 2021, from </a:t>
            </a:r>
            <a:r>
              <a:rPr lang="en-GB" sz="1900" b="0" i="0" dirty="0">
                <a:solidFill>
                  <a:srgbClr val="000000"/>
                </a:solidFill>
                <a:effectLst/>
                <a:cs typeface="Calibri" panose="020F0502020204030204" pitchFamily="34" charset="0"/>
                <a:hlinkClick r:id="rId6"/>
              </a:rPr>
              <a:t>https://hwb.gov.wales/storage/fcb8539c-9be7-4883-8542-35d7b54b56f2/foundation-phase-outdoor-learning-handbook.pdf</a:t>
            </a:r>
            <a:endParaRPr lang="en-GB" sz="1900" b="0" i="0" dirty="0">
              <a:solidFill>
                <a:srgbClr val="000000"/>
              </a:solidFill>
              <a:effectLst/>
              <a:cs typeface="Calibri" panose="020F0502020204030204" pitchFamily="34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b="0" i="0" dirty="0">
              <a:solidFill>
                <a:srgbClr val="000000"/>
              </a:solidFill>
              <a:effectLst/>
              <a:cs typeface="Calibri" panose="020F0502020204030204" pitchFamily="34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0" i="0" dirty="0" err="1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Gov.wales</a:t>
            </a:r>
            <a:r>
              <a:rPr lang="en-GB" sz="1900" b="0" i="0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. (2021). Retrieved 27 June 2021, from </a:t>
            </a:r>
            <a:r>
              <a:rPr lang="en-GB" sz="1900" b="0" i="0" dirty="0">
                <a:solidFill>
                  <a:srgbClr val="000000"/>
                </a:solidFill>
                <a:effectLst/>
                <a:cs typeface="Calibri" panose="020F0502020204030204" pitchFamily="34" charset="0"/>
                <a:hlinkClick r:id="rId7"/>
              </a:rPr>
              <a:t>https://gov.wales/sites/default/files/publications/2018-03/a-report-on-responses-to-the-great-debate.pdf</a:t>
            </a:r>
            <a:r>
              <a:rPr lang="en-GB" sz="1900" b="0" i="0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.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b="0" i="0" dirty="0">
              <a:solidFill>
                <a:srgbClr val="000000"/>
              </a:solidFill>
              <a:effectLst/>
              <a:cs typeface="Calibri" panose="020F0502020204030204" pitchFamily="34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0" i="1" dirty="0">
                <a:solidFill>
                  <a:srgbClr val="000000"/>
                </a:solidFill>
                <a:effectLst/>
              </a:rPr>
              <a:t>Natural Resources Wales / Outdoor learning research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sz="1900" b="0" i="0" dirty="0" err="1">
                <a:solidFill>
                  <a:srgbClr val="000000"/>
                </a:solidFill>
                <a:effectLst/>
              </a:rPr>
              <a:t>Naturalresources.wales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. (2021). Retrieved 27 June 2021, from </a:t>
            </a:r>
            <a:r>
              <a:rPr lang="en-GB" sz="1900" b="0" i="0" dirty="0">
                <a:solidFill>
                  <a:srgbClr val="000000"/>
                </a:solidFill>
                <a:effectLst/>
                <a:hlinkClick r:id="rId8"/>
              </a:rPr>
              <a:t>https://naturalresources.wales/guidance-and-advice/business-sectors/education-learning-and-skills/outdoor-learning-research/?lang=en</a:t>
            </a:r>
            <a:endParaRPr lang="en-GB" sz="1900" b="0" i="0" dirty="0">
              <a:solidFill>
                <a:srgbClr val="000000"/>
              </a:solidFill>
              <a:effectLst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dirty="0">
              <a:solidFill>
                <a:srgbClr val="0000FF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dirty="0">
                <a:solidFill>
                  <a:srgbClr val="000000"/>
                </a:solidFill>
              </a:rPr>
              <a:t>Ho</a:t>
            </a:r>
            <a:r>
              <a:rPr lang="en-GB" sz="1900" b="0" dirty="0">
                <a:solidFill>
                  <a:srgbClr val="000000"/>
                </a:solidFill>
                <a:effectLst/>
              </a:rPr>
              <a:t>w to write an Outdoor Activity </a:t>
            </a:r>
            <a:r>
              <a:rPr lang="en-GB" sz="1900" b="0" dirty="0" err="1">
                <a:solidFill>
                  <a:srgbClr val="000000"/>
                </a:solidFill>
                <a:effectLst/>
              </a:rPr>
              <a:t>Center</a:t>
            </a:r>
            <a:r>
              <a:rPr lang="en-GB" sz="1900" b="0" dirty="0">
                <a:solidFill>
                  <a:srgbClr val="000000"/>
                </a:solidFill>
                <a:effectLst/>
              </a:rPr>
              <a:t> Business Plan (Step by Step) Guide - Entrepreneurs Gateway. Entrepreneurs Gateway. (2021). Retrieved 27 June 2021, from </a:t>
            </a:r>
            <a:r>
              <a:rPr lang="en-GB" sz="1900" b="0" dirty="0">
                <a:solidFill>
                  <a:srgbClr val="000000"/>
                </a:solidFill>
                <a:effectLst/>
                <a:hlinkClick r:id="rId9"/>
              </a:rPr>
              <a:t>https://entrepreneursgateway.com/business-plan-outdoor-activity/</a:t>
            </a:r>
            <a:endParaRPr lang="en-GB" sz="1900" b="0" dirty="0">
              <a:solidFill>
                <a:srgbClr val="000000"/>
              </a:solidFill>
              <a:effectLst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900" u="sng" dirty="0">
              <a:solidFill>
                <a:srgbClr val="0000FF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1900" b="0" i="1" dirty="0">
                <a:solidFill>
                  <a:srgbClr val="000000"/>
                </a:solidFill>
                <a:effectLst/>
              </a:rPr>
              <a:t>Blog | 8 Crowdfunding Ideas for </a:t>
            </a:r>
            <a:r>
              <a:rPr lang="en-GB" sz="1900" b="0" i="1" dirty="0" err="1">
                <a:solidFill>
                  <a:srgbClr val="000000"/>
                </a:solidFill>
                <a:effectLst/>
              </a:rPr>
              <a:t>Nonprofits</a:t>
            </a:r>
            <a:r>
              <a:rPr lang="en-GB" sz="1900" b="0" i="1" dirty="0">
                <a:solidFill>
                  <a:srgbClr val="000000"/>
                </a:solidFill>
                <a:effectLst/>
              </a:rPr>
              <a:t> (That Work!)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. MobileCause. (2021). Retrieved 27 June 2021, from </a:t>
            </a:r>
            <a:r>
              <a:rPr lang="en-GB" sz="1900" b="0" i="0" dirty="0">
                <a:solidFill>
                  <a:srgbClr val="000000"/>
                </a:solidFill>
                <a:effectLst/>
                <a:hlinkClick r:id="rId10"/>
              </a:rPr>
              <a:t>https://www.mobilecause.com/nonprofit-crowdfunding-ideas/</a:t>
            </a:r>
            <a:endParaRPr lang="en-GB" sz="1900" b="0" i="0" dirty="0">
              <a:solidFill>
                <a:srgbClr val="000000"/>
              </a:solidFill>
              <a:effectLst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1700" u="sng" dirty="0">
              <a:solidFill>
                <a:srgbClr val="0000FF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413</Words>
  <Application>Microsoft Office PowerPoint</Application>
  <PresentationFormat>On-screen Show (4:3)</PresentationFormat>
  <Paragraphs>48</Paragraphs>
  <Slides>7</Slides>
  <Notes>0</Notes>
  <HiddenSlides>0</HiddenSlides>
  <MMClips>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Digital Entrepreneurship Assignment 2 Part B Crowdfunding Request</vt:lpstr>
      <vt:lpstr>South West Wales Outdoor Education Centre</vt:lpstr>
      <vt:lpstr>Crowdfunding request</vt:lpstr>
      <vt:lpstr>What have we done so far…</vt:lpstr>
      <vt:lpstr>Contributions and rewards</vt:lpstr>
      <vt:lpstr>Invest in the future of learning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Entrepreneurship Assignment 2 Part B Crowdfunding Request</dc:title>
  <dc:creator>Julie Hannam</dc:creator>
  <cp:lastModifiedBy>Julie Hannam</cp:lastModifiedBy>
  <cp:revision>8</cp:revision>
  <dcterms:created xsi:type="dcterms:W3CDTF">2021-06-27T18:41:12Z</dcterms:created>
  <dcterms:modified xsi:type="dcterms:W3CDTF">2021-06-27T21:25:44Z</dcterms:modified>
</cp:coreProperties>
</file>