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330" autoAdjust="0"/>
  </p:normalViewPr>
  <p:slideViewPr>
    <p:cSldViewPr snapToGrid="0">
      <p:cViewPr varScale="1">
        <p:scale>
          <a:sx n="53" d="100"/>
          <a:sy n="53" d="100"/>
        </p:scale>
        <p:origin x="1176"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diagrams/_rels/data5.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svg" /><Relationship Id="rId1" Type="http://schemas.openxmlformats.org/officeDocument/2006/relationships/image" Target="../media/image6.svg" /><Relationship Id="rId5" Type="http://schemas.openxmlformats.org/officeDocument/2006/relationships/image" Target="../media/image10.svg" /><Relationship Id="rId4" Type="http://schemas.openxmlformats.org/officeDocument/2006/relationships/image" Target="../media/image9.svg" /></Relationships>
</file>

<file path=ppt/diagrams/_rels/data7.xml.rels><?xml version="1.0" encoding="UTF-8" standalone="yes"?>
<Relationships xmlns="http://schemas.openxmlformats.org/package/2006/relationships"><Relationship Id="rId3" Type="http://schemas.openxmlformats.org/officeDocument/2006/relationships/image" Target="../media/image13.svg" /><Relationship Id="rId2" Type="http://schemas.openxmlformats.org/officeDocument/2006/relationships/image" Target="../media/image10.svg" /><Relationship Id="rId1" Type="http://schemas.openxmlformats.org/officeDocument/2006/relationships/image" Target="../media/image12.svg" /><Relationship Id="rId5" Type="http://schemas.openxmlformats.org/officeDocument/2006/relationships/image" Target="../media/image15.svg" /><Relationship Id="rId4" Type="http://schemas.openxmlformats.org/officeDocument/2006/relationships/image" Target="../media/image14.svg" /></Relationships>
</file>

<file path=ppt/diagrams/_rels/drawing5.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svg" /><Relationship Id="rId1" Type="http://schemas.openxmlformats.org/officeDocument/2006/relationships/image" Target="../media/image6.svg" /><Relationship Id="rId5" Type="http://schemas.openxmlformats.org/officeDocument/2006/relationships/image" Target="../media/image10.svg" /><Relationship Id="rId4" Type="http://schemas.openxmlformats.org/officeDocument/2006/relationships/image" Target="../media/image9.svg" /></Relationships>
</file>

<file path=ppt/diagrams/_rels/drawing7.xml.rels><?xml version="1.0" encoding="UTF-8" standalone="yes"?>
<Relationships xmlns="http://schemas.openxmlformats.org/package/2006/relationships"><Relationship Id="rId3" Type="http://schemas.openxmlformats.org/officeDocument/2006/relationships/image" Target="../media/image13.svg" /><Relationship Id="rId2" Type="http://schemas.openxmlformats.org/officeDocument/2006/relationships/image" Target="../media/image10.svg" /><Relationship Id="rId1" Type="http://schemas.openxmlformats.org/officeDocument/2006/relationships/image" Target="../media/image12.svg" /><Relationship Id="rId5" Type="http://schemas.openxmlformats.org/officeDocument/2006/relationships/image" Target="../media/image15.svg" /><Relationship Id="rId4" Type="http://schemas.openxmlformats.org/officeDocument/2006/relationships/image" Target="../media/image14.svg" /></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2C19B5-5C2E-4831-9005-11A5E2D1701B}"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CE17BACB-279F-4E08-A7E2-46FBAD0433FE}">
      <dgm:prSet custT="1"/>
      <dgm:spPr/>
      <dgm:t>
        <a:bodyPr/>
        <a:lstStyle/>
        <a:p>
          <a:pPr algn="just">
            <a:lnSpc>
              <a:spcPct val="150000"/>
            </a:lnSpc>
          </a:pPr>
          <a:r>
            <a:rPr lang="en-US" sz="1800" dirty="0">
              <a:solidFill>
                <a:schemeClr val="tx1"/>
              </a:solidFill>
              <a:latin typeface="Trebuchet MS" panose="020B0603020202020204" pitchFamily="34" charset="0"/>
            </a:rPr>
            <a:t>Introduction to the chosen healthcare quality problem and issues.</a:t>
          </a:r>
        </a:p>
      </dgm:t>
    </dgm:pt>
    <dgm:pt modelId="{293DEF3F-33A5-42F0-99D6-C2EDDF59FB84}" type="parTrans" cxnId="{16AEDE75-50D9-4AAD-9147-5308421EE846}">
      <dgm:prSet/>
      <dgm:spPr/>
      <dgm:t>
        <a:bodyPr/>
        <a:lstStyle/>
        <a:p>
          <a:endParaRPr lang="en-US"/>
        </a:p>
      </dgm:t>
    </dgm:pt>
    <dgm:pt modelId="{BA95652F-2FBA-4050-BBA0-6C410E1EA1FA}" type="sibTrans" cxnId="{16AEDE75-50D9-4AAD-9147-5308421EE846}">
      <dgm:prSet/>
      <dgm:spPr/>
      <dgm:t>
        <a:bodyPr/>
        <a:lstStyle/>
        <a:p>
          <a:endParaRPr lang="en-US"/>
        </a:p>
      </dgm:t>
    </dgm:pt>
    <dgm:pt modelId="{6EF7BCDD-F2AA-4C2C-9942-4C7F3E0D3A4C}">
      <dgm:prSet custT="1"/>
      <dgm:spPr/>
      <dgm:t>
        <a:bodyPr/>
        <a:lstStyle/>
        <a:p>
          <a:pPr algn="just">
            <a:lnSpc>
              <a:spcPct val="150000"/>
            </a:lnSpc>
          </a:pPr>
          <a:r>
            <a:rPr lang="en-US" sz="1800" dirty="0">
              <a:solidFill>
                <a:schemeClr val="tx1"/>
              </a:solidFill>
              <a:latin typeface="Trebuchet MS" panose="020B0603020202020204" pitchFamily="34" charset="0"/>
            </a:rPr>
            <a:t>Background of the case study and organisational failures found.</a:t>
          </a:r>
        </a:p>
      </dgm:t>
    </dgm:pt>
    <dgm:pt modelId="{AE9049D4-E417-456B-ABDA-2540878B530C}" type="parTrans" cxnId="{9568DF66-FAAE-4BBD-A6AF-F9003BE31142}">
      <dgm:prSet/>
      <dgm:spPr/>
      <dgm:t>
        <a:bodyPr/>
        <a:lstStyle/>
        <a:p>
          <a:endParaRPr lang="en-US"/>
        </a:p>
      </dgm:t>
    </dgm:pt>
    <dgm:pt modelId="{204234B5-8B9E-4613-964D-341F9268C761}" type="sibTrans" cxnId="{9568DF66-FAAE-4BBD-A6AF-F9003BE31142}">
      <dgm:prSet/>
      <dgm:spPr/>
      <dgm:t>
        <a:bodyPr/>
        <a:lstStyle/>
        <a:p>
          <a:endParaRPr lang="en-US"/>
        </a:p>
      </dgm:t>
    </dgm:pt>
    <dgm:pt modelId="{C432B91C-0129-4B70-8926-B7B22505EE55}">
      <dgm:prSet/>
      <dgm:spPr/>
      <dgm:t>
        <a:bodyPr/>
        <a:lstStyle/>
        <a:p>
          <a:pPr algn="just">
            <a:lnSpc>
              <a:spcPct val="150000"/>
            </a:lnSpc>
          </a:pPr>
          <a:r>
            <a:rPr lang="en-US" dirty="0">
              <a:solidFill>
                <a:schemeClr val="tx1"/>
              </a:solidFill>
              <a:latin typeface="Trebuchet MS" panose="020B0603020202020204" pitchFamily="34" charset="0"/>
            </a:rPr>
            <a:t>Root cause identification through the use of safety improvement models.</a:t>
          </a:r>
        </a:p>
      </dgm:t>
    </dgm:pt>
    <dgm:pt modelId="{E49F0D42-310F-4435-905F-6057D27DD784}" type="parTrans" cxnId="{76A5805C-3E31-418E-BB4D-0EDBCB0300FE}">
      <dgm:prSet/>
      <dgm:spPr/>
      <dgm:t>
        <a:bodyPr/>
        <a:lstStyle/>
        <a:p>
          <a:endParaRPr lang="en-US"/>
        </a:p>
      </dgm:t>
    </dgm:pt>
    <dgm:pt modelId="{ADCFBA44-749F-40A4-A22E-358E0EB66183}" type="sibTrans" cxnId="{76A5805C-3E31-418E-BB4D-0EDBCB0300FE}">
      <dgm:prSet/>
      <dgm:spPr/>
      <dgm:t>
        <a:bodyPr/>
        <a:lstStyle/>
        <a:p>
          <a:endParaRPr lang="en-US"/>
        </a:p>
      </dgm:t>
    </dgm:pt>
    <dgm:pt modelId="{37E66D8D-C608-42CC-89FE-00A5F8DFE731}">
      <dgm:prSet custT="1"/>
      <dgm:spPr/>
      <dgm:t>
        <a:bodyPr/>
        <a:lstStyle/>
        <a:p>
          <a:pPr algn="just">
            <a:lnSpc>
              <a:spcPct val="150000"/>
            </a:lnSpc>
          </a:pPr>
          <a:r>
            <a:rPr lang="en-US" sz="1800" dirty="0">
              <a:solidFill>
                <a:schemeClr val="tx1"/>
              </a:solidFill>
              <a:latin typeface="Trebuchet MS" panose="020B0603020202020204" pitchFamily="34" charset="0"/>
            </a:rPr>
            <a:t>The use of quality improvement theories and analytical models.</a:t>
          </a:r>
        </a:p>
      </dgm:t>
    </dgm:pt>
    <dgm:pt modelId="{EE70B2ED-E671-4DA6-BBA8-23E605BDBE54}" type="parTrans" cxnId="{321DE3B1-9F9C-4114-BB44-8ABFE63C5BE9}">
      <dgm:prSet/>
      <dgm:spPr/>
      <dgm:t>
        <a:bodyPr/>
        <a:lstStyle/>
        <a:p>
          <a:endParaRPr lang="en-US"/>
        </a:p>
      </dgm:t>
    </dgm:pt>
    <dgm:pt modelId="{61A643A8-4F97-412C-9538-93447BF24289}" type="sibTrans" cxnId="{321DE3B1-9F9C-4114-BB44-8ABFE63C5BE9}">
      <dgm:prSet/>
      <dgm:spPr/>
      <dgm:t>
        <a:bodyPr/>
        <a:lstStyle/>
        <a:p>
          <a:endParaRPr lang="en-US"/>
        </a:p>
      </dgm:t>
    </dgm:pt>
    <dgm:pt modelId="{D27DE5FD-3E2E-4023-A8D6-063CCB9762BF}">
      <dgm:prSet/>
      <dgm:spPr/>
      <dgm:t>
        <a:bodyPr/>
        <a:lstStyle/>
        <a:p>
          <a:pPr algn="just">
            <a:lnSpc>
              <a:spcPct val="150000"/>
            </a:lnSpc>
          </a:pPr>
          <a:r>
            <a:rPr lang="en-US" dirty="0">
              <a:solidFill>
                <a:schemeClr val="tx1"/>
              </a:solidFill>
              <a:latin typeface="Trebuchet MS" panose="020B0603020202020204" pitchFamily="34" charset="0"/>
            </a:rPr>
            <a:t>Policy concerns, effects, recommendations and Component 2 structure.</a:t>
          </a:r>
        </a:p>
      </dgm:t>
    </dgm:pt>
    <dgm:pt modelId="{1DCA81FE-4B1E-4F15-951E-F66EE5716D7D}" type="parTrans" cxnId="{CA27FEF9-FC54-47E5-925B-F89F7911395D}">
      <dgm:prSet/>
      <dgm:spPr/>
      <dgm:t>
        <a:bodyPr/>
        <a:lstStyle/>
        <a:p>
          <a:endParaRPr lang="en-US"/>
        </a:p>
      </dgm:t>
    </dgm:pt>
    <dgm:pt modelId="{41916343-B84A-402F-967B-413909D1C375}" type="sibTrans" cxnId="{CA27FEF9-FC54-47E5-925B-F89F7911395D}">
      <dgm:prSet/>
      <dgm:spPr/>
      <dgm:t>
        <a:bodyPr/>
        <a:lstStyle/>
        <a:p>
          <a:endParaRPr lang="en-US"/>
        </a:p>
      </dgm:t>
    </dgm:pt>
    <dgm:pt modelId="{51F4EC26-76BF-4E74-B361-980B7ED665FD}" type="pres">
      <dgm:prSet presAssocID="{9E2C19B5-5C2E-4831-9005-11A5E2D1701B}" presName="outerComposite" presStyleCnt="0">
        <dgm:presLayoutVars>
          <dgm:chMax val="5"/>
          <dgm:dir/>
          <dgm:resizeHandles val="exact"/>
        </dgm:presLayoutVars>
      </dgm:prSet>
      <dgm:spPr/>
    </dgm:pt>
    <dgm:pt modelId="{8D75BA05-F296-4BC6-B8C3-658CEA270427}" type="pres">
      <dgm:prSet presAssocID="{9E2C19B5-5C2E-4831-9005-11A5E2D1701B}" presName="dummyMaxCanvas" presStyleCnt="0">
        <dgm:presLayoutVars/>
      </dgm:prSet>
      <dgm:spPr/>
    </dgm:pt>
    <dgm:pt modelId="{9A4BFBE2-2511-4BC2-9B7B-59D36045DCEA}" type="pres">
      <dgm:prSet presAssocID="{9E2C19B5-5C2E-4831-9005-11A5E2D1701B}" presName="FiveNodes_1" presStyleLbl="node1" presStyleIdx="0" presStyleCnt="5">
        <dgm:presLayoutVars>
          <dgm:bulletEnabled val="1"/>
        </dgm:presLayoutVars>
      </dgm:prSet>
      <dgm:spPr/>
    </dgm:pt>
    <dgm:pt modelId="{84CB793A-F7D0-4F8A-9186-FD908AB58303}" type="pres">
      <dgm:prSet presAssocID="{9E2C19B5-5C2E-4831-9005-11A5E2D1701B}" presName="FiveNodes_2" presStyleLbl="node1" presStyleIdx="1" presStyleCnt="5">
        <dgm:presLayoutVars>
          <dgm:bulletEnabled val="1"/>
        </dgm:presLayoutVars>
      </dgm:prSet>
      <dgm:spPr/>
    </dgm:pt>
    <dgm:pt modelId="{42D3C91D-E0DD-4778-B763-DB5E2D025931}" type="pres">
      <dgm:prSet presAssocID="{9E2C19B5-5C2E-4831-9005-11A5E2D1701B}" presName="FiveNodes_3" presStyleLbl="node1" presStyleIdx="2" presStyleCnt="5">
        <dgm:presLayoutVars>
          <dgm:bulletEnabled val="1"/>
        </dgm:presLayoutVars>
      </dgm:prSet>
      <dgm:spPr/>
    </dgm:pt>
    <dgm:pt modelId="{9D11CBFF-19E8-4735-8047-9B6508E1D31F}" type="pres">
      <dgm:prSet presAssocID="{9E2C19B5-5C2E-4831-9005-11A5E2D1701B}" presName="FiveNodes_4" presStyleLbl="node1" presStyleIdx="3" presStyleCnt="5">
        <dgm:presLayoutVars>
          <dgm:bulletEnabled val="1"/>
        </dgm:presLayoutVars>
      </dgm:prSet>
      <dgm:spPr/>
    </dgm:pt>
    <dgm:pt modelId="{9AD0B504-426C-4F51-8BD9-7D7AB23D138A}" type="pres">
      <dgm:prSet presAssocID="{9E2C19B5-5C2E-4831-9005-11A5E2D1701B}" presName="FiveNodes_5" presStyleLbl="node1" presStyleIdx="4" presStyleCnt="5">
        <dgm:presLayoutVars>
          <dgm:bulletEnabled val="1"/>
        </dgm:presLayoutVars>
      </dgm:prSet>
      <dgm:spPr/>
    </dgm:pt>
    <dgm:pt modelId="{507D184D-CA2C-462C-BB90-D48DFF55F8B6}" type="pres">
      <dgm:prSet presAssocID="{9E2C19B5-5C2E-4831-9005-11A5E2D1701B}" presName="FiveConn_1-2" presStyleLbl="fgAccFollowNode1" presStyleIdx="0" presStyleCnt="4">
        <dgm:presLayoutVars>
          <dgm:bulletEnabled val="1"/>
        </dgm:presLayoutVars>
      </dgm:prSet>
      <dgm:spPr/>
    </dgm:pt>
    <dgm:pt modelId="{CBA0DD93-7B34-4D09-A6C7-6A398F8A672B}" type="pres">
      <dgm:prSet presAssocID="{9E2C19B5-5C2E-4831-9005-11A5E2D1701B}" presName="FiveConn_2-3" presStyleLbl="fgAccFollowNode1" presStyleIdx="1" presStyleCnt="4">
        <dgm:presLayoutVars>
          <dgm:bulletEnabled val="1"/>
        </dgm:presLayoutVars>
      </dgm:prSet>
      <dgm:spPr/>
    </dgm:pt>
    <dgm:pt modelId="{5BEE5AC2-6508-4614-BEC5-DD9FC628FA07}" type="pres">
      <dgm:prSet presAssocID="{9E2C19B5-5C2E-4831-9005-11A5E2D1701B}" presName="FiveConn_3-4" presStyleLbl="fgAccFollowNode1" presStyleIdx="2" presStyleCnt="4">
        <dgm:presLayoutVars>
          <dgm:bulletEnabled val="1"/>
        </dgm:presLayoutVars>
      </dgm:prSet>
      <dgm:spPr/>
    </dgm:pt>
    <dgm:pt modelId="{CB126989-A503-4A89-9E80-3DDB869F5518}" type="pres">
      <dgm:prSet presAssocID="{9E2C19B5-5C2E-4831-9005-11A5E2D1701B}" presName="FiveConn_4-5" presStyleLbl="fgAccFollowNode1" presStyleIdx="3" presStyleCnt="4">
        <dgm:presLayoutVars>
          <dgm:bulletEnabled val="1"/>
        </dgm:presLayoutVars>
      </dgm:prSet>
      <dgm:spPr/>
    </dgm:pt>
    <dgm:pt modelId="{5634BFBE-2E0E-47C4-8C1F-0C3991E6A3DF}" type="pres">
      <dgm:prSet presAssocID="{9E2C19B5-5C2E-4831-9005-11A5E2D1701B}" presName="FiveNodes_1_text" presStyleLbl="node1" presStyleIdx="4" presStyleCnt="5">
        <dgm:presLayoutVars>
          <dgm:bulletEnabled val="1"/>
        </dgm:presLayoutVars>
      </dgm:prSet>
      <dgm:spPr/>
    </dgm:pt>
    <dgm:pt modelId="{FB26F005-E915-4CBA-A9EA-078F48239585}" type="pres">
      <dgm:prSet presAssocID="{9E2C19B5-5C2E-4831-9005-11A5E2D1701B}" presName="FiveNodes_2_text" presStyleLbl="node1" presStyleIdx="4" presStyleCnt="5">
        <dgm:presLayoutVars>
          <dgm:bulletEnabled val="1"/>
        </dgm:presLayoutVars>
      </dgm:prSet>
      <dgm:spPr/>
    </dgm:pt>
    <dgm:pt modelId="{F5B19482-DFB2-457D-872B-B4AA6662D06B}" type="pres">
      <dgm:prSet presAssocID="{9E2C19B5-5C2E-4831-9005-11A5E2D1701B}" presName="FiveNodes_3_text" presStyleLbl="node1" presStyleIdx="4" presStyleCnt="5">
        <dgm:presLayoutVars>
          <dgm:bulletEnabled val="1"/>
        </dgm:presLayoutVars>
      </dgm:prSet>
      <dgm:spPr/>
    </dgm:pt>
    <dgm:pt modelId="{4E157415-4AF7-4994-840B-5DE04904E6A2}" type="pres">
      <dgm:prSet presAssocID="{9E2C19B5-5C2E-4831-9005-11A5E2D1701B}" presName="FiveNodes_4_text" presStyleLbl="node1" presStyleIdx="4" presStyleCnt="5">
        <dgm:presLayoutVars>
          <dgm:bulletEnabled val="1"/>
        </dgm:presLayoutVars>
      </dgm:prSet>
      <dgm:spPr/>
    </dgm:pt>
    <dgm:pt modelId="{4A11A79A-0659-4F81-B662-CAA79165F721}" type="pres">
      <dgm:prSet presAssocID="{9E2C19B5-5C2E-4831-9005-11A5E2D1701B}" presName="FiveNodes_5_text" presStyleLbl="node1" presStyleIdx="4" presStyleCnt="5">
        <dgm:presLayoutVars>
          <dgm:bulletEnabled val="1"/>
        </dgm:presLayoutVars>
      </dgm:prSet>
      <dgm:spPr/>
    </dgm:pt>
  </dgm:ptLst>
  <dgm:cxnLst>
    <dgm:cxn modelId="{17F94015-6C43-488A-8567-1B2470F16AF9}" type="presOf" srcId="{ADCFBA44-749F-40A4-A22E-358E0EB66183}" destId="{5BEE5AC2-6508-4614-BEC5-DD9FC628FA07}" srcOrd="0" destOrd="0" presId="urn:microsoft.com/office/officeart/2005/8/layout/vProcess5"/>
    <dgm:cxn modelId="{A6439F39-5E72-47A6-86EB-3AA3C845369E}" type="presOf" srcId="{D27DE5FD-3E2E-4023-A8D6-063CCB9762BF}" destId="{9AD0B504-426C-4F51-8BD9-7D7AB23D138A}" srcOrd="0" destOrd="0" presId="urn:microsoft.com/office/officeart/2005/8/layout/vProcess5"/>
    <dgm:cxn modelId="{76A5805C-3E31-418E-BB4D-0EDBCB0300FE}" srcId="{9E2C19B5-5C2E-4831-9005-11A5E2D1701B}" destId="{C432B91C-0129-4B70-8926-B7B22505EE55}" srcOrd="2" destOrd="0" parTransId="{E49F0D42-310F-4435-905F-6057D27DD784}" sibTransId="{ADCFBA44-749F-40A4-A22E-358E0EB66183}"/>
    <dgm:cxn modelId="{8231575D-39AA-4005-8B05-738D18AA38FC}" type="presOf" srcId="{61A643A8-4F97-412C-9538-93447BF24289}" destId="{CB126989-A503-4A89-9E80-3DDB869F5518}" srcOrd="0" destOrd="0" presId="urn:microsoft.com/office/officeart/2005/8/layout/vProcess5"/>
    <dgm:cxn modelId="{9085B162-8B54-4315-88C7-FCD70BC663BC}" type="presOf" srcId="{C432B91C-0129-4B70-8926-B7B22505EE55}" destId="{42D3C91D-E0DD-4778-B763-DB5E2D025931}" srcOrd="0" destOrd="0" presId="urn:microsoft.com/office/officeart/2005/8/layout/vProcess5"/>
    <dgm:cxn modelId="{9568DF66-FAAE-4BBD-A6AF-F9003BE31142}" srcId="{9E2C19B5-5C2E-4831-9005-11A5E2D1701B}" destId="{6EF7BCDD-F2AA-4C2C-9942-4C7F3E0D3A4C}" srcOrd="1" destOrd="0" parTransId="{AE9049D4-E417-456B-ABDA-2540878B530C}" sibTransId="{204234B5-8B9E-4613-964D-341F9268C761}"/>
    <dgm:cxn modelId="{C59E1572-A7CC-4161-B1B0-7A113573E227}" type="presOf" srcId="{CE17BACB-279F-4E08-A7E2-46FBAD0433FE}" destId="{9A4BFBE2-2511-4BC2-9B7B-59D36045DCEA}" srcOrd="0" destOrd="0" presId="urn:microsoft.com/office/officeart/2005/8/layout/vProcess5"/>
    <dgm:cxn modelId="{82901574-4348-4035-9C04-DF783C0223FE}" type="presOf" srcId="{37E66D8D-C608-42CC-89FE-00A5F8DFE731}" destId="{4E157415-4AF7-4994-840B-5DE04904E6A2}" srcOrd="1" destOrd="0" presId="urn:microsoft.com/office/officeart/2005/8/layout/vProcess5"/>
    <dgm:cxn modelId="{16AEDE75-50D9-4AAD-9147-5308421EE846}" srcId="{9E2C19B5-5C2E-4831-9005-11A5E2D1701B}" destId="{CE17BACB-279F-4E08-A7E2-46FBAD0433FE}" srcOrd="0" destOrd="0" parTransId="{293DEF3F-33A5-42F0-99D6-C2EDDF59FB84}" sibTransId="{BA95652F-2FBA-4050-BBA0-6C410E1EA1FA}"/>
    <dgm:cxn modelId="{69E33756-C48D-43AD-9397-F75596FC3EFA}" type="presOf" srcId="{9E2C19B5-5C2E-4831-9005-11A5E2D1701B}" destId="{51F4EC26-76BF-4E74-B361-980B7ED665FD}" srcOrd="0" destOrd="0" presId="urn:microsoft.com/office/officeart/2005/8/layout/vProcess5"/>
    <dgm:cxn modelId="{BE541198-1F51-4F87-BF42-E45B2083BC80}" type="presOf" srcId="{CE17BACB-279F-4E08-A7E2-46FBAD0433FE}" destId="{5634BFBE-2E0E-47C4-8C1F-0C3991E6A3DF}" srcOrd="1" destOrd="0" presId="urn:microsoft.com/office/officeart/2005/8/layout/vProcess5"/>
    <dgm:cxn modelId="{6FAEAEA0-EE20-4908-AD12-79AD309CACC9}" type="presOf" srcId="{37E66D8D-C608-42CC-89FE-00A5F8DFE731}" destId="{9D11CBFF-19E8-4735-8047-9B6508E1D31F}" srcOrd="0" destOrd="0" presId="urn:microsoft.com/office/officeart/2005/8/layout/vProcess5"/>
    <dgm:cxn modelId="{3C1A1AB1-EE23-44E2-8182-24850B18E38F}" type="presOf" srcId="{204234B5-8B9E-4613-964D-341F9268C761}" destId="{CBA0DD93-7B34-4D09-A6C7-6A398F8A672B}" srcOrd="0" destOrd="0" presId="urn:microsoft.com/office/officeart/2005/8/layout/vProcess5"/>
    <dgm:cxn modelId="{321DE3B1-9F9C-4114-BB44-8ABFE63C5BE9}" srcId="{9E2C19B5-5C2E-4831-9005-11A5E2D1701B}" destId="{37E66D8D-C608-42CC-89FE-00A5F8DFE731}" srcOrd="3" destOrd="0" parTransId="{EE70B2ED-E671-4DA6-BBA8-23E605BDBE54}" sibTransId="{61A643A8-4F97-412C-9538-93447BF24289}"/>
    <dgm:cxn modelId="{12B54FB5-F376-4918-8AB2-F8CA1AA5D47C}" type="presOf" srcId="{6EF7BCDD-F2AA-4C2C-9942-4C7F3E0D3A4C}" destId="{84CB793A-F7D0-4F8A-9186-FD908AB58303}" srcOrd="0" destOrd="0" presId="urn:microsoft.com/office/officeart/2005/8/layout/vProcess5"/>
    <dgm:cxn modelId="{E6135CBF-D1AA-480E-A595-100656B7A01D}" type="presOf" srcId="{C432B91C-0129-4B70-8926-B7B22505EE55}" destId="{F5B19482-DFB2-457D-872B-B4AA6662D06B}" srcOrd="1" destOrd="0" presId="urn:microsoft.com/office/officeart/2005/8/layout/vProcess5"/>
    <dgm:cxn modelId="{091A78C7-368C-411F-868F-BD985391BA13}" type="presOf" srcId="{BA95652F-2FBA-4050-BBA0-6C410E1EA1FA}" destId="{507D184D-CA2C-462C-BB90-D48DFF55F8B6}" srcOrd="0" destOrd="0" presId="urn:microsoft.com/office/officeart/2005/8/layout/vProcess5"/>
    <dgm:cxn modelId="{59A491C8-7744-476C-BE6B-354593C32AEF}" type="presOf" srcId="{6EF7BCDD-F2AA-4C2C-9942-4C7F3E0D3A4C}" destId="{FB26F005-E915-4CBA-A9EA-078F48239585}" srcOrd="1" destOrd="0" presId="urn:microsoft.com/office/officeart/2005/8/layout/vProcess5"/>
    <dgm:cxn modelId="{5BFA42CE-908E-49FC-9FE2-24944D9215AD}" type="presOf" srcId="{D27DE5FD-3E2E-4023-A8D6-063CCB9762BF}" destId="{4A11A79A-0659-4F81-B662-CAA79165F721}" srcOrd="1" destOrd="0" presId="urn:microsoft.com/office/officeart/2005/8/layout/vProcess5"/>
    <dgm:cxn modelId="{CA27FEF9-FC54-47E5-925B-F89F7911395D}" srcId="{9E2C19B5-5C2E-4831-9005-11A5E2D1701B}" destId="{D27DE5FD-3E2E-4023-A8D6-063CCB9762BF}" srcOrd="4" destOrd="0" parTransId="{1DCA81FE-4B1E-4F15-951E-F66EE5716D7D}" sibTransId="{41916343-B84A-402F-967B-413909D1C375}"/>
    <dgm:cxn modelId="{2AF71AD2-C7CC-4AA5-B696-26F950B112D1}" type="presParOf" srcId="{51F4EC26-76BF-4E74-B361-980B7ED665FD}" destId="{8D75BA05-F296-4BC6-B8C3-658CEA270427}" srcOrd="0" destOrd="0" presId="urn:microsoft.com/office/officeart/2005/8/layout/vProcess5"/>
    <dgm:cxn modelId="{DB299E64-97BE-4342-9D01-99ADE5A38F42}" type="presParOf" srcId="{51F4EC26-76BF-4E74-B361-980B7ED665FD}" destId="{9A4BFBE2-2511-4BC2-9B7B-59D36045DCEA}" srcOrd="1" destOrd="0" presId="urn:microsoft.com/office/officeart/2005/8/layout/vProcess5"/>
    <dgm:cxn modelId="{C426D684-2691-41B3-A48C-A273A5DD5C2C}" type="presParOf" srcId="{51F4EC26-76BF-4E74-B361-980B7ED665FD}" destId="{84CB793A-F7D0-4F8A-9186-FD908AB58303}" srcOrd="2" destOrd="0" presId="urn:microsoft.com/office/officeart/2005/8/layout/vProcess5"/>
    <dgm:cxn modelId="{E6205EAA-6C6C-442A-9749-3798E1937B4C}" type="presParOf" srcId="{51F4EC26-76BF-4E74-B361-980B7ED665FD}" destId="{42D3C91D-E0DD-4778-B763-DB5E2D025931}" srcOrd="3" destOrd="0" presId="urn:microsoft.com/office/officeart/2005/8/layout/vProcess5"/>
    <dgm:cxn modelId="{A8799BAF-3590-479B-9BDF-8819D95B66BC}" type="presParOf" srcId="{51F4EC26-76BF-4E74-B361-980B7ED665FD}" destId="{9D11CBFF-19E8-4735-8047-9B6508E1D31F}" srcOrd="4" destOrd="0" presId="urn:microsoft.com/office/officeart/2005/8/layout/vProcess5"/>
    <dgm:cxn modelId="{8BB159AD-A13C-4FA3-8CF5-E648F967F3C5}" type="presParOf" srcId="{51F4EC26-76BF-4E74-B361-980B7ED665FD}" destId="{9AD0B504-426C-4F51-8BD9-7D7AB23D138A}" srcOrd="5" destOrd="0" presId="urn:microsoft.com/office/officeart/2005/8/layout/vProcess5"/>
    <dgm:cxn modelId="{6C9B1CA1-6ADC-450A-8393-72D6B0AB1071}" type="presParOf" srcId="{51F4EC26-76BF-4E74-B361-980B7ED665FD}" destId="{507D184D-CA2C-462C-BB90-D48DFF55F8B6}" srcOrd="6" destOrd="0" presId="urn:microsoft.com/office/officeart/2005/8/layout/vProcess5"/>
    <dgm:cxn modelId="{D531C054-3F64-4AA2-8ACF-4A8D1542415F}" type="presParOf" srcId="{51F4EC26-76BF-4E74-B361-980B7ED665FD}" destId="{CBA0DD93-7B34-4D09-A6C7-6A398F8A672B}" srcOrd="7" destOrd="0" presId="urn:microsoft.com/office/officeart/2005/8/layout/vProcess5"/>
    <dgm:cxn modelId="{04CDC55B-D121-4149-9A7A-CBFB9455920F}" type="presParOf" srcId="{51F4EC26-76BF-4E74-B361-980B7ED665FD}" destId="{5BEE5AC2-6508-4614-BEC5-DD9FC628FA07}" srcOrd="8" destOrd="0" presId="urn:microsoft.com/office/officeart/2005/8/layout/vProcess5"/>
    <dgm:cxn modelId="{5AAF1612-BA41-4E1F-80AD-48CD798EA1BD}" type="presParOf" srcId="{51F4EC26-76BF-4E74-B361-980B7ED665FD}" destId="{CB126989-A503-4A89-9E80-3DDB869F5518}" srcOrd="9" destOrd="0" presId="urn:microsoft.com/office/officeart/2005/8/layout/vProcess5"/>
    <dgm:cxn modelId="{AC8A6C25-8626-4938-AFC4-4E64779C3829}" type="presParOf" srcId="{51F4EC26-76BF-4E74-B361-980B7ED665FD}" destId="{5634BFBE-2E0E-47C4-8C1F-0C3991E6A3DF}" srcOrd="10" destOrd="0" presId="urn:microsoft.com/office/officeart/2005/8/layout/vProcess5"/>
    <dgm:cxn modelId="{7AFA7DBC-D51A-4466-A4E5-C971A4875343}" type="presParOf" srcId="{51F4EC26-76BF-4E74-B361-980B7ED665FD}" destId="{FB26F005-E915-4CBA-A9EA-078F48239585}" srcOrd="11" destOrd="0" presId="urn:microsoft.com/office/officeart/2005/8/layout/vProcess5"/>
    <dgm:cxn modelId="{A4A4B4E7-B121-452C-BA2E-EA05D4E13A08}" type="presParOf" srcId="{51F4EC26-76BF-4E74-B361-980B7ED665FD}" destId="{F5B19482-DFB2-457D-872B-B4AA6662D06B}" srcOrd="12" destOrd="0" presId="urn:microsoft.com/office/officeart/2005/8/layout/vProcess5"/>
    <dgm:cxn modelId="{B8392172-20EA-449F-AACF-D03EE44ED378}" type="presParOf" srcId="{51F4EC26-76BF-4E74-B361-980B7ED665FD}" destId="{4E157415-4AF7-4994-840B-5DE04904E6A2}" srcOrd="13" destOrd="0" presId="urn:microsoft.com/office/officeart/2005/8/layout/vProcess5"/>
    <dgm:cxn modelId="{4C1EA82F-8B78-45A4-A131-459808F120CC}" type="presParOf" srcId="{51F4EC26-76BF-4E74-B361-980B7ED665FD}" destId="{4A11A79A-0659-4F81-B662-CAA79165F721}"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5B816F-945A-4575-A071-49761355B2B9}" type="doc">
      <dgm:prSet loTypeId="urn:microsoft.com/office/officeart/2005/8/layout/default" loCatId="list" qsTypeId="urn:microsoft.com/office/officeart/2005/8/quickstyle/simple1" qsCatId="simple" csTypeId="urn:microsoft.com/office/officeart/2005/8/colors/accent0_3" csCatId="mainScheme"/>
      <dgm:spPr/>
      <dgm:t>
        <a:bodyPr/>
        <a:lstStyle/>
        <a:p>
          <a:endParaRPr lang="en-US"/>
        </a:p>
      </dgm:t>
    </dgm:pt>
    <dgm:pt modelId="{ED4DF7AD-D15D-48E6-B584-FC7A0DF1B522}">
      <dgm:prSet custT="1"/>
      <dgm:spPr/>
      <dgm:t>
        <a:bodyPr/>
        <a:lstStyle/>
        <a:p>
          <a:pPr algn="just">
            <a:lnSpc>
              <a:spcPct val="150000"/>
            </a:lnSpc>
          </a:pPr>
          <a:r>
            <a:rPr lang="en-US" sz="2400" dirty="0">
              <a:latin typeface="Trebuchet MS" panose="020B0603020202020204" pitchFamily="34" charset="0"/>
            </a:rPr>
            <a:t>Lucy Letby case unveiled serious neonatal safety issues. </a:t>
          </a:r>
        </a:p>
      </dgm:t>
    </dgm:pt>
    <dgm:pt modelId="{B3630D61-2FF9-4EC1-B7A0-AED7958E73C3}" type="parTrans" cxnId="{C4B43ED8-C5A6-4EB2-9FD0-8EB7C4F74D0E}">
      <dgm:prSet/>
      <dgm:spPr/>
      <dgm:t>
        <a:bodyPr/>
        <a:lstStyle/>
        <a:p>
          <a:endParaRPr lang="en-US"/>
        </a:p>
      </dgm:t>
    </dgm:pt>
    <dgm:pt modelId="{F2829D5B-9126-48F9-A046-79C080F3870E}" type="sibTrans" cxnId="{C4B43ED8-C5A6-4EB2-9FD0-8EB7C4F74D0E}">
      <dgm:prSet/>
      <dgm:spPr/>
      <dgm:t>
        <a:bodyPr/>
        <a:lstStyle/>
        <a:p>
          <a:endParaRPr lang="en-US"/>
        </a:p>
      </dgm:t>
    </dgm:pt>
    <dgm:pt modelId="{AE786B2C-6DBA-4EE5-8B44-6E0AE92185AB}">
      <dgm:prSet/>
      <dgm:spPr/>
      <dgm:t>
        <a:bodyPr/>
        <a:lstStyle/>
        <a:p>
          <a:pPr algn="just">
            <a:lnSpc>
              <a:spcPct val="150000"/>
            </a:lnSpc>
          </a:pPr>
          <a:r>
            <a:rPr lang="en-US" dirty="0">
              <a:latin typeface="Trebuchet MS" panose="020B0603020202020204" pitchFamily="34" charset="0"/>
            </a:rPr>
            <a:t>In 2015 to 2016, unexpected deaths and collapses had taken place. </a:t>
          </a:r>
        </a:p>
      </dgm:t>
    </dgm:pt>
    <dgm:pt modelId="{3B5F5886-EF9C-4CEA-9E2C-E6313788B1F0}" type="parTrans" cxnId="{D0918818-3696-425C-A82F-DF1A63BC6DF8}">
      <dgm:prSet/>
      <dgm:spPr/>
      <dgm:t>
        <a:bodyPr/>
        <a:lstStyle/>
        <a:p>
          <a:endParaRPr lang="en-US"/>
        </a:p>
      </dgm:t>
    </dgm:pt>
    <dgm:pt modelId="{8BA826C0-5F94-4602-B7F3-92834BB4C635}" type="sibTrans" cxnId="{D0918818-3696-425C-A82F-DF1A63BC6DF8}">
      <dgm:prSet/>
      <dgm:spPr/>
      <dgm:t>
        <a:bodyPr/>
        <a:lstStyle/>
        <a:p>
          <a:endParaRPr lang="en-US"/>
        </a:p>
      </dgm:t>
    </dgm:pt>
    <dgm:pt modelId="{A4159E13-D212-4624-B661-DA8B58DD3E86}">
      <dgm:prSet/>
      <dgm:spPr/>
      <dgm:t>
        <a:bodyPr/>
        <a:lstStyle/>
        <a:p>
          <a:pPr algn="just">
            <a:lnSpc>
              <a:spcPct val="150000"/>
            </a:lnSpc>
          </a:pPr>
          <a:r>
            <a:rPr lang="en-US" dirty="0">
              <a:latin typeface="Trebuchet MS" panose="020B0603020202020204" pitchFamily="34" charset="0"/>
            </a:rPr>
            <a:t>Clinical governance failures had an impact on effective safety management processes. </a:t>
          </a:r>
        </a:p>
      </dgm:t>
    </dgm:pt>
    <dgm:pt modelId="{DD59065C-4A5C-4950-85A0-A83D2751470C}" type="parTrans" cxnId="{47ED152C-1ADE-42BA-A6FE-0C4975ED3FE0}">
      <dgm:prSet/>
      <dgm:spPr/>
      <dgm:t>
        <a:bodyPr/>
        <a:lstStyle/>
        <a:p>
          <a:endParaRPr lang="en-US"/>
        </a:p>
      </dgm:t>
    </dgm:pt>
    <dgm:pt modelId="{7D93289C-3173-4C34-8C61-F05DBA41F275}" type="sibTrans" cxnId="{47ED152C-1ADE-42BA-A6FE-0C4975ED3FE0}">
      <dgm:prSet/>
      <dgm:spPr/>
      <dgm:t>
        <a:bodyPr/>
        <a:lstStyle/>
        <a:p>
          <a:endParaRPr lang="en-US"/>
        </a:p>
      </dgm:t>
    </dgm:pt>
    <dgm:pt modelId="{69E0D076-181E-4729-8CDB-16C15AFAB5E7}">
      <dgm:prSet custT="1"/>
      <dgm:spPr/>
      <dgm:t>
        <a:bodyPr/>
        <a:lstStyle/>
        <a:p>
          <a:pPr algn="just">
            <a:lnSpc>
              <a:spcPct val="150000"/>
            </a:lnSpc>
          </a:pPr>
          <a:r>
            <a:rPr lang="en-US" sz="2400" dirty="0">
              <a:latin typeface="Trebuchet MS" panose="020B0603020202020204" pitchFamily="34" charset="0"/>
            </a:rPr>
            <a:t>Reporting systems were not effective to judge and raise issues. </a:t>
          </a:r>
        </a:p>
      </dgm:t>
    </dgm:pt>
    <dgm:pt modelId="{9A3C069E-C3C1-440F-B959-9F0934C48436}" type="parTrans" cxnId="{C8A36BB9-0895-4B10-B19C-5420A7A572AA}">
      <dgm:prSet/>
      <dgm:spPr/>
      <dgm:t>
        <a:bodyPr/>
        <a:lstStyle/>
        <a:p>
          <a:endParaRPr lang="en-US"/>
        </a:p>
      </dgm:t>
    </dgm:pt>
    <dgm:pt modelId="{A67CC6D6-451D-43F9-A999-34B0B4A0EE58}" type="sibTrans" cxnId="{C8A36BB9-0895-4B10-B19C-5420A7A572AA}">
      <dgm:prSet/>
      <dgm:spPr/>
      <dgm:t>
        <a:bodyPr/>
        <a:lstStyle/>
        <a:p>
          <a:endParaRPr lang="en-US"/>
        </a:p>
      </dgm:t>
    </dgm:pt>
    <dgm:pt modelId="{0A587E6C-81A0-491D-8481-BC5C4CBE0307}">
      <dgm:prSet custT="1"/>
      <dgm:spPr/>
      <dgm:t>
        <a:bodyPr/>
        <a:lstStyle/>
        <a:p>
          <a:pPr algn="just">
            <a:lnSpc>
              <a:spcPct val="150000"/>
            </a:lnSpc>
          </a:pPr>
          <a:r>
            <a:rPr lang="en-US" sz="2400" dirty="0">
              <a:latin typeface="Trebuchet MS" panose="020B0603020202020204" pitchFamily="34" charset="0"/>
            </a:rPr>
            <a:t>Quality assurance averts harm by way of life long enhancement models.</a:t>
          </a:r>
        </a:p>
      </dgm:t>
    </dgm:pt>
    <dgm:pt modelId="{6D777650-A70D-444F-AAA3-DC0755A6071F}" type="parTrans" cxnId="{9E3B651B-D75C-461C-B2A4-3B4775B97E96}">
      <dgm:prSet/>
      <dgm:spPr/>
      <dgm:t>
        <a:bodyPr/>
        <a:lstStyle/>
        <a:p>
          <a:endParaRPr lang="en-US"/>
        </a:p>
      </dgm:t>
    </dgm:pt>
    <dgm:pt modelId="{8B0D02A2-D7E5-465B-A583-0C97D8B6DC0C}" type="sibTrans" cxnId="{9E3B651B-D75C-461C-B2A4-3B4775B97E96}">
      <dgm:prSet/>
      <dgm:spPr/>
      <dgm:t>
        <a:bodyPr/>
        <a:lstStyle/>
        <a:p>
          <a:endParaRPr lang="en-US"/>
        </a:p>
      </dgm:t>
    </dgm:pt>
    <dgm:pt modelId="{0C71E1D4-6E6B-406A-9BEE-28CB379C34FE}" type="pres">
      <dgm:prSet presAssocID="{3E5B816F-945A-4575-A071-49761355B2B9}" presName="diagram" presStyleCnt="0">
        <dgm:presLayoutVars>
          <dgm:dir/>
          <dgm:resizeHandles val="exact"/>
        </dgm:presLayoutVars>
      </dgm:prSet>
      <dgm:spPr/>
    </dgm:pt>
    <dgm:pt modelId="{61945DE2-C065-483D-BF4A-FC66485AA186}" type="pres">
      <dgm:prSet presAssocID="{ED4DF7AD-D15D-48E6-B584-FC7A0DF1B522}" presName="node" presStyleLbl="node1" presStyleIdx="0" presStyleCnt="5">
        <dgm:presLayoutVars>
          <dgm:bulletEnabled val="1"/>
        </dgm:presLayoutVars>
      </dgm:prSet>
      <dgm:spPr/>
    </dgm:pt>
    <dgm:pt modelId="{37157E40-7136-45B8-B858-E10E9D489959}" type="pres">
      <dgm:prSet presAssocID="{F2829D5B-9126-48F9-A046-79C080F3870E}" presName="sibTrans" presStyleCnt="0"/>
      <dgm:spPr/>
    </dgm:pt>
    <dgm:pt modelId="{FE6FB50C-4A3B-46C9-9995-B695298A0BA8}" type="pres">
      <dgm:prSet presAssocID="{AE786B2C-6DBA-4EE5-8B44-6E0AE92185AB}" presName="node" presStyleLbl="node1" presStyleIdx="1" presStyleCnt="5">
        <dgm:presLayoutVars>
          <dgm:bulletEnabled val="1"/>
        </dgm:presLayoutVars>
      </dgm:prSet>
      <dgm:spPr/>
    </dgm:pt>
    <dgm:pt modelId="{F4AA9531-36EF-49AE-8D14-6975E24819A7}" type="pres">
      <dgm:prSet presAssocID="{8BA826C0-5F94-4602-B7F3-92834BB4C635}" presName="sibTrans" presStyleCnt="0"/>
      <dgm:spPr/>
    </dgm:pt>
    <dgm:pt modelId="{06BAC937-4FB9-4417-8055-74C1D48A100C}" type="pres">
      <dgm:prSet presAssocID="{A4159E13-D212-4624-B661-DA8B58DD3E86}" presName="node" presStyleLbl="node1" presStyleIdx="2" presStyleCnt="5">
        <dgm:presLayoutVars>
          <dgm:bulletEnabled val="1"/>
        </dgm:presLayoutVars>
      </dgm:prSet>
      <dgm:spPr/>
    </dgm:pt>
    <dgm:pt modelId="{149B27E2-D682-4918-BFDF-2DC34173384F}" type="pres">
      <dgm:prSet presAssocID="{7D93289C-3173-4C34-8C61-F05DBA41F275}" presName="sibTrans" presStyleCnt="0"/>
      <dgm:spPr/>
    </dgm:pt>
    <dgm:pt modelId="{62709BDE-3A30-4E53-B9C3-B80C10AC678F}" type="pres">
      <dgm:prSet presAssocID="{69E0D076-181E-4729-8CDB-16C15AFAB5E7}" presName="node" presStyleLbl="node1" presStyleIdx="3" presStyleCnt="5">
        <dgm:presLayoutVars>
          <dgm:bulletEnabled val="1"/>
        </dgm:presLayoutVars>
      </dgm:prSet>
      <dgm:spPr/>
    </dgm:pt>
    <dgm:pt modelId="{1E0EB4B6-737B-43C8-ABF1-CFE5CD1E426B}" type="pres">
      <dgm:prSet presAssocID="{A67CC6D6-451D-43F9-A999-34B0B4A0EE58}" presName="sibTrans" presStyleCnt="0"/>
      <dgm:spPr/>
    </dgm:pt>
    <dgm:pt modelId="{774292C5-5AA5-4059-9821-F0196D991BFE}" type="pres">
      <dgm:prSet presAssocID="{0A587E6C-81A0-491D-8481-BC5C4CBE0307}" presName="node" presStyleLbl="node1" presStyleIdx="4" presStyleCnt="5">
        <dgm:presLayoutVars>
          <dgm:bulletEnabled val="1"/>
        </dgm:presLayoutVars>
      </dgm:prSet>
      <dgm:spPr/>
    </dgm:pt>
  </dgm:ptLst>
  <dgm:cxnLst>
    <dgm:cxn modelId="{D0918818-3696-425C-A82F-DF1A63BC6DF8}" srcId="{3E5B816F-945A-4575-A071-49761355B2B9}" destId="{AE786B2C-6DBA-4EE5-8B44-6E0AE92185AB}" srcOrd="1" destOrd="0" parTransId="{3B5F5886-EF9C-4CEA-9E2C-E6313788B1F0}" sibTransId="{8BA826C0-5F94-4602-B7F3-92834BB4C635}"/>
    <dgm:cxn modelId="{9E3B651B-D75C-461C-B2A4-3B4775B97E96}" srcId="{3E5B816F-945A-4575-A071-49761355B2B9}" destId="{0A587E6C-81A0-491D-8481-BC5C4CBE0307}" srcOrd="4" destOrd="0" parTransId="{6D777650-A70D-444F-AAA3-DC0755A6071F}" sibTransId="{8B0D02A2-D7E5-465B-A583-0C97D8B6DC0C}"/>
    <dgm:cxn modelId="{47ED152C-1ADE-42BA-A6FE-0C4975ED3FE0}" srcId="{3E5B816F-945A-4575-A071-49761355B2B9}" destId="{A4159E13-D212-4624-B661-DA8B58DD3E86}" srcOrd="2" destOrd="0" parTransId="{DD59065C-4A5C-4950-85A0-A83D2751470C}" sibTransId="{7D93289C-3173-4C34-8C61-F05DBA41F275}"/>
    <dgm:cxn modelId="{D010897D-6C8C-46FD-83B4-DBF9EADA9D50}" type="presOf" srcId="{69E0D076-181E-4729-8CDB-16C15AFAB5E7}" destId="{62709BDE-3A30-4E53-B9C3-B80C10AC678F}" srcOrd="0" destOrd="0" presId="urn:microsoft.com/office/officeart/2005/8/layout/default"/>
    <dgm:cxn modelId="{3ECD9FAF-4E32-4288-B772-466279542892}" type="presOf" srcId="{3E5B816F-945A-4575-A071-49761355B2B9}" destId="{0C71E1D4-6E6B-406A-9BEE-28CB379C34FE}" srcOrd="0" destOrd="0" presId="urn:microsoft.com/office/officeart/2005/8/layout/default"/>
    <dgm:cxn modelId="{C8A36BB9-0895-4B10-B19C-5420A7A572AA}" srcId="{3E5B816F-945A-4575-A071-49761355B2B9}" destId="{69E0D076-181E-4729-8CDB-16C15AFAB5E7}" srcOrd="3" destOrd="0" parTransId="{9A3C069E-C3C1-440F-B959-9F0934C48436}" sibTransId="{A67CC6D6-451D-43F9-A999-34B0B4A0EE58}"/>
    <dgm:cxn modelId="{657C5DBE-4CDE-4553-BA44-2D03784B6D8A}" type="presOf" srcId="{ED4DF7AD-D15D-48E6-B584-FC7A0DF1B522}" destId="{61945DE2-C065-483D-BF4A-FC66485AA186}" srcOrd="0" destOrd="0" presId="urn:microsoft.com/office/officeart/2005/8/layout/default"/>
    <dgm:cxn modelId="{0B2028D8-3C1A-480A-898B-274CF43A104A}" type="presOf" srcId="{A4159E13-D212-4624-B661-DA8B58DD3E86}" destId="{06BAC937-4FB9-4417-8055-74C1D48A100C}" srcOrd="0" destOrd="0" presId="urn:microsoft.com/office/officeart/2005/8/layout/default"/>
    <dgm:cxn modelId="{C4B43ED8-C5A6-4EB2-9FD0-8EB7C4F74D0E}" srcId="{3E5B816F-945A-4575-A071-49761355B2B9}" destId="{ED4DF7AD-D15D-48E6-B584-FC7A0DF1B522}" srcOrd="0" destOrd="0" parTransId="{B3630D61-2FF9-4EC1-B7A0-AED7958E73C3}" sibTransId="{F2829D5B-9126-48F9-A046-79C080F3870E}"/>
    <dgm:cxn modelId="{1CF90FE9-0E53-4DE4-82C2-091DB7DA8124}" type="presOf" srcId="{0A587E6C-81A0-491D-8481-BC5C4CBE0307}" destId="{774292C5-5AA5-4059-9821-F0196D991BFE}" srcOrd="0" destOrd="0" presId="urn:microsoft.com/office/officeart/2005/8/layout/default"/>
    <dgm:cxn modelId="{35441BF6-8033-4DEC-A7AB-EB7CE25E54A7}" type="presOf" srcId="{AE786B2C-6DBA-4EE5-8B44-6E0AE92185AB}" destId="{FE6FB50C-4A3B-46C9-9995-B695298A0BA8}" srcOrd="0" destOrd="0" presId="urn:microsoft.com/office/officeart/2005/8/layout/default"/>
    <dgm:cxn modelId="{F91A0D29-AE80-4DBD-B35E-5FB783DC6F3F}" type="presParOf" srcId="{0C71E1D4-6E6B-406A-9BEE-28CB379C34FE}" destId="{61945DE2-C065-483D-BF4A-FC66485AA186}" srcOrd="0" destOrd="0" presId="urn:microsoft.com/office/officeart/2005/8/layout/default"/>
    <dgm:cxn modelId="{DAFCBB64-4D6C-47EE-9BEC-3A86531EBA1F}" type="presParOf" srcId="{0C71E1D4-6E6B-406A-9BEE-28CB379C34FE}" destId="{37157E40-7136-45B8-B858-E10E9D489959}" srcOrd="1" destOrd="0" presId="urn:microsoft.com/office/officeart/2005/8/layout/default"/>
    <dgm:cxn modelId="{2ECA8D39-5D2E-4329-9B2E-563A6CD453F3}" type="presParOf" srcId="{0C71E1D4-6E6B-406A-9BEE-28CB379C34FE}" destId="{FE6FB50C-4A3B-46C9-9995-B695298A0BA8}" srcOrd="2" destOrd="0" presId="urn:microsoft.com/office/officeart/2005/8/layout/default"/>
    <dgm:cxn modelId="{46D2DB37-233A-42B5-8C49-FEBA1FD3E57E}" type="presParOf" srcId="{0C71E1D4-6E6B-406A-9BEE-28CB379C34FE}" destId="{F4AA9531-36EF-49AE-8D14-6975E24819A7}" srcOrd="3" destOrd="0" presId="urn:microsoft.com/office/officeart/2005/8/layout/default"/>
    <dgm:cxn modelId="{7CFC0209-6029-4EF8-BACE-A01EBF3ED959}" type="presParOf" srcId="{0C71E1D4-6E6B-406A-9BEE-28CB379C34FE}" destId="{06BAC937-4FB9-4417-8055-74C1D48A100C}" srcOrd="4" destOrd="0" presId="urn:microsoft.com/office/officeart/2005/8/layout/default"/>
    <dgm:cxn modelId="{8EE528FF-0A9B-41C5-8C2F-A12FE427F39E}" type="presParOf" srcId="{0C71E1D4-6E6B-406A-9BEE-28CB379C34FE}" destId="{149B27E2-D682-4918-BFDF-2DC34173384F}" srcOrd="5" destOrd="0" presId="urn:microsoft.com/office/officeart/2005/8/layout/default"/>
    <dgm:cxn modelId="{3F3AB750-9F3A-4BF9-9FAB-9B5F7D8B1B30}" type="presParOf" srcId="{0C71E1D4-6E6B-406A-9BEE-28CB379C34FE}" destId="{62709BDE-3A30-4E53-B9C3-B80C10AC678F}" srcOrd="6" destOrd="0" presId="urn:microsoft.com/office/officeart/2005/8/layout/default"/>
    <dgm:cxn modelId="{05E489E4-2829-40DB-940A-FB2A44102A7C}" type="presParOf" srcId="{0C71E1D4-6E6B-406A-9BEE-28CB379C34FE}" destId="{1E0EB4B6-737B-43C8-ABF1-CFE5CD1E426B}" srcOrd="7" destOrd="0" presId="urn:microsoft.com/office/officeart/2005/8/layout/default"/>
    <dgm:cxn modelId="{514210AF-C608-4409-AAD4-3B462D3E37C0}" type="presParOf" srcId="{0C71E1D4-6E6B-406A-9BEE-28CB379C34FE}" destId="{774292C5-5AA5-4059-9821-F0196D991BF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1101EDA-F51A-4A43-9284-8DDFCC32091B}"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9A5E9B57-0D05-4790-9A9D-0FAA7B3669CE}">
      <dgm:prSet custT="1"/>
      <dgm:spPr/>
      <dgm:t>
        <a:bodyPr/>
        <a:lstStyle/>
        <a:p>
          <a:pPr algn="just">
            <a:lnSpc>
              <a:spcPct val="150000"/>
            </a:lnSpc>
          </a:pPr>
          <a:r>
            <a:rPr lang="en-US" sz="1800" dirty="0">
              <a:solidFill>
                <a:schemeClr val="tx1"/>
              </a:solidFill>
              <a:latin typeface="Trebuchet MS" panose="020B0603020202020204" pitchFamily="34" charset="0"/>
            </a:rPr>
            <a:t>There were several cases of neonatal deaths that pointed to severe patient safety risks. </a:t>
          </a:r>
        </a:p>
      </dgm:t>
    </dgm:pt>
    <dgm:pt modelId="{EADD95A7-2DDB-4A36-8D59-95152BC114E5}" type="parTrans" cxnId="{6B67E492-E138-467C-BE15-7499BB598F33}">
      <dgm:prSet/>
      <dgm:spPr/>
      <dgm:t>
        <a:bodyPr/>
        <a:lstStyle/>
        <a:p>
          <a:endParaRPr lang="en-US"/>
        </a:p>
      </dgm:t>
    </dgm:pt>
    <dgm:pt modelId="{7F7D924D-303E-406A-A8EF-A2F4637C6EB9}" type="sibTrans" cxnId="{6B67E492-E138-467C-BE15-7499BB598F33}">
      <dgm:prSet/>
      <dgm:spPr/>
      <dgm:t>
        <a:bodyPr/>
        <a:lstStyle/>
        <a:p>
          <a:endParaRPr lang="en-US"/>
        </a:p>
      </dgm:t>
    </dgm:pt>
    <dgm:pt modelId="{0BA1F05D-9784-4F33-881E-CC22511DFBB8}">
      <dgm:prSet custT="1"/>
      <dgm:spPr/>
      <dgm:t>
        <a:bodyPr/>
        <a:lstStyle/>
        <a:p>
          <a:pPr marL="0" lvl="0" indent="0" algn="just" defTabSz="800100">
            <a:lnSpc>
              <a:spcPct val="150000"/>
            </a:lnSpc>
            <a:spcBef>
              <a:spcPct val="0"/>
            </a:spcBef>
            <a:spcAft>
              <a:spcPct val="35000"/>
            </a:spcAft>
            <a:buNone/>
          </a:pPr>
          <a:r>
            <a:rPr lang="en-US" sz="1600" kern="1200" dirty="0">
              <a:solidFill>
                <a:prstClr val="black"/>
              </a:solidFill>
              <a:latin typeface="Trebuchet MS" panose="020B0603020202020204" pitchFamily="34" charset="0"/>
              <a:ea typeface="+mn-ea"/>
              <a:cs typeface="+mn-cs"/>
            </a:rPr>
            <a:t>Examples Senior clinicians expressed concerns regarding abnormal clinical patterns. </a:t>
          </a:r>
        </a:p>
      </dgm:t>
    </dgm:pt>
    <dgm:pt modelId="{9F9146B1-A549-4498-9A73-0B09C81D08B0}" type="parTrans" cxnId="{4C5C3E96-238C-4DA2-BD57-CDDF0387B9C5}">
      <dgm:prSet/>
      <dgm:spPr/>
      <dgm:t>
        <a:bodyPr/>
        <a:lstStyle/>
        <a:p>
          <a:endParaRPr lang="en-US"/>
        </a:p>
      </dgm:t>
    </dgm:pt>
    <dgm:pt modelId="{C18F3051-CC5D-4532-9F41-5D40F701E1CB}" type="sibTrans" cxnId="{4C5C3E96-238C-4DA2-BD57-CDDF0387B9C5}">
      <dgm:prSet/>
      <dgm:spPr/>
      <dgm:t>
        <a:bodyPr/>
        <a:lstStyle/>
        <a:p>
          <a:endParaRPr lang="en-US"/>
        </a:p>
      </dgm:t>
    </dgm:pt>
    <dgm:pt modelId="{B59A9BF5-2E1A-47AD-A626-144FEE51567D}">
      <dgm:prSet custT="1"/>
      <dgm:spPr/>
      <dgm:t>
        <a:bodyPr/>
        <a:lstStyle/>
        <a:p>
          <a:pPr marL="0" lvl="0" indent="0" algn="just" defTabSz="800100">
            <a:lnSpc>
              <a:spcPct val="150000"/>
            </a:lnSpc>
            <a:spcBef>
              <a:spcPct val="0"/>
            </a:spcBef>
            <a:spcAft>
              <a:spcPct val="35000"/>
            </a:spcAft>
            <a:buNone/>
          </a:pPr>
          <a:r>
            <a:rPr lang="en-US" sz="1800" kern="1200" dirty="0">
              <a:solidFill>
                <a:prstClr val="black"/>
              </a:solidFill>
              <a:latin typeface="Trebuchet MS" panose="020B0603020202020204" pitchFamily="34" charset="0"/>
              <a:ea typeface="+mn-ea"/>
              <a:cs typeface="+mn-cs"/>
            </a:rPr>
            <a:t>Investigations were met by poor and sluggish organisational reaction. </a:t>
          </a:r>
        </a:p>
      </dgm:t>
    </dgm:pt>
    <dgm:pt modelId="{E5B526F3-3329-4F82-B17D-B2028BDD0B1F}" type="parTrans" cxnId="{F63E5F1A-0676-4704-B9E0-E1619EE156B7}">
      <dgm:prSet/>
      <dgm:spPr/>
      <dgm:t>
        <a:bodyPr/>
        <a:lstStyle/>
        <a:p>
          <a:endParaRPr lang="en-US"/>
        </a:p>
      </dgm:t>
    </dgm:pt>
    <dgm:pt modelId="{5C435E76-9515-4941-A035-5858447FB91A}" type="sibTrans" cxnId="{F63E5F1A-0676-4704-B9E0-E1619EE156B7}">
      <dgm:prSet/>
      <dgm:spPr/>
      <dgm:t>
        <a:bodyPr/>
        <a:lstStyle/>
        <a:p>
          <a:endParaRPr lang="en-US"/>
        </a:p>
      </dgm:t>
    </dgm:pt>
    <dgm:pt modelId="{2D77B7F8-C97E-4488-82C0-5BBF9D1175A9}">
      <dgm:prSet custT="1"/>
      <dgm:spPr/>
      <dgm:t>
        <a:bodyPr/>
        <a:lstStyle/>
        <a:p>
          <a:pPr marL="0" lvl="0" indent="0" algn="just" defTabSz="800100">
            <a:lnSpc>
              <a:spcPct val="150000"/>
            </a:lnSpc>
            <a:spcBef>
              <a:spcPct val="0"/>
            </a:spcBef>
            <a:spcAft>
              <a:spcPct val="35000"/>
            </a:spcAft>
            <a:buNone/>
          </a:pPr>
          <a:r>
            <a:rPr lang="en-US" sz="1800" kern="1200" dirty="0">
              <a:solidFill>
                <a:prstClr val="black"/>
              </a:solidFill>
              <a:latin typeface="Trebuchet MS" panose="020B0603020202020204" pitchFamily="34" charset="0"/>
              <a:ea typeface="+mn-ea"/>
              <a:cs typeface="+mn-cs"/>
            </a:rPr>
            <a:t>Weak learning systems constrained changes following safety events. </a:t>
          </a:r>
        </a:p>
      </dgm:t>
    </dgm:pt>
    <dgm:pt modelId="{FB7CA34B-AF25-4EDA-8A3A-AD67537513AD}" type="parTrans" cxnId="{A4F6045C-4878-430D-B36B-63F27BF18C10}">
      <dgm:prSet/>
      <dgm:spPr/>
      <dgm:t>
        <a:bodyPr/>
        <a:lstStyle/>
        <a:p>
          <a:endParaRPr lang="en-US"/>
        </a:p>
      </dgm:t>
    </dgm:pt>
    <dgm:pt modelId="{D88E8D86-E2CA-471B-9547-2952B1F85C0C}" type="sibTrans" cxnId="{A4F6045C-4878-430D-B36B-63F27BF18C10}">
      <dgm:prSet/>
      <dgm:spPr/>
      <dgm:t>
        <a:bodyPr/>
        <a:lstStyle/>
        <a:p>
          <a:endParaRPr lang="en-US"/>
        </a:p>
      </dgm:t>
    </dgm:pt>
    <dgm:pt modelId="{219A8AA0-A107-4D43-9CB3-282B95CC95B6}">
      <dgm:prSet custT="1"/>
      <dgm:spPr/>
      <dgm:t>
        <a:bodyPr/>
        <a:lstStyle/>
        <a:p>
          <a:pPr marL="0" lvl="0" indent="0" algn="just" defTabSz="800100">
            <a:lnSpc>
              <a:spcPct val="150000"/>
            </a:lnSpc>
            <a:spcBef>
              <a:spcPct val="0"/>
            </a:spcBef>
            <a:spcAft>
              <a:spcPct val="35000"/>
            </a:spcAft>
            <a:buNone/>
          </a:pPr>
          <a:r>
            <a:rPr lang="en-US" sz="1800" kern="1200" dirty="0">
              <a:solidFill>
                <a:prstClr val="black"/>
              </a:solidFill>
              <a:latin typeface="Trebuchet MS" panose="020B0603020202020204" pitchFamily="34" charset="0"/>
              <a:ea typeface="+mn-ea"/>
              <a:cs typeface="+mn-cs"/>
            </a:rPr>
            <a:t>Individual accountability should not be overlooked and system failures.</a:t>
          </a:r>
        </a:p>
      </dgm:t>
    </dgm:pt>
    <dgm:pt modelId="{79DD8AB6-43E0-4CEC-95EE-D1CA3FBE08D3}" type="parTrans" cxnId="{8F4F9ED9-0AE6-45B0-B6AE-FB43CC6069C5}">
      <dgm:prSet/>
      <dgm:spPr/>
      <dgm:t>
        <a:bodyPr/>
        <a:lstStyle/>
        <a:p>
          <a:endParaRPr lang="en-US"/>
        </a:p>
      </dgm:t>
    </dgm:pt>
    <dgm:pt modelId="{7CCE2F4B-09E4-451F-8F14-F286F88FFFF0}" type="sibTrans" cxnId="{8F4F9ED9-0AE6-45B0-B6AE-FB43CC6069C5}">
      <dgm:prSet/>
      <dgm:spPr/>
      <dgm:t>
        <a:bodyPr/>
        <a:lstStyle/>
        <a:p>
          <a:endParaRPr lang="en-US"/>
        </a:p>
      </dgm:t>
    </dgm:pt>
    <dgm:pt modelId="{C971FEB3-F470-4683-915E-97F857081DFE}" type="pres">
      <dgm:prSet presAssocID="{E1101EDA-F51A-4A43-9284-8DDFCC32091B}" presName="Name0" presStyleCnt="0">
        <dgm:presLayoutVars>
          <dgm:dir/>
          <dgm:resizeHandles val="exact"/>
        </dgm:presLayoutVars>
      </dgm:prSet>
      <dgm:spPr/>
    </dgm:pt>
    <dgm:pt modelId="{001C6675-C1E3-4813-A46D-FB174B7B1211}" type="pres">
      <dgm:prSet presAssocID="{9A5E9B57-0D05-4790-9A9D-0FAA7B3669CE}" presName="node" presStyleLbl="node1" presStyleIdx="0" presStyleCnt="5">
        <dgm:presLayoutVars>
          <dgm:bulletEnabled val="1"/>
        </dgm:presLayoutVars>
      </dgm:prSet>
      <dgm:spPr/>
    </dgm:pt>
    <dgm:pt modelId="{DE2346BE-FE3F-42C9-937D-BFBF8E243F3F}" type="pres">
      <dgm:prSet presAssocID="{7F7D924D-303E-406A-A8EF-A2F4637C6EB9}" presName="sibTrans" presStyleLbl="sibTrans1D1" presStyleIdx="0" presStyleCnt="4"/>
      <dgm:spPr/>
    </dgm:pt>
    <dgm:pt modelId="{8CDA3C75-FEA3-408C-912A-157D9E90C606}" type="pres">
      <dgm:prSet presAssocID="{7F7D924D-303E-406A-A8EF-A2F4637C6EB9}" presName="connectorText" presStyleLbl="sibTrans1D1" presStyleIdx="0" presStyleCnt="4"/>
      <dgm:spPr/>
    </dgm:pt>
    <dgm:pt modelId="{B276EF3A-98C2-410C-8EF0-2E8DF0E04F8A}" type="pres">
      <dgm:prSet presAssocID="{0BA1F05D-9784-4F33-881E-CC22511DFBB8}" presName="node" presStyleLbl="node1" presStyleIdx="1" presStyleCnt="5">
        <dgm:presLayoutVars>
          <dgm:bulletEnabled val="1"/>
        </dgm:presLayoutVars>
      </dgm:prSet>
      <dgm:spPr/>
    </dgm:pt>
    <dgm:pt modelId="{AB7D8DD8-8CCB-491D-9C7D-5C093D4758E1}" type="pres">
      <dgm:prSet presAssocID="{C18F3051-CC5D-4532-9F41-5D40F701E1CB}" presName="sibTrans" presStyleLbl="sibTrans1D1" presStyleIdx="1" presStyleCnt="4"/>
      <dgm:spPr/>
    </dgm:pt>
    <dgm:pt modelId="{89204331-E703-4451-93D6-2335C3B8368F}" type="pres">
      <dgm:prSet presAssocID="{C18F3051-CC5D-4532-9F41-5D40F701E1CB}" presName="connectorText" presStyleLbl="sibTrans1D1" presStyleIdx="1" presStyleCnt="4"/>
      <dgm:spPr/>
    </dgm:pt>
    <dgm:pt modelId="{7E6898B8-88EF-4E38-BC82-0C2B9DB1F76A}" type="pres">
      <dgm:prSet presAssocID="{B59A9BF5-2E1A-47AD-A626-144FEE51567D}" presName="node" presStyleLbl="node1" presStyleIdx="2" presStyleCnt="5">
        <dgm:presLayoutVars>
          <dgm:bulletEnabled val="1"/>
        </dgm:presLayoutVars>
      </dgm:prSet>
      <dgm:spPr/>
    </dgm:pt>
    <dgm:pt modelId="{283CAFF9-560A-4208-AFE7-A1CBBD8A0E51}" type="pres">
      <dgm:prSet presAssocID="{5C435E76-9515-4941-A035-5858447FB91A}" presName="sibTrans" presStyleLbl="sibTrans1D1" presStyleIdx="2" presStyleCnt="4"/>
      <dgm:spPr/>
    </dgm:pt>
    <dgm:pt modelId="{D2C577D6-AAE0-413D-864B-5D907B652E10}" type="pres">
      <dgm:prSet presAssocID="{5C435E76-9515-4941-A035-5858447FB91A}" presName="connectorText" presStyleLbl="sibTrans1D1" presStyleIdx="2" presStyleCnt="4"/>
      <dgm:spPr/>
    </dgm:pt>
    <dgm:pt modelId="{A7FB50A4-4223-43BF-9AFF-5EFB2E845123}" type="pres">
      <dgm:prSet presAssocID="{2D77B7F8-C97E-4488-82C0-5BBF9D1175A9}" presName="node" presStyleLbl="node1" presStyleIdx="3" presStyleCnt="5">
        <dgm:presLayoutVars>
          <dgm:bulletEnabled val="1"/>
        </dgm:presLayoutVars>
      </dgm:prSet>
      <dgm:spPr/>
    </dgm:pt>
    <dgm:pt modelId="{95724585-FF80-4D7A-B9F4-C146AC9673E4}" type="pres">
      <dgm:prSet presAssocID="{D88E8D86-E2CA-471B-9547-2952B1F85C0C}" presName="sibTrans" presStyleLbl="sibTrans1D1" presStyleIdx="3" presStyleCnt="4"/>
      <dgm:spPr/>
    </dgm:pt>
    <dgm:pt modelId="{B59DCC0D-3C69-4ABF-9469-1C183651A15C}" type="pres">
      <dgm:prSet presAssocID="{D88E8D86-E2CA-471B-9547-2952B1F85C0C}" presName="connectorText" presStyleLbl="sibTrans1D1" presStyleIdx="3" presStyleCnt="4"/>
      <dgm:spPr/>
    </dgm:pt>
    <dgm:pt modelId="{4F174573-14EE-4790-8D88-13E6D4D10E4A}" type="pres">
      <dgm:prSet presAssocID="{219A8AA0-A107-4D43-9CB3-282B95CC95B6}" presName="node" presStyleLbl="node1" presStyleIdx="4" presStyleCnt="5">
        <dgm:presLayoutVars>
          <dgm:bulletEnabled val="1"/>
        </dgm:presLayoutVars>
      </dgm:prSet>
      <dgm:spPr/>
    </dgm:pt>
  </dgm:ptLst>
  <dgm:cxnLst>
    <dgm:cxn modelId="{F63E5F1A-0676-4704-B9E0-E1619EE156B7}" srcId="{E1101EDA-F51A-4A43-9284-8DDFCC32091B}" destId="{B59A9BF5-2E1A-47AD-A626-144FEE51567D}" srcOrd="2" destOrd="0" parTransId="{E5B526F3-3329-4F82-B17D-B2028BDD0B1F}" sibTransId="{5C435E76-9515-4941-A035-5858447FB91A}"/>
    <dgm:cxn modelId="{66E4202A-2D20-4BCA-97B8-23FC2FB1F96D}" type="presOf" srcId="{C18F3051-CC5D-4532-9F41-5D40F701E1CB}" destId="{AB7D8DD8-8CCB-491D-9C7D-5C093D4758E1}" srcOrd="0" destOrd="0" presId="urn:microsoft.com/office/officeart/2016/7/layout/RepeatingBendingProcessNew"/>
    <dgm:cxn modelId="{A53A022D-73E1-4754-924A-61D76F7858CE}" type="presOf" srcId="{219A8AA0-A107-4D43-9CB3-282B95CC95B6}" destId="{4F174573-14EE-4790-8D88-13E6D4D10E4A}" srcOrd="0" destOrd="0" presId="urn:microsoft.com/office/officeart/2016/7/layout/RepeatingBendingProcessNew"/>
    <dgm:cxn modelId="{7B0F7831-7543-4FE8-930F-43CF3DC39149}" type="presOf" srcId="{7F7D924D-303E-406A-A8EF-A2F4637C6EB9}" destId="{8CDA3C75-FEA3-408C-912A-157D9E90C606}" srcOrd="1" destOrd="0" presId="urn:microsoft.com/office/officeart/2016/7/layout/RepeatingBendingProcessNew"/>
    <dgm:cxn modelId="{A4F6045C-4878-430D-B36B-63F27BF18C10}" srcId="{E1101EDA-F51A-4A43-9284-8DDFCC32091B}" destId="{2D77B7F8-C97E-4488-82C0-5BBF9D1175A9}" srcOrd="3" destOrd="0" parTransId="{FB7CA34B-AF25-4EDA-8A3A-AD67537513AD}" sibTransId="{D88E8D86-E2CA-471B-9547-2952B1F85C0C}"/>
    <dgm:cxn modelId="{94644860-E432-4803-A348-447393CCE915}" type="presOf" srcId="{D88E8D86-E2CA-471B-9547-2952B1F85C0C}" destId="{B59DCC0D-3C69-4ABF-9469-1C183651A15C}" srcOrd="1" destOrd="0" presId="urn:microsoft.com/office/officeart/2016/7/layout/RepeatingBendingProcessNew"/>
    <dgm:cxn modelId="{CC5C6C60-7974-4FA9-B078-0D413DBCA6DE}" type="presOf" srcId="{B59A9BF5-2E1A-47AD-A626-144FEE51567D}" destId="{7E6898B8-88EF-4E38-BC82-0C2B9DB1F76A}" srcOrd="0" destOrd="0" presId="urn:microsoft.com/office/officeart/2016/7/layout/RepeatingBendingProcessNew"/>
    <dgm:cxn modelId="{83C1B646-F0CE-4691-A534-888D038AB8B3}" type="presOf" srcId="{0BA1F05D-9784-4F33-881E-CC22511DFBB8}" destId="{B276EF3A-98C2-410C-8EF0-2E8DF0E04F8A}" srcOrd="0" destOrd="0" presId="urn:microsoft.com/office/officeart/2016/7/layout/RepeatingBendingProcessNew"/>
    <dgm:cxn modelId="{6B67E492-E138-467C-BE15-7499BB598F33}" srcId="{E1101EDA-F51A-4A43-9284-8DDFCC32091B}" destId="{9A5E9B57-0D05-4790-9A9D-0FAA7B3669CE}" srcOrd="0" destOrd="0" parTransId="{EADD95A7-2DDB-4A36-8D59-95152BC114E5}" sibTransId="{7F7D924D-303E-406A-A8EF-A2F4637C6EB9}"/>
    <dgm:cxn modelId="{4C5C3E96-238C-4DA2-BD57-CDDF0387B9C5}" srcId="{E1101EDA-F51A-4A43-9284-8DDFCC32091B}" destId="{0BA1F05D-9784-4F33-881E-CC22511DFBB8}" srcOrd="1" destOrd="0" parTransId="{9F9146B1-A549-4498-9A73-0B09C81D08B0}" sibTransId="{C18F3051-CC5D-4532-9F41-5D40F701E1CB}"/>
    <dgm:cxn modelId="{4AD981B3-EEA5-4D8F-8634-E79745678769}" type="presOf" srcId="{2D77B7F8-C97E-4488-82C0-5BBF9D1175A9}" destId="{A7FB50A4-4223-43BF-9AFF-5EFB2E845123}" srcOrd="0" destOrd="0" presId="urn:microsoft.com/office/officeart/2016/7/layout/RepeatingBendingProcessNew"/>
    <dgm:cxn modelId="{09F249C2-949F-48C8-A0F9-12B11BFA7720}" type="presOf" srcId="{D88E8D86-E2CA-471B-9547-2952B1F85C0C}" destId="{95724585-FF80-4D7A-B9F4-C146AC9673E4}" srcOrd="0" destOrd="0" presId="urn:microsoft.com/office/officeart/2016/7/layout/RepeatingBendingProcessNew"/>
    <dgm:cxn modelId="{B010E1C7-1570-4668-B9B3-FE5672C31DE6}" type="presOf" srcId="{7F7D924D-303E-406A-A8EF-A2F4637C6EB9}" destId="{DE2346BE-FE3F-42C9-937D-BFBF8E243F3F}" srcOrd="0" destOrd="0" presId="urn:microsoft.com/office/officeart/2016/7/layout/RepeatingBendingProcessNew"/>
    <dgm:cxn modelId="{A0F043D1-7968-4FD5-B60C-0A99A47D56EC}" type="presOf" srcId="{E1101EDA-F51A-4A43-9284-8DDFCC32091B}" destId="{C971FEB3-F470-4683-915E-97F857081DFE}" srcOrd="0" destOrd="0" presId="urn:microsoft.com/office/officeart/2016/7/layout/RepeatingBendingProcessNew"/>
    <dgm:cxn modelId="{8F4F9ED9-0AE6-45B0-B6AE-FB43CC6069C5}" srcId="{E1101EDA-F51A-4A43-9284-8DDFCC32091B}" destId="{219A8AA0-A107-4D43-9CB3-282B95CC95B6}" srcOrd="4" destOrd="0" parTransId="{79DD8AB6-43E0-4CEC-95EE-D1CA3FBE08D3}" sibTransId="{7CCE2F4B-09E4-451F-8F14-F286F88FFFF0}"/>
    <dgm:cxn modelId="{D59037DA-870D-46F9-B914-2FF73701E628}" type="presOf" srcId="{5C435E76-9515-4941-A035-5858447FB91A}" destId="{D2C577D6-AAE0-413D-864B-5D907B652E10}" srcOrd="1" destOrd="0" presId="urn:microsoft.com/office/officeart/2016/7/layout/RepeatingBendingProcessNew"/>
    <dgm:cxn modelId="{A114FBE8-49FE-4011-93AD-0EA8A8EF9612}" type="presOf" srcId="{9A5E9B57-0D05-4790-9A9D-0FAA7B3669CE}" destId="{001C6675-C1E3-4813-A46D-FB174B7B1211}" srcOrd="0" destOrd="0" presId="urn:microsoft.com/office/officeart/2016/7/layout/RepeatingBendingProcessNew"/>
    <dgm:cxn modelId="{988DAEEB-6A6D-4F56-91EA-9A78BE5C26E2}" type="presOf" srcId="{C18F3051-CC5D-4532-9F41-5D40F701E1CB}" destId="{89204331-E703-4451-93D6-2335C3B8368F}" srcOrd="1" destOrd="0" presId="urn:microsoft.com/office/officeart/2016/7/layout/RepeatingBendingProcessNew"/>
    <dgm:cxn modelId="{09F544F8-B089-49B4-AB5C-A516A67D7853}" type="presOf" srcId="{5C435E76-9515-4941-A035-5858447FB91A}" destId="{283CAFF9-560A-4208-AFE7-A1CBBD8A0E51}" srcOrd="0" destOrd="0" presId="urn:microsoft.com/office/officeart/2016/7/layout/RepeatingBendingProcessNew"/>
    <dgm:cxn modelId="{ECB4C527-41A5-4A34-8F82-3558354BC1BE}" type="presParOf" srcId="{C971FEB3-F470-4683-915E-97F857081DFE}" destId="{001C6675-C1E3-4813-A46D-FB174B7B1211}" srcOrd="0" destOrd="0" presId="urn:microsoft.com/office/officeart/2016/7/layout/RepeatingBendingProcessNew"/>
    <dgm:cxn modelId="{0F5CDDAD-58DB-497F-AD7C-67E7088D375C}" type="presParOf" srcId="{C971FEB3-F470-4683-915E-97F857081DFE}" destId="{DE2346BE-FE3F-42C9-937D-BFBF8E243F3F}" srcOrd="1" destOrd="0" presId="urn:microsoft.com/office/officeart/2016/7/layout/RepeatingBendingProcessNew"/>
    <dgm:cxn modelId="{C2C16D7A-4B50-4F99-B5DA-50C0510C0006}" type="presParOf" srcId="{DE2346BE-FE3F-42C9-937D-BFBF8E243F3F}" destId="{8CDA3C75-FEA3-408C-912A-157D9E90C606}" srcOrd="0" destOrd="0" presId="urn:microsoft.com/office/officeart/2016/7/layout/RepeatingBendingProcessNew"/>
    <dgm:cxn modelId="{2839CC8C-46D5-4AD5-B98E-8EC5F6760162}" type="presParOf" srcId="{C971FEB3-F470-4683-915E-97F857081DFE}" destId="{B276EF3A-98C2-410C-8EF0-2E8DF0E04F8A}" srcOrd="2" destOrd="0" presId="urn:microsoft.com/office/officeart/2016/7/layout/RepeatingBendingProcessNew"/>
    <dgm:cxn modelId="{D1687925-C3FB-4609-BA8C-90841459DFA4}" type="presParOf" srcId="{C971FEB3-F470-4683-915E-97F857081DFE}" destId="{AB7D8DD8-8CCB-491D-9C7D-5C093D4758E1}" srcOrd="3" destOrd="0" presId="urn:microsoft.com/office/officeart/2016/7/layout/RepeatingBendingProcessNew"/>
    <dgm:cxn modelId="{CD87B3FC-1316-4513-B641-15D0AE97EB95}" type="presParOf" srcId="{AB7D8DD8-8CCB-491D-9C7D-5C093D4758E1}" destId="{89204331-E703-4451-93D6-2335C3B8368F}" srcOrd="0" destOrd="0" presId="urn:microsoft.com/office/officeart/2016/7/layout/RepeatingBendingProcessNew"/>
    <dgm:cxn modelId="{B942387E-B0D0-4A01-9C75-12E74B31AD57}" type="presParOf" srcId="{C971FEB3-F470-4683-915E-97F857081DFE}" destId="{7E6898B8-88EF-4E38-BC82-0C2B9DB1F76A}" srcOrd="4" destOrd="0" presId="urn:microsoft.com/office/officeart/2016/7/layout/RepeatingBendingProcessNew"/>
    <dgm:cxn modelId="{FFC9BDA7-8F29-40BE-BDC2-FFC62C8D79E2}" type="presParOf" srcId="{C971FEB3-F470-4683-915E-97F857081DFE}" destId="{283CAFF9-560A-4208-AFE7-A1CBBD8A0E51}" srcOrd="5" destOrd="0" presId="urn:microsoft.com/office/officeart/2016/7/layout/RepeatingBendingProcessNew"/>
    <dgm:cxn modelId="{F8D59004-C2A5-4424-AE8C-5D36B39F9BE0}" type="presParOf" srcId="{283CAFF9-560A-4208-AFE7-A1CBBD8A0E51}" destId="{D2C577D6-AAE0-413D-864B-5D907B652E10}" srcOrd="0" destOrd="0" presId="urn:microsoft.com/office/officeart/2016/7/layout/RepeatingBendingProcessNew"/>
    <dgm:cxn modelId="{D32F21C8-5DDA-427E-BCA9-4EAADD208E97}" type="presParOf" srcId="{C971FEB3-F470-4683-915E-97F857081DFE}" destId="{A7FB50A4-4223-43BF-9AFF-5EFB2E845123}" srcOrd="6" destOrd="0" presId="urn:microsoft.com/office/officeart/2016/7/layout/RepeatingBendingProcessNew"/>
    <dgm:cxn modelId="{0B5930D6-6A42-41AB-A19A-D94DBB377139}" type="presParOf" srcId="{C971FEB3-F470-4683-915E-97F857081DFE}" destId="{95724585-FF80-4D7A-B9F4-C146AC9673E4}" srcOrd="7" destOrd="0" presId="urn:microsoft.com/office/officeart/2016/7/layout/RepeatingBendingProcessNew"/>
    <dgm:cxn modelId="{53CBD4BE-A2ED-429A-AF1E-D1BEC971E602}" type="presParOf" srcId="{95724585-FF80-4D7A-B9F4-C146AC9673E4}" destId="{B59DCC0D-3C69-4ABF-9469-1C183651A15C}" srcOrd="0" destOrd="0" presId="urn:microsoft.com/office/officeart/2016/7/layout/RepeatingBendingProcessNew"/>
    <dgm:cxn modelId="{169F9679-81ED-4E93-9F88-DC4FE98CBB5A}" type="presParOf" srcId="{C971FEB3-F470-4683-915E-97F857081DFE}" destId="{4F174573-14EE-4790-8D88-13E6D4D10E4A}"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1D25037-CE0A-4B4A-99D1-376D4954EC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5BF629A-8214-4165-AA89-373A2A1F0229}">
      <dgm:prSet custT="1"/>
      <dgm:spPr/>
      <dgm: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Donabedian Model evaluates the quality of healthcare in three dimensions. </a:t>
          </a:r>
        </a:p>
      </dgm:t>
    </dgm:pt>
    <dgm:pt modelId="{FEA5AE2C-F7C5-4E61-8CC6-E37674C5B4E2}" type="parTrans" cxnId="{7F40BDF5-79EA-4886-B82E-599973C74EDD}">
      <dgm:prSet/>
      <dgm:spPr/>
      <dgm:t>
        <a:bodyPr/>
        <a:lstStyle/>
        <a:p>
          <a:endParaRPr lang="en-US"/>
        </a:p>
      </dgm:t>
    </dgm:pt>
    <dgm:pt modelId="{93355833-32C4-4BAC-ACC8-B5211B493557}" type="sibTrans" cxnId="{7F40BDF5-79EA-4886-B82E-599973C74EDD}">
      <dgm:prSet/>
      <dgm:spPr/>
      <dgm:t>
        <a:bodyPr/>
        <a:lstStyle/>
        <a:p>
          <a:endParaRPr lang="en-US"/>
        </a:p>
      </dgm:t>
    </dgm:pt>
    <dgm:pt modelId="{28842C23-2A68-4E17-96F9-402895E9A659}">
      <dgm:prSet custT="1"/>
      <dgm:spPr/>
      <dgm: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It comprises staffing, systems of governance and organisational resources. </a:t>
          </a:r>
        </a:p>
      </dgm:t>
    </dgm:pt>
    <dgm:pt modelId="{EC35BDB8-6AD5-4DB8-BE08-C74B34E4D88B}" type="parTrans" cxnId="{7741BDB1-3ECA-4645-8A3F-41C320855612}">
      <dgm:prSet/>
      <dgm:spPr/>
      <dgm:t>
        <a:bodyPr/>
        <a:lstStyle/>
        <a:p>
          <a:endParaRPr lang="en-US"/>
        </a:p>
      </dgm:t>
    </dgm:pt>
    <dgm:pt modelId="{458E71D6-D72C-4864-B066-25FF5A27323B}" type="sibTrans" cxnId="{7741BDB1-3ECA-4645-8A3F-41C320855612}">
      <dgm:prSet/>
      <dgm:spPr/>
      <dgm:t>
        <a:bodyPr/>
        <a:lstStyle/>
        <a:p>
          <a:endParaRPr lang="en-US"/>
        </a:p>
      </dgm:t>
    </dgm:pt>
    <dgm:pt modelId="{AB7909AE-598E-45B8-945D-28D30B609F93}">
      <dgm:prSet custT="1"/>
      <dgm:spPr/>
      <dgm: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Process implies monitoring, reporting and escalation. </a:t>
          </a:r>
        </a:p>
      </dgm:t>
    </dgm:pt>
    <dgm:pt modelId="{269AABCF-42BF-4C05-BB8D-96DB651B2E81}" type="parTrans" cxnId="{7752BD44-AD68-48A5-BBB5-73A81C6FC784}">
      <dgm:prSet/>
      <dgm:spPr/>
      <dgm:t>
        <a:bodyPr/>
        <a:lstStyle/>
        <a:p>
          <a:endParaRPr lang="en-US"/>
        </a:p>
      </dgm:t>
    </dgm:pt>
    <dgm:pt modelId="{11102D01-60CD-4727-AC4C-605B3AEA1834}" type="sibTrans" cxnId="{7752BD44-AD68-48A5-BBB5-73A81C6FC784}">
      <dgm:prSet/>
      <dgm:spPr/>
      <dgm:t>
        <a:bodyPr/>
        <a:lstStyle/>
        <a:p>
          <a:endParaRPr lang="en-US"/>
        </a:p>
      </dgm:t>
    </dgm:pt>
    <dgm:pt modelId="{F8A942DC-02CB-4706-B56C-C268CB90EB40}">
      <dgm:prSet custT="1"/>
      <dgm:spPr/>
      <dgm: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Outcomes included patient harm and lack of community trust. </a:t>
          </a:r>
        </a:p>
      </dgm:t>
    </dgm:pt>
    <dgm:pt modelId="{C40744D7-1A44-4888-9D0B-D5C4EC49F4C5}" type="parTrans" cxnId="{E4AE9BDA-4E2F-472A-9203-E9FE9B23CC46}">
      <dgm:prSet/>
      <dgm:spPr/>
      <dgm:t>
        <a:bodyPr/>
        <a:lstStyle/>
        <a:p>
          <a:endParaRPr lang="en-US"/>
        </a:p>
      </dgm:t>
    </dgm:pt>
    <dgm:pt modelId="{2CBF014B-9696-484A-9353-6AF68B756E6D}" type="sibTrans" cxnId="{E4AE9BDA-4E2F-472A-9203-E9FE9B23CC46}">
      <dgm:prSet/>
      <dgm:spPr/>
      <dgm:t>
        <a:bodyPr/>
        <a:lstStyle/>
        <a:p>
          <a:endParaRPr lang="en-US"/>
        </a:p>
      </dgm:t>
    </dgm:pt>
    <dgm:pt modelId="{C308CB24-44FF-469E-898A-DEE61BD9331D}">
      <dgm:prSet custT="1"/>
      <dgm:spPr/>
      <dgm: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Structure, process and outcomes must be balanced to facilitate quality improvement.</a:t>
          </a:r>
        </a:p>
      </dgm:t>
    </dgm:pt>
    <dgm:pt modelId="{C95A9AB7-990C-4BF1-9D6B-C1C2FC8631F5}" type="parTrans" cxnId="{133E6C8F-4EB6-4B31-83D2-75C04B9DA95A}">
      <dgm:prSet/>
      <dgm:spPr/>
      <dgm:t>
        <a:bodyPr/>
        <a:lstStyle/>
        <a:p>
          <a:endParaRPr lang="en-US"/>
        </a:p>
      </dgm:t>
    </dgm:pt>
    <dgm:pt modelId="{6C6A8098-E1D4-441D-93BA-8322C3581513}" type="sibTrans" cxnId="{133E6C8F-4EB6-4B31-83D2-75C04B9DA95A}">
      <dgm:prSet/>
      <dgm:spPr/>
      <dgm:t>
        <a:bodyPr/>
        <a:lstStyle/>
        <a:p>
          <a:endParaRPr lang="en-US"/>
        </a:p>
      </dgm:t>
    </dgm:pt>
    <dgm:pt modelId="{99926C32-2CFD-4A44-B5EB-3D53109894B6}" type="pres">
      <dgm:prSet presAssocID="{91D25037-CE0A-4B4A-99D1-376D4954EC4B}" presName="linear" presStyleCnt="0">
        <dgm:presLayoutVars>
          <dgm:animLvl val="lvl"/>
          <dgm:resizeHandles val="exact"/>
        </dgm:presLayoutVars>
      </dgm:prSet>
      <dgm:spPr/>
    </dgm:pt>
    <dgm:pt modelId="{CE5F10F9-48D0-4E15-9C42-E663CE9957DB}" type="pres">
      <dgm:prSet presAssocID="{05BF629A-8214-4165-AA89-373A2A1F0229}" presName="parentText" presStyleLbl="node1" presStyleIdx="0" presStyleCnt="5">
        <dgm:presLayoutVars>
          <dgm:chMax val="0"/>
          <dgm:bulletEnabled val="1"/>
        </dgm:presLayoutVars>
      </dgm:prSet>
      <dgm:spPr/>
    </dgm:pt>
    <dgm:pt modelId="{4790C3D8-DF20-472A-A1FC-DAF8181A6C76}" type="pres">
      <dgm:prSet presAssocID="{93355833-32C4-4BAC-ACC8-B5211B493557}" presName="spacer" presStyleCnt="0"/>
      <dgm:spPr/>
    </dgm:pt>
    <dgm:pt modelId="{A7F819B5-E731-498C-B4B1-8586A813DD75}" type="pres">
      <dgm:prSet presAssocID="{28842C23-2A68-4E17-96F9-402895E9A659}" presName="parentText" presStyleLbl="node1" presStyleIdx="1" presStyleCnt="5">
        <dgm:presLayoutVars>
          <dgm:chMax val="0"/>
          <dgm:bulletEnabled val="1"/>
        </dgm:presLayoutVars>
      </dgm:prSet>
      <dgm:spPr/>
    </dgm:pt>
    <dgm:pt modelId="{0E4E0B57-1D19-4691-AE30-81F73EC43768}" type="pres">
      <dgm:prSet presAssocID="{458E71D6-D72C-4864-B066-25FF5A27323B}" presName="spacer" presStyleCnt="0"/>
      <dgm:spPr/>
    </dgm:pt>
    <dgm:pt modelId="{64243657-C0FF-4BBA-BD01-B49C0278022F}" type="pres">
      <dgm:prSet presAssocID="{AB7909AE-598E-45B8-945D-28D30B609F93}" presName="parentText" presStyleLbl="node1" presStyleIdx="2" presStyleCnt="5">
        <dgm:presLayoutVars>
          <dgm:chMax val="0"/>
          <dgm:bulletEnabled val="1"/>
        </dgm:presLayoutVars>
      </dgm:prSet>
      <dgm:spPr/>
    </dgm:pt>
    <dgm:pt modelId="{EE6C8CA7-0069-4993-A8B8-BDCBD462C5FC}" type="pres">
      <dgm:prSet presAssocID="{11102D01-60CD-4727-AC4C-605B3AEA1834}" presName="spacer" presStyleCnt="0"/>
      <dgm:spPr/>
    </dgm:pt>
    <dgm:pt modelId="{2902BF75-3507-480C-93AB-9CF48280EEC9}" type="pres">
      <dgm:prSet presAssocID="{F8A942DC-02CB-4706-B56C-C268CB90EB40}" presName="parentText" presStyleLbl="node1" presStyleIdx="3" presStyleCnt="5">
        <dgm:presLayoutVars>
          <dgm:chMax val="0"/>
          <dgm:bulletEnabled val="1"/>
        </dgm:presLayoutVars>
      </dgm:prSet>
      <dgm:spPr/>
    </dgm:pt>
    <dgm:pt modelId="{1F4F4EF3-ACB4-4C45-8FA8-DCF3D0E00A22}" type="pres">
      <dgm:prSet presAssocID="{2CBF014B-9696-484A-9353-6AF68B756E6D}" presName="spacer" presStyleCnt="0"/>
      <dgm:spPr/>
    </dgm:pt>
    <dgm:pt modelId="{FFC7EF0E-2640-44B9-AB9A-6201ACB94D63}" type="pres">
      <dgm:prSet presAssocID="{C308CB24-44FF-469E-898A-DEE61BD9331D}" presName="parentText" presStyleLbl="node1" presStyleIdx="4" presStyleCnt="5">
        <dgm:presLayoutVars>
          <dgm:chMax val="0"/>
          <dgm:bulletEnabled val="1"/>
        </dgm:presLayoutVars>
      </dgm:prSet>
      <dgm:spPr/>
    </dgm:pt>
  </dgm:ptLst>
  <dgm:cxnLst>
    <dgm:cxn modelId="{74A31D27-80F6-44B7-A476-00C42BE29CE2}" type="presOf" srcId="{AB7909AE-598E-45B8-945D-28D30B609F93}" destId="{64243657-C0FF-4BBA-BD01-B49C0278022F}" srcOrd="0" destOrd="0" presId="urn:microsoft.com/office/officeart/2005/8/layout/vList2"/>
    <dgm:cxn modelId="{DBCEC05B-3709-480B-BBB9-B5A82A60F32D}" type="presOf" srcId="{05BF629A-8214-4165-AA89-373A2A1F0229}" destId="{CE5F10F9-48D0-4E15-9C42-E663CE9957DB}" srcOrd="0" destOrd="0" presId="urn:microsoft.com/office/officeart/2005/8/layout/vList2"/>
    <dgm:cxn modelId="{7752BD44-AD68-48A5-BBB5-73A81C6FC784}" srcId="{91D25037-CE0A-4B4A-99D1-376D4954EC4B}" destId="{AB7909AE-598E-45B8-945D-28D30B609F93}" srcOrd="2" destOrd="0" parTransId="{269AABCF-42BF-4C05-BB8D-96DB651B2E81}" sibTransId="{11102D01-60CD-4727-AC4C-605B3AEA1834}"/>
    <dgm:cxn modelId="{1A62C176-CE5B-4E51-B872-73A4E495A3AC}" type="presOf" srcId="{C308CB24-44FF-469E-898A-DEE61BD9331D}" destId="{FFC7EF0E-2640-44B9-AB9A-6201ACB94D63}" srcOrd="0" destOrd="0" presId="urn:microsoft.com/office/officeart/2005/8/layout/vList2"/>
    <dgm:cxn modelId="{A6E6EF59-E8D2-4638-B453-4A221E197331}" type="presOf" srcId="{F8A942DC-02CB-4706-B56C-C268CB90EB40}" destId="{2902BF75-3507-480C-93AB-9CF48280EEC9}" srcOrd="0" destOrd="0" presId="urn:microsoft.com/office/officeart/2005/8/layout/vList2"/>
    <dgm:cxn modelId="{133E6C8F-4EB6-4B31-83D2-75C04B9DA95A}" srcId="{91D25037-CE0A-4B4A-99D1-376D4954EC4B}" destId="{C308CB24-44FF-469E-898A-DEE61BD9331D}" srcOrd="4" destOrd="0" parTransId="{C95A9AB7-990C-4BF1-9D6B-C1C2FC8631F5}" sibTransId="{6C6A8098-E1D4-441D-93BA-8322C3581513}"/>
    <dgm:cxn modelId="{804596AB-B4ED-4AA6-A888-B1C999E95CC6}" type="presOf" srcId="{28842C23-2A68-4E17-96F9-402895E9A659}" destId="{A7F819B5-E731-498C-B4B1-8586A813DD75}" srcOrd="0" destOrd="0" presId="urn:microsoft.com/office/officeart/2005/8/layout/vList2"/>
    <dgm:cxn modelId="{7741BDB1-3ECA-4645-8A3F-41C320855612}" srcId="{91D25037-CE0A-4B4A-99D1-376D4954EC4B}" destId="{28842C23-2A68-4E17-96F9-402895E9A659}" srcOrd="1" destOrd="0" parTransId="{EC35BDB8-6AD5-4DB8-BE08-C74B34E4D88B}" sibTransId="{458E71D6-D72C-4864-B066-25FF5A27323B}"/>
    <dgm:cxn modelId="{91FEDBB6-C814-4573-850D-C0D19DA54B3D}" type="presOf" srcId="{91D25037-CE0A-4B4A-99D1-376D4954EC4B}" destId="{99926C32-2CFD-4A44-B5EB-3D53109894B6}" srcOrd="0" destOrd="0" presId="urn:microsoft.com/office/officeart/2005/8/layout/vList2"/>
    <dgm:cxn modelId="{E4AE9BDA-4E2F-472A-9203-E9FE9B23CC46}" srcId="{91D25037-CE0A-4B4A-99D1-376D4954EC4B}" destId="{F8A942DC-02CB-4706-B56C-C268CB90EB40}" srcOrd="3" destOrd="0" parTransId="{C40744D7-1A44-4888-9D0B-D5C4EC49F4C5}" sibTransId="{2CBF014B-9696-484A-9353-6AF68B756E6D}"/>
    <dgm:cxn modelId="{7F40BDF5-79EA-4886-B82E-599973C74EDD}" srcId="{91D25037-CE0A-4B4A-99D1-376D4954EC4B}" destId="{05BF629A-8214-4165-AA89-373A2A1F0229}" srcOrd="0" destOrd="0" parTransId="{FEA5AE2C-F7C5-4E61-8CC6-E37674C5B4E2}" sibTransId="{93355833-32C4-4BAC-ACC8-B5211B493557}"/>
    <dgm:cxn modelId="{1E6A49D6-CC95-428F-9E4F-BDD027AD5E47}" type="presParOf" srcId="{99926C32-2CFD-4A44-B5EB-3D53109894B6}" destId="{CE5F10F9-48D0-4E15-9C42-E663CE9957DB}" srcOrd="0" destOrd="0" presId="urn:microsoft.com/office/officeart/2005/8/layout/vList2"/>
    <dgm:cxn modelId="{E6CC0B87-D3E4-4658-8F8C-9A18ED742404}" type="presParOf" srcId="{99926C32-2CFD-4A44-B5EB-3D53109894B6}" destId="{4790C3D8-DF20-472A-A1FC-DAF8181A6C76}" srcOrd="1" destOrd="0" presId="urn:microsoft.com/office/officeart/2005/8/layout/vList2"/>
    <dgm:cxn modelId="{F76D2C97-F3DD-4D81-91BD-AAFBE43D4A20}" type="presParOf" srcId="{99926C32-2CFD-4A44-B5EB-3D53109894B6}" destId="{A7F819B5-E731-498C-B4B1-8586A813DD75}" srcOrd="2" destOrd="0" presId="urn:microsoft.com/office/officeart/2005/8/layout/vList2"/>
    <dgm:cxn modelId="{19DBC1D3-A653-4429-BEE3-D6555972A446}" type="presParOf" srcId="{99926C32-2CFD-4A44-B5EB-3D53109894B6}" destId="{0E4E0B57-1D19-4691-AE30-81F73EC43768}" srcOrd="3" destOrd="0" presId="urn:microsoft.com/office/officeart/2005/8/layout/vList2"/>
    <dgm:cxn modelId="{3A26FD81-916A-4524-B950-DD84027B561E}" type="presParOf" srcId="{99926C32-2CFD-4A44-B5EB-3D53109894B6}" destId="{64243657-C0FF-4BBA-BD01-B49C0278022F}" srcOrd="4" destOrd="0" presId="urn:microsoft.com/office/officeart/2005/8/layout/vList2"/>
    <dgm:cxn modelId="{B6D8B467-AA14-4446-AB94-B4886CA760A1}" type="presParOf" srcId="{99926C32-2CFD-4A44-B5EB-3D53109894B6}" destId="{EE6C8CA7-0069-4993-A8B8-BDCBD462C5FC}" srcOrd="5" destOrd="0" presId="urn:microsoft.com/office/officeart/2005/8/layout/vList2"/>
    <dgm:cxn modelId="{C39A23E9-B5C1-4AA6-A456-1EF9347FC0A6}" type="presParOf" srcId="{99926C32-2CFD-4A44-B5EB-3D53109894B6}" destId="{2902BF75-3507-480C-93AB-9CF48280EEC9}" srcOrd="6" destOrd="0" presId="urn:microsoft.com/office/officeart/2005/8/layout/vList2"/>
    <dgm:cxn modelId="{C90ABF1A-FF66-415E-9818-F5A7E88F62EB}" type="presParOf" srcId="{99926C32-2CFD-4A44-B5EB-3D53109894B6}" destId="{1F4F4EF3-ACB4-4C45-8FA8-DCF3D0E00A22}" srcOrd="7" destOrd="0" presId="urn:microsoft.com/office/officeart/2005/8/layout/vList2"/>
    <dgm:cxn modelId="{DEF45C3B-793F-4E7A-988A-B4A843B237A8}" type="presParOf" srcId="{99926C32-2CFD-4A44-B5EB-3D53109894B6}" destId="{FFC7EF0E-2640-44B9-AB9A-6201ACB94D63}"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CB6D28E-4B35-41E4-A6EB-9B376804F7BE}"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3F27B95-3B80-4847-AE5D-FAD4E88C8089}">
      <dgm:prSet custT="1"/>
      <dgm:spPr/>
      <dgm:t>
        <a:bodyPr/>
        <a:lstStyle/>
        <a:p>
          <a:pPr algn="just">
            <a:lnSpc>
              <a:spcPct val="150000"/>
            </a:lnSpc>
          </a:pPr>
          <a:r>
            <a:rPr lang="en-US" sz="1800" dirty="0">
              <a:latin typeface="Trebuchet MS" panose="020B0603020202020204" pitchFamily="34" charset="0"/>
            </a:rPr>
            <a:t>Regulatory regime policies promote patient safety as well as accountability. </a:t>
          </a:r>
        </a:p>
      </dgm:t>
    </dgm:pt>
    <dgm:pt modelId="{EEFA1316-CA4C-4CC8-A5FC-C4942B39AACF}" type="parTrans" cxnId="{12C84CE2-11CF-4F67-B2DC-0273343D27FD}">
      <dgm:prSet/>
      <dgm:spPr/>
      <dgm:t>
        <a:bodyPr/>
        <a:lstStyle/>
        <a:p>
          <a:endParaRPr lang="en-US"/>
        </a:p>
      </dgm:t>
    </dgm:pt>
    <dgm:pt modelId="{FE89B79E-D978-4BAC-9DF3-88A0CC16C82E}" type="sibTrans" cxnId="{12C84CE2-11CF-4F67-B2DC-0273343D27FD}">
      <dgm:prSet/>
      <dgm:spPr/>
      <dgm:t>
        <a:bodyPr/>
        <a:lstStyle/>
        <a:p>
          <a:endParaRPr lang="en-US"/>
        </a:p>
      </dgm:t>
    </dgm:pt>
    <dgm:pt modelId="{5AE56DF0-9745-4809-AC58-0B9A02E1AAA5}">
      <dgm:prSet custT="1"/>
      <dgm:spPr/>
      <dgm:t>
        <a:bodyPr/>
        <a:lstStyle/>
        <a:p>
          <a:pPr marL="0" lvl="0" indent="0" algn="just" defTabSz="800100">
            <a:lnSpc>
              <a:spcPct val="150000"/>
            </a:lnSpc>
            <a:spcBef>
              <a:spcPct val="0"/>
            </a:spcBef>
            <a:spcAft>
              <a:spcPct val="35000"/>
            </a:spcAft>
            <a:buNone/>
          </a:pPr>
          <a:r>
            <a:rPr lang="en-US" sz="1800" kern="1200" dirty="0">
              <a:solidFill>
                <a:prstClr val="black">
                  <a:hueOff val="0"/>
                  <a:satOff val="0"/>
                  <a:lumOff val="0"/>
                  <a:alphaOff val="0"/>
                </a:prstClr>
              </a:solidFill>
              <a:latin typeface="Trebuchet MS" panose="020B0603020202020204" pitchFamily="34" charset="0"/>
              <a:ea typeface="+mn-ea"/>
              <a:cs typeface="+mn-cs"/>
            </a:rPr>
            <a:t>Duty of candour enhances openness following medical accidents. </a:t>
          </a:r>
        </a:p>
      </dgm:t>
    </dgm:pt>
    <dgm:pt modelId="{F55B66B3-3643-4CE5-9EEC-44AAEC04FE4E}" type="parTrans" cxnId="{3658C0D7-39F6-4E9F-BC24-76D376C20F5A}">
      <dgm:prSet/>
      <dgm:spPr/>
      <dgm:t>
        <a:bodyPr/>
        <a:lstStyle/>
        <a:p>
          <a:endParaRPr lang="en-US"/>
        </a:p>
      </dgm:t>
    </dgm:pt>
    <dgm:pt modelId="{23816C0D-F711-40D4-89AB-0FCACD702DAF}" type="sibTrans" cxnId="{3658C0D7-39F6-4E9F-BC24-76D376C20F5A}">
      <dgm:prSet/>
      <dgm:spPr/>
      <dgm:t>
        <a:bodyPr/>
        <a:lstStyle/>
        <a:p>
          <a:endParaRPr lang="en-US"/>
        </a:p>
      </dgm:t>
    </dgm:pt>
    <dgm:pt modelId="{698061EB-1E5A-429B-B94A-2A62067EB96B}">
      <dgm:prSet custT="1"/>
      <dgm:spPr/>
      <dgm:t>
        <a:bodyPr/>
        <a:lstStyle/>
        <a:p>
          <a:pPr marL="0" lvl="0" indent="0" algn="just" defTabSz="800100">
            <a:lnSpc>
              <a:spcPct val="150000"/>
            </a:lnSpc>
            <a:spcBef>
              <a:spcPct val="0"/>
            </a:spcBef>
            <a:spcAft>
              <a:spcPct val="35000"/>
            </a:spcAft>
            <a:buNone/>
          </a:pPr>
          <a:r>
            <a:rPr lang="en-US" sz="1800" kern="1200" dirty="0">
              <a:solidFill>
                <a:prstClr val="black">
                  <a:hueOff val="0"/>
                  <a:satOff val="0"/>
                  <a:lumOff val="0"/>
                  <a:alphaOff val="0"/>
                </a:prstClr>
              </a:solidFill>
              <a:latin typeface="Trebuchet MS" panose="020B0603020202020204" pitchFamily="34" charset="0"/>
              <a:ea typeface="+mn-ea"/>
              <a:cs typeface="+mn-cs"/>
            </a:rPr>
            <a:t>Reporting systems aid in risk identification and service improvement. </a:t>
          </a:r>
        </a:p>
      </dgm:t>
    </dgm:pt>
    <dgm:pt modelId="{28EB9448-0F3F-4C7A-B71F-4AB43B6B632D}" type="parTrans" cxnId="{2B690791-A135-49E7-A05D-0A87E588D71D}">
      <dgm:prSet/>
      <dgm:spPr/>
      <dgm:t>
        <a:bodyPr/>
        <a:lstStyle/>
        <a:p>
          <a:endParaRPr lang="en-US"/>
        </a:p>
      </dgm:t>
    </dgm:pt>
    <dgm:pt modelId="{E445BB70-EB8A-4BC0-B7B9-91B4072AD589}" type="sibTrans" cxnId="{2B690791-A135-49E7-A05D-0A87E588D71D}">
      <dgm:prSet/>
      <dgm:spPr/>
      <dgm:t>
        <a:bodyPr/>
        <a:lstStyle/>
        <a:p>
          <a:endParaRPr lang="en-US"/>
        </a:p>
      </dgm:t>
    </dgm:pt>
    <dgm:pt modelId="{AA7507ED-5F71-4EDE-B75A-6E2CBF5116FC}">
      <dgm:prSet custT="1"/>
      <dgm:spPr/>
      <dgm:t>
        <a:bodyPr/>
        <a:lstStyle/>
        <a:p>
          <a:pPr marL="0" lvl="0" indent="0" algn="just" defTabSz="800100">
            <a:lnSpc>
              <a:spcPct val="150000"/>
            </a:lnSpc>
            <a:spcBef>
              <a:spcPct val="0"/>
            </a:spcBef>
            <a:spcAft>
              <a:spcPct val="35000"/>
            </a:spcAft>
            <a:buNone/>
          </a:pPr>
          <a:r>
            <a:rPr lang="en-US" sz="1800" kern="1200" dirty="0">
              <a:solidFill>
                <a:prstClr val="black">
                  <a:hueOff val="0"/>
                  <a:satOff val="0"/>
                  <a:lumOff val="0"/>
                  <a:alphaOff val="0"/>
                </a:prstClr>
              </a:solidFill>
              <a:latin typeface="Trebuchet MS" panose="020B0603020202020204" pitchFamily="34" charset="0"/>
              <a:ea typeface="+mn-ea"/>
              <a:cs typeface="+mn-cs"/>
            </a:rPr>
            <a:t>Whistleblowing policies are used to encourage the staff to speak out. </a:t>
          </a:r>
        </a:p>
      </dgm:t>
    </dgm:pt>
    <dgm:pt modelId="{FC71AB5A-A137-4F6B-A6FB-3E0A18844033}" type="parTrans" cxnId="{8B1F00CF-2CBF-483E-9927-6CFA2CBBCE71}">
      <dgm:prSet/>
      <dgm:spPr/>
      <dgm:t>
        <a:bodyPr/>
        <a:lstStyle/>
        <a:p>
          <a:endParaRPr lang="en-US"/>
        </a:p>
      </dgm:t>
    </dgm:pt>
    <dgm:pt modelId="{15447F2F-346B-415D-9334-9A8B0DC17063}" type="sibTrans" cxnId="{8B1F00CF-2CBF-483E-9927-6CFA2CBBCE71}">
      <dgm:prSet/>
      <dgm:spPr/>
      <dgm:t>
        <a:bodyPr/>
        <a:lstStyle/>
        <a:p>
          <a:endParaRPr lang="en-US"/>
        </a:p>
      </dgm:t>
    </dgm:pt>
    <dgm:pt modelId="{E0BDBB80-DFE6-422A-9369-98D4668FF1C4}">
      <dgm:prSet custT="1"/>
      <dgm:spPr/>
      <dgm:t>
        <a:bodyPr/>
        <a:lstStyle/>
        <a:p>
          <a:pPr marL="0" lvl="0" indent="0" algn="just" defTabSz="800100">
            <a:lnSpc>
              <a:spcPct val="150000"/>
            </a:lnSpc>
            <a:spcBef>
              <a:spcPct val="0"/>
            </a:spcBef>
            <a:spcAft>
              <a:spcPct val="35000"/>
            </a:spcAft>
            <a:buNone/>
          </a:pPr>
          <a:r>
            <a:rPr lang="en-US" sz="1800" kern="1200" dirty="0">
              <a:solidFill>
                <a:prstClr val="black">
                  <a:hueOff val="0"/>
                  <a:satOff val="0"/>
                  <a:lumOff val="0"/>
                  <a:alphaOff val="0"/>
                </a:prstClr>
              </a:solidFill>
              <a:latin typeface="Trebuchet MS" panose="020B0603020202020204" pitchFamily="34" charset="0"/>
              <a:ea typeface="+mn-ea"/>
              <a:cs typeface="+mn-cs"/>
            </a:rPr>
            <a:t>Ineffectiveness of current policies due to implementation weaknesses.</a:t>
          </a:r>
        </a:p>
      </dgm:t>
    </dgm:pt>
    <dgm:pt modelId="{06FCE608-51D4-4A14-811B-A9CA79F2DF33}" type="parTrans" cxnId="{272FB162-D565-4E18-AF5F-265EABD32266}">
      <dgm:prSet/>
      <dgm:spPr/>
      <dgm:t>
        <a:bodyPr/>
        <a:lstStyle/>
        <a:p>
          <a:endParaRPr lang="en-US"/>
        </a:p>
      </dgm:t>
    </dgm:pt>
    <dgm:pt modelId="{F010C105-AF74-4C1C-8872-5E0B93CFAF4B}" type="sibTrans" cxnId="{272FB162-D565-4E18-AF5F-265EABD32266}">
      <dgm:prSet/>
      <dgm:spPr/>
      <dgm:t>
        <a:bodyPr/>
        <a:lstStyle/>
        <a:p>
          <a:endParaRPr lang="en-US"/>
        </a:p>
      </dgm:t>
    </dgm:pt>
    <dgm:pt modelId="{064B42CD-31FA-457A-B940-39437C61D999}" type="pres">
      <dgm:prSet presAssocID="{9CB6D28E-4B35-41E4-A6EB-9B376804F7BE}" presName="root" presStyleCnt="0">
        <dgm:presLayoutVars>
          <dgm:dir/>
          <dgm:resizeHandles val="exact"/>
        </dgm:presLayoutVars>
      </dgm:prSet>
      <dgm:spPr/>
    </dgm:pt>
    <dgm:pt modelId="{7A92328F-8455-4C3A-9FF1-E1464B69B569}" type="pres">
      <dgm:prSet presAssocID="{03F27B95-3B80-4847-AE5D-FAD4E88C8089}" presName="compNode" presStyleCnt="0"/>
      <dgm:spPr/>
    </dgm:pt>
    <dgm:pt modelId="{BE0E77B5-E530-48CA-8EC6-F9DE215AF20D}" type="pres">
      <dgm:prSet presAssocID="{03F27B95-3B80-4847-AE5D-FAD4E88C8089}" presName="bgRect" presStyleLbl="bgShp" presStyleIdx="0" presStyleCnt="5"/>
      <dgm:spPr/>
    </dgm:pt>
    <dgm:pt modelId="{5DE48720-8070-4C43-A946-3ADC76EA64D7}" type="pres">
      <dgm:prSet presAssocID="{03F27B95-3B80-4847-AE5D-FAD4E88C808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2AA987FE-D35B-4D7E-A1CC-916888CE8742}" type="pres">
      <dgm:prSet presAssocID="{03F27B95-3B80-4847-AE5D-FAD4E88C8089}" presName="spaceRect" presStyleCnt="0"/>
      <dgm:spPr/>
    </dgm:pt>
    <dgm:pt modelId="{50E2B0BA-3F82-4395-A0CA-4317A18C4565}" type="pres">
      <dgm:prSet presAssocID="{03F27B95-3B80-4847-AE5D-FAD4E88C8089}" presName="parTx" presStyleLbl="revTx" presStyleIdx="0" presStyleCnt="5">
        <dgm:presLayoutVars>
          <dgm:chMax val="0"/>
          <dgm:chPref val="0"/>
        </dgm:presLayoutVars>
      </dgm:prSet>
      <dgm:spPr/>
    </dgm:pt>
    <dgm:pt modelId="{7286F499-13AC-4DC9-9301-C1A24E5271AA}" type="pres">
      <dgm:prSet presAssocID="{FE89B79E-D978-4BAC-9DF3-88A0CC16C82E}" presName="sibTrans" presStyleCnt="0"/>
      <dgm:spPr/>
    </dgm:pt>
    <dgm:pt modelId="{2A51F6FD-00B6-4F28-B49F-7853132C0235}" type="pres">
      <dgm:prSet presAssocID="{5AE56DF0-9745-4809-AC58-0B9A02E1AAA5}" presName="compNode" presStyleCnt="0"/>
      <dgm:spPr/>
    </dgm:pt>
    <dgm:pt modelId="{292E81EE-A5DA-4074-8834-E32DEA46B3D7}" type="pres">
      <dgm:prSet presAssocID="{5AE56DF0-9745-4809-AC58-0B9A02E1AAA5}" presName="bgRect" presStyleLbl="bgShp" presStyleIdx="1" presStyleCnt="5"/>
      <dgm:spPr/>
    </dgm:pt>
    <dgm:pt modelId="{30B3099D-4629-4C6A-895C-F05BD4C99749}" type="pres">
      <dgm:prSet presAssocID="{5AE56DF0-9745-4809-AC58-0B9A02E1AAA5}"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irst Aid Kit"/>
        </a:ext>
      </dgm:extLst>
    </dgm:pt>
    <dgm:pt modelId="{E59E3F47-3C30-4E36-A4C0-1E5804DBA527}" type="pres">
      <dgm:prSet presAssocID="{5AE56DF0-9745-4809-AC58-0B9A02E1AAA5}" presName="spaceRect" presStyleCnt="0"/>
      <dgm:spPr/>
    </dgm:pt>
    <dgm:pt modelId="{8A25BE47-0432-4AC2-AB71-DD7F7B63AA56}" type="pres">
      <dgm:prSet presAssocID="{5AE56DF0-9745-4809-AC58-0B9A02E1AAA5}" presName="parTx" presStyleLbl="revTx" presStyleIdx="1" presStyleCnt="5">
        <dgm:presLayoutVars>
          <dgm:chMax val="0"/>
          <dgm:chPref val="0"/>
        </dgm:presLayoutVars>
      </dgm:prSet>
      <dgm:spPr/>
    </dgm:pt>
    <dgm:pt modelId="{A48B5308-8AD2-4AB5-8990-BF92AB503A21}" type="pres">
      <dgm:prSet presAssocID="{23816C0D-F711-40D4-89AB-0FCACD702DAF}" presName="sibTrans" presStyleCnt="0"/>
      <dgm:spPr/>
    </dgm:pt>
    <dgm:pt modelId="{F88F049F-94E7-443C-BC35-61E59DDA6403}" type="pres">
      <dgm:prSet presAssocID="{698061EB-1E5A-429B-B94A-2A62067EB96B}" presName="compNode" presStyleCnt="0"/>
      <dgm:spPr/>
    </dgm:pt>
    <dgm:pt modelId="{08C83E5E-94A7-4799-8D47-C2AA1F03F7B5}" type="pres">
      <dgm:prSet presAssocID="{698061EB-1E5A-429B-B94A-2A62067EB96B}" presName="bgRect" presStyleLbl="bgShp" presStyleIdx="2" presStyleCnt="5"/>
      <dgm:spPr/>
    </dgm:pt>
    <dgm:pt modelId="{1BBDB34E-71F4-4FCD-AD50-5A4F0390C3AA}" type="pres">
      <dgm:prSet presAssocID="{698061EB-1E5A-429B-B94A-2A62067EB96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dical"/>
        </a:ext>
      </dgm:extLst>
    </dgm:pt>
    <dgm:pt modelId="{3C8BD742-40A6-4E0A-AF18-E152AFF747C4}" type="pres">
      <dgm:prSet presAssocID="{698061EB-1E5A-429B-B94A-2A62067EB96B}" presName="spaceRect" presStyleCnt="0"/>
      <dgm:spPr/>
    </dgm:pt>
    <dgm:pt modelId="{9E78643B-806E-413B-95F9-69C7775E554E}" type="pres">
      <dgm:prSet presAssocID="{698061EB-1E5A-429B-B94A-2A62067EB96B}" presName="parTx" presStyleLbl="revTx" presStyleIdx="2" presStyleCnt="5">
        <dgm:presLayoutVars>
          <dgm:chMax val="0"/>
          <dgm:chPref val="0"/>
        </dgm:presLayoutVars>
      </dgm:prSet>
      <dgm:spPr/>
    </dgm:pt>
    <dgm:pt modelId="{45ABDBFD-C66B-4055-857E-80B1E1FCF4FA}" type="pres">
      <dgm:prSet presAssocID="{E445BB70-EB8A-4BC0-B7B9-91B4072AD589}" presName="sibTrans" presStyleCnt="0"/>
      <dgm:spPr/>
    </dgm:pt>
    <dgm:pt modelId="{B85A19E5-CE24-4B85-ACBB-86C8A9D0BAFD}" type="pres">
      <dgm:prSet presAssocID="{AA7507ED-5F71-4EDE-B75A-6E2CBF5116FC}" presName="compNode" presStyleCnt="0"/>
      <dgm:spPr/>
    </dgm:pt>
    <dgm:pt modelId="{A40DB496-64C0-441B-A2D8-924E33D033B7}" type="pres">
      <dgm:prSet presAssocID="{AA7507ED-5F71-4EDE-B75A-6E2CBF5116FC}" presName="bgRect" presStyleLbl="bgShp" presStyleIdx="3" presStyleCnt="5"/>
      <dgm:spPr/>
    </dgm:pt>
    <dgm:pt modelId="{CCD78074-720B-4D77-AD16-6748AE149357}" type="pres">
      <dgm:prSet presAssocID="{AA7507ED-5F71-4EDE-B75A-6E2CBF5116FC}"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gaphone"/>
        </a:ext>
      </dgm:extLst>
    </dgm:pt>
    <dgm:pt modelId="{FECB4434-BB56-44E6-A822-950DD012CA10}" type="pres">
      <dgm:prSet presAssocID="{AA7507ED-5F71-4EDE-B75A-6E2CBF5116FC}" presName="spaceRect" presStyleCnt="0"/>
      <dgm:spPr/>
    </dgm:pt>
    <dgm:pt modelId="{7C36391C-0077-446E-94E6-C37841FAA30A}" type="pres">
      <dgm:prSet presAssocID="{AA7507ED-5F71-4EDE-B75A-6E2CBF5116FC}" presName="parTx" presStyleLbl="revTx" presStyleIdx="3" presStyleCnt="5">
        <dgm:presLayoutVars>
          <dgm:chMax val="0"/>
          <dgm:chPref val="0"/>
        </dgm:presLayoutVars>
      </dgm:prSet>
      <dgm:spPr/>
    </dgm:pt>
    <dgm:pt modelId="{81299BB1-7108-407C-A617-82B89686FEF6}" type="pres">
      <dgm:prSet presAssocID="{15447F2F-346B-415D-9334-9A8B0DC17063}" presName="sibTrans" presStyleCnt="0"/>
      <dgm:spPr/>
    </dgm:pt>
    <dgm:pt modelId="{2F379648-87A5-4A2D-BB97-36FB1DD67C02}" type="pres">
      <dgm:prSet presAssocID="{E0BDBB80-DFE6-422A-9369-98D4668FF1C4}" presName="compNode" presStyleCnt="0"/>
      <dgm:spPr/>
    </dgm:pt>
    <dgm:pt modelId="{B55DBAD8-EA26-4C36-B5E3-EA0FAB48BA75}" type="pres">
      <dgm:prSet presAssocID="{E0BDBB80-DFE6-422A-9369-98D4668FF1C4}" presName="bgRect" presStyleLbl="bgShp" presStyleIdx="4" presStyleCnt="5"/>
      <dgm:spPr/>
    </dgm:pt>
    <dgm:pt modelId="{D9B39030-F0FF-460F-AB55-7DA51860AA4C}" type="pres">
      <dgm:prSet presAssocID="{E0BDBB80-DFE6-422A-9369-98D4668FF1C4}"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Warning"/>
        </a:ext>
      </dgm:extLst>
    </dgm:pt>
    <dgm:pt modelId="{DEBB4C95-24E0-483D-890D-F68A81305609}" type="pres">
      <dgm:prSet presAssocID="{E0BDBB80-DFE6-422A-9369-98D4668FF1C4}" presName="spaceRect" presStyleCnt="0"/>
      <dgm:spPr/>
    </dgm:pt>
    <dgm:pt modelId="{F51968F2-CCFC-4852-8846-D5D4A90FED6E}" type="pres">
      <dgm:prSet presAssocID="{E0BDBB80-DFE6-422A-9369-98D4668FF1C4}" presName="parTx" presStyleLbl="revTx" presStyleIdx="4" presStyleCnt="5">
        <dgm:presLayoutVars>
          <dgm:chMax val="0"/>
          <dgm:chPref val="0"/>
        </dgm:presLayoutVars>
      </dgm:prSet>
      <dgm:spPr/>
    </dgm:pt>
  </dgm:ptLst>
  <dgm:cxnLst>
    <dgm:cxn modelId="{0C71235C-F545-4ADD-A39F-05B25A464071}" type="presOf" srcId="{9CB6D28E-4B35-41E4-A6EB-9B376804F7BE}" destId="{064B42CD-31FA-457A-B940-39437C61D999}" srcOrd="0" destOrd="0" presId="urn:microsoft.com/office/officeart/2018/2/layout/IconVerticalSolidList"/>
    <dgm:cxn modelId="{272FB162-D565-4E18-AF5F-265EABD32266}" srcId="{9CB6D28E-4B35-41E4-A6EB-9B376804F7BE}" destId="{E0BDBB80-DFE6-422A-9369-98D4668FF1C4}" srcOrd="4" destOrd="0" parTransId="{06FCE608-51D4-4A14-811B-A9CA79F2DF33}" sibTransId="{F010C105-AF74-4C1C-8872-5E0B93CFAF4B}"/>
    <dgm:cxn modelId="{5ABB1751-710E-497D-8797-63595F99088D}" type="presOf" srcId="{E0BDBB80-DFE6-422A-9369-98D4668FF1C4}" destId="{F51968F2-CCFC-4852-8846-D5D4A90FED6E}" srcOrd="0" destOrd="0" presId="urn:microsoft.com/office/officeart/2018/2/layout/IconVerticalSolidList"/>
    <dgm:cxn modelId="{BECEAD72-2BE8-4580-860E-D98D40EC7625}" type="presOf" srcId="{AA7507ED-5F71-4EDE-B75A-6E2CBF5116FC}" destId="{7C36391C-0077-446E-94E6-C37841FAA30A}" srcOrd="0" destOrd="0" presId="urn:microsoft.com/office/officeart/2018/2/layout/IconVerticalSolidList"/>
    <dgm:cxn modelId="{2B690791-A135-49E7-A05D-0A87E588D71D}" srcId="{9CB6D28E-4B35-41E4-A6EB-9B376804F7BE}" destId="{698061EB-1E5A-429B-B94A-2A62067EB96B}" srcOrd="2" destOrd="0" parTransId="{28EB9448-0F3F-4C7A-B71F-4AB43B6B632D}" sibTransId="{E445BB70-EB8A-4BC0-B7B9-91B4072AD589}"/>
    <dgm:cxn modelId="{660AE594-D3ED-4EBD-8EF3-3A292DF62887}" type="presOf" srcId="{03F27B95-3B80-4847-AE5D-FAD4E88C8089}" destId="{50E2B0BA-3F82-4395-A0CA-4317A18C4565}" srcOrd="0" destOrd="0" presId="urn:microsoft.com/office/officeart/2018/2/layout/IconVerticalSolidList"/>
    <dgm:cxn modelId="{1CC1FEA4-AAC7-4F19-91F9-BB84FF2B2D89}" type="presOf" srcId="{5AE56DF0-9745-4809-AC58-0B9A02E1AAA5}" destId="{8A25BE47-0432-4AC2-AB71-DD7F7B63AA56}" srcOrd="0" destOrd="0" presId="urn:microsoft.com/office/officeart/2018/2/layout/IconVerticalSolidList"/>
    <dgm:cxn modelId="{8B1F00CF-2CBF-483E-9927-6CFA2CBBCE71}" srcId="{9CB6D28E-4B35-41E4-A6EB-9B376804F7BE}" destId="{AA7507ED-5F71-4EDE-B75A-6E2CBF5116FC}" srcOrd="3" destOrd="0" parTransId="{FC71AB5A-A137-4F6B-A6FB-3E0A18844033}" sibTransId="{15447F2F-346B-415D-9334-9A8B0DC17063}"/>
    <dgm:cxn modelId="{3658C0D7-39F6-4E9F-BC24-76D376C20F5A}" srcId="{9CB6D28E-4B35-41E4-A6EB-9B376804F7BE}" destId="{5AE56DF0-9745-4809-AC58-0B9A02E1AAA5}" srcOrd="1" destOrd="0" parTransId="{F55B66B3-3643-4CE5-9EEC-44AAEC04FE4E}" sibTransId="{23816C0D-F711-40D4-89AB-0FCACD702DAF}"/>
    <dgm:cxn modelId="{861DA2DC-4C80-4937-AA0C-6F66F2774D02}" type="presOf" srcId="{698061EB-1E5A-429B-B94A-2A62067EB96B}" destId="{9E78643B-806E-413B-95F9-69C7775E554E}" srcOrd="0" destOrd="0" presId="urn:microsoft.com/office/officeart/2018/2/layout/IconVerticalSolidList"/>
    <dgm:cxn modelId="{12C84CE2-11CF-4F67-B2DC-0273343D27FD}" srcId="{9CB6D28E-4B35-41E4-A6EB-9B376804F7BE}" destId="{03F27B95-3B80-4847-AE5D-FAD4E88C8089}" srcOrd="0" destOrd="0" parTransId="{EEFA1316-CA4C-4CC8-A5FC-C4942B39AACF}" sibTransId="{FE89B79E-D978-4BAC-9DF3-88A0CC16C82E}"/>
    <dgm:cxn modelId="{15C634FF-857E-417B-9F1D-AD739B73C365}" type="presParOf" srcId="{064B42CD-31FA-457A-B940-39437C61D999}" destId="{7A92328F-8455-4C3A-9FF1-E1464B69B569}" srcOrd="0" destOrd="0" presId="urn:microsoft.com/office/officeart/2018/2/layout/IconVerticalSolidList"/>
    <dgm:cxn modelId="{5343F113-C8B8-4F3C-8DD1-AEF96C7D34D0}" type="presParOf" srcId="{7A92328F-8455-4C3A-9FF1-E1464B69B569}" destId="{BE0E77B5-E530-48CA-8EC6-F9DE215AF20D}" srcOrd="0" destOrd="0" presId="urn:microsoft.com/office/officeart/2018/2/layout/IconVerticalSolidList"/>
    <dgm:cxn modelId="{B3B11B83-4D56-4B5D-958E-A0E6E49E5951}" type="presParOf" srcId="{7A92328F-8455-4C3A-9FF1-E1464B69B569}" destId="{5DE48720-8070-4C43-A946-3ADC76EA64D7}" srcOrd="1" destOrd="0" presId="urn:microsoft.com/office/officeart/2018/2/layout/IconVerticalSolidList"/>
    <dgm:cxn modelId="{6AA604D1-8A19-4859-82A9-40E0854484F4}" type="presParOf" srcId="{7A92328F-8455-4C3A-9FF1-E1464B69B569}" destId="{2AA987FE-D35B-4D7E-A1CC-916888CE8742}" srcOrd="2" destOrd="0" presId="urn:microsoft.com/office/officeart/2018/2/layout/IconVerticalSolidList"/>
    <dgm:cxn modelId="{E9C0AB5B-E201-4D55-85C5-A1A1062BB0B9}" type="presParOf" srcId="{7A92328F-8455-4C3A-9FF1-E1464B69B569}" destId="{50E2B0BA-3F82-4395-A0CA-4317A18C4565}" srcOrd="3" destOrd="0" presId="urn:microsoft.com/office/officeart/2018/2/layout/IconVerticalSolidList"/>
    <dgm:cxn modelId="{5C922F1D-F795-4E72-BB5B-A02C889166EF}" type="presParOf" srcId="{064B42CD-31FA-457A-B940-39437C61D999}" destId="{7286F499-13AC-4DC9-9301-C1A24E5271AA}" srcOrd="1" destOrd="0" presId="urn:microsoft.com/office/officeart/2018/2/layout/IconVerticalSolidList"/>
    <dgm:cxn modelId="{8552214C-B854-4AF7-839D-E19FE7850652}" type="presParOf" srcId="{064B42CD-31FA-457A-B940-39437C61D999}" destId="{2A51F6FD-00B6-4F28-B49F-7853132C0235}" srcOrd="2" destOrd="0" presId="urn:microsoft.com/office/officeart/2018/2/layout/IconVerticalSolidList"/>
    <dgm:cxn modelId="{9DF9B7DA-47B3-406E-BB50-67B6438EF31A}" type="presParOf" srcId="{2A51F6FD-00B6-4F28-B49F-7853132C0235}" destId="{292E81EE-A5DA-4074-8834-E32DEA46B3D7}" srcOrd="0" destOrd="0" presId="urn:microsoft.com/office/officeart/2018/2/layout/IconVerticalSolidList"/>
    <dgm:cxn modelId="{58669667-1970-405D-B54B-4D89897EFBE1}" type="presParOf" srcId="{2A51F6FD-00B6-4F28-B49F-7853132C0235}" destId="{30B3099D-4629-4C6A-895C-F05BD4C99749}" srcOrd="1" destOrd="0" presId="urn:microsoft.com/office/officeart/2018/2/layout/IconVerticalSolidList"/>
    <dgm:cxn modelId="{3389B302-4C31-459E-A934-8383FA4649D5}" type="presParOf" srcId="{2A51F6FD-00B6-4F28-B49F-7853132C0235}" destId="{E59E3F47-3C30-4E36-A4C0-1E5804DBA527}" srcOrd="2" destOrd="0" presId="urn:microsoft.com/office/officeart/2018/2/layout/IconVerticalSolidList"/>
    <dgm:cxn modelId="{852766A5-9A79-4817-9E4F-FC412C302F25}" type="presParOf" srcId="{2A51F6FD-00B6-4F28-B49F-7853132C0235}" destId="{8A25BE47-0432-4AC2-AB71-DD7F7B63AA56}" srcOrd="3" destOrd="0" presId="urn:microsoft.com/office/officeart/2018/2/layout/IconVerticalSolidList"/>
    <dgm:cxn modelId="{06072524-8CB9-4C11-8F5A-16683A9FB322}" type="presParOf" srcId="{064B42CD-31FA-457A-B940-39437C61D999}" destId="{A48B5308-8AD2-4AB5-8990-BF92AB503A21}" srcOrd="3" destOrd="0" presId="urn:microsoft.com/office/officeart/2018/2/layout/IconVerticalSolidList"/>
    <dgm:cxn modelId="{BE2A59AB-17FD-4417-99A4-9549E537FC8D}" type="presParOf" srcId="{064B42CD-31FA-457A-B940-39437C61D999}" destId="{F88F049F-94E7-443C-BC35-61E59DDA6403}" srcOrd="4" destOrd="0" presId="urn:microsoft.com/office/officeart/2018/2/layout/IconVerticalSolidList"/>
    <dgm:cxn modelId="{1307DB9B-7E29-4B6B-987E-766867BBE687}" type="presParOf" srcId="{F88F049F-94E7-443C-BC35-61E59DDA6403}" destId="{08C83E5E-94A7-4799-8D47-C2AA1F03F7B5}" srcOrd="0" destOrd="0" presId="urn:microsoft.com/office/officeart/2018/2/layout/IconVerticalSolidList"/>
    <dgm:cxn modelId="{7EBD351E-D8F7-42B0-97B2-F72DB6DD904C}" type="presParOf" srcId="{F88F049F-94E7-443C-BC35-61E59DDA6403}" destId="{1BBDB34E-71F4-4FCD-AD50-5A4F0390C3AA}" srcOrd="1" destOrd="0" presId="urn:microsoft.com/office/officeart/2018/2/layout/IconVerticalSolidList"/>
    <dgm:cxn modelId="{AD1645BF-0ACB-4AD6-89B1-44DD63950CE9}" type="presParOf" srcId="{F88F049F-94E7-443C-BC35-61E59DDA6403}" destId="{3C8BD742-40A6-4E0A-AF18-E152AFF747C4}" srcOrd="2" destOrd="0" presId="urn:microsoft.com/office/officeart/2018/2/layout/IconVerticalSolidList"/>
    <dgm:cxn modelId="{409A3538-E2C0-4FC4-94FA-0C205851C74A}" type="presParOf" srcId="{F88F049F-94E7-443C-BC35-61E59DDA6403}" destId="{9E78643B-806E-413B-95F9-69C7775E554E}" srcOrd="3" destOrd="0" presId="urn:microsoft.com/office/officeart/2018/2/layout/IconVerticalSolidList"/>
    <dgm:cxn modelId="{E84E2858-4207-4758-BC73-0D822372815C}" type="presParOf" srcId="{064B42CD-31FA-457A-B940-39437C61D999}" destId="{45ABDBFD-C66B-4055-857E-80B1E1FCF4FA}" srcOrd="5" destOrd="0" presId="urn:microsoft.com/office/officeart/2018/2/layout/IconVerticalSolidList"/>
    <dgm:cxn modelId="{C7C364D8-EA7E-413F-AA17-3E078D5484B9}" type="presParOf" srcId="{064B42CD-31FA-457A-B940-39437C61D999}" destId="{B85A19E5-CE24-4B85-ACBB-86C8A9D0BAFD}" srcOrd="6" destOrd="0" presId="urn:microsoft.com/office/officeart/2018/2/layout/IconVerticalSolidList"/>
    <dgm:cxn modelId="{394729F1-EF73-4F0B-AE86-80D07310599C}" type="presParOf" srcId="{B85A19E5-CE24-4B85-ACBB-86C8A9D0BAFD}" destId="{A40DB496-64C0-441B-A2D8-924E33D033B7}" srcOrd="0" destOrd="0" presId="urn:microsoft.com/office/officeart/2018/2/layout/IconVerticalSolidList"/>
    <dgm:cxn modelId="{8C391594-EE10-476D-ABBB-6CBF98CD1673}" type="presParOf" srcId="{B85A19E5-CE24-4B85-ACBB-86C8A9D0BAFD}" destId="{CCD78074-720B-4D77-AD16-6748AE149357}" srcOrd="1" destOrd="0" presId="urn:microsoft.com/office/officeart/2018/2/layout/IconVerticalSolidList"/>
    <dgm:cxn modelId="{AF3FD9F3-F1ED-468F-9B92-A01CBFA4731C}" type="presParOf" srcId="{B85A19E5-CE24-4B85-ACBB-86C8A9D0BAFD}" destId="{FECB4434-BB56-44E6-A822-950DD012CA10}" srcOrd="2" destOrd="0" presId="urn:microsoft.com/office/officeart/2018/2/layout/IconVerticalSolidList"/>
    <dgm:cxn modelId="{A70CC706-81A6-43D5-A6BF-59977952FB89}" type="presParOf" srcId="{B85A19E5-CE24-4B85-ACBB-86C8A9D0BAFD}" destId="{7C36391C-0077-446E-94E6-C37841FAA30A}" srcOrd="3" destOrd="0" presId="urn:microsoft.com/office/officeart/2018/2/layout/IconVerticalSolidList"/>
    <dgm:cxn modelId="{ABB0C744-92BF-4B12-BF24-7B6FCB422C35}" type="presParOf" srcId="{064B42CD-31FA-457A-B940-39437C61D999}" destId="{81299BB1-7108-407C-A617-82B89686FEF6}" srcOrd="7" destOrd="0" presId="urn:microsoft.com/office/officeart/2018/2/layout/IconVerticalSolidList"/>
    <dgm:cxn modelId="{7BA84AF2-A758-476E-BD5C-7D9400E160CD}" type="presParOf" srcId="{064B42CD-31FA-457A-B940-39437C61D999}" destId="{2F379648-87A5-4A2D-BB97-36FB1DD67C02}" srcOrd="8" destOrd="0" presId="urn:microsoft.com/office/officeart/2018/2/layout/IconVerticalSolidList"/>
    <dgm:cxn modelId="{85319305-0019-4C83-9FAB-7FE8DD063F3A}" type="presParOf" srcId="{2F379648-87A5-4A2D-BB97-36FB1DD67C02}" destId="{B55DBAD8-EA26-4C36-B5E3-EA0FAB48BA75}" srcOrd="0" destOrd="0" presId="urn:microsoft.com/office/officeart/2018/2/layout/IconVerticalSolidList"/>
    <dgm:cxn modelId="{4DB6F654-4EEC-4FD4-BF67-54EBC41015CD}" type="presParOf" srcId="{2F379648-87A5-4A2D-BB97-36FB1DD67C02}" destId="{D9B39030-F0FF-460F-AB55-7DA51860AA4C}" srcOrd="1" destOrd="0" presId="urn:microsoft.com/office/officeart/2018/2/layout/IconVerticalSolidList"/>
    <dgm:cxn modelId="{29A25C69-1703-41B2-B4EF-6F8EF2F24573}" type="presParOf" srcId="{2F379648-87A5-4A2D-BB97-36FB1DD67C02}" destId="{DEBB4C95-24E0-483D-890D-F68A81305609}" srcOrd="2" destOrd="0" presId="urn:microsoft.com/office/officeart/2018/2/layout/IconVerticalSolidList"/>
    <dgm:cxn modelId="{0E3B7980-DA4A-4C21-94D1-9966B4A7B84F}" type="presParOf" srcId="{2F379648-87A5-4A2D-BB97-36FB1DD67C02}" destId="{F51968F2-CCFC-4852-8846-D5D4A90FED6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CA2660-F85E-4B78-A88B-FB9C1BD4484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304B428-A2B3-4069-9AC7-098781747AA6}">
      <dgm:prSet/>
      <dgm:spPr/>
      <dgm:t>
        <a:bodyPr/>
        <a:lstStyle/>
        <a:p>
          <a:pPr algn="just">
            <a:lnSpc>
              <a:spcPct val="150000"/>
            </a:lnSpc>
          </a:pPr>
          <a:r>
            <a:rPr lang="en-US" dirty="0">
              <a:solidFill>
                <a:schemeClr val="tx1"/>
              </a:solidFill>
              <a:latin typeface="Trebuchet MS" panose="020B0603020202020204" pitchFamily="34" charset="0"/>
            </a:rPr>
            <a:t>Patient safety was impacted by the quality assurance failures. </a:t>
          </a:r>
        </a:p>
      </dgm:t>
    </dgm:pt>
    <dgm:pt modelId="{B4F9075D-6746-4817-B84C-26C314C51CC2}" type="parTrans" cxnId="{66DA0022-DC6C-4152-892D-A8FCBABCEB12}">
      <dgm:prSet/>
      <dgm:spPr/>
      <dgm:t>
        <a:bodyPr/>
        <a:lstStyle/>
        <a:p>
          <a:endParaRPr lang="en-US"/>
        </a:p>
      </dgm:t>
    </dgm:pt>
    <dgm:pt modelId="{6AD8C690-4E5D-4E20-8C18-E7D0113DC4CD}" type="sibTrans" cxnId="{66DA0022-DC6C-4152-892D-A8FCBABCEB12}">
      <dgm:prSet/>
      <dgm:spPr/>
      <dgm:t>
        <a:bodyPr/>
        <a:lstStyle/>
        <a:p>
          <a:endParaRPr lang="en-US"/>
        </a:p>
      </dgm:t>
    </dgm:pt>
    <dgm:pt modelId="{5DA3C51B-52DF-4DE7-A95A-BD13C3A89F53}">
      <dgm:prSet custT="1"/>
      <dgm:spPr/>
      <dgm:t>
        <a:bodyPr/>
        <a:lstStyle/>
        <a:p>
          <a:pPr marL="0" lvl="0" indent="0" algn="just" defTabSz="977900">
            <a:lnSpc>
              <a:spcPct val="150000"/>
            </a:lnSpc>
            <a:spcBef>
              <a:spcPct val="0"/>
            </a:spcBef>
            <a:spcAft>
              <a:spcPct val="35000"/>
            </a:spcAft>
            <a:buNone/>
          </a:pPr>
          <a:r>
            <a:rPr lang="en-US" sz="2200" kern="1200" dirty="0">
              <a:solidFill>
                <a:prstClr val="black"/>
              </a:solidFill>
              <a:latin typeface="Trebuchet MS" panose="020B0603020202020204" pitchFamily="34" charset="0"/>
              <a:ea typeface="+mn-ea"/>
              <a:cs typeface="+mn-cs"/>
            </a:rPr>
            <a:t>Care standards were jeopardized by organisational slow reactions. </a:t>
          </a:r>
        </a:p>
      </dgm:t>
    </dgm:pt>
    <dgm:pt modelId="{E9A48DE5-A32F-4CBF-9EE2-33BEE7FAD6CA}" type="parTrans" cxnId="{498CFE04-BFD9-4047-807A-870C9510C9A5}">
      <dgm:prSet/>
      <dgm:spPr/>
      <dgm:t>
        <a:bodyPr/>
        <a:lstStyle/>
        <a:p>
          <a:endParaRPr lang="en-US"/>
        </a:p>
      </dgm:t>
    </dgm:pt>
    <dgm:pt modelId="{796A1D47-F002-42EA-8DB0-1C2F08B715E7}" type="sibTrans" cxnId="{498CFE04-BFD9-4047-807A-870C9510C9A5}">
      <dgm:prSet/>
      <dgm:spPr/>
      <dgm:t>
        <a:bodyPr/>
        <a:lstStyle/>
        <a:p>
          <a:endParaRPr lang="en-US"/>
        </a:p>
      </dgm:t>
    </dgm:pt>
    <dgm:pt modelId="{00600547-522C-4B1D-8EBB-83B1836DD729}">
      <dgm:prSet custT="1"/>
      <dgm:spPr/>
      <dgm:t>
        <a:bodyPr/>
        <a:lstStyle/>
        <a:p>
          <a:pPr marL="0" lvl="0" indent="0" algn="just" defTabSz="977900">
            <a:lnSpc>
              <a:spcPct val="150000"/>
            </a:lnSpc>
            <a:spcBef>
              <a:spcPct val="0"/>
            </a:spcBef>
            <a:spcAft>
              <a:spcPct val="35000"/>
            </a:spcAft>
            <a:buNone/>
          </a:pPr>
          <a:r>
            <a:rPr lang="en-US" sz="1800" kern="1200" dirty="0">
              <a:solidFill>
                <a:prstClr val="black"/>
              </a:solidFill>
              <a:latin typeface="Trebuchet MS" panose="020B0603020202020204" pitchFamily="34" charset="0"/>
              <a:ea typeface="+mn-ea"/>
              <a:cs typeface="+mn-cs"/>
            </a:rPr>
            <a:t>Investigations have been slowed down and this minimized any effective service improvement opportunity. </a:t>
          </a:r>
        </a:p>
      </dgm:t>
    </dgm:pt>
    <dgm:pt modelId="{BFAECED6-0E19-4C26-8768-E79F9B20943C}" type="parTrans" cxnId="{60BD88D1-4BB2-4B7F-B1BD-219D72AEACBB}">
      <dgm:prSet/>
      <dgm:spPr/>
      <dgm:t>
        <a:bodyPr/>
        <a:lstStyle/>
        <a:p>
          <a:endParaRPr lang="en-US"/>
        </a:p>
      </dgm:t>
    </dgm:pt>
    <dgm:pt modelId="{7F9DF43C-9ECD-414E-BB25-9384BBEA757E}" type="sibTrans" cxnId="{60BD88D1-4BB2-4B7F-B1BD-219D72AEACBB}">
      <dgm:prSet/>
      <dgm:spPr/>
      <dgm:t>
        <a:bodyPr/>
        <a:lstStyle/>
        <a:p>
          <a:endParaRPr lang="en-US"/>
        </a:p>
      </dgm:t>
    </dgm:pt>
    <dgm:pt modelId="{CC2AB257-DA97-4BFF-B6B5-405BDEC97BC6}">
      <dgm:prSet custT="1"/>
      <dgm:spPr/>
      <dgm:t>
        <a:bodyPr/>
        <a:lstStyle/>
        <a:p>
          <a:pPr marL="0" lvl="0" indent="0" algn="just" defTabSz="977900">
            <a:lnSpc>
              <a:spcPct val="150000"/>
            </a:lnSpc>
            <a:spcBef>
              <a:spcPct val="0"/>
            </a:spcBef>
            <a:spcAft>
              <a:spcPct val="35000"/>
            </a:spcAft>
            <a:buNone/>
          </a:pPr>
          <a:r>
            <a:rPr lang="en-US" sz="2200" kern="1200" dirty="0">
              <a:solidFill>
                <a:prstClr val="black"/>
              </a:solidFill>
              <a:latin typeface="Trebuchet MS" panose="020B0603020202020204" pitchFamily="34" charset="0"/>
              <a:ea typeface="+mn-ea"/>
              <a:cs typeface="+mn-cs"/>
            </a:rPr>
            <a:t>Lack of efficiency and effectiveness of healthcare in terms of resource utilisation. </a:t>
          </a:r>
        </a:p>
      </dgm:t>
    </dgm:pt>
    <dgm:pt modelId="{38D5A667-2BB5-40EB-98F2-DBD77351BC8B}" type="parTrans" cxnId="{E44AA567-C2FD-402A-AF97-0BA5B2EF7A99}">
      <dgm:prSet/>
      <dgm:spPr/>
      <dgm:t>
        <a:bodyPr/>
        <a:lstStyle/>
        <a:p>
          <a:endParaRPr lang="en-US"/>
        </a:p>
      </dgm:t>
    </dgm:pt>
    <dgm:pt modelId="{9338680F-DDF4-4547-A5C5-39797C884C43}" type="sibTrans" cxnId="{E44AA567-C2FD-402A-AF97-0BA5B2EF7A99}">
      <dgm:prSet/>
      <dgm:spPr/>
      <dgm:t>
        <a:bodyPr/>
        <a:lstStyle/>
        <a:p>
          <a:endParaRPr lang="en-US"/>
        </a:p>
      </dgm:t>
    </dgm:pt>
    <dgm:pt modelId="{BD1E175B-6554-4646-8A75-3DB31EFBB290}">
      <dgm:prSet custT="1"/>
      <dgm:spPr/>
      <dgm:t>
        <a:bodyPr/>
        <a:lstStyle/>
        <a:p>
          <a:pPr marL="0" lvl="0" indent="0" algn="just" defTabSz="977900">
            <a:lnSpc>
              <a:spcPct val="150000"/>
            </a:lnSpc>
            <a:spcBef>
              <a:spcPct val="0"/>
            </a:spcBef>
            <a:spcAft>
              <a:spcPct val="35000"/>
            </a:spcAft>
            <a:buNone/>
          </a:pPr>
          <a:r>
            <a:rPr lang="en-US" sz="2200" kern="1200" dirty="0">
              <a:solidFill>
                <a:prstClr val="black"/>
              </a:solidFill>
              <a:latin typeface="Trebuchet MS" panose="020B0603020202020204" pitchFamily="34" charset="0"/>
              <a:ea typeface="+mn-ea"/>
              <a:cs typeface="+mn-cs"/>
            </a:rPr>
            <a:t>Families underwent unequal care under healthcare systems.</a:t>
          </a:r>
        </a:p>
      </dgm:t>
    </dgm:pt>
    <dgm:pt modelId="{8B56B4CD-4D35-4D16-B9EF-F60736116EBC}" type="parTrans" cxnId="{593C094E-386F-4AE3-AEFA-BD384DADB627}">
      <dgm:prSet/>
      <dgm:spPr/>
      <dgm:t>
        <a:bodyPr/>
        <a:lstStyle/>
        <a:p>
          <a:endParaRPr lang="en-US"/>
        </a:p>
      </dgm:t>
    </dgm:pt>
    <dgm:pt modelId="{966246F1-F5AF-4BBC-8CDA-C8EE778EB21D}" type="sibTrans" cxnId="{593C094E-386F-4AE3-AEFA-BD384DADB627}">
      <dgm:prSet/>
      <dgm:spPr/>
      <dgm:t>
        <a:bodyPr/>
        <a:lstStyle/>
        <a:p>
          <a:endParaRPr lang="en-US"/>
        </a:p>
      </dgm:t>
    </dgm:pt>
    <dgm:pt modelId="{CDF2BCA6-182F-4146-81CA-DAD6260F55E3}" type="pres">
      <dgm:prSet presAssocID="{CDCA2660-F85E-4B78-A88B-FB9C1BD4484D}" presName="diagram" presStyleCnt="0">
        <dgm:presLayoutVars>
          <dgm:dir/>
          <dgm:resizeHandles val="exact"/>
        </dgm:presLayoutVars>
      </dgm:prSet>
      <dgm:spPr/>
    </dgm:pt>
    <dgm:pt modelId="{9404F304-B386-4769-BE24-104959B92F3C}" type="pres">
      <dgm:prSet presAssocID="{0304B428-A2B3-4069-9AC7-098781747AA6}" presName="node" presStyleLbl="node1" presStyleIdx="0" presStyleCnt="5">
        <dgm:presLayoutVars>
          <dgm:bulletEnabled val="1"/>
        </dgm:presLayoutVars>
      </dgm:prSet>
      <dgm:spPr/>
    </dgm:pt>
    <dgm:pt modelId="{07304F5E-92BC-40B9-B7B2-E59F688F2E0E}" type="pres">
      <dgm:prSet presAssocID="{6AD8C690-4E5D-4E20-8C18-E7D0113DC4CD}" presName="sibTrans" presStyleCnt="0"/>
      <dgm:spPr/>
    </dgm:pt>
    <dgm:pt modelId="{E1EBB465-0CE3-4B89-9A02-E21E67EE2CD3}" type="pres">
      <dgm:prSet presAssocID="{5DA3C51B-52DF-4DE7-A95A-BD13C3A89F53}" presName="node" presStyleLbl="node1" presStyleIdx="1" presStyleCnt="5">
        <dgm:presLayoutVars>
          <dgm:bulletEnabled val="1"/>
        </dgm:presLayoutVars>
      </dgm:prSet>
      <dgm:spPr/>
    </dgm:pt>
    <dgm:pt modelId="{F377DED1-B540-45FD-98F6-951693DB3C01}" type="pres">
      <dgm:prSet presAssocID="{796A1D47-F002-42EA-8DB0-1C2F08B715E7}" presName="sibTrans" presStyleCnt="0"/>
      <dgm:spPr/>
    </dgm:pt>
    <dgm:pt modelId="{24DF06C8-E387-4DC7-8499-9D0279ACFBFF}" type="pres">
      <dgm:prSet presAssocID="{00600547-522C-4B1D-8EBB-83B1836DD729}" presName="node" presStyleLbl="node1" presStyleIdx="2" presStyleCnt="5">
        <dgm:presLayoutVars>
          <dgm:bulletEnabled val="1"/>
        </dgm:presLayoutVars>
      </dgm:prSet>
      <dgm:spPr/>
    </dgm:pt>
    <dgm:pt modelId="{C314F61B-8896-41FA-9270-40DA5CA95689}" type="pres">
      <dgm:prSet presAssocID="{7F9DF43C-9ECD-414E-BB25-9384BBEA757E}" presName="sibTrans" presStyleCnt="0"/>
      <dgm:spPr/>
    </dgm:pt>
    <dgm:pt modelId="{ABA05875-FFD0-4015-A8AA-1E65F83E36CB}" type="pres">
      <dgm:prSet presAssocID="{CC2AB257-DA97-4BFF-B6B5-405BDEC97BC6}" presName="node" presStyleLbl="node1" presStyleIdx="3" presStyleCnt="5">
        <dgm:presLayoutVars>
          <dgm:bulletEnabled val="1"/>
        </dgm:presLayoutVars>
      </dgm:prSet>
      <dgm:spPr/>
    </dgm:pt>
    <dgm:pt modelId="{CF9C799A-1776-419F-B173-244635B6C6B4}" type="pres">
      <dgm:prSet presAssocID="{9338680F-DDF4-4547-A5C5-39797C884C43}" presName="sibTrans" presStyleCnt="0"/>
      <dgm:spPr/>
    </dgm:pt>
    <dgm:pt modelId="{A4349F0A-0762-4DA0-AB1F-B2FD6D488D00}" type="pres">
      <dgm:prSet presAssocID="{BD1E175B-6554-4646-8A75-3DB31EFBB290}" presName="node" presStyleLbl="node1" presStyleIdx="4" presStyleCnt="5">
        <dgm:presLayoutVars>
          <dgm:bulletEnabled val="1"/>
        </dgm:presLayoutVars>
      </dgm:prSet>
      <dgm:spPr/>
    </dgm:pt>
  </dgm:ptLst>
  <dgm:cxnLst>
    <dgm:cxn modelId="{02818C02-09D7-450F-B34C-8B47A329B55E}" type="presOf" srcId="{CDCA2660-F85E-4B78-A88B-FB9C1BD4484D}" destId="{CDF2BCA6-182F-4146-81CA-DAD6260F55E3}" srcOrd="0" destOrd="0" presId="urn:microsoft.com/office/officeart/2005/8/layout/default"/>
    <dgm:cxn modelId="{498CFE04-BFD9-4047-807A-870C9510C9A5}" srcId="{CDCA2660-F85E-4B78-A88B-FB9C1BD4484D}" destId="{5DA3C51B-52DF-4DE7-A95A-BD13C3A89F53}" srcOrd="1" destOrd="0" parTransId="{E9A48DE5-A32F-4CBF-9EE2-33BEE7FAD6CA}" sibTransId="{796A1D47-F002-42EA-8DB0-1C2F08B715E7}"/>
    <dgm:cxn modelId="{66DA0022-DC6C-4152-892D-A8FCBABCEB12}" srcId="{CDCA2660-F85E-4B78-A88B-FB9C1BD4484D}" destId="{0304B428-A2B3-4069-9AC7-098781747AA6}" srcOrd="0" destOrd="0" parTransId="{B4F9075D-6746-4817-B84C-26C314C51CC2}" sibTransId="{6AD8C690-4E5D-4E20-8C18-E7D0113DC4CD}"/>
    <dgm:cxn modelId="{493B4B22-D5CB-49FC-B57C-F4960DF5237C}" type="presOf" srcId="{00600547-522C-4B1D-8EBB-83B1836DD729}" destId="{24DF06C8-E387-4DC7-8499-9D0279ACFBFF}" srcOrd="0" destOrd="0" presId="urn:microsoft.com/office/officeart/2005/8/layout/default"/>
    <dgm:cxn modelId="{A51FC437-85F4-4B75-A4CA-18525D60E0BF}" type="presOf" srcId="{CC2AB257-DA97-4BFF-B6B5-405BDEC97BC6}" destId="{ABA05875-FFD0-4015-A8AA-1E65F83E36CB}" srcOrd="0" destOrd="0" presId="urn:microsoft.com/office/officeart/2005/8/layout/default"/>
    <dgm:cxn modelId="{C577ED63-3CAB-41F8-BE49-2B8F868084B7}" type="presOf" srcId="{0304B428-A2B3-4069-9AC7-098781747AA6}" destId="{9404F304-B386-4769-BE24-104959B92F3C}" srcOrd="0" destOrd="0" presId="urn:microsoft.com/office/officeart/2005/8/layout/default"/>
    <dgm:cxn modelId="{E44AA567-C2FD-402A-AF97-0BA5B2EF7A99}" srcId="{CDCA2660-F85E-4B78-A88B-FB9C1BD4484D}" destId="{CC2AB257-DA97-4BFF-B6B5-405BDEC97BC6}" srcOrd="3" destOrd="0" parTransId="{38D5A667-2BB5-40EB-98F2-DBD77351BC8B}" sibTransId="{9338680F-DDF4-4547-A5C5-39797C884C43}"/>
    <dgm:cxn modelId="{593C094E-386F-4AE3-AEFA-BD384DADB627}" srcId="{CDCA2660-F85E-4B78-A88B-FB9C1BD4484D}" destId="{BD1E175B-6554-4646-8A75-3DB31EFBB290}" srcOrd="4" destOrd="0" parTransId="{8B56B4CD-4D35-4D16-B9EF-F60736116EBC}" sibTransId="{966246F1-F5AF-4BBC-8CDA-C8EE778EB21D}"/>
    <dgm:cxn modelId="{2FDD049F-D57A-4387-8FAD-F039D0D92B1A}" type="presOf" srcId="{5DA3C51B-52DF-4DE7-A95A-BD13C3A89F53}" destId="{E1EBB465-0CE3-4B89-9A02-E21E67EE2CD3}" srcOrd="0" destOrd="0" presId="urn:microsoft.com/office/officeart/2005/8/layout/default"/>
    <dgm:cxn modelId="{60BD88D1-4BB2-4B7F-B1BD-219D72AEACBB}" srcId="{CDCA2660-F85E-4B78-A88B-FB9C1BD4484D}" destId="{00600547-522C-4B1D-8EBB-83B1836DD729}" srcOrd="2" destOrd="0" parTransId="{BFAECED6-0E19-4C26-8768-E79F9B20943C}" sibTransId="{7F9DF43C-9ECD-414E-BB25-9384BBEA757E}"/>
    <dgm:cxn modelId="{8AE112E8-9C27-4BC6-9418-5F9A44CF7954}" type="presOf" srcId="{BD1E175B-6554-4646-8A75-3DB31EFBB290}" destId="{A4349F0A-0762-4DA0-AB1F-B2FD6D488D00}" srcOrd="0" destOrd="0" presId="urn:microsoft.com/office/officeart/2005/8/layout/default"/>
    <dgm:cxn modelId="{9F3319F2-3A21-4D48-A6F6-05E566CE7905}" type="presParOf" srcId="{CDF2BCA6-182F-4146-81CA-DAD6260F55E3}" destId="{9404F304-B386-4769-BE24-104959B92F3C}" srcOrd="0" destOrd="0" presId="urn:microsoft.com/office/officeart/2005/8/layout/default"/>
    <dgm:cxn modelId="{56B17D78-6AB8-477F-97F2-AFB21FD1955C}" type="presParOf" srcId="{CDF2BCA6-182F-4146-81CA-DAD6260F55E3}" destId="{07304F5E-92BC-40B9-B7B2-E59F688F2E0E}" srcOrd="1" destOrd="0" presId="urn:microsoft.com/office/officeart/2005/8/layout/default"/>
    <dgm:cxn modelId="{08F9D251-058D-4192-9F22-DC6D439847C5}" type="presParOf" srcId="{CDF2BCA6-182F-4146-81CA-DAD6260F55E3}" destId="{E1EBB465-0CE3-4B89-9A02-E21E67EE2CD3}" srcOrd="2" destOrd="0" presId="urn:microsoft.com/office/officeart/2005/8/layout/default"/>
    <dgm:cxn modelId="{7659984A-5D2E-4E2A-8022-9D221F37AE5E}" type="presParOf" srcId="{CDF2BCA6-182F-4146-81CA-DAD6260F55E3}" destId="{F377DED1-B540-45FD-98F6-951693DB3C01}" srcOrd="3" destOrd="0" presId="urn:microsoft.com/office/officeart/2005/8/layout/default"/>
    <dgm:cxn modelId="{C0D70EEA-FB5A-4F3E-B6EF-69B65EFC2B2F}" type="presParOf" srcId="{CDF2BCA6-182F-4146-81CA-DAD6260F55E3}" destId="{24DF06C8-E387-4DC7-8499-9D0279ACFBFF}" srcOrd="4" destOrd="0" presId="urn:microsoft.com/office/officeart/2005/8/layout/default"/>
    <dgm:cxn modelId="{9F62DC49-1769-4A2F-B292-17879B8C6E41}" type="presParOf" srcId="{CDF2BCA6-182F-4146-81CA-DAD6260F55E3}" destId="{C314F61B-8896-41FA-9270-40DA5CA95689}" srcOrd="5" destOrd="0" presId="urn:microsoft.com/office/officeart/2005/8/layout/default"/>
    <dgm:cxn modelId="{7A6A6809-6D70-4431-9653-83AF3C414B29}" type="presParOf" srcId="{CDF2BCA6-182F-4146-81CA-DAD6260F55E3}" destId="{ABA05875-FFD0-4015-A8AA-1E65F83E36CB}" srcOrd="6" destOrd="0" presId="urn:microsoft.com/office/officeart/2005/8/layout/default"/>
    <dgm:cxn modelId="{A9EE3A7B-F0D8-49DD-B714-F03A5C49583F}" type="presParOf" srcId="{CDF2BCA6-182F-4146-81CA-DAD6260F55E3}" destId="{CF9C799A-1776-419F-B173-244635B6C6B4}" srcOrd="7" destOrd="0" presId="urn:microsoft.com/office/officeart/2005/8/layout/default"/>
    <dgm:cxn modelId="{57617D29-92C9-4090-9BC8-74BA456722C4}" type="presParOf" srcId="{CDF2BCA6-182F-4146-81CA-DAD6260F55E3}" destId="{A4349F0A-0762-4DA0-AB1F-B2FD6D488D00}"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2727D83-810D-4815-B48F-786D9C9E14C6}" type="doc">
      <dgm:prSet loTypeId="urn:microsoft.com/office/officeart/2018/2/layout/IconVerticalSolidList" loCatId="icon" qsTypeId="urn:microsoft.com/office/officeart/2005/8/quickstyle/simple1" qsCatId="simple" csTypeId="urn:microsoft.com/office/officeart/2005/8/colors/colorful1" csCatId="colorful" phldr="1"/>
      <dgm:spPr/>
      <dgm:t>
        <a:bodyPr/>
        <a:lstStyle/>
        <a:p>
          <a:endParaRPr lang="en-US"/>
        </a:p>
      </dgm:t>
    </dgm:pt>
    <dgm:pt modelId="{4668D84E-D5F4-4051-914C-7F529053793B}">
      <dgm:prSet custT="1"/>
      <dgm:spPr/>
      <dgm:t>
        <a:bodyPr/>
        <a:lstStyle/>
        <a:p>
          <a:pPr algn="just">
            <a:lnSpc>
              <a:spcPct val="150000"/>
            </a:lnSpc>
          </a:pPr>
          <a:r>
            <a:rPr lang="en-US" sz="2000" dirty="0">
              <a:latin typeface="Trebuchet MS" panose="020B0603020202020204" pitchFamily="34" charset="0"/>
            </a:rPr>
            <a:t>Enhance a clinical governance framework with routine safety inspections. </a:t>
          </a:r>
        </a:p>
      </dgm:t>
    </dgm:pt>
    <dgm:pt modelId="{E18BCEEC-522B-491E-9BFA-86159C15F403}" type="parTrans" cxnId="{56C5184B-30A9-4A69-9E4F-0EE0D1C2DD96}">
      <dgm:prSet/>
      <dgm:spPr/>
      <dgm:t>
        <a:bodyPr/>
        <a:lstStyle/>
        <a:p>
          <a:endParaRPr lang="en-US"/>
        </a:p>
      </dgm:t>
    </dgm:pt>
    <dgm:pt modelId="{BBDE7462-F9D5-48A0-B875-389FF41DDB6A}" type="sibTrans" cxnId="{56C5184B-30A9-4A69-9E4F-0EE0D1C2DD96}">
      <dgm:prSet/>
      <dgm:spPr/>
      <dgm:t>
        <a:bodyPr/>
        <a:lstStyle/>
        <a:p>
          <a:endParaRPr lang="en-US"/>
        </a:p>
      </dgm:t>
    </dgm:pt>
    <dgm:pt modelId="{2B41B770-0787-4BA2-8E51-A4A852B1E653}">
      <dgm:prSet custT="1"/>
      <dgm:spPr/>
      <dgm:t>
        <a:bodyPr/>
        <a:lstStyle/>
        <a:p>
          <a:pPr marL="0" lvl="0" indent="0" algn="just" defTabSz="889000">
            <a:lnSpc>
              <a:spcPct val="150000"/>
            </a:lnSpc>
            <a:spcBef>
              <a:spcPct val="0"/>
            </a:spcBef>
            <a:spcAft>
              <a:spcPct val="35000"/>
            </a:spcAft>
            <a:buNone/>
          </a:pPr>
          <a:r>
            <a:rPr lang="en-US" sz="2000" kern="1200" dirty="0">
              <a:solidFill>
                <a:prstClr val="black">
                  <a:hueOff val="0"/>
                  <a:satOff val="0"/>
                  <a:lumOff val="0"/>
                  <a:alphaOff val="0"/>
                </a:prstClr>
              </a:solidFill>
              <a:latin typeface="Trebuchet MS" panose="020B0603020202020204" pitchFamily="34" charset="0"/>
              <a:ea typeface="+mn-ea"/>
              <a:cs typeface="+mn-cs"/>
            </a:rPr>
            <a:t>Enhance reporting of incidents to ensure risk identification is done early. </a:t>
          </a:r>
        </a:p>
      </dgm:t>
    </dgm:pt>
    <dgm:pt modelId="{D3FB53CA-B2BC-4C06-9C5B-6A065E617F7C}" type="parTrans" cxnId="{1D11881E-0810-49E4-A451-96F8A608A4AF}">
      <dgm:prSet/>
      <dgm:spPr/>
      <dgm:t>
        <a:bodyPr/>
        <a:lstStyle/>
        <a:p>
          <a:endParaRPr lang="en-US"/>
        </a:p>
      </dgm:t>
    </dgm:pt>
    <dgm:pt modelId="{E2E4057D-EADB-4AC6-8A52-F896136B9A28}" type="sibTrans" cxnId="{1D11881E-0810-49E4-A451-96F8A608A4AF}">
      <dgm:prSet/>
      <dgm:spPr/>
      <dgm:t>
        <a:bodyPr/>
        <a:lstStyle/>
        <a:p>
          <a:endParaRPr lang="en-US"/>
        </a:p>
      </dgm:t>
    </dgm:pt>
    <dgm:pt modelId="{F7CC4EBE-95D9-4296-B749-03027E5EF843}">
      <dgm:prSet custT="1"/>
      <dgm:spPr/>
      <dgm:t>
        <a:bodyPr/>
        <a:lstStyle/>
        <a:p>
          <a:pPr marL="0" lvl="0" indent="0" algn="just" defTabSz="889000">
            <a:lnSpc>
              <a:spcPct val="150000"/>
            </a:lnSpc>
            <a:spcBef>
              <a:spcPct val="0"/>
            </a:spcBef>
            <a:spcAft>
              <a:spcPct val="35000"/>
            </a:spcAft>
            <a:buNone/>
          </a:pPr>
          <a:r>
            <a:rPr lang="en-US" sz="2000" kern="1200" dirty="0">
              <a:solidFill>
                <a:prstClr val="black">
                  <a:hueOff val="0"/>
                  <a:satOff val="0"/>
                  <a:lumOff val="0"/>
                  <a:alphaOff val="0"/>
                </a:prstClr>
              </a:solidFill>
              <a:latin typeface="Trebuchet MS" panose="020B0603020202020204" pitchFamily="34" charset="0"/>
              <a:ea typeface="+mn-ea"/>
              <a:cs typeface="+mn-cs"/>
            </a:rPr>
            <a:t>Establish clear routes of escalation of difficult issues. </a:t>
          </a:r>
        </a:p>
      </dgm:t>
    </dgm:pt>
    <dgm:pt modelId="{7A594481-A810-4EE6-A52B-BC9FC4777D55}" type="parTrans" cxnId="{F536D750-7A65-4AA6-9EC5-9B5396D61A9A}">
      <dgm:prSet/>
      <dgm:spPr/>
      <dgm:t>
        <a:bodyPr/>
        <a:lstStyle/>
        <a:p>
          <a:endParaRPr lang="en-US"/>
        </a:p>
      </dgm:t>
    </dgm:pt>
    <dgm:pt modelId="{C92A5DBA-4D6E-480A-AE3E-37D1D3CCA69E}" type="sibTrans" cxnId="{F536D750-7A65-4AA6-9EC5-9B5396D61A9A}">
      <dgm:prSet/>
      <dgm:spPr/>
      <dgm:t>
        <a:bodyPr/>
        <a:lstStyle/>
        <a:p>
          <a:endParaRPr lang="en-US"/>
        </a:p>
      </dgm:t>
    </dgm:pt>
    <dgm:pt modelId="{A4CBB7D0-DB0E-47D0-8399-7D422D00D45E}">
      <dgm:prSet custT="1"/>
      <dgm:spPr/>
      <dgm:t>
        <a:bodyPr/>
        <a:lstStyle/>
        <a:p>
          <a:pPr marL="0" lvl="0" indent="0" algn="just" defTabSz="889000">
            <a:lnSpc>
              <a:spcPct val="150000"/>
            </a:lnSpc>
            <a:spcBef>
              <a:spcPct val="0"/>
            </a:spcBef>
            <a:spcAft>
              <a:spcPct val="35000"/>
            </a:spcAft>
            <a:buNone/>
          </a:pPr>
          <a:r>
            <a:rPr lang="en-US" sz="2000" kern="1200" dirty="0">
              <a:solidFill>
                <a:prstClr val="black">
                  <a:hueOff val="0"/>
                  <a:satOff val="0"/>
                  <a:lumOff val="0"/>
                  <a:alphaOff val="0"/>
                </a:prstClr>
              </a:solidFill>
              <a:latin typeface="Trebuchet MS" panose="020B0603020202020204" pitchFamily="34" charset="0"/>
              <a:ea typeface="+mn-ea"/>
              <a:cs typeface="+mn-cs"/>
            </a:rPr>
            <a:t>Promote cultures of speaking-up and supportive workplaces. </a:t>
          </a:r>
        </a:p>
      </dgm:t>
    </dgm:pt>
    <dgm:pt modelId="{C4F1C1AE-E122-4FA7-8CB0-5E71AA8FBBAA}" type="parTrans" cxnId="{A0891411-BDC4-4B7E-9D6C-BBD079401CF8}">
      <dgm:prSet/>
      <dgm:spPr/>
      <dgm:t>
        <a:bodyPr/>
        <a:lstStyle/>
        <a:p>
          <a:endParaRPr lang="en-US"/>
        </a:p>
      </dgm:t>
    </dgm:pt>
    <dgm:pt modelId="{73BA873C-CAA3-4EBA-BD7D-0903E0D92891}" type="sibTrans" cxnId="{A0891411-BDC4-4B7E-9D6C-BBD079401CF8}">
      <dgm:prSet/>
      <dgm:spPr/>
      <dgm:t>
        <a:bodyPr/>
        <a:lstStyle/>
        <a:p>
          <a:endParaRPr lang="en-US"/>
        </a:p>
      </dgm:t>
    </dgm:pt>
    <dgm:pt modelId="{4723FE73-E045-472A-90B6-A855F5567276}">
      <dgm:prSet custT="1"/>
      <dgm:spPr/>
      <dgm:t>
        <a:bodyPr/>
        <a:lstStyle/>
        <a:p>
          <a:pPr marL="0" lvl="0" indent="0" algn="just" defTabSz="889000">
            <a:lnSpc>
              <a:spcPct val="150000"/>
            </a:lnSpc>
            <a:spcBef>
              <a:spcPct val="0"/>
            </a:spcBef>
            <a:spcAft>
              <a:spcPct val="35000"/>
            </a:spcAft>
            <a:buNone/>
          </a:pPr>
          <a:r>
            <a:rPr lang="en-US" sz="2000" kern="1200" dirty="0">
              <a:solidFill>
                <a:prstClr val="black">
                  <a:hueOff val="0"/>
                  <a:satOff val="0"/>
                  <a:lumOff val="0"/>
                  <a:alphaOff val="0"/>
                </a:prstClr>
              </a:solidFill>
              <a:latin typeface="Trebuchet MS" panose="020B0603020202020204" pitchFamily="34" charset="0"/>
              <a:ea typeface="+mn-ea"/>
              <a:cs typeface="+mn-cs"/>
            </a:rPr>
            <a:t>Independent reviews are done to enhance the level of healthcare safety.</a:t>
          </a:r>
        </a:p>
      </dgm:t>
    </dgm:pt>
    <dgm:pt modelId="{8D96167A-1617-441D-9BBE-9610F9048CAF}" type="parTrans" cxnId="{CB8B25B8-813E-46FE-8CCF-B2B1B823B434}">
      <dgm:prSet/>
      <dgm:spPr/>
      <dgm:t>
        <a:bodyPr/>
        <a:lstStyle/>
        <a:p>
          <a:endParaRPr lang="en-US"/>
        </a:p>
      </dgm:t>
    </dgm:pt>
    <dgm:pt modelId="{538FCB34-965B-45B6-91A6-C6619025186A}" type="sibTrans" cxnId="{CB8B25B8-813E-46FE-8CCF-B2B1B823B434}">
      <dgm:prSet/>
      <dgm:spPr/>
      <dgm:t>
        <a:bodyPr/>
        <a:lstStyle/>
        <a:p>
          <a:endParaRPr lang="en-US"/>
        </a:p>
      </dgm:t>
    </dgm:pt>
    <dgm:pt modelId="{76929BB6-1619-45A8-9FD9-050C66B98F3C}" type="pres">
      <dgm:prSet presAssocID="{92727D83-810D-4815-B48F-786D9C9E14C6}" presName="root" presStyleCnt="0">
        <dgm:presLayoutVars>
          <dgm:dir/>
          <dgm:resizeHandles val="exact"/>
        </dgm:presLayoutVars>
      </dgm:prSet>
      <dgm:spPr/>
    </dgm:pt>
    <dgm:pt modelId="{CD76B210-CA18-4D79-8D5B-EA9938C0A1E9}" type="pres">
      <dgm:prSet presAssocID="{4668D84E-D5F4-4051-914C-7F529053793B}" presName="compNode" presStyleCnt="0"/>
      <dgm:spPr/>
    </dgm:pt>
    <dgm:pt modelId="{E0340514-9C86-4E58-AE55-C9E7FAED18A0}" type="pres">
      <dgm:prSet presAssocID="{4668D84E-D5F4-4051-914C-7F529053793B}" presName="bgRect" presStyleLbl="bgShp" presStyleIdx="0" presStyleCnt="5"/>
      <dgm:spPr/>
    </dgm:pt>
    <dgm:pt modelId="{1EF4FB6F-2254-416E-9A35-0680007B5871}" type="pres">
      <dgm:prSet presAssocID="{4668D84E-D5F4-4051-914C-7F529053793B}"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Magnifying glass"/>
        </a:ext>
      </dgm:extLst>
    </dgm:pt>
    <dgm:pt modelId="{554C3DB9-513F-4B62-BE11-38C3FF99E3FD}" type="pres">
      <dgm:prSet presAssocID="{4668D84E-D5F4-4051-914C-7F529053793B}" presName="spaceRect" presStyleCnt="0"/>
      <dgm:spPr/>
    </dgm:pt>
    <dgm:pt modelId="{7DCD5531-B18A-4ED8-AFB6-3BA96CCBD260}" type="pres">
      <dgm:prSet presAssocID="{4668D84E-D5F4-4051-914C-7F529053793B}" presName="parTx" presStyleLbl="revTx" presStyleIdx="0" presStyleCnt="5">
        <dgm:presLayoutVars>
          <dgm:chMax val="0"/>
          <dgm:chPref val="0"/>
        </dgm:presLayoutVars>
      </dgm:prSet>
      <dgm:spPr/>
    </dgm:pt>
    <dgm:pt modelId="{B94DEC37-13DE-49BA-AB48-D4B19267F50E}" type="pres">
      <dgm:prSet presAssocID="{BBDE7462-F9D5-48A0-B875-389FF41DDB6A}" presName="sibTrans" presStyleCnt="0"/>
      <dgm:spPr/>
    </dgm:pt>
    <dgm:pt modelId="{44391364-7F1D-49B8-A9D3-8033A5957BB4}" type="pres">
      <dgm:prSet presAssocID="{2B41B770-0787-4BA2-8E51-A4A852B1E653}" presName="compNode" presStyleCnt="0"/>
      <dgm:spPr/>
    </dgm:pt>
    <dgm:pt modelId="{7916A6AB-263C-4588-9B8D-CB6AA1EF4593}" type="pres">
      <dgm:prSet presAssocID="{2B41B770-0787-4BA2-8E51-A4A852B1E653}" presName="bgRect" presStyleLbl="bgShp" presStyleIdx="1" presStyleCnt="5"/>
      <dgm:spPr/>
    </dgm:pt>
    <dgm:pt modelId="{1D3FB60F-554B-405F-A644-F75D8896F14D}" type="pres">
      <dgm:prSet presAssocID="{2B41B770-0787-4BA2-8E51-A4A852B1E65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rning"/>
        </a:ext>
      </dgm:extLst>
    </dgm:pt>
    <dgm:pt modelId="{6FD3BF39-A650-47CB-B709-3C078A5B5CC1}" type="pres">
      <dgm:prSet presAssocID="{2B41B770-0787-4BA2-8E51-A4A852B1E653}" presName="spaceRect" presStyleCnt="0"/>
      <dgm:spPr/>
    </dgm:pt>
    <dgm:pt modelId="{D29D6ECE-C01D-4025-831E-4EB7E3693612}" type="pres">
      <dgm:prSet presAssocID="{2B41B770-0787-4BA2-8E51-A4A852B1E653}" presName="parTx" presStyleLbl="revTx" presStyleIdx="1" presStyleCnt="5">
        <dgm:presLayoutVars>
          <dgm:chMax val="0"/>
          <dgm:chPref val="0"/>
        </dgm:presLayoutVars>
      </dgm:prSet>
      <dgm:spPr/>
    </dgm:pt>
    <dgm:pt modelId="{89965D25-5A14-4AA1-9F2C-4CDF5E6CB6DD}" type="pres">
      <dgm:prSet presAssocID="{E2E4057D-EADB-4AC6-8A52-F896136B9A28}" presName="sibTrans" presStyleCnt="0"/>
      <dgm:spPr/>
    </dgm:pt>
    <dgm:pt modelId="{7190E00C-359F-458F-863E-2D361DA2323D}" type="pres">
      <dgm:prSet presAssocID="{F7CC4EBE-95D9-4296-B749-03027E5EF843}" presName="compNode" presStyleCnt="0"/>
      <dgm:spPr/>
    </dgm:pt>
    <dgm:pt modelId="{66CDCEEC-6377-4100-8599-7C417971CF09}" type="pres">
      <dgm:prSet presAssocID="{F7CC4EBE-95D9-4296-B749-03027E5EF843}" presName="bgRect" presStyleLbl="bgShp" presStyleIdx="2" presStyleCnt="5"/>
      <dgm:spPr/>
    </dgm:pt>
    <dgm:pt modelId="{300A345C-7CED-4C67-9E42-E132A89E6DA0}" type="pres">
      <dgm:prSet presAssocID="{F7CC4EBE-95D9-4296-B749-03027E5EF84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ullseye"/>
        </a:ext>
      </dgm:extLst>
    </dgm:pt>
    <dgm:pt modelId="{81E1E074-B14E-4CC0-9F0A-006C3B20121E}" type="pres">
      <dgm:prSet presAssocID="{F7CC4EBE-95D9-4296-B749-03027E5EF843}" presName="spaceRect" presStyleCnt="0"/>
      <dgm:spPr/>
    </dgm:pt>
    <dgm:pt modelId="{160DFBC3-9A69-4542-AE09-C47E32CF49A7}" type="pres">
      <dgm:prSet presAssocID="{F7CC4EBE-95D9-4296-B749-03027E5EF843}" presName="parTx" presStyleLbl="revTx" presStyleIdx="2" presStyleCnt="5">
        <dgm:presLayoutVars>
          <dgm:chMax val="0"/>
          <dgm:chPref val="0"/>
        </dgm:presLayoutVars>
      </dgm:prSet>
      <dgm:spPr/>
    </dgm:pt>
    <dgm:pt modelId="{8EFFF357-A322-4E76-BA62-364D622F59F6}" type="pres">
      <dgm:prSet presAssocID="{C92A5DBA-4D6E-480A-AE3E-37D1D3CCA69E}" presName="sibTrans" presStyleCnt="0"/>
      <dgm:spPr/>
    </dgm:pt>
    <dgm:pt modelId="{2F5C41C6-E5E8-4094-9D3C-BC0121B4C961}" type="pres">
      <dgm:prSet presAssocID="{A4CBB7D0-DB0E-47D0-8399-7D422D00D45E}" presName="compNode" presStyleCnt="0"/>
      <dgm:spPr/>
    </dgm:pt>
    <dgm:pt modelId="{23D50D97-96DA-4E4A-AE33-CA381590E685}" type="pres">
      <dgm:prSet presAssocID="{A4CBB7D0-DB0E-47D0-8399-7D422D00D45E}" presName="bgRect" presStyleLbl="bgShp" presStyleIdx="3" presStyleCnt="5"/>
      <dgm:spPr/>
    </dgm:pt>
    <dgm:pt modelId="{802805B1-AEA9-4790-A164-DEAEEFCF8AAE}" type="pres">
      <dgm:prSet presAssocID="{A4CBB7D0-DB0E-47D0-8399-7D422D00D45E}"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E90F0058-28B5-4193-A52F-9B0E7151BFDB}" type="pres">
      <dgm:prSet presAssocID="{A4CBB7D0-DB0E-47D0-8399-7D422D00D45E}" presName="spaceRect" presStyleCnt="0"/>
      <dgm:spPr/>
    </dgm:pt>
    <dgm:pt modelId="{8F213729-2BA5-4BA3-93CE-4CFA483593DF}" type="pres">
      <dgm:prSet presAssocID="{A4CBB7D0-DB0E-47D0-8399-7D422D00D45E}" presName="parTx" presStyleLbl="revTx" presStyleIdx="3" presStyleCnt="5">
        <dgm:presLayoutVars>
          <dgm:chMax val="0"/>
          <dgm:chPref val="0"/>
        </dgm:presLayoutVars>
      </dgm:prSet>
      <dgm:spPr/>
    </dgm:pt>
    <dgm:pt modelId="{520296BB-ED73-440B-9040-9CE5EE618C23}" type="pres">
      <dgm:prSet presAssocID="{73BA873C-CAA3-4EBA-BD7D-0903E0D92891}" presName="sibTrans" presStyleCnt="0"/>
      <dgm:spPr/>
    </dgm:pt>
    <dgm:pt modelId="{280F1594-6715-454C-AEA5-AA03E1518F7B}" type="pres">
      <dgm:prSet presAssocID="{4723FE73-E045-472A-90B6-A855F5567276}" presName="compNode" presStyleCnt="0"/>
      <dgm:spPr/>
    </dgm:pt>
    <dgm:pt modelId="{A3E5301F-BA5A-4413-9081-554E2BAF5C4E}" type="pres">
      <dgm:prSet presAssocID="{4723FE73-E045-472A-90B6-A855F5567276}" presName="bgRect" presStyleLbl="bgShp" presStyleIdx="4" presStyleCnt="5"/>
      <dgm:spPr/>
    </dgm:pt>
    <dgm:pt modelId="{A58930AC-FE03-4555-A683-AA7EA1B90DF6}" type="pres">
      <dgm:prSet presAssocID="{4723FE73-E045-472A-90B6-A855F556727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Doctor"/>
        </a:ext>
      </dgm:extLst>
    </dgm:pt>
    <dgm:pt modelId="{C743BAF2-BF61-47EF-9002-D84D286429F5}" type="pres">
      <dgm:prSet presAssocID="{4723FE73-E045-472A-90B6-A855F5567276}" presName="spaceRect" presStyleCnt="0"/>
      <dgm:spPr/>
    </dgm:pt>
    <dgm:pt modelId="{9015CF28-854E-43BE-86AB-BE96BC391DF3}" type="pres">
      <dgm:prSet presAssocID="{4723FE73-E045-472A-90B6-A855F5567276}" presName="parTx" presStyleLbl="revTx" presStyleIdx="4" presStyleCnt="5">
        <dgm:presLayoutVars>
          <dgm:chMax val="0"/>
          <dgm:chPref val="0"/>
        </dgm:presLayoutVars>
      </dgm:prSet>
      <dgm:spPr/>
    </dgm:pt>
  </dgm:ptLst>
  <dgm:cxnLst>
    <dgm:cxn modelId="{D1067101-C4FA-434A-901F-31E6E1E95369}" type="presOf" srcId="{4723FE73-E045-472A-90B6-A855F5567276}" destId="{9015CF28-854E-43BE-86AB-BE96BC391DF3}" srcOrd="0" destOrd="0" presId="urn:microsoft.com/office/officeart/2018/2/layout/IconVerticalSolidList"/>
    <dgm:cxn modelId="{A0891411-BDC4-4B7E-9D6C-BBD079401CF8}" srcId="{92727D83-810D-4815-B48F-786D9C9E14C6}" destId="{A4CBB7D0-DB0E-47D0-8399-7D422D00D45E}" srcOrd="3" destOrd="0" parTransId="{C4F1C1AE-E122-4FA7-8CB0-5E71AA8FBBAA}" sibTransId="{73BA873C-CAA3-4EBA-BD7D-0903E0D92891}"/>
    <dgm:cxn modelId="{1D11881E-0810-49E4-A451-96F8A608A4AF}" srcId="{92727D83-810D-4815-B48F-786D9C9E14C6}" destId="{2B41B770-0787-4BA2-8E51-A4A852B1E653}" srcOrd="1" destOrd="0" parTransId="{D3FB53CA-B2BC-4C06-9C5B-6A065E617F7C}" sibTransId="{E2E4057D-EADB-4AC6-8A52-F896136B9A28}"/>
    <dgm:cxn modelId="{48D5DC4A-1076-49E0-8529-91CDC85A6388}" type="presOf" srcId="{2B41B770-0787-4BA2-8E51-A4A852B1E653}" destId="{D29D6ECE-C01D-4025-831E-4EB7E3693612}" srcOrd="0" destOrd="0" presId="urn:microsoft.com/office/officeart/2018/2/layout/IconVerticalSolidList"/>
    <dgm:cxn modelId="{56C5184B-30A9-4A69-9E4F-0EE0D1C2DD96}" srcId="{92727D83-810D-4815-B48F-786D9C9E14C6}" destId="{4668D84E-D5F4-4051-914C-7F529053793B}" srcOrd="0" destOrd="0" parTransId="{E18BCEEC-522B-491E-9BFA-86159C15F403}" sibTransId="{BBDE7462-F9D5-48A0-B875-389FF41DDB6A}"/>
    <dgm:cxn modelId="{C7695A4B-E4FC-4469-9203-5DED9A7518CC}" type="presOf" srcId="{F7CC4EBE-95D9-4296-B749-03027E5EF843}" destId="{160DFBC3-9A69-4542-AE09-C47E32CF49A7}" srcOrd="0" destOrd="0" presId="urn:microsoft.com/office/officeart/2018/2/layout/IconVerticalSolidList"/>
    <dgm:cxn modelId="{F536D750-7A65-4AA6-9EC5-9B5396D61A9A}" srcId="{92727D83-810D-4815-B48F-786D9C9E14C6}" destId="{F7CC4EBE-95D9-4296-B749-03027E5EF843}" srcOrd="2" destOrd="0" parTransId="{7A594481-A810-4EE6-A52B-BC9FC4777D55}" sibTransId="{C92A5DBA-4D6E-480A-AE3E-37D1D3CCA69E}"/>
    <dgm:cxn modelId="{6C569789-3FC9-4243-8AF4-35F18E8B9312}" type="presOf" srcId="{4668D84E-D5F4-4051-914C-7F529053793B}" destId="{7DCD5531-B18A-4ED8-AFB6-3BA96CCBD260}" srcOrd="0" destOrd="0" presId="urn:microsoft.com/office/officeart/2018/2/layout/IconVerticalSolidList"/>
    <dgm:cxn modelId="{65D2BDA3-2C33-4CC7-9B2E-A10E8FA163CB}" type="presOf" srcId="{92727D83-810D-4815-B48F-786D9C9E14C6}" destId="{76929BB6-1619-45A8-9FD9-050C66B98F3C}" srcOrd="0" destOrd="0" presId="urn:microsoft.com/office/officeart/2018/2/layout/IconVerticalSolidList"/>
    <dgm:cxn modelId="{CB8B25B8-813E-46FE-8CCF-B2B1B823B434}" srcId="{92727D83-810D-4815-B48F-786D9C9E14C6}" destId="{4723FE73-E045-472A-90B6-A855F5567276}" srcOrd="4" destOrd="0" parTransId="{8D96167A-1617-441D-9BBE-9610F9048CAF}" sibTransId="{538FCB34-965B-45B6-91A6-C6619025186A}"/>
    <dgm:cxn modelId="{42CBEEE7-FA7B-4E42-A6FB-38F01E8AD1EA}" type="presOf" srcId="{A4CBB7D0-DB0E-47D0-8399-7D422D00D45E}" destId="{8F213729-2BA5-4BA3-93CE-4CFA483593DF}" srcOrd="0" destOrd="0" presId="urn:microsoft.com/office/officeart/2018/2/layout/IconVerticalSolidList"/>
    <dgm:cxn modelId="{385F6FDD-2CBE-4631-9CBE-1E28838C092A}" type="presParOf" srcId="{76929BB6-1619-45A8-9FD9-050C66B98F3C}" destId="{CD76B210-CA18-4D79-8D5B-EA9938C0A1E9}" srcOrd="0" destOrd="0" presId="urn:microsoft.com/office/officeart/2018/2/layout/IconVerticalSolidList"/>
    <dgm:cxn modelId="{201FF5F9-BD95-40F1-888A-F3F845E82EFD}" type="presParOf" srcId="{CD76B210-CA18-4D79-8D5B-EA9938C0A1E9}" destId="{E0340514-9C86-4E58-AE55-C9E7FAED18A0}" srcOrd="0" destOrd="0" presId="urn:microsoft.com/office/officeart/2018/2/layout/IconVerticalSolidList"/>
    <dgm:cxn modelId="{0D0968B0-59BA-419D-988E-AED6599845FC}" type="presParOf" srcId="{CD76B210-CA18-4D79-8D5B-EA9938C0A1E9}" destId="{1EF4FB6F-2254-416E-9A35-0680007B5871}" srcOrd="1" destOrd="0" presId="urn:microsoft.com/office/officeart/2018/2/layout/IconVerticalSolidList"/>
    <dgm:cxn modelId="{D92D94C9-482D-47D6-A8F3-C4C72F7BE66F}" type="presParOf" srcId="{CD76B210-CA18-4D79-8D5B-EA9938C0A1E9}" destId="{554C3DB9-513F-4B62-BE11-38C3FF99E3FD}" srcOrd="2" destOrd="0" presId="urn:microsoft.com/office/officeart/2018/2/layout/IconVerticalSolidList"/>
    <dgm:cxn modelId="{F4958DBC-FFC6-4DAB-92E3-D56AC7B216B4}" type="presParOf" srcId="{CD76B210-CA18-4D79-8D5B-EA9938C0A1E9}" destId="{7DCD5531-B18A-4ED8-AFB6-3BA96CCBD260}" srcOrd="3" destOrd="0" presId="urn:microsoft.com/office/officeart/2018/2/layout/IconVerticalSolidList"/>
    <dgm:cxn modelId="{30462023-8403-427D-BE85-EFDBDACC47AB}" type="presParOf" srcId="{76929BB6-1619-45A8-9FD9-050C66B98F3C}" destId="{B94DEC37-13DE-49BA-AB48-D4B19267F50E}" srcOrd="1" destOrd="0" presId="urn:microsoft.com/office/officeart/2018/2/layout/IconVerticalSolidList"/>
    <dgm:cxn modelId="{CABC315E-6C9F-4C14-BA06-B719409DF34A}" type="presParOf" srcId="{76929BB6-1619-45A8-9FD9-050C66B98F3C}" destId="{44391364-7F1D-49B8-A9D3-8033A5957BB4}" srcOrd="2" destOrd="0" presId="urn:microsoft.com/office/officeart/2018/2/layout/IconVerticalSolidList"/>
    <dgm:cxn modelId="{C11DB008-E293-4C1B-BE33-7806EC3A82D7}" type="presParOf" srcId="{44391364-7F1D-49B8-A9D3-8033A5957BB4}" destId="{7916A6AB-263C-4588-9B8D-CB6AA1EF4593}" srcOrd="0" destOrd="0" presId="urn:microsoft.com/office/officeart/2018/2/layout/IconVerticalSolidList"/>
    <dgm:cxn modelId="{0AE0F49A-53AF-43D6-97FE-3D70AB218B05}" type="presParOf" srcId="{44391364-7F1D-49B8-A9D3-8033A5957BB4}" destId="{1D3FB60F-554B-405F-A644-F75D8896F14D}" srcOrd="1" destOrd="0" presId="urn:microsoft.com/office/officeart/2018/2/layout/IconVerticalSolidList"/>
    <dgm:cxn modelId="{D34ED587-5742-4B13-881E-66D6CDB83DA9}" type="presParOf" srcId="{44391364-7F1D-49B8-A9D3-8033A5957BB4}" destId="{6FD3BF39-A650-47CB-B709-3C078A5B5CC1}" srcOrd="2" destOrd="0" presId="urn:microsoft.com/office/officeart/2018/2/layout/IconVerticalSolidList"/>
    <dgm:cxn modelId="{1671183F-0591-4FC5-A3F7-2715ECAC27C4}" type="presParOf" srcId="{44391364-7F1D-49B8-A9D3-8033A5957BB4}" destId="{D29D6ECE-C01D-4025-831E-4EB7E3693612}" srcOrd="3" destOrd="0" presId="urn:microsoft.com/office/officeart/2018/2/layout/IconVerticalSolidList"/>
    <dgm:cxn modelId="{DE765C04-0865-40F2-B20E-FDE13DDE1C9A}" type="presParOf" srcId="{76929BB6-1619-45A8-9FD9-050C66B98F3C}" destId="{89965D25-5A14-4AA1-9F2C-4CDF5E6CB6DD}" srcOrd="3" destOrd="0" presId="urn:microsoft.com/office/officeart/2018/2/layout/IconVerticalSolidList"/>
    <dgm:cxn modelId="{B0FA8AFD-6C99-4F89-8FFB-F63543928883}" type="presParOf" srcId="{76929BB6-1619-45A8-9FD9-050C66B98F3C}" destId="{7190E00C-359F-458F-863E-2D361DA2323D}" srcOrd="4" destOrd="0" presId="urn:microsoft.com/office/officeart/2018/2/layout/IconVerticalSolidList"/>
    <dgm:cxn modelId="{DBDCF570-51DA-4AD0-8D85-657B169C6080}" type="presParOf" srcId="{7190E00C-359F-458F-863E-2D361DA2323D}" destId="{66CDCEEC-6377-4100-8599-7C417971CF09}" srcOrd="0" destOrd="0" presId="urn:microsoft.com/office/officeart/2018/2/layout/IconVerticalSolidList"/>
    <dgm:cxn modelId="{3FA72980-78A0-42FD-AA45-352581A30F5A}" type="presParOf" srcId="{7190E00C-359F-458F-863E-2D361DA2323D}" destId="{300A345C-7CED-4C67-9E42-E132A89E6DA0}" srcOrd="1" destOrd="0" presId="urn:microsoft.com/office/officeart/2018/2/layout/IconVerticalSolidList"/>
    <dgm:cxn modelId="{7E79EFAE-7EB3-4E1B-B305-64C889AE0A49}" type="presParOf" srcId="{7190E00C-359F-458F-863E-2D361DA2323D}" destId="{81E1E074-B14E-4CC0-9F0A-006C3B20121E}" srcOrd="2" destOrd="0" presId="urn:microsoft.com/office/officeart/2018/2/layout/IconVerticalSolidList"/>
    <dgm:cxn modelId="{C18CB577-3861-4610-8A34-4B195F1517F4}" type="presParOf" srcId="{7190E00C-359F-458F-863E-2D361DA2323D}" destId="{160DFBC3-9A69-4542-AE09-C47E32CF49A7}" srcOrd="3" destOrd="0" presId="urn:microsoft.com/office/officeart/2018/2/layout/IconVerticalSolidList"/>
    <dgm:cxn modelId="{8174ECE9-D043-4709-B0AE-C73E7D367493}" type="presParOf" srcId="{76929BB6-1619-45A8-9FD9-050C66B98F3C}" destId="{8EFFF357-A322-4E76-BA62-364D622F59F6}" srcOrd="5" destOrd="0" presId="urn:microsoft.com/office/officeart/2018/2/layout/IconVerticalSolidList"/>
    <dgm:cxn modelId="{30007842-FF59-492C-87A8-3A529740B6EA}" type="presParOf" srcId="{76929BB6-1619-45A8-9FD9-050C66B98F3C}" destId="{2F5C41C6-E5E8-4094-9D3C-BC0121B4C961}" srcOrd="6" destOrd="0" presId="urn:microsoft.com/office/officeart/2018/2/layout/IconVerticalSolidList"/>
    <dgm:cxn modelId="{2EC1BAD2-C167-467C-98C5-1EB82B70FF7E}" type="presParOf" srcId="{2F5C41C6-E5E8-4094-9D3C-BC0121B4C961}" destId="{23D50D97-96DA-4E4A-AE33-CA381590E685}" srcOrd="0" destOrd="0" presId="urn:microsoft.com/office/officeart/2018/2/layout/IconVerticalSolidList"/>
    <dgm:cxn modelId="{68E04C06-1982-4A46-9CB4-F4BAA110A1A4}" type="presParOf" srcId="{2F5C41C6-E5E8-4094-9D3C-BC0121B4C961}" destId="{802805B1-AEA9-4790-A164-DEAEEFCF8AAE}" srcOrd="1" destOrd="0" presId="urn:microsoft.com/office/officeart/2018/2/layout/IconVerticalSolidList"/>
    <dgm:cxn modelId="{1733D2DB-3FE4-4F60-8510-CCA3533B9D2A}" type="presParOf" srcId="{2F5C41C6-E5E8-4094-9D3C-BC0121B4C961}" destId="{E90F0058-28B5-4193-A52F-9B0E7151BFDB}" srcOrd="2" destOrd="0" presId="urn:microsoft.com/office/officeart/2018/2/layout/IconVerticalSolidList"/>
    <dgm:cxn modelId="{FCE1F11A-8C3B-4A91-B13C-1172B4DEF365}" type="presParOf" srcId="{2F5C41C6-E5E8-4094-9D3C-BC0121B4C961}" destId="{8F213729-2BA5-4BA3-93CE-4CFA483593DF}" srcOrd="3" destOrd="0" presId="urn:microsoft.com/office/officeart/2018/2/layout/IconVerticalSolidList"/>
    <dgm:cxn modelId="{489B678E-1EAB-4002-9BD7-983F601C2325}" type="presParOf" srcId="{76929BB6-1619-45A8-9FD9-050C66B98F3C}" destId="{520296BB-ED73-440B-9040-9CE5EE618C23}" srcOrd="7" destOrd="0" presId="urn:microsoft.com/office/officeart/2018/2/layout/IconVerticalSolidList"/>
    <dgm:cxn modelId="{995E037D-A967-4222-B66D-9D0FE78D9EE7}" type="presParOf" srcId="{76929BB6-1619-45A8-9FD9-050C66B98F3C}" destId="{280F1594-6715-454C-AEA5-AA03E1518F7B}" srcOrd="8" destOrd="0" presId="urn:microsoft.com/office/officeart/2018/2/layout/IconVerticalSolidList"/>
    <dgm:cxn modelId="{982A2B13-8688-4FA2-8B91-67CF6E37B659}" type="presParOf" srcId="{280F1594-6715-454C-AEA5-AA03E1518F7B}" destId="{A3E5301F-BA5A-4413-9081-554E2BAF5C4E}" srcOrd="0" destOrd="0" presId="urn:microsoft.com/office/officeart/2018/2/layout/IconVerticalSolidList"/>
    <dgm:cxn modelId="{2D76ABA7-3CA4-415F-8EB6-B166FE4CD801}" type="presParOf" srcId="{280F1594-6715-454C-AEA5-AA03E1518F7B}" destId="{A58930AC-FE03-4555-A683-AA7EA1B90DF6}" srcOrd="1" destOrd="0" presId="urn:microsoft.com/office/officeart/2018/2/layout/IconVerticalSolidList"/>
    <dgm:cxn modelId="{14640C79-7A13-4A2B-BC3E-108CE9F16581}" type="presParOf" srcId="{280F1594-6715-454C-AEA5-AA03E1518F7B}" destId="{C743BAF2-BF61-47EF-9002-D84D286429F5}" srcOrd="2" destOrd="0" presId="urn:microsoft.com/office/officeart/2018/2/layout/IconVerticalSolidList"/>
    <dgm:cxn modelId="{8D73612F-5B45-438B-BC9E-65F96FEC6A66}" type="presParOf" srcId="{280F1594-6715-454C-AEA5-AA03E1518F7B}" destId="{9015CF28-854E-43BE-86AB-BE96BC391DF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AA53033-21A9-45BE-B934-C90B727E0D12}"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8DFAF72F-D760-4674-BC87-FB13B92381A7}">
      <dgm:prSet custT="1"/>
      <dgm:spPr/>
      <dgm:t>
        <a:bodyPr anchor="ctr"/>
        <a:lstStyle/>
        <a:p>
          <a:pPr algn="just">
            <a:lnSpc>
              <a:spcPct val="150000"/>
            </a:lnSpc>
          </a:pPr>
          <a:r>
            <a:rPr lang="en-US" sz="1600" dirty="0">
              <a:solidFill>
                <a:schemeClr val="tx1"/>
              </a:solidFill>
              <a:latin typeface="Trebuchet MS" panose="020B0603020202020204" pitchFamily="34" charset="0"/>
            </a:rPr>
            <a:t>Introduction provides an explanation of the chosen healthcare quality problem. </a:t>
          </a:r>
        </a:p>
      </dgm:t>
    </dgm:pt>
    <dgm:pt modelId="{BEFD9810-15F1-443E-B50F-6B8B5773408C}" type="parTrans" cxnId="{B648B7EE-9F95-4A7F-BDAA-613F374427C1}">
      <dgm:prSet/>
      <dgm:spPr/>
      <dgm:t>
        <a:bodyPr/>
        <a:lstStyle/>
        <a:p>
          <a:endParaRPr lang="en-US"/>
        </a:p>
      </dgm:t>
    </dgm:pt>
    <dgm:pt modelId="{3102BDBD-E2EA-4765-9473-A8C72EC8AB78}" type="sibTrans" cxnId="{B648B7EE-9F95-4A7F-BDAA-613F374427C1}">
      <dgm:prSet phldrT="01" phldr="0"/>
      <dgm:spPr/>
      <dgm:t>
        <a:bodyPr/>
        <a:lstStyle/>
        <a:p>
          <a:r>
            <a:rPr lang="en-US"/>
            <a:t>01</a:t>
          </a:r>
          <a:endParaRPr lang="en-US" dirty="0"/>
        </a:p>
      </dgm:t>
    </dgm:pt>
    <dgm:pt modelId="{4BCFCAD7-ED40-459B-9ADD-7415310A06BC}">
      <dgm:prSet custT="1"/>
      <dgm:spPr/>
      <dgm:t>
        <a:bodyPr anchor="ctr"/>
        <a:lstStyle/>
        <a:p>
          <a:pPr algn="just">
            <a:lnSpc>
              <a:spcPct val="150000"/>
            </a:lnSpc>
          </a:pPr>
          <a:r>
            <a:rPr lang="en-US" sz="1600" dirty="0">
              <a:solidFill>
                <a:schemeClr val="tx1"/>
              </a:solidFill>
              <a:latin typeface="Trebuchet MS" panose="020B0603020202020204" pitchFamily="34" charset="0"/>
            </a:rPr>
            <a:t>Literature review analyzes the quality assurance related theories. </a:t>
          </a:r>
        </a:p>
      </dgm:t>
    </dgm:pt>
    <dgm:pt modelId="{C2B02817-C663-4AAC-B047-77FD5D641E31}" type="parTrans" cxnId="{D3DEC883-20D3-4992-8E69-D77A98B232CC}">
      <dgm:prSet/>
      <dgm:spPr/>
      <dgm:t>
        <a:bodyPr/>
        <a:lstStyle/>
        <a:p>
          <a:endParaRPr lang="en-US"/>
        </a:p>
      </dgm:t>
    </dgm:pt>
    <dgm:pt modelId="{E6DBC37F-4C37-4E1A-BAFA-FDC972F18511}" type="sibTrans" cxnId="{D3DEC883-20D3-4992-8E69-D77A98B232CC}">
      <dgm:prSet phldrT="02" phldr="0"/>
      <dgm:spPr/>
      <dgm:t>
        <a:bodyPr/>
        <a:lstStyle/>
        <a:p>
          <a:r>
            <a:rPr lang="en-US"/>
            <a:t>02</a:t>
          </a:r>
        </a:p>
      </dgm:t>
    </dgm:pt>
    <dgm:pt modelId="{F1C48E06-5944-4371-B846-A9CD7396DDF4}">
      <dgm:prSet custT="1"/>
      <dgm:spPr/>
      <dgm:t>
        <a:bodyPr anchor="ctr"/>
        <a:lstStyle/>
        <a:p>
          <a:pPr algn="just">
            <a:lnSpc>
              <a:spcPct val="150000"/>
            </a:lnSpc>
          </a:pPr>
          <a:r>
            <a:rPr lang="en-US" sz="1600" dirty="0">
              <a:solidFill>
                <a:schemeClr val="tx1"/>
              </a:solidFill>
              <a:latin typeface="Trebuchet MS" panose="020B0603020202020204" pitchFamily="34" charset="0"/>
            </a:rPr>
            <a:t>Critical analysis involves analysis of underlying causes and policies. </a:t>
          </a:r>
        </a:p>
      </dgm:t>
    </dgm:pt>
    <dgm:pt modelId="{1EE3578E-B3F7-4382-B69C-5ADCFC9950E7}" type="parTrans" cxnId="{74FC15CC-423C-4AD5-AC06-3F2B21B72927}">
      <dgm:prSet/>
      <dgm:spPr/>
      <dgm:t>
        <a:bodyPr/>
        <a:lstStyle/>
        <a:p>
          <a:endParaRPr lang="en-US"/>
        </a:p>
      </dgm:t>
    </dgm:pt>
    <dgm:pt modelId="{2CFDC851-E496-436A-965B-02CC4C7A8A60}" type="sibTrans" cxnId="{74FC15CC-423C-4AD5-AC06-3F2B21B72927}">
      <dgm:prSet phldrT="03" phldr="0"/>
      <dgm:spPr/>
      <dgm:t>
        <a:bodyPr/>
        <a:lstStyle/>
        <a:p>
          <a:r>
            <a:rPr lang="en-US"/>
            <a:t>03</a:t>
          </a:r>
        </a:p>
      </dgm:t>
    </dgm:pt>
    <dgm:pt modelId="{360FEF35-F1D5-4E27-81E1-28E0C4ADE34A}">
      <dgm:prSet custT="1"/>
      <dgm:spPr/>
      <dgm:t>
        <a:bodyPr anchor="ctr"/>
        <a:lstStyle/>
        <a:p>
          <a:pPr algn="just">
            <a:lnSpc>
              <a:spcPct val="150000"/>
            </a:lnSpc>
          </a:pPr>
          <a:r>
            <a:rPr lang="en-US" sz="1600" dirty="0">
              <a:solidFill>
                <a:schemeClr val="tx1"/>
              </a:solidFill>
              <a:latin typeface="Trebuchet MS" panose="020B0603020202020204" pitchFamily="34" charset="0"/>
            </a:rPr>
            <a:t>Recommendations show service improvement strategies. </a:t>
          </a:r>
        </a:p>
      </dgm:t>
    </dgm:pt>
    <dgm:pt modelId="{0537EF03-D37A-45B1-9BB4-B6B6BCEE33FA}" type="parTrans" cxnId="{A16BCBD1-73D2-481A-B4A1-A9D11C2A69A3}">
      <dgm:prSet/>
      <dgm:spPr/>
      <dgm:t>
        <a:bodyPr/>
        <a:lstStyle/>
        <a:p>
          <a:endParaRPr lang="en-US"/>
        </a:p>
      </dgm:t>
    </dgm:pt>
    <dgm:pt modelId="{5BB1D0A2-4079-454F-8995-100C745B2A01}" type="sibTrans" cxnId="{A16BCBD1-73D2-481A-B4A1-A9D11C2A69A3}">
      <dgm:prSet phldrT="04" phldr="0"/>
      <dgm:spPr/>
      <dgm:t>
        <a:bodyPr/>
        <a:lstStyle/>
        <a:p>
          <a:r>
            <a:rPr lang="en-US"/>
            <a:t>04</a:t>
          </a:r>
        </a:p>
      </dgm:t>
    </dgm:pt>
    <dgm:pt modelId="{BB3C72DF-1FDE-42BA-8D63-7B76FA2DB50A}">
      <dgm:prSet custT="1"/>
      <dgm:spPr/>
      <dgm:t>
        <a:bodyPr anchor="ctr"/>
        <a:lstStyle/>
        <a:p>
          <a:pPr algn="just">
            <a:lnSpc>
              <a:spcPct val="150000"/>
            </a:lnSpc>
          </a:pPr>
          <a:r>
            <a:rPr lang="en-US" sz="1800" dirty="0">
              <a:solidFill>
                <a:schemeClr val="tx1"/>
              </a:solidFill>
              <a:latin typeface="Trebuchet MS" panose="020B0603020202020204" pitchFamily="34" charset="0"/>
            </a:rPr>
            <a:t>Conclusion Overviews major findings and learning.</a:t>
          </a:r>
        </a:p>
      </dgm:t>
    </dgm:pt>
    <dgm:pt modelId="{B726BAB0-141D-46B7-BB72-122016EFDC83}" type="parTrans" cxnId="{7A9684C7-25D5-42B7-8660-A23160EE6D88}">
      <dgm:prSet/>
      <dgm:spPr/>
      <dgm:t>
        <a:bodyPr/>
        <a:lstStyle/>
        <a:p>
          <a:endParaRPr lang="en-US"/>
        </a:p>
      </dgm:t>
    </dgm:pt>
    <dgm:pt modelId="{5CDDBAAF-4FC5-4631-8C21-5325E323311C}" type="sibTrans" cxnId="{7A9684C7-25D5-42B7-8660-A23160EE6D88}">
      <dgm:prSet phldrT="05" phldr="0"/>
      <dgm:spPr/>
      <dgm:t>
        <a:bodyPr/>
        <a:lstStyle/>
        <a:p>
          <a:r>
            <a:rPr lang="en-US"/>
            <a:t>05</a:t>
          </a:r>
        </a:p>
      </dgm:t>
    </dgm:pt>
    <dgm:pt modelId="{49BD81B2-CD7C-40E1-9DE4-010BA3AEED4E}" type="pres">
      <dgm:prSet presAssocID="{0AA53033-21A9-45BE-B934-C90B727E0D12}" presName="Name0" presStyleCnt="0">
        <dgm:presLayoutVars>
          <dgm:animLvl val="lvl"/>
          <dgm:resizeHandles val="exact"/>
        </dgm:presLayoutVars>
      </dgm:prSet>
      <dgm:spPr/>
    </dgm:pt>
    <dgm:pt modelId="{FE14AC59-E83A-4371-B48E-A4ED1A30218B}" type="pres">
      <dgm:prSet presAssocID="{8DFAF72F-D760-4674-BC87-FB13B92381A7}" presName="compositeNode" presStyleCnt="0">
        <dgm:presLayoutVars>
          <dgm:bulletEnabled val="1"/>
        </dgm:presLayoutVars>
      </dgm:prSet>
      <dgm:spPr/>
    </dgm:pt>
    <dgm:pt modelId="{EF911C32-4EF9-4E54-96A0-A6D130613530}" type="pres">
      <dgm:prSet presAssocID="{8DFAF72F-D760-4674-BC87-FB13B92381A7}" presName="bgRect" presStyleLbl="alignNode1" presStyleIdx="0" presStyleCnt="5" custScaleY="131409"/>
      <dgm:spPr/>
    </dgm:pt>
    <dgm:pt modelId="{C59C3341-8B71-4ED9-96ED-5E58A59F1628}" type="pres">
      <dgm:prSet presAssocID="{3102BDBD-E2EA-4765-9473-A8C72EC8AB78}" presName="sibTransNodeRect" presStyleLbl="alignNode1" presStyleIdx="0" presStyleCnt="5">
        <dgm:presLayoutVars>
          <dgm:chMax val="0"/>
          <dgm:bulletEnabled val="1"/>
        </dgm:presLayoutVars>
      </dgm:prSet>
      <dgm:spPr/>
    </dgm:pt>
    <dgm:pt modelId="{6570D063-57C8-468C-A444-76AC0A48E0DD}" type="pres">
      <dgm:prSet presAssocID="{8DFAF72F-D760-4674-BC87-FB13B92381A7}" presName="nodeRect" presStyleLbl="alignNode1" presStyleIdx="0" presStyleCnt="5">
        <dgm:presLayoutVars>
          <dgm:bulletEnabled val="1"/>
        </dgm:presLayoutVars>
      </dgm:prSet>
      <dgm:spPr/>
    </dgm:pt>
    <dgm:pt modelId="{E7E94704-C1AE-4F5B-A2C3-1E969DDF7DF3}" type="pres">
      <dgm:prSet presAssocID="{3102BDBD-E2EA-4765-9473-A8C72EC8AB78}" presName="sibTrans" presStyleCnt="0"/>
      <dgm:spPr/>
    </dgm:pt>
    <dgm:pt modelId="{17AC9384-3E75-4098-A915-305E0951B27B}" type="pres">
      <dgm:prSet presAssocID="{4BCFCAD7-ED40-459B-9ADD-7415310A06BC}" presName="compositeNode" presStyleCnt="0">
        <dgm:presLayoutVars>
          <dgm:bulletEnabled val="1"/>
        </dgm:presLayoutVars>
      </dgm:prSet>
      <dgm:spPr/>
    </dgm:pt>
    <dgm:pt modelId="{B94FC62C-A5FB-4F95-B742-3EA557D3E7AE}" type="pres">
      <dgm:prSet presAssocID="{4BCFCAD7-ED40-459B-9ADD-7415310A06BC}" presName="bgRect" presStyleLbl="alignNode1" presStyleIdx="1" presStyleCnt="5" custScaleY="132418"/>
      <dgm:spPr/>
    </dgm:pt>
    <dgm:pt modelId="{77FC9FC4-6CC1-4959-939D-BB30A5E9368F}" type="pres">
      <dgm:prSet presAssocID="{E6DBC37F-4C37-4E1A-BAFA-FDC972F18511}" presName="sibTransNodeRect" presStyleLbl="alignNode1" presStyleIdx="1" presStyleCnt="5">
        <dgm:presLayoutVars>
          <dgm:chMax val="0"/>
          <dgm:bulletEnabled val="1"/>
        </dgm:presLayoutVars>
      </dgm:prSet>
      <dgm:spPr/>
    </dgm:pt>
    <dgm:pt modelId="{5D2A8D19-D953-4C93-BA2D-193400EF910E}" type="pres">
      <dgm:prSet presAssocID="{4BCFCAD7-ED40-459B-9ADD-7415310A06BC}" presName="nodeRect" presStyleLbl="alignNode1" presStyleIdx="1" presStyleCnt="5">
        <dgm:presLayoutVars>
          <dgm:bulletEnabled val="1"/>
        </dgm:presLayoutVars>
      </dgm:prSet>
      <dgm:spPr/>
    </dgm:pt>
    <dgm:pt modelId="{81CF4B87-8344-49B6-9249-39F240FB2651}" type="pres">
      <dgm:prSet presAssocID="{E6DBC37F-4C37-4E1A-BAFA-FDC972F18511}" presName="sibTrans" presStyleCnt="0"/>
      <dgm:spPr/>
    </dgm:pt>
    <dgm:pt modelId="{AA09FF3A-C752-46E5-9674-D6578FAA3BB7}" type="pres">
      <dgm:prSet presAssocID="{F1C48E06-5944-4371-B846-A9CD7396DDF4}" presName="compositeNode" presStyleCnt="0">
        <dgm:presLayoutVars>
          <dgm:bulletEnabled val="1"/>
        </dgm:presLayoutVars>
      </dgm:prSet>
      <dgm:spPr/>
    </dgm:pt>
    <dgm:pt modelId="{26D95C2E-6BBC-46BE-9B02-F814D80FDB78}" type="pres">
      <dgm:prSet presAssocID="{F1C48E06-5944-4371-B846-A9CD7396DDF4}" presName="bgRect" presStyleLbl="alignNode1" presStyleIdx="2" presStyleCnt="5" custScaleY="133427"/>
      <dgm:spPr/>
    </dgm:pt>
    <dgm:pt modelId="{ACE080EC-BA9C-4ABB-A9CC-1E62673804D3}" type="pres">
      <dgm:prSet presAssocID="{2CFDC851-E496-436A-965B-02CC4C7A8A60}" presName="sibTransNodeRect" presStyleLbl="alignNode1" presStyleIdx="2" presStyleCnt="5">
        <dgm:presLayoutVars>
          <dgm:chMax val="0"/>
          <dgm:bulletEnabled val="1"/>
        </dgm:presLayoutVars>
      </dgm:prSet>
      <dgm:spPr/>
    </dgm:pt>
    <dgm:pt modelId="{B6DA64FB-4BB4-4875-BB2F-02EA4CBC15B1}" type="pres">
      <dgm:prSet presAssocID="{F1C48E06-5944-4371-B846-A9CD7396DDF4}" presName="nodeRect" presStyleLbl="alignNode1" presStyleIdx="2" presStyleCnt="5">
        <dgm:presLayoutVars>
          <dgm:bulletEnabled val="1"/>
        </dgm:presLayoutVars>
      </dgm:prSet>
      <dgm:spPr/>
    </dgm:pt>
    <dgm:pt modelId="{EB4A4690-D2BA-49B1-98AB-8B05FA0E38AF}" type="pres">
      <dgm:prSet presAssocID="{2CFDC851-E496-436A-965B-02CC4C7A8A60}" presName="sibTrans" presStyleCnt="0"/>
      <dgm:spPr/>
    </dgm:pt>
    <dgm:pt modelId="{CBC359F4-ED9B-4030-81DB-4AA7C227880C}" type="pres">
      <dgm:prSet presAssocID="{360FEF35-F1D5-4E27-81E1-28E0C4ADE34A}" presName="compositeNode" presStyleCnt="0">
        <dgm:presLayoutVars>
          <dgm:bulletEnabled val="1"/>
        </dgm:presLayoutVars>
      </dgm:prSet>
      <dgm:spPr/>
    </dgm:pt>
    <dgm:pt modelId="{3848C9D6-2931-454A-99A9-89CAC0F3CA08}" type="pres">
      <dgm:prSet presAssocID="{360FEF35-F1D5-4E27-81E1-28E0C4ADE34A}" presName="bgRect" presStyleLbl="alignNode1" presStyleIdx="3" presStyleCnt="5" custScaleX="108071" custScaleY="133904"/>
      <dgm:spPr/>
    </dgm:pt>
    <dgm:pt modelId="{60C2FC49-EAFF-4D6B-9522-7BAF066F2DAB}" type="pres">
      <dgm:prSet presAssocID="{5BB1D0A2-4079-454F-8995-100C745B2A01}" presName="sibTransNodeRect" presStyleLbl="alignNode1" presStyleIdx="3" presStyleCnt="5">
        <dgm:presLayoutVars>
          <dgm:chMax val="0"/>
          <dgm:bulletEnabled val="1"/>
        </dgm:presLayoutVars>
      </dgm:prSet>
      <dgm:spPr/>
    </dgm:pt>
    <dgm:pt modelId="{B8CA58C0-7B69-42FC-8A73-DEF705220A1D}" type="pres">
      <dgm:prSet presAssocID="{360FEF35-F1D5-4E27-81E1-28E0C4ADE34A}" presName="nodeRect" presStyleLbl="alignNode1" presStyleIdx="3" presStyleCnt="5">
        <dgm:presLayoutVars>
          <dgm:bulletEnabled val="1"/>
        </dgm:presLayoutVars>
      </dgm:prSet>
      <dgm:spPr/>
    </dgm:pt>
    <dgm:pt modelId="{BAEBC453-7270-44C6-ABDD-709CE2AE2CE3}" type="pres">
      <dgm:prSet presAssocID="{5BB1D0A2-4079-454F-8995-100C745B2A01}" presName="sibTrans" presStyleCnt="0"/>
      <dgm:spPr/>
    </dgm:pt>
    <dgm:pt modelId="{F40AA129-BD57-4D7B-A6DB-4F7B3A3CCB4A}" type="pres">
      <dgm:prSet presAssocID="{BB3C72DF-1FDE-42BA-8D63-7B76FA2DB50A}" presName="compositeNode" presStyleCnt="0">
        <dgm:presLayoutVars>
          <dgm:bulletEnabled val="1"/>
        </dgm:presLayoutVars>
      </dgm:prSet>
      <dgm:spPr/>
    </dgm:pt>
    <dgm:pt modelId="{F6647ECF-0DDC-4247-B772-ABC1D79FE8B2}" type="pres">
      <dgm:prSet presAssocID="{BB3C72DF-1FDE-42BA-8D63-7B76FA2DB50A}" presName="bgRect" presStyleLbl="alignNode1" presStyleIdx="4" presStyleCnt="5" custScaleX="109566" custScaleY="132553"/>
      <dgm:spPr/>
    </dgm:pt>
    <dgm:pt modelId="{456688FD-04F2-4652-95A5-73AEF2E81D17}" type="pres">
      <dgm:prSet presAssocID="{5CDDBAAF-4FC5-4631-8C21-5325E323311C}" presName="sibTransNodeRect" presStyleLbl="alignNode1" presStyleIdx="4" presStyleCnt="5">
        <dgm:presLayoutVars>
          <dgm:chMax val="0"/>
          <dgm:bulletEnabled val="1"/>
        </dgm:presLayoutVars>
      </dgm:prSet>
      <dgm:spPr/>
    </dgm:pt>
    <dgm:pt modelId="{544295F5-666D-44E8-93A9-047F612C69A4}" type="pres">
      <dgm:prSet presAssocID="{BB3C72DF-1FDE-42BA-8D63-7B76FA2DB50A}" presName="nodeRect" presStyleLbl="alignNode1" presStyleIdx="4" presStyleCnt="5">
        <dgm:presLayoutVars>
          <dgm:bulletEnabled val="1"/>
        </dgm:presLayoutVars>
      </dgm:prSet>
      <dgm:spPr/>
    </dgm:pt>
  </dgm:ptLst>
  <dgm:cxnLst>
    <dgm:cxn modelId="{DEA4E222-649D-450D-BB9E-95B9EC11A01A}" type="presOf" srcId="{4BCFCAD7-ED40-459B-9ADD-7415310A06BC}" destId="{B94FC62C-A5FB-4F95-B742-3EA557D3E7AE}" srcOrd="0" destOrd="0" presId="urn:microsoft.com/office/officeart/2016/7/layout/LinearBlockProcessNumbered"/>
    <dgm:cxn modelId="{47E1FA34-F874-4FEB-9AA3-71102BEDADFE}" type="presOf" srcId="{F1C48E06-5944-4371-B846-A9CD7396DDF4}" destId="{26D95C2E-6BBC-46BE-9B02-F814D80FDB78}" srcOrd="0" destOrd="0" presId="urn:microsoft.com/office/officeart/2016/7/layout/LinearBlockProcessNumbered"/>
    <dgm:cxn modelId="{A1F27469-D3B4-44A7-8A7D-EF727A5A92C5}" type="presOf" srcId="{E6DBC37F-4C37-4E1A-BAFA-FDC972F18511}" destId="{77FC9FC4-6CC1-4959-939D-BB30A5E9368F}" srcOrd="0" destOrd="0" presId="urn:microsoft.com/office/officeart/2016/7/layout/LinearBlockProcessNumbered"/>
    <dgm:cxn modelId="{0A539770-769B-4EA6-8DA6-965AC22DB045}" type="presOf" srcId="{360FEF35-F1D5-4E27-81E1-28E0C4ADE34A}" destId="{3848C9D6-2931-454A-99A9-89CAC0F3CA08}" srcOrd="0" destOrd="0" presId="urn:microsoft.com/office/officeart/2016/7/layout/LinearBlockProcessNumbered"/>
    <dgm:cxn modelId="{A97AF272-7C3A-4726-9613-561B1DC5B9AA}" type="presOf" srcId="{360FEF35-F1D5-4E27-81E1-28E0C4ADE34A}" destId="{B8CA58C0-7B69-42FC-8A73-DEF705220A1D}" srcOrd="1" destOrd="0" presId="urn:microsoft.com/office/officeart/2016/7/layout/LinearBlockProcessNumbered"/>
    <dgm:cxn modelId="{D3DEC883-20D3-4992-8E69-D77A98B232CC}" srcId="{0AA53033-21A9-45BE-B934-C90B727E0D12}" destId="{4BCFCAD7-ED40-459B-9ADD-7415310A06BC}" srcOrd="1" destOrd="0" parTransId="{C2B02817-C663-4AAC-B047-77FD5D641E31}" sibTransId="{E6DBC37F-4C37-4E1A-BAFA-FDC972F18511}"/>
    <dgm:cxn modelId="{44774F85-180E-4585-800C-F643372B20C6}" type="presOf" srcId="{BB3C72DF-1FDE-42BA-8D63-7B76FA2DB50A}" destId="{F6647ECF-0DDC-4247-B772-ABC1D79FE8B2}" srcOrd="0" destOrd="0" presId="urn:microsoft.com/office/officeart/2016/7/layout/LinearBlockProcessNumbered"/>
    <dgm:cxn modelId="{11DFE288-D4BA-4331-B6A1-44FE3425D426}" type="presOf" srcId="{BB3C72DF-1FDE-42BA-8D63-7B76FA2DB50A}" destId="{544295F5-666D-44E8-93A9-047F612C69A4}" srcOrd="1" destOrd="0" presId="urn:microsoft.com/office/officeart/2016/7/layout/LinearBlockProcessNumbered"/>
    <dgm:cxn modelId="{4115FC91-6117-4A3B-9A80-585C926066D2}" type="presOf" srcId="{0AA53033-21A9-45BE-B934-C90B727E0D12}" destId="{49BD81B2-CD7C-40E1-9DE4-010BA3AEED4E}" srcOrd="0" destOrd="0" presId="urn:microsoft.com/office/officeart/2016/7/layout/LinearBlockProcessNumbered"/>
    <dgm:cxn modelId="{F08B1492-0339-4E3D-9841-9F40881822E1}" type="presOf" srcId="{5BB1D0A2-4079-454F-8995-100C745B2A01}" destId="{60C2FC49-EAFF-4D6B-9522-7BAF066F2DAB}" srcOrd="0" destOrd="0" presId="urn:microsoft.com/office/officeart/2016/7/layout/LinearBlockProcessNumbered"/>
    <dgm:cxn modelId="{54BCEBA2-7F88-470D-9060-7934792507FF}" type="presOf" srcId="{F1C48E06-5944-4371-B846-A9CD7396DDF4}" destId="{B6DA64FB-4BB4-4875-BB2F-02EA4CBC15B1}" srcOrd="1" destOrd="0" presId="urn:microsoft.com/office/officeart/2016/7/layout/LinearBlockProcessNumbered"/>
    <dgm:cxn modelId="{76810BA6-8DEB-487C-8E1F-A76B06B399AB}" type="presOf" srcId="{4BCFCAD7-ED40-459B-9ADD-7415310A06BC}" destId="{5D2A8D19-D953-4C93-BA2D-193400EF910E}" srcOrd="1" destOrd="0" presId="urn:microsoft.com/office/officeart/2016/7/layout/LinearBlockProcessNumbered"/>
    <dgm:cxn modelId="{7A9684C7-25D5-42B7-8660-A23160EE6D88}" srcId="{0AA53033-21A9-45BE-B934-C90B727E0D12}" destId="{BB3C72DF-1FDE-42BA-8D63-7B76FA2DB50A}" srcOrd="4" destOrd="0" parTransId="{B726BAB0-141D-46B7-BB72-122016EFDC83}" sibTransId="{5CDDBAAF-4FC5-4631-8C21-5325E323311C}"/>
    <dgm:cxn modelId="{74FC15CC-423C-4AD5-AC06-3F2B21B72927}" srcId="{0AA53033-21A9-45BE-B934-C90B727E0D12}" destId="{F1C48E06-5944-4371-B846-A9CD7396DDF4}" srcOrd="2" destOrd="0" parTransId="{1EE3578E-B3F7-4382-B69C-5ADCFC9950E7}" sibTransId="{2CFDC851-E496-436A-965B-02CC4C7A8A60}"/>
    <dgm:cxn modelId="{A16BCBD1-73D2-481A-B4A1-A9D11C2A69A3}" srcId="{0AA53033-21A9-45BE-B934-C90B727E0D12}" destId="{360FEF35-F1D5-4E27-81E1-28E0C4ADE34A}" srcOrd="3" destOrd="0" parTransId="{0537EF03-D37A-45B1-9BB4-B6B6BCEE33FA}" sibTransId="{5BB1D0A2-4079-454F-8995-100C745B2A01}"/>
    <dgm:cxn modelId="{C7E918DE-297F-47E8-BCBC-EBAEA43949F4}" type="presOf" srcId="{3102BDBD-E2EA-4765-9473-A8C72EC8AB78}" destId="{C59C3341-8B71-4ED9-96ED-5E58A59F1628}" srcOrd="0" destOrd="0" presId="urn:microsoft.com/office/officeart/2016/7/layout/LinearBlockProcessNumbered"/>
    <dgm:cxn modelId="{2B40ACE0-3B34-4107-941B-C57A14BAE3C5}" type="presOf" srcId="{8DFAF72F-D760-4674-BC87-FB13B92381A7}" destId="{6570D063-57C8-468C-A444-76AC0A48E0DD}" srcOrd="1" destOrd="0" presId="urn:microsoft.com/office/officeart/2016/7/layout/LinearBlockProcessNumbered"/>
    <dgm:cxn modelId="{51FB36E2-246C-4523-BA92-6DC469CF4A1C}" type="presOf" srcId="{8DFAF72F-D760-4674-BC87-FB13B92381A7}" destId="{EF911C32-4EF9-4E54-96A0-A6D130613530}" srcOrd="0" destOrd="0" presId="urn:microsoft.com/office/officeart/2016/7/layout/LinearBlockProcessNumbered"/>
    <dgm:cxn modelId="{B648B7EE-9F95-4A7F-BDAA-613F374427C1}" srcId="{0AA53033-21A9-45BE-B934-C90B727E0D12}" destId="{8DFAF72F-D760-4674-BC87-FB13B92381A7}" srcOrd="0" destOrd="0" parTransId="{BEFD9810-15F1-443E-B50F-6B8B5773408C}" sibTransId="{3102BDBD-E2EA-4765-9473-A8C72EC8AB78}"/>
    <dgm:cxn modelId="{8EDA57F3-DDE3-4970-9553-D2158C65D25A}" type="presOf" srcId="{2CFDC851-E496-436A-965B-02CC4C7A8A60}" destId="{ACE080EC-BA9C-4ABB-A9CC-1E62673804D3}" srcOrd="0" destOrd="0" presId="urn:microsoft.com/office/officeart/2016/7/layout/LinearBlockProcessNumbered"/>
    <dgm:cxn modelId="{36FC0DFD-E7C7-465B-AA5A-908E22507B03}" type="presOf" srcId="{5CDDBAAF-4FC5-4631-8C21-5325E323311C}" destId="{456688FD-04F2-4652-95A5-73AEF2E81D17}" srcOrd="0" destOrd="0" presId="urn:microsoft.com/office/officeart/2016/7/layout/LinearBlockProcessNumbered"/>
    <dgm:cxn modelId="{1BE44C4D-ED0B-49FB-9A39-B91D9B04D1BC}" type="presParOf" srcId="{49BD81B2-CD7C-40E1-9DE4-010BA3AEED4E}" destId="{FE14AC59-E83A-4371-B48E-A4ED1A30218B}" srcOrd="0" destOrd="0" presId="urn:microsoft.com/office/officeart/2016/7/layout/LinearBlockProcessNumbered"/>
    <dgm:cxn modelId="{063DEF11-4A8C-46EC-9A62-2B39024E2D46}" type="presParOf" srcId="{FE14AC59-E83A-4371-B48E-A4ED1A30218B}" destId="{EF911C32-4EF9-4E54-96A0-A6D130613530}" srcOrd="0" destOrd="0" presId="urn:microsoft.com/office/officeart/2016/7/layout/LinearBlockProcessNumbered"/>
    <dgm:cxn modelId="{91D632BD-B0F8-4B24-B9C1-3093F2225970}" type="presParOf" srcId="{FE14AC59-E83A-4371-B48E-A4ED1A30218B}" destId="{C59C3341-8B71-4ED9-96ED-5E58A59F1628}" srcOrd="1" destOrd="0" presId="urn:microsoft.com/office/officeart/2016/7/layout/LinearBlockProcessNumbered"/>
    <dgm:cxn modelId="{DCA6CC6F-07E1-4833-A5EC-D0E23A1A602B}" type="presParOf" srcId="{FE14AC59-E83A-4371-B48E-A4ED1A30218B}" destId="{6570D063-57C8-468C-A444-76AC0A48E0DD}" srcOrd="2" destOrd="0" presId="urn:microsoft.com/office/officeart/2016/7/layout/LinearBlockProcessNumbered"/>
    <dgm:cxn modelId="{873AF6A3-C19B-4DFB-A993-4E29C8BE5BB9}" type="presParOf" srcId="{49BD81B2-CD7C-40E1-9DE4-010BA3AEED4E}" destId="{E7E94704-C1AE-4F5B-A2C3-1E969DDF7DF3}" srcOrd="1" destOrd="0" presId="urn:microsoft.com/office/officeart/2016/7/layout/LinearBlockProcessNumbered"/>
    <dgm:cxn modelId="{CE8B1647-E01C-4A03-B266-EDD476F4AE4F}" type="presParOf" srcId="{49BD81B2-CD7C-40E1-9DE4-010BA3AEED4E}" destId="{17AC9384-3E75-4098-A915-305E0951B27B}" srcOrd="2" destOrd="0" presId="urn:microsoft.com/office/officeart/2016/7/layout/LinearBlockProcessNumbered"/>
    <dgm:cxn modelId="{5FE279A7-16F6-4605-9945-BE4F43FC179C}" type="presParOf" srcId="{17AC9384-3E75-4098-A915-305E0951B27B}" destId="{B94FC62C-A5FB-4F95-B742-3EA557D3E7AE}" srcOrd="0" destOrd="0" presId="urn:microsoft.com/office/officeart/2016/7/layout/LinearBlockProcessNumbered"/>
    <dgm:cxn modelId="{9545BA97-99C6-40A9-8BC7-054B4C4CB8C5}" type="presParOf" srcId="{17AC9384-3E75-4098-A915-305E0951B27B}" destId="{77FC9FC4-6CC1-4959-939D-BB30A5E9368F}" srcOrd="1" destOrd="0" presId="urn:microsoft.com/office/officeart/2016/7/layout/LinearBlockProcessNumbered"/>
    <dgm:cxn modelId="{4B149D4B-CBDE-408C-94A0-6DE0EBD2FA60}" type="presParOf" srcId="{17AC9384-3E75-4098-A915-305E0951B27B}" destId="{5D2A8D19-D953-4C93-BA2D-193400EF910E}" srcOrd="2" destOrd="0" presId="urn:microsoft.com/office/officeart/2016/7/layout/LinearBlockProcessNumbered"/>
    <dgm:cxn modelId="{1DD3B743-1456-4353-9B14-9EECA0551476}" type="presParOf" srcId="{49BD81B2-CD7C-40E1-9DE4-010BA3AEED4E}" destId="{81CF4B87-8344-49B6-9249-39F240FB2651}" srcOrd="3" destOrd="0" presId="urn:microsoft.com/office/officeart/2016/7/layout/LinearBlockProcessNumbered"/>
    <dgm:cxn modelId="{ED0F9FE6-4BCD-4B1E-B05F-50574EF58577}" type="presParOf" srcId="{49BD81B2-CD7C-40E1-9DE4-010BA3AEED4E}" destId="{AA09FF3A-C752-46E5-9674-D6578FAA3BB7}" srcOrd="4" destOrd="0" presId="urn:microsoft.com/office/officeart/2016/7/layout/LinearBlockProcessNumbered"/>
    <dgm:cxn modelId="{ED6E595A-768A-4A88-914D-1F57FE937BA8}" type="presParOf" srcId="{AA09FF3A-C752-46E5-9674-D6578FAA3BB7}" destId="{26D95C2E-6BBC-46BE-9B02-F814D80FDB78}" srcOrd="0" destOrd="0" presId="urn:microsoft.com/office/officeart/2016/7/layout/LinearBlockProcessNumbered"/>
    <dgm:cxn modelId="{48E3E764-F683-48C7-87F4-4CEEE30F943A}" type="presParOf" srcId="{AA09FF3A-C752-46E5-9674-D6578FAA3BB7}" destId="{ACE080EC-BA9C-4ABB-A9CC-1E62673804D3}" srcOrd="1" destOrd="0" presId="urn:microsoft.com/office/officeart/2016/7/layout/LinearBlockProcessNumbered"/>
    <dgm:cxn modelId="{39E92AAC-6C87-442D-A0DA-1EB62410C383}" type="presParOf" srcId="{AA09FF3A-C752-46E5-9674-D6578FAA3BB7}" destId="{B6DA64FB-4BB4-4875-BB2F-02EA4CBC15B1}" srcOrd="2" destOrd="0" presId="urn:microsoft.com/office/officeart/2016/7/layout/LinearBlockProcessNumbered"/>
    <dgm:cxn modelId="{1E32FF33-892A-444E-B32A-990537DC9DBF}" type="presParOf" srcId="{49BD81B2-CD7C-40E1-9DE4-010BA3AEED4E}" destId="{EB4A4690-D2BA-49B1-98AB-8B05FA0E38AF}" srcOrd="5" destOrd="0" presId="urn:microsoft.com/office/officeart/2016/7/layout/LinearBlockProcessNumbered"/>
    <dgm:cxn modelId="{0FE449AC-2973-4B44-9958-D07DCBE782AE}" type="presParOf" srcId="{49BD81B2-CD7C-40E1-9DE4-010BA3AEED4E}" destId="{CBC359F4-ED9B-4030-81DB-4AA7C227880C}" srcOrd="6" destOrd="0" presId="urn:microsoft.com/office/officeart/2016/7/layout/LinearBlockProcessNumbered"/>
    <dgm:cxn modelId="{4737F2B9-2F52-4674-B1F0-2FC4E4752448}" type="presParOf" srcId="{CBC359F4-ED9B-4030-81DB-4AA7C227880C}" destId="{3848C9D6-2931-454A-99A9-89CAC0F3CA08}" srcOrd="0" destOrd="0" presId="urn:microsoft.com/office/officeart/2016/7/layout/LinearBlockProcessNumbered"/>
    <dgm:cxn modelId="{BD6922D2-BEA8-4B4F-B91D-1A0BFBA39BFA}" type="presParOf" srcId="{CBC359F4-ED9B-4030-81DB-4AA7C227880C}" destId="{60C2FC49-EAFF-4D6B-9522-7BAF066F2DAB}" srcOrd="1" destOrd="0" presId="urn:microsoft.com/office/officeart/2016/7/layout/LinearBlockProcessNumbered"/>
    <dgm:cxn modelId="{64337211-EE52-421C-8F6B-4053CF16CE4D}" type="presParOf" srcId="{CBC359F4-ED9B-4030-81DB-4AA7C227880C}" destId="{B8CA58C0-7B69-42FC-8A73-DEF705220A1D}" srcOrd="2" destOrd="0" presId="urn:microsoft.com/office/officeart/2016/7/layout/LinearBlockProcessNumbered"/>
    <dgm:cxn modelId="{977EE3A5-55F8-4898-B5FC-B85094E5AF45}" type="presParOf" srcId="{49BD81B2-CD7C-40E1-9DE4-010BA3AEED4E}" destId="{BAEBC453-7270-44C6-ABDD-709CE2AE2CE3}" srcOrd="7" destOrd="0" presId="urn:microsoft.com/office/officeart/2016/7/layout/LinearBlockProcessNumbered"/>
    <dgm:cxn modelId="{33E230AC-1562-41DB-8939-3667DC8E7831}" type="presParOf" srcId="{49BD81B2-CD7C-40E1-9DE4-010BA3AEED4E}" destId="{F40AA129-BD57-4D7B-A6DB-4F7B3A3CCB4A}" srcOrd="8" destOrd="0" presId="urn:microsoft.com/office/officeart/2016/7/layout/LinearBlockProcessNumbered"/>
    <dgm:cxn modelId="{ADD658DC-E762-451C-BACA-DF9BA39C996E}" type="presParOf" srcId="{F40AA129-BD57-4D7B-A6DB-4F7B3A3CCB4A}" destId="{F6647ECF-0DDC-4247-B772-ABC1D79FE8B2}" srcOrd="0" destOrd="0" presId="urn:microsoft.com/office/officeart/2016/7/layout/LinearBlockProcessNumbered"/>
    <dgm:cxn modelId="{B8259BE2-60FE-4BEF-87A5-7DD11A51FB35}" type="presParOf" srcId="{F40AA129-BD57-4D7B-A6DB-4F7B3A3CCB4A}" destId="{456688FD-04F2-4652-95A5-73AEF2E81D17}" srcOrd="1" destOrd="0" presId="urn:microsoft.com/office/officeart/2016/7/layout/LinearBlockProcessNumbered"/>
    <dgm:cxn modelId="{DBA9475A-FC23-4243-9A53-8E3305433AC0}" type="presParOf" srcId="{F40AA129-BD57-4D7B-A6DB-4F7B3A3CCB4A}" destId="{544295F5-666D-44E8-93A9-047F612C69A4}"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3A4A845-28C8-4CE8-A68C-FFDF5277183E}"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BA17BAA7-2112-4DE4-A5AF-0C99574841D5}">
      <dgm:prSet/>
      <dgm:spPr/>
      <dgm:t>
        <a:bodyPr/>
        <a:lstStyle/>
        <a:p>
          <a:pPr algn="just">
            <a:lnSpc>
              <a:spcPct val="150000"/>
            </a:lnSpc>
          </a:pPr>
          <a:r>
            <a:rPr lang="en-US" b="0" dirty="0">
              <a:solidFill>
                <a:schemeClr val="tx1"/>
              </a:solidFill>
              <a:latin typeface="Trebuchet MS" panose="020B0603020202020204" pitchFamily="34" charset="0"/>
            </a:rPr>
            <a:t>Failure is not the case of merely individual actions. </a:t>
          </a:r>
        </a:p>
      </dgm:t>
    </dgm:pt>
    <dgm:pt modelId="{31DAB820-F8FB-4178-9925-8BD6CDF8E721}" type="parTrans" cxnId="{8AFE3DFC-DAAB-4858-A40E-62C18A4E7F59}">
      <dgm:prSet/>
      <dgm:spPr/>
      <dgm:t>
        <a:bodyPr/>
        <a:lstStyle/>
        <a:p>
          <a:endParaRPr lang="en-US"/>
        </a:p>
      </dgm:t>
    </dgm:pt>
    <dgm:pt modelId="{BEF1B52D-C4B2-4953-A4FA-D265C3A4B4DB}" type="sibTrans" cxnId="{8AFE3DFC-DAAB-4858-A40E-62C18A4E7F59}">
      <dgm:prSet/>
      <dgm:spPr/>
      <dgm:t>
        <a:bodyPr/>
        <a:lstStyle/>
        <a:p>
          <a:endParaRPr lang="en-US"/>
        </a:p>
      </dgm:t>
    </dgm:pt>
    <dgm:pt modelId="{E4F8DBBC-9ED7-4B2A-897F-BCCFD9DD808A}">
      <dgm:prSet custT="1"/>
      <dgm:spPr/>
      <dgm:t>
        <a:bodyPr/>
        <a:lstStyle/>
        <a:p>
          <a:pPr marL="0" lvl="0" indent="0" algn="just" defTabSz="977900">
            <a:lnSpc>
              <a:spcPct val="150000"/>
            </a:lnSpc>
            <a:spcBef>
              <a:spcPct val="0"/>
            </a:spcBef>
            <a:spcAft>
              <a:spcPct val="35000"/>
            </a:spcAft>
            <a:buNone/>
          </a:pPr>
          <a:r>
            <a:rPr lang="en-US" sz="2000" b="0" kern="1200" dirty="0">
              <a:solidFill>
                <a:prstClr val="black"/>
              </a:solidFill>
              <a:latin typeface="Trebuchet MS" panose="020B0603020202020204" pitchFamily="34" charset="0"/>
              <a:ea typeface="+mn-ea"/>
              <a:cs typeface="+mn-cs"/>
            </a:rPr>
            <a:t>Quality assurance entails proper governance and safety mechanisms. </a:t>
          </a:r>
        </a:p>
      </dgm:t>
    </dgm:pt>
    <dgm:pt modelId="{D3831115-A7EC-471D-87B8-F1E161F96452}" type="parTrans" cxnId="{C7F1DA7F-BBB7-4522-ACB2-68B96FACFABB}">
      <dgm:prSet/>
      <dgm:spPr/>
      <dgm:t>
        <a:bodyPr/>
        <a:lstStyle/>
        <a:p>
          <a:endParaRPr lang="en-US"/>
        </a:p>
      </dgm:t>
    </dgm:pt>
    <dgm:pt modelId="{B621F10F-070B-4BB8-9047-8C73799AB50F}" type="sibTrans" cxnId="{C7F1DA7F-BBB7-4522-ACB2-68B96FACFABB}">
      <dgm:prSet/>
      <dgm:spPr/>
      <dgm:t>
        <a:bodyPr/>
        <a:lstStyle/>
        <a:p>
          <a:endParaRPr lang="en-US"/>
        </a:p>
      </dgm:t>
    </dgm:pt>
    <dgm:pt modelId="{2F10EC12-E76C-4723-BD69-EF93E09F84FF}">
      <dgm:prSet custT="1"/>
      <dgm:spPr/>
      <dgm:t>
        <a:bodyPr/>
        <a:lstStyle/>
        <a:p>
          <a:pPr marL="0" lvl="0" indent="0" algn="just" defTabSz="977900">
            <a:lnSpc>
              <a:spcPct val="150000"/>
            </a:lnSpc>
            <a:spcBef>
              <a:spcPct val="0"/>
            </a:spcBef>
            <a:spcAft>
              <a:spcPct val="35000"/>
            </a:spcAft>
            <a:buNone/>
          </a:pPr>
          <a:r>
            <a:rPr lang="en-US" sz="2000" b="0" kern="1200" dirty="0">
              <a:solidFill>
                <a:prstClr val="black"/>
              </a:solidFill>
              <a:latin typeface="Trebuchet MS" panose="020B0603020202020204" pitchFamily="34" charset="0"/>
              <a:ea typeface="+mn-ea"/>
              <a:cs typeface="+mn-cs"/>
            </a:rPr>
            <a:t>RCA determines the weaknesses and areas of improvement of the organisation. </a:t>
          </a:r>
        </a:p>
      </dgm:t>
    </dgm:pt>
    <dgm:pt modelId="{90234F83-6DF4-4C28-9947-7B9CD188313D}" type="parTrans" cxnId="{AE85AF06-0E71-48BE-912E-029F335E6D4A}">
      <dgm:prSet/>
      <dgm:spPr/>
      <dgm:t>
        <a:bodyPr/>
        <a:lstStyle/>
        <a:p>
          <a:endParaRPr lang="en-US"/>
        </a:p>
      </dgm:t>
    </dgm:pt>
    <dgm:pt modelId="{A51A3BFA-F855-417D-9FAA-08F996C87138}" type="sibTrans" cxnId="{AE85AF06-0E71-48BE-912E-029F335E6D4A}">
      <dgm:prSet/>
      <dgm:spPr/>
      <dgm:t>
        <a:bodyPr/>
        <a:lstStyle/>
        <a:p>
          <a:endParaRPr lang="en-US"/>
        </a:p>
      </dgm:t>
    </dgm:pt>
    <dgm:pt modelId="{1589947D-0F72-444F-8868-3D9FF720E804}">
      <dgm:prSet custT="1"/>
      <dgm:spPr/>
      <dgm:t>
        <a:bodyPr/>
        <a:lstStyle/>
        <a:p>
          <a:pPr marL="0" lvl="0" indent="0" algn="just" defTabSz="977900">
            <a:lnSpc>
              <a:spcPct val="150000"/>
            </a:lnSpc>
            <a:spcBef>
              <a:spcPct val="0"/>
            </a:spcBef>
            <a:spcAft>
              <a:spcPct val="35000"/>
            </a:spcAft>
            <a:buNone/>
          </a:pPr>
          <a:r>
            <a:rPr lang="en-US" sz="2000" b="0" kern="1200" dirty="0">
              <a:solidFill>
                <a:prstClr val="black"/>
              </a:solidFill>
              <a:latin typeface="Trebuchet MS" panose="020B0603020202020204" pitchFamily="34" charset="0"/>
              <a:ea typeface="+mn-ea"/>
              <a:cs typeface="+mn-cs"/>
            </a:rPr>
            <a:t>Better safer healthcare delivery through policy implementation. </a:t>
          </a:r>
        </a:p>
      </dgm:t>
    </dgm:pt>
    <dgm:pt modelId="{8CDA4A38-2955-4BDC-B652-0135D3C80DEF}" type="parTrans" cxnId="{168E9695-DAF5-4B0E-B5B8-58C1E48278BA}">
      <dgm:prSet/>
      <dgm:spPr/>
      <dgm:t>
        <a:bodyPr/>
        <a:lstStyle/>
        <a:p>
          <a:endParaRPr lang="en-US"/>
        </a:p>
      </dgm:t>
    </dgm:pt>
    <dgm:pt modelId="{69929091-BACF-491F-A93F-4496AEE1C7B4}" type="sibTrans" cxnId="{168E9695-DAF5-4B0E-B5B8-58C1E48278BA}">
      <dgm:prSet/>
      <dgm:spPr/>
      <dgm:t>
        <a:bodyPr/>
        <a:lstStyle/>
        <a:p>
          <a:endParaRPr lang="en-US"/>
        </a:p>
      </dgm:t>
    </dgm:pt>
    <dgm:pt modelId="{F7D9C655-C8AB-45FE-80E8-A077CCAABD0B}">
      <dgm:prSet custT="1"/>
      <dgm:spPr/>
      <dgm:t>
        <a:bodyPr/>
        <a:lstStyle/>
        <a:p>
          <a:pPr marL="0" lvl="0" indent="0" algn="just" defTabSz="977900">
            <a:lnSpc>
              <a:spcPct val="150000"/>
            </a:lnSpc>
            <a:spcBef>
              <a:spcPct val="0"/>
            </a:spcBef>
            <a:spcAft>
              <a:spcPct val="35000"/>
            </a:spcAft>
            <a:buNone/>
          </a:pPr>
          <a:r>
            <a:rPr lang="en-US" sz="2000" b="0" kern="1200" dirty="0">
              <a:solidFill>
                <a:prstClr val="black"/>
              </a:solidFill>
              <a:latin typeface="Trebuchet MS" panose="020B0603020202020204" pitchFamily="34" charset="0"/>
              <a:ea typeface="+mn-ea"/>
              <a:cs typeface="+mn-cs"/>
            </a:rPr>
            <a:t>Constant improvement safeguard patients and boost quality of healthcare.</a:t>
          </a:r>
        </a:p>
      </dgm:t>
    </dgm:pt>
    <dgm:pt modelId="{66284422-6D2D-4636-88A0-108B1553E121}" type="parTrans" cxnId="{8306BD3D-AAF6-43B8-A0C7-DBE9B53FEB1B}">
      <dgm:prSet/>
      <dgm:spPr/>
      <dgm:t>
        <a:bodyPr/>
        <a:lstStyle/>
        <a:p>
          <a:endParaRPr lang="en-US"/>
        </a:p>
      </dgm:t>
    </dgm:pt>
    <dgm:pt modelId="{403BB789-E6BD-425D-AD3D-AA56F8D02DD5}" type="sibTrans" cxnId="{8306BD3D-AAF6-43B8-A0C7-DBE9B53FEB1B}">
      <dgm:prSet/>
      <dgm:spPr/>
      <dgm:t>
        <a:bodyPr/>
        <a:lstStyle/>
        <a:p>
          <a:endParaRPr lang="en-US"/>
        </a:p>
      </dgm:t>
    </dgm:pt>
    <dgm:pt modelId="{F08DB88C-AEEE-4395-88D9-418C41C52920}" type="pres">
      <dgm:prSet presAssocID="{43A4A845-28C8-4CE8-A68C-FFDF5277183E}" presName="Name0" presStyleCnt="0">
        <dgm:presLayoutVars>
          <dgm:dir/>
          <dgm:resizeHandles val="exact"/>
        </dgm:presLayoutVars>
      </dgm:prSet>
      <dgm:spPr/>
    </dgm:pt>
    <dgm:pt modelId="{A028167E-DAEB-4446-8410-E3CA4E50AC13}" type="pres">
      <dgm:prSet presAssocID="{BA17BAA7-2112-4DE4-A5AF-0C99574841D5}" presName="node" presStyleLbl="node1" presStyleIdx="0" presStyleCnt="5">
        <dgm:presLayoutVars>
          <dgm:bulletEnabled val="1"/>
        </dgm:presLayoutVars>
      </dgm:prSet>
      <dgm:spPr/>
    </dgm:pt>
    <dgm:pt modelId="{0B3CD409-BA67-4047-9F6B-983703DEB10F}" type="pres">
      <dgm:prSet presAssocID="{BEF1B52D-C4B2-4953-A4FA-D265C3A4B4DB}" presName="sibTrans" presStyleLbl="sibTrans1D1" presStyleIdx="0" presStyleCnt="4"/>
      <dgm:spPr/>
    </dgm:pt>
    <dgm:pt modelId="{C5E8FD7E-B81A-4522-AEF7-D5EE63270089}" type="pres">
      <dgm:prSet presAssocID="{BEF1B52D-C4B2-4953-A4FA-D265C3A4B4DB}" presName="connectorText" presStyleLbl="sibTrans1D1" presStyleIdx="0" presStyleCnt="4"/>
      <dgm:spPr/>
    </dgm:pt>
    <dgm:pt modelId="{3CAAB70B-A8F5-4A98-BCB0-6E873B3C1391}" type="pres">
      <dgm:prSet presAssocID="{E4F8DBBC-9ED7-4B2A-897F-BCCFD9DD808A}" presName="node" presStyleLbl="node1" presStyleIdx="1" presStyleCnt="5">
        <dgm:presLayoutVars>
          <dgm:bulletEnabled val="1"/>
        </dgm:presLayoutVars>
      </dgm:prSet>
      <dgm:spPr/>
    </dgm:pt>
    <dgm:pt modelId="{BA23DEED-4AA3-4A56-A41B-6D705EA61996}" type="pres">
      <dgm:prSet presAssocID="{B621F10F-070B-4BB8-9047-8C73799AB50F}" presName="sibTrans" presStyleLbl="sibTrans1D1" presStyleIdx="1" presStyleCnt="4"/>
      <dgm:spPr/>
    </dgm:pt>
    <dgm:pt modelId="{0DDEF06C-7FB1-462A-A35E-1F3092C2496A}" type="pres">
      <dgm:prSet presAssocID="{B621F10F-070B-4BB8-9047-8C73799AB50F}" presName="connectorText" presStyleLbl="sibTrans1D1" presStyleIdx="1" presStyleCnt="4"/>
      <dgm:spPr/>
    </dgm:pt>
    <dgm:pt modelId="{798E82ED-9CB4-457B-B5FF-CF28C957C9FA}" type="pres">
      <dgm:prSet presAssocID="{2F10EC12-E76C-4723-BD69-EF93E09F84FF}" presName="node" presStyleLbl="node1" presStyleIdx="2" presStyleCnt="5">
        <dgm:presLayoutVars>
          <dgm:bulletEnabled val="1"/>
        </dgm:presLayoutVars>
      </dgm:prSet>
      <dgm:spPr/>
    </dgm:pt>
    <dgm:pt modelId="{ED79DF22-329E-4799-8CCB-F642AA3A06F2}" type="pres">
      <dgm:prSet presAssocID="{A51A3BFA-F855-417D-9FAA-08F996C87138}" presName="sibTrans" presStyleLbl="sibTrans1D1" presStyleIdx="2" presStyleCnt="4"/>
      <dgm:spPr/>
    </dgm:pt>
    <dgm:pt modelId="{83E00633-8655-47A7-9108-820966D1C431}" type="pres">
      <dgm:prSet presAssocID="{A51A3BFA-F855-417D-9FAA-08F996C87138}" presName="connectorText" presStyleLbl="sibTrans1D1" presStyleIdx="2" presStyleCnt="4"/>
      <dgm:spPr/>
    </dgm:pt>
    <dgm:pt modelId="{279B5FE2-91ED-4E6F-B803-CA72D4D9500D}" type="pres">
      <dgm:prSet presAssocID="{1589947D-0F72-444F-8868-3D9FF720E804}" presName="node" presStyleLbl="node1" presStyleIdx="3" presStyleCnt="5">
        <dgm:presLayoutVars>
          <dgm:bulletEnabled val="1"/>
        </dgm:presLayoutVars>
      </dgm:prSet>
      <dgm:spPr/>
    </dgm:pt>
    <dgm:pt modelId="{93A9CEE2-897B-4CD5-9CE0-3085E8CAC347}" type="pres">
      <dgm:prSet presAssocID="{69929091-BACF-491F-A93F-4496AEE1C7B4}" presName="sibTrans" presStyleLbl="sibTrans1D1" presStyleIdx="3" presStyleCnt="4"/>
      <dgm:spPr/>
    </dgm:pt>
    <dgm:pt modelId="{A3A0EDDF-4994-4206-837E-923211665CC1}" type="pres">
      <dgm:prSet presAssocID="{69929091-BACF-491F-A93F-4496AEE1C7B4}" presName="connectorText" presStyleLbl="sibTrans1D1" presStyleIdx="3" presStyleCnt="4"/>
      <dgm:spPr/>
    </dgm:pt>
    <dgm:pt modelId="{29A355FF-5DA0-44D4-913C-E38D3AF59791}" type="pres">
      <dgm:prSet presAssocID="{F7D9C655-C8AB-45FE-80E8-A077CCAABD0B}" presName="node" presStyleLbl="node1" presStyleIdx="4" presStyleCnt="5">
        <dgm:presLayoutVars>
          <dgm:bulletEnabled val="1"/>
        </dgm:presLayoutVars>
      </dgm:prSet>
      <dgm:spPr/>
    </dgm:pt>
  </dgm:ptLst>
  <dgm:cxnLst>
    <dgm:cxn modelId="{ECEC8602-D359-4CA4-ABBE-BF05630F6656}" type="presOf" srcId="{A51A3BFA-F855-417D-9FAA-08F996C87138}" destId="{83E00633-8655-47A7-9108-820966D1C431}" srcOrd="1" destOrd="0" presId="urn:microsoft.com/office/officeart/2016/7/layout/RepeatingBendingProcessNew"/>
    <dgm:cxn modelId="{AE85AF06-0E71-48BE-912E-029F335E6D4A}" srcId="{43A4A845-28C8-4CE8-A68C-FFDF5277183E}" destId="{2F10EC12-E76C-4723-BD69-EF93E09F84FF}" srcOrd="2" destOrd="0" parTransId="{90234F83-6DF4-4C28-9947-7B9CD188313D}" sibTransId="{A51A3BFA-F855-417D-9FAA-08F996C87138}"/>
    <dgm:cxn modelId="{C8CB4814-295B-44B8-B183-18A7BEBAD835}" type="presOf" srcId="{1589947D-0F72-444F-8868-3D9FF720E804}" destId="{279B5FE2-91ED-4E6F-B803-CA72D4D9500D}" srcOrd="0" destOrd="0" presId="urn:microsoft.com/office/officeart/2016/7/layout/RepeatingBendingProcessNew"/>
    <dgm:cxn modelId="{8306BD3D-AAF6-43B8-A0C7-DBE9B53FEB1B}" srcId="{43A4A845-28C8-4CE8-A68C-FFDF5277183E}" destId="{F7D9C655-C8AB-45FE-80E8-A077CCAABD0B}" srcOrd="4" destOrd="0" parTransId="{66284422-6D2D-4636-88A0-108B1553E121}" sibTransId="{403BB789-E6BD-425D-AD3D-AA56F8D02DD5}"/>
    <dgm:cxn modelId="{7713C344-8199-4D46-BCC1-65C0BF8688B0}" type="presOf" srcId="{2F10EC12-E76C-4723-BD69-EF93E09F84FF}" destId="{798E82ED-9CB4-457B-B5FF-CF28C957C9FA}" srcOrd="0" destOrd="0" presId="urn:microsoft.com/office/officeart/2016/7/layout/RepeatingBendingProcessNew"/>
    <dgm:cxn modelId="{B506C16E-3561-4D00-9F9F-7B59723176C1}" type="presOf" srcId="{BA17BAA7-2112-4DE4-A5AF-0C99574841D5}" destId="{A028167E-DAEB-4446-8410-E3CA4E50AC13}" srcOrd="0" destOrd="0" presId="urn:microsoft.com/office/officeart/2016/7/layout/RepeatingBendingProcessNew"/>
    <dgm:cxn modelId="{C7F1DA7F-BBB7-4522-ACB2-68B96FACFABB}" srcId="{43A4A845-28C8-4CE8-A68C-FFDF5277183E}" destId="{E4F8DBBC-9ED7-4B2A-897F-BCCFD9DD808A}" srcOrd="1" destOrd="0" parTransId="{D3831115-A7EC-471D-87B8-F1E161F96452}" sibTransId="{B621F10F-070B-4BB8-9047-8C73799AB50F}"/>
    <dgm:cxn modelId="{1343AD89-BBF1-45C1-8590-2A895C558D70}" type="presOf" srcId="{BEF1B52D-C4B2-4953-A4FA-D265C3A4B4DB}" destId="{C5E8FD7E-B81A-4522-AEF7-D5EE63270089}" srcOrd="1" destOrd="0" presId="urn:microsoft.com/office/officeart/2016/7/layout/RepeatingBendingProcessNew"/>
    <dgm:cxn modelId="{BB91B68F-4EB8-493A-A6E7-59C306AE2BB0}" type="presOf" srcId="{B621F10F-070B-4BB8-9047-8C73799AB50F}" destId="{BA23DEED-4AA3-4A56-A41B-6D705EA61996}" srcOrd="0" destOrd="0" presId="urn:microsoft.com/office/officeart/2016/7/layout/RepeatingBendingProcessNew"/>
    <dgm:cxn modelId="{168E9695-DAF5-4B0E-B5B8-58C1E48278BA}" srcId="{43A4A845-28C8-4CE8-A68C-FFDF5277183E}" destId="{1589947D-0F72-444F-8868-3D9FF720E804}" srcOrd="3" destOrd="0" parTransId="{8CDA4A38-2955-4BDC-B652-0135D3C80DEF}" sibTransId="{69929091-BACF-491F-A93F-4496AEE1C7B4}"/>
    <dgm:cxn modelId="{D093F699-75D5-4BEC-8984-6186B2941608}" type="presOf" srcId="{E4F8DBBC-9ED7-4B2A-897F-BCCFD9DD808A}" destId="{3CAAB70B-A8F5-4A98-BCB0-6E873B3C1391}" srcOrd="0" destOrd="0" presId="urn:microsoft.com/office/officeart/2016/7/layout/RepeatingBendingProcessNew"/>
    <dgm:cxn modelId="{8F43059E-F83B-4555-A73E-787C4BC26DA9}" type="presOf" srcId="{69929091-BACF-491F-A93F-4496AEE1C7B4}" destId="{93A9CEE2-897B-4CD5-9CE0-3085E8CAC347}" srcOrd="0" destOrd="0" presId="urn:microsoft.com/office/officeart/2016/7/layout/RepeatingBendingProcessNew"/>
    <dgm:cxn modelId="{AA4EA1D3-4260-4325-B046-97BD8A297C87}" type="presOf" srcId="{BEF1B52D-C4B2-4953-A4FA-D265C3A4B4DB}" destId="{0B3CD409-BA67-4047-9F6B-983703DEB10F}" srcOrd="0" destOrd="0" presId="urn:microsoft.com/office/officeart/2016/7/layout/RepeatingBendingProcessNew"/>
    <dgm:cxn modelId="{D4EB9FD9-6720-474A-A699-91439C0F517F}" type="presOf" srcId="{A51A3BFA-F855-417D-9FAA-08F996C87138}" destId="{ED79DF22-329E-4799-8CCB-F642AA3A06F2}" srcOrd="0" destOrd="0" presId="urn:microsoft.com/office/officeart/2016/7/layout/RepeatingBendingProcessNew"/>
    <dgm:cxn modelId="{FAAE2AE2-2067-40EA-BD3A-77F7611F0622}" type="presOf" srcId="{B621F10F-070B-4BB8-9047-8C73799AB50F}" destId="{0DDEF06C-7FB1-462A-A35E-1F3092C2496A}" srcOrd="1" destOrd="0" presId="urn:microsoft.com/office/officeart/2016/7/layout/RepeatingBendingProcessNew"/>
    <dgm:cxn modelId="{1D0AEDE5-B389-4702-8CDC-B388997FDF51}" type="presOf" srcId="{F7D9C655-C8AB-45FE-80E8-A077CCAABD0B}" destId="{29A355FF-5DA0-44D4-913C-E38D3AF59791}" srcOrd="0" destOrd="0" presId="urn:microsoft.com/office/officeart/2016/7/layout/RepeatingBendingProcessNew"/>
    <dgm:cxn modelId="{3B97CBEE-5FAB-4A2E-90A8-6BA5A75920A9}" type="presOf" srcId="{43A4A845-28C8-4CE8-A68C-FFDF5277183E}" destId="{F08DB88C-AEEE-4395-88D9-418C41C52920}" srcOrd="0" destOrd="0" presId="urn:microsoft.com/office/officeart/2016/7/layout/RepeatingBendingProcessNew"/>
    <dgm:cxn modelId="{8AFE3DFC-DAAB-4858-A40E-62C18A4E7F59}" srcId="{43A4A845-28C8-4CE8-A68C-FFDF5277183E}" destId="{BA17BAA7-2112-4DE4-A5AF-0C99574841D5}" srcOrd="0" destOrd="0" parTransId="{31DAB820-F8FB-4178-9925-8BD6CDF8E721}" sibTransId="{BEF1B52D-C4B2-4953-A4FA-D265C3A4B4DB}"/>
    <dgm:cxn modelId="{5250E7FF-EF4D-459A-BDC4-3DD7C90FB578}" type="presOf" srcId="{69929091-BACF-491F-A93F-4496AEE1C7B4}" destId="{A3A0EDDF-4994-4206-837E-923211665CC1}" srcOrd="1" destOrd="0" presId="urn:microsoft.com/office/officeart/2016/7/layout/RepeatingBendingProcessNew"/>
    <dgm:cxn modelId="{FFCF57AB-0045-41E2-9D12-A78D1EE0A808}" type="presParOf" srcId="{F08DB88C-AEEE-4395-88D9-418C41C52920}" destId="{A028167E-DAEB-4446-8410-E3CA4E50AC13}" srcOrd="0" destOrd="0" presId="urn:microsoft.com/office/officeart/2016/7/layout/RepeatingBendingProcessNew"/>
    <dgm:cxn modelId="{FAA96BEA-09AA-4055-8B77-D3E2AA08D7AE}" type="presParOf" srcId="{F08DB88C-AEEE-4395-88D9-418C41C52920}" destId="{0B3CD409-BA67-4047-9F6B-983703DEB10F}" srcOrd="1" destOrd="0" presId="urn:microsoft.com/office/officeart/2016/7/layout/RepeatingBendingProcessNew"/>
    <dgm:cxn modelId="{5511708F-A276-497C-9465-D8C34BF6CA52}" type="presParOf" srcId="{0B3CD409-BA67-4047-9F6B-983703DEB10F}" destId="{C5E8FD7E-B81A-4522-AEF7-D5EE63270089}" srcOrd="0" destOrd="0" presId="urn:microsoft.com/office/officeart/2016/7/layout/RepeatingBendingProcessNew"/>
    <dgm:cxn modelId="{60D40B27-9D7D-4E2B-B64E-CF583185E8EB}" type="presParOf" srcId="{F08DB88C-AEEE-4395-88D9-418C41C52920}" destId="{3CAAB70B-A8F5-4A98-BCB0-6E873B3C1391}" srcOrd="2" destOrd="0" presId="urn:microsoft.com/office/officeart/2016/7/layout/RepeatingBendingProcessNew"/>
    <dgm:cxn modelId="{6B679C88-DFDA-49C4-A8B5-57AED8550398}" type="presParOf" srcId="{F08DB88C-AEEE-4395-88D9-418C41C52920}" destId="{BA23DEED-4AA3-4A56-A41B-6D705EA61996}" srcOrd="3" destOrd="0" presId="urn:microsoft.com/office/officeart/2016/7/layout/RepeatingBendingProcessNew"/>
    <dgm:cxn modelId="{914598E8-6FA9-47EE-875A-021B2BBFCD4B}" type="presParOf" srcId="{BA23DEED-4AA3-4A56-A41B-6D705EA61996}" destId="{0DDEF06C-7FB1-462A-A35E-1F3092C2496A}" srcOrd="0" destOrd="0" presId="urn:microsoft.com/office/officeart/2016/7/layout/RepeatingBendingProcessNew"/>
    <dgm:cxn modelId="{106DEA29-F2BE-4749-AFE3-D44D87B0B4A1}" type="presParOf" srcId="{F08DB88C-AEEE-4395-88D9-418C41C52920}" destId="{798E82ED-9CB4-457B-B5FF-CF28C957C9FA}" srcOrd="4" destOrd="0" presId="urn:microsoft.com/office/officeart/2016/7/layout/RepeatingBendingProcessNew"/>
    <dgm:cxn modelId="{75ADA518-A543-40E4-B373-8C435FE56E27}" type="presParOf" srcId="{F08DB88C-AEEE-4395-88D9-418C41C52920}" destId="{ED79DF22-329E-4799-8CCB-F642AA3A06F2}" srcOrd="5" destOrd="0" presId="urn:microsoft.com/office/officeart/2016/7/layout/RepeatingBendingProcessNew"/>
    <dgm:cxn modelId="{F2E07F43-C0AE-4066-A241-AC8573A88DA4}" type="presParOf" srcId="{ED79DF22-329E-4799-8CCB-F642AA3A06F2}" destId="{83E00633-8655-47A7-9108-820966D1C431}" srcOrd="0" destOrd="0" presId="urn:microsoft.com/office/officeart/2016/7/layout/RepeatingBendingProcessNew"/>
    <dgm:cxn modelId="{74C1A670-2DCE-4B8E-A19C-44BCC0C3A489}" type="presParOf" srcId="{F08DB88C-AEEE-4395-88D9-418C41C52920}" destId="{279B5FE2-91ED-4E6F-B803-CA72D4D9500D}" srcOrd="6" destOrd="0" presId="urn:microsoft.com/office/officeart/2016/7/layout/RepeatingBendingProcessNew"/>
    <dgm:cxn modelId="{6003AC77-81B2-4C7C-9458-280339E7BD21}" type="presParOf" srcId="{F08DB88C-AEEE-4395-88D9-418C41C52920}" destId="{93A9CEE2-897B-4CD5-9CE0-3085E8CAC347}" srcOrd="7" destOrd="0" presId="urn:microsoft.com/office/officeart/2016/7/layout/RepeatingBendingProcessNew"/>
    <dgm:cxn modelId="{5CEB0E2D-6E89-494D-BC2E-D0B592223D4F}" type="presParOf" srcId="{93A9CEE2-897B-4CD5-9CE0-3085E8CAC347}" destId="{A3A0EDDF-4994-4206-837E-923211665CC1}" srcOrd="0" destOrd="0" presId="urn:microsoft.com/office/officeart/2016/7/layout/RepeatingBendingProcessNew"/>
    <dgm:cxn modelId="{A9B5E9D7-70B5-4BFE-99FD-4A977F676065}" type="presParOf" srcId="{F08DB88C-AEEE-4395-88D9-418C41C52920}" destId="{29A355FF-5DA0-44D4-913C-E38D3AF59791}"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4BFBE2-2511-4BC2-9B7B-59D36045DCEA}">
      <dsp:nvSpPr>
        <dsp:cNvPr id="0" name=""/>
        <dsp:cNvSpPr/>
      </dsp:nvSpPr>
      <dsp:spPr>
        <a:xfrm>
          <a:off x="0" y="0"/>
          <a:ext cx="8331708" cy="67208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schemeClr val="tx1"/>
              </a:solidFill>
              <a:latin typeface="Trebuchet MS" panose="020B0603020202020204" pitchFamily="34" charset="0"/>
            </a:rPr>
            <a:t>Introduction to the chosen healthcare quality problem and issues.</a:t>
          </a:r>
        </a:p>
      </dsp:txBody>
      <dsp:txXfrm>
        <a:off x="19685" y="19685"/>
        <a:ext cx="7527842" cy="632713"/>
      </dsp:txXfrm>
    </dsp:sp>
    <dsp:sp modelId="{84CB793A-F7D0-4F8A-9186-FD908AB58303}">
      <dsp:nvSpPr>
        <dsp:cNvPr id="0" name=""/>
        <dsp:cNvSpPr/>
      </dsp:nvSpPr>
      <dsp:spPr>
        <a:xfrm>
          <a:off x="622173" y="765428"/>
          <a:ext cx="8331708" cy="672083"/>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schemeClr val="tx1"/>
              </a:solidFill>
              <a:latin typeface="Trebuchet MS" panose="020B0603020202020204" pitchFamily="34" charset="0"/>
            </a:rPr>
            <a:t>Background of the case study and organisational failures found.</a:t>
          </a:r>
        </a:p>
      </dsp:txBody>
      <dsp:txXfrm>
        <a:off x="641858" y="785113"/>
        <a:ext cx="7233310" cy="632713"/>
      </dsp:txXfrm>
    </dsp:sp>
    <dsp:sp modelId="{42D3C91D-E0DD-4778-B763-DB5E2D025931}">
      <dsp:nvSpPr>
        <dsp:cNvPr id="0" name=""/>
        <dsp:cNvSpPr/>
      </dsp:nvSpPr>
      <dsp:spPr>
        <a:xfrm>
          <a:off x="1244346" y="1530857"/>
          <a:ext cx="8331708" cy="67208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150000"/>
            </a:lnSpc>
            <a:spcBef>
              <a:spcPct val="0"/>
            </a:spcBef>
            <a:spcAft>
              <a:spcPct val="35000"/>
            </a:spcAft>
            <a:buNone/>
          </a:pPr>
          <a:r>
            <a:rPr lang="en-US" sz="1700" kern="1200" dirty="0">
              <a:solidFill>
                <a:schemeClr val="tx1"/>
              </a:solidFill>
              <a:latin typeface="Trebuchet MS" panose="020B0603020202020204" pitchFamily="34" charset="0"/>
            </a:rPr>
            <a:t>Root cause identification through the use of safety improvement models.</a:t>
          </a:r>
        </a:p>
      </dsp:txBody>
      <dsp:txXfrm>
        <a:off x="1264031" y="1550542"/>
        <a:ext cx="7233310" cy="632713"/>
      </dsp:txXfrm>
    </dsp:sp>
    <dsp:sp modelId="{9D11CBFF-19E8-4735-8047-9B6508E1D31F}">
      <dsp:nvSpPr>
        <dsp:cNvPr id="0" name=""/>
        <dsp:cNvSpPr/>
      </dsp:nvSpPr>
      <dsp:spPr>
        <a:xfrm>
          <a:off x="1866518" y="2296286"/>
          <a:ext cx="8331708" cy="672083"/>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schemeClr val="tx1"/>
              </a:solidFill>
              <a:latin typeface="Trebuchet MS" panose="020B0603020202020204" pitchFamily="34" charset="0"/>
            </a:rPr>
            <a:t>The use of quality improvement theories and analytical models.</a:t>
          </a:r>
        </a:p>
      </dsp:txBody>
      <dsp:txXfrm>
        <a:off x="1886203" y="2315971"/>
        <a:ext cx="7233310" cy="632713"/>
      </dsp:txXfrm>
    </dsp:sp>
    <dsp:sp modelId="{9AD0B504-426C-4F51-8BD9-7D7AB23D138A}">
      <dsp:nvSpPr>
        <dsp:cNvPr id="0" name=""/>
        <dsp:cNvSpPr/>
      </dsp:nvSpPr>
      <dsp:spPr>
        <a:xfrm>
          <a:off x="2488692" y="3061715"/>
          <a:ext cx="8331708" cy="672083"/>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150000"/>
            </a:lnSpc>
            <a:spcBef>
              <a:spcPct val="0"/>
            </a:spcBef>
            <a:spcAft>
              <a:spcPct val="35000"/>
            </a:spcAft>
            <a:buNone/>
          </a:pPr>
          <a:r>
            <a:rPr lang="en-US" sz="1700" kern="1200" dirty="0">
              <a:solidFill>
                <a:schemeClr val="tx1"/>
              </a:solidFill>
              <a:latin typeface="Trebuchet MS" panose="020B0603020202020204" pitchFamily="34" charset="0"/>
            </a:rPr>
            <a:t>Policy concerns, effects, recommendations and Component 2 structure.</a:t>
          </a:r>
        </a:p>
      </dsp:txBody>
      <dsp:txXfrm>
        <a:off x="2508377" y="3081400"/>
        <a:ext cx="7233310" cy="632713"/>
      </dsp:txXfrm>
    </dsp:sp>
    <dsp:sp modelId="{507D184D-CA2C-462C-BB90-D48DFF55F8B6}">
      <dsp:nvSpPr>
        <dsp:cNvPr id="0" name=""/>
        <dsp:cNvSpPr/>
      </dsp:nvSpPr>
      <dsp:spPr>
        <a:xfrm>
          <a:off x="7894853" y="490994"/>
          <a:ext cx="436854" cy="43685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7993145" y="490994"/>
        <a:ext cx="240270" cy="328733"/>
      </dsp:txXfrm>
    </dsp:sp>
    <dsp:sp modelId="{CBA0DD93-7B34-4D09-A6C7-6A398F8A672B}">
      <dsp:nvSpPr>
        <dsp:cNvPr id="0" name=""/>
        <dsp:cNvSpPr/>
      </dsp:nvSpPr>
      <dsp:spPr>
        <a:xfrm>
          <a:off x="8517026" y="1256423"/>
          <a:ext cx="436854" cy="436854"/>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8615318" y="1256423"/>
        <a:ext cx="240270" cy="328733"/>
      </dsp:txXfrm>
    </dsp:sp>
    <dsp:sp modelId="{5BEE5AC2-6508-4614-BEC5-DD9FC628FA07}">
      <dsp:nvSpPr>
        <dsp:cNvPr id="0" name=""/>
        <dsp:cNvSpPr/>
      </dsp:nvSpPr>
      <dsp:spPr>
        <a:xfrm>
          <a:off x="9139199" y="2010650"/>
          <a:ext cx="436854" cy="436854"/>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237491" y="2010650"/>
        <a:ext cx="240270" cy="328733"/>
      </dsp:txXfrm>
    </dsp:sp>
    <dsp:sp modelId="{CB126989-A503-4A89-9E80-3DDB869F5518}">
      <dsp:nvSpPr>
        <dsp:cNvPr id="0" name=""/>
        <dsp:cNvSpPr/>
      </dsp:nvSpPr>
      <dsp:spPr>
        <a:xfrm>
          <a:off x="9761372" y="2783547"/>
          <a:ext cx="436854" cy="436854"/>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9859664" y="2783547"/>
        <a:ext cx="240270" cy="3287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945DE2-C065-483D-BF4A-FC66485AA186}">
      <dsp:nvSpPr>
        <dsp:cNvPr id="0" name=""/>
        <dsp:cNvSpPr/>
      </dsp:nvSpPr>
      <dsp:spPr>
        <a:xfrm>
          <a:off x="0" y="39687"/>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dirty="0">
              <a:latin typeface="Trebuchet MS" panose="020B0603020202020204" pitchFamily="34" charset="0"/>
            </a:rPr>
            <a:t>Lucy Letby case unveiled serious neonatal safety issues. </a:t>
          </a:r>
        </a:p>
      </dsp:txBody>
      <dsp:txXfrm>
        <a:off x="0" y="39687"/>
        <a:ext cx="3286125" cy="1971675"/>
      </dsp:txXfrm>
    </dsp:sp>
    <dsp:sp modelId="{FE6FB50C-4A3B-46C9-9995-B695298A0BA8}">
      <dsp:nvSpPr>
        <dsp:cNvPr id="0" name=""/>
        <dsp:cNvSpPr/>
      </dsp:nvSpPr>
      <dsp:spPr>
        <a:xfrm>
          <a:off x="3614737" y="39687"/>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50000"/>
            </a:lnSpc>
            <a:spcBef>
              <a:spcPct val="0"/>
            </a:spcBef>
            <a:spcAft>
              <a:spcPct val="35000"/>
            </a:spcAft>
            <a:buNone/>
          </a:pPr>
          <a:r>
            <a:rPr lang="en-US" sz="2100" kern="1200" dirty="0">
              <a:latin typeface="Trebuchet MS" panose="020B0603020202020204" pitchFamily="34" charset="0"/>
            </a:rPr>
            <a:t>In 2015 to 2016, unexpected deaths and collapses had taken place. </a:t>
          </a:r>
        </a:p>
      </dsp:txBody>
      <dsp:txXfrm>
        <a:off x="3614737" y="39687"/>
        <a:ext cx="3286125" cy="1971675"/>
      </dsp:txXfrm>
    </dsp:sp>
    <dsp:sp modelId="{06BAC937-4FB9-4417-8055-74C1D48A100C}">
      <dsp:nvSpPr>
        <dsp:cNvPr id="0" name=""/>
        <dsp:cNvSpPr/>
      </dsp:nvSpPr>
      <dsp:spPr>
        <a:xfrm>
          <a:off x="7229475" y="39687"/>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just" defTabSz="933450">
            <a:lnSpc>
              <a:spcPct val="150000"/>
            </a:lnSpc>
            <a:spcBef>
              <a:spcPct val="0"/>
            </a:spcBef>
            <a:spcAft>
              <a:spcPct val="35000"/>
            </a:spcAft>
            <a:buNone/>
          </a:pPr>
          <a:r>
            <a:rPr lang="en-US" sz="2100" kern="1200" dirty="0">
              <a:latin typeface="Trebuchet MS" panose="020B0603020202020204" pitchFamily="34" charset="0"/>
            </a:rPr>
            <a:t>Clinical governance failures had an impact on effective safety management processes. </a:t>
          </a:r>
        </a:p>
      </dsp:txBody>
      <dsp:txXfrm>
        <a:off x="7229475" y="39687"/>
        <a:ext cx="3286125" cy="1971675"/>
      </dsp:txXfrm>
    </dsp:sp>
    <dsp:sp modelId="{62709BDE-3A30-4E53-B9C3-B80C10AC678F}">
      <dsp:nvSpPr>
        <dsp:cNvPr id="0" name=""/>
        <dsp:cNvSpPr/>
      </dsp:nvSpPr>
      <dsp:spPr>
        <a:xfrm>
          <a:off x="1807368" y="2339975"/>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dirty="0">
              <a:latin typeface="Trebuchet MS" panose="020B0603020202020204" pitchFamily="34" charset="0"/>
            </a:rPr>
            <a:t>Reporting systems were not effective to judge and raise issues. </a:t>
          </a:r>
        </a:p>
      </dsp:txBody>
      <dsp:txXfrm>
        <a:off x="1807368" y="2339975"/>
        <a:ext cx="3286125" cy="1971675"/>
      </dsp:txXfrm>
    </dsp:sp>
    <dsp:sp modelId="{774292C5-5AA5-4059-9821-F0196D991BFE}">
      <dsp:nvSpPr>
        <dsp:cNvPr id="0" name=""/>
        <dsp:cNvSpPr/>
      </dsp:nvSpPr>
      <dsp:spPr>
        <a:xfrm>
          <a:off x="5422106" y="2339975"/>
          <a:ext cx="3286125" cy="1971675"/>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150000"/>
            </a:lnSpc>
            <a:spcBef>
              <a:spcPct val="0"/>
            </a:spcBef>
            <a:spcAft>
              <a:spcPct val="35000"/>
            </a:spcAft>
            <a:buNone/>
          </a:pPr>
          <a:r>
            <a:rPr lang="en-US" sz="2400" kern="1200" dirty="0">
              <a:latin typeface="Trebuchet MS" panose="020B0603020202020204" pitchFamily="34" charset="0"/>
            </a:rPr>
            <a:t>Quality assurance averts harm by way of life long enhancement models.</a:t>
          </a:r>
        </a:p>
      </dsp:txBody>
      <dsp:txXfrm>
        <a:off x="5422106"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2346BE-FE3F-42C9-937D-BFBF8E243F3F}">
      <dsp:nvSpPr>
        <dsp:cNvPr id="0" name=""/>
        <dsp:cNvSpPr/>
      </dsp:nvSpPr>
      <dsp:spPr>
        <a:xfrm>
          <a:off x="3325752" y="836175"/>
          <a:ext cx="642500" cy="91440"/>
        </a:xfrm>
        <a:custGeom>
          <a:avLst/>
          <a:gdLst/>
          <a:ahLst/>
          <a:cxnLst/>
          <a:rect l="0" t="0" r="0" b="0"/>
          <a:pathLst>
            <a:path>
              <a:moveTo>
                <a:pt x="0" y="45720"/>
              </a:moveTo>
              <a:lnTo>
                <a:pt x="64250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0175" y="878526"/>
        <a:ext cx="33655" cy="6737"/>
      </dsp:txXfrm>
    </dsp:sp>
    <dsp:sp modelId="{001C6675-C1E3-4813-A46D-FB174B7B1211}">
      <dsp:nvSpPr>
        <dsp:cNvPr id="0" name=""/>
        <dsp:cNvSpPr/>
      </dsp:nvSpPr>
      <dsp:spPr>
        <a:xfrm>
          <a:off x="401029" y="3938"/>
          <a:ext cx="2926523" cy="1755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schemeClr val="tx1"/>
              </a:solidFill>
              <a:latin typeface="Trebuchet MS" panose="020B0603020202020204" pitchFamily="34" charset="0"/>
            </a:rPr>
            <a:t>There were several cases of neonatal deaths that pointed to severe patient safety risks. </a:t>
          </a:r>
        </a:p>
      </dsp:txBody>
      <dsp:txXfrm>
        <a:off x="401029" y="3938"/>
        <a:ext cx="2926523" cy="1755913"/>
      </dsp:txXfrm>
    </dsp:sp>
    <dsp:sp modelId="{AB7D8DD8-8CCB-491D-9C7D-5C093D4758E1}">
      <dsp:nvSpPr>
        <dsp:cNvPr id="0" name=""/>
        <dsp:cNvSpPr/>
      </dsp:nvSpPr>
      <dsp:spPr>
        <a:xfrm>
          <a:off x="6925376" y="836175"/>
          <a:ext cx="642500" cy="91440"/>
        </a:xfrm>
        <a:custGeom>
          <a:avLst/>
          <a:gdLst/>
          <a:ahLst/>
          <a:cxnLst/>
          <a:rect l="0" t="0" r="0" b="0"/>
          <a:pathLst>
            <a:path>
              <a:moveTo>
                <a:pt x="0" y="45720"/>
              </a:moveTo>
              <a:lnTo>
                <a:pt x="64250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29798" y="878526"/>
        <a:ext cx="33655" cy="6737"/>
      </dsp:txXfrm>
    </dsp:sp>
    <dsp:sp modelId="{B276EF3A-98C2-410C-8EF0-2E8DF0E04F8A}">
      <dsp:nvSpPr>
        <dsp:cNvPr id="0" name=""/>
        <dsp:cNvSpPr/>
      </dsp:nvSpPr>
      <dsp:spPr>
        <a:xfrm>
          <a:off x="4000652" y="3938"/>
          <a:ext cx="2926523" cy="1755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800100">
            <a:lnSpc>
              <a:spcPct val="150000"/>
            </a:lnSpc>
            <a:spcBef>
              <a:spcPct val="0"/>
            </a:spcBef>
            <a:spcAft>
              <a:spcPct val="35000"/>
            </a:spcAft>
            <a:buNone/>
          </a:pPr>
          <a:r>
            <a:rPr lang="en-US" sz="1600" kern="1200" dirty="0">
              <a:solidFill>
                <a:prstClr val="black"/>
              </a:solidFill>
              <a:latin typeface="Trebuchet MS" panose="020B0603020202020204" pitchFamily="34" charset="0"/>
              <a:ea typeface="+mn-ea"/>
              <a:cs typeface="+mn-cs"/>
            </a:rPr>
            <a:t>Examples Senior clinicians expressed concerns regarding abnormal clinical patterns. </a:t>
          </a:r>
        </a:p>
      </dsp:txBody>
      <dsp:txXfrm>
        <a:off x="4000652" y="3938"/>
        <a:ext cx="2926523" cy="1755913"/>
      </dsp:txXfrm>
    </dsp:sp>
    <dsp:sp modelId="{283CAFF9-560A-4208-AFE7-A1CBBD8A0E51}">
      <dsp:nvSpPr>
        <dsp:cNvPr id="0" name=""/>
        <dsp:cNvSpPr/>
      </dsp:nvSpPr>
      <dsp:spPr>
        <a:xfrm>
          <a:off x="1864291" y="1758052"/>
          <a:ext cx="7199246" cy="642500"/>
        </a:xfrm>
        <a:custGeom>
          <a:avLst/>
          <a:gdLst/>
          <a:ahLst/>
          <a:cxnLst/>
          <a:rect l="0" t="0" r="0" b="0"/>
          <a:pathLst>
            <a:path>
              <a:moveTo>
                <a:pt x="7199246" y="0"/>
              </a:moveTo>
              <a:lnTo>
                <a:pt x="7199246" y="338350"/>
              </a:lnTo>
              <a:lnTo>
                <a:pt x="0" y="338350"/>
              </a:lnTo>
              <a:lnTo>
                <a:pt x="0" y="64250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3148" y="2075933"/>
        <a:ext cx="361532" cy="6737"/>
      </dsp:txXfrm>
    </dsp:sp>
    <dsp:sp modelId="{7E6898B8-88EF-4E38-BC82-0C2B9DB1F76A}">
      <dsp:nvSpPr>
        <dsp:cNvPr id="0" name=""/>
        <dsp:cNvSpPr/>
      </dsp:nvSpPr>
      <dsp:spPr>
        <a:xfrm>
          <a:off x="7600276" y="3938"/>
          <a:ext cx="2926523" cy="1755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prstClr val="black"/>
              </a:solidFill>
              <a:latin typeface="Trebuchet MS" panose="020B0603020202020204" pitchFamily="34" charset="0"/>
              <a:ea typeface="+mn-ea"/>
              <a:cs typeface="+mn-cs"/>
            </a:rPr>
            <a:t>Investigations were met by poor and sluggish organisational reaction. </a:t>
          </a:r>
        </a:p>
      </dsp:txBody>
      <dsp:txXfrm>
        <a:off x="7600276" y="3938"/>
        <a:ext cx="2926523" cy="1755913"/>
      </dsp:txXfrm>
    </dsp:sp>
    <dsp:sp modelId="{95724585-FF80-4D7A-B9F4-C146AC9673E4}">
      <dsp:nvSpPr>
        <dsp:cNvPr id="0" name=""/>
        <dsp:cNvSpPr/>
      </dsp:nvSpPr>
      <dsp:spPr>
        <a:xfrm>
          <a:off x="3325752" y="3265189"/>
          <a:ext cx="642500" cy="91440"/>
        </a:xfrm>
        <a:custGeom>
          <a:avLst/>
          <a:gdLst/>
          <a:ahLst/>
          <a:cxnLst/>
          <a:rect l="0" t="0" r="0" b="0"/>
          <a:pathLst>
            <a:path>
              <a:moveTo>
                <a:pt x="0" y="45720"/>
              </a:moveTo>
              <a:lnTo>
                <a:pt x="64250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0175" y="3307540"/>
        <a:ext cx="33655" cy="6737"/>
      </dsp:txXfrm>
    </dsp:sp>
    <dsp:sp modelId="{A7FB50A4-4223-43BF-9AFF-5EFB2E845123}">
      <dsp:nvSpPr>
        <dsp:cNvPr id="0" name=""/>
        <dsp:cNvSpPr/>
      </dsp:nvSpPr>
      <dsp:spPr>
        <a:xfrm>
          <a:off x="401029" y="2432952"/>
          <a:ext cx="2926523" cy="1755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prstClr val="black"/>
              </a:solidFill>
              <a:latin typeface="Trebuchet MS" panose="020B0603020202020204" pitchFamily="34" charset="0"/>
              <a:ea typeface="+mn-ea"/>
              <a:cs typeface="+mn-cs"/>
            </a:rPr>
            <a:t>Weak learning systems constrained changes following safety events. </a:t>
          </a:r>
        </a:p>
      </dsp:txBody>
      <dsp:txXfrm>
        <a:off x="401029" y="2432952"/>
        <a:ext cx="2926523" cy="1755913"/>
      </dsp:txXfrm>
    </dsp:sp>
    <dsp:sp modelId="{4F174573-14EE-4790-8D88-13E6D4D10E4A}">
      <dsp:nvSpPr>
        <dsp:cNvPr id="0" name=""/>
        <dsp:cNvSpPr/>
      </dsp:nvSpPr>
      <dsp:spPr>
        <a:xfrm>
          <a:off x="4000652" y="2432952"/>
          <a:ext cx="2926523" cy="175591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prstClr val="black"/>
              </a:solidFill>
              <a:latin typeface="Trebuchet MS" panose="020B0603020202020204" pitchFamily="34" charset="0"/>
              <a:ea typeface="+mn-ea"/>
              <a:cs typeface="+mn-cs"/>
            </a:rPr>
            <a:t>Individual accountability should not be overlooked and system failures.</a:t>
          </a:r>
        </a:p>
      </dsp:txBody>
      <dsp:txXfrm>
        <a:off x="4000652" y="2432952"/>
        <a:ext cx="2926523" cy="17559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5F10F9-48D0-4E15-9C42-E663CE9957DB}">
      <dsp:nvSpPr>
        <dsp:cNvPr id="0" name=""/>
        <dsp:cNvSpPr/>
      </dsp:nvSpPr>
      <dsp:spPr>
        <a:xfrm>
          <a:off x="0" y="2425"/>
          <a:ext cx="5242560" cy="869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Donabedian Model evaluates the quality of healthcare in three dimensions. </a:t>
          </a:r>
        </a:p>
      </dsp:txBody>
      <dsp:txXfrm>
        <a:off x="42443" y="44868"/>
        <a:ext cx="5157674" cy="784558"/>
      </dsp:txXfrm>
    </dsp:sp>
    <dsp:sp modelId="{A7F819B5-E731-498C-B4B1-8586A813DD75}">
      <dsp:nvSpPr>
        <dsp:cNvPr id="0" name=""/>
        <dsp:cNvSpPr/>
      </dsp:nvSpPr>
      <dsp:spPr>
        <a:xfrm>
          <a:off x="0" y="884386"/>
          <a:ext cx="5242560" cy="869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It comprises staffing, systems of governance and organisational resources. </a:t>
          </a:r>
        </a:p>
      </dsp:txBody>
      <dsp:txXfrm>
        <a:off x="42443" y="926829"/>
        <a:ext cx="5157674" cy="784558"/>
      </dsp:txXfrm>
    </dsp:sp>
    <dsp:sp modelId="{64243657-C0FF-4BBA-BD01-B49C0278022F}">
      <dsp:nvSpPr>
        <dsp:cNvPr id="0" name=""/>
        <dsp:cNvSpPr/>
      </dsp:nvSpPr>
      <dsp:spPr>
        <a:xfrm>
          <a:off x="0" y="1766346"/>
          <a:ext cx="5242560" cy="869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Process implies monitoring, reporting and escalation. </a:t>
          </a:r>
        </a:p>
      </dsp:txBody>
      <dsp:txXfrm>
        <a:off x="42443" y="1808789"/>
        <a:ext cx="5157674" cy="784558"/>
      </dsp:txXfrm>
    </dsp:sp>
    <dsp:sp modelId="{2902BF75-3507-480C-93AB-9CF48280EEC9}">
      <dsp:nvSpPr>
        <dsp:cNvPr id="0" name=""/>
        <dsp:cNvSpPr/>
      </dsp:nvSpPr>
      <dsp:spPr>
        <a:xfrm>
          <a:off x="0" y="2648307"/>
          <a:ext cx="5242560" cy="869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Outcomes included patient harm and lack of community trust. </a:t>
          </a:r>
        </a:p>
      </dsp:txBody>
      <dsp:txXfrm>
        <a:off x="42443" y="2690750"/>
        <a:ext cx="5157674" cy="784558"/>
      </dsp:txXfrm>
    </dsp:sp>
    <dsp:sp modelId="{FFC7EF0E-2640-44B9-AB9A-6201ACB94D63}">
      <dsp:nvSpPr>
        <dsp:cNvPr id="0" name=""/>
        <dsp:cNvSpPr/>
      </dsp:nvSpPr>
      <dsp:spPr>
        <a:xfrm>
          <a:off x="0" y="3530267"/>
          <a:ext cx="5242560" cy="86944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711200">
            <a:lnSpc>
              <a:spcPct val="150000"/>
            </a:lnSpc>
            <a:spcBef>
              <a:spcPct val="0"/>
            </a:spcBef>
            <a:spcAft>
              <a:spcPct val="35000"/>
            </a:spcAft>
            <a:buNone/>
          </a:pPr>
          <a:r>
            <a:rPr lang="en-US" sz="1800" kern="1200" dirty="0">
              <a:solidFill>
                <a:prstClr val="white"/>
              </a:solidFill>
              <a:latin typeface="Trebuchet MS" panose="020B0603020202020204" pitchFamily="34" charset="0"/>
              <a:ea typeface="+mn-ea"/>
              <a:cs typeface="+mn-cs"/>
            </a:rPr>
            <a:t>Structure, process and outcomes must be balanced to facilitate quality improvement.</a:t>
          </a:r>
        </a:p>
      </dsp:txBody>
      <dsp:txXfrm>
        <a:off x="42443" y="3572710"/>
        <a:ext cx="5157674" cy="78455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0E77B5-E530-48CA-8EC6-F9DE215AF20D}">
      <dsp:nvSpPr>
        <dsp:cNvPr id="0" name=""/>
        <dsp:cNvSpPr/>
      </dsp:nvSpPr>
      <dsp:spPr>
        <a:xfrm>
          <a:off x="0" y="7036"/>
          <a:ext cx="6555347" cy="894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E48720-8070-4C43-A946-3ADC76EA64D7}">
      <dsp:nvSpPr>
        <dsp:cNvPr id="0" name=""/>
        <dsp:cNvSpPr/>
      </dsp:nvSpPr>
      <dsp:spPr>
        <a:xfrm>
          <a:off x="270452" y="208199"/>
          <a:ext cx="492211" cy="491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E2B0BA-3F82-4395-A0CA-4317A18C4565}">
      <dsp:nvSpPr>
        <dsp:cNvPr id="0" name=""/>
        <dsp:cNvSpPr/>
      </dsp:nvSpPr>
      <dsp:spPr>
        <a:xfrm>
          <a:off x="1033115" y="7036"/>
          <a:ext cx="5506320" cy="92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78" tIns="97578" rIns="97578" bIns="97578" numCol="1" spcCol="1270" anchor="ctr" anchorCtr="0">
          <a:noAutofit/>
        </a:bodyPr>
        <a:lstStyle/>
        <a:p>
          <a:pPr marL="0" lvl="0" indent="0" algn="just" defTabSz="800100">
            <a:lnSpc>
              <a:spcPct val="150000"/>
            </a:lnSpc>
            <a:spcBef>
              <a:spcPct val="0"/>
            </a:spcBef>
            <a:spcAft>
              <a:spcPct val="35000"/>
            </a:spcAft>
            <a:buNone/>
          </a:pPr>
          <a:r>
            <a:rPr lang="en-US" sz="1800" kern="1200" dirty="0">
              <a:latin typeface="Trebuchet MS" panose="020B0603020202020204" pitchFamily="34" charset="0"/>
            </a:rPr>
            <a:t>Regulatory regime policies promote patient safety as well as accountability. </a:t>
          </a:r>
        </a:p>
      </dsp:txBody>
      <dsp:txXfrm>
        <a:off x="1033115" y="7036"/>
        <a:ext cx="5506320" cy="921995"/>
      </dsp:txXfrm>
    </dsp:sp>
    <dsp:sp modelId="{292E81EE-A5DA-4074-8834-E32DEA46B3D7}">
      <dsp:nvSpPr>
        <dsp:cNvPr id="0" name=""/>
        <dsp:cNvSpPr/>
      </dsp:nvSpPr>
      <dsp:spPr>
        <a:xfrm>
          <a:off x="0" y="1159531"/>
          <a:ext cx="6555347" cy="894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B3099D-4629-4C6A-895C-F05BD4C99749}">
      <dsp:nvSpPr>
        <dsp:cNvPr id="0" name=""/>
        <dsp:cNvSpPr/>
      </dsp:nvSpPr>
      <dsp:spPr>
        <a:xfrm>
          <a:off x="270452" y="1360693"/>
          <a:ext cx="492211" cy="491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25BE47-0432-4AC2-AB71-DD7F7B63AA56}">
      <dsp:nvSpPr>
        <dsp:cNvPr id="0" name=""/>
        <dsp:cNvSpPr/>
      </dsp:nvSpPr>
      <dsp:spPr>
        <a:xfrm>
          <a:off x="1033115" y="1159531"/>
          <a:ext cx="5506320" cy="92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78" tIns="97578" rIns="97578" bIns="97578"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prstClr val="black">
                  <a:hueOff val="0"/>
                  <a:satOff val="0"/>
                  <a:lumOff val="0"/>
                  <a:alphaOff val="0"/>
                </a:prstClr>
              </a:solidFill>
              <a:latin typeface="Trebuchet MS" panose="020B0603020202020204" pitchFamily="34" charset="0"/>
              <a:ea typeface="+mn-ea"/>
              <a:cs typeface="+mn-cs"/>
            </a:rPr>
            <a:t>Duty of candour enhances openness following medical accidents. </a:t>
          </a:r>
        </a:p>
      </dsp:txBody>
      <dsp:txXfrm>
        <a:off x="1033115" y="1159531"/>
        <a:ext cx="5506320" cy="921995"/>
      </dsp:txXfrm>
    </dsp:sp>
    <dsp:sp modelId="{08C83E5E-94A7-4799-8D47-C2AA1F03F7B5}">
      <dsp:nvSpPr>
        <dsp:cNvPr id="0" name=""/>
        <dsp:cNvSpPr/>
      </dsp:nvSpPr>
      <dsp:spPr>
        <a:xfrm>
          <a:off x="0" y="2312025"/>
          <a:ext cx="6555347" cy="894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BDB34E-71F4-4FCD-AD50-5A4F0390C3AA}">
      <dsp:nvSpPr>
        <dsp:cNvPr id="0" name=""/>
        <dsp:cNvSpPr/>
      </dsp:nvSpPr>
      <dsp:spPr>
        <a:xfrm>
          <a:off x="270452" y="2513188"/>
          <a:ext cx="492211" cy="491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78643B-806E-413B-95F9-69C7775E554E}">
      <dsp:nvSpPr>
        <dsp:cNvPr id="0" name=""/>
        <dsp:cNvSpPr/>
      </dsp:nvSpPr>
      <dsp:spPr>
        <a:xfrm>
          <a:off x="1033115" y="2312025"/>
          <a:ext cx="5506320" cy="92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78" tIns="97578" rIns="97578" bIns="97578"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prstClr val="black">
                  <a:hueOff val="0"/>
                  <a:satOff val="0"/>
                  <a:lumOff val="0"/>
                  <a:alphaOff val="0"/>
                </a:prstClr>
              </a:solidFill>
              <a:latin typeface="Trebuchet MS" panose="020B0603020202020204" pitchFamily="34" charset="0"/>
              <a:ea typeface="+mn-ea"/>
              <a:cs typeface="+mn-cs"/>
            </a:rPr>
            <a:t>Reporting systems aid in risk identification and service improvement. </a:t>
          </a:r>
        </a:p>
      </dsp:txBody>
      <dsp:txXfrm>
        <a:off x="1033115" y="2312025"/>
        <a:ext cx="5506320" cy="921995"/>
      </dsp:txXfrm>
    </dsp:sp>
    <dsp:sp modelId="{A40DB496-64C0-441B-A2D8-924E33D033B7}">
      <dsp:nvSpPr>
        <dsp:cNvPr id="0" name=""/>
        <dsp:cNvSpPr/>
      </dsp:nvSpPr>
      <dsp:spPr>
        <a:xfrm>
          <a:off x="0" y="3464520"/>
          <a:ext cx="6555347" cy="894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D78074-720B-4D77-AD16-6748AE149357}">
      <dsp:nvSpPr>
        <dsp:cNvPr id="0" name=""/>
        <dsp:cNvSpPr/>
      </dsp:nvSpPr>
      <dsp:spPr>
        <a:xfrm>
          <a:off x="270452" y="3665682"/>
          <a:ext cx="492211" cy="491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36391C-0077-446E-94E6-C37841FAA30A}">
      <dsp:nvSpPr>
        <dsp:cNvPr id="0" name=""/>
        <dsp:cNvSpPr/>
      </dsp:nvSpPr>
      <dsp:spPr>
        <a:xfrm>
          <a:off x="1033115" y="3464520"/>
          <a:ext cx="5506320" cy="92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78" tIns="97578" rIns="97578" bIns="97578"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prstClr val="black">
                  <a:hueOff val="0"/>
                  <a:satOff val="0"/>
                  <a:lumOff val="0"/>
                  <a:alphaOff val="0"/>
                </a:prstClr>
              </a:solidFill>
              <a:latin typeface="Trebuchet MS" panose="020B0603020202020204" pitchFamily="34" charset="0"/>
              <a:ea typeface="+mn-ea"/>
              <a:cs typeface="+mn-cs"/>
            </a:rPr>
            <a:t>Whistleblowing policies are used to encourage the staff to speak out. </a:t>
          </a:r>
        </a:p>
      </dsp:txBody>
      <dsp:txXfrm>
        <a:off x="1033115" y="3464520"/>
        <a:ext cx="5506320" cy="921995"/>
      </dsp:txXfrm>
    </dsp:sp>
    <dsp:sp modelId="{B55DBAD8-EA26-4C36-B5E3-EA0FAB48BA75}">
      <dsp:nvSpPr>
        <dsp:cNvPr id="0" name=""/>
        <dsp:cNvSpPr/>
      </dsp:nvSpPr>
      <dsp:spPr>
        <a:xfrm>
          <a:off x="0" y="4617014"/>
          <a:ext cx="6555347" cy="89405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39030-F0FF-460F-AB55-7DA51860AA4C}">
      <dsp:nvSpPr>
        <dsp:cNvPr id="0" name=""/>
        <dsp:cNvSpPr/>
      </dsp:nvSpPr>
      <dsp:spPr>
        <a:xfrm>
          <a:off x="270452" y="4818177"/>
          <a:ext cx="492211" cy="4917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1968F2-CCFC-4852-8846-D5D4A90FED6E}">
      <dsp:nvSpPr>
        <dsp:cNvPr id="0" name=""/>
        <dsp:cNvSpPr/>
      </dsp:nvSpPr>
      <dsp:spPr>
        <a:xfrm>
          <a:off x="1033115" y="4617014"/>
          <a:ext cx="5506320" cy="921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578" tIns="97578" rIns="97578" bIns="97578"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prstClr val="black">
                  <a:hueOff val="0"/>
                  <a:satOff val="0"/>
                  <a:lumOff val="0"/>
                  <a:alphaOff val="0"/>
                </a:prstClr>
              </a:solidFill>
              <a:latin typeface="Trebuchet MS" panose="020B0603020202020204" pitchFamily="34" charset="0"/>
              <a:ea typeface="+mn-ea"/>
              <a:cs typeface="+mn-cs"/>
            </a:rPr>
            <a:t>Ineffectiveness of current policies due to implementation weaknesses.</a:t>
          </a:r>
        </a:p>
      </dsp:txBody>
      <dsp:txXfrm>
        <a:off x="1033115" y="4617014"/>
        <a:ext cx="5506320" cy="9219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04F304-B386-4769-BE24-104959B92F3C}">
      <dsp:nvSpPr>
        <dsp:cNvPr id="0" name=""/>
        <dsp:cNvSpPr/>
      </dsp:nvSpPr>
      <dsp:spPr>
        <a:xfrm>
          <a:off x="0"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50000"/>
            </a:lnSpc>
            <a:spcBef>
              <a:spcPct val="0"/>
            </a:spcBef>
            <a:spcAft>
              <a:spcPct val="35000"/>
            </a:spcAft>
            <a:buNone/>
          </a:pPr>
          <a:r>
            <a:rPr lang="en-US" sz="2200" kern="1200" dirty="0">
              <a:solidFill>
                <a:schemeClr val="tx1"/>
              </a:solidFill>
              <a:latin typeface="Trebuchet MS" panose="020B0603020202020204" pitchFamily="34" charset="0"/>
            </a:rPr>
            <a:t>Patient safety was impacted by the quality assurance failures. </a:t>
          </a:r>
        </a:p>
      </dsp:txBody>
      <dsp:txXfrm>
        <a:off x="0" y="39687"/>
        <a:ext cx="3286125" cy="1971675"/>
      </dsp:txXfrm>
    </dsp:sp>
    <dsp:sp modelId="{E1EBB465-0CE3-4B89-9A02-E21E67EE2CD3}">
      <dsp:nvSpPr>
        <dsp:cNvPr id="0" name=""/>
        <dsp:cNvSpPr/>
      </dsp:nvSpPr>
      <dsp:spPr>
        <a:xfrm>
          <a:off x="3614737"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50000"/>
            </a:lnSpc>
            <a:spcBef>
              <a:spcPct val="0"/>
            </a:spcBef>
            <a:spcAft>
              <a:spcPct val="35000"/>
            </a:spcAft>
            <a:buNone/>
          </a:pPr>
          <a:r>
            <a:rPr lang="en-US" sz="2200" kern="1200" dirty="0">
              <a:solidFill>
                <a:prstClr val="black"/>
              </a:solidFill>
              <a:latin typeface="Trebuchet MS" panose="020B0603020202020204" pitchFamily="34" charset="0"/>
              <a:ea typeface="+mn-ea"/>
              <a:cs typeface="+mn-cs"/>
            </a:rPr>
            <a:t>Care standards were jeopardized by organisational slow reactions. </a:t>
          </a:r>
        </a:p>
      </dsp:txBody>
      <dsp:txXfrm>
        <a:off x="3614737" y="39687"/>
        <a:ext cx="3286125" cy="1971675"/>
      </dsp:txXfrm>
    </dsp:sp>
    <dsp:sp modelId="{24DF06C8-E387-4DC7-8499-9D0279ACFBFF}">
      <dsp:nvSpPr>
        <dsp:cNvPr id="0" name=""/>
        <dsp:cNvSpPr/>
      </dsp:nvSpPr>
      <dsp:spPr>
        <a:xfrm>
          <a:off x="7229475" y="39687"/>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977900">
            <a:lnSpc>
              <a:spcPct val="150000"/>
            </a:lnSpc>
            <a:spcBef>
              <a:spcPct val="0"/>
            </a:spcBef>
            <a:spcAft>
              <a:spcPct val="35000"/>
            </a:spcAft>
            <a:buNone/>
          </a:pPr>
          <a:r>
            <a:rPr lang="en-US" sz="1800" kern="1200" dirty="0">
              <a:solidFill>
                <a:prstClr val="black"/>
              </a:solidFill>
              <a:latin typeface="Trebuchet MS" panose="020B0603020202020204" pitchFamily="34" charset="0"/>
              <a:ea typeface="+mn-ea"/>
              <a:cs typeface="+mn-cs"/>
            </a:rPr>
            <a:t>Investigations have been slowed down and this minimized any effective service improvement opportunity. </a:t>
          </a:r>
        </a:p>
      </dsp:txBody>
      <dsp:txXfrm>
        <a:off x="7229475" y="39687"/>
        <a:ext cx="3286125" cy="1971675"/>
      </dsp:txXfrm>
    </dsp:sp>
    <dsp:sp modelId="{ABA05875-FFD0-4015-A8AA-1E65F83E36CB}">
      <dsp:nvSpPr>
        <dsp:cNvPr id="0" name=""/>
        <dsp:cNvSpPr/>
      </dsp:nvSpPr>
      <dsp:spPr>
        <a:xfrm>
          <a:off x="1807368"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50000"/>
            </a:lnSpc>
            <a:spcBef>
              <a:spcPct val="0"/>
            </a:spcBef>
            <a:spcAft>
              <a:spcPct val="35000"/>
            </a:spcAft>
            <a:buNone/>
          </a:pPr>
          <a:r>
            <a:rPr lang="en-US" sz="2200" kern="1200" dirty="0">
              <a:solidFill>
                <a:prstClr val="black"/>
              </a:solidFill>
              <a:latin typeface="Trebuchet MS" panose="020B0603020202020204" pitchFamily="34" charset="0"/>
              <a:ea typeface="+mn-ea"/>
              <a:cs typeface="+mn-cs"/>
            </a:rPr>
            <a:t>Lack of efficiency and effectiveness of healthcare in terms of resource utilisation. </a:t>
          </a:r>
        </a:p>
      </dsp:txBody>
      <dsp:txXfrm>
        <a:off x="1807368" y="2339975"/>
        <a:ext cx="3286125" cy="1971675"/>
      </dsp:txXfrm>
    </dsp:sp>
    <dsp:sp modelId="{A4349F0A-0762-4DA0-AB1F-B2FD6D488D00}">
      <dsp:nvSpPr>
        <dsp:cNvPr id="0" name=""/>
        <dsp:cNvSpPr/>
      </dsp:nvSpPr>
      <dsp:spPr>
        <a:xfrm>
          <a:off x="5422106" y="2339975"/>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just" defTabSz="977900">
            <a:lnSpc>
              <a:spcPct val="150000"/>
            </a:lnSpc>
            <a:spcBef>
              <a:spcPct val="0"/>
            </a:spcBef>
            <a:spcAft>
              <a:spcPct val="35000"/>
            </a:spcAft>
            <a:buNone/>
          </a:pPr>
          <a:r>
            <a:rPr lang="en-US" sz="2200" kern="1200" dirty="0">
              <a:solidFill>
                <a:prstClr val="black"/>
              </a:solidFill>
              <a:latin typeface="Trebuchet MS" panose="020B0603020202020204" pitchFamily="34" charset="0"/>
              <a:ea typeface="+mn-ea"/>
              <a:cs typeface="+mn-cs"/>
            </a:rPr>
            <a:t>Families underwent unequal care under healthcare systems.</a:t>
          </a:r>
        </a:p>
      </dsp:txBody>
      <dsp:txXfrm>
        <a:off x="5422106" y="2339975"/>
        <a:ext cx="3286125" cy="19716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340514-9C86-4E58-AE55-C9E7FAED18A0}">
      <dsp:nvSpPr>
        <dsp:cNvPr id="0" name=""/>
        <dsp:cNvSpPr/>
      </dsp:nvSpPr>
      <dsp:spPr>
        <a:xfrm>
          <a:off x="0" y="2882"/>
          <a:ext cx="10927829" cy="613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F4FB6F-2254-416E-9A35-0680007B5871}">
      <dsp:nvSpPr>
        <dsp:cNvPr id="0" name=""/>
        <dsp:cNvSpPr/>
      </dsp:nvSpPr>
      <dsp:spPr>
        <a:xfrm>
          <a:off x="185716" y="141018"/>
          <a:ext cx="337667" cy="3376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DCD5531-B18A-4ED8-AFB6-3BA96CCBD260}">
      <dsp:nvSpPr>
        <dsp:cNvPr id="0" name=""/>
        <dsp:cNvSpPr/>
      </dsp:nvSpPr>
      <dsp:spPr>
        <a:xfrm>
          <a:off x="709100" y="2882"/>
          <a:ext cx="10218728" cy="61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975" tIns="64975" rIns="64975" bIns="64975" numCol="1" spcCol="1270" anchor="ctr" anchorCtr="0">
          <a:noAutofit/>
        </a:bodyPr>
        <a:lstStyle/>
        <a:p>
          <a:pPr marL="0" lvl="0" indent="0" algn="just" defTabSz="889000">
            <a:lnSpc>
              <a:spcPct val="150000"/>
            </a:lnSpc>
            <a:spcBef>
              <a:spcPct val="0"/>
            </a:spcBef>
            <a:spcAft>
              <a:spcPct val="35000"/>
            </a:spcAft>
            <a:buNone/>
          </a:pPr>
          <a:r>
            <a:rPr lang="en-US" sz="2000" kern="1200" dirty="0">
              <a:latin typeface="Trebuchet MS" panose="020B0603020202020204" pitchFamily="34" charset="0"/>
            </a:rPr>
            <a:t>Enhance a clinical governance framework with routine safety inspections. </a:t>
          </a:r>
        </a:p>
      </dsp:txBody>
      <dsp:txXfrm>
        <a:off x="709100" y="2882"/>
        <a:ext cx="10218728" cy="613940"/>
      </dsp:txXfrm>
    </dsp:sp>
    <dsp:sp modelId="{7916A6AB-263C-4588-9B8D-CB6AA1EF4593}">
      <dsp:nvSpPr>
        <dsp:cNvPr id="0" name=""/>
        <dsp:cNvSpPr/>
      </dsp:nvSpPr>
      <dsp:spPr>
        <a:xfrm>
          <a:off x="0" y="770307"/>
          <a:ext cx="10927829" cy="613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FB60F-554B-405F-A644-F75D8896F14D}">
      <dsp:nvSpPr>
        <dsp:cNvPr id="0" name=""/>
        <dsp:cNvSpPr/>
      </dsp:nvSpPr>
      <dsp:spPr>
        <a:xfrm>
          <a:off x="185716" y="908443"/>
          <a:ext cx="337667" cy="3376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9D6ECE-C01D-4025-831E-4EB7E3693612}">
      <dsp:nvSpPr>
        <dsp:cNvPr id="0" name=""/>
        <dsp:cNvSpPr/>
      </dsp:nvSpPr>
      <dsp:spPr>
        <a:xfrm>
          <a:off x="709100" y="770307"/>
          <a:ext cx="10218728" cy="61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975" tIns="64975" rIns="64975" bIns="64975"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prstClr val="black">
                  <a:hueOff val="0"/>
                  <a:satOff val="0"/>
                  <a:lumOff val="0"/>
                  <a:alphaOff val="0"/>
                </a:prstClr>
              </a:solidFill>
              <a:latin typeface="Trebuchet MS" panose="020B0603020202020204" pitchFamily="34" charset="0"/>
              <a:ea typeface="+mn-ea"/>
              <a:cs typeface="+mn-cs"/>
            </a:rPr>
            <a:t>Enhance reporting of incidents to ensure risk identification is done early. </a:t>
          </a:r>
        </a:p>
      </dsp:txBody>
      <dsp:txXfrm>
        <a:off x="709100" y="770307"/>
        <a:ext cx="10218728" cy="613940"/>
      </dsp:txXfrm>
    </dsp:sp>
    <dsp:sp modelId="{66CDCEEC-6377-4100-8599-7C417971CF09}">
      <dsp:nvSpPr>
        <dsp:cNvPr id="0" name=""/>
        <dsp:cNvSpPr/>
      </dsp:nvSpPr>
      <dsp:spPr>
        <a:xfrm>
          <a:off x="0" y="1537732"/>
          <a:ext cx="10927829" cy="613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0A345C-7CED-4C67-9E42-E132A89E6DA0}">
      <dsp:nvSpPr>
        <dsp:cNvPr id="0" name=""/>
        <dsp:cNvSpPr/>
      </dsp:nvSpPr>
      <dsp:spPr>
        <a:xfrm>
          <a:off x="185716" y="1675868"/>
          <a:ext cx="337667" cy="3376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0DFBC3-9A69-4542-AE09-C47E32CF49A7}">
      <dsp:nvSpPr>
        <dsp:cNvPr id="0" name=""/>
        <dsp:cNvSpPr/>
      </dsp:nvSpPr>
      <dsp:spPr>
        <a:xfrm>
          <a:off x="709100" y="1537732"/>
          <a:ext cx="10218728" cy="61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975" tIns="64975" rIns="64975" bIns="64975"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prstClr val="black">
                  <a:hueOff val="0"/>
                  <a:satOff val="0"/>
                  <a:lumOff val="0"/>
                  <a:alphaOff val="0"/>
                </a:prstClr>
              </a:solidFill>
              <a:latin typeface="Trebuchet MS" panose="020B0603020202020204" pitchFamily="34" charset="0"/>
              <a:ea typeface="+mn-ea"/>
              <a:cs typeface="+mn-cs"/>
            </a:rPr>
            <a:t>Establish clear routes of escalation of difficult issues. </a:t>
          </a:r>
        </a:p>
      </dsp:txBody>
      <dsp:txXfrm>
        <a:off x="709100" y="1537732"/>
        <a:ext cx="10218728" cy="613940"/>
      </dsp:txXfrm>
    </dsp:sp>
    <dsp:sp modelId="{23D50D97-96DA-4E4A-AE33-CA381590E685}">
      <dsp:nvSpPr>
        <dsp:cNvPr id="0" name=""/>
        <dsp:cNvSpPr/>
      </dsp:nvSpPr>
      <dsp:spPr>
        <a:xfrm>
          <a:off x="0" y="2305157"/>
          <a:ext cx="10927829" cy="613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2805B1-AEA9-4790-A164-DEAEEFCF8AAE}">
      <dsp:nvSpPr>
        <dsp:cNvPr id="0" name=""/>
        <dsp:cNvSpPr/>
      </dsp:nvSpPr>
      <dsp:spPr>
        <a:xfrm>
          <a:off x="185716" y="2443294"/>
          <a:ext cx="337667" cy="3376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213729-2BA5-4BA3-93CE-4CFA483593DF}">
      <dsp:nvSpPr>
        <dsp:cNvPr id="0" name=""/>
        <dsp:cNvSpPr/>
      </dsp:nvSpPr>
      <dsp:spPr>
        <a:xfrm>
          <a:off x="709100" y="2305157"/>
          <a:ext cx="10218728" cy="61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975" tIns="64975" rIns="64975" bIns="64975"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prstClr val="black">
                  <a:hueOff val="0"/>
                  <a:satOff val="0"/>
                  <a:lumOff val="0"/>
                  <a:alphaOff val="0"/>
                </a:prstClr>
              </a:solidFill>
              <a:latin typeface="Trebuchet MS" panose="020B0603020202020204" pitchFamily="34" charset="0"/>
              <a:ea typeface="+mn-ea"/>
              <a:cs typeface="+mn-cs"/>
            </a:rPr>
            <a:t>Promote cultures of speaking-up and supportive workplaces. </a:t>
          </a:r>
        </a:p>
      </dsp:txBody>
      <dsp:txXfrm>
        <a:off x="709100" y="2305157"/>
        <a:ext cx="10218728" cy="613940"/>
      </dsp:txXfrm>
    </dsp:sp>
    <dsp:sp modelId="{A3E5301F-BA5A-4413-9081-554E2BAF5C4E}">
      <dsp:nvSpPr>
        <dsp:cNvPr id="0" name=""/>
        <dsp:cNvSpPr/>
      </dsp:nvSpPr>
      <dsp:spPr>
        <a:xfrm>
          <a:off x="0" y="3072582"/>
          <a:ext cx="10927829" cy="613940"/>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8930AC-FE03-4555-A683-AA7EA1B90DF6}">
      <dsp:nvSpPr>
        <dsp:cNvPr id="0" name=""/>
        <dsp:cNvSpPr/>
      </dsp:nvSpPr>
      <dsp:spPr>
        <a:xfrm>
          <a:off x="185716" y="3210719"/>
          <a:ext cx="337667" cy="33766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015CF28-854E-43BE-86AB-BE96BC391DF3}">
      <dsp:nvSpPr>
        <dsp:cNvPr id="0" name=""/>
        <dsp:cNvSpPr/>
      </dsp:nvSpPr>
      <dsp:spPr>
        <a:xfrm>
          <a:off x="709100" y="3072582"/>
          <a:ext cx="10218728" cy="613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975" tIns="64975" rIns="64975" bIns="64975" numCol="1" spcCol="1270" anchor="ctr" anchorCtr="0">
          <a:noAutofit/>
        </a:bodyPr>
        <a:lstStyle/>
        <a:p>
          <a:pPr marL="0" lvl="0" indent="0" algn="just" defTabSz="889000">
            <a:lnSpc>
              <a:spcPct val="150000"/>
            </a:lnSpc>
            <a:spcBef>
              <a:spcPct val="0"/>
            </a:spcBef>
            <a:spcAft>
              <a:spcPct val="35000"/>
            </a:spcAft>
            <a:buNone/>
          </a:pPr>
          <a:r>
            <a:rPr lang="en-US" sz="2000" kern="1200" dirty="0">
              <a:solidFill>
                <a:prstClr val="black">
                  <a:hueOff val="0"/>
                  <a:satOff val="0"/>
                  <a:lumOff val="0"/>
                  <a:alphaOff val="0"/>
                </a:prstClr>
              </a:solidFill>
              <a:latin typeface="Trebuchet MS" panose="020B0603020202020204" pitchFamily="34" charset="0"/>
              <a:ea typeface="+mn-ea"/>
              <a:cs typeface="+mn-cs"/>
            </a:rPr>
            <a:t>Independent reviews are done to enhance the level of healthcare safety.</a:t>
          </a:r>
        </a:p>
      </dsp:txBody>
      <dsp:txXfrm>
        <a:off x="709100" y="3072582"/>
        <a:ext cx="10218728" cy="61394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11C32-4EF9-4E54-96A0-A6D130613530}">
      <dsp:nvSpPr>
        <dsp:cNvPr id="0" name=""/>
        <dsp:cNvSpPr/>
      </dsp:nvSpPr>
      <dsp:spPr>
        <a:xfrm>
          <a:off x="1606" y="247812"/>
          <a:ext cx="1987605" cy="3134271"/>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331" tIns="0" rIns="196331" bIns="330200" numCol="1" spcCol="1270" anchor="ctr" anchorCtr="0">
          <a:noAutofit/>
        </a:bodyPr>
        <a:lstStyle/>
        <a:p>
          <a:pPr marL="0" lvl="0" indent="0" algn="just" defTabSz="711200">
            <a:lnSpc>
              <a:spcPct val="150000"/>
            </a:lnSpc>
            <a:spcBef>
              <a:spcPct val="0"/>
            </a:spcBef>
            <a:spcAft>
              <a:spcPct val="35000"/>
            </a:spcAft>
            <a:buNone/>
          </a:pPr>
          <a:r>
            <a:rPr lang="en-US" sz="1600" kern="1200" dirty="0">
              <a:solidFill>
                <a:schemeClr val="tx1"/>
              </a:solidFill>
              <a:latin typeface="Trebuchet MS" panose="020B0603020202020204" pitchFamily="34" charset="0"/>
            </a:rPr>
            <a:t>Introduction provides an explanation of the chosen healthcare quality problem. </a:t>
          </a:r>
        </a:p>
      </dsp:txBody>
      <dsp:txXfrm>
        <a:off x="1606" y="1501520"/>
        <a:ext cx="1987605" cy="1880562"/>
      </dsp:txXfrm>
    </dsp:sp>
    <dsp:sp modelId="{C59C3341-8B71-4ED9-96ED-5E58A59F1628}">
      <dsp:nvSpPr>
        <dsp:cNvPr id="0" name=""/>
        <dsp:cNvSpPr/>
      </dsp:nvSpPr>
      <dsp:spPr>
        <a:xfrm>
          <a:off x="1606" y="622384"/>
          <a:ext cx="1987605" cy="95405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6331" tIns="165100" rIns="196331" bIns="165100" numCol="1" spcCol="1270" anchor="ctr" anchorCtr="0">
          <a:noAutofit/>
        </a:bodyPr>
        <a:lstStyle/>
        <a:p>
          <a:pPr marL="0" lvl="0" indent="0" algn="l" defTabSz="1955800">
            <a:lnSpc>
              <a:spcPct val="90000"/>
            </a:lnSpc>
            <a:spcBef>
              <a:spcPct val="0"/>
            </a:spcBef>
            <a:spcAft>
              <a:spcPct val="35000"/>
            </a:spcAft>
            <a:buNone/>
          </a:pPr>
          <a:r>
            <a:rPr lang="en-US" sz="4400" kern="1200"/>
            <a:t>01</a:t>
          </a:r>
          <a:endParaRPr lang="en-US" sz="4400" kern="1200" dirty="0"/>
        </a:p>
      </dsp:txBody>
      <dsp:txXfrm>
        <a:off x="1606" y="622384"/>
        <a:ext cx="1987605" cy="954050"/>
      </dsp:txXfrm>
    </dsp:sp>
    <dsp:sp modelId="{B94FC62C-A5FB-4F95-B742-3EA557D3E7AE}">
      <dsp:nvSpPr>
        <dsp:cNvPr id="0" name=""/>
        <dsp:cNvSpPr/>
      </dsp:nvSpPr>
      <dsp:spPr>
        <a:xfrm>
          <a:off x="2148220" y="247812"/>
          <a:ext cx="1987605" cy="3158337"/>
        </a:xfrm>
        <a:prstGeom prst="rect">
          <a:avLst/>
        </a:prstGeom>
        <a:solidFill>
          <a:schemeClr val="accent2">
            <a:hueOff val="-363841"/>
            <a:satOff val="-20982"/>
            <a:lumOff val="2157"/>
            <a:alphaOff val="0"/>
          </a:schemeClr>
        </a:solidFill>
        <a:ln w="12700" cap="flat" cmpd="sng" algn="ctr">
          <a:solidFill>
            <a:schemeClr val="accent2">
              <a:hueOff val="-363841"/>
              <a:satOff val="-20982"/>
              <a:lumOff val="215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331" tIns="0" rIns="196331" bIns="330200" numCol="1" spcCol="1270" anchor="ctr" anchorCtr="0">
          <a:noAutofit/>
        </a:bodyPr>
        <a:lstStyle/>
        <a:p>
          <a:pPr marL="0" lvl="0" indent="0" algn="just" defTabSz="711200">
            <a:lnSpc>
              <a:spcPct val="150000"/>
            </a:lnSpc>
            <a:spcBef>
              <a:spcPct val="0"/>
            </a:spcBef>
            <a:spcAft>
              <a:spcPct val="35000"/>
            </a:spcAft>
            <a:buNone/>
          </a:pPr>
          <a:r>
            <a:rPr lang="en-US" sz="1600" kern="1200" dirty="0">
              <a:solidFill>
                <a:schemeClr val="tx1"/>
              </a:solidFill>
              <a:latin typeface="Trebuchet MS" panose="020B0603020202020204" pitchFamily="34" charset="0"/>
            </a:rPr>
            <a:t>Literature review analyzes the quality assurance related theories. </a:t>
          </a:r>
        </a:p>
      </dsp:txBody>
      <dsp:txXfrm>
        <a:off x="2148220" y="1511147"/>
        <a:ext cx="1987605" cy="1895002"/>
      </dsp:txXfrm>
    </dsp:sp>
    <dsp:sp modelId="{77FC9FC4-6CC1-4959-939D-BB30A5E9368F}">
      <dsp:nvSpPr>
        <dsp:cNvPr id="0" name=""/>
        <dsp:cNvSpPr/>
      </dsp:nvSpPr>
      <dsp:spPr>
        <a:xfrm>
          <a:off x="2148220" y="634417"/>
          <a:ext cx="1987605" cy="95405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6331" tIns="165100" rIns="196331" bIns="165100" numCol="1" spcCol="1270" anchor="ctr" anchorCtr="0">
          <a:noAutofit/>
        </a:bodyPr>
        <a:lstStyle/>
        <a:p>
          <a:pPr marL="0" lvl="0" indent="0" algn="l" defTabSz="1955800">
            <a:lnSpc>
              <a:spcPct val="90000"/>
            </a:lnSpc>
            <a:spcBef>
              <a:spcPct val="0"/>
            </a:spcBef>
            <a:spcAft>
              <a:spcPct val="35000"/>
            </a:spcAft>
            <a:buNone/>
          </a:pPr>
          <a:r>
            <a:rPr lang="en-US" sz="4400" kern="1200"/>
            <a:t>02</a:t>
          </a:r>
        </a:p>
      </dsp:txBody>
      <dsp:txXfrm>
        <a:off x="2148220" y="634417"/>
        <a:ext cx="1987605" cy="954050"/>
      </dsp:txXfrm>
    </dsp:sp>
    <dsp:sp modelId="{26D95C2E-6BBC-46BE-9B02-F814D80FDB78}">
      <dsp:nvSpPr>
        <dsp:cNvPr id="0" name=""/>
        <dsp:cNvSpPr/>
      </dsp:nvSpPr>
      <dsp:spPr>
        <a:xfrm>
          <a:off x="4294834" y="247812"/>
          <a:ext cx="1987605" cy="3182403"/>
        </a:xfrm>
        <a:prstGeom prst="rect">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331" tIns="0" rIns="196331" bIns="330200" numCol="1" spcCol="1270" anchor="ctr" anchorCtr="0">
          <a:noAutofit/>
        </a:bodyPr>
        <a:lstStyle/>
        <a:p>
          <a:pPr marL="0" lvl="0" indent="0" algn="just" defTabSz="711200">
            <a:lnSpc>
              <a:spcPct val="150000"/>
            </a:lnSpc>
            <a:spcBef>
              <a:spcPct val="0"/>
            </a:spcBef>
            <a:spcAft>
              <a:spcPct val="35000"/>
            </a:spcAft>
            <a:buNone/>
          </a:pPr>
          <a:r>
            <a:rPr lang="en-US" sz="1600" kern="1200" dirty="0">
              <a:solidFill>
                <a:schemeClr val="tx1"/>
              </a:solidFill>
              <a:latin typeface="Trebuchet MS" panose="020B0603020202020204" pitchFamily="34" charset="0"/>
            </a:rPr>
            <a:t>Critical analysis involves analysis of underlying causes and policies. </a:t>
          </a:r>
        </a:p>
      </dsp:txBody>
      <dsp:txXfrm>
        <a:off x="4294834" y="1520773"/>
        <a:ext cx="1987605" cy="1909441"/>
      </dsp:txXfrm>
    </dsp:sp>
    <dsp:sp modelId="{ACE080EC-BA9C-4ABB-A9CC-1E62673804D3}">
      <dsp:nvSpPr>
        <dsp:cNvPr id="0" name=""/>
        <dsp:cNvSpPr/>
      </dsp:nvSpPr>
      <dsp:spPr>
        <a:xfrm>
          <a:off x="4294834" y="646450"/>
          <a:ext cx="1987605" cy="95405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6331" tIns="165100" rIns="196331" bIns="165100" numCol="1" spcCol="1270" anchor="ctr" anchorCtr="0">
          <a:noAutofit/>
        </a:bodyPr>
        <a:lstStyle/>
        <a:p>
          <a:pPr marL="0" lvl="0" indent="0" algn="l" defTabSz="1955800">
            <a:lnSpc>
              <a:spcPct val="90000"/>
            </a:lnSpc>
            <a:spcBef>
              <a:spcPct val="0"/>
            </a:spcBef>
            <a:spcAft>
              <a:spcPct val="35000"/>
            </a:spcAft>
            <a:buNone/>
          </a:pPr>
          <a:r>
            <a:rPr lang="en-US" sz="4400" kern="1200"/>
            <a:t>03</a:t>
          </a:r>
        </a:p>
      </dsp:txBody>
      <dsp:txXfrm>
        <a:off x="4294834" y="646450"/>
        <a:ext cx="1987605" cy="954050"/>
      </dsp:txXfrm>
    </dsp:sp>
    <dsp:sp modelId="{3848C9D6-2931-454A-99A9-89CAC0F3CA08}">
      <dsp:nvSpPr>
        <dsp:cNvPr id="0" name=""/>
        <dsp:cNvSpPr/>
      </dsp:nvSpPr>
      <dsp:spPr>
        <a:xfrm>
          <a:off x="6441448" y="247812"/>
          <a:ext cx="2148025" cy="3193780"/>
        </a:xfrm>
        <a:prstGeom prst="rect">
          <a:avLst/>
        </a:prstGeom>
        <a:solidFill>
          <a:schemeClr val="accent2">
            <a:hueOff val="-1091522"/>
            <a:satOff val="-62946"/>
            <a:lumOff val="6471"/>
            <a:alphaOff val="0"/>
          </a:schemeClr>
        </a:solidFill>
        <a:ln w="12700" cap="flat" cmpd="sng" algn="ctr">
          <a:solidFill>
            <a:schemeClr val="accent2">
              <a:hueOff val="-1091522"/>
              <a:satOff val="-62946"/>
              <a:lumOff val="6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331" tIns="0" rIns="196331" bIns="330200" numCol="1" spcCol="1270" anchor="ctr" anchorCtr="0">
          <a:noAutofit/>
        </a:bodyPr>
        <a:lstStyle/>
        <a:p>
          <a:pPr marL="0" lvl="0" indent="0" algn="just" defTabSz="711200">
            <a:lnSpc>
              <a:spcPct val="150000"/>
            </a:lnSpc>
            <a:spcBef>
              <a:spcPct val="0"/>
            </a:spcBef>
            <a:spcAft>
              <a:spcPct val="35000"/>
            </a:spcAft>
            <a:buNone/>
          </a:pPr>
          <a:r>
            <a:rPr lang="en-US" sz="1600" kern="1200" dirty="0">
              <a:solidFill>
                <a:schemeClr val="tx1"/>
              </a:solidFill>
              <a:latin typeface="Trebuchet MS" panose="020B0603020202020204" pitchFamily="34" charset="0"/>
            </a:rPr>
            <a:t>Recommendations show service improvement strategies. </a:t>
          </a:r>
        </a:p>
      </dsp:txBody>
      <dsp:txXfrm>
        <a:off x="6441448" y="1525324"/>
        <a:ext cx="2148025" cy="1916268"/>
      </dsp:txXfrm>
    </dsp:sp>
    <dsp:sp modelId="{60C2FC49-EAFF-4D6B-9522-7BAF066F2DAB}">
      <dsp:nvSpPr>
        <dsp:cNvPr id="0" name=""/>
        <dsp:cNvSpPr/>
      </dsp:nvSpPr>
      <dsp:spPr>
        <a:xfrm>
          <a:off x="6521658" y="652139"/>
          <a:ext cx="1987605" cy="95405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6331" tIns="165100" rIns="196331" bIns="165100" numCol="1" spcCol="1270" anchor="ctr" anchorCtr="0">
          <a:noAutofit/>
        </a:bodyPr>
        <a:lstStyle/>
        <a:p>
          <a:pPr marL="0" lvl="0" indent="0" algn="l" defTabSz="1955800">
            <a:lnSpc>
              <a:spcPct val="90000"/>
            </a:lnSpc>
            <a:spcBef>
              <a:spcPct val="0"/>
            </a:spcBef>
            <a:spcAft>
              <a:spcPct val="35000"/>
            </a:spcAft>
            <a:buNone/>
          </a:pPr>
          <a:r>
            <a:rPr lang="en-US" sz="4400" kern="1200"/>
            <a:t>04</a:t>
          </a:r>
        </a:p>
      </dsp:txBody>
      <dsp:txXfrm>
        <a:off x="6521658" y="652139"/>
        <a:ext cx="1987605" cy="954050"/>
      </dsp:txXfrm>
    </dsp:sp>
    <dsp:sp modelId="{F6647ECF-0DDC-4247-B772-ABC1D79FE8B2}">
      <dsp:nvSpPr>
        <dsp:cNvPr id="0" name=""/>
        <dsp:cNvSpPr/>
      </dsp:nvSpPr>
      <dsp:spPr>
        <a:xfrm>
          <a:off x="8748482" y="247812"/>
          <a:ext cx="2177739" cy="3161557"/>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6331" tIns="0" rIns="196331" bIns="330200" numCol="1" spcCol="1270" anchor="ctr" anchorCtr="0">
          <a:noAutofit/>
        </a:bodyPr>
        <a:lstStyle/>
        <a:p>
          <a:pPr marL="0" lvl="0" indent="0" algn="just" defTabSz="800100">
            <a:lnSpc>
              <a:spcPct val="150000"/>
            </a:lnSpc>
            <a:spcBef>
              <a:spcPct val="0"/>
            </a:spcBef>
            <a:spcAft>
              <a:spcPct val="35000"/>
            </a:spcAft>
            <a:buNone/>
          </a:pPr>
          <a:r>
            <a:rPr lang="en-US" sz="1800" kern="1200" dirty="0">
              <a:solidFill>
                <a:schemeClr val="tx1"/>
              </a:solidFill>
              <a:latin typeface="Trebuchet MS" panose="020B0603020202020204" pitchFamily="34" charset="0"/>
            </a:rPr>
            <a:t>Conclusion Overviews major findings and learning.</a:t>
          </a:r>
        </a:p>
      </dsp:txBody>
      <dsp:txXfrm>
        <a:off x="8748482" y="1512435"/>
        <a:ext cx="2177739" cy="1896934"/>
      </dsp:txXfrm>
    </dsp:sp>
    <dsp:sp modelId="{456688FD-04F2-4652-95A5-73AEF2E81D17}">
      <dsp:nvSpPr>
        <dsp:cNvPr id="0" name=""/>
        <dsp:cNvSpPr/>
      </dsp:nvSpPr>
      <dsp:spPr>
        <a:xfrm>
          <a:off x="8843549" y="636027"/>
          <a:ext cx="1987605" cy="954050"/>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6331" tIns="165100" rIns="196331" bIns="165100" numCol="1" spcCol="1270" anchor="ctr" anchorCtr="0">
          <a:noAutofit/>
        </a:bodyPr>
        <a:lstStyle/>
        <a:p>
          <a:pPr marL="0" lvl="0" indent="0" algn="l" defTabSz="1955800">
            <a:lnSpc>
              <a:spcPct val="90000"/>
            </a:lnSpc>
            <a:spcBef>
              <a:spcPct val="0"/>
            </a:spcBef>
            <a:spcAft>
              <a:spcPct val="35000"/>
            </a:spcAft>
            <a:buNone/>
          </a:pPr>
          <a:r>
            <a:rPr lang="en-US" sz="4400" kern="1200"/>
            <a:t>05</a:t>
          </a:r>
        </a:p>
      </dsp:txBody>
      <dsp:txXfrm>
        <a:off x="8843549" y="636027"/>
        <a:ext cx="1987605" cy="95405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CD409-BA67-4047-9F6B-983703DEB10F}">
      <dsp:nvSpPr>
        <dsp:cNvPr id="0" name=""/>
        <dsp:cNvSpPr/>
      </dsp:nvSpPr>
      <dsp:spPr>
        <a:xfrm>
          <a:off x="3325752" y="836175"/>
          <a:ext cx="642500" cy="91440"/>
        </a:xfrm>
        <a:custGeom>
          <a:avLst/>
          <a:gdLst/>
          <a:ahLst/>
          <a:cxnLst/>
          <a:rect l="0" t="0" r="0" b="0"/>
          <a:pathLst>
            <a:path>
              <a:moveTo>
                <a:pt x="0" y="45720"/>
              </a:moveTo>
              <a:lnTo>
                <a:pt x="642500"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0175" y="878526"/>
        <a:ext cx="33655" cy="6737"/>
      </dsp:txXfrm>
    </dsp:sp>
    <dsp:sp modelId="{A028167E-DAEB-4446-8410-E3CA4E50AC13}">
      <dsp:nvSpPr>
        <dsp:cNvPr id="0" name=""/>
        <dsp:cNvSpPr/>
      </dsp:nvSpPr>
      <dsp:spPr>
        <a:xfrm>
          <a:off x="401029" y="3938"/>
          <a:ext cx="2926523" cy="175591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977900">
            <a:lnSpc>
              <a:spcPct val="150000"/>
            </a:lnSpc>
            <a:spcBef>
              <a:spcPct val="0"/>
            </a:spcBef>
            <a:spcAft>
              <a:spcPct val="35000"/>
            </a:spcAft>
            <a:buNone/>
          </a:pPr>
          <a:r>
            <a:rPr lang="en-US" sz="2200" b="0" kern="1200" dirty="0">
              <a:solidFill>
                <a:schemeClr val="tx1"/>
              </a:solidFill>
              <a:latin typeface="Trebuchet MS" panose="020B0603020202020204" pitchFamily="34" charset="0"/>
            </a:rPr>
            <a:t>Failure is not the case of merely individual actions. </a:t>
          </a:r>
        </a:p>
      </dsp:txBody>
      <dsp:txXfrm>
        <a:off x="401029" y="3938"/>
        <a:ext cx="2926523" cy="1755913"/>
      </dsp:txXfrm>
    </dsp:sp>
    <dsp:sp modelId="{BA23DEED-4AA3-4A56-A41B-6D705EA61996}">
      <dsp:nvSpPr>
        <dsp:cNvPr id="0" name=""/>
        <dsp:cNvSpPr/>
      </dsp:nvSpPr>
      <dsp:spPr>
        <a:xfrm>
          <a:off x="6925376" y="836175"/>
          <a:ext cx="642500" cy="91440"/>
        </a:xfrm>
        <a:custGeom>
          <a:avLst/>
          <a:gdLst/>
          <a:ahLst/>
          <a:cxnLst/>
          <a:rect l="0" t="0" r="0" b="0"/>
          <a:pathLst>
            <a:path>
              <a:moveTo>
                <a:pt x="0" y="45720"/>
              </a:moveTo>
              <a:lnTo>
                <a:pt x="642500" y="45720"/>
              </a:lnTo>
            </a:path>
          </a:pathLst>
        </a:custGeom>
        <a:noFill/>
        <a:ln w="6350" cap="flat" cmpd="sng" algn="ctr">
          <a:solidFill>
            <a:schemeClr val="accent5">
              <a:hueOff val="-2252848"/>
              <a:satOff val="-580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29798" y="878526"/>
        <a:ext cx="33655" cy="6737"/>
      </dsp:txXfrm>
    </dsp:sp>
    <dsp:sp modelId="{3CAAB70B-A8F5-4A98-BCB0-6E873B3C1391}">
      <dsp:nvSpPr>
        <dsp:cNvPr id="0" name=""/>
        <dsp:cNvSpPr/>
      </dsp:nvSpPr>
      <dsp:spPr>
        <a:xfrm>
          <a:off x="4000652" y="3938"/>
          <a:ext cx="2926523" cy="1755913"/>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977900">
            <a:lnSpc>
              <a:spcPct val="150000"/>
            </a:lnSpc>
            <a:spcBef>
              <a:spcPct val="0"/>
            </a:spcBef>
            <a:spcAft>
              <a:spcPct val="35000"/>
            </a:spcAft>
            <a:buNone/>
          </a:pPr>
          <a:r>
            <a:rPr lang="en-US" sz="2000" b="0" kern="1200" dirty="0">
              <a:solidFill>
                <a:prstClr val="black"/>
              </a:solidFill>
              <a:latin typeface="Trebuchet MS" panose="020B0603020202020204" pitchFamily="34" charset="0"/>
              <a:ea typeface="+mn-ea"/>
              <a:cs typeface="+mn-cs"/>
            </a:rPr>
            <a:t>Quality assurance entails proper governance and safety mechanisms. </a:t>
          </a:r>
        </a:p>
      </dsp:txBody>
      <dsp:txXfrm>
        <a:off x="4000652" y="3938"/>
        <a:ext cx="2926523" cy="1755913"/>
      </dsp:txXfrm>
    </dsp:sp>
    <dsp:sp modelId="{ED79DF22-329E-4799-8CCB-F642AA3A06F2}">
      <dsp:nvSpPr>
        <dsp:cNvPr id="0" name=""/>
        <dsp:cNvSpPr/>
      </dsp:nvSpPr>
      <dsp:spPr>
        <a:xfrm>
          <a:off x="1864291" y="1758052"/>
          <a:ext cx="7199246" cy="642500"/>
        </a:xfrm>
        <a:custGeom>
          <a:avLst/>
          <a:gdLst/>
          <a:ahLst/>
          <a:cxnLst/>
          <a:rect l="0" t="0" r="0" b="0"/>
          <a:pathLst>
            <a:path>
              <a:moveTo>
                <a:pt x="7199246" y="0"/>
              </a:moveTo>
              <a:lnTo>
                <a:pt x="7199246" y="338350"/>
              </a:lnTo>
              <a:lnTo>
                <a:pt x="0" y="338350"/>
              </a:lnTo>
              <a:lnTo>
                <a:pt x="0" y="642500"/>
              </a:lnTo>
            </a:path>
          </a:pathLst>
        </a:custGeom>
        <a:noFill/>
        <a:ln w="6350" cap="flat" cmpd="sng" algn="ctr">
          <a:solidFill>
            <a:schemeClr val="accent5">
              <a:hueOff val="-4505695"/>
              <a:satOff val="-11613"/>
              <a:lumOff val="-7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83148" y="2075933"/>
        <a:ext cx="361532" cy="6737"/>
      </dsp:txXfrm>
    </dsp:sp>
    <dsp:sp modelId="{798E82ED-9CB4-457B-B5FF-CF28C957C9FA}">
      <dsp:nvSpPr>
        <dsp:cNvPr id="0" name=""/>
        <dsp:cNvSpPr/>
      </dsp:nvSpPr>
      <dsp:spPr>
        <a:xfrm>
          <a:off x="7600276" y="3938"/>
          <a:ext cx="2926523" cy="1755913"/>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977900">
            <a:lnSpc>
              <a:spcPct val="150000"/>
            </a:lnSpc>
            <a:spcBef>
              <a:spcPct val="0"/>
            </a:spcBef>
            <a:spcAft>
              <a:spcPct val="35000"/>
            </a:spcAft>
            <a:buNone/>
          </a:pPr>
          <a:r>
            <a:rPr lang="en-US" sz="2000" b="0" kern="1200" dirty="0">
              <a:solidFill>
                <a:prstClr val="black"/>
              </a:solidFill>
              <a:latin typeface="Trebuchet MS" panose="020B0603020202020204" pitchFamily="34" charset="0"/>
              <a:ea typeface="+mn-ea"/>
              <a:cs typeface="+mn-cs"/>
            </a:rPr>
            <a:t>RCA determines the weaknesses and areas of improvement of the organisation. </a:t>
          </a:r>
        </a:p>
      </dsp:txBody>
      <dsp:txXfrm>
        <a:off x="7600276" y="3938"/>
        <a:ext cx="2926523" cy="1755913"/>
      </dsp:txXfrm>
    </dsp:sp>
    <dsp:sp modelId="{93A9CEE2-897B-4CD5-9CE0-3085E8CAC347}">
      <dsp:nvSpPr>
        <dsp:cNvPr id="0" name=""/>
        <dsp:cNvSpPr/>
      </dsp:nvSpPr>
      <dsp:spPr>
        <a:xfrm>
          <a:off x="3325752" y="3265189"/>
          <a:ext cx="642500" cy="91440"/>
        </a:xfrm>
        <a:custGeom>
          <a:avLst/>
          <a:gdLst/>
          <a:ahLst/>
          <a:cxnLst/>
          <a:rect l="0" t="0" r="0" b="0"/>
          <a:pathLst>
            <a:path>
              <a:moveTo>
                <a:pt x="0" y="45720"/>
              </a:moveTo>
              <a:lnTo>
                <a:pt x="642500"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30175" y="3307540"/>
        <a:ext cx="33655" cy="6737"/>
      </dsp:txXfrm>
    </dsp:sp>
    <dsp:sp modelId="{279B5FE2-91ED-4E6F-B803-CA72D4D9500D}">
      <dsp:nvSpPr>
        <dsp:cNvPr id="0" name=""/>
        <dsp:cNvSpPr/>
      </dsp:nvSpPr>
      <dsp:spPr>
        <a:xfrm>
          <a:off x="401029" y="2432952"/>
          <a:ext cx="2926523" cy="1755913"/>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977900">
            <a:lnSpc>
              <a:spcPct val="150000"/>
            </a:lnSpc>
            <a:spcBef>
              <a:spcPct val="0"/>
            </a:spcBef>
            <a:spcAft>
              <a:spcPct val="35000"/>
            </a:spcAft>
            <a:buNone/>
          </a:pPr>
          <a:r>
            <a:rPr lang="en-US" sz="2000" b="0" kern="1200" dirty="0">
              <a:solidFill>
                <a:prstClr val="black"/>
              </a:solidFill>
              <a:latin typeface="Trebuchet MS" panose="020B0603020202020204" pitchFamily="34" charset="0"/>
              <a:ea typeface="+mn-ea"/>
              <a:cs typeface="+mn-cs"/>
            </a:rPr>
            <a:t>Better safer healthcare delivery through policy implementation. </a:t>
          </a:r>
        </a:p>
      </dsp:txBody>
      <dsp:txXfrm>
        <a:off x="401029" y="2432952"/>
        <a:ext cx="2926523" cy="1755913"/>
      </dsp:txXfrm>
    </dsp:sp>
    <dsp:sp modelId="{29A355FF-5DA0-44D4-913C-E38D3AF59791}">
      <dsp:nvSpPr>
        <dsp:cNvPr id="0" name=""/>
        <dsp:cNvSpPr/>
      </dsp:nvSpPr>
      <dsp:spPr>
        <a:xfrm>
          <a:off x="4000652" y="2432952"/>
          <a:ext cx="2926523" cy="175591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3402" tIns="150526" rIns="143402" bIns="150526" numCol="1" spcCol="1270" anchor="ctr" anchorCtr="0">
          <a:noAutofit/>
        </a:bodyPr>
        <a:lstStyle/>
        <a:p>
          <a:pPr marL="0" lvl="0" indent="0" algn="just" defTabSz="977900">
            <a:lnSpc>
              <a:spcPct val="150000"/>
            </a:lnSpc>
            <a:spcBef>
              <a:spcPct val="0"/>
            </a:spcBef>
            <a:spcAft>
              <a:spcPct val="35000"/>
            </a:spcAft>
            <a:buNone/>
          </a:pPr>
          <a:r>
            <a:rPr lang="en-US" sz="2000" b="0" kern="1200" dirty="0">
              <a:solidFill>
                <a:prstClr val="black"/>
              </a:solidFill>
              <a:latin typeface="Trebuchet MS" panose="020B0603020202020204" pitchFamily="34" charset="0"/>
              <a:ea typeface="+mn-ea"/>
              <a:cs typeface="+mn-cs"/>
            </a:rPr>
            <a:t>Constant improvement safeguard patients and boost quality of healthcare.</a:t>
          </a:r>
        </a:p>
      </dsp:txBody>
      <dsp:txXfrm>
        <a:off x="4000652" y="2432952"/>
        <a:ext cx="2926523" cy="175591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9.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F4AB4E-711B-405E-A1C2-8C48859DD38F}" type="datetimeFigureOut">
              <a:rPr lang="en-US" smtClean="0"/>
              <a:t>10/4/2026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5099CA-20DE-49D3-AA2A-D164B8C55C4A}" type="slidenum">
              <a:rPr lang="en-US" smtClean="0"/>
              <a:t>‹#›</a:t>
            </a:fld>
            <a:endParaRPr lang="en-US"/>
          </a:p>
        </p:txBody>
      </p:sp>
    </p:spTree>
    <p:extLst>
      <p:ext uri="{BB962C8B-B14F-4D97-AF65-F5344CB8AC3E}">
        <p14:creationId xmlns:p14="http://schemas.microsoft.com/office/powerpoint/2010/main" val="16801734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presents Lucy Letby case study as a healthcare quality problem, covering the history of the case and the prominent flaws of quality assurance systems. It finds the root causes using safety models, implements the theory of quality improvement, examines the policy questions that have an effect on healthcare delivery and offers recommendations using a proposed structure of the Component 2.</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25099CA-20DE-49D3-AA2A-D164B8C55C4A}" type="slidenum">
              <a:rPr lang="en-US" smtClean="0"/>
              <a:t>2</a:t>
            </a:fld>
            <a:endParaRPr lang="en-US"/>
          </a:p>
        </p:txBody>
      </p:sp>
    </p:spTree>
    <p:extLst>
      <p:ext uri="{BB962C8B-B14F-4D97-AF65-F5344CB8AC3E}">
        <p14:creationId xmlns:p14="http://schemas.microsoft.com/office/powerpoint/2010/main" val="11827283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case of Lucy Letby in Countess of Chester Hospital reveals crucial shortcomings in the area of patient safety and quality assurance in the neonatal environment. In 2015-2016, the issue of sudden infant deaths and collapses arose. The significance of well-developed safety frameworks to avoid harm and enhance healthcare quality was shown by weak clinical governance, the inefficiency of reporting systems, and slow reaction.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425099CA-20DE-49D3-AA2A-D164B8C55C4A}" type="slidenum">
              <a:rPr lang="en-US" smtClean="0"/>
              <a:t>3</a:t>
            </a:fld>
            <a:endParaRPr lang="en-US"/>
          </a:p>
        </p:txBody>
      </p:sp>
    </p:spTree>
    <p:extLst>
      <p:ext uri="{BB962C8B-B14F-4D97-AF65-F5344CB8AC3E}">
        <p14:creationId xmlns:p14="http://schemas.microsoft.com/office/powerpoint/2010/main" val="20039991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case entailed a series of unforeseen deaths in the neonatal unit and severe collapse in the hospital in neonatal unit. There were questions involving abnormal patterns by senior clinicians, but the responses were ineffective at the organisational level. The failure was indicative of the poor leadership, communication, and learning systems (Mannion, 2024). Critical thinking reveals that the harm in healthcare can be due to broader system failures than personal responsibility.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4</a:t>
            </a:fld>
            <a:endParaRPr lang="en-US"/>
          </a:p>
        </p:txBody>
      </p:sp>
    </p:spTree>
    <p:extLst>
      <p:ext uri="{BB962C8B-B14F-4D97-AF65-F5344CB8AC3E}">
        <p14:creationId xmlns:p14="http://schemas.microsoft.com/office/powerpoint/2010/main" val="3905989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Swiss Cheese Model is a concept that describes how various system flaws are capable of interacting to permit damage. Leadership communication, lack of reporting, and incidents escalation, as well as investigations, in the Lucy Letby case, left gaps in safety defences (Peerally, 2021). The model notes that to eliminate healthcare harm, instead of individual action only, building organisational systems is crucial.</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5</a:t>
            </a:fld>
            <a:endParaRPr lang="en-US"/>
          </a:p>
        </p:txBody>
      </p:sp>
    </p:spTree>
    <p:extLst>
      <p:ext uri="{BB962C8B-B14F-4D97-AF65-F5344CB8AC3E}">
        <p14:creationId xmlns:p14="http://schemas.microsoft.com/office/powerpoint/2010/main" val="2573591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Root Cause Analysis (RCA) is a systematic method of identifying the root causes of healthcare incidences. Applied to the case, RCA considers why concerns went unaddressed and safety systems had malfunctioned. It assists with organisational learning by finding ways of process improvements, enhanced governance arrangements, and minimising the likelihood of recurrence of such an incident (Edwards, 2023).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6</a:t>
            </a:fld>
            <a:endParaRPr lang="en-US"/>
          </a:p>
        </p:txBody>
      </p:sp>
    </p:spTree>
    <p:extLst>
      <p:ext uri="{BB962C8B-B14F-4D97-AF65-F5344CB8AC3E}">
        <p14:creationId xmlns:p14="http://schemas.microsoft.com/office/powerpoint/2010/main" val="4119121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Fishbone Diagram determines various classifications of the quality failures among the neonatal service. The analysis identifies issues in the areas of people, processes, environment, management, and policy. Lack of leadership issues, communication breakdown, poor reporting mechanisms, pressure on the service systems, governance lapses, and inferior escalation processes illustrate how various factors have interacted and led to flaws in patient safety management (Buka, 2024).</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7</a:t>
            </a:fld>
            <a:endParaRPr lang="en-US"/>
          </a:p>
        </p:txBody>
      </p:sp>
    </p:spTree>
    <p:extLst>
      <p:ext uri="{BB962C8B-B14F-4D97-AF65-F5344CB8AC3E}">
        <p14:creationId xmlns:p14="http://schemas.microsoft.com/office/powerpoint/2010/main" val="20027411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Systems Theory perceives healthcare organisations as integrated systems with various parts affecting one another. The case, Lucy Letby, reveals how things went wrong through interaction of people, processes, leadership and systems of governance. There is a critical angle that an emphasis on individual errors overlooks general organisational duties needed in the provision of safer work surroundings and enhanced service standards (Whitchurch and Constantine, 1993).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8</a:t>
            </a:fld>
            <a:endParaRPr lang="en-US"/>
          </a:p>
        </p:txBody>
      </p:sp>
    </p:spTree>
    <p:extLst>
      <p:ext uri="{BB962C8B-B14F-4D97-AF65-F5344CB8AC3E}">
        <p14:creationId xmlns:p14="http://schemas.microsoft.com/office/powerpoint/2010/main" val="4002850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Donabedian Model considers the quality of healthcare using structure, process and outcome measures. The structural factors in this instance were personnel, government structures, and resources. The failures of the process included monitoring, reporting and escalation practices. Such limitations led to adverse effects, such as harm to patients and decreased confidence in the population, which goes to show the significance of continuous quality improvement (Yang et al., 2025).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9</a:t>
            </a:fld>
            <a:endParaRPr lang="en-US"/>
          </a:p>
        </p:txBody>
      </p:sp>
    </p:spTree>
    <p:extLst>
      <p:ext uri="{BB962C8B-B14F-4D97-AF65-F5344CB8AC3E}">
        <p14:creationId xmlns:p14="http://schemas.microsoft.com/office/powerpoint/2010/main" val="3012206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nature of healthcare policies is to enhance safety, accountability, and quality standards. In the Lucy Letby case, the areas included clinical governance requirement, duty of candour, reporting system and whistle blowing policies. But policy implementation weaknesses diluted their strengths. This shows that policies by themselves cannot be effective unless the leadership is strong, the presence of monitoring, and organisational commitment (Bennett and Alghrani, 2026).</a:t>
            </a:r>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10</a:t>
            </a:fld>
            <a:endParaRPr lang="en-US"/>
          </a:p>
        </p:txBody>
      </p:sp>
    </p:spTree>
    <p:extLst>
      <p:ext uri="{BB962C8B-B14F-4D97-AF65-F5344CB8AC3E}">
        <p14:creationId xmlns:p14="http://schemas.microsoft.com/office/powerpoint/2010/main" val="1973657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Lack of quality assurance compromised on healthcare services, in terms of diminishing patient safety, efficiency and equity. Slow responses to concerns posed threats to vulnerable patients and undermined trust in health services. Organisation learning was also constrained by ineffective investigations. The case shows that effective and safe healthcare provision requires strong quality management (Scandal, 2023).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11</a:t>
            </a:fld>
            <a:endParaRPr lang="en-US"/>
          </a:p>
        </p:txBody>
      </p:sp>
    </p:spTree>
    <p:extLst>
      <p:ext uri="{BB962C8B-B14F-4D97-AF65-F5344CB8AC3E}">
        <p14:creationId xmlns:p14="http://schemas.microsoft.com/office/powerpoint/2010/main" val="40849088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case impacted the medical roles and performance of organisations by altering the staff confidence, work culture as well as trust of leadership. Poor reaction to concerns discourages staff to talk openly about risks. Psychological safety, in which professionals can report and facilitate learning and could participate in safer organisational practices, is vital in healthcare improvement (Waring et al., 2015).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12</a:t>
            </a:fld>
            <a:endParaRPr lang="en-US"/>
          </a:p>
        </p:txBody>
      </p:sp>
    </p:spTree>
    <p:extLst>
      <p:ext uri="{BB962C8B-B14F-4D97-AF65-F5344CB8AC3E}">
        <p14:creationId xmlns:p14="http://schemas.microsoft.com/office/powerpoint/2010/main" val="20431394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enhancement of healthcare quality needs greater governance systems, reporting systems, and learning systems. It is advised to enhance the incident reporting process, establish clear escalation channels, promote a culture of speaking up among staff, and complete independent safety reviews (Russ et al., 2023). These practices comply with quality improvement theories by assisting in the ongoing monitoring, organisational learning, and preventing future safety failures in healthcare services</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13</a:t>
            </a:fld>
            <a:endParaRPr lang="en-US"/>
          </a:p>
        </p:txBody>
      </p:sp>
    </p:spTree>
    <p:extLst>
      <p:ext uri="{BB962C8B-B14F-4D97-AF65-F5344CB8AC3E}">
        <p14:creationId xmlns:p14="http://schemas.microsoft.com/office/powerpoint/2010/main" val="16383178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quality improvement framework presented is based on a continuous improvement approach. It starts with problem identification of healthcare issues, root- cause analysis, interventions, outcome monitoring, and improving activities maintenance. RCA helps in investigating failures, and PDSA cycles promote change testing. An effective safety culture promotes learning and sustainable changes across healthcare organisations (Hughes, 2008).</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14</a:t>
            </a:fld>
            <a:endParaRPr lang="en-US"/>
          </a:p>
        </p:txBody>
      </p:sp>
    </p:spTree>
    <p:extLst>
      <p:ext uri="{BB962C8B-B14F-4D97-AF65-F5344CB8AC3E}">
        <p14:creationId xmlns:p14="http://schemas.microsoft.com/office/powerpoint/2010/main" val="28183865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report of component 2 will include an in-depth analysis of the problem of healthcare quality. The structure will entail an introduction, literature review, critical analysis of root causes and policy issues, recommendations on how to improve the service, and conclusion. This framework will enable a more in-depth study of the quality assurance theory and effective approaches toward enhancing healthcare delivery.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15</a:t>
            </a:fld>
            <a:endParaRPr lang="en-US"/>
          </a:p>
        </p:txBody>
      </p:sp>
    </p:spTree>
    <p:extLst>
      <p:ext uri="{BB962C8B-B14F-4D97-AF65-F5344CB8AC3E}">
        <p14:creationId xmlns:p14="http://schemas.microsoft.com/office/powerpoint/2010/main" val="28786165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Lucy Letby case shows that complex systems failures can be a cause of healthcare failures and not individual actions. Quality governing, quality reporting, and quality learning are essential to good quality assurance. Root Cause Analysis assists in detecting organisational issues whereas effective policy enactment assists in safer services. Continuous improvement strategies are crucial to safeguarding patients and enhancing healthcare quality.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25099CA-20DE-49D3-AA2A-D164B8C55C4A}" type="slidenum">
              <a:rPr lang="en-US" smtClean="0"/>
              <a:t>16</a:t>
            </a:fld>
            <a:endParaRPr lang="en-US"/>
          </a:p>
        </p:txBody>
      </p:sp>
    </p:spTree>
    <p:extLst>
      <p:ext uri="{BB962C8B-B14F-4D97-AF65-F5344CB8AC3E}">
        <p14:creationId xmlns:p14="http://schemas.microsoft.com/office/powerpoint/2010/main" val="38752291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00AF0-0A84-9619-0403-1BB3EF603A3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B2688AF5-3BC0-8426-A1C8-D08B0D56FA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9337CA6-CF06-6BCE-3701-D70CCD797E87}"/>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5" name="Footer Placeholder 4">
            <a:extLst>
              <a:ext uri="{FF2B5EF4-FFF2-40B4-BE49-F238E27FC236}">
                <a16:creationId xmlns:a16="http://schemas.microsoft.com/office/drawing/2014/main" id="{E3F0AEA5-CF9C-6689-4A40-3308BC1EC3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F85EAC-C8E3-3DD8-3DDE-3E343E77CD1B}"/>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4099129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7F684-A202-D7E2-4FFC-4B5057411F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B681777-4A51-3232-4547-10E84DDE96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910814-9D14-6D1D-4905-C5FBCD76D8BC}"/>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5" name="Footer Placeholder 4">
            <a:extLst>
              <a:ext uri="{FF2B5EF4-FFF2-40B4-BE49-F238E27FC236}">
                <a16:creationId xmlns:a16="http://schemas.microsoft.com/office/drawing/2014/main" id="{D8677EE2-6808-7D1A-8D03-969602F8E4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D2CE44-A869-E224-24CD-51055B209793}"/>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2998628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C0ADD-694F-FE3F-358D-91BEA78160E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C97E815-5206-077B-E3BC-9306A4FB109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DAC43DF-4E8D-6E7E-6822-30DE130ABCA6}"/>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5" name="Footer Placeholder 4">
            <a:extLst>
              <a:ext uri="{FF2B5EF4-FFF2-40B4-BE49-F238E27FC236}">
                <a16:creationId xmlns:a16="http://schemas.microsoft.com/office/drawing/2014/main" id="{1CC718F8-222B-DD68-B284-56C694D780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3E2D9E-AE23-AD45-771F-7AAA95359398}"/>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391316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AC21E-BEF3-F860-34B8-834015B11F3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654AEE7-EA61-A8D0-D206-8AA5949AE6B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A34E33B-9701-4276-7CF6-D3C8BED5E4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3AB9CD1-6ABD-B565-BE50-6FC3608B29CB}"/>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6" name="Footer Placeholder 5">
            <a:extLst>
              <a:ext uri="{FF2B5EF4-FFF2-40B4-BE49-F238E27FC236}">
                <a16:creationId xmlns:a16="http://schemas.microsoft.com/office/drawing/2014/main" id="{616C4724-E255-6668-07FB-EAFBF4158AE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5D3B0A-31B5-68F7-0415-D850E5EDE2EB}"/>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841097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B7EB7-FB13-053E-11AF-C1B6C116DD7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D726DF6-5569-D70C-DBE8-15DF0ADBA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F295288-44A1-17C3-37BC-4BB7DED03E0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5426E7-5F09-6117-1440-76EAA06999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F3CE2BD-A375-EB2C-4FAC-3E98439892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AA3F295-D8DC-3D07-7CBA-B158642E0461}"/>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8" name="Footer Placeholder 7">
            <a:extLst>
              <a:ext uri="{FF2B5EF4-FFF2-40B4-BE49-F238E27FC236}">
                <a16:creationId xmlns:a16="http://schemas.microsoft.com/office/drawing/2014/main" id="{2B95DED2-F75C-6313-AAB8-A0E9B342B2B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4465554-CC87-C518-F3C7-B17C95E39236}"/>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941383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AA279-D96A-B4DF-B824-CBDC7F45BD3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6FA4B4-ACA9-EC26-E53F-AE4554C07BEE}"/>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4" name="Footer Placeholder 3">
            <a:extLst>
              <a:ext uri="{FF2B5EF4-FFF2-40B4-BE49-F238E27FC236}">
                <a16:creationId xmlns:a16="http://schemas.microsoft.com/office/drawing/2014/main" id="{91CD0B8F-6BC5-793D-F7F3-E765160D26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E5D733-F224-F0E4-A7B6-1D7C4327CDBA}"/>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3761566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7EC218-1E48-ACAF-5CB5-A6D9FDA48BE8}"/>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3" name="Footer Placeholder 2">
            <a:extLst>
              <a:ext uri="{FF2B5EF4-FFF2-40B4-BE49-F238E27FC236}">
                <a16:creationId xmlns:a16="http://schemas.microsoft.com/office/drawing/2014/main" id="{29035106-F600-04DA-F2D1-76C5118A616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8559A8-8DB5-FC83-A389-95182BC230F8}"/>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4086726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F4051-F3FD-C1A9-69D4-275C75D3C0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55B13384-5083-498F-9D04-6C491851004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6D9B977-8442-3B1F-8A7C-5BB3191F6D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0B31D6-8C6C-6118-D387-5AC3E6C14AE6}"/>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6" name="Footer Placeholder 5">
            <a:extLst>
              <a:ext uri="{FF2B5EF4-FFF2-40B4-BE49-F238E27FC236}">
                <a16:creationId xmlns:a16="http://schemas.microsoft.com/office/drawing/2014/main" id="{8B4CAA2A-20EF-1F95-54E1-3EA28F63B0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1AA930-AD9D-9135-B7B4-E6FC08B99012}"/>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3242698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F5E7-E51B-0325-7778-3583BF662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ABEE216-B903-55FD-2B40-3151E343FD70}"/>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41484BC-FDA9-4029-AABF-87AECA4432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06340D-8313-52D5-9C3E-7718B26D7ACB}"/>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6" name="Footer Placeholder 5">
            <a:extLst>
              <a:ext uri="{FF2B5EF4-FFF2-40B4-BE49-F238E27FC236}">
                <a16:creationId xmlns:a16="http://schemas.microsoft.com/office/drawing/2014/main" id="{1B3CAE3D-8190-E998-2483-54C3B74349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5E83AC-80EC-1C61-32C6-18050E86BF7E}"/>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18831986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FF55D-ECF6-81B4-39B4-26546715F29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0D9F34F-C039-ADD3-74E1-606DCAF5924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6A1C59-8AF9-C810-6148-C3D46062D0D6}"/>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5" name="Footer Placeholder 4">
            <a:extLst>
              <a:ext uri="{FF2B5EF4-FFF2-40B4-BE49-F238E27FC236}">
                <a16:creationId xmlns:a16="http://schemas.microsoft.com/office/drawing/2014/main" id="{5A72C014-DA82-4A9E-2582-8C666E9C8F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660B7E1-3761-4374-2E2F-213E1BD5E5FE}"/>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940033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ECF35A6-7D42-35E4-8B5E-66F0AC5F325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0CBB6DE-418A-08D3-A967-ECF3D22720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DCE34D-26E8-C438-1A00-768283571DCD}"/>
              </a:ext>
            </a:extLst>
          </p:cNvPr>
          <p:cNvSpPr>
            <a:spLocks noGrp="1"/>
          </p:cNvSpPr>
          <p:nvPr>
            <p:ph type="dt" sz="half" idx="10"/>
          </p:nvPr>
        </p:nvSpPr>
        <p:spPr/>
        <p:txBody>
          <a:bodyPr/>
          <a:lstStyle/>
          <a:p>
            <a:fld id="{529C2272-7BE0-404A-97E2-00E3F37A3559}" type="datetimeFigureOut">
              <a:rPr lang="en-US" smtClean="0"/>
              <a:t>10/4/2026</a:t>
            </a:fld>
            <a:endParaRPr lang="en-US"/>
          </a:p>
        </p:txBody>
      </p:sp>
      <p:sp>
        <p:nvSpPr>
          <p:cNvPr id="5" name="Footer Placeholder 4">
            <a:extLst>
              <a:ext uri="{FF2B5EF4-FFF2-40B4-BE49-F238E27FC236}">
                <a16:creationId xmlns:a16="http://schemas.microsoft.com/office/drawing/2014/main" id="{435FACF4-DE1F-1411-06EF-B6387BF8F2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117CE5-9979-2356-0FEE-5CD786631D2D}"/>
              </a:ext>
            </a:extLst>
          </p:cNvPr>
          <p:cNvSpPr>
            <a:spLocks noGrp="1"/>
          </p:cNvSpPr>
          <p:nvPr>
            <p:ph type="sldNum" sz="quarter" idx="12"/>
          </p:nvPr>
        </p:nvSpPr>
        <p:spPr/>
        <p:txBody>
          <a:bodyPr/>
          <a:lstStyle/>
          <a:p>
            <a:fld id="{29B92BCC-2FF3-4737-BB4A-CDD3A83DB2D2}" type="slidenum">
              <a:rPr lang="en-US" smtClean="0"/>
              <a:t>‹#›</a:t>
            </a:fld>
            <a:endParaRPr lang="en-US"/>
          </a:p>
        </p:txBody>
      </p:sp>
    </p:spTree>
    <p:extLst>
      <p:ext uri="{BB962C8B-B14F-4D97-AF65-F5344CB8AC3E}">
        <p14:creationId xmlns:p14="http://schemas.microsoft.com/office/powerpoint/2010/main" val="377294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C815F9-7A49-9560-ED37-B763F4E50A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62ED3C4-4AB4-6A12-A003-30649C02F5E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E1800C-9835-C63D-731E-B252903859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9C2272-7BE0-404A-97E2-00E3F37A3559}" type="datetimeFigureOut">
              <a:rPr lang="en-US" smtClean="0"/>
              <a:t>10/4/2026</a:t>
            </a:fld>
            <a:endParaRPr lang="en-US"/>
          </a:p>
        </p:txBody>
      </p:sp>
      <p:sp>
        <p:nvSpPr>
          <p:cNvPr id="5" name="Footer Placeholder 4">
            <a:extLst>
              <a:ext uri="{FF2B5EF4-FFF2-40B4-BE49-F238E27FC236}">
                <a16:creationId xmlns:a16="http://schemas.microsoft.com/office/drawing/2014/main" id="{A8B1D587-9A32-54C3-9492-30C42ADB36C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9DCF2A0-BEDA-1504-B7FA-B32BBBEE11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B92BCC-2FF3-4737-BB4A-CDD3A83DB2D2}" type="slidenum">
              <a:rPr lang="en-US" smtClean="0"/>
              <a:t>‹#›</a:t>
            </a:fld>
            <a:endParaRPr lang="en-US"/>
          </a:p>
        </p:txBody>
      </p:sp>
    </p:spTree>
    <p:extLst>
      <p:ext uri="{BB962C8B-B14F-4D97-AF65-F5344CB8AC3E}">
        <p14:creationId xmlns:p14="http://schemas.microsoft.com/office/powerpoint/2010/main" val="6629934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 /></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8" Type="http://schemas.openxmlformats.org/officeDocument/2006/relationships/image" Target="../media/image5.png" /><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2.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 /><Relationship Id="rId7" Type="http://schemas.microsoft.com/office/2007/relationships/diagramDrawing" Target="../diagrams/drawing7.xml" /><Relationship Id="rId2" Type="http://schemas.openxmlformats.org/officeDocument/2006/relationships/notesSlide" Target="../notesSlides/notesSlide12.xml" /><Relationship Id="rId1" Type="http://schemas.openxmlformats.org/officeDocument/2006/relationships/slideLayout" Target="../slideLayouts/slideLayout2.xml" /><Relationship Id="rId6" Type="http://schemas.openxmlformats.org/officeDocument/2006/relationships/diagramColors" Target="../diagrams/colors7.xml" /><Relationship Id="rId5" Type="http://schemas.openxmlformats.org/officeDocument/2006/relationships/diagramQuickStyle" Target="../diagrams/quickStyle7.xml" /><Relationship Id="rId4" Type="http://schemas.openxmlformats.org/officeDocument/2006/relationships/diagramLayout" Target="../diagrams/layout7.xml" /></Relationships>
</file>

<file path=ppt/slides/_rels/slide14.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3.xml" /><Relationship Id="rId1" Type="http://schemas.openxmlformats.org/officeDocument/2006/relationships/slideLayout" Target="../slideLayouts/slideLayout2.xml" /><Relationship Id="rId4" Type="http://schemas.openxmlformats.org/officeDocument/2006/relationships/image" Target="../media/image16.jpeg" /></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8.xml" /><Relationship Id="rId7" Type="http://schemas.microsoft.com/office/2007/relationships/diagramDrawing" Target="../diagrams/drawing8.xml" /><Relationship Id="rId2" Type="http://schemas.openxmlformats.org/officeDocument/2006/relationships/notesSlide" Target="../notesSlides/notesSlide14.xml" /><Relationship Id="rId1" Type="http://schemas.openxmlformats.org/officeDocument/2006/relationships/slideLayout" Target="../slideLayouts/slideLayout2.xml" /><Relationship Id="rId6" Type="http://schemas.openxmlformats.org/officeDocument/2006/relationships/diagramColors" Target="../diagrams/colors8.xml" /><Relationship Id="rId5" Type="http://schemas.openxmlformats.org/officeDocument/2006/relationships/diagramQuickStyle" Target="../diagrams/quickStyle8.xml" /><Relationship Id="rId4" Type="http://schemas.openxmlformats.org/officeDocument/2006/relationships/diagramLayout" Target="../diagrams/layout8.xml" /></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 /><Relationship Id="rId7" Type="http://schemas.microsoft.com/office/2007/relationships/diagramDrawing" Target="../diagrams/drawing9.xml" /><Relationship Id="rId2" Type="http://schemas.openxmlformats.org/officeDocument/2006/relationships/notesSlide" Target="../notesSlides/notesSlide15.xml" /><Relationship Id="rId1" Type="http://schemas.openxmlformats.org/officeDocument/2006/relationships/slideLayout" Target="../slideLayouts/slideLayout2.xml" /><Relationship Id="rId6" Type="http://schemas.openxmlformats.org/officeDocument/2006/relationships/diagramColors" Target="../diagrams/colors9.xml" /><Relationship Id="rId5" Type="http://schemas.openxmlformats.org/officeDocument/2006/relationships/diagramQuickStyle" Target="../diagrams/quickStyle9.xml" /><Relationship Id="rId4" Type="http://schemas.openxmlformats.org/officeDocument/2006/relationships/diagramLayout" Target="../diagrams/layout9.xml" /></Relationships>
</file>

<file path=ppt/slides/_rels/slide17.xml.rels><?xml version="1.0" encoding="UTF-8" standalone="yes"?>
<Relationships xmlns="http://schemas.openxmlformats.org/package/2006/relationships"><Relationship Id="rId2" Type="http://schemas.openxmlformats.org/officeDocument/2006/relationships/hyperlink" Target="https://doi.org/10.1007/978-0-387-85764-0_14"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1F4427-D90C-8CFF-E44A-160637398710}"/>
              </a:ext>
            </a:extLst>
          </p:cNvPr>
          <p:cNvSpPr>
            <a:spLocks noGrp="1"/>
          </p:cNvSpPr>
          <p:nvPr>
            <p:ph type="title"/>
          </p:nvPr>
        </p:nvSpPr>
        <p:spPr>
          <a:xfrm>
            <a:off x="2555631" y="974558"/>
            <a:ext cx="7080738" cy="4908883"/>
          </a:xfrm>
        </p:spPr>
        <p:txBody>
          <a:bodyPr>
            <a:noAutofit/>
          </a:bodyPr>
          <a:lstStyle/>
          <a:p>
            <a:pPr algn="ctr">
              <a:lnSpc>
                <a:spcPct val="150000"/>
              </a:lnSpc>
            </a:pPr>
            <a:r>
              <a:rPr lang="en-US" sz="4000" b="1" i="1" dirty="0">
                <a:solidFill>
                  <a:schemeClr val="bg1">
                    <a:lumMod val="95000"/>
                    <a:lumOff val="5000"/>
                  </a:schemeClr>
                </a:solidFill>
                <a:latin typeface="Trebuchet MS" panose="020B0603020202020204" pitchFamily="34" charset="0"/>
              </a:rPr>
              <a:t>Quality Assurance Failures and Service Improvement in Healthcare: A Critical Analysis of the Lucy Letby Case</a:t>
            </a:r>
            <a:endParaRPr lang="en-US" sz="4000" b="1" dirty="0">
              <a:solidFill>
                <a:schemeClr val="bg1">
                  <a:lumMod val="95000"/>
                  <a:lumOff val="5000"/>
                </a:schemeClr>
              </a:solidFill>
              <a:latin typeface="Trebuchet MS" panose="020B0603020202020204" pitchFamily="34" charset="0"/>
            </a:endParaRPr>
          </a:p>
        </p:txBody>
      </p:sp>
    </p:spTree>
    <p:extLst>
      <p:ext uri="{BB962C8B-B14F-4D97-AF65-F5344CB8AC3E}">
        <p14:creationId xmlns:p14="http://schemas.microsoft.com/office/powerpoint/2010/main" val="67417563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2" name="Group 11">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3" name="Rectangle 12">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6" name="Freeform: Shape 15">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5A2FC094-EBB9-83EA-E552-A95E50C7370C}"/>
              </a:ext>
            </a:extLst>
          </p:cNvPr>
          <p:cNvSpPr>
            <a:spLocks noGrp="1"/>
          </p:cNvSpPr>
          <p:nvPr>
            <p:ph type="title"/>
          </p:nvPr>
        </p:nvSpPr>
        <p:spPr>
          <a:xfrm>
            <a:off x="685799" y="733926"/>
            <a:ext cx="10820399" cy="1034716"/>
          </a:xfrm>
        </p:spPr>
        <p:txBody>
          <a:bodyPr>
            <a:normAutofit/>
          </a:bodyPr>
          <a:lstStyle/>
          <a:p>
            <a:pPr algn="ctr">
              <a:lnSpc>
                <a:spcPct val="150000"/>
              </a:lnSpc>
            </a:pPr>
            <a:r>
              <a:rPr lang="en-GB" b="1" dirty="0">
                <a:latin typeface="Trebuchet MS" panose="020B0603020202020204" pitchFamily="34" charset="0"/>
              </a:rPr>
              <a:t>Presentation Overview</a:t>
            </a:r>
            <a:endParaRPr lang="en-US" b="1" dirty="0">
              <a:latin typeface="Trebuchet MS" panose="020B0603020202020204" pitchFamily="34" charset="0"/>
            </a:endParaRPr>
          </a:p>
        </p:txBody>
      </p:sp>
      <p:graphicFrame>
        <p:nvGraphicFramePr>
          <p:cNvPr id="5" name="Content Placeholder 2">
            <a:extLst>
              <a:ext uri="{FF2B5EF4-FFF2-40B4-BE49-F238E27FC236}">
                <a16:creationId xmlns:a16="http://schemas.microsoft.com/office/drawing/2014/main" id="{808B1282-529E-6FAD-BF82-519D88168064}"/>
              </a:ext>
            </a:extLst>
          </p:cNvPr>
          <p:cNvGraphicFramePr>
            <a:graphicFrameLocks noGrp="1"/>
          </p:cNvGraphicFramePr>
          <p:nvPr>
            <p:ph idx="1"/>
            <p:extLst>
              <p:ext uri="{D42A27DB-BD31-4B8C-83A1-F6EECF244321}">
                <p14:modId xmlns:p14="http://schemas.microsoft.com/office/powerpoint/2010/main" val="33616440"/>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05895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613EF0-821E-EE0B-C294-1A0DECC14CF4}"/>
              </a:ext>
            </a:extLst>
          </p:cNvPr>
          <p:cNvSpPr>
            <a:spLocks noGrp="1"/>
          </p:cNvSpPr>
          <p:nvPr>
            <p:ph type="title"/>
          </p:nvPr>
        </p:nvSpPr>
        <p:spPr>
          <a:xfrm>
            <a:off x="838200" y="556995"/>
            <a:ext cx="10515600" cy="1055237"/>
          </a:xfrm>
        </p:spPr>
        <p:txBody>
          <a:bodyPr>
            <a:normAutofit/>
          </a:bodyPr>
          <a:lstStyle/>
          <a:p>
            <a:pPr algn="ctr">
              <a:lnSpc>
                <a:spcPct val="150000"/>
              </a:lnSpc>
            </a:pPr>
            <a:r>
              <a:rPr lang="en-US" b="1" dirty="0">
                <a:latin typeface="Trebuchet MS" panose="020B0603020202020204" pitchFamily="34" charset="0"/>
              </a:rPr>
              <a:t>Introduction to the Quality Problem</a:t>
            </a:r>
          </a:p>
        </p:txBody>
      </p:sp>
      <p:graphicFrame>
        <p:nvGraphicFramePr>
          <p:cNvPr id="5" name="Content Placeholder 2">
            <a:extLst>
              <a:ext uri="{FF2B5EF4-FFF2-40B4-BE49-F238E27FC236}">
                <a16:creationId xmlns:a16="http://schemas.microsoft.com/office/drawing/2014/main" id="{2F41518E-B001-6EE5-97B4-6A9D0E06C517}"/>
              </a:ext>
            </a:extLst>
          </p:cNvPr>
          <p:cNvGraphicFramePr>
            <a:graphicFrameLocks noGrp="1"/>
          </p:cNvGraphicFramePr>
          <p:nvPr>
            <p:ph idx="1"/>
            <p:extLst>
              <p:ext uri="{D42A27DB-BD31-4B8C-83A1-F6EECF244321}">
                <p14:modId xmlns:p14="http://schemas.microsoft.com/office/powerpoint/2010/main" val="300277719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0393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43B8707-8D45-1B2B-AC16-D4AB0DFEA93E}"/>
              </a:ext>
            </a:extLst>
          </p:cNvPr>
          <p:cNvSpPr>
            <a:spLocks noGrp="1"/>
          </p:cNvSpPr>
          <p:nvPr>
            <p:ph type="title"/>
          </p:nvPr>
        </p:nvSpPr>
        <p:spPr>
          <a:xfrm>
            <a:off x="644057" y="312821"/>
            <a:ext cx="10927828" cy="1058779"/>
          </a:xfrm>
        </p:spPr>
        <p:txBody>
          <a:bodyPr anchor="ctr">
            <a:normAutofit fontScale="90000"/>
          </a:bodyPr>
          <a:lstStyle/>
          <a:p>
            <a:pPr algn="ctr">
              <a:lnSpc>
                <a:spcPct val="150000"/>
              </a:lnSpc>
            </a:pPr>
            <a:r>
              <a:rPr lang="en-US" sz="3400" b="1" dirty="0">
                <a:solidFill>
                  <a:srgbClr val="FFFFFF"/>
                </a:solidFill>
                <a:latin typeface="Trebuchet MS" panose="020B0603020202020204" pitchFamily="34" charset="0"/>
              </a:rPr>
              <a:t>Case Study Background and Quality Assurance Failure</a:t>
            </a:r>
          </a:p>
        </p:txBody>
      </p:sp>
      <p:graphicFrame>
        <p:nvGraphicFramePr>
          <p:cNvPr id="5" name="Content Placeholder 2">
            <a:extLst>
              <a:ext uri="{FF2B5EF4-FFF2-40B4-BE49-F238E27FC236}">
                <a16:creationId xmlns:a16="http://schemas.microsoft.com/office/drawing/2014/main" id="{1980079D-1680-C22F-2E83-5673049464F2}"/>
              </a:ext>
            </a:extLst>
          </p:cNvPr>
          <p:cNvGraphicFramePr>
            <a:graphicFrameLocks noGrp="1"/>
          </p:cNvGraphicFramePr>
          <p:nvPr>
            <p:ph idx="1"/>
            <p:extLst>
              <p:ext uri="{D42A27DB-BD31-4B8C-83A1-F6EECF244321}">
                <p14:modId xmlns:p14="http://schemas.microsoft.com/office/powerpoint/2010/main" val="171641154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9076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D55D0-0369-C367-D78B-4713BEDA406F}"/>
              </a:ext>
            </a:extLst>
          </p:cNvPr>
          <p:cNvSpPr>
            <a:spLocks noGrp="1"/>
          </p:cNvSpPr>
          <p:nvPr>
            <p:ph type="title"/>
          </p:nvPr>
        </p:nvSpPr>
        <p:spPr>
          <a:xfrm>
            <a:off x="761802" y="240241"/>
            <a:ext cx="10760054" cy="1228299"/>
          </a:xfrm>
        </p:spPr>
        <p:txBody>
          <a:bodyPr anchor="ctr">
            <a:noAutofit/>
          </a:bodyPr>
          <a:lstStyle/>
          <a:p>
            <a:pPr algn="ctr">
              <a:lnSpc>
                <a:spcPct val="150000"/>
              </a:lnSpc>
            </a:pPr>
            <a:r>
              <a:rPr lang="en-US" sz="3200" b="1" dirty="0">
                <a:latin typeface="Trebuchet MS" panose="020B0603020202020204" pitchFamily="34" charset="0"/>
              </a:rPr>
              <a:t>Root Cause Identification Using Swiss Cheese Model</a:t>
            </a:r>
          </a:p>
        </p:txBody>
      </p:sp>
      <p:sp>
        <p:nvSpPr>
          <p:cNvPr id="3" name="Content Placeholder 2">
            <a:extLst>
              <a:ext uri="{FF2B5EF4-FFF2-40B4-BE49-F238E27FC236}">
                <a16:creationId xmlns:a16="http://schemas.microsoft.com/office/drawing/2014/main" id="{DC0DFC05-2E0D-498A-B6BC-25BFA7430C1D}"/>
              </a:ext>
            </a:extLst>
          </p:cNvPr>
          <p:cNvSpPr>
            <a:spLocks noGrp="1"/>
          </p:cNvSpPr>
          <p:nvPr>
            <p:ph idx="1"/>
          </p:nvPr>
        </p:nvSpPr>
        <p:spPr>
          <a:xfrm>
            <a:off x="761802" y="2057400"/>
            <a:ext cx="5334198" cy="4331368"/>
          </a:xfrm>
        </p:spPr>
        <p:txBody>
          <a:bodyPr anchor="ctr">
            <a:normAutofit fontScale="92500" lnSpcReduction="20000"/>
          </a:bodyPr>
          <a:lstStyle/>
          <a:p>
            <a:pPr lvl="0" algn="just">
              <a:lnSpc>
                <a:spcPct val="150000"/>
              </a:lnSpc>
            </a:pPr>
            <a:r>
              <a:rPr lang="en-US" sz="2000" dirty="0">
                <a:latin typeface="Trebuchet MS" panose="020B0603020202020204" pitchFamily="34" charset="0"/>
              </a:rPr>
              <a:t>Swiss Cheese Model determines that safety systems have numerous failures. </a:t>
            </a:r>
          </a:p>
          <a:p>
            <a:pPr lvl="0" algn="just">
              <a:lnSpc>
                <a:spcPct val="150000"/>
              </a:lnSpc>
            </a:pPr>
            <a:r>
              <a:rPr lang="en-US" sz="2000" dirty="0">
                <a:latin typeface="Trebuchet MS" panose="020B0603020202020204" pitchFamily="34" charset="0"/>
              </a:rPr>
              <a:t>Ineffective reporting of incidents decreased early intervention. </a:t>
            </a:r>
          </a:p>
          <a:p>
            <a:pPr lvl="0" algn="just">
              <a:lnSpc>
                <a:spcPct val="150000"/>
              </a:lnSpc>
            </a:pPr>
            <a:r>
              <a:rPr lang="en-US" sz="2000" dirty="0">
                <a:latin typeface="Trebuchet MS" panose="020B0603020202020204" pitchFamily="34" charset="0"/>
              </a:rPr>
              <a:t>Lack of proper escalation procedures slowed reaction to raise concerns. </a:t>
            </a:r>
          </a:p>
          <a:p>
            <a:pPr lvl="0" algn="just">
              <a:lnSpc>
                <a:spcPct val="150000"/>
              </a:lnSpc>
            </a:pPr>
            <a:r>
              <a:rPr lang="en-US" sz="2000" dirty="0">
                <a:latin typeface="Trebuchet MS" panose="020B0603020202020204" pitchFamily="34" charset="0"/>
              </a:rPr>
              <a:t>Issues of leadership communication influenced proper safety decision making. </a:t>
            </a:r>
          </a:p>
          <a:p>
            <a:pPr lvl="0" algn="just">
              <a:lnSpc>
                <a:spcPct val="150000"/>
              </a:lnSpc>
            </a:pPr>
            <a:r>
              <a:rPr lang="en-US" sz="2000" dirty="0">
                <a:latin typeface="Trebuchet MS" panose="020B0603020202020204" pitchFamily="34" charset="0"/>
              </a:rPr>
              <a:t>Many weaknesses were visible that enabled failures to go through defences.</a:t>
            </a:r>
          </a:p>
        </p:txBody>
      </p:sp>
      <p:pic>
        <p:nvPicPr>
          <p:cNvPr id="4" name="Picture 3">
            <a:extLst>
              <a:ext uri="{FF2B5EF4-FFF2-40B4-BE49-F238E27FC236}">
                <a16:creationId xmlns:a16="http://schemas.microsoft.com/office/drawing/2014/main" id="{1BEBA3FA-8310-E8BC-8448-E3060C20962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6431072" y="2562725"/>
            <a:ext cx="5178206" cy="3094762"/>
          </a:xfrm>
          <a:prstGeom prst="rect">
            <a:avLst/>
          </a:prstGeom>
          <a:noFill/>
          <a:ln>
            <a:solidFill>
              <a:schemeClr val="tx1"/>
            </a:solidFill>
          </a:ln>
        </p:spPr>
      </p:pic>
    </p:spTree>
    <p:extLst>
      <p:ext uri="{BB962C8B-B14F-4D97-AF65-F5344CB8AC3E}">
        <p14:creationId xmlns:p14="http://schemas.microsoft.com/office/powerpoint/2010/main" val="30832772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FE1EC756-41E9-4FD6-AD48-EF46A2813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66F6371-9EA5-9354-29DC-1D07B921F7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6F0738-4665-51C6-6117-9E0301EB0D44}"/>
              </a:ext>
            </a:extLst>
          </p:cNvPr>
          <p:cNvSpPr>
            <a:spLocks noGrp="1"/>
          </p:cNvSpPr>
          <p:nvPr>
            <p:ph type="title"/>
          </p:nvPr>
        </p:nvSpPr>
        <p:spPr>
          <a:xfrm>
            <a:off x="761995" y="307447"/>
            <a:ext cx="10693884" cy="1109932"/>
          </a:xfrm>
        </p:spPr>
        <p:txBody>
          <a:bodyPr>
            <a:normAutofit/>
          </a:bodyPr>
          <a:lstStyle/>
          <a:p>
            <a:pPr algn="ctr">
              <a:lnSpc>
                <a:spcPct val="150000"/>
              </a:lnSpc>
            </a:pPr>
            <a:r>
              <a:rPr lang="en-US" b="1" dirty="0">
                <a:latin typeface="Trebuchet MS" panose="020B0603020202020204" pitchFamily="34" charset="0"/>
              </a:rPr>
              <a:t>Root Cause Analysis (RCA) Application</a:t>
            </a:r>
          </a:p>
        </p:txBody>
      </p:sp>
      <p:pic>
        <p:nvPicPr>
          <p:cNvPr id="4" name="Picture 3" descr="4 Most Common Methods of Root Cause Analysis (RCA) You Must Know! | by  RUTUJA DHANAWADE | Medium">
            <a:extLst>
              <a:ext uri="{FF2B5EF4-FFF2-40B4-BE49-F238E27FC236}">
                <a16:creationId xmlns:a16="http://schemas.microsoft.com/office/drawing/2014/main" id="{4E285131-487E-C450-9828-58C7B4BA46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36123" y="2431587"/>
            <a:ext cx="5219510" cy="3628096"/>
          </a:xfrm>
          <a:prstGeom prst="rect">
            <a:avLst/>
          </a:prstGeom>
          <a:noFill/>
          <a:ln>
            <a:solidFill>
              <a:schemeClr val="tx1"/>
            </a:solidFill>
          </a:ln>
        </p:spPr>
      </p:pic>
      <p:sp>
        <p:nvSpPr>
          <p:cNvPr id="3" name="Content Placeholder 2">
            <a:extLst>
              <a:ext uri="{FF2B5EF4-FFF2-40B4-BE49-F238E27FC236}">
                <a16:creationId xmlns:a16="http://schemas.microsoft.com/office/drawing/2014/main" id="{8CC075BA-C4EC-227D-4A31-E8C377A4089C}"/>
              </a:ext>
            </a:extLst>
          </p:cNvPr>
          <p:cNvSpPr>
            <a:spLocks noGrp="1"/>
          </p:cNvSpPr>
          <p:nvPr>
            <p:ph idx="1"/>
          </p:nvPr>
        </p:nvSpPr>
        <p:spPr>
          <a:xfrm>
            <a:off x="6236369" y="2036564"/>
            <a:ext cx="5219508" cy="4328141"/>
          </a:xfrm>
        </p:spPr>
        <p:txBody>
          <a:bodyPr anchor="ctr">
            <a:normAutofit fontScale="92500" lnSpcReduction="20000"/>
          </a:bodyPr>
          <a:lstStyle/>
          <a:p>
            <a:pPr lvl="0" algn="just">
              <a:lnSpc>
                <a:spcPct val="150000"/>
              </a:lnSpc>
            </a:pPr>
            <a:r>
              <a:rPr lang="en-US" sz="2000" dirty="0">
                <a:latin typeface="Trebuchet MS" panose="020B0603020202020204" pitchFamily="34" charset="0"/>
              </a:rPr>
              <a:t>RCA determines the root problem behind medical accidents. </a:t>
            </a:r>
          </a:p>
          <a:p>
            <a:pPr lvl="0" algn="just">
              <a:lnSpc>
                <a:spcPct val="150000"/>
              </a:lnSpc>
            </a:pPr>
            <a:r>
              <a:rPr lang="en-US" sz="2000" dirty="0">
                <a:latin typeface="Trebuchet MS" panose="020B0603020202020204" pitchFamily="34" charset="0"/>
              </a:rPr>
              <a:t>The model looks at contributing organisational and process factors. </a:t>
            </a:r>
          </a:p>
          <a:p>
            <a:pPr lvl="0" algn="just">
              <a:lnSpc>
                <a:spcPct val="150000"/>
              </a:lnSpc>
            </a:pPr>
            <a:r>
              <a:rPr lang="en-US" sz="2000" dirty="0">
                <a:latin typeface="Trebuchet MS" panose="020B0603020202020204" pitchFamily="34" charset="0"/>
              </a:rPr>
              <a:t>Concerns were evaluated to learn about slow safety responses. </a:t>
            </a:r>
          </a:p>
          <a:p>
            <a:pPr lvl="0" algn="just">
              <a:lnSpc>
                <a:spcPct val="150000"/>
              </a:lnSpc>
            </a:pPr>
            <a:r>
              <a:rPr lang="en-US" sz="2000" dirty="0">
                <a:latin typeface="Trebuchet MS" panose="020B0603020202020204" pitchFamily="34" charset="0"/>
              </a:rPr>
              <a:t>RCA assists in learning and not simply passing blame. </a:t>
            </a:r>
          </a:p>
          <a:p>
            <a:pPr lvl="0" algn="just">
              <a:lnSpc>
                <a:spcPct val="150000"/>
              </a:lnSpc>
            </a:pPr>
            <a:r>
              <a:rPr lang="en-US" sz="2000" dirty="0">
                <a:latin typeface="Trebuchet MS" panose="020B0603020202020204" pitchFamily="34" charset="0"/>
              </a:rPr>
              <a:t>Betterment measures enhance safeguards in healthcare in the future.</a:t>
            </a:r>
          </a:p>
        </p:txBody>
      </p:sp>
    </p:spTree>
    <p:extLst>
      <p:ext uri="{BB962C8B-B14F-4D97-AF65-F5344CB8AC3E}">
        <p14:creationId xmlns:p14="http://schemas.microsoft.com/office/powerpoint/2010/main" val="2559150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24987-3AD1-DBE3-0933-B1EC692B9023}"/>
              </a:ext>
            </a:extLst>
          </p:cNvPr>
          <p:cNvSpPr>
            <a:spLocks noGrp="1"/>
          </p:cNvSpPr>
          <p:nvPr>
            <p:ph type="title"/>
          </p:nvPr>
        </p:nvSpPr>
        <p:spPr>
          <a:xfrm>
            <a:off x="761802" y="240241"/>
            <a:ext cx="10760054" cy="1395435"/>
          </a:xfrm>
        </p:spPr>
        <p:txBody>
          <a:bodyPr>
            <a:normAutofit/>
          </a:bodyPr>
          <a:lstStyle/>
          <a:p>
            <a:pPr algn="ctr">
              <a:lnSpc>
                <a:spcPct val="150000"/>
              </a:lnSpc>
            </a:pPr>
            <a:r>
              <a:rPr lang="en-US" b="1" dirty="0">
                <a:latin typeface="Trebuchet MS" panose="020B0603020202020204" pitchFamily="34" charset="0"/>
              </a:rPr>
              <a:t>Fishbone Diagram Analysis</a:t>
            </a:r>
          </a:p>
        </p:txBody>
      </p:sp>
      <p:sp>
        <p:nvSpPr>
          <p:cNvPr id="3" name="Content Placeholder 2">
            <a:extLst>
              <a:ext uri="{FF2B5EF4-FFF2-40B4-BE49-F238E27FC236}">
                <a16:creationId xmlns:a16="http://schemas.microsoft.com/office/drawing/2014/main" id="{06733DF3-1E85-681A-F4DC-7C2CEDA0AC7B}"/>
              </a:ext>
            </a:extLst>
          </p:cNvPr>
          <p:cNvSpPr>
            <a:spLocks noGrp="1"/>
          </p:cNvSpPr>
          <p:nvPr>
            <p:ph idx="1"/>
          </p:nvPr>
        </p:nvSpPr>
        <p:spPr>
          <a:xfrm>
            <a:off x="761802" y="2117559"/>
            <a:ext cx="5434461" cy="4307304"/>
          </a:xfrm>
        </p:spPr>
        <p:txBody>
          <a:bodyPr anchor="ctr">
            <a:normAutofit fontScale="92500" lnSpcReduction="20000"/>
          </a:bodyPr>
          <a:lstStyle/>
          <a:p>
            <a:pPr lvl="0" algn="just">
              <a:lnSpc>
                <a:spcPct val="150000"/>
              </a:lnSpc>
            </a:pPr>
            <a:r>
              <a:rPr lang="en-US" sz="1900" dirty="0">
                <a:latin typeface="Trebuchet MS" panose="020B0603020202020204" pitchFamily="34" charset="0"/>
              </a:rPr>
              <a:t>Fishbone Diagram associates’ numerous factors that lead to healthcare quality failures. </a:t>
            </a:r>
          </a:p>
          <a:p>
            <a:pPr lvl="0" algn="just">
              <a:lnSpc>
                <a:spcPct val="150000"/>
              </a:lnSpc>
            </a:pPr>
            <a:r>
              <a:rPr lang="en-US" sz="1900" dirty="0">
                <a:latin typeface="Trebuchet MS" panose="020B0603020202020204" pitchFamily="34" charset="0"/>
              </a:rPr>
              <a:t>People factors encompassed leadership issues and communication issues. </a:t>
            </a:r>
          </a:p>
          <a:p>
            <a:pPr lvl="0" algn="just">
              <a:lnSpc>
                <a:spcPct val="150000"/>
              </a:lnSpc>
            </a:pPr>
            <a:r>
              <a:rPr lang="en-US" sz="1900" dirty="0">
                <a:latin typeface="Trebuchet MS" panose="020B0603020202020204" pitchFamily="34" charset="0"/>
              </a:rPr>
              <a:t>Process weaknesses included inadequate incident reporting processes. </a:t>
            </a:r>
          </a:p>
          <a:p>
            <a:pPr lvl="0" algn="just">
              <a:lnSpc>
                <a:spcPct val="150000"/>
              </a:lnSpc>
            </a:pPr>
            <a:r>
              <a:rPr lang="en-US" sz="1900" dirty="0">
                <a:latin typeface="Trebuchet MS" panose="020B0603020202020204" pitchFamily="34" charset="0"/>
              </a:rPr>
              <a:t>There were management failures that covered the governance and safety oversight systems. </a:t>
            </a:r>
          </a:p>
          <a:p>
            <a:pPr lvl="0" algn="just">
              <a:lnSpc>
                <a:spcPct val="150000"/>
              </a:lnSpc>
            </a:pPr>
            <a:r>
              <a:rPr lang="en-US" sz="1900" dirty="0">
                <a:latin typeface="Trebuchet MS" panose="020B0603020202020204" pitchFamily="34" charset="0"/>
              </a:rPr>
              <a:t>Avoidance of policy loopholes made escalation and response processes weak.</a:t>
            </a:r>
          </a:p>
        </p:txBody>
      </p:sp>
      <p:pic>
        <p:nvPicPr>
          <p:cNvPr id="4" name="Picture 3">
            <a:extLst>
              <a:ext uri="{FF2B5EF4-FFF2-40B4-BE49-F238E27FC236}">
                <a16:creationId xmlns:a16="http://schemas.microsoft.com/office/drawing/2014/main" id="{4FDD5F64-0AD6-CFB0-4070-86B660A7D6D2}"/>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6521115" y="2566800"/>
            <a:ext cx="5045569" cy="3360075"/>
          </a:xfrm>
          <a:prstGeom prst="rect">
            <a:avLst/>
          </a:prstGeom>
          <a:noFill/>
          <a:ln>
            <a:solidFill>
              <a:schemeClr val="tx1"/>
            </a:solidFill>
          </a:ln>
        </p:spPr>
      </p:pic>
    </p:spTree>
    <p:extLst>
      <p:ext uri="{BB962C8B-B14F-4D97-AF65-F5344CB8AC3E}">
        <p14:creationId xmlns:p14="http://schemas.microsoft.com/office/powerpoint/2010/main" val="183473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1788BC-A41D-1C47-F537-C785F9F63302}"/>
              </a:ext>
            </a:extLst>
          </p:cNvPr>
          <p:cNvSpPr>
            <a:spLocks noGrp="1"/>
          </p:cNvSpPr>
          <p:nvPr>
            <p:ph type="title"/>
          </p:nvPr>
        </p:nvSpPr>
        <p:spPr>
          <a:xfrm>
            <a:off x="6700257" y="687244"/>
            <a:ext cx="5133233" cy="1039099"/>
          </a:xfrm>
        </p:spPr>
        <p:txBody>
          <a:bodyPr anchor="ctr">
            <a:noAutofit/>
          </a:bodyPr>
          <a:lstStyle/>
          <a:p>
            <a:pPr algn="ctr">
              <a:lnSpc>
                <a:spcPct val="150000"/>
              </a:lnSpc>
            </a:pPr>
            <a:r>
              <a:rPr lang="en-US" sz="2800" b="1" dirty="0">
                <a:latin typeface="Trebuchet MS" panose="020B0603020202020204" pitchFamily="34" charset="0"/>
              </a:rPr>
              <a:t>Systems Theory Application</a:t>
            </a:r>
          </a:p>
        </p:txBody>
      </p:sp>
      <p:sp>
        <p:nvSpPr>
          <p:cNvPr id="24" name="Rectangle 23">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7088387-39D0-3ED7-0B8A-BFBB092D10B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515284" y="966854"/>
            <a:ext cx="5577218" cy="4295182"/>
          </a:xfrm>
          <a:prstGeom prst="rect">
            <a:avLst/>
          </a:prstGeom>
          <a:noFill/>
          <a:ln>
            <a:solidFill>
              <a:schemeClr val="tx1"/>
            </a:solidFill>
          </a:ln>
        </p:spPr>
      </p:pic>
      <p:sp>
        <p:nvSpPr>
          <p:cNvPr id="28" name="Rectangle 27">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B222BC-1ACE-AA4E-2913-05E9E991D8B9}"/>
              </a:ext>
            </a:extLst>
          </p:cNvPr>
          <p:cNvSpPr>
            <a:spLocks noGrp="1"/>
          </p:cNvSpPr>
          <p:nvPr>
            <p:ph idx="1"/>
          </p:nvPr>
        </p:nvSpPr>
        <p:spPr>
          <a:xfrm>
            <a:off x="6700257" y="2031101"/>
            <a:ext cx="5133234" cy="3584278"/>
          </a:xfrm>
        </p:spPr>
        <p:txBody>
          <a:bodyPr anchor="ctr">
            <a:normAutofit fontScale="85000" lnSpcReduction="20000"/>
          </a:bodyPr>
          <a:lstStyle/>
          <a:p>
            <a:pPr lvl="0" algn="just">
              <a:lnSpc>
                <a:spcPct val="150000"/>
              </a:lnSpc>
            </a:pPr>
            <a:r>
              <a:rPr lang="en-US" sz="1800" dirty="0">
                <a:latin typeface="Trebuchet MS" panose="020B0603020202020204" pitchFamily="34" charset="0"/>
              </a:rPr>
              <a:t>Healthcare is a system of interrelated systems and relationships. </a:t>
            </a:r>
          </a:p>
          <a:p>
            <a:pPr lvl="0" algn="just">
              <a:lnSpc>
                <a:spcPct val="150000"/>
              </a:lnSpc>
            </a:pPr>
            <a:r>
              <a:rPr lang="en-US" sz="1800" dirty="0">
                <a:latin typeface="Trebuchet MS" panose="020B0603020202020204" pitchFamily="34" charset="0"/>
              </a:rPr>
              <a:t>Failure is the result of interaction among various organisational elements. </a:t>
            </a:r>
          </a:p>
          <a:p>
            <a:pPr lvl="0" algn="just">
              <a:lnSpc>
                <a:spcPct val="150000"/>
              </a:lnSpc>
            </a:pPr>
            <a:r>
              <a:rPr lang="en-US" sz="1800" dirty="0">
                <a:latin typeface="Trebuchet MS" panose="020B0603020202020204" pitchFamily="34" charset="0"/>
              </a:rPr>
              <a:t>Leadership and governance will affect patient overall safety outcomes. </a:t>
            </a:r>
          </a:p>
          <a:p>
            <a:pPr lvl="0" algn="just">
              <a:lnSpc>
                <a:spcPct val="150000"/>
              </a:lnSpc>
            </a:pPr>
            <a:r>
              <a:rPr lang="en-US" sz="1800" dirty="0">
                <a:latin typeface="Trebuchet MS" panose="020B0603020202020204" pitchFamily="34" charset="0"/>
              </a:rPr>
              <a:t>Blindness on an individual basis can ignore broader system flaws. </a:t>
            </a:r>
          </a:p>
          <a:p>
            <a:pPr lvl="0" algn="just">
              <a:lnSpc>
                <a:spcPct val="150000"/>
              </a:lnSpc>
            </a:pPr>
            <a:r>
              <a:rPr lang="en-US" sz="1800" dirty="0">
                <a:latin typeface="Trebuchet MS" panose="020B0603020202020204" pitchFamily="34" charset="0"/>
              </a:rPr>
              <a:t>Organisational responsibility promotes sustainable quality improvement practices.</a:t>
            </a:r>
          </a:p>
        </p:txBody>
      </p:sp>
      <p:sp>
        <p:nvSpPr>
          <p:cNvPr id="30" name="Rectangle 29">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7577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33CE5-39D8-8965-8290-C0082129783B}"/>
              </a:ext>
            </a:extLst>
          </p:cNvPr>
          <p:cNvSpPr>
            <a:spLocks noGrp="1"/>
          </p:cNvSpPr>
          <p:nvPr>
            <p:ph type="title"/>
          </p:nvPr>
        </p:nvSpPr>
        <p:spPr/>
        <p:txBody>
          <a:bodyPr>
            <a:normAutofit/>
          </a:bodyPr>
          <a:lstStyle/>
          <a:p>
            <a:pPr algn="ctr">
              <a:lnSpc>
                <a:spcPct val="150000"/>
              </a:lnSpc>
            </a:pPr>
            <a:r>
              <a:rPr lang="en-US" b="1" dirty="0">
                <a:latin typeface="Trebuchet MS" panose="020B0603020202020204" pitchFamily="34" charset="0"/>
              </a:rPr>
              <a:t>Donabedian Model Application</a:t>
            </a:r>
          </a:p>
        </p:txBody>
      </p:sp>
      <p:graphicFrame>
        <p:nvGraphicFramePr>
          <p:cNvPr id="11" name="Content Placeholder 2">
            <a:extLst>
              <a:ext uri="{FF2B5EF4-FFF2-40B4-BE49-F238E27FC236}">
                <a16:creationId xmlns:a16="http://schemas.microsoft.com/office/drawing/2014/main" id="{DF2F72A2-6EC8-755F-7126-290015D192ED}"/>
              </a:ext>
            </a:extLst>
          </p:cNvPr>
          <p:cNvGraphicFramePr>
            <a:graphicFrameLocks noGrp="1"/>
          </p:cNvGraphicFramePr>
          <p:nvPr>
            <p:ph idx="1"/>
            <p:extLst>
              <p:ext uri="{D42A27DB-BD31-4B8C-83A1-F6EECF244321}">
                <p14:modId xmlns:p14="http://schemas.microsoft.com/office/powerpoint/2010/main" val="813341625"/>
              </p:ext>
            </p:extLst>
          </p:nvPr>
        </p:nvGraphicFramePr>
        <p:xfrm>
          <a:off x="838200" y="1774825"/>
          <a:ext cx="5242560" cy="44021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a:extLst>
              <a:ext uri="{FF2B5EF4-FFF2-40B4-BE49-F238E27FC236}">
                <a16:creationId xmlns:a16="http://schemas.microsoft.com/office/drawing/2014/main" id="{D8796189-3835-907D-95E8-2BCB92E13FB0}"/>
              </a:ext>
            </a:extLst>
          </p:cNvPr>
          <p:cNvPicPr>
            <a:picLocks noChangeAspect="1"/>
          </p:cNvPicPr>
          <p:nvPr/>
        </p:nvPicPr>
        <p:blipFill>
          <a:blip r:embed="rId8"/>
          <a:stretch>
            <a:fillRect/>
          </a:stretch>
        </p:blipFill>
        <p:spPr>
          <a:xfrm>
            <a:off x="6595711" y="2206749"/>
            <a:ext cx="5173281" cy="3183398"/>
          </a:xfrm>
          <a:prstGeom prst="rect">
            <a:avLst/>
          </a:prstGeom>
          <a:ln>
            <a:solidFill>
              <a:schemeClr val="tx1"/>
            </a:solidFill>
          </a:ln>
        </p:spPr>
      </p:pic>
    </p:spTree>
    <p:extLst>
      <p:ext uri="{BB962C8B-B14F-4D97-AF65-F5344CB8AC3E}">
        <p14:creationId xmlns:p14="http://schemas.microsoft.com/office/powerpoint/2010/main" val="157716014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B7B271-1128-25B3-EE00-A2D4A2746CA9}"/>
              </a:ext>
            </a:extLst>
          </p:cNvPr>
          <p:cNvSpPr>
            <a:spLocks noGrp="1"/>
          </p:cNvSpPr>
          <p:nvPr>
            <p:ph type="title"/>
          </p:nvPr>
        </p:nvSpPr>
        <p:spPr>
          <a:xfrm>
            <a:off x="311195" y="1745389"/>
            <a:ext cx="3415425" cy="3387497"/>
          </a:xfrm>
        </p:spPr>
        <p:txBody>
          <a:bodyPr anchor="ctr">
            <a:normAutofit fontScale="90000"/>
          </a:bodyPr>
          <a:lstStyle/>
          <a:p>
            <a:pPr algn="ctr">
              <a:lnSpc>
                <a:spcPct val="150000"/>
              </a:lnSpc>
            </a:pPr>
            <a:r>
              <a:rPr lang="en-US" sz="4000" b="1" dirty="0">
                <a:solidFill>
                  <a:srgbClr val="FFFFFF"/>
                </a:solidFill>
                <a:latin typeface="Trebuchet MS" panose="020B0603020202020204" pitchFamily="34" charset="0"/>
              </a:rPr>
              <a:t>Policy Issues Contributing to Root Causes</a:t>
            </a:r>
          </a:p>
        </p:txBody>
      </p:sp>
      <p:graphicFrame>
        <p:nvGraphicFramePr>
          <p:cNvPr id="22" name="Content Placeholder 2">
            <a:extLst>
              <a:ext uri="{FF2B5EF4-FFF2-40B4-BE49-F238E27FC236}">
                <a16:creationId xmlns:a16="http://schemas.microsoft.com/office/drawing/2014/main" id="{96A606CC-5BF9-064A-0F94-716D038D19CD}"/>
              </a:ext>
            </a:extLst>
          </p:cNvPr>
          <p:cNvGraphicFramePr>
            <a:graphicFrameLocks noGrp="1"/>
          </p:cNvGraphicFramePr>
          <p:nvPr>
            <p:ph idx="1"/>
            <p:extLst>
              <p:ext uri="{D42A27DB-BD31-4B8C-83A1-F6EECF244321}">
                <p14:modId xmlns:p14="http://schemas.microsoft.com/office/powerpoint/2010/main" val="2237475646"/>
              </p:ext>
            </p:extLst>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306083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9CB061-353F-E047-20B1-F07971F01BA9}"/>
              </a:ext>
            </a:extLst>
          </p:cNvPr>
          <p:cNvSpPr>
            <a:spLocks noGrp="1"/>
          </p:cNvSpPr>
          <p:nvPr>
            <p:ph type="title"/>
          </p:nvPr>
        </p:nvSpPr>
        <p:spPr>
          <a:xfrm>
            <a:off x="838200" y="648017"/>
            <a:ext cx="10515600" cy="1009651"/>
          </a:xfrm>
        </p:spPr>
        <p:txBody>
          <a:bodyPr/>
          <a:lstStyle/>
          <a:p>
            <a:pPr algn="ctr">
              <a:lnSpc>
                <a:spcPct val="150000"/>
              </a:lnSpc>
            </a:pPr>
            <a:r>
              <a:rPr lang="en-US" b="1" dirty="0">
                <a:latin typeface="Trebuchet MS" panose="020B0603020202020204" pitchFamily="34" charset="0"/>
              </a:rPr>
              <a:t>Impact on Healthcare Service Quality</a:t>
            </a:r>
          </a:p>
        </p:txBody>
      </p:sp>
      <p:graphicFrame>
        <p:nvGraphicFramePr>
          <p:cNvPr id="5" name="Content Placeholder 2">
            <a:extLst>
              <a:ext uri="{FF2B5EF4-FFF2-40B4-BE49-F238E27FC236}">
                <a16:creationId xmlns:a16="http://schemas.microsoft.com/office/drawing/2014/main" id="{A5818E02-EC0A-821D-044E-7CCA08FF68D0}"/>
              </a:ext>
            </a:extLst>
          </p:cNvPr>
          <p:cNvGraphicFramePr>
            <a:graphicFrameLocks noGrp="1"/>
          </p:cNvGraphicFramePr>
          <p:nvPr>
            <p:ph idx="1"/>
            <p:extLst>
              <p:ext uri="{D42A27DB-BD31-4B8C-83A1-F6EECF244321}">
                <p14:modId xmlns:p14="http://schemas.microsoft.com/office/powerpoint/2010/main" val="10773931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62915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C7465CB2-E160-4D8E-B8B3-B7AFCAFC5B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5" name="Picture 64">
            <a:extLst>
              <a:ext uri="{FF2B5EF4-FFF2-40B4-BE49-F238E27FC236}">
                <a16:creationId xmlns:a16="http://schemas.microsoft.com/office/drawing/2014/main" id="{BF79C704-FD27-4BBA-A751-4A80EDB173B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67" name="Rectangle 66">
            <a:extLst>
              <a:ext uri="{FF2B5EF4-FFF2-40B4-BE49-F238E27FC236}">
                <a16:creationId xmlns:a16="http://schemas.microsoft.com/office/drawing/2014/main" id="{1A8FFABF-F1A6-4C80-A0A6-29F3162FE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Rectangle 68">
            <a:extLst>
              <a:ext uri="{FF2B5EF4-FFF2-40B4-BE49-F238E27FC236}">
                <a16:creationId xmlns:a16="http://schemas.microsoft.com/office/drawing/2014/main" id="{ED4C1E4B-EA97-41D4-855C-680107905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5844" y="1110000"/>
            <a:ext cx="10195740" cy="4629235"/>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0967AD94-7FE2-1F60-7D20-FA53D6D275F8}"/>
              </a:ext>
            </a:extLst>
          </p:cNvPr>
          <p:cNvSpPr>
            <a:spLocks noGrp="1"/>
          </p:cNvSpPr>
          <p:nvPr>
            <p:ph type="title"/>
          </p:nvPr>
        </p:nvSpPr>
        <p:spPr>
          <a:xfrm>
            <a:off x="1357793" y="1260765"/>
            <a:ext cx="9464239" cy="965077"/>
          </a:xfrm>
        </p:spPr>
        <p:txBody>
          <a:bodyPr>
            <a:noAutofit/>
          </a:bodyPr>
          <a:lstStyle/>
          <a:p>
            <a:pPr algn="ctr">
              <a:lnSpc>
                <a:spcPct val="150000"/>
              </a:lnSpc>
            </a:pPr>
            <a:r>
              <a:rPr lang="en-US" sz="2800" b="1" dirty="0">
                <a:latin typeface="Trebuchet MS" panose="020B0603020202020204" pitchFamily="34" charset="0"/>
              </a:rPr>
              <a:t>Impact on Healthcare Professionals and Organisations</a:t>
            </a:r>
          </a:p>
        </p:txBody>
      </p:sp>
      <p:sp>
        <p:nvSpPr>
          <p:cNvPr id="3" name="Content Placeholder 2">
            <a:extLst>
              <a:ext uri="{FF2B5EF4-FFF2-40B4-BE49-F238E27FC236}">
                <a16:creationId xmlns:a16="http://schemas.microsoft.com/office/drawing/2014/main" id="{4C9EBB35-7245-CDBC-89F3-753E05B02228}"/>
              </a:ext>
            </a:extLst>
          </p:cNvPr>
          <p:cNvSpPr>
            <a:spLocks noGrp="1"/>
          </p:cNvSpPr>
          <p:nvPr>
            <p:ph idx="1"/>
          </p:nvPr>
        </p:nvSpPr>
        <p:spPr>
          <a:xfrm>
            <a:off x="1361109" y="2376515"/>
            <a:ext cx="9459382" cy="3003748"/>
          </a:xfrm>
        </p:spPr>
        <p:txBody>
          <a:bodyPr anchor="ctr">
            <a:normAutofit/>
          </a:bodyPr>
          <a:lstStyle/>
          <a:p>
            <a:pPr algn="just">
              <a:lnSpc>
                <a:spcPct val="150000"/>
              </a:lnSpc>
              <a:buFont typeface="Arial"/>
              <a:buChar char="•"/>
            </a:pPr>
            <a:r>
              <a:rPr lang="en-US" sz="2000" dirty="0">
                <a:latin typeface="Trebuchet MS" panose="020B0603020202020204" pitchFamily="34" charset="0"/>
                <a:ea typeface="Calibri"/>
                <a:cs typeface="Calibri"/>
              </a:rPr>
              <a:t>Staff confidence also reduced owing to inadequate safety responses. </a:t>
            </a:r>
          </a:p>
          <a:p>
            <a:pPr algn="just">
              <a:lnSpc>
                <a:spcPct val="150000"/>
              </a:lnSpc>
              <a:buFont typeface="Arial"/>
              <a:buChar char="•"/>
            </a:pPr>
            <a:r>
              <a:rPr lang="en-US" sz="2000" dirty="0">
                <a:latin typeface="Trebuchet MS" panose="020B0603020202020204" pitchFamily="34" charset="0"/>
                <a:ea typeface="Calibri"/>
                <a:cs typeface="Calibri"/>
              </a:rPr>
              <a:t>Governance failures influenced leadership trust. </a:t>
            </a:r>
          </a:p>
          <a:p>
            <a:pPr algn="just">
              <a:lnSpc>
                <a:spcPct val="150000"/>
              </a:lnSpc>
              <a:buFont typeface="Arial"/>
              <a:buChar char="•"/>
            </a:pPr>
            <a:r>
              <a:rPr lang="en-US" sz="2000" dirty="0">
                <a:latin typeface="Trebuchet MS" panose="020B0603020202020204" pitchFamily="34" charset="0"/>
                <a:ea typeface="Calibri"/>
                <a:cs typeface="Calibri"/>
              </a:rPr>
              <a:t>The reputations of organisations suffered greatly following the case. </a:t>
            </a:r>
          </a:p>
          <a:p>
            <a:pPr algn="just">
              <a:lnSpc>
                <a:spcPct val="150000"/>
              </a:lnSpc>
              <a:buFont typeface="Arial"/>
              <a:buChar char="•"/>
            </a:pPr>
            <a:r>
              <a:rPr lang="en-US" sz="2000" dirty="0">
                <a:latin typeface="Trebuchet MS" panose="020B0603020202020204" pitchFamily="34" charset="0"/>
                <a:ea typeface="Calibri"/>
                <a:cs typeface="Calibri"/>
              </a:rPr>
              <a:t>Psychological safety fosters incidents reporting and learning. </a:t>
            </a:r>
          </a:p>
          <a:p>
            <a:pPr algn="just">
              <a:lnSpc>
                <a:spcPct val="150000"/>
              </a:lnSpc>
              <a:buFont typeface="Arial"/>
              <a:buChar char="•"/>
            </a:pPr>
            <a:r>
              <a:rPr lang="en-US" sz="2000" dirty="0">
                <a:latin typeface="Trebuchet MS" panose="020B0603020202020204" pitchFamily="34" charset="0"/>
                <a:ea typeface="Calibri"/>
                <a:cs typeface="Calibri"/>
              </a:rPr>
              <a:t>Learning cultures promote ongoing healthcare improvement processes.</a:t>
            </a:r>
            <a:endParaRPr lang="en-US" sz="1800" dirty="0">
              <a:latin typeface="Trebuchet MS" panose="020B0603020202020204" pitchFamily="34" charset="0"/>
              <a:ea typeface="Calibri"/>
              <a:cs typeface="Calibri"/>
            </a:endParaRPr>
          </a:p>
        </p:txBody>
      </p:sp>
    </p:spTree>
    <p:extLst>
      <p:ext uri="{BB962C8B-B14F-4D97-AF65-F5344CB8AC3E}">
        <p14:creationId xmlns:p14="http://schemas.microsoft.com/office/powerpoint/2010/main" val="1207719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9FB435-B555-38DE-5B52-3242D1AED5E9}"/>
              </a:ext>
            </a:extLst>
          </p:cNvPr>
          <p:cNvSpPr>
            <a:spLocks noGrp="1"/>
          </p:cNvSpPr>
          <p:nvPr>
            <p:ph type="title"/>
          </p:nvPr>
        </p:nvSpPr>
        <p:spPr>
          <a:xfrm>
            <a:off x="644056" y="348865"/>
            <a:ext cx="10927829" cy="1576446"/>
          </a:xfrm>
        </p:spPr>
        <p:txBody>
          <a:bodyPr anchor="ctr">
            <a:normAutofit fontScale="90000"/>
          </a:bodyPr>
          <a:lstStyle/>
          <a:p>
            <a:pPr algn="ctr">
              <a:lnSpc>
                <a:spcPct val="150000"/>
              </a:lnSpc>
            </a:pPr>
            <a:r>
              <a:rPr lang="en-US" b="1" dirty="0">
                <a:solidFill>
                  <a:srgbClr val="FFFFFF"/>
                </a:solidFill>
                <a:latin typeface="Trebuchet MS" panose="020B0603020202020204" pitchFamily="34" charset="0"/>
              </a:rPr>
              <a:t>Recommendations for Quality Improvement</a:t>
            </a:r>
          </a:p>
        </p:txBody>
      </p:sp>
      <p:graphicFrame>
        <p:nvGraphicFramePr>
          <p:cNvPr id="5" name="Content Placeholder 2">
            <a:extLst>
              <a:ext uri="{FF2B5EF4-FFF2-40B4-BE49-F238E27FC236}">
                <a16:creationId xmlns:a16="http://schemas.microsoft.com/office/drawing/2014/main" id="{1C5C86B8-1AD7-780B-5EA6-40BB632A424B}"/>
              </a:ext>
            </a:extLst>
          </p:cNvPr>
          <p:cNvGraphicFramePr>
            <a:graphicFrameLocks noGrp="1"/>
          </p:cNvGraphicFramePr>
          <p:nvPr>
            <p:ph idx="1"/>
            <p:extLst>
              <p:ext uri="{D42A27DB-BD31-4B8C-83A1-F6EECF244321}">
                <p14:modId xmlns:p14="http://schemas.microsoft.com/office/powerpoint/2010/main" val="111948220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5289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Picture 13">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6" name="Rectangle 15">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E1A23641-A49C-4B10-A14B-313501C7BFB7}"/>
              </a:ext>
            </a:extLst>
          </p:cNvPr>
          <p:cNvSpPr>
            <a:spLocks noGrp="1"/>
          </p:cNvSpPr>
          <p:nvPr>
            <p:ph type="title"/>
          </p:nvPr>
        </p:nvSpPr>
        <p:spPr>
          <a:xfrm>
            <a:off x="926432" y="905011"/>
            <a:ext cx="10259912" cy="1159961"/>
          </a:xfrm>
        </p:spPr>
        <p:txBody>
          <a:bodyPr anchor="ctr">
            <a:normAutofit fontScale="90000"/>
          </a:bodyPr>
          <a:lstStyle/>
          <a:p>
            <a:pPr algn="ctr">
              <a:lnSpc>
                <a:spcPct val="150000"/>
              </a:lnSpc>
            </a:pPr>
            <a:r>
              <a:rPr lang="en-US" sz="4100" b="1" dirty="0">
                <a:latin typeface="Trebuchet MS" panose="020B0603020202020204" pitchFamily="34" charset="0"/>
              </a:rPr>
              <a:t>Proposed Quality Improvement Framework</a:t>
            </a:r>
          </a:p>
        </p:txBody>
      </p:sp>
      <p:pic>
        <p:nvPicPr>
          <p:cNvPr id="5" name="Picture 4">
            <a:extLst>
              <a:ext uri="{FF2B5EF4-FFF2-40B4-BE49-F238E27FC236}">
                <a16:creationId xmlns:a16="http://schemas.microsoft.com/office/drawing/2014/main" id="{71D35D02-20E7-CF0C-93DB-3FADEC04E53D}"/>
              </a:ext>
            </a:extLst>
          </p:cNvPr>
          <p:cNvPicPr>
            <a:picLocks noChangeAspect="1"/>
          </p:cNvPicPr>
          <p:nvPr/>
        </p:nvPicPr>
        <p:blipFill>
          <a:blip r:embed="rId4"/>
          <a:srcRect r="-175" b="-311"/>
          <a:stretch>
            <a:fillRect/>
          </a:stretch>
        </p:blipFill>
        <p:spPr>
          <a:xfrm>
            <a:off x="833606" y="2440746"/>
            <a:ext cx="5085931" cy="3312305"/>
          </a:xfrm>
          <a:prstGeom prst="rect">
            <a:avLst/>
          </a:prstGeom>
          <a:ln>
            <a:solidFill>
              <a:schemeClr val="tx1"/>
            </a:solidFill>
          </a:ln>
        </p:spPr>
      </p:pic>
      <p:sp>
        <p:nvSpPr>
          <p:cNvPr id="3" name="Content Placeholder 2">
            <a:extLst>
              <a:ext uri="{FF2B5EF4-FFF2-40B4-BE49-F238E27FC236}">
                <a16:creationId xmlns:a16="http://schemas.microsoft.com/office/drawing/2014/main" id="{29B9A834-1B9E-9AB1-B4CE-2C37E7B2B642}"/>
              </a:ext>
            </a:extLst>
          </p:cNvPr>
          <p:cNvSpPr>
            <a:spLocks noGrp="1"/>
          </p:cNvSpPr>
          <p:nvPr>
            <p:ph idx="1"/>
          </p:nvPr>
        </p:nvSpPr>
        <p:spPr>
          <a:xfrm>
            <a:off x="6214601" y="2240808"/>
            <a:ext cx="4971743" cy="3712181"/>
          </a:xfrm>
        </p:spPr>
        <p:txBody>
          <a:bodyPr anchor="ctr">
            <a:normAutofit fontScale="92500" lnSpcReduction="20000"/>
          </a:bodyPr>
          <a:lstStyle/>
          <a:p>
            <a:pPr lvl="0" algn="just">
              <a:lnSpc>
                <a:spcPct val="150000"/>
              </a:lnSpc>
            </a:pPr>
            <a:r>
              <a:rPr lang="en-US" sz="1600" dirty="0">
                <a:latin typeface="Trebuchet MS" panose="020B0603020202020204" pitchFamily="34" charset="0"/>
              </a:rPr>
              <a:t>Framework starts with determining problems of healthcare quality. </a:t>
            </a:r>
          </a:p>
          <a:p>
            <a:pPr lvl="0" algn="just">
              <a:lnSpc>
                <a:spcPct val="150000"/>
              </a:lnSpc>
            </a:pPr>
            <a:r>
              <a:rPr lang="en-US" sz="1600" dirty="0">
                <a:latin typeface="Trebuchet MS" panose="020B0603020202020204" pitchFamily="34" charset="0"/>
              </a:rPr>
              <a:t>Root cause analysis explores contributive system weaknesses. </a:t>
            </a:r>
          </a:p>
          <a:p>
            <a:pPr lvl="0" algn="just">
              <a:lnSpc>
                <a:spcPct val="150000"/>
              </a:lnSpc>
            </a:pPr>
            <a:r>
              <a:rPr lang="en-US" sz="1600" dirty="0">
                <a:latin typeface="Trebuchet MS" panose="020B0603020202020204" pitchFamily="34" charset="0"/>
              </a:rPr>
              <a:t>Interventions are put in place to deal with defined problems. </a:t>
            </a:r>
          </a:p>
          <a:p>
            <a:pPr lvl="0" algn="just">
              <a:lnSpc>
                <a:spcPct val="150000"/>
              </a:lnSpc>
            </a:pPr>
            <a:r>
              <a:rPr lang="en-US" sz="1600" dirty="0">
                <a:latin typeface="Trebuchet MS" panose="020B0603020202020204" pitchFamily="34" charset="0"/>
              </a:rPr>
              <a:t>Outcomes measured are based on continuous improvement cycles. </a:t>
            </a:r>
          </a:p>
          <a:p>
            <a:pPr lvl="0" algn="just">
              <a:lnSpc>
                <a:spcPct val="150000"/>
              </a:lnSpc>
            </a:pPr>
            <a:r>
              <a:rPr lang="en-US" sz="1600" dirty="0">
                <a:latin typeface="Trebuchet MS" panose="020B0603020202020204" pitchFamily="34" charset="0"/>
              </a:rPr>
              <a:t>Safety culture contributes to sustainable quality of healthcare improvements.</a:t>
            </a:r>
          </a:p>
        </p:txBody>
      </p:sp>
    </p:spTree>
    <p:extLst>
      <p:ext uri="{BB962C8B-B14F-4D97-AF65-F5344CB8AC3E}">
        <p14:creationId xmlns:p14="http://schemas.microsoft.com/office/powerpoint/2010/main" val="36001001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532C74-206F-9700-959C-23FB117275E2}"/>
              </a:ext>
            </a:extLst>
          </p:cNvPr>
          <p:cNvSpPr>
            <a:spLocks noGrp="1"/>
          </p:cNvSpPr>
          <p:nvPr>
            <p:ph type="title"/>
          </p:nvPr>
        </p:nvSpPr>
        <p:spPr>
          <a:xfrm>
            <a:off x="644056" y="348865"/>
            <a:ext cx="10927829" cy="1576446"/>
          </a:xfrm>
        </p:spPr>
        <p:txBody>
          <a:bodyPr anchor="ctr">
            <a:normAutofit/>
          </a:bodyPr>
          <a:lstStyle/>
          <a:p>
            <a:pPr algn="ctr">
              <a:lnSpc>
                <a:spcPct val="150000"/>
              </a:lnSpc>
            </a:pPr>
            <a:r>
              <a:rPr lang="en-US" b="1" dirty="0">
                <a:solidFill>
                  <a:srgbClr val="FFFFFF"/>
                </a:solidFill>
                <a:latin typeface="Trebuchet MS" panose="020B0603020202020204" pitchFamily="34" charset="0"/>
              </a:rPr>
              <a:t>Structure of Component 2 Report</a:t>
            </a:r>
          </a:p>
        </p:txBody>
      </p:sp>
      <p:graphicFrame>
        <p:nvGraphicFramePr>
          <p:cNvPr id="21" name="Content Placeholder 2">
            <a:extLst>
              <a:ext uri="{FF2B5EF4-FFF2-40B4-BE49-F238E27FC236}">
                <a16:creationId xmlns:a16="http://schemas.microsoft.com/office/drawing/2014/main" id="{8C178292-F253-4C1D-6C69-B4A27D0319B3}"/>
              </a:ext>
            </a:extLst>
          </p:cNvPr>
          <p:cNvGraphicFramePr>
            <a:graphicFrameLocks noGrp="1"/>
          </p:cNvGraphicFramePr>
          <p:nvPr>
            <p:ph idx="1"/>
            <p:extLst>
              <p:ext uri="{D42A27DB-BD31-4B8C-83A1-F6EECF244321}">
                <p14:modId xmlns:p14="http://schemas.microsoft.com/office/powerpoint/2010/main" val="1412686822"/>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771069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BC26AE-6127-08ED-9905-86F2AE7D2E54}"/>
              </a:ext>
            </a:extLst>
          </p:cNvPr>
          <p:cNvSpPr>
            <a:spLocks noGrp="1"/>
          </p:cNvSpPr>
          <p:nvPr>
            <p:ph type="title"/>
          </p:nvPr>
        </p:nvSpPr>
        <p:spPr>
          <a:xfrm>
            <a:off x="1022685" y="276727"/>
            <a:ext cx="10130589" cy="1058778"/>
          </a:xfrm>
        </p:spPr>
        <p:txBody>
          <a:bodyPr anchor="ctr">
            <a:normAutofit/>
          </a:bodyPr>
          <a:lstStyle/>
          <a:p>
            <a:pPr algn="ctr">
              <a:lnSpc>
                <a:spcPct val="150000"/>
              </a:lnSpc>
            </a:pPr>
            <a:r>
              <a:rPr lang="en-US" sz="4800" b="1" dirty="0">
                <a:solidFill>
                  <a:srgbClr val="FFFFFF"/>
                </a:solidFill>
                <a:latin typeface="Trebuchet MS" panose="020B0603020202020204" pitchFamily="34" charset="0"/>
              </a:rPr>
              <a:t>Conclusion</a:t>
            </a:r>
          </a:p>
        </p:txBody>
      </p:sp>
      <p:graphicFrame>
        <p:nvGraphicFramePr>
          <p:cNvPr id="5" name="Content Placeholder 2">
            <a:extLst>
              <a:ext uri="{FF2B5EF4-FFF2-40B4-BE49-F238E27FC236}">
                <a16:creationId xmlns:a16="http://schemas.microsoft.com/office/drawing/2014/main" id="{96DCDD8C-8BF5-7D83-1FD9-5AC62F30C7BB}"/>
              </a:ext>
            </a:extLst>
          </p:cNvPr>
          <p:cNvGraphicFramePr>
            <a:graphicFrameLocks noGrp="1"/>
          </p:cNvGraphicFramePr>
          <p:nvPr>
            <p:ph idx="1"/>
            <p:extLst>
              <p:ext uri="{D42A27DB-BD31-4B8C-83A1-F6EECF244321}">
                <p14:modId xmlns:p14="http://schemas.microsoft.com/office/powerpoint/2010/main" val="8462672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3525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EB63F9-0A9C-969F-F5A7-72573F9D7C23}"/>
              </a:ext>
            </a:extLst>
          </p:cNvPr>
          <p:cNvSpPr>
            <a:spLocks noGrp="1"/>
          </p:cNvSpPr>
          <p:nvPr>
            <p:ph type="title"/>
          </p:nvPr>
        </p:nvSpPr>
        <p:spPr>
          <a:xfrm>
            <a:off x="1245072" y="1289765"/>
            <a:ext cx="3929001" cy="4270963"/>
          </a:xfrm>
        </p:spPr>
        <p:txBody>
          <a:bodyPr anchor="ctr">
            <a:normAutofit/>
          </a:bodyPr>
          <a:lstStyle/>
          <a:p>
            <a:pPr algn="ctr">
              <a:lnSpc>
                <a:spcPct val="150000"/>
              </a:lnSpc>
            </a:pPr>
            <a:r>
              <a:rPr lang="en-GB" sz="5600" b="1" dirty="0">
                <a:latin typeface="Trebuchet MS" panose="020B0603020202020204" pitchFamily="34" charset="0"/>
              </a:rPr>
              <a:t>Reference</a:t>
            </a:r>
            <a:endParaRPr lang="en-US" sz="5600" dirty="0">
              <a:latin typeface="Trebuchet MS" panose="020B0603020202020204" pitchFamily="34" charset="0"/>
            </a:endParaRPr>
          </a:p>
        </p:txBody>
      </p:sp>
      <p:sp>
        <p:nvSpPr>
          <p:cNvPr id="25"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2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F1471480-AF39-CAD1-42C0-68E40E4CEF59}"/>
              </a:ext>
            </a:extLst>
          </p:cNvPr>
          <p:cNvSpPr>
            <a:spLocks noGrp="1"/>
          </p:cNvSpPr>
          <p:nvPr>
            <p:ph idx="1"/>
          </p:nvPr>
        </p:nvSpPr>
        <p:spPr>
          <a:xfrm>
            <a:off x="5941717" y="518400"/>
            <a:ext cx="5644444" cy="5837949"/>
          </a:xfrm>
        </p:spPr>
        <p:txBody>
          <a:bodyPr anchor="ctr">
            <a:normAutofit/>
          </a:bodyPr>
          <a:lstStyle/>
          <a:p>
            <a:pPr algn="just">
              <a:lnSpc>
                <a:spcPct val="150000"/>
              </a:lnSpc>
            </a:pPr>
            <a:r>
              <a:rPr lang="en-US" sz="800" dirty="0">
                <a:solidFill>
                  <a:schemeClr val="tx1">
                    <a:alpha val="80000"/>
                  </a:schemeClr>
                </a:solidFill>
                <a:latin typeface="Trebuchet MS" panose="020B0603020202020204" pitchFamily="34" charset="0"/>
              </a:rPr>
              <a:t>‌Bennett, S. and Alghrani, A. (2026). Patient Safety and Organisational Accountability: Reassessing Criminal Liability Frameworks in Healthcare. </a:t>
            </a:r>
            <a:r>
              <a:rPr lang="en-US" sz="800" i="1" dirty="0">
                <a:solidFill>
                  <a:schemeClr val="tx1">
                    <a:alpha val="80000"/>
                  </a:schemeClr>
                </a:solidFill>
                <a:latin typeface="Trebuchet MS" panose="020B0603020202020204" pitchFamily="34" charset="0"/>
              </a:rPr>
              <a:t>The Modern Law Review</a:t>
            </a:r>
            <a:r>
              <a:rPr lang="en-US" sz="800" dirty="0">
                <a:solidFill>
                  <a:schemeClr val="tx1">
                    <a:alpha val="80000"/>
                  </a:schemeClr>
                </a:solidFill>
                <a:latin typeface="Trebuchet MS" panose="020B0603020202020204" pitchFamily="34" charset="0"/>
              </a:rPr>
              <a:t>. [online] doi:10.1111/1468-2230.70055.</a:t>
            </a:r>
          </a:p>
          <a:p>
            <a:pPr algn="just">
              <a:lnSpc>
                <a:spcPct val="150000"/>
              </a:lnSpc>
            </a:pPr>
            <a:r>
              <a:rPr lang="en-US" sz="800" dirty="0">
                <a:solidFill>
                  <a:schemeClr val="tx1">
                    <a:alpha val="80000"/>
                  </a:schemeClr>
                </a:solidFill>
                <a:latin typeface="Trebuchet MS" panose="020B0603020202020204" pitchFamily="34" charset="0"/>
              </a:rPr>
              <a:t>Buka, P. (2024). Patient Safety in Clinical Practice: A Diverse Approach to Safe Healthcare for All. </a:t>
            </a:r>
            <a:r>
              <a:rPr lang="en-US" sz="800" i="1" dirty="0">
                <a:solidFill>
                  <a:schemeClr val="tx1">
                    <a:alpha val="80000"/>
                  </a:schemeClr>
                </a:solidFill>
                <a:latin typeface="Trebuchet MS" panose="020B0603020202020204" pitchFamily="34" charset="0"/>
              </a:rPr>
              <a:t>Taylor &amp; Francis</a:t>
            </a:r>
            <a:r>
              <a:rPr lang="en-US" sz="800" dirty="0">
                <a:solidFill>
                  <a:schemeClr val="tx1">
                    <a:alpha val="80000"/>
                  </a:schemeClr>
                </a:solidFill>
                <a:latin typeface="Trebuchet MS" panose="020B0603020202020204" pitchFamily="34" charset="0"/>
              </a:rPr>
              <a:t>. [online] doi:10.4324/9781003376934/patient-safety-clinical-practice-</a:t>
            </a:r>
            <a:r>
              <a:rPr lang="en-US" sz="800" dirty="0" err="1">
                <a:solidFill>
                  <a:schemeClr val="tx1">
                    <a:alpha val="80000"/>
                  </a:schemeClr>
                </a:solidFill>
                <a:latin typeface="Trebuchet MS" panose="020B0603020202020204" pitchFamily="34" charset="0"/>
              </a:rPr>
              <a:t>paul</a:t>
            </a:r>
            <a:r>
              <a:rPr lang="en-US" sz="800" dirty="0">
                <a:solidFill>
                  <a:schemeClr val="tx1">
                    <a:alpha val="80000"/>
                  </a:schemeClr>
                </a:solidFill>
                <a:latin typeface="Trebuchet MS" panose="020B0603020202020204" pitchFamily="34" charset="0"/>
              </a:rPr>
              <a:t>-</a:t>
            </a:r>
            <a:r>
              <a:rPr lang="en-US" sz="800" dirty="0" err="1">
                <a:solidFill>
                  <a:schemeClr val="tx1">
                    <a:alpha val="80000"/>
                  </a:schemeClr>
                </a:solidFill>
                <a:latin typeface="Trebuchet MS" panose="020B0603020202020204" pitchFamily="34" charset="0"/>
              </a:rPr>
              <a:t>buka</a:t>
            </a:r>
            <a:r>
              <a:rPr lang="en-US" sz="800" dirty="0">
                <a:solidFill>
                  <a:schemeClr val="tx1">
                    <a:alpha val="80000"/>
                  </a:schemeClr>
                </a:solidFill>
                <a:latin typeface="Trebuchet MS" panose="020B0603020202020204" pitchFamily="34" charset="0"/>
              </a:rPr>
              <a:t>.</a:t>
            </a:r>
          </a:p>
          <a:p>
            <a:pPr algn="just">
              <a:lnSpc>
                <a:spcPct val="150000"/>
              </a:lnSpc>
            </a:pPr>
            <a:r>
              <a:rPr lang="en-US" sz="800" dirty="0">
                <a:solidFill>
                  <a:schemeClr val="tx1">
                    <a:alpha val="80000"/>
                  </a:schemeClr>
                </a:solidFill>
                <a:latin typeface="Trebuchet MS" panose="020B0603020202020204" pitchFamily="34" charset="0"/>
              </a:rPr>
              <a:t>‌</a:t>
            </a:r>
            <a:r>
              <a:rPr lang="en-GB" sz="800" dirty="0">
                <a:solidFill>
                  <a:schemeClr val="tx1">
                    <a:alpha val="80000"/>
                  </a:schemeClr>
                </a:solidFill>
                <a:latin typeface="Trebuchet MS" panose="020B0603020202020204" pitchFamily="34" charset="0"/>
              </a:rPr>
              <a:t>Edwards, M., 2023. </a:t>
            </a:r>
            <a:r>
              <a:rPr lang="en-GB" sz="800" i="1" dirty="0">
                <a:solidFill>
                  <a:schemeClr val="tx1">
                    <a:alpha val="80000"/>
                  </a:schemeClr>
                </a:solidFill>
                <a:latin typeface="Trebuchet MS" panose="020B0603020202020204" pitchFamily="34" charset="0"/>
              </a:rPr>
              <a:t>Utilising incident data in support of healthcare quality improvement</a:t>
            </a:r>
            <a:r>
              <a:rPr lang="en-GB" sz="800" dirty="0">
                <a:solidFill>
                  <a:schemeClr val="tx1">
                    <a:alpha val="80000"/>
                  </a:schemeClr>
                </a:solidFill>
                <a:latin typeface="Trebuchet MS" panose="020B0603020202020204" pitchFamily="34" charset="0"/>
              </a:rPr>
              <a:t> (Doctoral dissertation, University of Brighton). doi: https://cris.brighton.ac.uk/ws/portalfiles/portal/43346720/ME_PhD_post_viva.pdf.</a:t>
            </a:r>
            <a:endParaRPr lang="en-US" sz="800" dirty="0">
              <a:solidFill>
                <a:schemeClr val="tx1">
                  <a:alpha val="80000"/>
                </a:schemeClr>
              </a:solidFill>
              <a:latin typeface="Trebuchet MS" panose="020B0603020202020204" pitchFamily="34" charset="0"/>
            </a:endParaRPr>
          </a:p>
          <a:p>
            <a:pPr algn="just">
              <a:lnSpc>
                <a:spcPct val="150000"/>
              </a:lnSpc>
            </a:pPr>
            <a:r>
              <a:rPr lang="en-US" sz="800" dirty="0">
                <a:solidFill>
                  <a:schemeClr val="tx1">
                    <a:alpha val="80000"/>
                  </a:schemeClr>
                </a:solidFill>
                <a:latin typeface="Trebuchet MS" panose="020B0603020202020204" pitchFamily="34" charset="0"/>
              </a:rPr>
              <a:t>‌Hughes, R.G. (2008). </a:t>
            </a:r>
            <a:r>
              <a:rPr lang="en-US" sz="800" i="1" dirty="0">
                <a:solidFill>
                  <a:schemeClr val="tx1">
                    <a:alpha val="80000"/>
                  </a:schemeClr>
                </a:solidFill>
                <a:latin typeface="Trebuchet MS" panose="020B0603020202020204" pitchFamily="34" charset="0"/>
              </a:rPr>
              <a:t>Tools and Strategies for Quality Improvement and Patient Safety</a:t>
            </a:r>
            <a:r>
              <a:rPr lang="en-US" sz="800" dirty="0">
                <a:solidFill>
                  <a:schemeClr val="tx1">
                    <a:alpha val="80000"/>
                  </a:schemeClr>
                </a:solidFill>
                <a:latin typeface="Trebuchet MS" panose="020B0603020202020204" pitchFamily="34" charset="0"/>
              </a:rPr>
              <a:t>. [online] ncbibooks. Available at: https://www.ncbi.nlm.nih.gov/books/NBK2682/.</a:t>
            </a:r>
          </a:p>
          <a:p>
            <a:pPr algn="just">
              <a:lnSpc>
                <a:spcPct val="150000"/>
              </a:lnSpc>
            </a:pPr>
            <a:r>
              <a:rPr lang="en-US" sz="800" dirty="0">
                <a:solidFill>
                  <a:schemeClr val="tx1">
                    <a:alpha val="80000"/>
                  </a:schemeClr>
                </a:solidFill>
                <a:latin typeface="Trebuchet MS" panose="020B0603020202020204" pitchFamily="34" charset="0"/>
              </a:rPr>
              <a:t>Mannion, R. (2024). A statutory public inquiry is not always the most effective vehicle for learning lessons in the NHS. </a:t>
            </a:r>
            <a:r>
              <a:rPr lang="en-US" sz="800" i="1" dirty="0">
                <a:solidFill>
                  <a:schemeClr val="tx1">
                    <a:alpha val="80000"/>
                  </a:schemeClr>
                </a:solidFill>
                <a:latin typeface="Trebuchet MS" panose="020B0603020202020204" pitchFamily="34" charset="0"/>
              </a:rPr>
              <a:t>BMJ</a:t>
            </a:r>
            <a:r>
              <a:rPr lang="en-US" sz="800" dirty="0">
                <a:solidFill>
                  <a:schemeClr val="tx1">
                    <a:alpha val="80000"/>
                  </a:schemeClr>
                </a:solidFill>
                <a:latin typeface="Trebuchet MS" panose="020B0603020202020204" pitchFamily="34" charset="0"/>
              </a:rPr>
              <a:t>, [online] p.q1785. doi:10.1136/bmj.q1785.</a:t>
            </a:r>
          </a:p>
          <a:p>
            <a:pPr algn="just">
              <a:lnSpc>
                <a:spcPct val="150000"/>
              </a:lnSpc>
            </a:pPr>
            <a:r>
              <a:rPr lang="en-US" sz="800" dirty="0">
                <a:solidFill>
                  <a:schemeClr val="tx1">
                    <a:alpha val="80000"/>
                  </a:schemeClr>
                </a:solidFill>
                <a:latin typeface="Trebuchet MS" panose="020B0603020202020204" pitchFamily="34" charset="0"/>
              </a:rPr>
              <a:t>‌Peerally, F.M. (2021). Improving risk controls following root cause analysis of serious incidents in healthcare. </a:t>
            </a:r>
            <a:r>
              <a:rPr lang="en-US" sz="800" i="1" dirty="0">
                <a:solidFill>
                  <a:schemeClr val="tx1">
                    <a:alpha val="80000"/>
                  </a:schemeClr>
                </a:solidFill>
                <a:latin typeface="Trebuchet MS" panose="020B0603020202020204" pitchFamily="34" charset="0"/>
              </a:rPr>
              <a:t>figshare</a:t>
            </a:r>
            <a:r>
              <a:rPr lang="en-US" sz="800" dirty="0">
                <a:solidFill>
                  <a:schemeClr val="tx1">
                    <a:alpha val="80000"/>
                  </a:schemeClr>
                </a:solidFill>
                <a:latin typeface="Trebuchet MS" panose="020B0603020202020204" pitchFamily="34" charset="0"/>
              </a:rPr>
              <a:t>. [online] doi: 10.25392/leicester.data.15112434.v1.</a:t>
            </a:r>
          </a:p>
          <a:p>
            <a:pPr algn="just">
              <a:lnSpc>
                <a:spcPct val="150000"/>
              </a:lnSpc>
            </a:pPr>
            <a:r>
              <a:rPr lang="en-US" sz="800" dirty="0">
                <a:solidFill>
                  <a:schemeClr val="tx1">
                    <a:alpha val="80000"/>
                  </a:schemeClr>
                </a:solidFill>
                <a:latin typeface="Trebuchet MS" panose="020B0603020202020204" pitchFamily="34" charset="0"/>
              </a:rPr>
              <a:t>‌Russ, S.J., Green, J., de Winter, L., Herrington, E., Hughes-Hallett, A., Taylor, J.M. and Sevdalis, N. (2023). An introduction to quality improvement. </a:t>
            </a:r>
            <a:r>
              <a:rPr lang="en-US" sz="800" i="1" dirty="0">
                <a:solidFill>
                  <a:schemeClr val="tx1">
                    <a:alpha val="80000"/>
                  </a:schemeClr>
                </a:solidFill>
                <a:latin typeface="Trebuchet MS" panose="020B0603020202020204" pitchFamily="34" charset="0"/>
              </a:rPr>
              <a:t>Journal of Clinical Urology</a:t>
            </a:r>
            <a:r>
              <a:rPr lang="en-US" sz="800" dirty="0">
                <a:solidFill>
                  <a:schemeClr val="tx1">
                    <a:alpha val="80000"/>
                  </a:schemeClr>
                </a:solidFill>
                <a:latin typeface="Trebuchet MS" panose="020B0603020202020204" pitchFamily="34" charset="0"/>
              </a:rPr>
              <a:t>. [online] doi:10.1177/20514158221075405.</a:t>
            </a:r>
          </a:p>
          <a:p>
            <a:pPr algn="just">
              <a:lnSpc>
                <a:spcPct val="150000"/>
              </a:lnSpc>
            </a:pPr>
            <a:r>
              <a:rPr lang="en-US" sz="800" dirty="0">
                <a:solidFill>
                  <a:schemeClr val="tx1">
                    <a:alpha val="80000"/>
                  </a:schemeClr>
                </a:solidFill>
                <a:latin typeface="Trebuchet MS" panose="020B0603020202020204" pitchFamily="34" charset="0"/>
              </a:rPr>
              <a:t>‌</a:t>
            </a:r>
            <a:r>
              <a:rPr lang="en-GB" sz="800" dirty="0">
                <a:solidFill>
                  <a:schemeClr val="tx1">
                    <a:alpha val="80000"/>
                  </a:schemeClr>
                </a:solidFill>
                <a:latin typeface="Trebuchet MS" panose="020B0603020202020204" pitchFamily="34" charset="0"/>
              </a:rPr>
              <a:t>Scandal, M.S., 2023. The Lucy Letby case: lessons for health systems. </a:t>
            </a:r>
            <a:r>
              <a:rPr lang="en-GB" sz="800" i="1" dirty="0">
                <a:solidFill>
                  <a:schemeClr val="tx1">
                    <a:alpha val="80000"/>
                  </a:schemeClr>
                </a:solidFill>
                <a:latin typeface="Trebuchet MS" panose="020B0603020202020204" pitchFamily="34" charset="0"/>
              </a:rPr>
              <a:t>Lancet</a:t>
            </a:r>
            <a:r>
              <a:rPr lang="en-GB" sz="800" dirty="0">
                <a:solidFill>
                  <a:schemeClr val="tx1">
                    <a:alpha val="80000"/>
                  </a:schemeClr>
                </a:solidFill>
                <a:latin typeface="Trebuchet MS" panose="020B0603020202020204" pitchFamily="34" charset="0"/>
              </a:rPr>
              <a:t>, </a:t>
            </a:r>
            <a:r>
              <a:rPr lang="en-GB" sz="800" i="1" dirty="0">
                <a:solidFill>
                  <a:schemeClr val="tx1">
                    <a:alpha val="80000"/>
                  </a:schemeClr>
                </a:solidFill>
                <a:latin typeface="Trebuchet MS" panose="020B0603020202020204" pitchFamily="34" charset="0"/>
              </a:rPr>
              <a:t>402</a:t>
            </a:r>
            <a:r>
              <a:rPr lang="en-GB" sz="800" dirty="0">
                <a:solidFill>
                  <a:schemeClr val="tx1">
                    <a:alpha val="80000"/>
                  </a:schemeClr>
                </a:solidFill>
                <a:latin typeface="Trebuchet MS" panose="020B0603020202020204" pitchFamily="34" charset="0"/>
              </a:rPr>
              <a:t>(747), pp.01839-1. doi: https://www.thelancet.com/journals/lancet/article/PIIS0140-6736(23)01839-1/fulltext.</a:t>
            </a:r>
            <a:endParaRPr lang="en-US" sz="800" dirty="0">
              <a:solidFill>
                <a:schemeClr val="tx1">
                  <a:alpha val="80000"/>
                </a:schemeClr>
              </a:solidFill>
              <a:latin typeface="Trebuchet MS" panose="020B0603020202020204" pitchFamily="34" charset="0"/>
            </a:endParaRPr>
          </a:p>
          <a:p>
            <a:pPr algn="just">
              <a:lnSpc>
                <a:spcPct val="150000"/>
              </a:lnSpc>
            </a:pPr>
            <a:r>
              <a:rPr lang="en-US" sz="800" dirty="0">
                <a:solidFill>
                  <a:schemeClr val="tx1">
                    <a:alpha val="80000"/>
                  </a:schemeClr>
                </a:solidFill>
                <a:latin typeface="Trebuchet MS" panose="020B0603020202020204" pitchFamily="34" charset="0"/>
              </a:rPr>
              <a:t>Waring, J., Allen, D., Braithwaite, J. and Sandall, J. (2015). Healthcare quality and safety: a review of policy, practice and research. </a:t>
            </a:r>
            <a:r>
              <a:rPr lang="en-US" sz="800" i="1" dirty="0">
                <a:solidFill>
                  <a:schemeClr val="tx1">
                    <a:alpha val="80000"/>
                  </a:schemeClr>
                </a:solidFill>
                <a:latin typeface="Trebuchet MS" panose="020B0603020202020204" pitchFamily="34" charset="0"/>
              </a:rPr>
              <a:t>Sociology of Health &amp; Illness</a:t>
            </a:r>
            <a:r>
              <a:rPr lang="en-US" sz="800" dirty="0">
                <a:solidFill>
                  <a:schemeClr val="tx1">
                    <a:alpha val="80000"/>
                  </a:schemeClr>
                </a:solidFill>
                <a:latin typeface="Trebuchet MS" panose="020B0603020202020204" pitchFamily="34" charset="0"/>
              </a:rPr>
              <a:t>, [online] 38(2), pp.198–215. doi:10.1111/1467-9566.12391.</a:t>
            </a:r>
          </a:p>
          <a:p>
            <a:pPr algn="just">
              <a:lnSpc>
                <a:spcPct val="150000"/>
              </a:lnSpc>
            </a:pPr>
            <a:r>
              <a:rPr lang="en-US" sz="800" dirty="0">
                <a:solidFill>
                  <a:schemeClr val="tx1">
                    <a:alpha val="80000"/>
                  </a:schemeClr>
                </a:solidFill>
                <a:latin typeface="Trebuchet MS" panose="020B0603020202020204" pitchFamily="34" charset="0"/>
              </a:rPr>
              <a:t>‌</a:t>
            </a:r>
            <a:r>
              <a:rPr lang="en-GB" sz="800" dirty="0">
                <a:solidFill>
                  <a:schemeClr val="tx1">
                    <a:alpha val="80000"/>
                  </a:schemeClr>
                </a:solidFill>
                <a:latin typeface="Trebuchet MS" panose="020B0603020202020204" pitchFamily="34" charset="0"/>
              </a:rPr>
              <a:t>Whitchurch, G. G., and Constantine, L. L. (1993). Systems theory. In P. G. Boss, W. J. Doherty, R. LaRossa, W. R. Schumm, &amp; S. K. Steinmetz (Eds.), </a:t>
            </a:r>
            <a:r>
              <a:rPr lang="en-GB" sz="800" i="1" dirty="0">
                <a:solidFill>
                  <a:schemeClr val="tx1">
                    <a:alpha val="80000"/>
                  </a:schemeClr>
                </a:solidFill>
                <a:latin typeface="Trebuchet MS" panose="020B0603020202020204" pitchFamily="34" charset="0"/>
              </a:rPr>
              <a:t>Sourcebook of family theories and methods: A contextual approach</a:t>
            </a:r>
            <a:r>
              <a:rPr lang="en-GB" sz="800" dirty="0">
                <a:solidFill>
                  <a:schemeClr val="tx1">
                    <a:alpha val="80000"/>
                  </a:schemeClr>
                </a:solidFill>
                <a:latin typeface="Trebuchet MS" panose="020B0603020202020204" pitchFamily="34" charset="0"/>
              </a:rPr>
              <a:t> (pp. 325–355). Plenum Press. doi: </a:t>
            </a:r>
            <a:r>
              <a:rPr lang="en-GB" sz="800" dirty="0">
                <a:solidFill>
                  <a:schemeClr val="tx1">
                    <a:alpha val="80000"/>
                  </a:schemeClr>
                </a:solidFill>
                <a:latin typeface="Trebuchet MS" panose="020B0603020202020204" pitchFamily="34" charset="0"/>
                <a:hlinkClick r:id="rId2"/>
              </a:rPr>
              <a:t>https://doi.org/10.1007/978-0-387-85764-0_14</a:t>
            </a:r>
            <a:r>
              <a:rPr lang="en-GB" sz="800" dirty="0">
                <a:solidFill>
                  <a:schemeClr val="tx1">
                    <a:alpha val="80000"/>
                  </a:schemeClr>
                </a:solidFill>
                <a:latin typeface="Trebuchet MS" panose="020B0603020202020204" pitchFamily="34" charset="0"/>
              </a:rPr>
              <a:t>.</a:t>
            </a:r>
            <a:endParaRPr lang="en-US" sz="800" dirty="0">
              <a:solidFill>
                <a:schemeClr val="tx1">
                  <a:alpha val="80000"/>
                </a:schemeClr>
              </a:solidFill>
              <a:latin typeface="Trebuchet MS" panose="020B0603020202020204" pitchFamily="34" charset="0"/>
            </a:endParaRPr>
          </a:p>
          <a:p>
            <a:pPr algn="just">
              <a:lnSpc>
                <a:spcPct val="150000"/>
              </a:lnSpc>
            </a:pPr>
            <a:r>
              <a:rPr lang="en-US" sz="800" dirty="0">
                <a:solidFill>
                  <a:schemeClr val="tx1">
                    <a:alpha val="80000"/>
                  </a:schemeClr>
                </a:solidFill>
                <a:latin typeface="Trebuchet MS" panose="020B0603020202020204" pitchFamily="34" charset="0"/>
              </a:rPr>
              <a:t>Yang, J., Liu, F., Yang, C., Wei, J., Ma, Y., Xu, L., Xie, J. and Wang, J. (2025). Application of Donabedian Three‐Dimensional Model in Outpatient Care Quality: A Scoping Review. </a:t>
            </a:r>
            <a:r>
              <a:rPr lang="en-US" sz="800" i="1" dirty="0">
                <a:solidFill>
                  <a:schemeClr val="tx1">
                    <a:alpha val="80000"/>
                  </a:schemeClr>
                </a:solidFill>
                <a:latin typeface="Trebuchet MS" panose="020B0603020202020204" pitchFamily="34" charset="0"/>
              </a:rPr>
              <a:t>Journal of Nursing Management</a:t>
            </a:r>
            <a:r>
              <a:rPr lang="en-US" sz="800" dirty="0">
                <a:solidFill>
                  <a:schemeClr val="tx1">
                    <a:alpha val="80000"/>
                  </a:schemeClr>
                </a:solidFill>
                <a:latin typeface="Trebuchet MS" panose="020B0603020202020204" pitchFamily="34" charset="0"/>
              </a:rPr>
              <a:t>, [online] 2025(1). doi:10.1155/jonm/6893336.</a:t>
            </a:r>
          </a:p>
        </p:txBody>
      </p:sp>
      <p:sp>
        <p:nvSpPr>
          <p:cNvPr id="29"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1" name="Straight Connector 30">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70117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TotalTime>
  <Words>2497</Words>
  <Application>Microsoft Office PowerPoint</Application>
  <PresentationFormat>Widescreen</PresentationFormat>
  <Paragraphs>138</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Quality Assurance Failures and Service Improvement in Healthcare: A Critical Analysis of the Lucy Letby Case</vt:lpstr>
      <vt:lpstr>Presentation Overview</vt:lpstr>
      <vt:lpstr>Introduction to the Quality Problem</vt:lpstr>
      <vt:lpstr>Case Study Background and Quality Assurance Failure</vt:lpstr>
      <vt:lpstr>Root Cause Identification Using Swiss Cheese Model</vt:lpstr>
      <vt:lpstr>Root Cause Analysis (RCA) Application</vt:lpstr>
      <vt:lpstr>Fishbone Diagram Analysis</vt:lpstr>
      <vt:lpstr>Systems Theory Application</vt:lpstr>
      <vt:lpstr>Donabedian Model Application</vt:lpstr>
      <vt:lpstr>Policy Issues Contributing to Root Causes</vt:lpstr>
      <vt:lpstr>Impact on Healthcare Service Quality</vt:lpstr>
      <vt:lpstr>Impact on Healthcare Professionals and Organisations</vt:lpstr>
      <vt:lpstr>Recommendations for Quality Improvement</vt:lpstr>
      <vt:lpstr>Proposed Quality Improvement Framework</vt:lpstr>
      <vt:lpstr>Structure of Component 2 Report</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Failures and Service Improvement in Healthcare: A Critical Analysis of the Lucy Letby Case</dc:title>
  <dc:creator>HP pavillion</dc:creator>
  <cp:lastModifiedBy>saba sultan</cp:lastModifiedBy>
  <cp:revision>75</cp:revision>
  <dcterms:created xsi:type="dcterms:W3CDTF">2026-09-28T09:17:36Z</dcterms:created>
  <dcterms:modified xsi:type="dcterms:W3CDTF">2026-10-03T23:52:33Z</dcterms:modified>
</cp:coreProperties>
</file>