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44"/>
    <p:restoredTop sz="94640"/>
  </p:normalViewPr>
  <p:slideViewPr>
    <p:cSldViewPr snapToGrid="0" snapToObjects="1">
      <p:cViewPr varScale="1">
        <p:scale>
          <a:sx n="97" d="100"/>
          <a:sy n="97" d="100"/>
        </p:scale>
        <p:origin x="10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3/16/22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100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3/16/22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53532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3/16/22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90805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3/16/22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94362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3/16/22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72425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3/16/22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58742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3/16/22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16238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3/16/22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259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3/16/22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97703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3/16/22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74932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3/16/22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8410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3/16/22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65971792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bluediamondgallery.com/handwriting/s/solutions.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4A8DFBE4-3387-F141-A5F0-3A39612F85CE}"/>
              </a:ext>
            </a:extLst>
          </p:cNvPr>
          <p:cNvPicPr>
            <a:picLocks noChangeAspect="1"/>
          </p:cNvPicPr>
          <p:nvPr/>
        </p:nvPicPr>
        <p:blipFill rotWithShape="1">
          <a:blip r:embed="rId2"/>
          <a:srcRect t="6334" r="-1" b="14551"/>
          <a:stretch/>
        </p:blipFill>
        <p:spPr>
          <a:xfrm>
            <a:off x="3523488" y="10"/>
            <a:ext cx="8668512" cy="6857990"/>
          </a:xfrm>
          <a:prstGeom prst="rect">
            <a:avLst/>
          </a:prstGeom>
        </p:spPr>
      </p:pic>
      <p:sp>
        <p:nvSpPr>
          <p:cNvPr id="33" name="Rectangle 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57C19-07DD-4148-A2ED-25471404729A}"/>
              </a:ext>
            </a:extLst>
          </p:cNvPr>
          <p:cNvSpPr>
            <a:spLocks noGrp="1"/>
          </p:cNvSpPr>
          <p:nvPr>
            <p:ph type="ctrTitle"/>
          </p:nvPr>
        </p:nvSpPr>
        <p:spPr>
          <a:xfrm>
            <a:off x="477980" y="1122363"/>
            <a:ext cx="6095098" cy="3204134"/>
          </a:xfrm>
        </p:spPr>
        <p:txBody>
          <a:bodyPr anchor="b">
            <a:normAutofit/>
          </a:bodyPr>
          <a:lstStyle/>
          <a:p>
            <a:r>
              <a:rPr lang="en-US" sz="2400" b="1" dirty="0"/>
              <a:t>RENALDO JUMAN</a:t>
            </a:r>
            <a:br>
              <a:rPr lang="en-US" sz="2400" b="1" dirty="0"/>
            </a:br>
            <a:r>
              <a:rPr lang="en-US" sz="2400" b="1" dirty="0"/>
              <a:t>STUDENT NO. 2114362</a:t>
            </a:r>
            <a:br>
              <a:rPr lang="en-US" sz="2400" b="1" dirty="0"/>
            </a:br>
            <a:r>
              <a:rPr lang="en-US" sz="2400" b="1" dirty="0"/>
              <a:t>PROBLEM SOLVING AND DECISION MAKING - BMSW4004</a:t>
            </a:r>
            <a:br>
              <a:rPr lang="en-US" sz="2400" b="1" dirty="0"/>
            </a:br>
            <a:r>
              <a:rPr lang="en-US" sz="2400" b="1" dirty="0"/>
              <a:t>LECTURER’S – MR CHIJIOKA UBA</a:t>
            </a:r>
            <a:endParaRPr lang="en-US" sz="2400" dirty="0"/>
          </a:p>
        </p:txBody>
      </p:sp>
      <p:sp>
        <p:nvSpPr>
          <p:cNvPr id="35" name="Rectangle 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1855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with medium confidence">
            <a:extLst>
              <a:ext uri="{FF2B5EF4-FFF2-40B4-BE49-F238E27FC236}">
                <a16:creationId xmlns:a16="http://schemas.microsoft.com/office/drawing/2014/main" id="{C2A11C4B-B224-DA4A-925C-84BC37078718}"/>
              </a:ext>
            </a:extLst>
          </p:cNvPr>
          <p:cNvPicPr>
            <a:picLocks noChangeAspect="1"/>
          </p:cNvPicPr>
          <p:nvPr/>
        </p:nvPicPr>
        <p:blipFill rotWithShape="1">
          <a:blip r:embed="rId2"/>
          <a:srcRect l="5200" r="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825E3D-395C-7442-B873-433CEA239915}"/>
              </a:ext>
            </a:extLst>
          </p:cNvPr>
          <p:cNvSpPr>
            <a:spLocks noGrp="1"/>
          </p:cNvSpPr>
          <p:nvPr>
            <p:ph idx="1"/>
          </p:nvPr>
        </p:nvSpPr>
        <p:spPr>
          <a:xfrm>
            <a:off x="371093" y="2718054"/>
            <a:ext cx="5841021" cy="3207258"/>
          </a:xfrm>
        </p:spPr>
        <p:txBody>
          <a:bodyPr anchor="t">
            <a:normAutofit/>
          </a:bodyPr>
          <a:lstStyle/>
          <a:p>
            <a:pPr marL="0" indent="0">
              <a:buNone/>
            </a:pPr>
            <a:r>
              <a:rPr lang="en-US" sz="2400" b="1" dirty="0">
                <a:latin typeface="Arial" panose="020B0604020202020204" pitchFamily="34" charset="0"/>
                <a:cs typeface="Arial" panose="020B0604020202020204" pitchFamily="34" charset="0"/>
              </a:rPr>
              <a:t>“ REDUCING LONG TERM ABSENTEEISM WITH STAFF AT MID CHESHIRE HOSPITAL”</a:t>
            </a:r>
            <a:endParaRPr lang="en-US" sz="2400" b="1" dirty="0"/>
          </a:p>
        </p:txBody>
      </p:sp>
    </p:spTree>
    <p:extLst>
      <p:ext uri="{BB962C8B-B14F-4D97-AF65-F5344CB8AC3E}">
        <p14:creationId xmlns:p14="http://schemas.microsoft.com/office/powerpoint/2010/main" val="576236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DC14-5CE9-AF4A-88C0-9C0749EB12DD}"/>
              </a:ext>
            </a:extLst>
          </p:cNvPr>
          <p:cNvSpPr>
            <a:spLocks noGrp="1"/>
          </p:cNvSpPr>
          <p:nvPr>
            <p:ph type="title"/>
          </p:nvPr>
        </p:nvSpPr>
        <p:spPr/>
        <p:txBody>
          <a:bodyPr>
            <a:normAutofit/>
          </a:bodyPr>
          <a:lstStyle/>
          <a:p>
            <a:r>
              <a:rPr lang="en-US" sz="2400" b="1" dirty="0"/>
              <a:t>TOPIC SCENARIO</a:t>
            </a:r>
          </a:p>
        </p:txBody>
      </p:sp>
      <p:sp>
        <p:nvSpPr>
          <p:cNvPr id="3" name="Content Placeholder 2">
            <a:extLst>
              <a:ext uri="{FF2B5EF4-FFF2-40B4-BE49-F238E27FC236}">
                <a16:creationId xmlns:a16="http://schemas.microsoft.com/office/drawing/2014/main" id="{4D65F99D-FC4E-934E-B3B4-D07B86111992}"/>
              </a:ext>
            </a:extLst>
          </p:cNvPr>
          <p:cNvSpPr>
            <a:spLocks noGrp="1"/>
          </p:cNvSpPr>
          <p:nvPr>
            <p:ph idx="1"/>
          </p:nvPr>
        </p:nvSpPr>
        <p:spPr>
          <a:xfrm>
            <a:off x="1115568" y="1855304"/>
            <a:ext cx="10168128" cy="4316896"/>
          </a:xfrm>
        </p:spPr>
        <p:txBody>
          <a:bodyPr>
            <a:normAutofit fontScale="92500"/>
          </a:bodyPr>
          <a:lstStyle/>
          <a:p>
            <a:r>
              <a:rPr lang="en-GB" sz="2600" b="1" dirty="0"/>
              <a:t>Mid Cheshire Hospitals NHS Foundation Trust (MCHT), like many similar medium-sized district general hospital trusts, has had a problem with staff absenteeism. The Trust’s rolling average, despite being well within the target of 4.51%, which was previously set by clinical commissioning groups (CCGs) and NHS North West, steadily increased from 2007 to 2012. Absence was costing the Trust more than £1 million each year per percentage point and a high level of absenteeism was also leading to poorer quality of service, due to a resultant increase in the use of temporary and agency staff.</a:t>
            </a:r>
          </a:p>
          <a:p>
            <a:endParaRPr lang="en-US" sz="2000" b="1" dirty="0"/>
          </a:p>
        </p:txBody>
      </p:sp>
    </p:spTree>
    <p:extLst>
      <p:ext uri="{BB962C8B-B14F-4D97-AF65-F5344CB8AC3E}">
        <p14:creationId xmlns:p14="http://schemas.microsoft.com/office/powerpoint/2010/main" val="417668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4F2784-9CE7-0548-9821-ACD1814B5F74}"/>
              </a:ext>
            </a:extLst>
          </p:cNvPr>
          <p:cNvSpPr>
            <a:spLocks noGrp="1"/>
          </p:cNvSpPr>
          <p:nvPr>
            <p:ph idx="1"/>
          </p:nvPr>
        </p:nvSpPr>
        <p:spPr>
          <a:xfrm>
            <a:off x="676966" y="1417983"/>
            <a:ext cx="7175264" cy="5123549"/>
          </a:xfrm>
        </p:spPr>
        <p:txBody>
          <a:bodyPr>
            <a:normAutofit fontScale="55000" lnSpcReduction="20000"/>
          </a:bodyPr>
          <a:lstStyle/>
          <a:p>
            <a:pPr>
              <a:lnSpc>
                <a:spcPct val="170000"/>
              </a:lnSpc>
              <a:buClr>
                <a:schemeClr val="tx1"/>
              </a:buClr>
              <a:buSzPct val="130000"/>
            </a:pPr>
            <a:r>
              <a:rPr lang="en-US" sz="3600" b="1" dirty="0"/>
              <a:t>Staff are pressured in working long hours, which can impact on there body and mind.</a:t>
            </a:r>
          </a:p>
          <a:p>
            <a:pPr>
              <a:lnSpc>
                <a:spcPct val="170000"/>
              </a:lnSpc>
              <a:buClr>
                <a:schemeClr val="tx1"/>
              </a:buClr>
              <a:buSzPct val="130000"/>
            </a:pPr>
            <a:r>
              <a:rPr lang="en-US" sz="3600" b="1" dirty="0"/>
              <a:t> Staff are absence because they themselves are getting illness.</a:t>
            </a:r>
          </a:p>
          <a:p>
            <a:pPr>
              <a:lnSpc>
                <a:spcPct val="170000"/>
              </a:lnSpc>
              <a:buClr>
                <a:schemeClr val="tx1"/>
              </a:buClr>
              <a:buSzPct val="130000"/>
            </a:pPr>
            <a:r>
              <a:rPr lang="en-US" sz="3600" b="1" dirty="0"/>
              <a:t>Absenteeism can also happen because of lack of compensation for staff working in a risk establishment.</a:t>
            </a:r>
          </a:p>
          <a:p>
            <a:pPr>
              <a:lnSpc>
                <a:spcPct val="170000"/>
              </a:lnSpc>
              <a:buClr>
                <a:schemeClr val="tx1"/>
              </a:buClr>
              <a:buSzPct val="130000"/>
            </a:pPr>
            <a:r>
              <a:rPr lang="en-US" sz="3600" b="1" dirty="0"/>
              <a:t>Anxiety, stress and depression can impact a lot coming to a stressful surrounding.</a:t>
            </a:r>
          </a:p>
          <a:p>
            <a:pPr>
              <a:lnSpc>
                <a:spcPct val="170000"/>
              </a:lnSpc>
              <a:buClr>
                <a:schemeClr val="tx1"/>
              </a:buClr>
              <a:buSzPct val="130000"/>
            </a:pPr>
            <a:r>
              <a:rPr lang="en-US" sz="3600" b="1" dirty="0"/>
              <a:t>Payment for job specs isn’t profitable. </a:t>
            </a:r>
          </a:p>
          <a:p>
            <a:endParaRPr lang="en-US" dirty="0"/>
          </a:p>
        </p:txBody>
      </p:sp>
      <p:sp>
        <p:nvSpPr>
          <p:cNvPr id="4" name="TextBox 3">
            <a:extLst>
              <a:ext uri="{FF2B5EF4-FFF2-40B4-BE49-F238E27FC236}">
                <a16:creationId xmlns:a16="http://schemas.microsoft.com/office/drawing/2014/main" id="{AEA3B9F8-A807-9C47-BC07-C971C4F77AE5}"/>
              </a:ext>
            </a:extLst>
          </p:cNvPr>
          <p:cNvSpPr txBox="1"/>
          <p:nvPr/>
        </p:nvSpPr>
        <p:spPr>
          <a:xfrm>
            <a:off x="676965" y="316468"/>
            <a:ext cx="5127487" cy="461665"/>
          </a:xfrm>
          <a:prstGeom prst="rect">
            <a:avLst/>
          </a:prstGeom>
          <a:noFill/>
        </p:spPr>
        <p:txBody>
          <a:bodyPr wrap="square" rtlCol="0">
            <a:spAutoFit/>
          </a:bodyPr>
          <a:lstStyle/>
          <a:p>
            <a:r>
              <a:rPr lang="en-US" sz="2400" b="1" u="sng" dirty="0"/>
              <a:t>THE NATURE OF THE PROBELM</a:t>
            </a:r>
          </a:p>
        </p:txBody>
      </p:sp>
      <p:pic>
        <p:nvPicPr>
          <p:cNvPr id="6" name="Picture 5">
            <a:extLst>
              <a:ext uri="{FF2B5EF4-FFF2-40B4-BE49-F238E27FC236}">
                <a16:creationId xmlns:a16="http://schemas.microsoft.com/office/drawing/2014/main" id="{96FB3437-EBA1-C743-9CAB-A3B951291042}"/>
              </a:ext>
            </a:extLst>
          </p:cNvPr>
          <p:cNvPicPr>
            <a:picLocks noChangeAspect="1"/>
          </p:cNvPicPr>
          <p:nvPr/>
        </p:nvPicPr>
        <p:blipFill>
          <a:blip r:embed="rId2"/>
          <a:stretch>
            <a:fillRect/>
          </a:stretch>
        </p:blipFill>
        <p:spPr>
          <a:xfrm>
            <a:off x="7474227" y="848140"/>
            <a:ext cx="4717774" cy="5973662"/>
          </a:xfrm>
          <a:prstGeom prst="rect">
            <a:avLst/>
          </a:prstGeom>
        </p:spPr>
      </p:pic>
    </p:spTree>
    <p:extLst>
      <p:ext uri="{BB962C8B-B14F-4D97-AF65-F5344CB8AC3E}">
        <p14:creationId xmlns:p14="http://schemas.microsoft.com/office/powerpoint/2010/main" val="1531578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F2628-F08C-F74E-853B-0EB4D94F7110}"/>
              </a:ext>
            </a:extLst>
          </p:cNvPr>
          <p:cNvSpPr>
            <a:spLocks noGrp="1"/>
          </p:cNvSpPr>
          <p:nvPr>
            <p:ph type="title"/>
          </p:nvPr>
        </p:nvSpPr>
        <p:spPr>
          <a:xfrm>
            <a:off x="861390" y="0"/>
            <a:ext cx="7871793" cy="1298713"/>
          </a:xfrm>
        </p:spPr>
        <p:txBody>
          <a:bodyPr>
            <a:normAutofit/>
          </a:bodyPr>
          <a:lstStyle/>
          <a:p>
            <a:r>
              <a:rPr lang="en-US" sz="2400" b="1" u="sng" dirty="0"/>
              <a:t>THE IMPACT OF THE STAFF ABSENTEEISM AT MC HOSPITAL.</a:t>
            </a:r>
          </a:p>
        </p:txBody>
      </p:sp>
      <p:graphicFrame>
        <p:nvGraphicFramePr>
          <p:cNvPr id="12" name="Table 12">
            <a:extLst>
              <a:ext uri="{FF2B5EF4-FFF2-40B4-BE49-F238E27FC236}">
                <a16:creationId xmlns:a16="http://schemas.microsoft.com/office/drawing/2014/main" id="{8A182B17-F120-D54D-A784-02BCC3386199}"/>
              </a:ext>
            </a:extLst>
          </p:cNvPr>
          <p:cNvGraphicFramePr>
            <a:graphicFrameLocks noGrp="1"/>
          </p:cNvGraphicFramePr>
          <p:nvPr>
            <p:ph idx="1"/>
            <p:extLst>
              <p:ext uri="{D42A27DB-BD31-4B8C-83A1-F6EECF244321}">
                <p14:modId xmlns:p14="http://schemas.microsoft.com/office/powerpoint/2010/main" val="432601889"/>
              </p:ext>
            </p:extLst>
          </p:nvPr>
        </p:nvGraphicFramePr>
        <p:xfrm>
          <a:off x="1012032" y="1457739"/>
          <a:ext cx="10167936" cy="5208104"/>
        </p:xfrm>
        <a:graphic>
          <a:graphicData uri="http://schemas.openxmlformats.org/drawingml/2006/table">
            <a:tbl>
              <a:tblPr firstRow="1" firstCol="1" lastRow="1">
                <a:tableStyleId>{D7AC3CCA-C797-4891-BE02-D94E43425B78}</a:tableStyleId>
              </a:tblPr>
              <a:tblGrid>
                <a:gridCol w="5072752">
                  <a:extLst>
                    <a:ext uri="{9D8B030D-6E8A-4147-A177-3AD203B41FA5}">
                      <a16:colId xmlns:a16="http://schemas.microsoft.com/office/drawing/2014/main" val="1514609427"/>
                    </a:ext>
                  </a:extLst>
                </a:gridCol>
                <a:gridCol w="5095184">
                  <a:extLst>
                    <a:ext uri="{9D8B030D-6E8A-4147-A177-3AD203B41FA5}">
                      <a16:colId xmlns:a16="http://schemas.microsoft.com/office/drawing/2014/main" val="709344883"/>
                    </a:ext>
                  </a:extLst>
                </a:gridCol>
              </a:tblGrid>
              <a:tr h="5208104">
                <a:tc>
                  <a:txBody>
                    <a:bodyPr/>
                    <a:lstStyle/>
                    <a:p>
                      <a:pPr marL="0" indent="0">
                        <a:buSzPct val="130000"/>
                        <a:buFontTx/>
                        <a:buNone/>
                      </a:pPr>
                      <a:r>
                        <a:rPr lang="en-US" i="1" dirty="0">
                          <a:highlight>
                            <a:srgbClr val="FFFF00"/>
                          </a:highlight>
                        </a:rPr>
                        <a:t>Impact on Mid Cheshire Hospital</a:t>
                      </a:r>
                    </a:p>
                    <a:p>
                      <a:pPr marL="285750" indent="-285750">
                        <a:buSzPct val="130000"/>
                        <a:buFont typeface="Arial" panose="020B0604020202020204" pitchFamily="34" charset="0"/>
                        <a:buChar char="•"/>
                      </a:pPr>
                      <a:endParaRPr lang="en-US" i="1" dirty="0">
                        <a:highlight>
                          <a:srgbClr val="FFFF00"/>
                        </a:highlight>
                      </a:endParaRPr>
                    </a:p>
                    <a:p>
                      <a:pPr marL="285750" indent="-285750">
                        <a:lnSpc>
                          <a:spcPct val="150000"/>
                        </a:lnSpc>
                        <a:buSzPct val="130000"/>
                        <a:buFont typeface="Arial" panose="020B0604020202020204" pitchFamily="34" charset="0"/>
                        <a:buChar char="•"/>
                      </a:pPr>
                      <a:endParaRPr lang="en-US" i="1" dirty="0">
                        <a:highlight>
                          <a:srgbClr val="FFFF00"/>
                        </a:highlight>
                      </a:endParaRPr>
                    </a:p>
                    <a:p>
                      <a:pPr marL="285750" indent="-285750">
                        <a:lnSpc>
                          <a:spcPct val="150000"/>
                        </a:lnSpc>
                        <a:buSzPct val="130000"/>
                        <a:buFont typeface="Arial" panose="020B0604020202020204" pitchFamily="34" charset="0"/>
                        <a:buChar char="•"/>
                      </a:pPr>
                      <a:r>
                        <a:rPr lang="en-US" dirty="0"/>
                        <a:t> </a:t>
                      </a:r>
                      <a:r>
                        <a:rPr lang="en-US" sz="2000" dirty="0"/>
                        <a:t>Services can be defective and faulty</a:t>
                      </a:r>
                    </a:p>
                    <a:p>
                      <a:pPr marL="285750" indent="-285750">
                        <a:lnSpc>
                          <a:spcPct val="150000"/>
                        </a:lnSpc>
                        <a:buSzPct val="130000"/>
                        <a:buFont typeface="Arial" panose="020B0604020202020204" pitchFamily="34" charset="0"/>
                        <a:buChar char="•"/>
                      </a:pPr>
                      <a:r>
                        <a:rPr lang="en-US" sz="2000" dirty="0"/>
                        <a:t> Staff absences costs the government £12bn each year.</a:t>
                      </a:r>
                    </a:p>
                    <a:p>
                      <a:pPr marL="285750" indent="-285750">
                        <a:lnSpc>
                          <a:spcPct val="150000"/>
                        </a:lnSpc>
                        <a:buSzPct val="130000"/>
                        <a:buFont typeface="Arial" panose="020B0604020202020204" pitchFamily="34" charset="0"/>
                        <a:buChar char="•"/>
                      </a:pPr>
                      <a:r>
                        <a:rPr lang="en-US" sz="2000" dirty="0"/>
                        <a:t>Workers can jeopardize the trust the hospital put in them. </a:t>
                      </a:r>
                    </a:p>
                  </a:txBody>
                  <a:tcPr/>
                </a:tc>
                <a:tc>
                  <a:txBody>
                    <a:bodyPr/>
                    <a:lstStyle/>
                    <a:p>
                      <a:r>
                        <a:rPr lang="en-US" b="1" i="0" dirty="0">
                          <a:highlight>
                            <a:srgbClr val="FFFF00"/>
                          </a:highlight>
                        </a:rPr>
                        <a:t>Impact On Employees</a:t>
                      </a:r>
                    </a:p>
                    <a:p>
                      <a:pPr marL="285750" indent="-285750">
                        <a:buSzPct val="130000"/>
                        <a:buFont typeface="Arial" panose="020B0604020202020204" pitchFamily="34" charset="0"/>
                        <a:buChar char="•"/>
                      </a:pPr>
                      <a:endParaRPr lang="en-US" b="1" i="0" dirty="0"/>
                    </a:p>
                    <a:p>
                      <a:pPr marL="285750" indent="-285750">
                        <a:lnSpc>
                          <a:spcPct val="150000"/>
                        </a:lnSpc>
                        <a:buSzPct val="130000"/>
                        <a:buFont typeface="Arial" panose="020B0604020202020204" pitchFamily="34" charset="0"/>
                        <a:buChar char="•"/>
                      </a:pPr>
                      <a:r>
                        <a:rPr lang="en-US" sz="2000" b="1" i="0" dirty="0"/>
                        <a:t>Very stressful from anxiety and related illness can cause a long period of absenteeism.</a:t>
                      </a:r>
                    </a:p>
                    <a:p>
                      <a:pPr marL="285750" indent="-285750">
                        <a:lnSpc>
                          <a:spcPct val="150000"/>
                        </a:lnSpc>
                        <a:buSzPct val="130000"/>
                        <a:buFont typeface="Arial" panose="020B0604020202020204" pitchFamily="34" charset="0"/>
                        <a:buChar char="•"/>
                      </a:pPr>
                      <a:r>
                        <a:rPr lang="en-US" sz="2000" b="1" i="0" dirty="0"/>
                        <a:t>Long hours of working, which isn’t good for the body, mind and feet.</a:t>
                      </a:r>
                    </a:p>
                    <a:p>
                      <a:pPr marL="285750" indent="-285750">
                        <a:lnSpc>
                          <a:spcPct val="150000"/>
                        </a:lnSpc>
                        <a:buSzPct val="130000"/>
                        <a:buFont typeface="Arial" panose="020B0604020202020204" pitchFamily="34" charset="0"/>
                        <a:buChar char="•"/>
                      </a:pPr>
                      <a:r>
                        <a:rPr lang="en-US" sz="2000" b="1" i="0" dirty="0"/>
                        <a:t>Travelling, traffic, roadblocks can impact workers from attending work.</a:t>
                      </a:r>
                    </a:p>
                  </a:txBody>
                  <a:tcPr/>
                </a:tc>
                <a:extLst>
                  <a:ext uri="{0D108BD9-81ED-4DB2-BD59-A6C34878D82A}">
                    <a16:rowId xmlns:a16="http://schemas.microsoft.com/office/drawing/2014/main" val="3580887810"/>
                  </a:ext>
                </a:extLst>
              </a:tr>
            </a:tbl>
          </a:graphicData>
        </a:graphic>
      </p:graphicFrame>
    </p:spTree>
    <p:extLst>
      <p:ext uri="{BB962C8B-B14F-4D97-AF65-F5344CB8AC3E}">
        <p14:creationId xmlns:p14="http://schemas.microsoft.com/office/powerpoint/2010/main" val="1545796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C7702-30AF-5540-875E-6C50F4288D05}"/>
              </a:ext>
            </a:extLst>
          </p:cNvPr>
          <p:cNvSpPr>
            <a:spLocks noGrp="1"/>
          </p:cNvSpPr>
          <p:nvPr>
            <p:ph type="title"/>
          </p:nvPr>
        </p:nvSpPr>
        <p:spPr>
          <a:xfrm>
            <a:off x="477980" y="54862"/>
            <a:ext cx="9964733" cy="488526"/>
          </a:xfrm>
        </p:spPr>
        <p:txBody>
          <a:bodyPr vert="horz" lIns="91440" tIns="45720" rIns="91440" bIns="45720" rtlCol="0" anchor="b">
            <a:noAutofit/>
          </a:bodyPr>
          <a:lstStyle/>
          <a:p>
            <a:r>
              <a:rPr lang="en-US" sz="2400" b="1" u="sng" dirty="0"/>
              <a:t>PESTLE ANALYSIS TO SOLVE EXTERNAL AND INTERNAL FACTORS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75229A9E-7272-8943-988E-3AE67E3C0FE3}"/>
              </a:ext>
            </a:extLst>
          </p:cNvPr>
          <p:cNvPicPr>
            <a:picLocks noGrp="1" noChangeAspect="1"/>
          </p:cNvPicPr>
          <p:nvPr>
            <p:ph idx="1"/>
          </p:nvPr>
        </p:nvPicPr>
        <p:blipFill>
          <a:blip r:embed="rId2"/>
          <a:stretch>
            <a:fillRect/>
          </a:stretch>
        </p:blipFill>
        <p:spPr>
          <a:xfrm>
            <a:off x="5083041" y="1457049"/>
            <a:ext cx="6846363" cy="5359341"/>
          </a:xfrm>
          <a:prstGeom prst="rect">
            <a:avLst/>
          </a:prstGeom>
        </p:spPr>
      </p:pic>
      <p:sp>
        <p:nvSpPr>
          <p:cNvPr id="5" name="TextBox 4">
            <a:extLst>
              <a:ext uri="{FF2B5EF4-FFF2-40B4-BE49-F238E27FC236}">
                <a16:creationId xmlns:a16="http://schemas.microsoft.com/office/drawing/2014/main" id="{D57E43D2-C707-EC4D-8F61-9267E916488A}"/>
              </a:ext>
            </a:extLst>
          </p:cNvPr>
          <p:cNvSpPr txBox="1"/>
          <p:nvPr/>
        </p:nvSpPr>
        <p:spPr>
          <a:xfrm>
            <a:off x="770355" y="1485274"/>
            <a:ext cx="4312686" cy="9910405"/>
          </a:xfrm>
          <a:prstGeom prst="rect">
            <a:avLst/>
          </a:prstGeom>
          <a:noFill/>
        </p:spPr>
        <p:txBody>
          <a:bodyPr wrap="square" rtlCol="0">
            <a:spAutoFit/>
          </a:bodyPr>
          <a:lstStyle/>
          <a:p>
            <a:pPr>
              <a:lnSpc>
                <a:spcPct val="150000"/>
              </a:lnSpc>
            </a:pPr>
            <a:r>
              <a:rPr lang="en-US" b="1" i="1" u="sng" dirty="0"/>
              <a:t>4 PROBLEMS PESTLE FACTORS LINK</a:t>
            </a:r>
          </a:p>
          <a:p>
            <a:pPr>
              <a:lnSpc>
                <a:spcPct val="150000"/>
              </a:lnSpc>
            </a:pPr>
            <a:endParaRPr lang="en-US" b="1" i="1" dirty="0"/>
          </a:p>
          <a:p>
            <a:pPr marL="285750" indent="-285750">
              <a:buSzPct val="130000"/>
              <a:buFont typeface="Arial" panose="020B0604020202020204" pitchFamily="34" charset="0"/>
              <a:buChar char="•"/>
            </a:pPr>
            <a:r>
              <a:rPr lang="en-US" b="1" i="1" dirty="0"/>
              <a:t> SOCIAL - </a:t>
            </a:r>
            <a:r>
              <a:rPr lang="en-US" sz="2000" b="1" i="1" dirty="0"/>
              <a:t>Illnesses, Health </a:t>
            </a:r>
          </a:p>
          <a:p>
            <a:pPr marL="285750" indent="-285750">
              <a:buSzPct val="130000"/>
              <a:buFont typeface="Arial" panose="020B0604020202020204" pitchFamily="34" charset="0"/>
              <a:buChar char="•"/>
            </a:pPr>
            <a:endParaRPr lang="en-US" b="1" i="1" dirty="0"/>
          </a:p>
          <a:p>
            <a:pPr marL="285750" indent="-285750">
              <a:buSzPct val="130000"/>
              <a:buFont typeface="Arial" panose="020B0604020202020204" pitchFamily="34" charset="0"/>
              <a:buChar char="•"/>
            </a:pPr>
            <a:r>
              <a:rPr lang="en-US" b="1" i="1" dirty="0"/>
              <a:t>POLITICAL – </a:t>
            </a:r>
            <a:r>
              <a:rPr lang="en-US" sz="2000" b="1" i="1" dirty="0"/>
              <a:t>Government funds cuts, Staff protesting, Pressing other worker to pick up the slack.</a:t>
            </a:r>
          </a:p>
          <a:p>
            <a:pPr marL="285750" indent="-285750">
              <a:buSzPct val="130000"/>
              <a:buFont typeface="Arial" panose="020B0604020202020204" pitchFamily="34" charset="0"/>
              <a:buChar char="•"/>
            </a:pPr>
            <a:endParaRPr lang="en-US" sz="2000" b="1" i="1" dirty="0"/>
          </a:p>
          <a:p>
            <a:pPr marL="285750" indent="-285750">
              <a:buSzPct val="130000"/>
              <a:buFont typeface="Arial" panose="020B0604020202020204" pitchFamily="34" charset="0"/>
              <a:buChar char="•"/>
            </a:pPr>
            <a:r>
              <a:rPr lang="en-US" sz="2000" b="1" i="1" dirty="0"/>
              <a:t>TECHNOLOGICAL – No one around to use computer to log in patients.</a:t>
            </a:r>
          </a:p>
          <a:p>
            <a:pPr marL="285750" indent="-285750">
              <a:buSzPct val="130000"/>
              <a:buFont typeface="Arial" panose="020B0604020202020204" pitchFamily="34" charset="0"/>
              <a:buChar char="•"/>
            </a:pPr>
            <a:endParaRPr lang="en-US" sz="2000" b="1" i="1" dirty="0"/>
          </a:p>
          <a:p>
            <a:pPr marL="285750" indent="-285750">
              <a:buSzPct val="130000"/>
              <a:buFont typeface="Arial" panose="020B0604020202020204" pitchFamily="34" charset="0"/>
              <a:buChar char="•"/>
            </a:pPr>
            <a:r>
              <a:rPr lang="en-US" sz="2000" b="1" i="1" dirty="0"/>
              <a:t>ENVIRONMENTAL– Social distancing, wearing a masks, covid 19 pandemic</a:t>
            </a:r>
          </a:p>
          <a:p>
            <a:pPr marL="285750" indent="-285750">
              <a:buSzPct val="130000"/>
              <a:buFont typeface="Arial" panose="020B0604020202020204" pitchFamily="34" charset="0"/>
              <a:buChar char="•"/>
            </a:pPr>
            <a:endParaRPr lang="en-US" b="1" i="1" dirty="0"/>
          </a:p>
          <a:p>
            <a:pPr marL="285750" indent="-285750">
              <a:buSzPct val="130000"/>
              <a:buFont typeface="Arial" panose="020B0604020202020204" pitchFamily="34" charset="0"/>
              <a:buChar char="•"/>
            </a:pPr>
            <a:endParaRPr lang="en-US" b="1" i="1" dirty="0"/>
          </a:p>
          <a:p>
            <a:pPr>
              <a:buSzPct val="130000"/>
            </a:pPr>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a:p>
            <a:endParaRPr lang="en-US" b="1" i="1" dirty="0"/>
          </a:p>
        </p:txBody>
      </p:sp>
    </p:spTree>
    <p:extLst>
      <p:ext uri="{BB962C8B-B14F-4D97-AF65-F5344CB8AC3E}">
        <p14:creationId xmlns:p14="http://schemas.microsoft.com/office/powerpoint/2010/main" val="1036254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999EE-7335-7242-A266-E4358B275D44}"/>
              </a:ext>
            </a:extLst>
          </p:cNvPr>
          <p:cNvSpPr>
            <a:spLocks noGrp="1"/>
          </p:cNvSpPr>
          <p:nvPr>
            <p:ph type="title"/>
          </p:nvPr>
        </p:nvSpPr>
        <p:spPr>
          <a:xfrm>
            <a:off x="662609" y="548640"/>
            <a:ext cx="10621087" cy="233238"/>
          </a:xfrm>
        </p:spPr>
        <p:txBody>
          <a:bodyPr>
            <a:noAutofit/>
          </a:bodyPr>
          <a:lstStyle/>
          <a:p>
            <a:r>
              <a:rPr lang="en-US" sz="2400" b="1" u="sng" dirty="0"/>
              <a:t>FISHBONE DIAGRAM ON ABSENTEEISM</a:t>
            </a:r>
          </a:p>
        </p:txBody>
      </p:sp>
      <p:sp>
        <p:nvSpPr>
          <p:cNvPr id="5" name="Line 311">
            <a:extLst>
              <a:ext uri="{FF2B5EF4-FFF2-40B4-BE49-F238E27FC236}">
                <a16:creationId xmlns:a16="http://schemas.microsoft.com/office/drawing/2014/main" id="{E54DC36B-2936-834D-BAA9-F7FA28B02D88}"/>
              </a:ext>
            </a:extLst>
          </p:cNvPr>
          <p:cNvSpPr>
            <a:spLocks noChangeShapeType="1"/>
          </p:cNvSpPr>
          <p:nvPr/>
        </p:nvSpPr>
        <p:spPr bwMode="auto">
          <a:xfrm>
            <a:off x="2930905" y="228996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6" name="Text Box 310">
            <a:extLst>
              <a:ext uri="{FF2B5EF4-FFF2-40B4-BE49-F238E27FC236}">
                <a16:creationId xmlns:a16="http://schemas.microsoft.com/office/drawing/2014/main" id="{5CE5A59A-19BD-9B44-B92B-EB2C1EC63B23}"/>
              </a:ext>
            </a:extLst>
          </p:cNvPr>
          <p:cNvSpPr txBox="1">
            <a:spLocks noChangeArrowheads="1"/>
          </p:cNvSpPr>
          <p:nvPr/>
        </p:nvSpPr>
        <p:spPr bwMode="auto">
          <a:xfrm>
            <a:off x="1665667" y="2094705"/>
            <a:ext cx="1252538" cy="50540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SYSTEM NOT WORKING</a:t>
            </a:r>
          </a:p>
        </p:txBody>
      </p:sp>
      <p:sp>
        <p:nvSpPr>
          <p:cNvPr id="9" name="Line 307">
            <a:extLst>
              <a:ext uri="{FF2B5EF4-FFF2-40B4-BE49-F238E27FC236}">
                <a16:creationId xmlns:a16="http://schemas.microsoft.com/office/drawing/2014/main" id="{503D2A70-9CC5-E744-8474-03BFE123BFC0}"/>
              </a:ext>
            </a:extLst>
          </p:cNvPr>
          <p:cNvSpPr>
            <a:spLocks noChangeShapeType="1"/>
          </p:cNvSpPr>
          <p:nvPr/>
        </p:nvSpPr>
        <p:spPr bwMode="auto">
          <a:xfrm>
            <a:off x="4085018" y="344408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0" name="Text Box 306">
            <a:extLst>
              <a:ext uri="{FF2B5EF4-FFF2-40B4-BE49-F238E27FC236}">
                <a16:creationId xmlns:a16="http://schemas.microsoft.com/office/drawing/2014/main" id="{79C159B6-B719-114A-AC9F-3CE5070C0EA4}"/>
              </a:ext>
            </a:extLst>
          </p:cNvPr>
          <p:cNvSpPr txBox="1">
            <a:spLocks noChangeArrowheads="1"/>
          </p:cNvSpPr>
          <p:nvPr/>
        </p:nvSpPr>
        <p:spPr bwMode="auto">
          <a:xfrm>
            <a:off x="2646742" y="3016038"/>
            <a:ext cx="1423988" cy="61060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EMAIL DOWN FOR A WHILE</a:t>
            </a:r>
          </a:p>
        </p:txBody>
      </p:sp>
      <p:sp>
        <p:nvSpPr>
          <p:cNvPr id="11" name="Line 305">
            <a:extLst>
              <a:ext uri="{FF2B5EF4-FFF2-40B4-BE49-F238E27FC236}">
                <a16:creationId xmlns:a16="http://schemas.microsoft.com/office/drawing/2014/main" id="{11B0FDE1-E7DA-6C46-846C-BD90AC279912}"/>
              </a:ext>
            </a:extLst>
          </p:cNvPr>
          <p:cNvSpPr>
            <a:spLocks noChangeShapeType="1"/>
          </p:cNvSpPr>
          <p:nvPr/>
        </p:nvSpPr>
        <p:spPr bwMode="auto">
          <a:xfrm>
            <a:off x="5275643" y="229790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2" name="Text Box 304">
            <a:extLst>
              <a:ext uri="{FF2B5EF4-FFF2-40B4-BE49-F238E27FC236}">
                <a16:creationId xmlns:a16="http://schemas.microsoft.com/office/drawing/2014/main" id="{FD10817A-315E-3342-9B23-FC573A37F32A}"/>
              </a:ext>
            </a:extLst>
          </p:cNvPr>
          <p:cNvSpPr txBox="1">
            <a:spLocks noChangeArrowheads="1"/>
          </p:cNvSpPr>
          <p:nvPr/>
        </p:nvSpPr>
        <p:spPr bwMode="auto">
          <a:xfrm>
            <a:off x="4194555" y="2094705"/>
            <a:ext cx="1066800" cy="51016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WITH STAFF MEMBERS</a:t>
            </a:r>
          </a:p>
        </p:txBody>
      </p:sp>
      <p:sp>
        <p:nvSpPr>
          <p:cNvPr id="15" name="Line 301">
            <a:extLst>
              <a:ext uri="{FF2B5EF4-FFF2-40B4-BE49-F238E27FC236}">
                <a16:creationId xmlns:a16="http://schemas.microsoft.com/office/drawing/2014/main" id="{A8BA0704-505D-A04C-A68A-BF68A215A0DE}"/>
              </a:ext>
            </a:extLst>
          </p:cNvPr>
          <p:cNvSpPr>
            <a:spLocks noChangeShapeType="1"/>
          </p:cNvSpPr>
          <p:nvPr/>
        </p:nvSpPr>
        <p:spPr bwMode="auto">
          <a:xfrm>
            <a:off x="6371018" y="345043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6" name="Text Box 300">
            <a:extLst>
              <a:ext uri="{FF2B5EF4-FFF2-40B4-BE49-F238E27FC236}">
                <a16:creationId xmlns:a16="http://schemas.microsoft.com/office/drawing/2014/main" id="{AA09D34F-3BE5-BA47-8E1A-D90FE9AE5BE5}"/>
              </a:ext>
            </a:extLst>
          </p:cNvPr>
          <p:cNvSpPr txBox="1">
            <a:spLocks noChangeArrowheads="1"/>
          </p:cNvSpPr>
          <p:nvPr/>
        </p:nvSpPr>
        <p:spPr bwMode="auto">
          <a:xfrm>
            <a:off x="5201030" y="3247230"/>
            <a:ext cx="1155700" cy="44926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WITH PATIENTS</a:t>
            </a:r>
          </a:p>
        </p:txBody>
      </p:sp>
      <p:sp>
        <p:nvSpPr>
          <p:cNvPr id="17" name="Line 299">
            <a:extLst>
              <a:ext uri="{FF2B5EF4-FFF2-40B4-BE49-F238E27FC236}">
                <a16:creationId xmlns:a16="http://schemas.microsoft.com/office/drawing/2014/main" id="{5CA1203D-D9FB-D44B-89DA-773EDD8DC21B}"/>
              </a:ext>
            </a:extLst>
          </p:cNvPr>
          <p:cNvSpPr>
            <a:spLocks noChangeShapeType="1"/>
          </p:cNvSpPr>
          <p:nvPr/>
        </p:nvSpPr>
        <p:spPr bwMode="auto">
          <a:xfrm>
            <a:off x="7482268" y="2282031"/>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18" name="Text Box 298">
            <a:extLst>
              <a:ext uri="{FF2B5EF4-FFF2-40B4-BE49-F238E27FC236}">
                <a16:creationId xmlns:a16="http://schemas.microsoft.com/office/drawing/2014/main" id="{64F2B931-CD5F-6245-9478-B80FADB815BC}"/>
              </a:ext>
            </a:extLst>
          </p:cNvPr>
          <p:cNvSpPr txBox="1">
            <a:spLocks noChangeArrowheads="1"/>
          </p:cNvSpPr>
          <p:nvPr/>
        </p:nvSpPr>
        <p:spPr bwMode="auto">
          <a:xfrm>
            <a:off x="6163055" y="1963948"/>
            <a:ext cx="1319213" cy="56155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DON’T KNOW WHAT TO DO </a:t>
            </a:r>
          </a:p>
        </p:txBody>
      </p:sp>
      <p:sp>
        <p:nvSpPr>
          <p:cNvPr id="21" name="Line 295">
            <a:extLst>
              <a:ext uri="{FF2B5EF4-FFF2-40B4-BE49-F238E27FC236}">
                <a16:creationId xmlns:a16="http://schemas.microsoft.com/office/drawing/2014/main" id="{E868055D-F6D9-FD44-B9B2-83E5B510A680}"/>
              </a:ext>
            </a:extLst>
          </p:cNvPr>
          <p:cNvSpPr>
            <a:spLocks noChangeShapeType="1"/>
          </p:cNvSpPr>
          <p:nvPr/>
        </p:nvSpPr>
        <p:spPr bwMode="auto">
          <a:xfrm>
            <a:off x="8542717" y="324723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2" name="Text Box 294">
            <a:extLst>
              <a:ext uri="{FF2B5EF4-FFF2-40B4-BE49-F238E27FC236}">
                <a16:creationId xmlns:a16="http://schemas.microsoft.com/office/drawing/2014/main" id="{71BD7427-627D-0742-9DF0-BF955888B93F}"/>
              </a:ext>
            </a:extLst>
          </p:cNvPr>
          <p:cNvSpPr txBox="1">
            <a:spLocks noChangeArrowheads="1"/>
          </p:cNvSpPr>
          <p:nvPr/>
        </p:nvSpPr>
        <p:spPr bwMode="auto">
          <a:xfrm>
            <a:off x="7355266" y="2938252"/>
            <a:ext cx="1187451" cy="60584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LACK OF TRAINING </a:t>
            </a:r>
          </a:p>
        </p:txBody>
      </p:sp>
      <p:sp>
        <p:nvSpPr>
          <p:cNvPr id="23" name="Line 293">
            <a:extLst>
              <a:ext uri="{FF2B5EF4-FFF2-40B4-BE49-F238E27FC236}">
                <a16:creationId xmlns:a16="http://schemas.microsoft.com/office/drawing/2014/main" id="{46C94D4D-C438-AA4F-ADF7-55391DEC8DE0}"/>
              </a:ext>
            </a:extLst>
          </p:cNvPr>
          <p:cNvSpPr>
            <a:spLocks noChangeShapeType="1"/>
          </p:cNvSpPr>
          <p:nvPr/>
        </p:nvSpPr>
        <p:spPr bwMode="auto">
          <a:xfrm>
            <a:off x="7708556" y="422830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4" name="Text Box 292">
            <a:extLst>
              <a:ext uri="{FF2B5EF4-FFF2-40B4-BE49-F238E27FC236}">
                <a16:creationId xmlns:a16="http://schemas.microsoft.com/office/drawing/2014/main" id="{24D18105-5EDB-F147-A0E1-532C0FED02A5}"/>
              </a:ext>
            </a:extLst>
          </p:cNvPr>
          <p:cNvSpPr txBox="1">
            <a:spLocks noChangeArrowheads="1"/>
          </p:cNvSpPr>
          <p:nvPr/>
        </p:nvSpPr>
        <p:spPr bwMode="auto">
          <a:xfrm>
            <a:off x="6388479" y="3875882"/>
            <a:ext cx="1268414" cy="5270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TRAFFIC, ROADBLOCKS</a:t>
            </a:r>
          </a:p>
        </p:txBody>
      </p:sp>
      <p:sp>
        <p:nvSpPr>
          <p:cNvPr id="27" name="Line 289">
            <a:extLst>
              <a:ext uri="{FF2B5EF4-FFF2-40B4-BE49-F238E27FC236}">
                <a16:creationId xmlns:a16="http://schemas.microsoft.com/office/drawing/2014/main" id="{37313D4E-26A4-4944-A2D4-243D033584BD}"/>
              </a:ext>
            </a:extLst>
          </p:cNvPr>
          <p:cNvSpPr>
            <a:spLocks noChangeShapeType="1"/>
          </p:cNvSpPr>
          <p:nvPr/>
        </p:nvSpPr>
        <p:spPr bwMode="auto">
          <a:xfrm>
            <a:off x="6742735" y="512048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28" name="Text Box 288">
            <a:extLst>
              <a:ext uri="{FF2B5EF4-FFF2-40B4-BE49-F238E27FC236}">
                <a16:creationId xmlns:a16="http://schemas.microsoft.com/office/drawing/2014/main" id="{DBB55B94-4A15-CD4F-A709-22BB022911D9}"/>
              </a:ext>
            </a:extLst>
          </p:cNvPr>
          <p:cNvSpPr txBox="1">
            <a:spLocks noChangeArrowheads="1"/>
          </p:cNvSpPr>
          <p:nvPr/>
        </p:nvSpPr>
        <p:spPr bwMode="auto">
          <a:xfrm>
            <a:off x="5574093" y="4615074"/>
            <a:ext cx="1168642" cy="73559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TRAVEL LONG DISTANCE </a:t>
            </a:r>
          </a:p>
        </p:txBody>
      </p:sp>
      <p:sp>
        <p:nvSpPr>
          <p:cNvPr id="29" name="Line 287">
            <a:extLst>
              <a:ext uri="{FF2B5EF4-FFF2-40B4-BE49-F238E27FC236}">
                <a16:creationId xmlns:a16="http://schemas.microsoft.com/office/drawing/2014/main" id="{AF1EF2D6-6B45-B849-9E1A-DABEF2F2BF5A}"/>
              </a:ext>
            </a:extLst>
          </p:cNvPr>
          <p:cNvSpPr>
            <a:spLocks noChangeShapeType="1"/>
          </p:cNvSpPr>
          <p:nvPr/>
        </p:nvSpPr>
        <p:spPr bwMode="auto">
          <a:xfrm>
            <a:off x="5143880" y="419814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0" name="Text Box 286">
            <a:extLst>
              <a:ext uri="{FF2B5EF4-FFF2-40B4-BE49-F238E27FC236}">
                <a16:creationId xmlns:a16="http://schemas.microsoft.com/office/drawing/2014/main" id="{E496ED24-7F39-BB49-B249-80F7C34C2364}"/>
              </a:ext>
            </a:extLst>
          </p:cNvPr>
          <p:cNvSpPr txBox="1">
            <a:spLocks noChangeArrowheads="1"/>
          </p:cNvSpPr>
          <p:nvPr/>
        </p:nvSpPr>
        <p:spPr bwMode="auto">
          <a:xfrm>
            <a:off x="3923093" y="4009230"/>
            <a:ext cx="1208087" cy="45503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LOW STAFF WORKERS</a:t>
            </a:r>
          </a:p>
        </p:txBody>
      </p:sp>
      <p:sp>
        <p:nvSpPr>
          <p:cNvPr id="33" name="Line 283">
            <a:extLst>
              <a:ext uri="{FF2B5EF4-FFF2-40B4-BE49-F238E27FC236}">
                <a16:creationId xmlns:a16="http://schemas.microsoft.com/office/drawing/2014/main" id="{15111E85-852D-8B4F-9533-E9F2DFC030F2}"/>
              </a:ext>
            </a:extLst>
          </p:cNvPr>
          <p:cNvSpPr>
            <a:spLocks noChangeShapeType="1"/>
          </p:cNvSpPr>
          <p:nvPr/>
        </p:nvSpPr>
        <p:spPr bwMode="auto">
          <a:xfrm>
            <a:off x="4194555" y="530780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4" name="Text Box 282">
            <a:extLst>
              <a:ext uri="{FF2B5EF4-FFF2-40B4-BE49-F238E27FC236}">
                <a16:creationId xmlns:a16="http://schemas.microsoft.com/office/drawing/2014/main" id="{0AA6B236-D023-D242-A28B-D201BD041574}"/>
              </a:ext>
            </a:extLst>
          </p:cNvPr>
          <p:cNvSpPr txBox="1">
            <a:spLocks noChangeArrowheads="1"/>
          </p:cNvSpPr>
          <p:nvPr/>
        </p:nvSpPr>
        <p:spPr bwMode="auto">
          <a:xfrm>
            <a:off x="2986466" y="4873414"/>
            <a:ext cx="1208087" cy="63521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LACK OF MEDICATION </a:t>
            </a:r>
          </a:p>
        </p:txBody>
      </p:sp>
      <p:sp>
        <p:nvSpPr>
          <p:cNvPr id="35" name="Rectangle 34">
            <a:extLst>
              <a:ext uri="{FF2B5EF4-FFF2-40B4-BE49-F238E27FC236}">
                <a16:creationId xmlns:a16="http://schemas.microsoft.com/office/drawing/2014/main" id="{ABF01748-4B54-5847-A563-5E6C5C21C593}"/>
              </a:ext>
            </a:extLst>
          </p:cNvPr>
          <p:cNvSpPr>
            <a:spLocks noChangeArrowheads="1"/>
          </p:cNvSpPr>
          <p:nvPr/>
        </p:nvSpPr>
        <p:spPr bwMode="auto">
          <a:xfrm>
            <a:off x="2186367" y="1343026"/>
            <a:ext cx="1252538" cy="487362"/>
          </a:xfrm>
          <a:prstGeom prst="rect">
            <a:avLst/>
          </a:prstGeom>
          <a:solidFill>
            <a:srgbClr val="A0E0FF"/>
          </a:solidFill>
          <a:ln w="10160">
            <a:solidFill>
              <a:srgbClr val="000000"/>
            </a:solidFill>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TECHNOLOGY </a:t>
            </a:r>
          </a:p>
        </p:txBody>
      </p:sp>
      <p:sp>
        <p:nvSpPr>
          <p:cNvPr id="36" name="Rectangle 35">
            <a:extLst>
              <a:ext uri="{FF2B5EF4-FFF2-40B4-BE49-F238E27FC236}">
                <a16:creationId xmlns:a16="http://schemas.microsoft.com/office/drawing/2014/main" id="{E5A8AF5E-9C95-9449-97BC-312539F2D2D1}"/>
              </a:ext>
            </a:extLst>
          </p:cNvPr>
          <p:cNvSpPr>
            <a:spLocks noChangeArrowheads="1"/>
          </p:cNvSpPr>
          <p:nvPr/>
        </p:nvSpPr>
        <p:spPr bwMode="auto">
          <a:xfrm>
            <a:off x="4181856" y="1381919"/>
            <a:ext cx="1733550" cy="487362"/>
          </a:xfrm>
          <a:prstGeom prst="rect">
            <a:avLst/>
          </a:prstGeom>
          <a:solidFill>
            <a:srgbClr val="A0E0FF"/>
          </a:solidFill>
          <a:ln w="10160">
            <a:solidFill>
              <a:srgbClr val="000000"/>
            </a:solidFill>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LUCK OF COMMUNICATION</a:t>
            </a:r>
          </a:p>
        </p:txBody>
      </p:sp>
      <p:sp>
        <p:nvSpPr>
          <p:cNvPr id="37" name="Rectangle 36">
            <a:extLst>
              <a:ext uri="{FF2B5EF4-FFF2-40B4-BE49-F238E27FC236}">
                <a16:creationId xmlns:a16="http://schemas.microsoft.com/office/drawing/2014/main" id="{93D84CD0-D23A-714C-82B5-CBDB6709B975}"/>
              </a:ext>
            </a:extLst>
          </p:cNvPr>
          <p:cNvSpPr>
            <a:spLocks noChangeArrowheads="1"/>
          </p:cNvSpPr>
          <p:nvPr/>
        </p:nvSpPr>
        <p:spPr bwMode="auto">
          <a:xfrm>
            <a:off x="7156830" y="1381919"/>
            <a:ext cx="1058139" cy="448469"/>
          </a:xfrm>
          <a:prstGeom prst="rect">
            <a:avLst/>
          </a:prstGeom>
          <a:solidFill>
            <a:srgbClr val="A0E0FF"/>
          </a:solidFill>
          <a:ln w="10160">
            <a:solidFill>
              <a:srgbClr val="000000"/>
            </a:solidFill>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TRAINING</a:t>
            </a:r>
          </a:p>
        </p:txBody>
      </p:sp>
      <p:sp>
        <p:nvSpPr>
          <p:cNvPr id="38" name="Line 278">
            <a:extLst>
              <a:ext uri="{FF2B5EF4-FFF2-40B4-BE49-F238E27FC236}">
                <a16:creationId xmlns:a16="http://schemas.microsoft.com/office/drawing/2014/main" id="{C0172FBB-9E3A-204A-A124-C9081870156F}"/>
              </a:ext>
            </a:extLst>
          </p:cNvPr>
          <p:cNvSpPr>
            <a:spLocks noChangeShapeType="1"/>
          </p:cNvSpPr>
          <p:nvPr/>
        </p:nvSpPr>
        <p:spPr bwMode="auto">
          <a:xfrm>
            <a:off x="2175255" y="3775869"/>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39" name="Line 277">
            <a:extLst>
              <a:ext uri="{FF2B5EF4-FFF2-40B4-BE49-F238E27FC236}">
                <a16:creationId xmlns:a16="http://schemas.microsoft.com/office/drawing/2014/main" id="{8FACF58F-C5C3-3747-BBF5-1E77F5765C87}"/>
              </a:ext>
            </a:extLst>
          </p:cNvPr>
          <p:cNvSpPr>
            <a:spLocks noChangeShapeType="1"/>
          </p:cNvSpPr>
          <p:nvPr/>
        </p:nvSpPr>
        <p:spPr bwMode="auto">
          <a:xfrm>
            <a:off x="3080130" y="1874044"/>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0" name="Line 276">
            <a:extLst>
              <a:ext uri="{FF2B5EF4-FFF2-40B4-BE49-F238E27FC236}">
                <a16:creationId xmlns:a16="http://schemas.microsoft.com/office/drawing/2014/main" id="{C60C0F2F-06D4-A745-BE00-E40B919CA632}"/>
              </a:ext>
            </a:extLst>
          </p:cNvPr>
          <p:cNvSpPr>
            <a:spLocks noChangeShapeType="1"/>
          </p:cNvSpPr>
          <p:nvPr/>
        </p:nvSpPr>
        <p:spPr bwMode="auto">
          <a:xfrm>
            <a:off x="5416930" y="1874044"/>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1" name="Line 275">
            <a:extLst>
              <a:ext uri="{FF2B5EF4-FFF2-40B4-BE49-F238E27FC236}">
                <a16:creationId xmlns:a16="http://schemas.microsoft.com/office/drawing/2014/main" id="{18A7BF97-98D4-1444-A576-D9AC4888A02A}"/>
              </a:ext>
            </a:extLst>
          </p:cNvPr>
          <p:cNvSpPr>
            <a:spLocks noChangeShapeType="1"/>
          </p:cNvSpPr>
          <p:nvPr/>
        </p:nvSpPr>
        <p:spPr bwMode="auto">
          <a:xfrm>
            <a:off x="7656893" y="1874044"/>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2" name="Rectangle 41">
            <a:extLst>
              <a:ext uri="{FF2B5EF4-FFF2-40B4-BE49-F238E27FC236}">
                <a16:creationId xmlns:a16="http://schemas.microsoft.com/office/drawing/2014/main" id="{3C9DB40C-B9CE-9642-AEAC-5F3FD129CEC4}"/>
              </a:ext>
            </a:extLst>
          </p:cNvPr>
          <p:cNvSpPr>
            <a:spLocks noChangeArrowheads="1"/>
          </p:cNvSpPr>
          <p:nvPr/>
        </p:nvSpPr>
        <p:spPr bwMode="auto">
          <a:xfrm>
            <a:off x="3923093" y="5711031"/>
            <a:ext cx="998537" cy="500063"/>
          </a:xfrm>
          <a:prstGeom prst="rect">
            <a:avLst/>
          </a:prstGeom>
          <a:solidFill>
            <a:srgbClr val="A0E0FF"/>
          </a:solidFill>
          <a:ln w="10160">
            <a:solidFill>
              <a:srgbClr val="000000"/>
            </a:solidFill>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BUDGET CUTS</a:t>
            </a:r>
          </a:p>
        </p:txBody>
      </p:sp>
      <p:sp>
        <p:nvSpPr>
          <p:cNvPr id="43" name="Line 273">
            <a:extLst>
              <a:ext uri="{FF2B5EF4-FFF2-40B4-BE49-F238E27FC236}">
                <a16:creationId xmlns:a16="http://schemas.microsoft.com/office/drawing/2014/main" id="{F7E71C0E-CB57-DC42-95F8-C4D6005D4025}"/>
              </a:ext>
            </a:extLst>
          </p:cNvPr>
          <p:cNvSpPr>
            <a:spLocks noChangeShapeType="1"/>
          </p:cNvSpPr>
          <p:nvPr/>
        </p:nvSpPr>
        <p:spPr bwMode="auto">
          <a:xfrm flipV="1">
            <a:off x="4421568" y="3806445"/>
            <a:ext cx="1608171" cy="1899824"/>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4" name="Rectangle 43">
            <a:extLst>
              <a:ext uri="{FF2B5EF4-FFF2-40B4-BE49-F238E27FC236}">
                <a16:creationId xmlns:a16="http://schemas.microsoft.com/office/drawing/2014/main" id="{5F9A334A-B5CC-F343-BF66-4D642E82E0A6}"/>
              </a:ext>
            </a:extLst>
          </p:cNvPr>
          <p:cNvSpPr>
            <a:spLocks noChangeArrowheads="1"/>
          </p:cNvSpPr>
          <p:nvPr/>
        </p:nvSpPr>
        <p:spPr bwMode="auto">
          <a:xfrm>
            <a:off x="6029740" y="5711032"/>
            <a:ext cx="1168642" cy="412164"/>
          </a:xfrm>
          <a:prstGeom prst="rect">
            <a:avLst/>
          </a:prstGeom>
          <a:solidFill>
            <a:srgbClr val="A0E0FF"/>
          </a:solidFill>
          <a:ln w="10160">
            <a:solidFill>
              <a:srgbClr val="000000"/>
            </a:solidFill>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200" dirty="0"/>
              <a:t>COMMUTING</a:t>
            </a:r>
          </a:p>
        </p:txBody>
      </p:sp>
      <p:sp>
        <p:nvSpPr>
          <p:cNvPr id="45" name="Line 271">
            <a:extLst>
              <a:ext uri="{FF2B5EF4-FFF2-40B4-BE49-F238E27FC236}">
                <a16:creationId xmlns:a16="http://schemas.microsoft.com/office/drawing/2014/main" id="{415DE94B-ACBC-B24E-BBBD-1A3DE1634457}"/>
              </a:ext>
            </a:extLst>
          </p:cNvPr>
          <p:cNvSpPr>
            <a:spLocks noChangeShapeType="1"/>
          </p:cNvSpPr>
          <p:nvPr/>
        </p:nvSpPr>
        <p:spPr bwMode="auto">
          <a:xfrm flipV="1">
            <a:off x="6883780" y="3775869"/>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endParaRPr lang="en-US"/>
          </a:p>
        </p:txBody>
      </p:sp>
      <p:sp>
        <p:nvSpPr>
          <p:cNvPr id="46" name="Text Box 269">
            <a:extLst>
              <a:ext uri="{FF2B5EF4-FFF2-40B4-BE49-F238E27FC236}">
                <a16:creationId xmlns:a16="http://schemas.microsoft.com/office/drawing/2014/main" id="{F48F2476-BF61-3C43-8B53-899BC3337253}"/>
              </a:ext>
            </a:extLst>
          </p:cNvPr>
          <p:cNvSpPr txBox="1">
            <a:spLocks noChangeArrowheads="1"/>
          </p:cNvSpPr>
          <p:nvPr/>
        </p:nvSpPr>
        <p:spPr bwMode="auto">
          <a:xfrm>
            <a:off x="10219117" y="3463131"/>
            <a:ext cx="1825625" cy="765175"/>
          </a:xfrm>
          <a:prstGeom prst="rect">
            <a:avLst/>
          </a:prstGeom>
          <a:solidFill>
            <a:srgbClr val="FFFF99"/>
          </a:solidFill>
          <a:ln w="9525" cap="rnd">
            <a:solidFill>
              <a:srgbClr val="000000"/>
            </a:solidFill>
            <a:prstDash val="sysDot"/>
            <a:miter lim="800000"/>
            <a:headEnd/>
            <a:tailEnd/>
          </a:ln>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US" sz="1400" dirty="0"/>
              <a:t>ABSENTEEISM IN THE MID CHESHIRE HOSPITAL </a:t>
            </a:r>
          </a:p>
        </p:txBody>
      </p:sp>
    </p:spTree>
    <p:extLst>
      <p:ext uri="{BB962C8B-B14F-4D97-AF65-F5344CB8AC3E}">
        <p14:creationId xmlns:p14="http://schemas.microsoft.com/office/powerpoint/2010/main" val="160881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AD6F7-E23C-0A4F-8854-10CB7FABDAA2}"/>
              </a:ext>
            </a:extLst>
          </p:cNvPr>
          <p:cNvSpPr>
            <a:spLocks noGrp="1"/>
          </p:cNvSpPr>
          <p:nvPr>
            <p:ph type="title"/>
          </p:nvPr>
        </p:nvSpPr>
        <p:spPr>
          <a:xfrm>
            <a:off x="1115567" y="548640"/>
            <a:ext cx="10069267" cy="458525"/>
          </a:xfrm>
        </p:spPr>
        <p:txBody>
          <a:bodyPr>
            <a:noAutofit/>
          </a:bodyPr>
          <a:lstStyle/>
          <a:p>
            <a:r>
              <a:rPr lang="en-US" sz="2400" b="1" u="sng" dirty="0"/>
              <a:t>PESTLE AND FISHBOONE ANALYSIS MAIN CAUSE OF SOLUTONS</a:t>
            </a:r>
          </a:p>
        </p:txBody>
      </p:sp>
      <p:pic>
        <p:nvPicPr>
          <p:cNvPr id="5" name="Content Placeholder 4">
            <a:extLst>
              <a:ext uri="{FF2B5EF4-FFF2-40B4-BE49-F238E27FC236}">
                <a16:creationId xmlns:a16="http://schemas.microsoft.com/office/drawing/2014/main" id="{75710633-7F7E-5443-97B5-7CD33857C6D4}"/>
              </a:ext>
              <a:ext uri="{C183D7F6-B498-43B3-948B-1728B52AA6E4}">
                <adec:decorative xmlns:adec="http://schemas.microsoft.com/office/drawing/2017/decorative" val="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650832" y="2351201"/>
            <a:ext cx="5541168" cy="3694112"/>
          </a:xfrm>
        </p:spPr>
      </p:pic>
      <p:sp>
        <p:nvSpPr>
          <p:cNvPr id="7" name="TextBox 6">
            <a:extLst>
              <a:ext uri="{FF2B5EF4-FFF2-40B4-BE49-F238E27FC236}">
                <a16:creationId xmlns:a16="http://schemas.microsoft.com/office/drawing/2014/main" id="{0BF1C527-A7C6-204C-9150-EE98EC786757}"/>
              </a:ext>
            </a:extLst>
          </p:cNvPr>
          <p:cNvSpPr txBox="1"/>
          <p:nvPr/>
        </p:nvSpPr>
        <p:spPr>
          <a:xfrm>
            <a:off x="928915" y="2351201"/>
            <a:ext cx="4905828" cy="4678204"/>
          </a:xfrm>
          <a:prstGeom prst="rect">
            <a:avLst/>
          </a:prstGeom>
          <a:noFill/>
        </p:spPr>
        <p:txBody>
          <a:bodyPr wrap="square" rtlCol="0">
            <a:spAutoFit/>
          </a:bodyPr>
          <a:lstStyle/>
          <a:p>
            <a:pPr marL="285750" indent="-285750">
              <a:buSzPct val="130000"/>
              <a:buFont typeface="Arial" panose="020B0604020202020204" pitchFamily="34" charset="0"/>
              <a:buChar char="•"/>
            </a:pPr>
            <a:r>
              <a:rPr lang="en-US" sz="2000" b="1" dirty="0"/>
              <a:t>Hiring more nurses or hospital staff to reduce stress.</a:t>
            </a:r>
          </a:p>
          <a:p>
            <a:pPr marL="285750" indent="-285750">
              <a:buSzPct val="130000"/>
              <a:buFont typeface="Arial" panose="020B0604020202020204" pitchFamily="34" charset="0"/>
              <a:buChar char="•"/>
            </a:pPr>
            <a:r>
              <a:rPr lang="en-US" sz="2000" b="1" dirty="0"/>
              <a:t>Provide mental and physical support</a:t>
            </a:r>
          </a:p>
          <a:p>
            <a:pPr marL="285750" indent="-285750">
              <a:buSzPct val="130000"/>
              <a:buFont typeface="Arial" panose="020B0604020202020204" pitchFamily="34" charset="0"/>
              <a:buChar char="•"/>
            </a:pPr>
            <a:r>
              <a:rPr lang="en-GB" sz="2000" b="1" dirty="0"/>
              <a:t>Encourage a sensible work-life balance</a:t>
            </a:r>
          </a:p>
          <a:p>
            <a:pPr marL="285750" indent="-285750">
              <a:buSzPct val="130000"/>
              <a:buFont typeface="Arial" panose="020B0604020202020204" pitchFamily="34" charset="0"/>
              <a:buChar char="•"/>
            </a:pPr>
            <a:r>
              <a:rPr lang="en-GB" sz="2000" b="1" dirty="0"/>
              <a:t>Allow for Flexible Scheduling or Remote Workdays.</a:t>
            </a:r>
          </a:p>
          <a:p>
            <a:pPr marL="285750" indent="-285750">
              <a:buSzPct val="130000"/>
              <a:buFont typeface="Arial" panose="020B0604020202020204" pitchFamily="34" charset="0"/>
              <a:buChar char="•"/>
            </a:pPr>
            <a:r>
              <a:rPr lang="en-GB" sz="2000" b="1" dirty="0"/>
              <a:t>Offer Paid Sick Days and Other Paid Leave.</a:t>
            </a:r>
            <a:endParaRPr lang="en-US" sz="2000" b="1" dirty="0"/>
          </a:p>
          <a:p>
            <a:pPr marL="285750" indent="-285750">
              <a:buSzPct val="130000"/>
              <a:buFont typeface="Arial" panose="020B0604020202020204" pitchFamily="34" charset="0"/>
              <a:buChar char="•"/>
            </a:pPr>
            <a:r>
              <a:rPr lang="en-GB" sz="2000" b="1" dirty="0"/>
              <a:t>Set Clear Attendance Policies With Incentives.</a:t>
            </a:r>
            <a:endParaRPr lang="en-US" sz="2000" b="1" dirty="0"/>
          </a:p>
          <a:p>
            <a:pPr marL="285750" indent="-285750">
              <a:buSzPct val="130000"/>
              <a:buFont typeface="Arial" panose="020B0604020202020204" pitchFamily="34" charset="0"/>
              <a:buChar char="•"/>
            </a:pPr>
            <a:r>
              <a:rPr lang="en-GB" sz="2000" b="1" dirty="0"/>
              <a:t>Improve health and safety to improve sickness absence.</a:t>
            </a:r>
          </a:p>
          <a:p>
            <a:pPr marL="285750" indent="-285750">
              <a:buSzPct val="130000"/>
              <a:buFont typeface="Arial" panose="020B0604020202020204" pitchFamily="34" charset="0"/>
              <a:buChar char="•"/>
            </a:pPr>
            <a:endParaRPr lang="en-US" dirty="0"/>
          </a:p>
        </p:txBody>
      </p:sp>
    </p:spTree>
    <p:extLst>
      <p:ext uri="{BB962C8B-B14F-4D97-AF65-F5344CB8AC3E}">
        <p14:creationId xmlns:p14="http://schemas.microsoft.com/office/powerpoint/2010/main" val="2305274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34B6-2079-2648-A510-4F0057CFA6DD}"/>
              </a:ext>
            </a:extLst>
          </p:cNvPr>
          <p:cNvSpPr>
            <a:spLocks noGrp="1"/>
          </p:cNvSpPr>
          <p:nvPr>
            <p:ph type="title"/>
          </p:nvPr>
        </p:nvSpPr>
        <p:spPr>
          <a:xfrm>
            <a:off x="636104" y="-490330"/>
            <a:ext cx="10647592" cy="2054087"/>
          </a:xfrm>
        </p:spPr>
        <p:txBody>
          <a:bodyPr>
            <a:normAutofit/>
          </a:bodyPr>
          <a:lstStyle/>
          <a:p>
            <a:r>
              <a:rPr lang="en-US" sz="2400" b="1" dirty="0"/>
              <a:t>PMI TABLE FOR SOLUTION.</a:t>
            </a:r>
          </a:p>
        </p:txBody>
      </p:sp>
      <p:graphicFrame>
        <p:nvGraphicFramePr>
          <p:cNvPr id="7" name="Table 7">
            <a:extLst>
              <a:ext uri="{FF2B5EF4-FFF2-40B4-BE49-F238E27FC236}">
                <a16:creationId xmlns:a16="http://schemas.microsoft.com/office/drawing/2014/main" id="{E7E8887A-DE33-2243-BA5E-1E831747E32B}"/>
              </a:ext>
            </a:extLst>
          </p:cNvPr>
          <p:cNvGraphicFramePr>
            <a:graphicFrameLocks noGrp="1"/>
          </p:cNvGraphicFramePr>
          <p:nvPr>
            <p:extLst>
              <p:ext uri="{D42A27DB-BD31-4B8C-83A1-F6EECF244321}">
                <p14:modId xmlns:p14="http://schemas.microsoft.com/office/powerpoint/2010/main" val="2333950673"/>
              </p:ext>
            </p:extLst>
          </p:nvPr>
        </p:nvGraphicFramePr>
        <p:xfrm>
          <a:off x="1258958" y="1563758"/>
          <a:ext cx="9581319" cy="4163374"/>
        </p:xfrm>
        <a:graphic>
          <a:graphicData uri="http://schemas.openxmlformats.org/drawingml/2006/table">
            <a:tbl>
              <a:tblPr firstRow="1" bandRow="1">
                <a:tableStyleId>{5C22544A-7EE6-4342-B048-85BDC9FD1C3A}</a:tableStyleId>
              </a:tblPr>
              <a:tblGrid>
                <a:gridCol w="3193773">
                  <a:extLst>
                    <a:ext uri="{9D8B030D-6E8A-4147-A177-3AD203B41FA5}">
                      <a16:colId xmlns:a16="http://schemas.microsoft.com/office/drawing/2014/main" val="1052692823"/>
                    </a:ext>
                  </a:extLst>
                </a:gridCol>
                <a:gridCol w="3193773">
                  <a:extLst>
                    <a:ext uri="{9D8B030D-6E8A-4147-A177-3AD203B41FA5}">
                      <a16:colId xmlns:a16="http://schemas.microsoft.com/office/drawing/2014/main" val="3101152185"/>
                    </a:ext>
                  </a:extLst>
                </a:gridCol>
                <a:gridCol w="3193773">
                  <a:extLst>
                    <a:ext uri="{9D8B030D-6E8A-4147-A177-3AD203B41FA5}">
                      <a16:colId xmlns:a16="http://schemas.microsoft.com/office/drawing/2014/main" val="2600848166"/>
                    </a:ext>
                  </a:extLst>
                </a:gridCol>
              </a:tblGrid>
              <a:tr h="333576">
                <a:tc>
                  <a:txBody>
                    <a:bodyPr/>
                    <a:lstStyle/>
                    <a:p>
                      <a:r>
                        <a:rPr lang="en-US" dirty="0"/>
                        <a:t>                       </a:t>
                      </a:r>
                      <a:r>
                        <a:rPr lang="en-US" sz="2400" dirty="0">
                          <a:solidFill>
                            <a:schemeClr val="tx1"/>
                          </a:solidFill>
                        </a:rPr>
                        <a:t>+</a:t>
                      </a:r>
                    </a:p>
                  </a:txBody>
                  <a:tcPr/>
                </a:tc>
                <a:tc>
                  <a:txBody>
                    <a:bodyPr/>
                    <a:lstStyle/>
                    <a:p>
                      <a:r>
                        <a:rPr lang="en-US" dirty="0"/>
                        <a:t>                     </a:t>
                      </a:r>
                      <a:r>
                        <a:rPr lang="en-US" sz="2400" dirty="0"/>
                        <a:t> </a:t>
                      </a:r>
                      <a:r>
                        <a:rPr lang="en-US" sz="2400" dirty="0">
                          <a:solidFill>
                            <a:schemeClr val="tx1"/>
                          </a:solidFill>
                        </a:rPr>
                        <a:t>-</a:t>
                      </a:r>
                    </a:p>
                  </a:txBody>
                  <a:tcPr/>
                </a:tc>
                <a:tc>
                  <a:txBody>
                    <a:bodyPr/>
                    <a:lstStyle/>
                    <a:p>
                      <a:r>
                        <a:rPr lang="en-US" dirty="0"/>
                        <a:t>                   </a:t>
                      </a:r>
                      <a:r>
                        <a:rPr lang="en-US" sz="2400" dirty="0">
                          <a:solidFill>
                            <a:schemeClr val="tx1"/>
                          </a:solidFill>
                        </a:rPr>
                        <a:t> I</a:t>
                      </a:r>
                    </a:p>
                  </a:txBody>
                  <a:tcPr/>
                </a:tc>
                <a:extLst>
                  <a:ext uri="{0D108BD9-81ED-4DB2-BD59-A6C34878D82A}">
                    <a16:rowId xmlns:a16="http://schemas.microsoft.com/office/drawing/2014/main" val="2176126513"/>
                  </a:ext>
                </a:extLst>
              </a:tr>
              <a:tr h="20681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t>Hiring more nurses or hospital staff to reduce stress. (4)</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t>Provide mental and physical support (4)</a:t>
                      </a:r>
                    </a:p>
                    <a:p>
                      <a:endParaRPr lang="en-US" dirty="0"/>
                    </a:p>
                    <a:p>
                      <a:endParaRPr lang="en-US" dirty="0"/>
                    </a:p>
                    <a:p>
                      <a:r>
                        <a:rPr lang="en-US" b="1" dirty="0"/>
                        <a:t>Reducing workplace and staff stress (4)</a:t>
                      </a:r>
                    </a:p>
                  </a:txBody>
                  <a:tcPr/>
                </a:tc>
                <a:tc>
                  <a:txBody>
                    <a:bodyPr/>
                    <a:lstStyle/>
                    <a:p>
                      <a:r>
                        <a:rPr lang="en-US" b="1" dirty="0"/>
                        <a:t>Very long hours on staff feet (1)</a:t>
                      </a:r>
                    </a:p>
                    <a:p>
                      <a:endParaRPr lang="en-US" b="1" dirty="0"/>
                    </a:p>
                    <a:p>
                      <a:r>
                        <a:rPr lang="en-US" b="1" dirty="0"/>
                        <a:t>Lack of quality care (1)</a:t>
                      </a:r>
                    </a:p>
                    <a:p>
                      <a:endParaRPr lang="en-US" b="1" dirty="0"/>
                    </a:p>
                    <a:p>
                      <a:r>
                        <a:rPr lang="en-US" b="1" dirty="0"/>
                        <a:t>Lack of quality service (1)</a:t>
                      </a:r>
                    </a:p>
                    <a:p>
                      <a:endParaRPr lang="en-US" b="1" dirty="0"/>
                    </a:p>
                    <a:p>
                      <a:endParaRPr lang="en-US"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Offer Paid Sick Days and Other Paid Leave. (3)</a:t>
                      </a:r>
                      <a:endParaRPr lang="en-US" sz="1800" b="1" dirty="0"/>
                    </a:p>
                    <a:p>
                      <a:endParaRPr lang="en-US" dirty="0"/>
                    </a:p>
                    <a:p>
                      <a:r>
                        <a:rPr lang="en-US" sz="1800" b="1" dirty="0"/>
                        <a:t>Cutting down long hours (3)</a:t>
                      </a:r>
                    </a:p>
                    <a:p>
                      <a:endParaRPr lang="en-US" sz="18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Policies With Incentives. (3)</a:t>
                      </a:r>
                      <a:endParaRPr lang="en-US" sz="1800" b="1" dirty="0"/>
                    </a:p>
                    <a:p>
                      <a:endParaRPr lang="en-US" sz="1800" b="1" dirty="0"/>
                    </a:p>
                  </a:txBody>
                  <a:tcPr/>
                </a:tc>
                <a:extLst>
                  <a:ext uri="{0D108BD9-81ED-4DB2-BD59-A6C34878D82A}">
                    <a16:rowId xmlns:a16="http://schemas.microsoft.com/office/drawing/2014/main" val="1955485973"/>
                  </a:ext>
                </a:extLst>
              </a:tr>
              <a:tr h="871534">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806445733"/>
                  </a:ext>
                </a:extLst>
              </a:tr>
            </a:tbl>
          </a:graphicData>
        </a:graphic>
      </p:graphicFrame>
    </p:spTree>
    <p:extLst>
      <p:ext uri="{BB962C8B-B14F-4D97-AF65-F5344CB8AC3E}">
        <p14:creationId xmlns:p14="http://schemas.microsoft.com/office/powerpoint/2010/main" val="1744900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A0AE8D-9DA2-EC4C-9238-42189036186B}"/>
              </a:ext>
            </a:extLst>
          </p:cNvPr>
          <p:cNvSpPr>
            <a:spLocks noGrp="1"/>
          </p:cNvSpPr>
          <p:nvPr>
            <p:ph type="title"/>
          </p:nvPr>
        </p:nvSpPr>
        <p:spPr>
          <a:xfrm>
            <a:off x="819150" y="-555663"/>
            <a:ext cx="5276850" cy="1920638"/>
          </a:xfrm>
        </p:spPr>
        <p:txBody>
          <a:bodyPr>
            <a:normAutofit/>
          </a:bodyPr>
          <a:lstStyle/>
          <a:p>
            <a:r>
              <a:rPr lang="en-US" sz="2400" b="1" u="sng" dirty="0"/>
              <a:t>THE IMPACT OF ABSENTEEISM</a:t>
            </a:r>
            <a:endParaRPr lang="en-US" sz="2400" dirty="0"/>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2D1842-8FEC-3247-8611-077BDF36E3D2}"/>
              </a:ext>
            </a:extLst>
          </p:cNvPr>
          <p:cNvSpPr>
            <a:spLocks noGrp="1"/>
          </p:cNvSpPr>
          <p:nvPr>
            <p:ph idx="1"/>
          </p:nvPr>
        </p:nvSpPr>
        <p:spPr>
          <a:xfrm>
            <a:off x="613098" y="1033670"/>
            <a:ext cx="6222042" cy="4779451"/>
          </a:xfrm>
        </p:spPr>
        <p:txBody>
          <a:bodyPr>
            <a:normAutofit fontScale="92500" lnSpcReduction="10000"/>
          </a:bodyPr>
          <a:lstStyle/>
          <a:p>
            <a:pPr>
              <a:lnSpc>
                <a:spcPct val="100000"/>
              </a:lnSpc>
            </a:pPr>
            <a:r>
              <a:rPr lang="en-GB" sz="1900" b="1" dirty="0"/>
              <a:t>Sick staff cost British firms £88.1 bn a year for the UK economy. This includes the economic impact of absence due to illness and presenteeism, which is people coming into work either physically or mentally ill.</a:t>
            </a:r>
          </a:p>
          <a:p>
            <a:pPr>
              <a:lnSpc>
                <a:spcPct val="100000"/>
              </a:lnSpc>
            </a:pPr>
            <a:r>
              <a:rPr lang="en-GB" sz="1900" b="1" dirty="0"/>
              <a:t>A 2019 study revealed that employees lose on average 14.6% of their working hours every year due to absence or presenteeism. The study shows a 7% increase vs. 2018 and shows a growing issue that needs to be addressed.</a:t>
            </a:r>
          </a:p>
          <a:p>
            <a:pPr>
              <a:lnSpc>
                <a:spcPct val="100000"/>
              </a:lnSpc>
            </a:pPr>
            <a:r>
              <a:rPr lang="en-GB" sz="1900" b="1" dirty="0"/>
              <a:t>There are many reasons why absenteeism and presenteeism occurs, and we work with you to uncover layers of complex information and insights to identify that root cause within your business, and from there, provide the best solutions, prioritising them in order of need and urgency.</a:t>
            </a:r>
          </a:p>
          <a:p>
            <a:pPr marL="0" indent="0">
              <a:lnSpc>
                <a:spcPct val="100000"/>
              </a:lnSpc>
              <a:buNone/>
            </a:pPr>
            <a:br>
              <a:rPr lang="en-GB" sz="1300" dirty="0"/>
            </a:br>
            <a:endParaRPr lang="en-US" sz="1300" dirty="0"/>
          </a:p>
        </p:txBody>
      </p:sp>
      <p:pic>
        <p:nvPicPr>
          <p:cNvPr id="5" name="Picture 4">
            <a:extLst>
              <a:ext uri="{FF2B5EF4-FFF2-40B4-BE49-F238E27FC236}">
                <a16:creationId xmlns:a16="http://schemas.microsoft.com/office/drawing/2014/main" id="{D3750F57-E592-B34A-BDEC-1706B2671949}"/>
              </a:ext>
            </a:extLst>
          </p:cNvPr>
          <p:cNvPicPr>
            <a:picLocks noChangeAspect="1"/>
          </p:cNvPicPr>
          <p:nvPr/>
        </p:nvPicPr>
        <p:blipFill>
          <a:blip r:embed="rId2"/>
          <a:stretch>
            <a:fillRect/>
          </a:stretch>
        </p:blipFill>
        <p:spPr>
          <a:xfrm>
            <a:off x="6863656" y="1364974"/>
            <a:ext cx="4913815" cy="4134678"/>
          </a:xfrm>
          <a:prstGeom prst="rect">
            <a:avLst/>
          </a:prstGeom>
        </p:spPr>
      </p:pic>
    </p:spTree>
    <p:extLst>
      <p:ext uri="{BB962C8B-B14F-4D97-AF65-F5344CB8AC3E}">
        <p14:creationId xmlns:p14="http://schemas.microsoft.com/office/powerpoint/2010/main" val="3276536791"/>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542</TotalTime>
  <Words>706</Words>
  <Application>Microsoft Macintosh PowerPoint</Application>
  <PresentationFormat>Widescreen</PresentationFormat>
  <Paragraphs>97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Calibri</vt:lpstr>
      <vt:lpstr>AccentBoxVTI</vt:lpstr>
      <vt:lpstr>RENALDO JUMAN STUDENT NO. 2114362 PROBLEM SOLVING AND DECISION MAKING - BMSW4004 LECTURER’S – MR CHIJIOKA UBA</vt:lpstr>
      <vt:lpstr>PowerPoint Presentation</vt:lpstr>
      <vt:lpstr>TOPIC SCENARIO</vt:lpstr>
      <vt:lpstr>PowerPoint Presentation</vt:lpstr>
      <vt:lpstr>THE IMPACT OF THE STAFF ABSENTEEISM AT MC HOSPITAL.</vt:lpstr>
      <vt:lpstr>PESTLE ANALYSIS TO SOLVE EXTERNAL AND INTERNAL FACTORS</vt:lpstr>
      <vt:lpstr>FISHBONE DIAGRAM ON ABSENTEEISM</vt:lpstr>
      <vt:lpstr>PESTLE AND FISHBOONE ANALYSIS MAIN CAUSE OF SOLUTONS</vt:lpstr>
      <vt:lpstr>PMI TABLE FOR SOLUTION.</vt:lpstr>
      <vt:lpstr>THE IMPACT OF ABSENTEEISM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Renaldo Jose Juman (2114362)</dc:creator>
  <cp:lastModifiedBy>Renaldo Jose Juman (2114362)</cp:lastModifiedBy>
  <cp:revision>26</cp:revision>
  <dcterms:created xsi:type="dcterms:W3CDTF">2022-03-16T09:02:50Z</dcterms:created>
  <dcterms:modified xsi:type="dcterms:W3CDTF">2022-03-16T18:05:02Z</dcterms:modified>
</cp:coreProperties>
</file>