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6"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06EFDE-B75B-4FCB-A6D0-F8963E8E3F45}" v="13" dt="2022-01-13T20:27:59.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Cooke" userId="6e61ba4f3d0ca98b" providerId="LiveId" clId="{0C06EFDE-B75B-4FCB-A6D0-F8963E8E3F45}"/>
    <pc:docChg chg="undo redo custSel addSld modSld">
      <pc:chgData name="Emily Cooke" userId="6e61ba4f3d0ca98b" providerId="LiveId" clId="{0C06EFDE-B75B-4FCB-A6D0-F8963E8E3F45}" dt="2022-01-13T20:31:23.670" v="3990" actId="20577"/>
      <pc:docMkLst>
        <pc:docMk/>
      </pc:docMkLst>
      <pc:sldChg chg="addSp delSp modSp mod">
        <pc:chgData name="Emily Cooke" userId="6e61ba4f3d0ca98b" providerId="LiveId" clId="{0C06EFDE-B75B-4FCB-A6D0-F8963E8E3F45}" dt="2022-01-13T18:25:03.478" v="734" actId="115"/>
        <pc:sldMkLst>
          <pc:docMk/>
          <pc:sldMk cId="1266284716" sldId="256"/>
        </pc:sldMkLst>
        <pc:spChg chg="add mod">
          <ac:chgData name="Emily Cooke" userId="6e61ba4f3d0ca98b" providerId="LiveId" clId="{0C06EFDE-B75B-4FCB-A6D0-F8963E8E3F45}" dt="2022-01-13T18:24:07.813" v="728" actId="255"/>
          <ac:spMkLst>
            <pc:docMk/>
            <pc:sldMk cId="1266284716" sldId="256"/>
            <ac:spMk id="3" creationId="{2175DC4D-BC91-4FE8-A887-6F427EBDAB90}"/>
          </ac:spMkLst>
        </pc:spChg>
        <pc:spChg chg="mod">
          <ac:chgData name="Emily Cooke" userId="6e61ba4f3d0ca98b" providerId="LiveId" clId="{0C06EFDE-B75B-4FCB-A6D0-F8963E8E3F45}" dt="2022-01-13T18:24:59.214" v="733" actId="115"/>
          <ac:spMkLst>
            <pc:docMk/>
            <pc:sldMk cId="1266284716" sldId="256"/>
            <ac:spMk id="5" creationId="{C8AD1313-2467-42E3-89DB-F129229B443B}"/>
          </ac:spMkLst>
        </pc:spChg>
        <pc:spChg chg="mod">
          <ac:chgData name="Emily Cooke" userId="6e61ba4f3d0ca98b" providerId="LiveId" clId="{0C06EFDE-B75B-4FCB-A6D0-F8963E8E3F45}" dt="2022-01-13T18:24:48.695" v="731" actId="115"/>
          <ac:spMkLst>
            <pc:docMk/>
            <pc:sldMk cId="1266284716" sldId="256"/>
            <ac:spMk id="6" creationId="{0A3D8804-0BFA-4BB7-8538-1BECAABEF457}"/>
          </ac:spMkLst>
        </pc:spChg>
        <pc:spChg chg="del mod">
          <ac:chgData name="Emily Cooke" userId="6e61ba4f3d0ca98b" providerId="LiveId" clId="{0C06EFDE-B75B-4FCB-A6D0-F8963E8E3F45}" dt="2022-01-13T18:19:18.070" v="691" actId="478"/>
          <ac:spMkLst>
            <pc:docMk/>
            <pc:sldMk cId="1266284716" sldId="256"/>
            <ac:spMk id="10" creationId="{957E6F4C-44EC-4714-A730-AD8E74F2EF3A}"/>
          </ac:spMkLst>
        </pc:spChg>
        <pc:spChg chg="mod">
          <ac:chgData name="Emily Cooke" userId="6e61ba4f3d0ca98b" providerId="LiveId" clId="{0C06EFDE-B75B-4FCB-A6D0-F8963E8E3F45}" dt="2022-01-13T18:24:45.038" v="730" actId="115"/>
          <ac:spMkLst>
            <pc:docMk/>
            <pc:sldMk cId="1266284716" sldId="256"/>
            <ac:spMk id="14" creationId="{172BB0AC-1961-4C17-B6C1-5A46471BA0E4}"/>
          </ac:spMkLst>
        </pc:spChg>
        <pc:spChg chg="mod">
          <ac:chgData name="Emily Cooke" userId="6e61ba4f3d0ca98b" providerId="LiveId" clId="{0C06EFDE-B75B-4FCB-A6D0-F8963E8E3F45}" dt="2022-01-13T18:25:03.478" v="734" actId="115"/>
          <ac:spMkLst>
            <pc:docMk/>
            <pc:sldMk cId="1266284716" sldId="256"/>
            <ac:spMk id="15" creationId="{074DDF08-86FC-45FF-A863-769354BA719F}"/>
          </ac:spMkLst>
        </pc:spChg>
        <pc:picChg chg="add mod">
          <ac:chgData name="Emily Cooke" userId="6e61ba4f3d0ca98b" providerId="LiveId" clId="{0C06EFDE-B75B-4FCB-A6D0-F8963E8E3F45}" dt="2022-01-13T18:20:14.237" v="696" actId="14100"/>
          <ac:picMkLst>
            <pc:docMk/>
            <pc:sldMk cId="1266284716" sldId="256"/>
            <ac:picMk id="2" creationId="{68884934-941C-42FE-AF4F-9E6182F0A283}"/>
          </ac:picMkLst>
        </pc:picChg>
      </pc:sldChg>
      <pc:sldChg chg="addSp delSp modSp new mod setBg modClrScheme chgLayout">
        <pc:chgData name="Emily Cooke" userId="6e61ba4f3d0ca98b" providerId="LiveId" clId="{0C06EFDE-B75B-4FCB-A6D0-F8963E8E3F45}" dt="2022-01-13T20:30:47.293" v="3980" actId="21"/>
        <pc:sldMkLst>
          <pc:docMk/>
          <pc:sldMk cId="1883452012" sldId="257"/>
        </pc:sldMkLst>
        <pc:spChg chg="del">
          <ac:chgData name="Emily Cooke" userId="6e61ba4f3d0ca98b" providerId="LiveId" clId="{0C06EFDE-B75B-4FCB-A6D0-F8963E8E3F45}" dt="2022-01-13T19:36:51.183" v="736" actId="478"/>
          <ac:spMkLst>
            <pc:docMk/>
            <pc:sldMk cId="1883452012" sldId="257"/>
            <ac:spMk id="2" creationId="{1EA5B3A8-35A6-4B3F-A4DF-31FF9F4D19CF}"/>
          </ac:spMkLst>
        </pc:spChg>
        <pc:spChg chg="del">
          <ac:chgData name="Emily Cooke" userId="6e61ba4f3d0ca98b" providerId="LiveId" clId="{0C06EFDE-B75B-4FCB-A6D0-F8963E8E3F45}" dt="2022-01-13T19:36:54.683" v="738" actId="478"/>
          <ac:spMkLst>
            <pc:docMk/>
            <pc:sldMk cId="1883452012" sldId="257"/>
            <ac:spMk id="3" creationId="{D1338D4D-6F72-406F-AC23-741AE15E7B39}"/>
          </ac:spMkLst>
        </pc:spChg>
        <pc:spChg chg="del">
          <ac:chgData name="Emily Cooke" userId="6e61ba4f3d0ca98b" providerId="LiveId" clId="{0C06EFDE-B75B-4FCB-A6D0-F8963E8E3F45}" dt="2022-01-13T19:36:53.035" v="737" actId="478"/>
          <ac:spMkLst>
            <pc:docMk/>
            <pc:sldMk cId="1883452012" sldId="257"/>
            <ac:spMk id="4" creationId="{BB611057-55A6-4B74-9E86-E049850020C5}"/>
          </ac:spMkLst>
        </pc:spChg>
        <pc:spChg chg="add mod">
          <ac:chgData name="Emily Cooke" userId="6e61ba4f3d0ca98b" providerId="LiveId" clId="{0C06EFDE-B75B-4FCB-A6D0-F8963E8E3F45}" dt="2022-01-13T20:30:47.293" v="3980" actId="21"/>
          <ac:spMkLst>
            <pc:docMk/>
            <pc:sldMk cId="1883452012" sldId="257"/>
            <ac:spMk id="5" creationId="{393CABBB-247F-4ECE-BC6E-D5EFC2ADF468}"/>
          </ac:spMkLst>
        </pc:spChg>
      </pc:sldChg>
      <pc:sldChg chg="addSp modSp new mod setBg chgLayout">
        <pc:chgData name="Emily Cooke" userId="6e61ba4f3d0ca98b" providerId="LiveId" clId="{0C06EFDE-B75B-4FCB-A6D0-F8963E8E3F45}" dt="2022-01-13T20:31:14.460" v="3985" actId="21"/>
        <pc:sldMkLst>
          <pc:docMk/>
          <pc:sldMk cId="3454174530" sldId="258"/>
        </pc:sldMkLst>
        <pc:spChg chg="add mod">
          <ac:chgData name="Emily Cooke" userId="6e61ba4f3d0ca98b" providerId="LiveId" clId="{0C06EFDE-B75B-4FCB-A6D0-F8963E8E3F45}" dt="2022-01-13T20:31:14.460" v="3985" actId="21"/>
          <ac:spMkLst>
            <pc:docMk/>
            <pc:sldMk cId="3454174530" sldId="258"/>
            <ac:spMk id="2" creationId="{FCD52424-5EF7-42DE-889B-D435A8CA4DE0}"/>
          </ac:spMkLst>
        </pc:spChg>
      </pc:sldChg>
      <pc:sldChg chg="addSp modSp new mod setBg">
        <pc:chgData name="Emily Cooke" userId="6e61ba4f3d0ca98b" providerId="LiveId" clId="{0C06EFDE-B75B-4FCB-A6D0-F8963E8E3F45}" dt="2022-01-13T20:31:23.670" v="3990" actId="20577"/>
        <pc:sldMkLst>
          <pc:docMk/>
          <pc:sldMk cId="557386360" sldId="259"/>
        </pc:sldMkLst>
        <pc:spChg chg="add mod">
          <ac:chgData name="Emily Cooke" userId="6e61ba4f3d0ca98b" providerId="LiveId" clId="{0C06EFDE-B75B-4FCB-A6D0-F8963E8E3F45}" dt="2022-01-13T20:31:23.670" v="3990" actId="20577"/>
          <ac:spMkLst>
            <pc:docMk/>
            <pc:sldMk cId="557386360" sldId="259"/>
            <ac:spMk id="2" creationId="{F1F81550-25B7-4334-BC7C-0BCFCC3B065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F6095D-899A-442E-83C1-DFA41ABA544E}" type="datetimeFigureOut">
              <a:rPr lang="en-GB" smtClean="0"/>
              <a:t>13/01/2022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40ADFC-495F-4313-B0BE-9E4708AE356F}" type="slidenum">
              <a:rPr lang="en-GB" smtClean="0"/>
              <a:t>‹#›</a:t>
            </a:fld>
            <a:endParaRPr lang="en-GB"/>
          </a:p>
        </p:txBody>
      </p:sp>
    </p:spTree>
    <p:extLst>
      <p:ext uri="{BB962C8B-B14F-4D97-AF65-F5344CB8AC3E}">
        <p14:creationId xmlns:p14="http://schemas.microsoft.com/office/powerpoint/2010/main" val="210566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CAE1B1-767E-40B0-A054-8461DBE1E6F8}"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2636331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CAE1B1-767E-40B0-A054-8461DBE1E6F8}"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2756022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CAE1B1-767E-40B0-A054-8461DBE1E6F8}"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3995987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CAE1B1-767E-40B0-A054-8461DBE1E6F8}" type="datetimeFigureOut">
              <a:rPr lang="en-GB" smtClean="0"/>
              <a:t>13/01/2022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1637730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CAE1B1-767E-40B0-A054-8461DBE1E6F8}" type="datetimeFigureOut">
              <a:rPr lang="en-GB" smtClean="0"/>
              <a:t>13/01/2022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2277046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CAE1B1-767E-40B0-A054-8461DBE1E6F8}" type="datetimeFigureOut">
              <a:rPr lang="en-GB" smtClean="0"/>
              <a:t>13/01/2022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1606759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CAE1B1-767E-40B0-A054-8461DBE1E6F8}" type="datetimeFigureOut">
              <a:rPr lang="en-GB" smtClean="0"/>
              <a:t>13/01/2022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3974163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CAE1B1-767E-40B0-A054-8461DBE1E6F8}" type="datetimeFigureOut">
              <a:rPr lang="en-GB" smtClean="0"/>
              <a:t>13/01/2022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3104009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CAE1B1-767E-40B0-A054-8461DBE1E6F8}" type="datetimeFigureOut">
              <a:rPr lang="en-GB" smtClean="0"/>
              <a:t>13/01/2022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505194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CAE1B1-767E-40B0-A054-8461DBE1E6F8}" type="datetimeFigureOut">
              <a:rPr lang="en-GB" smtClean="0"/>
              <a:t>13/01/2022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497660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CAE1B1-767E-40B0-A054-8461DBE1E6F8}" type="datetimeFigureOut">
              <a:rPr lang="en-GB" smtClean="0"/>
              <a:t>13/01/2022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1251668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CAE1B1-767E-40B0-A054-8461DBE1E6F8}" type="datetimeFigureOut">
              <a:rPr lang="en-GB" smtClean="0"/>
              <a:t>13/01/2022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A1D4D2-1B4F-425B-9A35-E9B7ADBE62CE}"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847720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CAE1B1-767E-40B0-A054-8461DBE1E6F8}" type="datetimeFigureOut">
              <a:rPr lang="en-GB" smtClean="0"/>
              <a:t>13/01/2022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1437941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BCAE1B1-767E-40B0-A054-8461DBE1E6F8}" type="datetimeFigureOut">
              <a:rPr lang="en-GB" smtClean="0"/>
              <a:t>13/01/2022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40209461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BCAE1B1-767E-40B0-A054-8461DBE1E6F8}" type="datetimeFigureOut">
              <a:rPr lang="en-GB" smtClean="0"/>
              <a:t>13/01/2022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33195741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CAE1B1-767E-40B0-A054-8461DBE1E6F8}"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25860886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CAE1B1-767E-40B0-A054-8461DBE1E6F8}"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1D4D2-1B4F-425B-9A35-E9B7ADBE62CE}" type="slidenum">
              <a:rPr lang="en-GB" smtClean="0"/>
              <a:t>‹#›</a:t>
            </a:fld>
            <a:endParaRPr lang="en-GB"/>
          </a:p>
        </p:txBody>
      </p:sp>
    </p:spTree>
    <p:extLst>
      <p:ext uri="{BB962C8B-B14F-4D97-AF65-F5344CB8AC3E}">
        <p14:creationId xmlns:p14="http://schemas.microsoft.com/office/powerpoint/2010/main" val="2774975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ABCAE1B1-767E-40B0-A054-8461DBE1E6F8}" type="datetimeFigureOut">
              <a:rPr lang="en-GB" smtClean="0"/>
              <a:t>13/01/2022</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96A1D4D2-1B4F-425B-9A35-E9B7ADBE62CE}" type="slidenum">
              <a:rPr lang="en-GB" smtClean="0"/>
              <a:t>‹#›</a:t>
            </a:fld>
            <a:endParaRPr lang="en-GB"/>
          </a:p>
        </p:txBody>
      </p:sp>
    </p:spTree>
    <p:extLst>
      <p:ext uri="{BB962C8B-B14F-4D97-AF65-F5344CB8AC3E}">
        <p14:creationId xmlns:p14="http://schemas.microsoft.com/office/powerpoint/2010/main" val="2091203852"/>
      </p:ext>
    </p:extLst>
  </p:cSld>
  <p:clrMap bg1="dk1" tx1="lt1" bg2="dk2" tx2="lt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13" r:id="rId7"/>
    <p:sldLayoutId id="2147484014" r:id="rId8"/>
    <p:sldLayoutId id="2147484015" r:id="rId9"/>
    <p:sldLayoutId id="2147484016" r:id="rId10"/>
    <p:sldLayoutId id="2147484017" r:id="rId11"/>
    <p:sldLayoutId id="2147484018" r:id="rId12"/>
    <p:sldLayoutId id="2147484019" r:id="rId13"/>
    <p:sldLayoutId id="2147484020" r:id="rId14"/>
    <p:sldLayoutId id="2147484021" r:id="rId15"/>
    <p:sldLayoutId id="2147484022" r:id="rId16"/>
    <p:sldLayoutId id="2147484023"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172BB0AC-1961-4C17-B6C1-5A46471BA0E4}"/>
              </a:ext>
            </a:extLst>
          </p:cNvPr>
          <p:cNvSpPr>
            <a:spLocks noGrp="1"/>
          </p:cNvSpPr>
          <p:nvPr>
            <p:ph type="title"/>
          </p:nvPr>
        </p:nvSpPr>
        <p:spPr>
          <a:xfrm>
            <a:off x="836612" y="609599"/>
            <a:ext cx="3932238" cy="2920409"/>
          </a:xfrm>
          <a:ln>
            <a:solidFill>
              <a:schemeClr val="accent1">
                <a:lumMod val="75000"/>
              </a:schemeClr>
            </a:solidFill>
          </a:ln>
        </p:spPr>
        <p:txBody>
          <a:bodyPr>
            <a:normAutofit/>
          </a:bodyPr>
          <a:lstStyle/>
          <a:p>
            <a:r>
              <a:rPr lang="en-GB" sz="1000" u="sng" dirty="0">
                <a:latin typeface="Times New Roman" panose="02020603050405020304" pitchFamily="18" charset="0"/>
                <a:cs typeface="Times New Roman" panose="02020603050405020304" pitchFamily="18" charset="0"/>
              </a:rPr>
              <a:t>What is Oppositional Defiant Disorder  (ODD)?</a:t>
            </a:r>
            <a:br>
              <a:rPr lang="en-GB" sz="800" u="sng" dirty="0">
                <a:latin typeface="Times New Roman" panose="02020603050405020304" pitchFamily="18" charset="0"/>
                <a:cs typeface="Times New Roman" panose="02020603050405020304" pitchFamily="18" charset="0"/>
              </a:rPr>
            </a:br>
            <a:r>
              <a:rPr lang="en-GB" sz="800" dirty="0">
                <a:latin typeface="Times New Roman" panose="02020603050405020304" pitchFamily="18" charset="0"/>
                <a:cs typeface="Times New Roman" panose="02020603050405020304" pitchFamily="18" charset="0"/>
              </a:rPr>
              <a:t>It is described by Ghosh, Ray and </a:t>
            </a:r>
            <a:r>
              <a:rPr lang="en-GB" sz="800" dirty="0" err="1">
                <a:latin typeface="Times New Roman" panose="02020603050405020304" pitchFamily="18" charset="0"/>
                <a:cs typeface="Times New Roman" panose="02020603050405020304" pitchFamily="18" charset="0"/>
              </a:rPr>
              <a:t>Basu</a:t>
            </a:r>
            <a:r>
              <a:rPr lang="en-GB" sz="800" dirty="0">
                <a:latin typeface="Times New Roman" panose="02020603050405020304" pitchFamily="18" charset="0"/>
                <a:cs typeface="Times New Roman" panose="02020603050405020304" pitchFamily="18" charset="0"/>
              </a:rPr>
              <a:t> (2017) as a childhood behavioural problem which is usually characterised by constant disobedience and hostility. Children with this additional learning  need are often uncooperative, they can be hostile towards peers, parents, teachers and other authority figures and also may be defiant. Learning </a:t>
            </a:r>
            <a:r>
              <a:rPr lang="en-GB" sz="800" dirty="0" err="1">
                <a:latin typeface="Times New Roman" panose="02020603050405020304" pitchFamily="18" charset="0"/>
                <a:cs typeface="Times New Roman" panose="02020603050405020304" pitchFamily="18" charset="0"/>
              </a:rPr>
              <a:t>Liftoff</a:t>
            </a:r>
            <a:r>
              <a:rPr lang="en-GB" sz="800" dirty="0">
                <a:latin typeface="Times New Roman" panose="02020603050405020304" pitchFamily="18" charset="0"/>
                <a:cs typeface="Times New Roman" panose="02020603050405020304" pitchFamily="18" charset="0"/>
              </a:rPr>
              <a:t> (2015) exclaims that before adolescence, the disorder is more common in boys, but is equally prevalent in both genders after puberty. American Academy of Child and Adolescent Psychiatry, (2019) says that one to sixteen percent of school age children and adolescents have Oppositional defiant disorder and Aggarwal (2021) explains that is one of the most common childhood behaviour disorders. </a:t>
            </a:r>
            <a:br>
              <a:rPr lang="en-GB" sz="800" dirty="0">
                <a:latin typeface="Times New Roman" panose="02020603050405020304" pitchFamily="18" charset="0"/>
                <a:cs typeface="Times New Roman" panose="02020603050405020304" pitchFamily="18" charset="0"/>
              </a:rPr>
            </a:br>
            <a:r>
              <a:rPr lang="en-GB" sz="1000" u="sng" dirty="0">
                <a:latin typeface="Times New Roman" panose="02020603050405020304" pitchFamily="18" charset="0"/>
                <a:cs typeface="Times New Roman" panose="02020603050405020304" pitchFamily="18" charset="0"/>
              </a:rPr>
              <a:t>Symptoms of ODD</a:t>
            </a:r>
            <a:br>
              <a:rPr lang="en-GB" sz="1000" dirty="0">
                <a:latin typeface="Times New Roman" panose="02020603050405020304" pitchFamily="18" charset="0"/>
                <a:cs typeface="Times New Roman" panose="02020603050405020304" pitchFamily="18" charset="0"/>
              </a:rPr>
            </a:br>
            <a:r>
              <a:rPr lang="en-GB" sz="800" dirty="0">
                <a:latin typeface="Times New Roman" panose="02020603050405020304" pitchFamily="18" charset="0"/>
                <a:cs typeface="Times New Roman" panose="02020603050405020304" pitchFamily="18" charset="0"/>
              </a:rPr>
              <a:t> Mayo Clinic (2018) describes other signs of oppositional defiant disorder to be a child or teenager having frequent or persistent patterns of anger, to be irritable, argumentative, or even feeling </a:t>
            </a:r>
            <a:r>
              <a:rPr lang="en-GB" sz="800" dirty="0" err="1">
                <a:latin typeface="Times New Roman" panose="02020603050405020304" pitchFamily="18" charset="0"/>
                <a:cs typeface="Times New Roman" panose="02020603050405020304" pitchFamily="18" charset="0"/>
              </a:rPr>
              <a:t>vindictful</a:t>
            </a:r>
            <a:r>
              <a:rPr lang="en-GB" sz="800" dirty="0">
                <a:latin typeface="Times New Roman" panose="02020603050405020304" pitchFamily="18" charset="0"/>
                <a:cs typeface="Times New Roman" panose="02020603050405020304" pitchFamily="18" charset="0"/>
              </a:rPr>
              <a:t> towards others. There are many barriers that may prevent a child from being diagnosed or even being treated for this additional learning need, one reason for this says Health Engine (2008) is that researchers do not know what may cause it. Learning </a:t>
            </a:r>
            <a:r>
              <a:rPr lang="en-GB" sz="800" dirty="0" err="1">
                <a:latin typeface="Times New Roman" panose="02020603050405020304" pitchFamily="18" charset="0"/>
                <a:cs typeface="Times New Roman" panose="02020603050405020304" pitchFamily="18" charset="0"/>
              </a:rPr>
              <a:t>Liftoff</a:t>
            </a:r>
            <a:r>
              <a:rPr lang="en-GB" sz="800" dirty="0">
                <a:latin typeface="Times New Roman" panose="02020603050405020304" pitchFamily="18" charset="0"/>
                <a:cs typeface="Times New Roman" panose="02020603050405020304" pitchFamily="18" charset="0"/>
              </a:rPr>
              <a:t> (2015) exclaims that before adolescence, the disorder is more common in boys, but is equally prevalent in both genders after puberty. Davies (2016) describes pupils that have oppositional defiant disorder are often very challenging for classroom teachers or practitioners to understand and deal with.</a:t>
            </a:r>
            <a:br>
              <a:rPr lang="en-GB" sz="800" dirty="0">
                <a:latin typeface="Times New Roman" panose="02020603050405020304" pitchFamily="18" charset="0"/>
                <a:cs typeface="Times New Roman" panose="02020603050405020304" pitchFamily="18" charset="0"/>
              </a:rPr>
            </a:br>
            <a:endParaRPr lang="en-GB" sz="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C8AD1313-2467-42E3-89DB-F129229B443B}"/>
              </a:ext>
            </a:extLst>
          </p:cNvPr>
          <p:cNvSpPr>
            <a:spLocks noGrp="1"/>
          </p:cNvSpPr>
          <p:nvPr>
            <p:ph idx="1"/>
          </p:nvPr>
        </p:nvSpPr>
        <p:spPr>
          <a:xfrm>
            <a:off x="5068888" y="609599"/>
            <a:ext cx="6283324" cy="4689476"/>
          </a:xfrm>
          <a:ln>
            <a:solidFill>
              <a:schemeClr val="accent1"/>
            </a:solidFill>
          </a:ln>
        </p:spPr>
        <p:txBody>
          <a:bodyPr>
            <a:normAutofit/>
          </a:bodyPr>
          <a:lstStyle/>
          <a:p>
            <a:pPr marL="36900" indent="0" algn="ctr">
              <a:buNone/>
            </a:pPr>
            <a:r>
              <a:rPr lang="en-GB" sz="1000" u="sng" dirty="0">
                <a:latin typeface="Times New Roman" panose="02020603050405020304" pitchFamily="18" charset="0"/>
                <a:cs typeface="Times New Roman" panose="02020603050405020304" pitchFamily="18" charset="0"/>
              </a:rPr>
              <a:t>Strategies for teachers</a:t>
            </a:r>
          </a:p>
          <a:p>
            <a:pPr marL="36900" indent="0" algn="ctr">
              <a:buNone/>
            </a:pPr>
            <a:r>
              <a:rPr lang="en-GB" sz="800" dirty="0">
                <a:latin typeface="Times New Roman" panose="02020603050405020304" pitchFamily="18" charset="0"/>
                <a:cs typeface="Times New Roman" panose="02020603050405020304" pitchFamily="18" charset="0"/>
              </a:rPr>
              <a:t>Davies (2016) looks into what oppositional defiant disorder is and how practitioners can support children with this additional learning need. As the child's goal with this condition is to gain control, to test authority and what their limit is, to break rules and prolong arguments, this in a classroom can often be distracting for children and practitioners says Davies (2016). She also says that having strategies in the classroom that can maintain a positive learning environment is important, however a structured classroom may appear to be the best solution for many children this is not often the case for children with oppositional defiant disorder. Practitioners often do not have much training or support in how to understand and manage disruptive behaviour or attitudes. Meraki Lane (2020) provides some strategies on how to deal with oppositional defiant disorder in the classroom. One strategy is creating a ‘calm down’ corner, this is designating one area in the classroom as a corner where children can take a break when they feel overwhelmed, this can be a very powerful tool especially when helping children with this condition. This method is a way of teaching children how to recognise their emotions and providing them with strategies to calm down before it gets out of hand. Another strategy according to Meraki Lane 2020 is to allow more breaks as children with this additional learning need are prone to getting irritable, angry and having emotional outbursts, therefore they can benefit from taking regular breaks throughout the day. When practitioners sense that a child is becoming frustrated, you can allow them to go over to the ‘calm down corner’ or even organise an activity they can focus on to try and distract them from their feelings. </a:t>
            </a:r>
          </a:p>
          <a:p>
            <a:pPr marL="36900" indent="0" algn="ctr">
              <a:buNone/>
            </a:pPr>
            <a:r>
              <a:rPr lang="en-GB" sz="1000" u="sng" dirty="0">
                <a:latin typeface="Times New Roman" panose="02020603050405020304" pitchFamily="18" charset="0"/>
                <a:cs typeface="Times New Roman" panose="02020603050405020304" pitchFamily="18" charset="0"/>
              </a:rPr>
              <a:t>Strategies for parents </a:t>
            </a:r>
          </a:p>
          <a:p>
            <a:pPr marL="36900" indent="0" algn="ctr">
              <a:buNone/>
            </a:pPr>
            <a:r>
              <a:rPr lang="en-GB" sz="800" dirty="0">
                <a:latin typeface="Times New Roman" panose="02020603050405020304" pitchFamily="18" charset="0"/>
                <a:cs typeface="Times New Roman" panose="02020603050405020304" pitchFamily="18" charset="0"/>
              </a:rPr>
              <a:t>When parenting a child with oppositional defiant disorder it is not as straightforward as parenting children without, says Abraham and </a:t>
            </a:r>
            <a:r>
              <a:rPr lang="en-GB" sz="800" dirty="0" err="1">
                <a:latin typeface="Times New Roman" panose="02020603050405020304" pitchFamily="18" charset="0"/>
                <a:cs typeface="Times New Roman" panose="02020603050405020304" pitchFamily="18" charset="0"/>
              </a:rPr>
              <a:t>Cordner</a:t>
            </a:r>
            <a:r>
              <a:rPr lang="en-GB" sz="800" dirty="0">
                <a:latin typeface="Times New Roman" panose="02020603050405020304" pitchFamily="18" charset="0"/>
                <a:cs typeface="Times New Roman" panose="02020603050405020304" pitchFamily="18" charset="0"/>
              </a:rPr>
              <a:t> (no date) as they behave in ways that show they have little or no regard for what their parents or society think of them. They also typically act as if nothing matters to them. They also typically act as if nothing matters to them which can make it hard as a parent to know how to respond to this behaviour and what consequences they can give. Abraham and </a:t>
            </a:r>
            <a:r>
              <a:rPr lang="en-GB" sz="800" dirty="0" err="1">
                <a:latin typeface="Times New Roman" panose="02020603050405020304" pitchFamily="18" charset="0"/>
                <a:cs typeface="Times New Roman" panose="02020603050405020304" pitchFamily="18" charset="0"/>
              </a:rPr>
              <a:t>Cordner</a:t>
            </a:r>
            <a:r>
              <a:rPr lang="en-GB" sz="800" dirty="0">
                <a:latin typeface="Times New Roman" panose="02020603050405020304" pitchFamily="18" charset="0"/>
                <a:cs typeface="Times New Roman" panose="02020603050405020304" pitchFamily="18" charset="0"/>
              </a:rPr>
              <a:t>( no date) also say that children with this additional learning need do not respect limits and break rules daily, which can wear parents down to the point of feeling overwhelmed and exhausted. Pushing a parent's limits can entertain them which in turn gives the child a sense of power and control. Mightier (2020) provides strategies for parents that would help them to deal with a child with oppositional defiant disorder. The first strategy is that a parent can try to know what to expect and not to take their child’s behaviour personally, as their child may call them names, say hurtful things or present physically aggressive behaviour. Mightier (2020)’s advice is to stay calm, to not become argumentative and to try and remember that children with this condition may seem fearless and like they do not care, but are usually anxious and feel desperate to gain a sense of control of what is around them. Another strategy provided by Mightier( 2020) is that consistency is a big part and that in the long run the child and parent will benefit if they are to tell the child the consequences and follow through when they are displaying inappropriate behaviour. As a parent it can be difficult to stay strict and stick to rules but consistent rules can be a big help when parents are looking to prevent behavioural problems. Good Therapy (2019) makes it clear that oppositional defiant disorder is treatable by explaining that by taking the right approaches to treatments such as therapy, this can greatly reduce the risk of a child having later psychological and social issues. By having the right therapist, this can help to eliminate or control their impulses, to better understand their emotions and to nurture better and rewarding relationships.</a:t>
            </a:r>
          </a:p>
          <a:p>
            <a:pPr marL="36900" indent="0" algn="ctr">
              <a:buNone/>
            </a:pPr>
            <a:endParaRPr lang="en-GB" sz="1200" dirty="0"/>
          </a:p>
        </p:txBody>
      </p:sp>
      <p:sp>
        <p:nvSpPr>
          <p:cNvPr id="6" name="Text Placeholder 5">
            <a:extLst>
              <a:ext uri="{FF2B5EF4-FFF2-40B4-BE49-F238E27FC236}">
                <a16:creationId xmlns:a16="http://schemas.microsoft.com/office/drawing/2014/main" id="{0A3D8804-0BFA-4BB7-8538-1BECAABEF457}"/>
              </a:ext>
            </a:extLst>
          </p:cNvPr>
          <p:cNvSpPr>
            <a:spLocks noGrp="1"/>
          </p:cNvSpPr>
          <p:nvPr>
            <p:ph type="body" sz="half" idx="2"/>
          </p:nvPr>
        </p:nvSpPr>
        <p:spPr>
          <a:xfrm>
            <a:off x="836612" y="3581400"/>
            <a:ext cx="3932237" cy="937437"/>
          </a:xfrm>
          <a:ln>
            <a:solidFill>
              <a:schemeClr val="accent1">
                <a:lumMod val="60000"/>
                <a:lumOff val="40000"/>
              </a:schemeClr>
            </a:solidFill>
          </a:ln>
        </p:spPr>
        <p:txBody>
          <a:bodyPr>
            <a:normAutofit/>
          </a:bodyPr>
          <a:lstStyle/>
          <a:p>
            <a:r>
              <a:rPr lang="en-GB" sz="1050" u="sng" dirty="0">
                <a:latin typeface="Times New Roman" panose="02020603050405020304" pitchFamily="18" charset="0"/>
                <a:cs typeface="Times New Roman" panose="02020603050405020304" pitchFamily="18" charset="0"/>
              </a:rPr>
              <a:t>ODD Diagnosis </a:t>
            </a:r>
          </a:p>
          <a:p>
            <a:r>
              <a:rPr lang="en-GB" sz="800" dirty="0">
                <a:latin typeface="Times New Roman" panose="02020603050405020304" pitchFamily="18" charset="0"/>
                <a:cs typeface="Times New Roman" panose="02020603050405020304" pitchFamily="18" charset="0"/>
              </a:rPr>
              <a:t>The impact of oppositional defiant disorder on children can, if not treated or diagnosed, cause them to develop long term chronic problems says Gill (2019). Gill (2019) also says that some children eventually outgrow the disorder and symptoms can disappear as they grow older. </a:t>
            </a:r>
          </a:p>
          <a:p>
            <a:endParaRPr lang="en-GB" sz="1050" dirty="0">
              <a:latin typeface="Times New Roman" panose="02020603050405020304" pitchFamily="18" charset="0"/>
              <a:cs typeface="Times New Roman" panose="02020603050405020304" pitchFamily="18" charset="0"/>
            </a:endParaRPr>
          </a:p>
          <a:p>
            <a:endParaRPr lang="en-GB" sz="800" dirty="0">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26FBE88D-08AF-458B-B00D-D2B40EBA04BA}"/>
              </a:ext>
            </a:extLst>
          </p:cNvPr>
          <p:cNvSpPr/>
          <p:nvPr/>
        </p:nvSpPr>
        <p:spPr>
          <a:xfrm>
            <a:off x="990601" y="87868"/>
            <a:ext cx="9610724" cy="400110"/>
          </a:xfrm>
          <a:prstGeom prst="rect">
            <a:avLst/>
          </a:prstGeom>
          <a:noFill/>
        </p:spPr>
        <p:txBody>
          <a:bodyPr wrap="square" lIns="91440" tIns="45720" rIns="91440" bIns="45720">
            <a:spAutoFit/>
          </a:bodyPr>
          <a:lstStyle/>
          <a:p>
            <a:pPr algn="ctr"/>
            <a:r>
              <a:rPr lang="en-GB" sz="2000" b="1" cap="none" spc="0" dirty="0">
                <a:ln w="13462">
                  <a:solidFill>
                    <a:schemeClr val="bg1"/>
                  </a:solidFill>
                  <a:prstDash val="solid"/>
                </a:ln>
                <a:solidFill>
                  <a:srgbClr val="00B050"/>
                </a:solidFill>
                <a:effectLst>
                  <a:outerShdw dist="38100" dir="2700000" algn="bl" rotWithShape="0">
                    <a:schemeClr val="accent5"/>
                  </a:outerShdw>
                </a:effectLst>
                <a:latin typeface="Arial" panose="020B0604020202020204" pitchFamily="34" charset="0"/>
                <a:cs typeface="Arial" panose="020B0604020202020204" pitchFamily="34" charset="0"/>
              </a:rPr>
              <a:t>Oppositional defiant disorder (ODD)</a:t>
            </a:r>
          </a:p>
        </p:txBody>
      </p:sp>
      <p:sp>
        <p:nvSpPr>
          <p:cNvPr id="15" name="TextBox 14">
            <a:extLst>
              <a:ext uri="{FF2B5EF4-FFF2-40B4-BE49-F238E27FC236}">
                <a16:creationId xmlns:a16="http://schemas.microsoft.com/office/drawing/2014/main" id="{074DDF08-86FC-45FF-A863-769354BA719F}"/>
              </a:ext>
            </a:extLst>
          </p:cNvPr>
          <p:cNvSpPr txBox="1"/>
          <p:nvPr/>
        </p:nvSpPr>
        <p:spPr>
          <a:xfrm>
            <a:off x="5068888" y="5372100"/>
            <a:ext cx="6286500" cy="615553"/>
          </a:xfrm>
          <a:prstGeom prst="rect">
            <a:avLst/>
          </a:prstGeom>
          <a:noFill/>
          <a:ln>
            <a:solidFill>
              <a:schemeClr val="accent5"/>
            </a:solidFill>
          </a:ln>
        </p:spPr>
        <p:txBody>
          <a:bodyPr wrap="square" rtlCol="0">
            <a:spAutoFit/>
          </a:bodyPr>
          <a:lstStyle/>
          <a:p>
            <a:pPr algn="ctr"/>
            <a:r>
              <a:rPr lang="en-GB" sz="1000" u="sng" dirty="0">
                <a:latin typeface="Times New Roman" panose="02020603050405020304" pitchFamily="18" charset="0"/>
                <a:cs typeface="Times New Roman" panose="02020603050405020304" pitchFamily="18" charset="0"/>
              </a:rPr>
              <a:t>Conclusion</a:t>
            </a:r>
          </a:p>
          <a:p>
            <a:pPr algn="ctr"/>
            <a:r>
              <a:rPr lang="en-GB" sz="800" dirty="0">
                <a:latin typeface="Times New Roman" panose="02020603050405020304" pitchFamily="18" charset="0"/>
                <a:cs typeface="Times New Roman" panose="02020603050405020304" pitchFamily="18" charset="0"/>
              </a:rPr>
              <a:t>To conclude this poster, although oppositional deficit disorder is an additional learning need, there is not enough awareness on it, more training should be provided for teachers and parents should receive more help. Hopefully in the future it will be known exactly what causes it, and specific medicine that can help a child deal with their disorder. </a:t>
            </a:r>
          </a:p>
        </p:txBody>
      </p:sp>
      <p:pic>
        <p:nvPicPr>
          <p:cNvPr id="2" name="Picture 1">
            <a:extLst>
              <a:ext uri="{FF2B5EF4-FFF2-40B4-BE49-F238E27FC236}">
                <a16:creationId xmlns:a16="http://schemas.microsoft.com/office/drawing/2014/main" id="{68884934-941C-42FE-AF4F-9E6182F0A283}"/>
              </a:ext>
            </a:extLst>
          </p:cNvPr>
          <p:cNvPicPr>
            <a:picLocks noChangeAspect="1"/>
          </p:cNvPicPr>
          <p:nvPr/>
        </p:nvPicPr>
        <p:blipFill>
          <a:blip r:embed="rId2"/>
          <a:stretch>
            <a:fillRect/>
          </a:stretch>
        </p:blipFill>
        <p:spPr>
          <a:xfrm>
            <a:off x="836611" y="4659181"/>
            <a:ext cx="3932238" cy="1784149"/>
          </a:xfrm>
          <a:prstGeom prst="rect">
            <a:avLst/>
          </a:prstGeom>
        </p:spPr>
      </p:pic>
      <p:sp>
        <p:nvSpPr>
          <p:cNvPr id="3" name="TextBox 2">
            <a:extLst>
              <a:ext uri="{FF2B5EF4-FFF2-40B4-BE49-F238E27FC236}">
                <a16:creationId xmlns:a16="http://schemas.microsoft.com/office/drawing/2014/main" id="{2175DC4D-BC91-4FE8-A887-6F427EBDAB90}"/>
              </a:ext>
            </a:extLst>
          </p:cNvPr>
          <p:cNvSpPr txBox="1"/>
          <p:nvPr/>
        </p:nvSpPr>
        <p:spPr>
          <a:xfrm>
            <a:off x="693736" y="6443330"/>
            <a:ext cx="3932238" cy="253916"/>
          </a:xfrm>
          <a:prstGeom prst="rect">
            <a:avLst/>
          </a:prstGeom>
          <a:noFill/>
        </p:spPr>
        <p:txBody>
          <a:bodyPr wrap="square" rtlCol="0">
            <a:spAutoFit/>
          </a:bodyPr>
          <a:lstStyle/>
          <a:p>
            <a:pPr algn="ctr"/>
            <a:r>
              <a:rPr lang="en-GB" sz="1050" dirty="0"/>
              <a:t>(The Trivedi Effect, 2017)</a:t>
            </a:r>
          </a:p>
        </p:txBody>
      </p:sp>
    </p:spTree>
    <p:extLst>
      <p:ext uri="{BB962C8B-B14F-4D97-AF65-F5344CB8AC3E}">
        <p14:creationId xmlns:p14="http://schemas.microsoft.com/office/powerpoint/2010/main" val="1266284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93CABBB-247F-4ECE-BC6E-D5EFC2ADF468}"/>
              </a:ext>
            </a:extLst>
          </p:cNvPr>
          <p:cNvSpPr txBox="1"/>
          <p:nvPr/>
        </p:nvSpPr>
        <p:spPr>
          <a:xfrm>
            <a:off x="390525" y="333375"/>
            <a:ext cx="11372850" cy="6430094"/>
          </a:xfrm>
          <a:prstGeom prst="rect">
            <a:avLst/>
          </a:prstGeom>
          <a:noFill/>
        </p:spPr>
        <p:txBody>
          <a:bodyPr wrap="square" rtlCol="0">
            <a:spAutoFit/>
          </a:bodyPr>
          <a:lstStyle/>
          <a:p>
            <a:pPr algn="just">
              <a:lnSpc>
                <a:spcPct val="150000"/>
              </a:lnSpc>
            </a:pPr>
            <a:r>
              <a:rPr lang="en-GB" sz="1200" u="sng" dirty="0">
                <a:solidFill>
                  <a:schemeClr val="bg1"/>
                </a:solidFill>
                <a:latin typeface="Times New Roman" panose="02020603050405020304" pitchFamily="18" charset="0"/>
                <a:cs typeface="Times New Roman" panose="02020603050405020304" pitchFamily="18" charset="0"/>
              </a:rPr>
              <a:t>References - Presentation</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Abraham, K. and </a:t>
            </a:r>
            <a:r>
              <a:rPr lang="en-GB" sz="1200" dirty="0" err="1">
                <a:solidFill>
                  <a:schemeClr val="bg1"/>
                </a:solidFill>
                <a:latin typeface="Times New Roman" panose="02020603050405020304" pitchFamily="18" charset="0"/>
                <a:cs typeface="Times New Roman" panose="02020603050405020304" pitchFamily="18" charset="0"/>
              </a:rPr>
              <a:t>Cordner</a:t>
            </a:r>
            <a:r>
              <a:rPr lang="en-GB" sz="1200" dirty="0">
                <a:solidFill>
                  <a:schemeClr val="bg1"/>
                </a:solidFill>
                <a:latin typeface="Times New Roman" panose="02020603050405020304" pitchFamily="18" charset="0"/>
                <a:cs typeface="Times New Roman" panose="02020603050405020304" pitchFamily="18" charset="0"/>
              </a:rPr>
              <a:t>, M. (no date) Parenting ODD Children and Teens: How to Make Consequences Work. Available at: https://www.google.com/url?q=https://www.empoweringparents.com/article/parenting-odd-children-and-teens-how-to-make-consequences-work/&amp;sa=D&amp;source=docs&amp;ust=1642104229537050&amp;usg=AOvVaw3t2AzK9L04bJkzneI-G7dZ (Accessed: 3rd January 2022). </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Aggarwal, A. (2021) Oppositional Defiant Disorder. Available at: https://www.statpearls.com/articlelibrary/viewarticle/26231/ (Accessed: 2nd January 2022). </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Aggarwal, A. and Marwaha, R. (2021) Oppositional Defiant Disorder. Available at: https://www.ncbi.nlm.nih.gov/books/NBK557443/ (Accessed: 6th January 2022). </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American Academy of Child &amp; Adolescent Psychiatry (2019) Oppositional Defiant Disorder. Available at: https://www.google.com/url?q=https://www.aacap.org/AACAP/Families_and_Youth/Facts_for_Families/FFF-Guide/Children-With-Oppositional-Defiant-Disorder-072.aspx%23:~:text%3DOne%2520to%2520sixteen%2520percent%2520of%2520all%2520school-age%2520children,psychological%252C%2520and%2520social%2520factors%2520may%2520have%2520a%2520role.&amp;sa=D&amp;source=docs&amp;ust=1642103732396506&amp;usg=AOvVaw3onoHvj0STINA7ThWMv5uO (Accessed: 2nd January 2022).</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Bostons </a:t>
            </a:r>
            <a:r>
              <a:rPr lang="en-GB" sz="1200" dirty="0" err="1">
                <a:solidFill>
                  <a:schemeClr val="bg1"/>
                </a:solidFill>
                <a:latin typeface="Times New Roman" panose="02020603050405020304" pitchFamily="18" charset="0"/>
                <a:cs typeface="Times New Roman" panose="02020603050405020304" pitchFamily="18" charset="0"/>
              </a:rPr>
              <a:t>Childrens</a:t>
            </a:r>
            <a:r>
              <a:rPr lang="en-GB" sz="1200" dirty="0">
                <a:solidFill>
                  <a:schemeClr val="bg1"/>
                </a:solidFill>
                <a:latin typeface="Times New Roman" panose="02020603050405020304" pitchFamily="18" charset="0"/>
                <a:cs typeface="Times New Roman" panose="02020603050405020304" pitchFamily="18" charset="0"/>
              </a:rPr>
              <a:t> Hospital (no date) Oppositional Defiant Disorder Symptoms &amp; Causes. Available at: https://www.childrenshospital.org/conditions-and-treatments/conditions/o/oppositional-defiant-disorder/symptoms-and-causes (Accessed: 12th January 2022). </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Davies, N. (2016) Oppositional defiant disorder in the classroom. Available at: https://www.headteacher-update.com/best-practice-article/oppositional-defiant-disorder-in-the-classroom/112142/ (Accessed: 2nd January 2022).</a:t>
            </a:r>
          </a:p>
          <a:p>
            <a:pPr algn="just">
              <a:lnSpc>
                <a:spcPct val="150000"/>
              </a:lnSpc>
            </a:pPr>
            <a:r>
              <a:rPr lang="en-GB" sz="1200" dirty="0" err="1">
                <a:solidFill>
                  <a:schemeClr val="bg1"/>
                </a:solidFill>
                <a:latin typeface="Times New Roman" panose="02020603050405020304" pitchFamily="18" charset="0"/>
                <a:cs typeface="Times New Roman" panose="02020603050405020304" pitchFamily="18" charset="0"/>
              </a:rPr>
              <a:t>Frolli</a:t>
            </a:r>
            <a:r>
              <a:rPr lang="en-GB" sz="1200" dirty="0">
                <a:solidFill>
                  <a:schemeClr val="bg1"/>
                </a:solidFill>
                <a:latin typeface="Times New Roman" panose="02020603050405020304" pitchFamily="18" charset="0"/>
                <a:cs typeface="Times New Roman" panose="02020603050405020304" pitchFamily="18" charset="0"/>
              </a:rPr>
              <a:t>, A. et al. (2021) ‘Maternal reflexive functions and parent training in children with oppositional defiant disorder’, Current Paediatric Research, 25(8), pp. 744-751. </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Furlong, M. et al. (2013) ‘Cochrane review: behavioural and cognitive-behavioural group-based parenting programmes for early-onset conduct problems in children aged 3 to 12 years’, Evid Based Child Health, 8(2), pp. 318-692.</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Gill, K. (2019) What Oppositional Defiant Disorder (ODD) Looks Like in Children. Available at: https://www.healthline.com/health/childrens-health/odd-in-children#causes  (Accessed: 6th January 2022). </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Good Therapy (2019) Oppositional Defiant Disorder Treatment. Available at:  https://www.goodtherapy.org/learn-about-therapy/issues/oppositional-and-defiant-disorder/treatment (Accessed: 5th January 2022).</a:t>
            </a:r>
          </a:p>
          <a:p>
            <a:pPr algn="just">
              <a:lnSpc>
                <a:spcPct val="150000"/>
              </a:lnSpc>
            </a:pPr>
            <a:endParaRPr lang="en-GB" sz="1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3452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D52424-5EF7-42DE-889B-D435A8CA4DE0}"/>
              </a:ext>
            </a:extLst>
          </p:cNvPr>
          <p:cNvSpPr txBox="1"/>
          <p:nvPr/>
        </p:nvSpPr>
        <p:spPr>
          <a:xfrm>
            <a:off x="246647" y="256775"/>
            <a:ext cx="11515725" cy="6430094"/>
          </a:xfrm>
          <a:prstGeom prst="rect">
            <a:avLst/>
          </a:prstGeom>
          <a:noFill/>
        </p:spPr>
        <p:txBody>
          <a:bodyPr wrap="square" rtlCol="0">
            <a:spAutoFit/>
          </a:bodyPr>
          <a:lstStyle/>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Gosh, A., Ray, A. and </a:t>
            </a:r>
            <a:r>
              <a:rPr lang="en-GB" sz="1200" dirty="0" err="1">
                <a:solidFill>
                  <a:schemeClr val="bg1"/>
                </a:solidFill>
                <a:latin typeface="Times New Roman" panose="02020603050405020304" pitchFamily="18" charset="0"/>
                <a:cs typeface="Times New Roman" panose="02020603050405020304" pitchFamily="18" charset="0"/>
              </a:rPr>
              <a:t>Basu</a:t>
            </a:r>
            <a:r>
              <a:rPr lang="en-GB" sz="1200" dirty="0">
                <a:solidFill>
                  <a:schemeClr val="bg1"/>
                </a:solidFill>
                <a:latin typeface="Times New Roman" panose="02020603050405020304" pitchFamily="18" charset="0"/>
                <a:cs typeface="Times New Roman" panose="02020603050405020304" pitchFamily="18" charset="0"/>
              </a:rPr>
              <a:t>, A. (2017) ‘Oppositional defiant disorder: current insight’, Psychology Research and </a:t>
            </a:r>
            <a:r>
              <a:rPr lang="en-GB" sz="1200" dirty="0" err="1">
                <a:solidFill>
                  <a:schemeClr val="bg1"/>
                </a:solidFill>
                <a:latin typeface="Times New Roman" panose="02020603050405020304" pitchFamily="18" charset="0"/>
                <a:cs typeface="Times New Roman" panose="02020603050405020304" pitchFamily="18" charset="0"/>
              </a:rPr>
              <a:t>Behavior</a:t>
            </a:r>
            <a:r>
              <a:rPr lang="en-GB" sz="1200" dirty="0">
                <a:solidFill>
                  <a:schemeClr val="bg1"/>
                </a:solidFill>
                <a:latin typeface="Times New Roman" panose="02020603050405020304" pitchFamily="18" charset="0"/>
                <a:cs typeface="Times New Roman" panose="02020603050405020304" pitchFamily="18" charset="0"/>
              </a:rPr>
              <a:t> Management, 10, pp. 353-367.</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Hasan, S. (2019) Oppositional Defiant Disorder Factsheet (for Schools). Available at: https://kidshealth.org/en/parents/odd-factsheet.html (Accessed: 6th January 2022).</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Health Engine (2008) Oppositional defiant disorder (ODD). Available at: https://healthengine.com.au/info/oppositional-defiant-disorder-odd#:~:text=Oppositional%20defiant%20disorder%20%28ODD%29%201%20Statistics.%20ODD%20is,between%20the%20age%20of%208%20and%20early%20adolescence. (Accessed: 2nd January 2022). </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John Hopkins Medicine (2022) Oppositional Defiant Disorder (ODD) in Children. Available at: https://www.hopkinsmedicine.org/health/conditions-and-diseases/oppositional-defiant-disorder (Accessed: 2nd January 2022). </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Kids Mental Health (2009) Children Conduct Disorder Oppositional Defiant Disorder ODD. Available at: https://www.google.com/url?q=http://www.kidsmentalhealth.org/children-conduct-disorder-oppositional-defiant-disorder-odd/%23:~:text%3DConduct%2520disorder%2520commonly%2520occurs%2520when%2520ODD%2520is%2520left,may%2520initiate%2520bullying%2520and%2520fighting%252C%2520or%2520animal%2520cruelty.&amp;sa=D&amp;source=docs&amp;ust=1642105164494017&amp;usg=AOvVaw0jk4x9fLkATi_mwXqXy_00 (Accessed 6th January 2022).</a:t>
            </a:r>
          </a:p>
          <a:p>
            <a:pPr algn="just">
              <a:lnSpc>
                <a:spcPct val="150000"/>
              </a:lnSpc>
            </a:pPr>
            <a:r>
              <a:rPr lang="en-GB" sz="1200" dirty="0" err="1">
                <a:solidFill>
                  <a:schemeClr val="bg1"/>
                </a:solidFill>
                <a:latin typeface="Times New Roman" panose="02020603050405020304" pitchFamily="18" charset="0"/>
                <a:cs typeface="Times New Roman" panose="02020603050405020304" pitchFamily="18" charset="0"/>
              </a:rPr>
              <a:t>Kivi</a:t>
            </a:r>
            <a:r>
              <a:rPr lang="en-GB" sz="1200" dirty="0">
                <a:solidFill>
                  <a:schemeClr val="bg1"/>
                </a:solidFill>
                <a:latin typeface="Times New Roman" panose="02020603050405020304" pitchFamily="18" charset="0"/>
                <a:cs typeface="Times New Roman" panose="02020603050405020304" pitchFamily="18" charset="0"/>
              </a:rPr>
              <a:t>, R. (2022) Conduct Disorder. Available at: https://www.healthline.com/health/conduct-disorder  (Accessed: 6th January 2022). </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Learning </a:t>
            </a:r>
            <a:r>
              <a:rPr lang="en-GB" sz="1200" dirty="0" err="1">
                <a:solidFill>
                  <a:schemeClr val="bg1"/>
                </a:solidFill>
                <a:latin typeface="Times New Roman" panose="02020603050405020304" pitchFamily="18" charset="0"/>
                <a:cs typeface="Times New Roman" panose="02020603050405020304" pitchFamily="18" charset="0"/>
              </a:rPr>
              <a:t>Liftoff</a:t>
            </a:r>
            <a:r>
              <a:rPr lang="en-GB" sz="1200" dirty="0">
                <a:solidFill>
                  <a:schemeClr val="bg1"/>
                </a:solidFill>
                <a:latin typeface="Times New Roman" panose="02020603050405020304" pitchFamily="18" charset="0"/>
                <a:cs typeface="Times New Roman" panose="02020603050405020304" pitchFamily="18" charset="0"/>
              </a:rPr>
              <a:t> (2015) Oppositional Defiant Disorder: How to identify ODD in Your Child. Available at: https://www.google.com/url?q=https://www.learningliftoff.com/oppositional-defiant-disorder-how-to-identify-odd-in-your-child/&amp;sa=D&amp;source=docs&amp;ust=1642103820382447&amp;usg=AOvVaw1pAYQ8jA_ZMoX-sl0E1IWS (Accessed: 2nd January 2022).</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Mayo Clinic (2018) Oppositional defiant disorder (ODD). Available at: https://www.mayoclinic.org/diseases-conditions/oppositional-defiant-disorder/symptoms-causes/syc-20375831 (Accessed: 2nd January 2022).</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Meraki Lane (2020) Dealing with Oppositional Defiant Disorder? 18 Tips for Parents and Teachers. Available at: https://www.merakilane.com/dealing-with-oppositional-defiant-disorder-18-tips-for-parents-and-teachers/ (Accessed: 3rd January 2022).</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Mightier (2020) Strategies for Parents Living With a Child Who has ODD. Available at: https://www.mightier.com/articles/living-with-a-child-with-odd/ (Accessed: 5th January 2022).</a:t>
            </a:r>
          </a:p>
          <a:p>
            <a:pPr algn="just">
              <a:lnSpc>
                <a:spcPct val="150000"/>
              </a:lnSpc>
            </a:pPr>
            <a:r>
              <a:rPr lang="en-GB" sz="1200" dirty="0" err="1">
                <a:solidFill>
                  <a:schemeClr val="bg1"/>
                </a:solidFill>
                <a:latin typeface="Times New Roman" panose="02020603050405020304" pitchFamily="18" charset="0"/>
                <a:cs typeface="Times New Roman" panose="02020603050405020304" pitchFamily="18" charset="0"/>
              </a:rPr>
              <a:t>Mrunal</a:t>
            </a:r>
            <a:r>
              <a:rPr lang="en-GB" sz="1200" dirty="0">
                <a:solidFill>
                  <a:schemeClr val="bg1"/>
                </a:solidFill>
                <a:latin typeface="Times New Roman" panose="02020603050405020304" pitchFamily="18" charset="0"/>
                <a:cs typeface="Times New Roman" panose="02020603050405020304" pitchFamily="18" charset="0"/>
              </a:rPr>
              <a:t> (2018) Should Parents Take Parenting Classes – Its Pros and Cons. Available at: https://parenting.firstcry.com/articles/should-parents-take-parenting-classes-its-pros-and-cons (Accessed: 11th January 2022). </a:t>
            </a:r>
          </a:p>
          <a:p>
            <a:pPr algn="just">
              <a:lnSpc>
                <a:spcPct val="150000"/>
              </a:lnSpc>
            </a:pPr>
            <a:r>
              <a:rPr lang="en-GB" sz="1200" dirty="0" err="1">
                <a:solidFill>
                  <a:schemeClr val="bg1"/>
                </a:solidFill>
                <a:latin typeface="Times New Roman" panose="02020603050405020304" pitchFamily="18" charset="0"/>
                <a:cs typeface="Times New Roman" panose="02020603050405020304" pitchFamily="18" charset="0"/>
              </a:rPr>
              <a:t>Ollendick</a:t>
            </a:r>
            <a:r>
              <a:rPr lang="en-GB" sz="1200" dirty="0">
                <a:solidFill>
                  <a:schemeClr val="bg1"/>
                </a:solidFill>
                <a:latin typeface="Times New Roman" panose="02020603050405020304" pitchFamily="18" charset="0"/>
                <a:cs typeface="Times New Roman" panose="02020603050405020304" pitchFamily="18" charset="0"/>
              </a:rPr>
              <a:t>, T.H. et al. (2015) ‘Parent Management Training and Collaborative &amp; Proactive Solutions: A Randomized Control Trial for Oppositional Youth’, J Clin Child </a:t>
            </a:r>
            <a:r>
              <a:rPr lang="en-GB" sz="1200" dirty="0" err="1">
                <a:solidFill>
                  <a:schemeClr val="bg1"/>
                </a:solidFill>
                <a:latin typeface="Times New Roman" panose="02020603050405020304" pitchFamily="18" charset="0"/>
                <a:cs typeface="Times New Roman" panose="02020603050405020304" pitchFamily="18" charset="0"/>
              </a:rPr>
              <a:t>Adolesc</a:t>
            </a:r>
            <a:r>
              <a:rPr lang="en-GB" sz="1200" dirty="0">
                <a:solidFill>
                  <a:schemeClr val="bg1"/>
                </a:solidFill>
                <a:latin typeface="Times New Roman" panose="02020603050405020304" pitchFamily="18" charset="0"/>
                <a:cs typeface="Times New Roman" panose="02020603050405020304" pitchFamily="18" charset="0"/>
              </a:rPr>
              <a:t> </a:t>
            </a:r>
            <a:r>
              <a:rPr lang="en-GB" sz="1200" dirty="0" err="1">
                <a:solidFill>
                  <a:schemeClr val="bg1"/>
                </a:solidFill>
                <a:latin typeface="Times New Roman" panose="02020603050405020304" pitchFamily="18" charset="0"/>
                <a:cs typeface="Times New Roman" panose="02020603050405020304" pitchFamily="18" charset="0"/>
              </a:rPr>
              <a:t>Psychol</a:t>
            </a:r>
            <a:r>
              <a:rPr lang="en-GB" sz="1200" dirty="0">
                <a:solidFill>
                  <a:schemeClr val="bg1"/>
                </a:solidFill>
                <a:latin typeface="Times New Roman" panose="02020603050405020304" pitchFamily="18" charset="0"/>
                <a:cs typeface="Times New Roman" panose="02020603050405020304" pitchFamily="18" charset="0"/>
              </a:rPr>
              <a:t>, 45(5), pp. 591-604.</a:t>
            </a:r>
          </a:p>
        </p:txBody>
      </p:sp>
    </p:spTree>
    <p:extLst>
      <p:ext uri="{BB962C8B-B14F-4D97-AF65-F5344CB8AC3E}">
        <p14:creationId xmlns:p14="http://schemas.microsoft.com/office/powerpoint/2010/main" val="3454174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F81550-25B7-4334-BC7C-0BCFCC3B0659}"/>
              </a:ext>
            </a:extLst>
          </p:cNvPr>
          <p:cNvSpPr txBox="1"/>
          <p:nvPr/>
        </p:nvSpPr>
        <p:spPr>
          <a:xfrm>
            <a:off x="561975" y="523875"/>
            <a:ext cx="11049000" cy="1444113"/>
          </a:xfrm>
          <a:prstGeom prst="rect">
            <a:avLst/>
          </a:prstGeom>
          <a:noFill/>
        </p:spPr>
        <p:txBody>
          <a:bodyPr wrap="square" rtlCol="0">
            <a:spAutoFit/>
          </a:bodyPr>
          <a:lstStyle/>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The Trivedi Effect (2017) 9 Symptoms of Oppositional Defiant Disorder. Available at: https://www.trivedieffect.com/inspiration-blog/oppositional-defiant-disorder/ (Accessed: 12th January 2022). </a:t>
            </a:r>
          </a:p>
          <a:p>
            <a:pPr algn="just">
              <a:lnSpc>
                <a:spcPct val="150000"/>
              </a:lnSpc>
            </a:pPr>
            <a:r>
              <a:rPr lang="en-GB" sz="1200" dirty="0">
                <a:solidFill>
                  <a:schemeClr val="bg1"/>
                </a:solidFill>
                <a:latin typeface="Times New Roman" panose="02020603050405020304" pitchFamily="18" charset="0"/>
                <a:cs typeface="Times New Roman" panose="02020603050405020304" pitchFamily="18" charset="0"/>
              </a:rPr>
              <a:t>Wise, R. (2018) These are Five Research-Based Interventions for Treating Oppositional Defiant Disorder. Available at: https://educationandbehavior.com/evidenced-based-interventions-for-oppositional-defiant-disorder/  (Accessed: 7th January 2022).</a:t>
            </a:r>
          </a:p>
          <a:p>
            <a:pPr algn="just">
              <a:lnSpc>
                <a:spcPct val="150000"/>
              </a:lnSpc>
            </a:pPr>
            <a:endParaRPr lang="en-GB" sz="1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73863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3EC26C"/>
      </a:accent1>
      <a:accent2>
        <a:srgbClr val="B3D463"/>
      </a:accent2>
      <a:accent3>
        <a:srgbClr val="3BBC9D"/>
      </a:accent3>
      <a:accent4>
        <a:srgbClr val="97AF75"/>
      </a:accent4>
      <a:accent5>
        <a:srgbClr val="6BA841"/>
      </a:accent5>
      <a:accent6>
        <a:srgbClr val="79AE90"/>
      </a:accent6>
      <a:hlink>
        <a:srgbClr val="85E4A6"/>
      </a:hlink>
      <a:folHlink>
        <a:srgbClr val="BDF3D0"/>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43372978-11FE-4814-AC26-BC300187D8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100</TotalTime>
  <Words>2290</Words>
  <Application>Microsoft Office PowerPoint</Application>
  <PresentationFormat>Widescreen</PresentationFormat>
  <Paragraphs>36</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Calibri</vt:lpstr>
      <vt:lpstr>Calisto MT</vt:lpstr>
      <vt:lpstr>Times New Roman</vt:lpstr>
      <vt:lpstr>Wingdings 2</vt:lpstr>
      <vt:lpstr>Slate</vt:lpstr>
      <vt:lpstr>What is Oppositional Defiant Disorder  (ODD)? It is described by Ghosh, Ray and Basu (2017) as a childhood behavioural problem which is usually characterised by constant disobedience and hostility. Children with this additional learning  need are often uncooperative, they can be hostile towards peers, parents, teachers and other authority figures and also may be defiant. Learning Liftoff (2015) exclaims that before adolescence, the disorder is more common in boys, but is equally prevalent in both genders after puberty. American Academy of Child and Adolescent Psychiatry, (2019) says that one to sixteen percent of school age children and adolescents have Oppositional defiant disorder and Aggarwal (2021) explains that is one of the most common childhood behaviour disorders.  Symptoms of ODD  Mayo Clinic (2018) describes other signs of oppositional defiant disorder to be a child or teenager having frequent or persistent patterns of anger, to be irritable, argumentative, or even feeling vindictful towards others. There are many barriers that may prevent a child from being diagnosed or even being treated for this additional learning need, one reason for this says Health Engine (2008) is that researchers do not know what may cause it. Learning Liftoff (2015) exclaims that before adolescence, the disorder is more common in boys, but is equally prevalent in both genders after puberty. Davies (2016) describes pupils that have oppositional defiant disorder are often very challenging for classroom teachers or practitioners to understand and deal with.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Oppositional Defiant Disorder  (ODD)? It is described by Ghosh, Ray and Basu (2017) as a childhood behavioural problem which is usually characterised by constant disobedience and hostility.   Symptoms of ODD  </dc:title>
  <dc:creator>Emily</dc:creator>
  <cp:lastModifiedBy>Emily Cooke</cp:lastModifiedBy>
  <cp:revision>1</cp:revision>
  <dcterms:created xsi:type="dcterms:W3CDTF">2022-01-13T02:50:41Z</dcterms:created>
  <dcterms:modified xsi:type="dcterms:W3CDTF">2022-01-13T20:31:29Z</dcterms:modified>
</cp:coreProperties>
</file>