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6B0F9BD-E147-4EAC-92CF-EFFCFF20EA46}" v="45" dt="2026-01-20T19:17:38.2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75358" autoAdjust="0"/>
  </p:normalViewPr>
  <p:slideViewPr>
    <p:cSldViewPr snapToGrid="0">
      <p:cViewPr>
        <p:scale>
          <a:sx n="78" d="100"/>
          <a:sy n="78" d="100"/>
        </p:scale>
        <p:origin x="246" y="6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808C983-BACC-4D71-8D37-9A76AF2DAD61}" type="doc">
      <dgm:prSet loTypeId="urn:microsoft.com/office/officeart/2016/7/layout/VerticalHollowAction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8FADF7D2-7CB9-4DF9-BE8F-FCEAE8255E9B}">
      <dgm:prSet/>
      <dgm:spPr/>
      <dgm:t>
        <a:bodyPr/>
        <a:lstStyle/>
        <a:p>
          <a:r>
            <a:rPr lang="en-US"/>
            <a:t>Review</a:t>
          </a:r>
        </a:p>
      </dgm:t>
    </dgm:pt>
    <dgm:pt modelId="{23B86134-7B4E-41A9-8F49-3E0A796FFDA4}" type="parTrans" cxnId="{0374BA4E-8D36-432A-B9CE-3A05625C633A}">
      <dgm:prSet/>
      <dgm:spPr/>
      <dgm:t>
        <a:bodyPr/>
        <a:lstStyle/>
        <a:p>
          <a:endParaRPr lang="en-US"/>
        </a:p>
      </dgm:t>
    </dgm:pt>
    <dgm:pt modelId="{9EB0502F-D1EF-43B5-A440-23C300633533}" type="sibTrans" cxnId="{0374BA4E-8D36-432A-B9CE-3A05625C633A}">
      <dgm:prSet/>
      <dgm:spPr/>
      <dgm:t>
        <a:bodyPr/>
        <a:lstStyle/>
        <a:p>
          <a:endParaRPr lang="en-US"/>
        </a:p>
      </dgm:t>
    </dgm:pt>
    <dgm:pt modelId="{FF8E3FF8-3C66-48D5-A757-6319E6792144}">
      <dgm:prSet/>
      <dgm:spPr/>
      <dgm:t>
        <a:bodyPr/>
        <a:lstStyle/>
        <a:p>
          <a:r>
            <a:rPr lang="en-US"/>
            <a:t>Review your presentations for substance misuse and criminality and identify things you did well and thins that could be improved.</a:t>
          </a:r>
        </a:p>
      </dgm:t>
    </dgm:pt>
    <dgm:pt modelId="{78086BFC-3A28-4AC2-BE3A-53C2A6D39611}" type="parTrans" cxnId="{9E9CCF26-D38C-454B-92CB-84A2E7A9655A}">
      <dgm:prSet/>
      <dgm:spPr/>
      <dgm:t>
        <a:bodyPr/>
        <a:lstStyle/>
        <a:p>
          <a:endParaRPr lang="en-US"/>
        </a:p>
      </dgm:t>
    </dgm:pt>
    <dgm:pt modelId="{AFFAE4D8-F94E-439B-AD4A-27FF27E08B69}" type="sibTrans" cxnId="{9E9CCF26-D38C-454B-92CB-84A2E7A9655A}">
      <dgm:prSet/>
      <dgm:spPr/>
      <dgm:t>
        <a:bodyPr/>
        <a:lstStyle/>
        <a:p>
          <a:endParaRPr lang="en-US"/>
        </a:p>
      </dgm:t>
    </dgm:pt>
    <dgm:pt modelId="{17E62BF7-5FFD-437D-A8A2-8409CE0104F0}">
      <dgm:prSet/>
      <dgm:spPr/>
      <dgm:t>
        <a:bodyPr/>
        <a:lstStyle/>
        <a:p>
          <a:r>
            <a:rPr lang="en-US"/>
            <a:t>Review</a:t>
          </a:r>
        </a:p>
      </dgm:t>
    </dgm:pt>
    <dgm:pt modelId="{CE9A127C-9017-4DB3-95C4-A199A8BAD072}" type="parTrans" cxnId="{8C15018A-ADA4-4EE1-90BB-1AB404D9FE4B}">
      <dgm:prSet/>
      <dgm:spPr/>
      <dgm:t>
        <a:bodyPr/>
        <a:lstStyle/>
        <a:p>
          <a:endParaRPr lang="en-US"/>
        </a:p>
      </dgm:t>
    </dgm:pt>
    <dgm:pt modelId="{E3A4A331-E2EF-4F17-9750-CC3882F04894}" type="sibTrans" cxnId="{8C15018A-ADA4-4EE1-90BB-1AB404D9FE4B}">
      <dgm:prSet/>
      <dgm:spPr/>
      <dgm:t>
        <a:bodyPr/>
        <a:lstStyle/>
        <a:p>
          <a:endParaRPr lang="en-US"/>
        </a:p>
      </dgm:t>
    </dgm:pt>
    <dgm:pt modelId="{E4561CE6-070B-4BFD-AD1A-EE22642D32B1}">
      <dgm:prSet/>
      <dgm:spPr/>
      <dgm:t>
        <a:bodyPr/>
        <a:lstStyle/>
        <a:p>
          <a:r>
            <a:rPr lang="en-US"/>
            <a:t>Review the feedback provided on the submission.</a:t>
          </a:r>
        </a:p>
      </dgm:t>
    </dgm:pt>
    <dgm:pt modelId="{48E070D5-F82A-417B-A370-2BBD8FDCE9AE}" type="parTrans" cxnId="{8FDEA9C7-41B0-414C-AC42-210354B76385}">
      <dgm:prSet/>
      <dgm:spPr/>
      <dgm:t>
        <a:bodyPr/>
        <a:lstStyle/>
        <a:p>
          <a:endParaRPr lang="en-US"/>
        </a:p>
      </dgm:t>
    </dgm:pt>
    <dgm:pt modelId="{0E6FACB5-23C5-4F2D-8F7B-A48831EF37C1}" type="sibTrans" cxnId="{8FDEA9C7-41B0-414C-AC42-210354B76385}">
      <dgm:prSet/>
      <dgm:spPr/>
      <dgm:t>
        <a:bodyPr/>
        <a:lstStyle/>
        <a:p>
          <a:endParaRPr lang="en-US"/>
        </a:p>
      </dgm:t>
    </dgm:pt>
    <dgm:pt modelId="{301DD1EA-F5DE-48F0-BD8A-9DA96467B02A}">
      <dgm:prSet/>
      <dgm:spPr/>
      <dgm:t>
        <a:bodyPr/>
        <a:lstStyle/>
        <a:p>
          <a:r>
            <a:rPr lang="en-US"/>
            <a:t>Note</a:t>
          </a:r>
        </a:p>
      </dgm:t>
    </dgm:pt>
    <dgm:pt modelId="{1BB07A2F-3F3E-49F0-96B8-E05CB6E0198D}" type="parTrans" cxnId="{E7CCADD6-C30C-4ED5-BB16-EB4EA6275FDE}">
      <dgm:prSet/>
      <dgm:spPr/>
      <dgm:t>
        <a:bodyPr/>
        <a:lstStyle/>
        <a:p>
          <a:endParaRPr lang="en-US"/>
        </a:p>
      </dgm:t>
    </dgm:pt>
    <dgm:pt modelId="{09529825-0AE9-486F-BC3B-477B5F0AF1EA}" type="sibTrans" cxnId="{E7CCADD6-C30C-4ED5-BB16-EB4EA6275FDE}">
      <dgm:prSet/>
      <dgm:spPr/>
      <dgm:t>
        <a:bodyPr/>
        <a:lstStyle/>
        <a:p>
          <a:endParaRPr lang="en-US"/>
        </a:p>
      </dgm:t>
    </dgm:pt>
    <dgm:pt modelId="{43D9DAC2-ECF5-4DDD-83B4-B69DBBDAFADC}">
      <dgm:prSet/>
      <dgm:spPr/>
      <dgm:t>
        <a:bodyPr/>
        <a:lstStyle/>
        <a:p>
          <a:r>
            <a:rPr lang="en-US"/>
            <a:t>Note at least 3 things you are going to try and improve on in this presentation.</a:t>
          </a:r>
        </a:p>
      </dgm:t>
    </dgm:pt>
    <dgm:pt modelId="{57323EB7-E836-4FC4-8469-3C52A7AEFA89}" type="parTrans" cxnId="{21D41E9D-3ED0-4636-BF9D-68A8F17EB6F2}">
      <dgm:prSet/>
      <dgm:spPr/>
      <dgm:t>
        <a:bodyPr/>
        <a:lstStyle/>
        <a:p>
          <a:endParaRPr lang="en-US"/>
        </a:p>
      </dgm:t>
    </dgm:pt>
    <dgm:pt modelId="{D2E12CEC-CC1D-44FC-8B89-9250D2FDD65B}" type="sibTrans" cxnId="{21D41E9D-3ED0-4636-BF9D-68A8F17EB6F2}">
      <dgm:prSet/>
      <dgm:spPr/>
      <dgm:t>
        <a:bodyPr/>
        <a:lstStyle/>
        <a:p>
          <a:endParaRPr lang="en-US"/>
        </a:p>
      </dgm:t>
    </dgm:pt>
    <dgm:pt modelId="{64ED23BA-E15E-49E7-AFB0-BB8E6C2FB6A8}" type="pres">
      <dgm:prSet presAssocID="{3808C983-BACC-4D71-8D37-9A76AF2DAD61}" presName="Name0" presStyleCnt="0">
        <dgm:presLayoutVars>
          <dgm:dir/>
          <dgm:animLvl val="lvl"/>
          <dgm:resizeHandles val="exact"/>
        </dgm:presLayoutVars>
      </dgm:prSet>
      <dgm:spPr/>
    </dgm:pt>
    <dgm:pt modelId="{349266A1-257F-4774-8D9C-BC4C08C3B9C4}" type="pres">
      <dgm:prSet presAssocID="{8FADF7D2-7CB9-4DF9-BE8F-FCEAE8255E9B}" presName="linNode" presStyleCnt="0"/>
      <dgm:spPr/>
    </dgm:pt>
    <dgm:pt modelId="{145754B2-D6BB-4672-9753-14B830A30DEC}" type="pres">
      <dgm:prSet presAssocID="{8FADF7D2-7CB9-4DF9-BE8F-FCEAE8255E9B}" presName="parentText" presStyleLbl="solidFgAcc1" presStyleIdx="0" presStyleCnt="3">
        <dgm:presLayoutVars>
          <dgm:chMax val="1"/>
          <dgm:bulletEnabled/>
        </dgm:presLayoutVars>
      </dgm:prSet>
      <dgm:spPr/>
    </dgm:pt>
    <dgm:pt modelId="{AB5EA4FD-6127-480B-870F-7081EC069A97}" type="pres">
      <dgm:prSet presAssocID="{8FADF7D2-7CB9-4DF9-BE8F-FCEAE8255E9B}" presName="descendantText" presStyleLbl="alignNode1" presStyleIdx="0" presStyleCnt="3">
        <dgm:presLayoutVars>
          <dgm:bulletEnabled/>
        </dgm:presLayoutVars>
      </dgm:prSet>
      <dgm:spPr/>
    </dgm:pt>
    <dgm:pt modelId="{046056A5-B3A9-411A-B1D8-22CD44906CAA}" type="pres">
      <dgm:prSet presAssocID="{9EB0502F-D1EF-43B5-A440-23C300633533}" presName="sp" presStyleCnt="0"/>
      <dgm:spPr/>
    </dgm:pt>
    <dgm:pt modelId="{C9F9C3F0-C895-4A2C-B3BB-2BBC4DF688CD}" type="pres">
      <dgm:prSet presAssocID="{17E62BF7-5FFD-437D-A8A2-8409CE0104F0}" presName="linNode" presStyleCnt="0"/>
      <dgm:spPr/>
    </dgm:pt>
    <dgm:pt modelId="{E71E588C-0CF7-4743-BA4A-A65EDADF2B67}" type="pres">
      <dgm:prSet presAssocID="{17E62BF7-5FFD-437D-A8A2-8409CE0104F0}" presName="parentText" presStyleLbl="solidFgAcc1" presStyleIdx="1" presStyleCnt="3">
        <dgm:presLayoutVars>
          <dgm:chMax val="1"/>
          <dgm:bulletEnabled/>
        </dgm:presLayoutVars>
      </dgm:prSet>
      <dgm:spPr/>
    </dgm:pt>
    <dgm:pt modelId="{8C5AC975-5111-4EE6-AA97-5C7CED090A76}" type="pres">
      <dgm:prSet presAssocID="{17E62BF7-5FFD-437D-A8A2-8409CE0104F0}" presName="descendantText" presStyleLbl="alignNode1" presStyleIdx="1" presStyleCnt="3">
        <dgm:presLayoutVars>
          <dgm:bulletEnabled/>
        </dgm:presLayoutVars>
      </dgm:prSet>
      <dgm:spPr/>
    </dgm:pt>
    <dgm:pt modelId="{9A0B6B9D-C5C4-45BD-82EF-7CA1469F79A3}" type="pres">
      <dgm:prSet presAssocID="{E3A4A331-E2EF-4F17-9750-CC3882F04894}" presName="sp" presStyleCnt="0"/>
      <dgm:spPr/>
    </dgm:pt>
    <dgm:pt modelId="{1128F4A8-00C0-43AC-B118-60D6FB0A17D2}" type="pres">
      <dgm:prSet presAssocID="{301DD1EA-F5DE-48F0-BD8A-9DA96467B02A}" presName="linNode" presStyleCnt="0"/>
      <dgm:spPr/>
    </dgm:pt>
    <dgm:pt modelId="{F95344DF-F9B6-4A7B-A97B-077FDAB52D28}" type="pres">
      <dgm:prSet presAssocID="{301DD1EA-F5DE-48F0-BD8A-9DA96467B02A}" presName="parentText" presStyleLbl="solidFgAcc1" presStyleIdx="2" presStyleCnt="3">
        <dgm:presLayoutVars>
          <dgm:chMax val="1"/>
          <dgm:bulletEnabled/>
        </dgm:presLayoutVars>
      </dgm:prSet>
      <dgm:spPr/>
    </dgm:pt>
    <dgm:pt modelId="{043B6B09-871F-4E0A-B0A9-3F713540D6CA}" type="pres">
      <dgm:prSet presAssocID="{301DD1EA-F5DE-48F0-BD8A-9DA96467B02A}" presName="descendantText" presStyleLbl="alignNode1" presStyleIdx="2" presStyleCnt="3">
        <dgm:presLayoutVars>
          <dgm:bulletEnabled/>
        </dgm:presLayoutVars>
      </dgm:prSet>
      <dgm:spPr/>
    </dgm:pt>
  </dgm:ptLst>
  <dgm:cxnLst>
    <dgm:cxn modelId="{9E9CCF26-D38C-454B-92CB-84A2E7A9655A}" srcId="{8FADF7D2-7CB9-4DF9-BE8F-FCEAE8255E9B}" destId="{FF8E3FF8-3C66-48D5-A757-6319E6792144}" srcOrd="0" destOrd="0" parTransId="{78086BFC-3A28-4AC2-BE3A-53C2A6D39611}" sibTransId="{AFFAE4D8-F94E-439B-AD4A-27FF27E08B69}"/>
    <dgm:cxn modelId="{089E192B-6AB2-4ACC-A12D-E4E31435066F}" type="presOf" srcId="{43D9DAC2-ECF5-4DDD-83B4-B69DBBDAFADC}" destId="{043B6B09-871F-4E0A-B0A9-3F713540D6CA}" srcOrd="0" destOrd="0" presId="urn:microsoft.com/office/officeart/2016/7/layout/VerticalHollowActionList"/>
    <dgm:cxn modelId="{A4AF7D2D-9A53-4F8E-BD83-3DE7F2BC4B74}" type="presOf" srcId="{FF8E3FF8-3C66-48D5-A757-6319E6792144}" destId="{AB5EA4FD-6127-480B-870F-7081EC069A97}" srcOrd="0" destOrd="0" presId="urn:microsoft.com/office/officeart/2016/7/layout/VerticalHollowActionList"/>
    <dgm:cxn modelId="{4C4AFF3E-80CA-44CB-A6AA-53365A303E9B}" type="presOf" srcId="{E4561CE6-070B-4BFD-AD1A-EE22642D32B1}" destId="{8C5AC975-5111-4EE6-AA97-5C7CED090A76}" srcOrd="0" destOrd="0" presId="urn:microsoft.com/office/officeart/2016/7/layout/VerticalHollowActionList"/>
    <dgm:cxn modelId="{1BD7FD5E-67A3-4089-A91B-45FAC286F97B}" type="presOf" srcId="{301DD1EA-F5DE-48F0-BD8A-9DA96467B02A}" destId="{F95344DF-F9B6-4A7B-A97B-077FDAB52D28}" srcOrd="0" destOrd="0" presId="urn:microsoft.com/office/officeart/2016/7/layout/VerticalHollowActionList"/>
    <dgm:cxn modelId="{606F3D4D-24D5-4A1C-AAD7-7ECBF24B520E}" type="presOf" srcId="{17E62BF7-5FFD-437D-A8A2-8409CE0104F0}" destId="{E71E588C-0CF7-4743-BA4A-A65EDADF2B67}" srcOrd="0" destOrd="0" presId="urn:microsoft.com/office/officeart/2016/7/layout/VerticalHollowActionList"/>
    <dgm:cxn modelId="{0374BA4E-8D36-432A-B9CE-3A05625C633A}" srcId="{3808C983-BACC-4D71-8D37-9A76AF2DAD61}" destId="{8FADF7D2-7CB9-4DF9-BE8F-FCEAE8255E9B}" srcOrd="0" destOrd="0" parTransId="{23B86134-7B4E-41A9-8F49-3E0A796FFDA4}" sibTransId="{9EB0502F-D1EF-43B5-A440-23C300633533}"/>
    <dgm:cxn modelId="{8C15018A-ADA4-4EE1-90BB-1AB404D9FE4B}" srcId="{3808C983-BACC-4D71-8D37-9A76AF2DAD61}" destId="{17E62BF7-5FFD-437D-A8A2-8409CE0104F0}" srcOrd="1" destOrd="0" parTransId="{CE9A127C-9017-4DB3-95C4-A199A8BAD072}" sibTransId="{E3A4A331-E2EF-4F17-9750-CC3882F04894}"/>
    <dgm:cxn modelId="{21D41E9D-3ED0-4636-BF9D-68A8F17EB6F2}" srcId="{301DD1EA-F5DE-48F0-BD8A-9DA96467B02A}" destId="{43D9DAC2-ECF5-4DDD-83B4-B69DBBDAFADC}" srcOrd="0" destOrd="0" parTransId="{57323EB7-E836-4FC4-8469-3C52A7AEFA89}" sibTransId="{D2E12CEC-CC1D-44FC-8B89-9250D2FDD65B}"/>
    <dgm:cxn modelId="{8FDEA9C7-41B0-414C-AC42-210354B76385}" srcId="{17E62BF7-5FFD-437D-A8A2-8409CE0104F0}" destId="{E4561CE6-070B-4BFD-AD1A-EE22642D32B1}" srcOrd="0" destOrd="0" parTransId="{48E070D5-F82A-417B-A370-2BBD8FDCE9AE}" sibTransId="{0E6FACB5-23C5-4F2D-8F7B-A48831EF37C1}"/>
    <dgm:cxn modelId="{E7CCADD6-C30C-4ED5-BB16-EB4EA6275FDE}" srcId="{3808C983-BACC-4D71-8D37-9A76AF2DAD61}" destId="{301DD1EA-F5DE-48F0-BD8A-9DA96467B02A}" srcOrd="2" destOrd="0" parTransId="{1BB07A2F-3F3E-49F0-96B8-E05CB6E0198D}" sibTransId="{09529825-0AE9-486F-BC3B-477B5F0AF1EA}"/>
    <dgm:cxn modelId="{9B33B7DC-4833-4E25-ACDF-AE038052936E}" type="presOf" srcId="{8FADF7D2-7CB9-4DF9-BE8F-FCEAE8255E9B}" destId="{145754B2-D6BB-4672-9753-14B830A30DEC}" srcOrd="0" destOrd="0" presId="urn:microsoft.com/office/officeart/2016/7/layout/VerticalHollowActionList"/>
    <dgm:cxn modelId="{3B13B0F5-B474-4095-A187-F436FD3F9FE3}" type="presOf" srcId="{3808C983-BACC-4D71-8D37-9A76AF2DAD61}" destId="{64ED23BA-E15E-49E7-AFB0-BB8E6C2FB6A8}" srcOrd="0" destOrd="0" presId="urn:microsoft.com/office/officeart/2016/7/layout/VerticalHollowActionList"/>
    <dgm:cxn modelId="{FCBEC45C-A35C-4E22-A0E4-DB76B6D5A5DA}" type="presParOf" srcId="{64ED23BA-E15E-49E7-AFB0-BB8E6C2FB6A8}" destId="{349266A1-257F-4774-8D9C-BC4C08C3B9C4}" srcOrd="0" destOrd="0" presId="urn:microsoft.com/office/officeart/2016/7/layout/VerticalHollowActionList"/>
    <dgm:cxn modelId="{6B4E3A70-18EE-41EF-8E9C-883709A9574C}" type="presParOf" srcId="{349266A1-257F-4774-8D9C-BC4C08C3B9C4}" destId="{145754B2-D6BB-4672-9753-14B830A30DEC}" srcOrd="0" destOrd="0" presId="urn:microsoft.com/office/officeart/2016/7/layout/VerticalHollowActionList"/>
    <dgm:cxn modelId="{1F3C0203-F6C7-4998-8CC9-A7A3C91D4ABD}" type="presParOf" srcId="{349266A1-257F-4774-8D9C-BC4C08C3B9C4}" destId="{AB5EA4FD-6127-480B-870F-7081EC069A97}" srcOrd="1" destOrd="0" presId="urn:microsoft.com/office/officeart/2016/7/layout/VerticalHollowActionList"/>
    <dgm:cxn modelId="{22FC1474-4D0F-4D35-8637-33310EDA7DFD}" type="presParOf" srcId="{64ED23BA-E15E-49E7-AFB0-BB8E6C2FB6A8}" destId="{046056A5-B3A9-411A-B1D8-22CD44906CAA}" srcOrd="1" destOrd="0" presId="urn:microsoft.com/office/officeart/2016/7/layout/VerticalHollowActionList"/>
    <dgm:cxn modelId="{3B5F21AF-45C1-47BB-9F94-6437D6AAFC57}" type="presParOf" srcId="{64ED23BA-E15E-49E7-AFB0-BB8E6C2FB6A8}" destId="{C9F9C3F0-C895-4A2C-B3BB-2BBC4DF688CD}" srcOrd="2" destOrd="0" presId="urn:microsoft.com/office/officeart/2016/7/layout/VerticalHollowActionList"/>
    <dgm:cxn modelId="{5B4F87F5-FD87-44C0-974C-D033C0BB098F}" type="presParOf" srcId="{C9F9C3F0-C895-4A2C-B3BB-2BBC4DF688CD}" destId="{E71E588C-0CF7-4743-BA4A-A65EDADF2B67}" srcOrd="0" destOrd="0" presId="urn:microsoft.com/office/officeart/2016/7/layout/VerticalHollowActionList"/>
    <dgm:cxn modelId="{DDECCBB6-63C8-4767-AC8B-4062A989A67D}" type="presParOf" srcId="{C9F9C3F0-C895-4A2C-B3BB-2BBC4DF688CD}" destId="{8C5AC975-5111-4EE6-AA97-5C7CED090A76}" srcOrd="1" destOrd="0" presId="urn:microsoft.com/office/officeart/2016/7/layout/VerticalHollowActionList"/>
    <dgm:cxn modelId="{DB55815A-138C-42C5-A8B9-62BE20C3CB39}" type="presParOf" srcId="{64ED23BA-E15E-49E7-AFB0-BB8E6C2FB6A8}" destId="{9A0B6B9D-C5C4-45BD-82EF-7CA1469F79A3}" srcOrd="3" destOrd="0" presId="urn:microsoft.com/office/officeart/2016/7/layout/VerticalHollowActionList"/>
    <dgm:cxn modelId="{36D5CD57-EF1D-4142-B1C7-6CB5B1A6B4E4}" type="presParOf" srcId="{64ED23BA-E15E-49E7-AFB0-BB8E6C2FB6A8}" destId="{1128F4A8-00C0-43AC-B118-60D6FB0A17D2}" srcOrd="4" destOrd="0" presId="urn:microsoft.com/office/officeart/2016/7/layout/VerticalHollowActionList"/>
    <dgm:cxn modelId="{ADBC1E20-4720-4AAB-BEF0-0DF6E4CB00A5}" type="presParOf" srcId="{1128F4A8-00C0-43AC-B118-60D6FB0A17D2}" destId="{F95344DF-F9B6-4A7B-A97B-077FDAB52D28}" srcOrd="0" destOrd="0" presId="urn:microsoft.com/office/officeart/2016/7/layout/VerticalHollowActionList"/>
    <dgm:cxn modelId="{4BA3015E-2042-4DCF-9A5A-CFA65CEBE654}" type="presParOf" srcId="{1128F4A8-00C0-43AC-B118-60D6FB0A17D2}" destId="{043B6B09-871F-4E0A-B0A9-3F713540D6CA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5EA4FD-6127-480B-870F-7081EC069A97}">
      <dsp:nvSpPr>
        <dsp:cNvPr id="0" name=""/>
        <dsp:cNvSpPr/>
      </dsp:nvSpPr>
      <dsp:spPr>
        <a:xfrm>
          <a:off x="1234389" y="1718"/>
          <a:ext cx="4937558" cy="176143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802" tIns="447403" rIns="95802" bIns="44740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Review your presentations for substance misuse and criminality and identify things you did well and thins that could be improved.</a:t>
          </a:r>
        </a:p>
      </dsp:txBody>
      <dsp:txXfrm>
        <a:off x="1234389" y="1718"/>
        <a:ext cx="4937558" cy="1761430"/>
      </dsp:txXfrm>
    </dsp:sp>
    <dsp:sp modelId="{145754B2-D6BB-4672-9753-14B830A30DEC}">
      <dsp:nvSpPr>
        <dsp:cNvPr id="0" name=""/>
        <dsp:cNvSpPr/>
      </dsp:nvSpPr>
      <dsp:spPr>
        <a:xfrm>
          <a:off x="0" y="1718"/>
          <a:ext cx="1234389" cy="1761430"/>
        </a:xfrm>
        <a:prstGeom prst="rect">
          <a:avLst/>
        </a:prstGeom>
        <a:solidFill>
          <a:schemeClr val="l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320" tIns="173990" rIns="65320" bIns="17399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Review</a:t>
          </a:r>
        </a:p>
      </dsp:txBody>
      <dsp:txXfrm>
        <a:off x="0" y="1718"/>
        <a:ext cx="1234389" cy="1761430"/>
      </dsp:txXfrm>
    </dsp:sp>
    <dsp:sp modelId="{8C5AC975-5111-4EE6-AA97-5C7CED090A76}">
      <dsp:nvSpPr>
        <dsp:cNvPr id="0" name=""/>
        <dsp:cNvSpPr/>
      </dsp:nvSpPr>
      <dsp:spPr>
        <a:xfrm>
          <a:off x="1234389" y="1868834"/>
          <a:ext cx="4937558" cy="176143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802" tIns="447403" rIns="95802" bIns="44740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Review the feedback provided on the submission.</a:t>
          </a:r>
        </a:p>
      </dsp:txBody>
      <dsp:txXfrm>
        <a:off x="1234389" y="1868834"/>
        <a:ext cx="4937558" cy="1761430"/>
      </dsp:txXfrm>
    </dsp:sp>
    <dsp:sp modelId="{E71E588C-0CF7-4743-BA4A-A65EDADF2B67}">
      <dsp:nvSpPr>
        <dsp:cNvPr id="0" name=""/>
        <dsp:cNvSpPr/>
      </dsp:nvSpPr>
      <dsp:spPr>
        <a:xfrm>
          <a:off x="0" y="1868834"/>
          <a:ext cx="1234389" cy="1761430"/>
        </a:xfrm>
        <a:prstGeom prst="rect">
          <a:avLst/>
        </a:prstGeom>
        <a:solidFill>
          <a:schemeClr val="l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320" tIns="173990" rIns="65320" bIns="17399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Review</a:t>
          </a:r>
        </a:p>
      </dsp:txBody>
      <dsp:txXfrm>
        <a:off x="0" y="1868834"/>
        <a:ext cx="1234389" cy="1761430"/>
      </dsp:txXfrm>
    </dsp:sp>
    <dsp:sp modelId="{043B6B09-871F-4E0A-B0A9-3F713540D6CA}">
      <dsp:nvSpPr>
        <dsp:cNvPr id="0" name=""/>
        <dsp:cNvSpPr/>
      </dsp:nvSpPr>
      <dsp:spPr>
        <a:xfrm>
          <a:off x="1234389" y="3735951"/>
          <a:ext cx="4937558" cy="176143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802" tIns="447403" rIns="95802" bIns="44740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Note at least 3 things you are going to try and improve on in this presentation.</a:t>
          </a:r>
        </a:p>
      </dsp:txBody>
      <dsp:txXfrm>
        <a:off x="1234389" y="3735951"/>
        <a:ext cx="4937558" cy="1761430"/>
      </dsp:txXfrm>
    </dsp:sp>
    <dsp:sp modelId="{F95344DF-F9B6-4A7B-A97B-077FDAB52D28}">
      <dsp:nvSpPr>
        <dsp:cNvPr id="0" name=""/>
        <dsp:cNvSpPr/>
      </dsp:nvSpPr>
      <dsp:spPr>
        <a:xfrm>
          <a:off x="0" y="3735951"/>
          <a:ext cx="1234389" cy="1761430"/>
        </a:xfrm>
        <a:prstGeom prst="rect">
          <a:avLst/>
        </a:prstGeom>
        <a:solidFill>
          <a:schemeClr val="l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320" tIns="173990" rIns="65320" bIns="17399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Note</a:t>
          </a:r>
        </a:p>
      </dsp:txBody>
      <dsp:txXfrm>
        <a:off x="0" y="3735951"/>
        <a:ext cx="1234389" cy="17614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3398A7-3F49-41A3-AED6-70A42F017635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26DEB4-B6AF-4E87-9C39-7909D9FA9C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2084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26DEB4-B6AF-4E87-9C39-7909D9FA9C6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4995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26DEB4-B6AF-4E87-9C39-7909D9FA9C6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3849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26DEB4-B6AF-4E87-9C39-7909D9FA9C6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291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26DEB4-B6AF-4E87-9C39-7909D9FA9C6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29846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7673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677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71627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35694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1/20/2026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73760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1/20/2026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97976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1/20/2026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90246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5916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12620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45041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76290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1/20/2026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7828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2" r:id="rId6"/>
    <p:sldLayoutId id="2147483688" r:id="rId7"/>
    <p:sldLayoutId id="2147483689" r:id="rId8"/>
    <p:sldLayoutId id="2147483690" r:id="rId9"/>
    <p:sldLayoutId id="2147483691" r:id="rId10"/>
    <p:sldLayoutId id="214748369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rimeandjustice.org.uk/sites/default/files/2025-09/PSJ%20%20280%20Neurodivergence%20in%20criminal%20justice%20network.pdf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hyperlink" Target="https://www.uservoice.org/wp-content/uploads/2023/12/User-Voice-Neurodiversity-Report-November-2023.pdf" TargetMode="External"/><Relationship Id="rId7" Type="http://schemas.openxmlformats.org/officeDocument/2006/relationships/hyperlink" Target="https://cdn.websitebuilder.service.justice.gov.uk/uploads/sites/43/2024/09/2021-07-15-Neurodiversity-in-the-Criminal-Justice-Sustem-a-review-of-evidence.pdf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openxmlformats.org/officeDocument/2006/relationships/hyperlink" Target="https://www.crimeandjustice.org.uk/sites/default/files/2025-09/PSJ%20%20280%20Neurodivergence%20in%20criminal%20justice%20network.pdf" TargetMode="Externa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hyperlink" Target="https://vulnerabilitypolicing.org.uk/reframing-the-narrative-of-neurodivergent-suspects-of-counter-terrorism-the-true-victims-of-exploitation-by-algorithms-report/" TargetMode="External"/><Relationship Id="rId7" Type="http://schemas.openxmlformats.org/officeDocument/2006/relationships/hyperlink" Target="https://www.russellwebster.com/clinkselneuro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hyperlink" Target="https://www.clinks.org/sites/default/files/2025-05/Working%20with%20neurodivergent%20people%20in%20contact%20with%20the%20criminal%20justice%20system_2.pdf" TargetMode="Externa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hyperlink" Target="https://www.nicjn.org/about" TargetMode="External"/><Relationship Id="rId7" Type="http://schemas.openxmlformats.org/officeDocument/2006/relationships/hyperlink" Target="https://revolving-doors.org.uk/wp-content/uploads/2022/09/Revolving-Doors-neurodiversity-policy-position.pdf" TargetMode="External"/><Relationship Id="rId12" Type="http://schemas.openxmlformats.org/officeDocument/2006/relationships/image" Target="../media/image1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11" Type="http://schemas.openxmlformats.org/officeDocument/2006/relationships/hyperlink" Target="https://www.crimeandjustice.org.uk/prison-service-journal-280" TargetMode="External"/><Relationship Id="rId5" Type="http://schemas.openxmlformats.org/officeDocument/2006/relationships/hyperlink" Target="https://www.clinks.org/sites/default/files/2025-05/Working%20with%20neurodivergent%20people%20in%20contact%20with%20the%20criminal%20justice%20system_2.pdf" TargetMode="External"/><Relationship Id="rId10" Type="http://schemas.openxmlformats.org/officeDocument/2006/relationships/image" Target="../media/image15.png"/><Relationship Id="rId4" Type="http://schemas.openxmlformats.org/officeDocument/2006/relationships/image" Target="../media/image12.png"/><Relationship Id="rId9" Type="http://schemas.openxmlformats.org/officeDocument/2006/relationships/hyperlink" Target="e218f50a4812967ba1215eaecede923f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40A8D5-7E5E-38C3-B41E-11B6372489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04552" y="871758"/>
            <a:ext cx="5825448" cy="3871143"/>
          </a:xfrm>
        </p:spPr>
        <p:txBody>
          <a:bodyPr>
            <a:normAutofit/>
          </a:bodyPr>
          <a:lstStyle/>
          <a:p>
            <a:r>
              <a:rPr lang="en-GB" dirty="0"/>
              <a:t>Embracing minds, shaping justice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AA6AFF-9AAF-EBD9-E16F-8455FF367E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19964" y="4785543"/>
            <a:ext cx="5322013" cy="1005657"/>
          </a:xfrm>
        </p:spPr>
        <p:txBody>
          <a:bodyPr>
            <a:normAutofit/>
          </a:bodyPr>
          <a:lstStyle/>
          <a:p>
            <a:r>
              <a:rPr lang="en-GB" sz="3600" dirty="0"/>
              <a:t>BMLC4003</a:t>
            </a:r>
          </a:p>
        </p:txBody>
      </p:sp>
      <p:pic>
        <p:nvPicPr>
          <p:cNvPr id="4" name="Picture 3" descr="A splash of colors on a white surface">
            <a:extLst>
              <a:ext uri="{FF2B5EF4-FFF2-40B4-BE49-F238E27FC236}">
                <a16:creationId xmlns:a16="http://schemas.microsoft.com/office/drawing/2014/main" id="{B37EF08E-FA31-292D-1F3C-A8CADF1B691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176" r="42490"/>
          <a:stretch>
            <a:fillRect/>
          </a:stretch>
        </p:blipFill>
        <p:spPr>
          <a:xfrm>
            <a:off x="1" y="10"/>
            <a:ext cx="4876799" cy="6857989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23776" y="723900"/>
            <a:ext cx="5706224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CF06E40-3ECB-4820-95B5-8A70B07D4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23776" y="6134100"/>
            <a:ext cx="566812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57511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F4C8DB-EC9C-B2E8-A262-4C707900B4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 &amp; OBJECTIVES OF THE MODULE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FE52D08-944A-7615-04C7-4E6A786A5B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6145" y="1568196"/>
            <a:ext cx="6214401" cy="4276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7162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84FFEA-7808-87DB-7907-CC69834C1A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WILL WE BE LOOKING AT?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E35BA94-5AD9-674D-CF0C-BBA27D96DC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28246" t="20907" r="28199" b="7802"/>
          <a:stretch>
            <a:fillRect/>
          </a:stretch>
        </p:blipFill>
        <p:spPr>
          <a:xfrm>
            <a:off x="1137237" y="1839020"/>
            <a:ext cx="3665284" cy="399954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050ED59-581B-C8C6-B5C3-4AF4CF51D142}"/>
              </a:ext>
            </a:extLst>
          </p:cNvPr>
          <p:cNvSpPr txBox="1"/>
          <p:nvPr/>
        </p:nvSpPr>
        <p:spPr>
          <a:xfrm>
            <a:off x="5601661" y="2627939"/>
            <a:ext cx="523282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LET’S TAKE A LOOK AT THE SCHEME OF WORK…….</a:t>
            </a:r>
          </a:p>
        </p:txBody>
      </p:sp>
    </p:spTree>
    <p:extLst>
      <p:ext uri="{BB962C8B-B14F-4D97-AF65-F5344CB8AC3E}">
        <p14:creationId xmlns:p14="http://schemas.microsoft.com/office/powerpoint/2010/main" val="11037937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959F99-65D3-A8D4-E0E1-65179A1094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B0A9D8C-7565-F874-7764-874A4042E9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0100" y="2015308"/>
            <a:ext cx="7238360" cy="3309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51461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7221F-6A91-05EE-AF9C-00F3A5C405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1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FD7055-B59E-3496-F215-32181E289FB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727" t="20393" r="27168" b="8235"/>
          <a:stretch>
            <a:fillRect/>
          </a:stretch>
        </p:blipFill>
        <p:spPr>
          <a:xfrm>
            <a:off x="5263562" y="1129553"/>
            <a:ext cx="4948519" cy="489473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7C68396-C759-B044-00D0-6CD7CEE40B2F}"/>
              </a:ext>
            </a:extLst>
          </p:cNvPr>
          <p:cNvSpPr txBox="1"/>
          <p:nvPr/>
        </p:nvSpPr>
        <p:spPr>
          <a:xfrm>
            <a:off x="983556" y="2382050"/>
            <a:ext cx="3265715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10 minute individual presentation</a:t>
            </a:r>
          </a:p>
          <a:p>
            <a:endParaRPr lang="en-GB" sz="2400" dirty="0"/>
          </a:p>
          <a:p>
            <a:r>
              <a:rPr lang="en-GB" sz="2400" dirty="0"/>
              <a:t>Will take place on Monday 2</a:t>
            </a:r>
            <a:r>
              <a:rPr lang="en-GB" sz="2400" baseline="30000" dirty="0"/>
              <a:t>nd</a:t>
            </a:r>
            <a:r>
              <a:rPr lang="en-GB" sz="2400" dirty="0"/>
              <a:t> March</a:t>
            </a:r>
          </a:p>
          <a:p>
            <a:endParaRPr lang="en-GB" sz="2400" dirty="0"/>
          </a:p>
          <a:p>
            <a:r>
              <a:rPr lang="en-GB" sz="2400" dirty="0"/>
              <a:t>Timetable is on Moodle</a:t>
            </a:r>
          </a:p>
        </p:txBody>
      </p:sp>
    </p:spTree>
    <p:extLst>
      <p:ext uri="{BB962C8B-B14F-4D97-AF65-F5344CB8AC3E}">
        <p14:creationId xmlns:p14="http://schemas.microsoft.com/office/powerpoint/2010/main" val="22635480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CB8729-5E76-0C53-0098-8BD7700565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3914776" cy="3977269"/>
          </a:xfrm>
        </p:spPr>
        <p:txBody>
          <a:bodyPr>
            <a:normAutofit/>
          </a:bodyPr>
          <a:lstStyle/>
          <a:p>
            <a:r>
              <a:rPr lang="en-GB" dirty="0"/>
              <a:t>Reflective practice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BFD5B9F-5FB6-467D-83D5-DF82F1907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5240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B459F80-6739-2D3B-DDE1-BA5C99CCD0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5343593"/>
              </p:ext>
            </p:extLst>
          </p:nvPr>
        </p:nvGraphicFramePr>
        <p:xfrm>
          <a:off x="5219952" y="723900"/>
          <a:ext cx="6171948" cy="5499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016766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B6BD09-80AE-1220-309C-5764F023C8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An introduction to neurodiversity AND NEURODIVERGENCE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14CE1CD-EEAC-6098-06BF-49D3C63D9C93}"/>
              </a:ext>
            </a:extLst>
          </p:cNvPr>
          <p:cNvSpPr txBox="1"/>
          <p:nvPr/>
        </p:nvSpPr>
        <p:spPr>
          <a:xfrm>
            <a:off x="974549" y="1683383"/>
            <a:ext cx="351832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What is Neurodivergence?</a:t>
            </a:r>
          </a:p>
        </p:txBody>
      </p:sp>
      <p:pic>
        <p:nvPicPr>
          <p:cNvPr id="5" name="Picture 4">
            <a:hlinkClick r:id="rId3"/>
            <a:extLst>
              <a:ext uri="{FF2B5EF4-FFF2-40B4-BE49-F238E27FC236}">
                <a16:creationId xmlns:a16="http://schemas.microsoft.com/office/drawing/2014/main" id="{F9AADE0E-A81B-E238-A454-326C9E9F8F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07965" y="2906141"/>
            <a:ext cx="1942381" cy="289784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5CD9EC9-428C-DC3E-8A22-1D5FDB9E9B67}"/>
              </a:ext>
            </a:extLst>
          </p:cNvPr>
          <p:cNvSpPr txBox="1"/>
          <p:nvPr/>
        </p:nvSpPr>
        <p:spPr>
          <a:xfrm>
            <a:off x="5437304" y="2424081"/>
            <a:ext cx="431425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Smith &amp; Renehan (2025)</a:t>
            </a:r>
          </a:p>
          <a:p>
            <a:pPr marL="285750" indent="-285750">
              <a:buFontTx/>
              <a:buChar char="-"/>
            </a:pPr>
            <a:r>
              <a:rPr lang="en-GB" dirty="0"/>
              <a:t>Neurodivergence refers to cognitive functioning that di from what society considers “typical”.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Common neurodivergent conditions include autism, ADHD, learning disabilities, dyslexia, Developmental Language Disorder (DLD), Tourette’s Syndrome and Acquired Brain Injury</a:t>
            </a:r>
          </a:p>
          <a:p>
            <a:pPr marL="285750" indent="-285750"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50736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4ABF6B1-3A9A-4CEE-889E-0D96AB03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C8EBD892-00C5-4507-BFE3-9601A24FB3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FEEEBC-8BD3-E3D5-B5D8-9D6ACA71FD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021" y="4306043"/>
            <a:ext cx="10776311" cy="116242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800"/>
              <a:t>WHY NEURODIVERGENCE MATTERS IN CRIMINOLOGY</a:t>
            </a:r>
          </a:p>
        </p:txBody>
      </p:sp>
      <p:pic>
        <p:nvPicPr>
          <p:cNvPr id="7" name="Picture 6">
            <a:hlinkClick r:id="rId3"/>
            <a:extLst>
              <a:ext uri="{FF2B5EF4-FFF2-40B4-BE49-F238E27FC236}">
                <a16:creationId xmlns:a16="http://schemas.microsoft.com/office/drawing/2014/main" id="{5B1CACCE-BC4C-75E3-5EA6-D364307C6E3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3" b="5728"/>
          <a:stretch>
            <a:fillRect/>
          </a:stretch>
        </p:blipFill>
        <p:spPr>
          <a:xfrm>
            <a:off x="800100" y="723900"/>
            <a:ext cx="3501104" cy="3086097"/>
          </a:xfrm>
          <a:prstGeom prst="rect">
            <a:avLst/>
          </a:prstGeom>
        </p:spPr>
      </p:pic>
      <p:pic>
        <p:nvPicPr>
          <p:cNvPr id="3" name="Picture 2">
            <a:hlinkClick r:id="rId5"/>
            <a:extLst>
              <a:ext uri="{FF2B5EF4-FFF2-40B4-BE49-F238E27FC236}">
                <a16:creationId xmlns:a16="http://schemas.microsoft.com/office/drawing/2014/main" id="{3EA45EF2-BC71-339F-E86B-0869E0659081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2971" r="-1" b="29228"/>
          <a:stretch>
            <a:fillRect/>
          </a:stretch>
        </p:blipFill>
        <p:spPr>
          <a:xfrm>
            <a:off x="4300894" y="723900"/>
            <a:ext cx="3577304" cy="3086097"/>
          </a:xfrm>
          <a:prstGeom prst="rect">
            <a:avLst/>
          </a:prstGeom>
          <a:solidFill>
            <a:srgbClr val="FFFFFF">
              <a:shade val="85000"/>
            </a:srgbClr>
          </a:solidFill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Picture 4">
            <a:hlinkClick r:id="rId7"/>
            <a:extLst>
              <a:ext uri="{FF2B5EF4-FFF2-40B4-BE49-F238E27FC236}">
                <a16:creationId xmlns:a16="http://schemas.microsoft.com/office/drawing/2014/main" id="{3B43805E-1C60-D536-C455-7830383DD41D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423" r="-3" b="-3"/>
          <a:stretch>
            <a:fillRect/>
          </a:stretch>
        </p:blipFill>
        <p:spPr>
          <a:xfrm>
            <a:off x="7877886" y="723900"/>
            <a:ext cx="3552113" cy="3086097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531BC1D-41F6-43D0-8437-608E6D83F3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4156386"/>
            <a:ext cx="1059596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57124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DEBD9-CC8F-7986-ADD5-5326C09B10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NEURODIVERGENCE AS A CRIMINOLOGIST</a:t>
            </a:r>
          </a:p>
        </p:txBody>
      </p:sp>
      <p:pic>
        <p:nvPicPr>
          <p:cNvPr id="4" name="Picture 3">
            <a:hlinkClick r:id="rId3"/>
            <a:extLst>
              <a:ext uri="{FF2B5EF4-FFF2-40B4-BE49-F238E27FC236}">
                <a16:creationId xmlns:a16="http://schemas.microsoft.com/office/drawing/2014/main" id="{492AD654-6E6C-A375-4F71-6EB92E67C6A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3290" y="1669239"/>
            <a:ext cx="2437840" cy="2304411"/>
          </a:xfrm>
          <a:prstGeom prst="rect">
            <a:avLst/>
          </a:prstGeom>
        </p:spPr>
      </p:pic>
      <p:pic>
        <p:nvPicPr>
          <p:cNvPr id="6" name="Picture 5">
            <a:hlinkClick r:id="rId5"/>
            <a:extLst>
              <a:ext uri="{FF2B5EF4-FFF2-40B4-BE49-F238E27FC236}">
                <a16:creationId xmlns:a16="http://schemas.microsoft.com/office/drawing/2014/main" id="{C01FE1F6-3DFB-84F7-ADB2-A6B5BA70136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3290" y="4280498"/>
            <a:ext cx="2333492" cy="160787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D8906ED-F6D8-4D1C-DF01-FA40707F7D71}"/>
              </a:ext>
            </a:extLst>
          </p:cNvPr>
          <p:cNvSpPr txBox="1"/>
          <p:nvPr/>
        </p:nvSpPr>
        <p:spPr>
          <a:xfrm>
            <a:off x="3215742" y="1988360"/>
            <a:ext cx="225838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 Neurodivergent people can be highly vulnerable to victimisation both online and offline.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30E5BA3-64F9-BA3D-A134-D326E15F59E0}"/>
              </a:ext>
            </a:extLst>
          </p:cNvPr>
          <p:cNvSpPr txBox="1"/>
          <p:nvPr/>
        </p:nvSpPr>
        <p:spPr>
          <a:xfrm>
            <a:off x="3154373" y="4559726"/>
            <a:ext cx="250386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 Policing and Neurodivergent Suspects face challenges during police contact.</a:t>
            </a:r>
          </a:p>
        </p:txBody>
      </p:sp>
      <p:pic>
        <p:nvPicPr>
          <p:cNvPr id="10" name="Picture 9">
            <a:hlinkClick r:id="rId7"/>
            <a:extLst>
              <a:ext uri="{FF2B5EF4-FFF2-40B4-BE49-F238E27FC236}">
                <a16:creationId xmlns:a16="http://schemas.microsoft.com/office/drawing/2014/main" id="{F7F95A8C-DB6E-38D9-78F3-DBA68098A74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462486" y="2036784"/>
            <a:ext cx="2939582" cy="204270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50ADFE5-AB62-CF46-D7E3-F32511F50E64}"/>
              </a:ext>
            </a:extLst>
          </p:cNvPr>
          <p:cNvSpPr txBox="1"/>
          <p:nvPr/>
        </p:nvSpPr>
        <p:spPr>
          <a:xfrm>
            <a:off x="7376569" y="4280498"/>
            <a:ext cx="316051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Prison environments can intensify challenges around sensory overload, social interaction, rule compliance and mental health. </a:t>
            </a:r>
          </a:p>
        </p:txBody>
      </p:sp>
    </p:spTree>
    <p:extLst>
      <p:ext uri="{BB962C8B-B14F-4D97-AF65-F5344CB8AC3E}">
        <p14:creationId xmlns:p14="http://schemas.microsoft.com/office/powerpoint/2010/main" val="14591842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0DAF58-E3BC-16BA-5253-9822841D6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RESEARCH SOURCES</a:t>
            </a:r>
          </a:p>
        </p:txBody>
      </p:sp>
      <p:pic>
        <p:nvPicPr>
          <p:cNvPr id="4" name="Picture 3">
            <a:hlinkClick r:id="rId3"/>
            <a:extLst>
              <a:ext uri="{FF2B5EF4-FFF2-40B4-BE49-F238E27FC236}">
                <a16:creationId xmlns:a16="http://schemas.microsoft.com/office/drawing/2014/main" id="{E030AAE4-EBD3-95AF-C41D-FB905E256BF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0635" y="1886225"/>
            <a:ext cx="2867226" cy="17713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Picture 5">
            <a:hlinkClick r:id="rId5"/>
            <a:extLst>
              <a:ext uri="{FF2B5EF4-FFF2-40B4-BE49-F238E27FC236}">
                <a16:creationId xmlns:a16="http://schemas.microsoft.com/office/drawing/2014/main" id="{4B74D4DA-70D1-A224-CA32-7AF6E4B7F55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72742" y="3912862"/>
            <a:ext cx="3147050" cy="2030738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Picture 7">
            <a:hlinkClick r:id="rId7"/>
            <a:extLst>
              <a:ext uri="{FF2B5EF4-FFF2-40B4-BE49-F238E27FC236}">
                <a16:creationId xmlns:a16="http://schemas.microsoft.com/office/drawing/2014/main" id="{0E57D3B7-785D-610A-6AC3-D12B524A90C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88328" y="955801"/>
            <a:ext cx="2867226" cy="253238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" name="Picture 9">
            <a:hlinkClick r:id="rId9"/>
            <a:extLst>
              <a:ext uri="{FF2B5EF4-FFF2-40B4-BE49-F238E27FC236}">
                <a16:creationId xmlns:a16="http://schemas.microsoft.com/office/drawing/2014/main" id="{6FADFD51-32E1-C918-0F44-89C8E11E99D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61514" y="4001759"/>
            <a:ext cx="2636955" cy="230307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2" name="Picture 11">
            <a:hlinkClick r:id="rId11"/>
            <a:extLst>
              <a:ext uri="{FF2B5EF4-FFF2-40B4-BE49-F238E27FC236}">
                <a16:creationId xmlns:a16="http://schemas.microsoft.com/office/drawing/2014/main" id="{A631BE4E-244D-E530-A321-D6AE484F8BBB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199321" y="4311647"/>
            <a:ext cx="3362893" cy="1559223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834344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79833C7-FDE4-4657-B0B1-32BE833C24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ABE7C0B-A2D9-4202-A524-532DA2E2D5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F52DD6B-A2D9-46CE-976A-F6BF4067008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782" b="2632"/>
          <a:stretch>
            <a:fillRect/>
          </a:stretch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7A10761-B1B3-AD16-DB1B-36A78F2C8EBC}"/>
              </a:ext>
            </a:extLst>
          </p:cNvPr>
          <p:cNvSpPr txBox="1"/>
          <p:nvPr/>
        </p:nvSpPr>
        <p:spPr>
          <a:xfrm>
            <a:off x="8787442" y="943155"/>
            <a:ext cx="2116347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Time to explore a little further………….</a:t>
            </a:r>
          </a:p>
        </p:txBody>
      </p:sp>
    </p:spTree>
    <p:extLst>
      <p:ext uri="{BB962C8B-B14F-4D97-AF65-F5344CB8AC3E}">
        <p14:creationId xmlns:p14="http://schemas.microsoft.com/office/powerpoint/2010/main" val="1575385513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219</Words>
  <Application>Microsoft Office PowerPoint</Application>
  <PresentationFormat>Widescreen</PresentationFormat>
  <Paragraphs>36</Paragraphs>
  <Slides>11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Arial</vt:lpstr>
      <vt:lpstr>Calisto MT</vt:lpstr>
      <vt:lpstr>Univers Condensed</vt:lpstr>
      <vt:lpstr>ChronicleVTI</vt:lpstr>
      <vt:lpstr>Embracing minds, shaping justice</vt:lpstr>
      <vt:lpstr>AIM &amp; OBJECTIVES OF THE MODULE</vt:lpstr>
      <vt:lpstr>WHAT WILL WE BE LOOKING AT?</vt:lpstr>
      <vt:lpstr>ASSESSMENT</vt:lpstr>
      <vt:lpstr>ASSIGNMENT 1</vt:lpstr>
      <vt:lpstr>Reflective practice</vt:lpstr>
      <vt:lpstr>An introduction to neurodiversity AND NEURODIVERGENCE</vt:lpstr>
      <vt:lpstr>WHY NEURODIVERGENCE MATTERS IN CRIMINOLOGY</vt:lpstr>
      <vt:lpstr>NEURODIVERGENCE AS A CRIMINOLOGIST</vt:lpstr>
      <vt:lpstr>KEY RESEARCH SOURCES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Laura Knight</dc:creator>
  <cp:lastModifiedBy>Laura Knight</cp:lastModifiedBy>
  <cp:revision>2</cp:revision>
  <dcterms:created xsi:type="dcterms:W3CDTF">2026-01-20T16:08:57Z</dcterms:created>
  <dcterms:modified xsi:type="dcterms:W3CDTF">2026-01-20T19:19:37Z</dcterms:modified>
</cp:coreProperties>
</file>