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2" r:id="rId1"/>
  </p:sldMasterIdLst>
  <p:sldIdLst>
    <p:sldId id="256" r:id="rId2"/>
    <p:sldId id="257" r:id="rId3"/>
    <p:sldId id="258" r:id="rId4"/>
    <p:sldId id="259" r:id="rId5"/>
    <p:sldId id="260" r:id="rId6"/>
    <p:sldId id="271" r:id="rId7"/>
    <p:sldId id="261" r:id="rId8"/>
    <p:sldId id="262" r:id="rId9"/>
    <p:sldId id="263" r:id="rId10"/>
    <p:sldId id="265" r:id="rId11"/>
    <p:sldId id="266" r:id="rId12"/>
    <p:sldId id="267" r:id="rId13"/>
    <p:sldId id="269" r:id="rId1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08"/>
    <p:restoredTop sz="94672"/>
  </p:normalViewPr>
  <p:slideViewPr>
    <p:cSldViewPr>
      <p:cViewPr varScale="1">
        <p:scale>
          <a:sx n="99" d="100"/>
          <a:sy n="99" d="100"/>
        </p:scale>
        <p:origin x="1464" y="17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371600"/>
            <a:ext cx="7848600" cy="1927225"/>
          </a:xfrm>
        </p:spPr>
        <p:txBody>
          <a:bodyPr anchor="b">
            <a:noAutofit/>
          </a:bodyPr>
          <a:lstStyle>
            <a:lvl1pPr>
              <a:defRPr sz="540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505200"/>
            <a:ext cx="6400800" cy="17526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AD814B-A622-4067-B4B9-F97F4223D37C}" type="datetimeFigureOut">
              <a:rPr lang="en-GB" smtClean="0"/>
              <a:t>21/02/2024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F41AF7-6B60-4FE5-B063-49D3AA15941A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>
            <a:off x="685800" y="3398520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AD814B-A622-4067-B4B9-F97F4223D37C}" type="datetimeFigureOut">
              <a:rPr lang="en-GB" smtClean="0"/>
              <a:t>21/02/2024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F41AF7-6B60-4FE5-B063-49D3AA15941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362200"/>
            <a:ext cx="7772400" cy="2200275"/>
          </a:xfrm>
        </p:spPr>
        <p:txBody>
          <a:bodyPr anchor="b">
            <a:normAutofit/>
          </a:bodyPr>
          <a:lstStyle>
            <a:lvl1pPr algn="l">
              <a:defRPr sz="48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626864"/>
            <a:ext cx="7772400" cy="1500187"/>
          </a:xfrm>
        </p:spPr>
        <p:txBody>
          <a:bodyPr anchor="t"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AD814B-A622-4067-B4B9-F97F4223D37C}" type="datetimeFigureOut">
              <a:rPr lang="en-GB" smtClean="0"/>
              <a:t>21/02/2024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F41AF7-6B60-4FE5-B063-49D3AA15941A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>
            <a:off x="731520" y="4599432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AD814B-A622-4067-B4B9-F97F4223D37C}" type="datetimeFigureOut">
              <a:rPr lang="en-GB" smtClean="0"/>
              <a:t>21/02/2024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F41AF7-6B60-4FE5-B063-49D3AA15941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lang="en-US" sz="2000" b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AD814B-A622-4067-B4B9-F97F4223D37C}" type="datetimeFigureOut">
              <a:rPr lang="en-GB" smtClean="0"/>
              <a:t>21/02/2024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F41AF7-6B60-4FE5-B063-49D3AA15941A}" type="slidenum">
              <a:rPr lang="en-GB" smtClean="0"/>
              <a:t>‹#›</a:t>
            </a:fld>
            <a:endParaRPr lang="en-GB"/>
          </a:p>
        </p:txBody>
      </p:sp>
      <p:cxnSp>
        <p:nvCxnSpPr>
          <p:cNvPr id="11" name="Straight Connector 10"/>
          <p:cNvCxnSpPr/>
          <p:nvPr/>
        </p:nvCxnSpPr>
        <p:spPr>
          <a:xfrm rot="5400000">
            <a:off x="2217817" y="4045823"/>
            <a:ext cx="4709160" cy="794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AD814B-A622-4067-B4B9-F97F4223D37C}" type="datetimeFigureOut">
              <a:rPr lang="en-GB" smtClean="0"/>
              <a:t>21/02/2024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F41AF7-6B60-4FE5-B063-49D3AA15941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AD814B-A622-4067-B4B9-F97F4223D37C}" type="datetimeFigureOut">
              <a:rPr lang="en-GB" smtClean="0"/>
              <a:t>21/02/2024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F41AF7-6B60-4FE5-B063-49D3AA15941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080"/>
            <a:ext cx="2139696" cy="1261872"/>
          </a:xfrm>
        </p:spPr>
        <p:txBody>
          <a:bodyPr anchor="b">
            <a:no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1800" y="792080"/>
            <a:ext cx="5715000" cy="55778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130552"/>
            <a:ext cx="2139696" cy="424361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AD814B-A622-4067-B4B9-F97F4223D37C}" type="datetimeFigureOut">
              <a:rPr lang="en-GB" smtClean="0"/>
              <a:t>21/02/2024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F41AF7-6B60-4FE5-B063-49D3AA15941A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 rot="5400000">
            <a:off x="-13116" y="3580206"/>
            <a:ext cx="557784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480"/>
            <a:ext cx="2142680" cy="126492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858610" y="838201"/>
            <a:ext cx="5904390" cy="5500456"/>
          </a:xfrm>
          <a:solidFill>
            <a:schemeClr val="bg2"/>
          </a:solidFill>
          <a:ln w="76200">
            <a:solidFill>
              <a:srgbClr val="FFFFFF"/>
            </a:solidFill>
            <a:miter lim="800000"/>
          </a:ln>
          <a:effectLst>
            <a:outerShdw blurRad="50800" dist="12700" dir="5400000" algn="t" rotWithShape="0">
              <a:prstClr val="black">
                <a:alpha val="59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133600"/>
            <a:ext cx="2139696" cy="424281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AD814B-A622-4067-B4B9-F97F4223D37C}" type="datetimeFigureOut">
              <a:rPr lang="en-GB" smtClean="0"/>
              <a:t>21/02/2024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F41AF7-6B60-4FE5-B063-49D3AA15941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AD814B-A622-4067-B4B9-F97F4223D37C}" type="datetimeFigureOut">
              <a:rPr lang="en-GB" smtClean="0"/>
              <a:t>21/02/2024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F41AF7-6B60-4FE5-B063-49D3AA15941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09600"/>
            <a:ext cx="2057400" cy="5867400"/>
          </a:xfrm>
        </p:spPr>
        <p:txBody>
          <a:bodyPr vert="eaVert" anchor="b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6019800" cy="58674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AD814B-A622-4067-B4B9-F97F4223D37C}" type="datetimeFigureOut">
              <a:rPr lang="en-GB" smtClean="0"/>
              <a:t>21/02/2024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F41AF7-6B60-4FE5-B063-49D3AA15941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dgm">
  <p:cSld name="Title and Diagram or Organization Ch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7813"/>
            <a:ext cx="8229600" cy="11398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martArt Placeholder 2"/>
          <p:cNvSpPr>
            <a:spLocks noGrp="1"/>
          </p:cNvSpPr>
          <p:nvPr>
            <p:ph type="dgm" idx="1"/>
          </p:nvPr>
        </p:nvSpPr>
        <p:spPr>
          <a:xfrm>
            <a:off x="457200" y="1600200"/>
            <a:ext cx="8229600" cy="4530725"/>
          </a:xfrm>
        </p:spPr>
        <p:txBody>
          <a:bodyPr rtlCol="0">
            <a:normAutofit/>
          </a:bodyPr>
          <a:lstStyle/>
          <a:p>
            <a:pPr lvl="0"/>
            <a:endParaRPr lang="en-GB" noProof="0"/>
          </a:p>
        </p:txBody>
      </p:sp>
      <p:sp>
        <p:nvSpPr>
          <p:cNvPr id="4" name="Rectangle 19"/>
          <p:cNvSpPr>
            <a:spLocks noGrp="1" noChangeArrowheads="1"/>
          </p:cNvSpPr>
          <p:nvPr>
            <p:ph type="dt" sz="half" idx="10"/>
          </p:nvPr>
        </p:nvSpPr>
        <p:spPr/>
        <p:txBody>
          <a:bodyPr rtlCol="0"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ea typeface="+mn-ea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20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21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EE6FEC15-D4E1-4E2B-A638-E09048DDF11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2394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20786"/>
            <a:ext cx="9144000" cy="228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876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9144000" cy="3657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18288"/>
            <a:ext cx="28956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7CAD814B-A622-4067-B4B9-F97F4223D37C}" type="datetimeFigureOut">
              <a:rPr lang="en-GB" smtClean="0"/>
              <a:t>21/02/2024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29000" y="18288"/>
            <a:ext cx="4114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18288"/>
            <a:ext cx="1066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1">
                <a:solidFill>
                  <a:srgbClr val="FFFFFF"/>
                </a:solidFill>
              </a:defRPr>
            </a:lvl1pPr>
          </a:lstStyle>
          <a:p>
            <a:fld id="{A8F41AF7-6B60-4FE5-B063-49D3AA15941A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3" r:id="rId1"/>
    <p:sldLayoutId id="2147483754" r:id="rId2"/>
    <p:sldLayoutId id="2147483755" r:id="rId3"/>
    <p:sldLayoutId id="2147483756" r:id="rId4"/>
    <p:sldLayoutId id="2147483757" r:id="rId5"/>
    <p:sldLayoutId id="2147483758" r:id="rId6"/>
    <p:sldLayoutId id="2147483759" r:id="rId7"/>
    <p:sldLayoutId id="2147483760" r:id="rId8"/>
    <p:sldLayoutId id="2147483761" r:id="rId9"/>
    <p:sldLayoutId id="2147483762" r:id="rId10"/>
    <p:sldLayoutId id="2147483763" r:id="rId11"/>
    <p:sldLayoutId id="2147483764" r:id="rId12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 spc="-1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3716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Coaching Pedagogy Recap and session Planning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Geraint Forster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1607138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Learning Theories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Behavioural Learning Theory</a:t>
            </a:r>
          </a:p>
          <a:p>
            <a:pPr lvl="1"/>
            <a:r>
              <a:rPr lang="en-GB" dirty="0"/>
              <a:t>Stimulus-Response</a:t>
            </a:r>
          </a:p>
          <a:p>
            <a:pPr lvl="1"/>
            <a:r>
              <a:rPr lang="en-GB" dirty="0"/>
              <a:t>Operant Conditioning – pleasant or unpleasant consequences</a:t>
            </a:r>
          </a:p>
          <a:p>
            <a:pPr lvl="1"/>
            <a:r>
              <a:rPr lang="en-GB" dirty="0" err="1"/>
              <a:t>Reinforcers</a:t>
            </a:r>
            <a:r>
              <a:rPr lang="en-GB" dirty="0"/>
              <a:t> can act as punishers and vice-versa</a:t>
            </a:r>
          </a:p>
          <a:p>
            <a:pPr lvl="1"/>
            <a:r>
              <a:rPr lang="en-GB" dirty="0"/>
              <a:t>Reinforcing intrinsically motivated can undermine motivation</a:t>
            </a:r>
          </a:p>
          <a:p>
            <a:pPr lvl="1"/>
            <a:r>
              <a:rPr lang="en-GB" dirty="0"/>
              <a:t>Reinforcing should become less frequent to avoid reliance</a:t>
            </a:r>
          </a:p>
        </p:txBody>
      </p:sp>
    </p:spTree>
    <p:extLst>
      <p:ext uri="{BB962C8B-B14F-4D97-AF65-F5344CB8AC3E}">
        <p14:creationId xmlns:p14="http://schemas.microsoft.com/office/powerpoint/2010/main" val="75715152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Social Learning Theory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Observation and modelling</a:t>
            </a:r>
          </a:p>
          <a:p>
            <a:r>
              <a:rPr lang="en-GB" dirty="0"/>
              <a:t>Attention – Retention – Motor Production – Motivation (Bandura, 1986)</a:t>
            </a:r>
          </a:p>
          <a:p>
            <a:r>
              <a:rPr lang="en-GB" dirty="0"/>
              <a:t>Self-regulation – judging own behaviour against standards and reinforce or punish accordingly</a:t>
            </a:r>
          </a:p>
        </p:txBody>
      </p:sp>
    </p:spTree>
    <p:extLst>
      <p:ext uri="{BB962C8B-B14F-4D97-AF65-F5344CB8AC3E}">
        <p14:creationId xmlns:p14="http://schemas.microsoft.com/office/powerpoint/2010/main" val="155681830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Constructivist Learning Theory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Constructing own learning linked to what we already know</a:t>
            </a:r>
          </a:p>
          <a:p>
            <a:r>
              <a:rPr lang="en-GB" dirty="0"/>
              <a:t>Disequilibrium occurs – cognitive dissonance</a:t>
            </a:r>
          </a:p>
          <a:p>
            <a:r>
              <a:rPr lang="en-GB" dirty="0" err="1"/>
              <a:t>Slavin</a:t>
            </a:r>
            <a:r>
              <a:rPr lang="en-GB" dirty="0"/>
              <a:t> (2003) four key principles:</a:t>
            </a:r>
          </a:p>
          <a:p>
            <a:pPr lvl="1"/>
            <a:r>
              <a:rPr lang="en-GB" dirty="0"/>
              <a:t>Social interaction with more capable peers</a:t>
            </a:r>
          </a:p>
          <a:p>
            <a:pPr lvl="1"/>
            <a:r>
              <a:rPr lang="en-GB" dirty="0"/>
              <a:t>Zone of proximal development (can do with help)</a:t>
            </a:r>
          </a:p>
          <a:p>
            <a:pPr lvl="1"/>
            <a:r>
              <a:rPr lang="en-GB" dirty="0"/>
              <a:t>Cognitive apprenticeships – combination of above</a:t>
            </a:r>
          </a:p>
          <a:p>
            <a:pPr lvl="1"/>
            <a:r>
              <a:rPr lang="en-GB" dirty="0"/>
              <a:t>Scaffolding – gradually removed</a:t>
            </a:r>
          </a:p>
        </p:txBody>
      </p:sp>
    </p:spTree>
    <p:extLst>
      <p:ext uri="{BB962C8B-B14F-4D97-AF65-F5344CB8AC3E}">
        <p14:creationId xmlns:p14="http://schemas.microsoft.com/office/powerpoint/2010/main" val="143131086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Teaching Styles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19262" y="1728787"/>
            <a:ext cx="5705475" cy="4619625"/>
          </a:xfrm>
        </p:spPr>
      </p:pic>
    </p:spTree>
    <p:extLst>
      <p:ext uri="{BB962C8B-B14F-4D97-AF65-F5344CB8AC3E}">
        <p14:creationId xmlns:p14="http://schemas.microsoft.com/office/powerpoint/2010/main" val="426376558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lternate Process 3"/>
          <p:cNvSpPr/>
          <p:nvPr/>
        </p:nvSpPr>
        <p:spPr>
          <a:xfrm>
            <a:off x="4412273" y="2787952"/>
            <a:ext cx="1703294" cy="1105647"/>
          </a:xfrm>
          <a:prstGeom prst="flowChartAlternateProcess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Motivation</a:t>
            </a:r>
          </a:p>
        </p:txBody>
      </p:sp>
      <p:sp>
        <p:nvSpPr>
          <p:cNvPr id="5" name="Alternate Process 4"/>
          <p:cNvSpPr/>
          <p:nvPr/>
        </p:nvSpPr>
        <p:spPr>
          <a:xfrm>
            <a:off x="7313494" y="2794000"/>
            <a:ext cx="1703294" cy="1105647"/>
          </a:xfrm>
          <a:prstGeom prst="flowChartAlternateProcess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Outcomes</a:t>
            </a:r>
          </a:p>
        </p:txBody>
      </p:sp>
      <p:sp>
        <p:nvSpPr>
          <p:cNvPr id="6" name="Alternate Process 5"/>
          <p:cNvSpPr/>
          <p:nvPr/>
        </p:nvSpPr>
        <p:spPr>
          <a:xfrm>
            <a:off x="83530" y="2808941"/>
            <a:ext cx="1703294" cy="1105647"/>
          </a:xfrm>
          <a:prstGeom prst="flowChartAlternateProcess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Climate Created by Coach</a:t>
            </a:r>
          </a:p>
        </p:txBody>
      </p:sp>
      <p:sp>
        <p:nvSpPr>
          <p:cNvPr id="8" name="Right Arrow 7"/>
          <p:cNvSpPr/>
          <p:nvPr/>
        </p:nvSpPr>
        <p:spPr>
          <a:xfrm>
            <a:off x="6200061" y="3302000"/>
            <a:ext cx="971176" cy="239059"/>
          </a:xfrm>
          <a:prstGeom prst="rightArrow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Isosceles Triangle 1"/>
          <p:cNvSpPr/>
          <p:nvPr/>
        </p:nvSpPr>
        <p:spPr>
          <a:xfrm>
            <a:off x="3862616" y="4003523"/>
            <a:ext cx="2842381" cy="792239"/>
          </a:xfrm>
          <a:prstGeom prst="triangle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/>
          <p:cNvSpPr txBox="1"/>
          <p:nvPr/>
        </p:nvSpPr>
        <p:spPr>
          <a:xfrm>
            <a:off x="3260876" y="4856238"/>
            <a:ext cx="1143000" cy="5847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dirty="0"/>
              <a:t>Controlled Motivation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6021623" y="4856238"/>
            <a:ext cx="1345594" cy="5847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dirty="0"/>
              <a:t>Autonomous Motivation</a:t>
            </a:r>
          </a:p>
        </p:txBody>
      </p:sp>
      <p:sp>
        <p:nvSpPr>
          <p:cNvPr id="13" name="Right Arrow 12"/>
          <p:cNvSpPr/>
          <p:nvPr/>
        </p:nvSpPr>
        <p:spPr>
          <a:xfrm>
            <a:off x="4503663" y="5073952"/>
            <a:ext cx="1517960" cy="133048"/>
          </a:xfrm>
          <a:prstGeom prst="rightArrow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Alternate Process 13"/>
          <p:cNvSpPr/>
          <p:nvPr/>
        </p:nvSpPr>
        <p:spPr>
          <a:xfrm>
            <a:off x="2272624" y="2808941"/>
            <a:ext cx="1703294" cy="1105647"/>
          </a:xfrm>
          <a:prstGeom prst="flowChartAlternateProcess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 dirty="0"/>
              <a:t>Psychological Needs (Autonomy, Competence, Relatedness)</a:t>
            </a:r>
          </a:p>
        </p:txBody>
      </p:sp>
      <p:sp>
        <p:nvSpPr>
          <p:cNvPr id="15" name="Right Arrow 14"/>
          <p:cNvSpPr/>
          <p:nvPr/>
        </p:nvSpPr>
        <p:spPr>
          <a:xfrm>
            <a:off x="4030174" y="3256820"/>
            <a:ext cx="343462" cy="239059"/>
          </a:xfrm>
          <a:prstGeom prst="rightArrow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ight Arrow 15"/>
          <p:cNvSpPr/>
          <p:nvPr/>
        </p:nvSpPr>
        <p:spPr>
          <a:xfrm>
            <a:off x="1878433" y="3268916"/>
            <a:ext cx="343462" cy="239059"/>
          </a:xfrm>
          <a:prstGeom prst="rightArrow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422241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Motivational Climate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Performance climate vs Mastery Climate (Ames, 1992)</a:t>
            </a:r>
          </a:p>
        </p:txBody>
      </p:sp>
    </p:spTree>
    <p:extLst>
      <p:ext uri="{BB962C8B-B14F-4D97-AF65-F5344CB8AC3E}">
        <p14:creationId xmlns:p14="http://schemas.microsoft.com/office/powerpoint/2010/main" val="98752136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Structuring Practice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Blocked Practice – repeating one task – drills</a:t>
            </a:r>
          </a:p>
          <a:p>
            <a:r>
              <a:rPr lang="en-GB" dirty="0"/>
              <a:t>Random Practice – variety of skills in no particular sequence</a:t>
            </a:r>
          </a:p>
          <a:p>
            <a:r>
              <a:rPr lang="en-GB" dirty="0"/>
              <a:t>Contextual interference effect – more cognitive processing involved, creates more meaningful memories which are easier to retrieve later.</a:t>
            </a:r>
          </a:p>
          <a:p>
            <a:r>
              <a:rPr lang="en-GB" dirty="0"/>
              <a:t>Age and skill level has influence.</a:t>
            </a:r>
          </a:p>
        </p:txBody>
      </p:sp>
    </p:spTree>
    <p:extLst>
      <p:ext uri="{BB962C8B-B14F-4D97-AF65-F5344CB8AC3E}">
        <p14:creationId xmlns:p14="http://schemas.microsoft.com/office/powerpoint/2010/main" val="263607782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Constant vs Variable Practice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Constant – same version of a skill e.g. throwing at set target same distance away</a:t>
            </a:r>
          </a:p>
          <a:p>
            <a:r>
              <a:rPr lang="en-GB" dirty="0"/>
              <a:t>Variable – different versions of same skill</a:t>
            </a:r>
          </a:p>
          <a:p>
            <a:r>
              <a:rPr lang="en-GB" dirty="0"/>
              <a:t>As with blocked v random, more contextual interference results in slower initial results, but long-term skill-learning is improved</a:t>
            </a:r>
          </a:p>
        </p:txBody>
      </p:sp>
    </p:spTree>
    <p:extLst>
      <p:ext uri="{BB962C8B-B14F-4D97-AF65-F5344CB8AC3E}">
        <p14:creationId xmlns:p14="http://schemas.microsoft.com/office/powerpoint/2010/main" val="16135399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554" name="Organization Chart 6"/>
          <p:cNvGrpSpPr>
            <a:grpSpLocks noGrp="1"/>
          </p:cNvGrpSpPr>
          <p:nvPr/>
        </p:nvGrpSpPr>
        <p:grpSpPr bwMode="auto">
          <a:xfrm>
            <a:off x="0" y="1068388"/>
            <a:ext cx="9144000" cy="5529262"/>
            <a:chOff x="103020" y="905"/>
            <a:chExt cx="49358" cy="1149"/>
          </a:xfrm>
        </p:grpSpPr>
        <p:sp>
          <p:nvSpPr>
            <p:cNvPr id="23555" name="AutoShape 5"/>
            <p:cNvSpPr>
              <a:spLocks noChangeAspect="1" noChangeArrowheads="1" noTextEdit="1"/>
            </p:cNvSpPr>
            <p:nvPr/>
          </p:nvSpPr>
          <p:spPr bwMode="auto">
            <a:xfrm>
              <a:off x="103020" y="905"/>
              <a:ext cx="49358" cy="114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cxnSp>
          <p:nvCxnSpPr>
            <p:cNvPr id="23556" name="_s1028"/>
            <p:cNvCxnSpPr>
              <a:cxnSpLocks noChangeShapeType="1"/>
              <a:stCxn id="23572" idx="0"/>
              <a:endCxn id="23566" idx="2"/>
            </p:cNvCxnSpPr>
            <p:nvPr/>
          </p:nvCxnSpPr>
          <p:spPr bwMode="auto">
            <a:xfrm rot="5400000" flipH="1">
              <a:off x="144345" y="-1216"/>
              <a:ext cx="145" cy="5827"/>
            </a:xfrm>
            <a:prstGeom prst="bentConnector3">
              <a:avLst>
                <a:gd name="adj1" fmla="val 16403"/>
              </a:avLst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23557" name="_s1029"/>
            <p:cNvCxnSpPr>
              <a:cxnSpLocks noChangeShapeType="1"/>
              <a:stCxn id="1043" idx="0"/>
              <a:endCxn id="23566" idx="2"/>
            </p:cNvCxnSpPr>
            <p:nvPr/>
          </p:nvCxnSpPr>
          <p:spPr bwMode="auto">
            <a:xfrm rot="-5400000">
              <a:off x="140133" y="399"/>
              <a:ext cx="145" cy="2597"/>
            </a:xfrm>
            <a:prstGeom prst="bentConnector3">
              <a:avLst>
                <a:gd name="adj1" fmla="val 16403"/>
              </a:avLst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23558" name="_s1030"/>
            <p:cNvCxnSpPr>
              <a:cxnSpLocks noChangeShapeType="1"/>
              <a:stCxn id="23570" idx="0"/>
              <a:endCxn id="23565" idx="2"/>
            </p:cNvCxnSpPr>
            <p:nvPr/>
          </p:nvCxnSpPr>
          <p:spPr bwMode="auto">
            <a:xfrm rot="-5400000">
              <a:off x="114889" y="1393"/>
              <a:ext cx="144" cy="608"/>
            </a:xfrm>
            <a:prstGeom prst="bentConnector3">
              <a:avLst>
                <a:gd name="adj1" fmla="val 16514"/>
              </a:avLst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23559" name="_s1031"/>
            <p:cNvCxnSpPr>
              <a:cxnSpLocks noChangeShapeType="1"/>
              <a:stCxn id="23569" idx="0"/>
              <a:endCxn id="23565" idx="2"/>
            </p:cNvCxnSpPr>
            <p:nvPr/>
          </p:nvCxnSpPr>
          <p:spPr bwMode="auto">
            <a:xfrm rot="5400000" flipH="1">
              <a:off x="118766" y="-1876"/>
              <a:ext cx="145" cy="7147"/>
            </a:xfrm>
            <a:prstGeom prst="bentConnector3">
              <a:avLst>
                <a:gd name="adj1" fmla="val 16403"/>
              </a:avLst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23560" name="_s1032"/>
            <p:cNvCxnSpPr>
              <a:cxnSpLocks noChangeShapeType="1"/>
              <a:stCxn id="23568" idx="0"/>
              <a:endCxn id="23565" idx="2"/>
            </p:cNvCxnSpPr>
            <p:nvPr/>
          </p:nvCxnSpPr>
          <p:spPr bwMode="auto">
            <a:xfrm rot="5400000" flipH="1">
              <a:off x="123042" y="-6152"/>
              <a:ext cx="145" cy="15699"/>
            </a:xfrm>
            <a:prstGeom prst="bentConnector3">
              <a:avLst>
                <a:gd name="adj1" fmla="val 16403"/>
              </a:avLst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23561" name="_s1033"/>
            <p:cNvCxnSpPr>
              <a:cxnSpLocks noChangeShapeType="1"/>
              <a:stCxn id="23567" idx="0"/>
              <a:endCxn id="23565" idx="2"/>
            </p:cNvCxnSpPr>
            <p:nvPr/>
          </p:nvCxnSpPr>
          <p:spPr bwMode="auto">
            <a:xfrm rot="-5400000">
              <a:off x="111136" y="-2361"/>
              <a:ext cx="144" cy="8115"/>
            </a:xfrm>
            <a:prstGeom prst="bentConnector3">
              <a:avLst>
                <a:gd name="adj1" fmla="val 16514"/>
              </a:avLst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23562" name="_s1034"/>
            <p:cNvCxnSpPr>
              <a:cxnSpLocks noChangeShapeType="1"/>
              <a:stCxn id="23566" idx="0"/>
              <a:endCxn id="23564" idx="2"/>
            </p:cNvCxnSpPr>
            <p:nvPr/>
          </p:nvCxnSpPr>
          <p:spPr bwMode="auto">
            <a:xfrm rot="5400000" flipH="1">
              <a:off x="134338" y="-5831"/>
              <a:ext cx="142" cy="14191"/>
            </a:xfrm>
            <a:prstGeom prst="bentConnector3">
              <a:avLst>
                <a:gd name="adj1" fmla="val 16745"/>
              </a:avLst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23563" name="_s1035"/>
            <p:cNvCxnSpPr>
              <a:cxnSpLocks noChangeShapeType="1"/>
              <a:stCxn id="23565" idx="0"/>
              <a:endCxn id="23564" idx="2"/>
            </p:cNvCxnSpPr>
            <p:nvPr/>
          </p:nvCxnSpPr>
          <p:spPr bwMode="auto">
            <a:xfrm rot="-5400000">
              <a:off x="121218" y="-4759"/>
              <a:ext cx="142" cy="12048"/>
            </a:xfrm>
            <a:prstGeom prst="bentConnector3">
              <a:avLst>
                <a:gd name="adj1" fmla="val 16704"/>
              </a:avLst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23564" name="_s1036"/>
            <p:cNvSpPr>
              <a:spLocks noChangeArrowheads="1"/>
            </p:cNvSpPr>
            <p:nvPr/>
          </p:nvSpPr>
          <p:spPr bwMode="auto">
            <a:xfrm>
              <a:off x="117982" y="906"/>
              <a:ext cx="18655" cy="288"/>
            </a:xfrm>
            <a:prstGeom prst="roundRect">
              <a:avLst>
                <a:gd name="adj" fmla="val 16667"/>
              </a:avLst>
            </a:prstGeom>
            <a:solidFill>
              <a:srgbClr val="CCFFCC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lIns="2416" tIns="1208" rIns="2416" bIns="1208" anchor="ctr"/>
            <a:lstStyle>
              <a:lvl1pPr eaLnBrk="0" hangingPunct="0">
                <a:defRPr>
                  <a:solidFill>
                    <a:schemeClr val="tx1"/>
                  </a:solidFill>
                  <a:latin typeface="Trebuchet MS" pitchFamily="34" charset="0"/>
                  <a:ea typeface="MS PGothic" pitchFamily="34" charset="-128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Trebuchet MS" pitchFamily="34" charset="0"/>
                  <a:ea typeface="MS PGothic" pitchFamily="34" charset="-128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Trebuchet MS" pitchFamily="34" charset="0"/>
                  <a:ea typeface="MS PGothic" pitchFamily="34" charset="-128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Trebuchet MS" pitchFamily="34" charset="0"/>
                  <a:ea typeface="MS PGothic" pitchFamily="34" charset="-128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Trebuchet MS" pitchFamily="34" charset="0"/>
                  <a:ea typeface="MS PGothic" pitchFamily="34" charset="-128"/>
                </a:defRPr>
              </a:lvl5pPr>
              <a:lvl6pPr marL="2514600" indent="-228600" defTabSz="4572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rebuchet MS" pitchFamily="34" charset="0"/>
                  <a:ea typeface="MS PGothic" pitchFamily="34" charset="-128"/>
                </a:defRPr>
              </a:lvl6pPr>
              <a:lvl7pPr marL="2971800" indent="-228600" defTabSz="4572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rebuchet MS" pitchFamily="34" charset="0"/>
                  <a:ea typeface="MS PGothic" pitchFamily="34" charset="-128"/>
                </a:defRPr>
              </a:lvl7pPr>
              <a:lvl8pPr marL="3429000" indent="-228600" defTabSz="4572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rebuchet MS" pitchFamily="34" charset="0"/>
                  <a:ea typeface="MS PGothic" pitchFamily="34" charset="-128"/>
                </a:defRPr>
              </a:lvl8pPr>
              <a:lvl9pPr marL="3886200" indent="-228600" defTabSz="4572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rebuchet MS" pitchFamily="34" charset="0"/>
                  <a:ea typeface="MS PGothic" pitchFamily="34" charset="-128"/>
                </a:defRPr>
              </a:lvl9pPr>
            </a:lstStyle>
            <a:p>
              <a:pPr algn="ctr" eaLnBrk="1" hangingPunct="1"/>
              <a:r>
                <a:rPr lang="en-GB" altLang="en-US" sz="2400" b="1">
                  <a:latin typeface="Tahoma" pitchFamily="34" charset="0"/>
                </a:rPr>
                <a:t>FEEDBACK</a:t>
              </a:r>
              <a:endParaRPr lang="en-US" altLang="en-US" sz="2400" b="1">
                <a:latin typeface="Tahoma" pitchFamily="34" charset="0"/>
              </a:endParaRPr>
            </a:p>
          </p:txBody>
        </p:sp>
        <p:sp>
          <p:nvSpPr>
            <p:cNvPr id="23565" name="_s1037"/>
            <p:cNvSpPr>
              <a:spLocks noChangeArrowheads="1"/>
            </p:cNvSpPr>
            <p:nvPr/>
          </p:nvSpPr>
          <p:spPr bwMode="auto">
            <a:xfrm>
              <a:off x="109430" y="1336"/>
              <a:ext cx="11662" cy="289"/>
            </a:xfrm>
            <a:prstGeom prst="roundRect">
              <a:avLst>
                <a:gd name="adj" fmla="val 16667"/>
              </a:avLst>
            </a:prstGeom>
            <a:solidFill>
              <a:srgbClr val="CCFFCC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lIns="2416" tIns="1208" rIns="2416" bIns="1208" anchor="ctr"/>
            <a:lstStyle>
              <a:lvl1pPr eaLnBrk="0" hangingPunct="0">
                <a:defRPr>
                  <a:solidFill>
                    <a:schemeClr val="tx1"/>
                  </a:solidFill>
                  <a:latin typeface="Trebuchet MS" pitchFamily="34" charset="0"/>
                  <a:ea typeface="MS PGothic" pitchFamily="34" charset="-128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Trebuchet MS" pitchFamily="34" charset="0"/>
                  <a:ea typeface="MS PGothic" pitchFamily="34" charset="-128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Trebuchet MS" pitchFamily="34" charset="0"/>
                  <a:ea typeface="MS PGothic" pitchFamily="34" charset="-128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Trebuchet MS" pitchFamily="34" charset="0"/>
                  <a:ea typeface="MS PGothic" pitchFamily="34" charset="-128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Trebuchet MS" pitchFamily="34" charset="0"/>
                  <a:ea typeface="MS PGothic" pitchFamily="34" charset="-128"/>
                </a:defRPr>
              </a:lvl5pPr>
              <a:lvl6pPr marL="2514600" indent="-228600" defTabSz="4572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rebuchet MS" pitchFamily="34" charset="0"/>
                  <a:ea typeface="MS PGothic" pitchFamily="34" charset="-128"/>
                </a:defRPr>
              </a:lvl6pPr>
              <a:lvl7pPr marL="2971800" indent="-228600" defTabSz="4572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rebuchet MS" pitchFamily="34" charset="0"/>
                  <a:ea typeface="MS PGothic" pitchFamily="34" charset="-128"/>
                </a:defRPr>
              </a:lvl7pPr>
              <a:lvl8pPr marL="3429000" indent="-228600" defTabSz="4572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rebuchet MS" pitchFamily="34" charset="0"/>
                  <a:ea typeface="MS PGothic" pitchFamily="34" charset="-128"/>
                </a:defRPr>
              </a:lvl8pPr>
              <a:lvl9pPr marL="3886200" indent="-228600" defTabSz="4572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rebuchet MS" pitchFamily="34" charset="0"/>
                  <a:ea typeface="MS PGothic" pitchFamily="34" charset="-128"/>
                </a:defRPr>
              </a:lvl9pPr>
            </a:lstStyle>
            <a:p>
              <a:pPr algn="ctr" eaLnBrk="1" hangingPunct="1"/>
              <a:r>
                <a:rPr lang="en-GB" altLang="en-US" sz="2400" b="1">
                  <a:latin typeface="Tahoma" pitchFamily="34" charset="0"/>
                </a:rPr>
                <a:t>Task-intrinsic </a:t>
              </a:r>
            </a:p>
            <a:p>
              <a:pPr algn="ctr" eaLnBrk="1" hangingPunct="1"/>
              <a:r>
                <a:rPr lang="en-GB" altLang="en-US" sz="2400" b="1">
                  <a:latin typeface="Tahoma" pitchFamily="34" charset="0"/>
                </a:rPr>
                <a:t>feedback</a:t>
              </a:r>
              <a:endParaRPr lang="en-US" altLang="en-US" sz="2400" b="1">
                <a:latin typeface="Tahoma" pitchFamily="34" charset="0"/>
              </a:endParaRPr>
            </a:p>
          </p:txBody>
        </p:sp>
        <p:sp>
          <p:nvSpPr>
            <p:cNvPr id="23566" name="_s1038"/>
            <p:cNvSpPr>
              <a:spLocks noChangeArrowheads="1"/>
            </p:cNvSpPr>
            <p:nvPr/>
          </p:nvSpPr>
          <p:spPr bwMode="auto">
            <a:xfrm>
              <a:off x="135865" y="1336"/>
              <a:ext cx="11269" cy="289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lIns="2416" tIns="1208" rIns="2416" bIns="1208" anchor="ctr"/>
            <a:lstStyle>
              <a:lvl1pPr eaLnBrk="0" hangingPunct="0">
                <a:defRPr>
                  <a:solidFill>
                    <a:schemeClr val="tx1"/>
                  </a:solidFill>
                  <a:latin typeface="Trebuchet MS" pitchFamily="34" charset="0"/>
                  <a:ea typeface="MS PGothic" pitchFamily="34" charset="-128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Trebuchet MS" pitchFamily="34" charset="0"/>
                  <a:ea typeface="MS PGothic" pitchFamily="34" charset="-128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Trebuchet MS" pitchFamily="34" charset="0"/>
                  <a:ea typeface="MS PGothic" pitchFamily="34" charset="-128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Trebuchet MS" pitchFamily="34" charset="0"/>
                  <a:ea typeface="MS PGothic" pitchFamily="34" charset="-128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Trebuchet MS" pitchFamily="34" charset="0"/>
                  <a:ea typeface="MS PGothic" pitchFamily="34" charset="-128"/>
                </a:defRPr>
              </a:lvl5pPr>
              <a:lvl6pPr marL="2514600" indent="-228600" defTabSz="4572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rebuchet MS" pitchFamily="34" charset="0"/>
                  <a:ea typeface="MS PGothic" pitchFamily="34" charset="-128"/>
                </a:defRPr>
              </a:lvl6pPr>
              <a:lvl7pPr marL="2971800" indent="-228600" defTabSz="4572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rebuchet MS" pitchFamily="34" charset="0"/>
                  <a:ea typeface="MS PGothic" pitchFamily="34" charset="-128"/>
                </a:defRPr>
              </a:lvl7pPr>
              <a:lvl8pPr marL="3429000" indent="-228600" defTabSz="4572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rebuchet MS" pitchFamily="34" charset="0"/>
                  <a:ea typeface="MS PGothic" pitchFamily="34" charset="-128"/>
                </a:defRPr>
              </a:lvl8pPr>
              <a:lvl9pPr marL="3886200" indent="-228600" defTabSz="4572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rebuchet MS" pitchFamily="34" charset="0"/>
                  <a:ea typeface="MS PGothic" pitchFamily="34" charset="-128"/>
                </a:defRPr>
              </a:lvl9pPr>
            </a:lstStyle>
            <a:p>
              <a:pPr algn="ctr" eaLnBrk="1" hangingPunct="1"/>
              <a:r>
                <a:rPr lang="en-GB" altLang="en-US" sz="2400" b="1">
                  <a:latin typeface="Tahoma" pitchFamily="34" charset="0"/>
                </a:rPr>
                <a:t>Augmented </a:t>
              </a:r>
            </a:p>
            <a:p>
              <a:pPr algn="ctr" eaLnBrk="1" hangingPunct="1"/>
              <a:r>
                <a:rPr lang="en-GB" altLang="en-US" sz="2400" b="1">
                  <a:latin typeface="Tahoma" pitchFamily="34" charset="0"/>
                </a:rPr>
                <a:t>feedback</a:t>
              </a:r>
              <a:endParaRPr lang="en-US" altLang="en-US" sz="2400" b="1">
                <a:latin typeface="Tahoma" pitchFamily="34" charset="0"/>
              </a:endParaRPr>
            </a:p>
          </p:txBody>
        </p:sp>
        <p:sp>
          <p:nvSpPr>
            <p:cNvPr id="23567" name="_s1039"/>
            <p:cNvSpPr>
              <a:spLocks noChangeArrowheads="1"/>
            </p:cNvSpPr>
            <p:nvPr/>
          </p:nvSpPr>
          <p:spPr bwMode="auto">
            <a:xfrm>
              <a:off x="103114" y="1769"/>
              <a:ext cx="8075" cy="284"/>
            </a:xfrm>
            <a:prstGeom prst="roundRect">
              <a:avLst>
                <a:gd name="adj" fmla="val 16667"/>
              </a:avLst>
            </a:prstGeom>
            <a:solidFill>
              <a:srgbClr val="CCFFCC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lIns="2416" tIns="1208" rIns="2416" bIns="1208" anchor="ctr"/>
            <a:lstStyle>
              <a:lvl1pPr eaLnBrk="0" hangingPunct="0">
                <a:defRPr>
                  <a:solidFill>
                    <a:schemeClr val="tx1"/>
                  </a:solidFill>
                  <a:latin typeface="Trebuchet MS" pitchFamily="34" charset="0"/>
                  <a:ea typeface="MS PGothic" pitchFamily="34" charset="-128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Trebuchet MS" pitchFamily="34" charset="0"/>
                  <a:ea typeface="MS PGothic" pitchFamily="34" charset="-128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Trebuchet MS" pitchFamily="34" charset="0"/>
                  <a:ea typeface="MS PGothic" pitchFamily="34" charset="-128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Trebuchet MS" pitchFamily="34" charset="0"/>
                  <a:ea typeface="MS PGothic" pitchFamily="34" charset="-128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Trebuchet MS" pitchFamily="34" charset="0"/>
                  <a:ea typeface="MS PGothic" pitchFamily="34" charset="-128"/>
                </a:defRPr>
              </a:lvl5pPr>
              <a:lvl6pPr marL="2514600" indent="-228600" defTabSz="4572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rebuchet MS" pitchFamily="34" charset="0"/>
                  <a:ea typeface="MS PGothic" pitchFamily="34" charset="-128"/>
                </a:defRPr>
              </a:lvl6pPr>
              <a:lvl7pPr marL="2971800" indent="-228600" defTabSz="4572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rebuchet MS" pitchFamily="34" charset="0"/>
                  <a:ea typeface="MS PGothic" pitchFamily="34" charset="-128"/>
                </a:defRPr>
              </a:lvl7pPr>
              <a:lvl8pPr marL="3429000" indent="-228600" defTabSz="4572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rebuchet MS" pitchFamily="34" charset="0"/>
                  <a:ea typeface="MS PGothic" pitchFamily="34" charset="-128"/>
                </a:defRPr>
              </a:lvl8pPr>
              <a:lvl9pPr marL="3886200" indent="-228600" defTabSz="4572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rebuchet MS" pitchFamily="34" charset="0"/>
                  <a:ea typeface="MS PGothic" pitchFamily="34" charset="-128"/>
                </a:defRPr>
              </a:lvl9pPr>
            </a:lstStyle>
            <a:p>
              <a:pPr algn="ctr" eaLnBrk="1" hangingPunct="1"/>
              <a:r>
                <a:rPr lang="en-GB" altLang="en-US" sz="2400" b="1">
                  <a:latin typeface="Tahoma" pitchFamily="34" charset="0"/>
                </a:rPr>
                <a:t>Visual</a:t>
              </a:r>
              <a:endParaRPr lang="en-US" altLang="en-US" sz="2400" b="1">
                <a:latin typeface="Tahoma" pitchFamily="34" charset="0"/>
              </a:endParaRPr>
            </a:p>
          </p:txBody>
        </p:sp>
        <p:sp>
          <p:nvSpPr>
            <p:cNvPr id="23568" name="_s1040"/>
            <p:cNvSpPr>
              <a:spLocks noChangeArrowheads="1"/>
            </p:cNvSpPr>
            <p:nvPr/>
          </p:nvSpPr>
          <p:spPr bwMode="auto">
            <a:xfrm>
              <a:off x="126919" y="1770"/>
              <a:ext cx="8081" cy="284"/>
            </a:xfrm>
            <a:prstGeom prst="roundRect">
              <a:avLst>
                <a:gd name="adj" fmla="val 16667"/>
              </a:avLst>
            </a:prstGeom>
            <a:solidFill>
              <a:srgbClr val="CCFFCC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lIns="2416" tIns="1208" rIns="2416" bIns="1208" anchor="ctr"/>
            <a:lstStyle>
              <a:lvl1pPr eaLnBrk="0" hangingPunct="0">
                <a:defRPr>
                  <a:solidFill>
                    <a:schemeClr val="tx1"/>
                  </a:solidFill>
                  <a:latin typeface="Trebuchet MS" pitchFamily="34" charset="0"/>
                  <a:ea typeface="MS PGothic" pitchFamily="34" charset="-128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Trebuchet MS" pitchFamily="34" charset="0"/>
                  <a:ea typeface="MS PGothic" pitchFamily="34" charset="-128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Trebuchet MS" pitchFamily="34" charset="0"/>
                  <a:ea typeface="MS PGothic" pitchFamily="34" charset="-128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Trebuchet MS" pitchFamily="34" charset="0"/>
                  <a:ea typeface="MS PGothic" pitchFamily="34" charset="-128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Trebuchet MS" pitchFamily="34" charset="0"/>
                  <a:ea typeface="MS PGothic" pitchFamily="34" charset="-128"/>
                </a:defRPr>
              </a:lvl5pPr>
              <a:lvl6pPr marL="2514600" indent="-228600" defTabSz="4572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rebuchet MS" pitchFamily="34" charset="0"/>
                  <a:ea typeface="MS PGothic" pitchFamily="34" charset="-128"/>
                </a:defRPr>
              </a:lvl6pPr>
              <a:lvl7pPr marL="2971800" indent="-228600" defTabSz="4572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rebuchet MS" pitchFamily="34" charset="0"/>
                  <a:ea typeface="MS PGothic" pitchFamily="34" charset="-128"/>
                </a:defRPr>
              </a:lvl7pPr>
              <a:lvl8pPr marL="3429000" indent="-228600" defTabSz="4572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rebuchet MS" pitchFamily="34" charset="0"/>
                  <a:ea typeface="MS PGothic" pitchFamily="34" charset="-128"/>
                </a:defRPr>
              </a:lvl8pPr>
              <a:lvl9pPr marL="3886200" indent="-228600" defTabSz="4572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rebuchet MS" pitchFamily="34" charset="0"/>
                  <a:ea typeface="MS PGothic" pitchFamily="34" charset="-128"/>
                </a:defRPr>
              </a:lvl9pPr>
            </a:lstStyle>
            <a:p>
              <a:pPr algn="ctr" eaLnBrk="1" hangingPunct="1"/>
              <a:r>
                <a:rPr lang="en-GB" altLang="en-US" sz="2400" b="1">
                  <a:latin typeface="Tahoma" pitchFamily="34" charset="0"/>
                </a:rPr>
                <a:t>Tactile</a:t>
              </a:r>
              <a:endParaRPr lang="en-US" altLang="en-US" sz="2400" b="1">
                <a:latin typeface="Tahoma" pitchFamily="34" charset="0"/>
              </a:endParaRPr>
            </a:p>
          </p:txBody>
        </p:sp>
        <p:sp>
          <p:nvSpPr>
            <p:cNvPr id="23569" name="_s1041"/>
            <p:cNvSpPr>
              <a:spLocks noChangeArrowheads="1"/>
            </p:cNvSpPr>
            <p:nvPr/>
          </p:nvSpPr>
          <p:spPr bwMode="auto">
            <a:xfrm>
              <a:off x="118367" y="1770"/>
              <a:ext cx="8081" cy="284"/>
            </a:xfrm>
            <a:prstGeom prst="roundRect">
              <a:avLst>
                <a:gd name="adj" fmla="val 16667"/>
              </a:avLst>
            </a:prstGeom>
            <a:solidFill>
              <a:srgbClr val="CCFFCC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lIns="2416" tIns="1208" rIns="2416" bIns="1208" anchor="ctr"/>
            <a:lstStyle>
              <a:lvl1pPr eaLnBrk="0" hangingPunct="0">
                <a:defRPr>
                  <a:solidFill>
                    <a:schemeClr val="tx1"/>
                  </a:solidFill>
                  <a:latin typeface="Trebuchet MS" pitchFamily="34" charset="0"/>
                  <a:ea typeface="MS PGothic" pitchFamily="34" charset="-128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Trebuchet MS" pitchFamily="34" charset="0"/>
                  <a:ea typeface="MS PGothic" pitchFamily="34" charset="-128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Trebuchet MS" pitchFamily="34" charset="0"/>
                  <a:ea typeface="MS PGothic" pitchFamily="34" charset="-128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Trebuchet MS" pitchFamily="34" charset="0"/>
                  <a:ea typeface="MS PGothic" pitchFamily="34" charset="-128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Trebuchet MS" pitchFamily="34" charset="0"/>
                  <a:ea typeface="MS PGothic" pitchFamily="34" charset="-128"/>
                </a:defRPr>
              </a:lvl5pPr>
              <a:lvl6pPr marL="2514600" indent="-228600" defTabSz="4572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rebuchet MS" pitchFamily="34" charset="0"/>
                  <a:ea typeface="MS PGothic" pitchFamily="34" charset="-128"/>
                </a:defRPr>
              </a:lvl6pPr>
              <a:lvl7pPr marL="2971800" indent="-228600" defTabSz="4572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rebuchet MS" pitchFamily="34" charset="0"/>
                  <a:ea typeface="MS PGothic" pitchFamily="34" charset="-128"/>
                </a:defRPr>
              </a:lvl7pPr>
              <a:lvl8pPr marL="3429000" indent="-228600" defTabSz="4572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rebuchet MS" pitchFamily="34" charset="0"/>
                  <a:ea typeface="MS PGothic" pitchFamily="34" charset="-128"/>
                </a:defRPr>
              </a:lvl8pPr>
              <a:lvl9pPr marL="3886200" indent="-228600" defTabSz="4572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rebuchet MS" pitchFamily="34" charset="0"/>
                  <a:ea typeface="MS PGothic" pitchFamily="34" charset="-128"/>
                </a:defRPr>
              </a:lvl9pPr>
            </a:lstStyle>
            <a:p>
              <a:pPr algn="ctr" eaLnBrk="1" hangingPunct="1"/>
              <a:r>
                <a:rPr lang="en-GB" altLang="en-US" sz="2000" b="1">
                  <a:latin typeface="Tahoma" pitchFamily="34" charset="0"/>
                </a:rPr>
                <a:t>Pro-</a:t>
              </a:r>
            </a:p>
            <a:p>
              <a:pPr algn="ctr" eaLnBrk="1" hangingPunct="1"/>
              <a:r>
                <a:rPr lang="en-GB" altLang="en-US" sz="2000" b="1">
                  <a:latin typeface="Tahoma" pitchFamily="34" charset="0"/>
                </a:rPr>
                <a:t>prioceptive</a:t>
              </a:r>
              <a:endParaRPr lang="en-US" altLang="en-US" sz="2000" b="1">
                <a:latin typeface="Tahoma" pitchFamily="34" charset="0"/>
              </a:endParaRPr>
            </a:p>
          </p:txBody>
        </p:sp>
        <p:sp>
          <p:nvSpPr>
            <p:cNvPr id="23570" name="_s1042"/>
            <p:cNvSpPr>
              <a:spLocks noChangeArrowheads="1"/>
            </p:cNvSpPr>
            <p:nvPr/>
          </p:nvSpPr>
          <p:spPr bwMode="auto">
            <a:xfrm>
              <a:off x="111332" y="1769"/>
              <a:ext cx="6650" cy="284"/>
            </a:xfrm>
            <a:prstGeom prst="roundRect">
              <a:avLst>
                <a:gd name="adj" fmla="val 16667"/>
              </a:avLst>
            </a:prstGeom>
            <a:solidFill>
              <a:srgbClr val="CCFFCC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lIns="2416" tIns="1208" rIns="2416" bIns="1208" anchor="ctr"/>
            <a:lstStyle>
              <a:lvl1pPr eaLnBrk="0" hangingPunct="0">
                <a:defRPr>
                  <a:solidFill>
                    <a:schemeClr val="tx1"/>
                  </a:solidFill>
                  <a:latin typeface="Trebuchet MS" pitchFamily="34" charset="0"/>
                  <a:ea typeface="MS PGothic" pitchFamily="34" charset="-128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Trebuchet MS" pitchFamily="34" charset="0"/>
                  <a:ea typeface="MS PGothic" pitchFamily="34" charset="-128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Trebuchet MS" pitchFamily="34" charset="0"/>
                  <a:ea typeface="MS PGothic" pitchFamily="34" charset="-128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Trebuchet MS" pitchFamily="34" charset="0"/>
                  <a:ea typeface="MS PGothic" pitchFamily="34" charset="-128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Trebuchet MS" pitchFamily="34" charset="0"/>
                  <a:ea typeface="MS PGothic" pitchFamily="34" charset="-128"/>
                </a:defRPr>
              </a:lvl5pPr>
              <a:lvl6pPr marL="2514600" indent="-228600" defTabSz="4572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rebuchet MS" pitchFamily="34" charset="0"/>
                  <a:ea typeface="MS PGothic" pitchFamily="34" charset="-128"/>
                </a:defRPr>
              </a:lvl6pPr>
              <a:lvl7pPr marL="2971800" indent="-228600" defTabSz="4572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rebuchet MS" pitchFamily="34" charset="0"/>
                  <a:ea typeface="MS PGothic" pitchFamily="34" charset="-128"/>
                </a:defRPr>
              </a:lvl7pPr>
              <a:lvl8pPr marL="3429000" indent="-228600" defTabSz="4572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rebuchet MS" pitchFamily="34" charset="0"/>
                  <a:ea typeface="MS PGothic" pitchFamily="34" charset="-128"/>
                </a:defRPr>
              </a:lvl8pPr>
              <a:lvl9pPr marL="3886200" indent="-228600" defTabSz="4572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rebuchet MS" pitchFamily="34" charset="0"/>
                  <a:ea typeface="MS PGothic" pitchFamily="34" charset="-128"/>
                </a:defRPr>
              </a:lvl9pPr>
            </a:lstStyle>
            <a:p>
              <a:pPr algn="ctr" eaLnBrk="1" hangingPunct="1"/>
              <a:r>
                <a:rPr lang="en-GB" altLang="en-US" sz="2200" b="1">
                  <a:latin typeface="Tahoma" pitchFamily="34" charset="0"/>
                </a:rPr>
                <a:t>Auditory</a:t>
              </a:r>
              <a:endParaRPr lang="en-US" altLang="en-US" sz="2200" b="1">
                <a:latin typeface="Tahoma" pitchFamily="34" charset="0"/>
              </a:endParaRPr>
            </a:p>
          </p:txBody>
        </p:sp>
        <p:sp>
          <p:nvSpPr>
            <p:cNvPr id="1043" name="_s1043"/>
            <p:cNvSpPr>
              <a:spLocks noChangeArrowheads="1"/>
            </p:cNvSpPr>
            <p:nvPr/>
          </p:nvSpPr>
          <p:spPr bwMode="auto">
            <a:xfrm>
              <a:off x="135865" y="1770"/>
              <a:ext cx="6084" cy="284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lIns="2416" tIns="1208" rIns="2416" bIns="1208" anchor="ctr"/>
            <a:lstStyle/>
            <a:p>
              <a:pPr algn="ctr" fontAlgn="auto">
                <a:lnSpc>
                  <a:spcPct val="80000"/>
                </a:lnSpc>
                <a:spcBef>
                  <a:spcPct val="20000"/>
                </a:spcBef>
                <a:spcAft>
                  <a:spcPts val="0"/>
                </a:spcAft>
                <a:buClr>
                  <a:schemeClr val="hlink"/>
                </a:buClr>
                <a:buSzPct val="65000"/>
                <a:buFont typeface="Wingdings" charset="0"/>
                <a:buNone/>
                <a:defRPr/>
              </a:pPr>
              <a:endParaRPr lang="en-GB" sz="2400" b="1" u="sng">
                <a:effectLst>
                  <a:outerShdw blurRad="38100" dist="38100" dir="2700000" algn="tl">
                    <a:srgbClr val="FFFFFF"/>
                  </a:outerShdw>
                </a:effectLst>
                <a:latin typeface="Tahoma" charset="0"/>
                <a:ea typeface="+mn-ea"/>
              </a:endParaRPr>
            </a:p>
            <a:p>
              <a:pPr algn="ctr" fontAlgn="auto">
                <a:lnSpc>
                  <a:spcPct val="80000"/>
                </a:lnSpc>
                <a:spcBef>
                  <a:spcPct val="20000"/>
                </a:spcBef>
                <a:spcAft>
                  <a:spcPts val="0"/>
                </a:spcAft>
                <a:buClr>
                  <a:schemeClr val="hlink"/>
                </a:buClr>
                <a:buSzPct val="65000"/>
                <a:buFont typeface="Wingdings" charset="0"/>
                <a:buNone/>
                <a:defRPr/>
              </a:pPr>
              <a:r>
                <a:rPr lang="en-GB" sz="2400" b="1">
                  <a:latin typeface="Tahoma" charset="0"/>
                  <a:ea typeface="+mn-ea"/>
                </a:rPr>
                <a:t>KR</a:t>
              </a:r>
            </a:p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sz="2400">
                <a:latin typeface="Tahoma" charset="0"/>
                <a:ea typeface="+mn-ea"/>
              </a:endParaRPr>
            </a:p>
          </p:txBody>
        </p:sp>
        <p:sp>
          <p:nvSpPr>
            <p:cNvPr id="23572" name="_s1044"/>
            <p:cNvSpPr>
              <a:spLocks noChangeArrowheads="1"/>
            </p:cNvSpPr>
            <p:nvPr/>
          </p:nvSpPr>
          <p:spPr bwMode="auto">
            <a:xfrm>
              <a:off x="143638" y="1770"/>
              <a:ext cx="7386" cy="284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lIns="2416" tIns="1208" rIns="2416" bIns="1208" anchor="ctr"/>
            <a:lstStyle>
              <a:lvl1pPr eaLnBrk="0" hangingPunct="0">
                <a:defRPr>
                  <a:solidFill>
                    <a:schemeClr val="tx1"/>
                  </a:solidFill>
                  <a:latin typeface="Trebuchet MS" pitchFamily="34" charset="0"/>
                  <a:ea typeface="MS PGothic" pitchFamily="34" charset="-128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Trebuchet MS" pitchFamily="34" charset="0"/>
                  <a:ea typeface="MS PGothic" pitchFamily="34" charset="-128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Trebuchet MS" pitchFamily="34" charset="0"/>
                  <a:ea typeface="MS PGothic" pitchFamily="34" charset="-128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Trebuchet MS" pitchFamily="34" charset="0"/>
                  <a:ea typeface="MS PGothic" pitchFamily="34" charset="-128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Trebuchet MS" pitchFamily="34" charset="0"/>
                  <a:ea typeface="MS PGothic" pitchFamily="34" charset="-128"/>
                </a:defRPr>
              </a:lvl5pPr>
              <a:lvl6pPr marL="2514600" indent="-228600" defTabSz="4572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rebuchet MS" pitchFamily="34" charset="0"/>
                  <a:ea typeface="MS PGothic" pitchFamily="34" charset="-128"/>
                </a:defRPr>
              </a:lvl6pPr>
              <a:lvl7pPr marL="2971800" indent="-228600" defTabSz="4572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rebuchet MS" pitchFamily="34" charset="0"/>
                  <a:ea typeface="MS PGothic" pitchFamily="34" charset="-128"/>
                </a:defRPr>
              </a:lvl7pPr>
              <a:lvl8pPr marL="3429000" indent="-228600" defTabSz="4572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rebuchet MS" pitchFamily="34" charset="0"/>
                  <a:ea typeface="MS PGothic" pitchFamily="34" charset="-128"/>
                </a:defRPr>
              </a:lvl8pPr>
              <a:lvl9pPr marL="3886200" indent="-228600" defTabSz="4572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rebuchet MS" pitchFamily="34" charset="0"/>
                  <a:ea typeface="MS PGothic" pitchFamily="34" charset="-128"/>
                </a:defRPr>
              </a:lvl9pPr>
            </a:lstStyle>
            <a:p>
              <a:pPr algn="ctr" eaLnBrk="1" hangingPunct="1"/>
              <a:r>
                <a:rPr lang="en-GB" altLang="en-US" sz="2400" b="1">
                  <a:latin typeface="Tahoma" pitchFamily="34" charset="0"/>
                </a:rPr>
                <a:t>KP</a:t>
              </a:r>
              <a:endParaRPr lang="en-US" altLang="en-US" sz="2400" b="1">
                <a:latin typeface="Tahoma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96391948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Feedback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When to give augmented feedback?</a:t>
            </a:r>
          </a:p>
          <a:p>
            <a:r>
              <a:rPr lang="en-GB" dirty="0"/>
              <a:t>What type of augmented feedback?</a:t>
            </a:r>
          </a:p>
          <a:p>
            <a:r>
              <a:rPr lang="en-GB" dirty="0"/>
              <a:t>Timing of feedback?</a:t>
            </a:r>
          </a:p>
          <a:p>
            <a:r>
              <a:rPr lang="en-GB" dirty="0"/>
              <a:t>Frequency of feedback?</a:t>
            </a:r>
          </a:p>
          <a:p>
            <a:r>
              <a:rPr lang="en-GB" dirty="0"/>
              <a:t>Timing between feedback and next practice?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9665157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Attentional Focus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Focussing internally on body movements can inhibit learning.</a:t>
            </a:r>
          </a:p>
          <a:p>
            <a:r>
              <a:rPr lang="en-GB" dirty="0"/>
              <a:t>Movements need to be unconsciously controlled</a:t>
            </a:r>
          </a:p>
          <a:p>
            <a:r>
              <a:rPr lang="en-GB" dirty="0"/>
              <a:t>External foci of attention e.g. focus on the effects of movements e.g. trajectory of ball</a:t>
            </a:r>
          </a:p>
          <a:p>
            <a:r>
              <a:rPr lang="en-GB" dirty="0"/>
              <a:t>Analogous coaching could be effective strategy</a:t>
            </a:r>
          </a:p>
        </p:txBody>
      </p:sp>
    </p:spTree>
    <p:extLst>
      <p:ext uri="{BB962C8B-B14F-4D97-AF65-F5344CB8AC3E}">
        <p14:creationId xmlns:p14="http://schemas.microsoft.com/office/powerpoint/2010/main" val="292503747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Goal Setting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Process Goals</a:t>
            </a:r>
          </a:p>
          <a:p>
            <a:r>
              <a:rPr lang="en-GB" dirty="0"/>
              <a:t>Performance Goals</a:t>
            </a:r>
          </a:p>
          <a:p>
            <a:r>
              <a:rPr lang="en-GB" dirty="0"/>
              <a:t>Outcome Goals</a:t>
            </a:r>
          </a:p>
          <a:p>
            <a:pPr algn="ctr">
              <a:defRPr/>
            </a:pPr>
            <a:r>
              <a:rPr lang="en-US" b="1" dirty="0"/>
              <a:t>Specific</a:t>
            </a:r>
          </a:p>
          <a:p>
            <a:pPr algn="ctr">
              <a:defRPr/>
            </a:pPr>
            <a:r>
              <a:rPr lang="en-US" b="1" dirty="0"/>
              <a:t>Measurable</a:t>
            </a:r>
          </a:p>
          <a:p>
            <a:pPr algn="ctr">
              <a:defRPr/>
            </a:pPr>
            <a:r>
              <a:rPr lang="en-US" b="1" dirty="0"/>
              <a:t>Adjustable</a:t>
            </a:r>
          </a:p>
          <a:p>
            <a:pPr algn="ctr">
              <a:defRPr/>
            </a:pPr>
            <a:r>
              <a:rPr lang="en-US" b="1" dirty="0"/>
              <a:t>Realistic</a:t>
            </a:r>
          </a:p>
          <a:p>
            <a:pPr algn="ctr">
              <a:defRPr/>
            </a:pPr>
            <a:r>
              <a:rPr lang="en-US" b="1" dirty="0"/>
              <a:t>Time-based</a:t>
            </a:r>
          </a:p>
          <a:p>
            <a:pPr algn="ctr">
              <a:defRPr/>
            </a:pPr>
            <a:r>
              <a:rPr lang="en-US" b="1" dirty="0"/>
              <a:t>Exciting</a:t>
            </a:r>
          </a:p>
          <a:p>
            <a:pPr algn="ctr">
              <a:defRPr/>
            </a:pPr>
            <a:r>
              <a:rPr lang="en-US" b="1" dirty="0"/>
              <a:t>Recordable</a:t>
            </a:r>
            <a:endParaRPr lang="en-US" dirty="0"/>
          </a:p>
          <a:p>
            <a:r>
              <a:rPr lang="en-US" b="1" dirty="0"/>
              <a:t>(Locke, Shaw, </a:t>
            </a:r>
            <a:r>
              <a:rPr lang="en-US" b="1" dirty="0" err="1"/>
              <a:t>Saari</a:t>
            </a:r>
            <a:r>
              <a:rPr lang="en-US" b="1" dirty="0"/>
              <a:t>, &amp; Latham, 1981)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2823249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larity">
  <a:themeElements>
    <a:clrScheme name="Clarity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larity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86000"/>
                <a:satMod val="140000"/>
              </a:schemeClr>
            </a:gs>
            <a:gs pos="45000">
              <a:schemeClr val="phClr">
                <a:tint val="48000"/>
                <a:satMod val="150000"/>
              </a:schemeClr>
            </a:gs>
            <a:gs pos="100000">
              <a:schemeClr val="phClr"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70000"/>
                <a:satMod val="150000"/>
              </a:schemeClr>
            </a:gs>
            <a:gs pos="34000">
              <a:schemeClr val="phClr">
                <a:shade val="70000"/>
                <a:satMod val="140000"/>
              </a:schemeClr>
            </a:gs>
            <a:gs pos="70000">
              <a:schemeClr val="phClr">
                <a:tint val="100000"/>
                <a:shade val="90000"/>
                <a:satMod val="140000"/>
              </a:schemeClr>
            </a:gs>
            <a:gs pos="100000">
              <a:schemeClr val="phClr"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6425" cap="flat" cmpd="sng" algn="ctr">
          <a:solidFill>
            <a:schemeClr val="phClr"/>
          </a:solidFill>
          <a:prstDash val="solid"/>
        </a:ln>
        <a:ln w="444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hade val="3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atMod val="180000"/>
              </a:schemeClr>
            </a:gs>
            <a:gs pos="40000">
              <a:schemeClr val="phClr">
                <a:tint val="95000"/>
                <a:shade val="85000"/>
                <a:satMod val="150000"/>
              </a:schemeClr>
            </a:gs>
            <a:gs pos="100000">
              <a:schemeClr val="phClr">
                <a:shade val="45000"/>
                <a:satMod val="2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55000"/>
              </a:schemeClr>
              <a:schemeClr val="phClr">
                <a:tint val="97000"/>
                <a:satMod val="95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Clarity</Template>
  <TotalTime>248</TotalTime>
  <Words>364</Words>
  <Application>Microsoft Macintosh PowerPoint</Application>
  <PresentationFormat>On-screen Show (4:3)</PresentationFormat>
  <Paragraphs>75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Arial</vt:lpstr>
      <vt:lpstr>Tahoma</vt:lpstr>
      <vt:lpstr>Wingdings</vt:lpstr>
      <vt:lpstr>Clarity</vt:lpstr>
      <vt:lpstr>Coaching Pedagogy Recap and session Planning</vt:lpstr>
      <vt:lpstr>Learning Theories</vt:lpstr>
      <vt:lpstr>Social Learning Theory</vt:lpstr>
      <vt:lpstr>Constructivist Learning Theory </vt:lpstr>
      <vt:lpstr>Teaching Styles</vt:lpstr>
      <vt:lpstr>PowerPoint Presentation</vt:lpstr>
      <vt:lpstr>Motivational Climate</vt:lpstr>
      <vt:lpstr>Structuring Practice</vt:lpstr>
      <vt:lpstr>Constant vs Variable Practice</vt:lpstr>
      <vt:lpstr>PowerPoint Presentation</vt:lpstr>
      <vt:lpstr>Feedback</vt:lpstr>
      <vt:lpstr>Attentional Focus</vt:lpstr>
      <vt:lpstr>Goal Setting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Coaching Pedagogy Recap and session Planning</dc:title>
  <dc:creator>Administrator</dc:creator>
  <cp:lastModifiedBy>Geraint Forster</cp:lastModifiedBy>
  <cp:revision>11</cp:revision>
  <dcterms:created xsi:type="dcterms:W3CDTF">2016-03-10T11:01:18Z</dcterms:created>
  <dcterms:modified xsi:type="dcterms:W3CDTF">2024-02-21T11:33:49Z</dcterms:modified>
</cp:coreProperties>
</file>