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57" r:id="rId3"/>
    <p:sldId id="259" r:id="rId4"/>
    <p:sldId id="260" r:id="rId5"/>
    <p:sldId id="261" r:id="rId6"/>
    <p:sldId id="263" r:id="rId7"/>
    <p:sldId id="262" r:id="rId8"/>
    <p:sldId id="266" r:id="rId9"/>
    <p:sldId id="267" r:id="rId10"/>
    <p:sldId id="268" r:id="rId11"/>
    <p:sldId id="59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68448-065B-FF12-0B16-3BACE64A36D1}" v="2052" dt="2026-04-27T10:51:09.672"/>
    <p1510:client id="{B7FA958C-3DCE-5C9C-E517-E2ED785E448D}" v="344" dt="2026-04-26T18:16:30.7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2441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0194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03735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365689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9111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8085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215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94601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2785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9925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903948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1644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94123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2551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786583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528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827162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619079" y="1973997"/>
            <a:ext cx="10164535" cy="1938057"/>
          </a:xfrm>
        </p:spPr>
        <p:txBody>
          <a:bodyPr>
            <a:normAutofit/>
          </a:bodyPr>
          <a:lstStyle/>
          <a:p>
            <a:r>
              <a:rPr lang="en-GB" sz="5400" b="1">
                <a:ea typeface="Calibri Light"/>
                <a:cs typeface="Calibri Light"/>
              </a:rPr>
              <a:t>Individual Presentation Pitch</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vert="horz" lIns="91440" tIns="45720" rIns="91440" bIns="45720" rtlCol="0" anchor="t">
            <a:normAutofit/>
          </a:bodyPr>
          <a:lstStyle/>
          <a:p>
            <a:endParaRPr lang="en-GB" b="1"/>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b="1"/>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1397" y="2443014"/>
            <a:ext cx="10522403" cy="3680891"/>
          </a:xfrm>
        </p:spPr>
        <p:txBody>
          <a:bodyPr vert="horz" lIns="91440" tIns="45720" rIns="91440" bIns="45720" rtlCol="0" anchor="t">
            <a:normAutofit/>
          </a:bodyPr>
          <a:lstStyle/>
          <a:p>
            <a:pPr marL="0" indent="0">
              <a:buNone/>
            </a:pPr>
            <a:r>
              <a:rPr lang="en-GB"/>
              <a:t> N</a:t>
            </a:r>
            <a:r>
              <a:rPr lang="en-GB" sz="2400">
                <a:latin typeface="Arial"/>
                <a:cs typeface="Arial"/>
              </a:rPr>
              <a:t>ame: Edwin Daniel Estuardo Hernandez Cojulun</a:t>
            </a:r>
            <a:endParaRPr lang="en-US" sz="2400">
              <a:latin typeface="Arial"/>
              <a:ea typeface="Calibri" panose="020F0502020204030204"/>
              <a:cs typeface="Arial"/>
            </a:endParaRPr>
          </a:p>
          <a:p>
            <a:pPr marL="0" indent="0">
              <a:buNone/>
            </a:pPr>
            <a:r>
              <a:rPr lang="en-GB" sz="2400">
                <a:latin typeface="Arial"/>
                <a:cs typeface="Arial"/>
              </a:rPr>
              <a:t>Student ID number: 2435217</a:t>
            </a:r>
          </a:p>
          <a:p>
            <a:pPr marL="0" indent="0">
              <a:buNone/>
            </a:pPr>
            <a:r>
              <a:rPr lang="en-GB" sz="2400">
                <a:latin typeface="Arial"/>
                <a:cs typeface="Arial"/>
              </a:rPr>
              <a:t>Module code:</a:t>
            </a:r>
            <a:r>
              <a:rPr lang="en-GB" sz="2400" b="1">
                <a:latin typeface="Arial"/>
                <a:cs typeface="Arial"/>
              </a:rPr>
              <a:t>L</a:t>
            </a:r>
            <a:r>
              <a:rPr lang="en-GB" sz="2400">
                <a:latin typeface="Arial"/>
                <a:cs typeface="Arial"/>
              </a:rPr>
              <a:t>CLM4006</a:t>
            </a:r>
          </a:p>
          <a:p>
            <a:pPr marL="0" indent="0">
              <a:buNone/>
            </a:pPr>
            <a:r>
              <a:rPr lang="en-GB" sz="2400">
                <a:latin typeface="Arial"/>
                <a:cs typeface="Arial"/>
              </a:rPr>
              <a:t>Module title: Enterprise and entrepreneurship</a:t>
            </a:r>
            <a:endParaRPr lang="en-GB" sz="2400">
              <a:latin typeface="Arial"/>
              <a:ea typeface="Calibri"/>
              <a:cs typeface="Arial"/>
            </a:endParaRPr>
          </a:p>
          <a:p>
            <a:pPr marL="0" indent="0">
              <a:buNone/>
            </a:pPr>
            <a:r>
              <a:rPr lang="en-GB" sz="2400">
                <a:latin typeface="Arial"/>
                <a:cs typeface="Arial"/>
              </a:rPr>
              <a:t>Lecturer’s name: Konstantina Mari</a:t>
            </a:r>
            <a:endParaRPr lang="en-GB" sz="2400">
              <a:latin typeface="Arial"/>
              <a:ea typeface="Calibri" panose="020F0502020204030204"/>
              <a:cs typeface="Arial"/>
            </a:endParaRP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90941" y="1670732"/>
            <a:ext cx="8583061" cy="4370630"/>
          </a:xfrm>
        </p:spPr>
        <p:txBody>
          <a:bodyPr vert="horz" lIns="91440" tIns="45720" rIns="91440" bIns="45720" rtlCol="0" anchor="t">
            <a:normAutofit/>
          </a:bodyPr>
          <a:lstStyle/>
          <a:p>
            <a:r>
              <a:rPr lang="en-GB" sz="2000">
                <a:solidFill>
                  <a:schemeClr val="tx1"/>
                </a:solidFill>
                <a:latin typeface="Arial"/>
                <a:ea typeface="+mn-lt"/>
                <a:cs typeface="Arial"/>
              </a:rPr>
              <a:t>My professional journey started when I was 20 years old</a:t>
            </a:r>
            <a:endParaRPr lang="en-GB" sz="2000">
              <a:solidFill>
                <a:schemeClr val="tx1"/>
              </a:solidFill>
              <a:latin typeface="Arial"/>
              <a:cs typeface="Arial"/>
            </a:endParaRPr>
          </a:p>
          <a:p>
            <a:r>
              <a:rPr lang="en-GB" sz="2000">
                <a:solidFill>
                  <a:schemeClr val="tx1"/>
                </a:solidFill>
                <a:latin typeface="Arial"/>
                <a:ea typeface="+mn-lt"/>
                <a:cs typeface="Arial"/>
              </a:rPr>
              <a:t>Gained professional training and experience</a:t>
            </a:r>
            <a:endParaRPr lang="en-GB" sz="2000">
              <a:solidFill>
                <a:schemeClr val="tx1"/>
              </a:solidFill>
              <a:latin typeface="Arial"/>
              <a:cs typeface="Arial"/>
            </a:endParaRPr>
          </a:p>
          <a:p>
            <a:r>
              <a:rPr lang="en-GB" sz="2000">
                <a:solidFill>
                  <a:schemeClr val="tx1"/>
                </a:solidFill>
                <a:latin typeface="Arial"/>
                <a:ea typeface="+mn-lt"/>
                <a:cs typeface="Arial"/>
              </a:rPr>
              <a:t>Owned and managed my own salon for 4 years</a:t>
            </a:r>
            <a:endParaRPr lang="en-GB" sz="2000">
              <a:solidFill>
                <a:schemeClr val="tx1"/>
              </a:solidFill>
              <a:latin typeface="Arial"/>
              <a:cs typeface="Arial"/>
            </a:endParaRPr>
          </a:p>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Purpose of the presentation  </a:t>
            </a:r>
          </a:p>
          <a:p>
            <a:pPr marL="0" indent="0">
              <a:buNone/>
            </a:pPr>
            <a:endParaRPr lang="en-GB" sz="2000">
              <a:solidFill>
                <a:schemeClr val="tx1"/>
              </a:solidFill>
              <a:latin typeface="Arial"/>
              <a:ea typeface="Calibri"/>
              <a:cs typeface="Arial"/>
            </a:endParaRPr>
          </a:p>
          <a:p>
            <a:pPr>
              <a:spcBef>
                <a:spcPct val="20000"/>
              </a:spcBef>
            </a:pPr>
            <a:r>
              <a:rPr lang="en-US" sz="2000">
                <a:solidFill>
                  <a:schemeClr val="tx1"/>
                </a:solidFill>
                <a:latin typeface="Arial"/>
                <a:ea typeface="Calibri"/>
                <a:cs typeface="Arial"/>
              </a:rPr>
              <a:t>Present business plan</a:t>
            </a:r>
          </a:p>
          <a:p>
            <a:pPr>
              <a:spcBef>
                <a:spcPct val="20000"/>
              </a:spcBef>
            </a:pPr>
            <a:r>
              <a:rPr lang="en-US" sz="2000">
                <a:solidFill>
                  <a:schemeClr val="tx1"/>
                </a:solidFill>
                <a:latin typeface="Arial"/>
                <a:ea typeface="Calibri"/>
                <a:cs typeface="Arial"/>
              </a:rPr>
              <a:t>Beauty salon in Bermondsey</a:t>
            </a:r>
          </a:p>
          <a:p>
            <a:pPr>
              <a:spcBef>
                <a:spcPct val="20000"/>
              </a:spcBef>
            </a:pPr>
            <a:r>
              <a:rPr lang="en-US" sz="2000">
                <a:solidFill>
                  <a:schemeClr val="tx1"/>
                </a:solidFill>
                <a:latin typeface="Arial"/>
                <a:ea typeface="Calibri"/>
                <a:cs typeface="Arial"/>
              </a:rPr>
              <a:t>Focus on quality &amp; growth</a:t>
            </a:r>
          </a:p>
          <a:p>
            <a:pPr>
              <a:spcBef>
                <a:spcPct val="20000"/>
              </a:spcBef>
            </a:pPr>
            <a:r>
              <a:rPr lang="en-US" sz="2000">
                <a:solidFill>
                  <a:schemeClr val="tx1"/>
                </a:solidFill>
                <a:latin typeface="Arial"/>
                <a:ea typeface="Calibri"/>
                <a:cs typeface="Arial"/>
              </a:rPr>
              <a:t>Aim: attract investors/approval</a:t>
            </a:r>
          </a:p>
          <a:p>
            <a:endParaRPr lang="en-GB">
              <a:solidFill>
                <a:schemeClr val="tx1"/>
              </a:solidFill>
            </a:endParaRPr>
          </a:p>
          <a:p>
            <a:endParaRPr lang="en-GB"/>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a:effectLst/>
                <a:latin typeface="Söhne"/>
              </a:rPr>
              <a:t>Introduction</a:t>
            </a:r>
            <a:endParaRPr lang="en-GB" sz="3200"/>
          </a:p>
          <a:p>
            <a:endParaRPr lang="en-GB" sz="3200" b="1"/>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vert="horz" lIns="91440" tIns="45720" rIns="91440" bIns="45720" rtlCol="0" anchor="t">
            <a:normAutofit/>
          </a:bodyPr>
          <a:lstStyle/>
          <a:p>
            <a:pPr>
              <a:spcBef>
                <a:spcPct val="20000"/>
              </a:spcBef>
            </a:pPr>
            <a:r>
              <a:rPr lang="en-US" sz="2000">
                <a:solidFill>
                  <a:schemeClr val="tx1"/>
                </a:solidFill>
                <a:latin typeface="Calibri"/>
                <a:ea typeface="Calibri"/>
                <a:cs typeface="Calibri"/>
              </a:rPr>
              <a:t>Haircuts, </a:t>
            </a:r>
            <a:r>
              <a:rPr lang="en-US" sz="2000" err="1">
                <a:solidFill>
                  <a:schemeClr val="tx1"/>
                </a:solidFill>
                <a:latin typeface="Calibri"/>
                <a:ea typeface="Calibri"/>
                <a:cs typeface="Calibri"/>
              </a:rPr>
              <a:t>colouring</a:t>
            </a:r>
            <a:r>
              <a:rPr lang="en-US" sz="2000">
                <a:solidFill>
                  <a:schemeClr val="tx1"/>
                </a:solidFill>
                <a:latin typeface="Calibri"/>
                <a:ea typeface="Calibri"/>
                <a:cs typeface="Calibri"/>
              </a:rPr>
              <a:t>, treatments</a:t>
            </a:r>
          </a:p>
          <a:p>
            <a:pPr>
              <a:spcBef>
                <a:spcPct val="20000"/>
              </a:spcBef>
            </a:pPr>
            <a:r>
              <a:rPr lang="en-US" sz="2000">
                <a:solidFill>
                  <a:schemeClr val="tx1"/>
                </a:solidFill>
                <a:latin typeface="Calibri"/>
                <a:ea typeface="Calibri"/>
                <a:cs typeface="Calibri"/>
              </a:rPr>
              <a:t>Men &amp; women services</a:t>
            </a:r>
          </a:p>
          <a:p>
            <a:pPr>
              <a:spcBef>
                <a:spcPct val="20000"/>
              </a:spcBef>
            </a:pPr>
            <a:r>
              <a:rPr lang="en-US" sz="2000">
                <a:solidFill>
                  <a:schemeClr val="tx1"/>
                </a:solidFill>
                <a:latin typeface="Calibri"/>
                <a:ea typeface="Calibri"/>
                <a:cs typeface="Calibri"/>
              </a:rPr>
              <a:t>Target: professionals &amp; residents</a:t>
            </a:r>
          </a:p>
          <a:p>
            <a:pPr>
              <a:spcBef>
                <a:spcPct val="20000"/>
              </a:spcBef>
            </a:pPr>
            <a:r>
              <a:rPr lang="en-US" sz="2000">
                <a:solidFill>
                  <a:schemeClr val="tx1"/>
                </a:solidFill>
                <a:latin typeface="Calibri"/>
                <a:ea typeface="Calibri"/>
                <a:cs typeface="Calibri"/>
              </a:rPr>
              <a:t>High demand for self-care</a:t>
            </a:r>
          </a:p>
          <a:p>
            <a:pPr>
              <a:spcBef>
                <a:spcPct val="20000"/>
              </a:spcBef>
            </a:pPr>
            <a:r>
              <a:rPr lang="en-US" sz="2000">
                <a:solidFill>
                  <a:schemeClr val="tx1"/>
                </a:solidFill>
                <a:latin typeface="Calibri"/>
                <a:ea typeface="Calibri"/>
                <a:cs typeface="Calibri"/>
              </a:rPr>
              <a:t>Strong customer experience focus</a:t>
            </a:r>
          </a:p>
          <a:p>
            <a:endParaRPr lang="en-GB" sz="2000">
              <a:solidFill>
                <a:schemeClr val="tx1"/>
              </a:solidFill>
              <a:latin typeface="Trebuchet MS" panose="020B0603020202020204"/>
              <a:ea typeface="Calibri"/>
              <a:cs typeface="Calibri"/>
            </a:endParaRPr>
          </a:p>
          <a:p>
            <a:r>
              <a:rPr lang="en-GB" sz="2000">
                <a:solidFill>
                  <a:schemeClr val="tx1"/>
                </a:solidFill>
                <a:ea typeface="+mn-lt"/>
                <a:cs typeface="+mn-lt"/>
              </a:rPr>
              <a:t>Many customers are looking for convenient, local salons that offer not only quality services but also a personalised and comfortable experience</a:t>
            </a:r>
            <a:endParaRPr lang="en-GB" sz="2000">
              <a:solidFill>
                <a:schemeClr val="tx1"/>
              </a:solidFill>
            </a:endParaRP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5586209" cy="584775"/>
          </a:xfrm>
          <a:prstGeom prst="rect">
            <a:avLst/>
          </a:prstGeom>
          <a:noFill/>
        </p:spPr>
        <p:txBody>
          <a:bodyPr wrap="none" lIns="91440" tIns="45720" rIns="91440" bIns="45720" rtlCol="0" anchor="t">
            <a:spAutoFit/>
          </a:bodyPr>
          <a:lstStyle/>
          <a:p>
            <a:r>
              <a:rPr lang="en-GB" sz="3200" b="1"/>
              <a:t> </a:t>
            </a:r>
            <a:r>
              <a:rPr lang="en-GB" sz="3200" b="1" i="0">
                <a:effectLst/>
                <a:latin typeface="Söhne"/>
              </a:rPr>
              <a:t>Overview of the Business Idea</a:t>
            </a:r>
            <a:endParaRPr lang="en-GB" sz="3200" b="1"/>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5259580"/>
          </a:xfrm>
        </p:spPr>
        <p:txBody>
          <a:bodyPr vert="horz" lIns="91440" tIns="45720" rIns="91440" bIns="45720" rtlCol="0" anchor="t">
            <a:normAutofit lnSpcReduction="10000"/>
          </a:bodyPr>
          <a:lstStyle/>
          <a:p>
            <a:endParaRPr lang="en-GB" sz="2000"/>
          </a:p>
          <a:p>
            <a:pPr marL="0" indent="0">
              <a:spcBef>
                <a:spcPct val="20000"/>
              </a:spcBef>
              <a:buNone/>
            </a:pPr>
            <a:endParaRPr lang="en-GB" sz="2400">
              <a:solidFill>
                <a:schemeClr val="tx1"/>
              </a:solidFill>
              <a:latin typeface="Trebuchet MS"/>
              <a:ea typeface="Calibri"/>
              <a:cs typeface="Calibri"/>
            </a:endParaRPr>
          </a:p>
          <a:p>
            <a:pPr>
              <a:spcBef>
                <a:spcPct val="20000"/>
              </a:spcBef>
            </a:pPr>
            <a:r>
              <a:rPr lang="en-US" sz="2400">
                <a:solidFill>
                  <a:schemeClr val="tx1"/>
                </a:solidFill>
                <a:latin typeface="Calibri"/>
                <a:ea typeface="Calibri"/>
                <a:cs typeface="Calibri"/>
              </a:rPr>
              <a:t>Sole trader</a:t>
            </a:r>
            <a:endParaRPr lang="en-US" sz="2400">
              <a:solidFill>
                <a:schemeClr val="tx1"/>
              </a:solidFill>
            </a:endParaRPr>
          </a:p>
          <a:p>
            <a:pPr>
              <a:spcBef>
                <a:spcPct val="20000"/>
              </a:spcBef>
            </a:pPr>
            <a:r>
              <a:rPr lang="en-US" sz="2400">
                <a:solidFill>
                  <a:schemeClr val="tx1"/>
                </a:solidFill>
                <a:latin typeface="Calibri"/>
                <a:ea typeface="Calibri"/>
                <a:cs typeface="Calibri"/>
              </a:rPr>
              <a:t>Owner manages operations</a:t>
            </a:r>
          </a:p>
          <a:p>
            <a:pPr>
              <a:spcBef>
                <a:spcPct val="20000"/>
              </a:spcBef>
            </a:pPr>
            <a:r>
              <a:rPr lang="en-US" sz="2400">
                <a:solidFill>
                  <a:schemeClr val="tx1"/>
                </a:solidFill>
                <a:latin typeface="Calibri"/>
                <a:ea typeface="Calibri"/>
                <a:cs typeface="Calibri"/>
              </a:rPr>
              <a:t>1–2 stylists</a:t>
            </a:r>
          </a:p>
          <a:p>
            <a:pPr>
              <a:spcBef>
                <a:spcPct val="20000"/>
              </a:spcBef>
            </a:pPr>
            <a:r>
              <a:rPr lang="en-US" sz="2400">
                <a:solidFill>
                  <a:schemeClr val="tx1"/>
                </a:solidFill>
                <a:latin typeface="Calibri"/>
                <a:ea typeface="Calibri"/>
                <a:cs typeface="Calibri"/>
              </a:rPr>
              <a:t>Part-time assistant</a:t>
            </a:r>
          </a:p>
          <a:p>
            <a:pPr marL="0" indent="0">
              <a:spcBef>
                <a:spcPct val="20000"/>
              </a:spcBef>
              <a:buNone/>
            </a:pPr>
            <a:endParaRPr lang="en-US" sz="2400">
              <a:solidFill>
                <a:schemeClr val="tx1"/>
              </a:solidFill>
              <a:latin typeface="Calibri"/>
              <a:ea typeface="Calibri"/>
              <a:cs typeface="Calibri"/>
            </a:endParaRPr>
          </a:p>
          <a:p>
            <a:pPr marL="0" indent="0">
              <a:spcBef>
                <a:spcPct val="20000"/>
              </a:spcBef>
              <a:buNone/>
            </a:pPr>
            <a:r>
              <a:rPr lang="en-US" sz="2400">
                <a:solidFill>
                  <a:schemeClr val="tx1"/>
                </a:solidFill>
                <a:latin typeface="Calibri"/>
                <a:ea typeface="Calibri"/>
                <a:cs typeface="Calibri"/>
              </a:rPr>
              <a:t>Why It is efficient ?</a:t>
            </a:r>
          </a:p>
          <a:p>
            <a:pPr marL="0" indent="0">
              <a:spcBef>
                <a:spcPct val="20000"/>
              </a:spcBef>
              <a:buNone/>
            </a:pPr>
            <a:endParaRPr lang="en-US" sz="2400">
              <a:solidFill>
                <a:schemeClr val="tx1"/>
              </a:solidFill>
              <a:latin typeface="Calibri"/>
              <a:ea typeface="Calibri"/>
              <a:cs typeface="Calibri"/>
            </a:endParaRPr>
          </a:p>
          <a:p>
            <a:pPr marL="0" indent="0">
              <a:spcBef>
                <a:spcPct val="20000"/>
              </a:spcBef>
              <a:buNone/>
            </a:pPr>
            <a:r>
              <a:rPr lang="en-US" sz="2400">
                <a:solidFill>
                  <a:schemeClr val="tx1"/>
                </a:solidFill>
                <a:latin typeface="Calibri"/>
                <a:ea typeface="Calibri"/>
                <a:cs typeface="Calibri"/>
              </a:rPr>
              <a:t>Low cost &amp; flexible structure</a:t>
            </a:r>
          </a:p>
          <a:p>
            <a:pPr marL="0" indent="0">
              <a:buNone/>
            </a:pPr>
            <a:endParaRPr lang="en-GB" sz="2400">
              <a:solidFill>
                <a:schemeClr val="tx1"/>
              </a:solidFill>
              <a:latin typeface="Trebuchet MS"/>
              <a:ea typeface="Calibri"/>
              <a:cs typeface="Calibri"/>
            </a:endParaRPr>
          </a:p>
          <a:p>
            <a:pPr marL="514350" indent="-514350">
              <a:buAutoNum type="arabicPeriod"/>
            </a:pPr>
            <a:br>
              <a:rPr lang="en-GB" dirty="0"/>
            </a:br>
            <a:endParaRPr lang="en-GB"/>
          </a:p>
          <a:p>
            <a:endParaRPr lang="en-GB"/>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lIns="91440" tIns="45720" rIns="91440" bIns="45720" rtlCol="0" anchor="t">
            <a:spAutoFit/>
          </a:bodyPr>
          <a:lstStyle/>
          <a:p>
            <a:r>
              <a:rPr lang="en-GB" sz="3200" b="1"/>
              <a:t> </a:t>
            </a:r>
            <a:r>
              <a:rPr lang="en-GB" sz="3200"/>
              <a:t>Legal Format and Management Structure</a:t>
            </a:r>
          </a:p>
          <a:p>
            <a:endParaRPr lang="en-GB" sz="3200" b="1"/>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1077218"/>
          </a:xfrm>
          <a:prstGeom prst="rect">
            <a:avLst/>
          </a:prstGeom>
          <a:noFill/>
        </p:spPr>
        <p:txBody>
          <a:bodyPr wrap="square" lIns="91440" tIns="45720" rIns="91440" bIns="45720" rtlCol="0" anchor="t">
            <a:spAutoFit/>
          </a:bodyPr>
          <a:lstStyle/>
          <a:p>
            <a:r>
              <a:rPr lang="en-GB" sz="3200" b="1"/>
              <a:t>Section 3 – </a:t>
            </a:r>
            <a:r>
              <a:rPr lang="en-GB" sz="3200"/>
              <a:t>PESTEL Analysis </a:t>
            </a:r>
          </a:p>
          <a:p>
            <a:endParaRPr lang="en-GB" sz="3200" dirty="0">
              <a:solidFill>
                <a:srgbClr val="FFFFFF"/>
              </a:solidFill>
            </a:endParaRPr>
          </a:p>
        </p:txBody>
      </p:sp>
      <p:sp>
        <p:nvSpPr>
          <p:cNvPr id="3" name="TextBox 2">
            <a:extLst>
              <a:ext uri="{FF2B5EF4-FFF2-40B4-BE49-F238E27FC236}">
                <a16:creationId xmlns:a16="http://schemas.microsoft.com/office/drawing/2014/main" id="{85BF6541-B0FA-9297-3DE4-B13C722629AE}"/>
              </a:ext>
            </a:extLst>
          </p:cNvPr>
          <p:cNvSpPr txBox="1"/>
          <p:nvPr/>
        </p:nvSpPr>
        <p:spPr>
          <a:xfrm>
            <a:off x="406104" y="1342065"/>
            <a:ext cx="10637186" cy="3847207"/>
          </a:xfrm>
          <a:prstGeom prst="rect">
            <a:avLst/>
          </a:prstGeom>
          <a:noFill/>
        </p:spPr>
        <p:txBody>
          <a:bodyPr wrap="square" lIns="91440" tIns="45720" rIns="91440" bIns="45720" rtlCol="0" anchor="t">
            <a:spAutoFit/>
          </a:bodyPr>
          <a:lstStyle/>
          <a:p>
            <a:r>
              <a:rPr lang="en-GB" sz="2400">
                <a:ea typeface="+mn-lt"/>
                <a:cs typeface="+mn-lt"/>
              </a:rPr>
              <a:t>The external environment has a direct impact on how the business operates</a:t>
            </a:r>
            <a:endParaRPr lang="en-GB" sz="2400" b="1">
              <a:latin typeface="Arial"/>
              <a:ea typeface="+mn-lt"/>
              <a:cs typeface="Arial"/>
            </a:endParaRPr>
          </a:p>
          <a:p>
            <a:endParaRPr lang="en-GB" sz="2400" dirty="0">
              <a:latin typeface="Trebuchet MS"/>
              <a:ea typeface="+mn-lt"/>
              <a:cs typeface="Arial"/>
            </a:endParaRPr>
          </a:p>
          <a:p>
            <a:pPr marL="285750" indent="-285750">
              <a:buFont typeface="Arial"/>
              <a:buChar char="•"/>
            </a:pPr>
            <a:r>
              <a:rPr lang="en-GB" sz="2400" b="1">
                <a:latin typeface="Arial"/>
                <a:ea typeface="+mn-lt"/>
                <a:cs typeface="Arial"/>
              </a:rPr>
              <a:t>Economic:</a:t>
            </a:r>
            <a:r>
              <a:rPr lang="en-GB" sz="2400">
                <a:latin typeface="Arial"/>
                <a:ea typeface="+mn-lt"/>
                <a:cs typeface="Arial"/>
              </a:rPr>
              <a:t> High living costs → </a:t>
            </a:r>
            <a:r>
              <a:rPr lang="en-GB" sz="2400">
                <a:ea typeface="+mn-lt"/>
                <a:cs typeface="+mn-lt"/>
              </a:rPr>
              <a:t>limit customer spending</a:t>
            </a:r>
            <a:endParaRPr lang="en-GB" sz="2400">
              <a:latin typeface="Arial"/>
              <a:ea typeface="+mn-lt"/>
              <a:cs typeface="Arial"/>
            </a:endParaRPr>
          </a:p>
          <a:p>
            <a:pPr marL="285750" indent="-285750">
              <a:buFont typeface="Arial"/>
              <a:buChar char="•"/>
            </a:pPr>
            <a:r>
              <a:rPr lang="en-GB" sz="2400" b="1">
                <a:latin typeface="Arial"/>
                <a:ea typeface="+mn-lt"/>
                <a:cs typeface="Arial"/>
              </a:rPr>
              <a:t>Social:</a:t>
            </a:r>
            <a:r>
              <a:rPr lang="en-GB" sz="2400">
                <a:latin typeface="Arial"/>
                <a:ea typeface="+mn-lt"/>
                <a:cs typeface="Arial"/>
              </a:rPr>
              <a:t> Growing beauty demand → </a:t>
            </a:r>
            <a:r>
              <a:rPr lang="en-GB" sz="2400">
                <a:ea typeface="+mn-lt"/>
                <a:cs typeface="+mn-lt"/>
              </a:rPr>
              <a:t>offering personalised services</a:t>
            </a:r>
            <a:endParaRPr lang="en-GB" sz="2400">
              <a:latin typeface="Arial"/>
              <a:cs typeface="Arial"/>
            </a:endParaRPr>
          </a:p>
          <a:p>
            <a:pPr marL="285750" indent="-285750">
              <a:buFont typeface="Arial"/>
              <a:buChar char="•"/>
            </a:pPr>
            <a:r>
              <a:rPr lang="en-GB" sz="2400" b="1">
                <a:latin typeface="Arial"/>
                <a:ea typeface="+mn-lt"/>
                <a:cs typeface="Arial"/>
              </a:rPr>
              <a:t>Technological:</a:t>
            </a:r>
            <a:r>
              <a:rPr lang="en-GB" sz="2400">
                <a:latin typeface="Arial"/>
                <a:ea typeface="+mn-lt"/>
                <a:cs typeface="Arial"/>
              </a:rPr>
              <a:t> Digital influence → Social media marketing &amp; online booking systems</a:t>
            </a:r>
            <a:endParaRPr lang="en-GB" sz="2400">
              <a:latin typeface="Arial"/>
              <a:cs typeface="Arial"/>
            </a:endParaRPr>
          </a:p>
          <a:p>
            <a:pPr marL="285750" indent="-285750">
              <a:buFont typeface="Arial"/>
              <a:buChar char="•"/>
            </a:pPr>
            <a:r>
              <a:rPr lang="en-GB" sz="2400" b="1">
                <a:latin typeface="Arial"/>
                <a:ea typeface="+mn-lt"/>
                <a:cs typeface="Arial"/>
              </a:rPr>
              <a:t>Legal:</a:t>
            </a:r>
            <a:r>
              <a:rPr lang="en-GB" sz="2400">
                <a:latin typeface="Arial"/>
                <a:ea typeface="+mn-lt"/>
                <a:cs typeface="Arial"/>
              </a:rPr>
              <a:t> Health &amp; safety regulations → Full compliance &amp; professional standards</a:t>
            </a:r>
            <a:endParaRPr lang="en-GB" sz="2400">
              <a:latin typeface="Arial"/>
              <a:cs typeface="Arial"/>
            </a:endParaRPr>
          </a:p>
          <a:p>
            <a:pPr marL="285750" indent="-285750">
              <a:buFont typeface="Arial"/>
              <a:buChar char="•"/>
            </a:pPr>
            <a:r>
              <a:rPr lang="en-GB" sz="2400" b="1">
                <a:latin typeface="Arial"/>
                <a:ea typeface="+mn-lt"/>
                <a:cs typeface="Arial"/>
              </a:rPr>
              <a:t>Environmental:</a:t>
            </a:r>
            <a:r>
              <a:rPr lang="en-GB" sz="2400">
                <a:latin typeface="Arial"/>
                <a:ea typeface="+mn-lt"/>
                <a:cs typeface="Arial"/>
              </a:rPr>
              <a:t> Eco-awareness → Use of sustainable products</a:t>
            </a:r>
            <a:endParaRPr lang="en-GB" sz="24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2800" b="0" dirty="0"/>
          </a:p>
        </p:txBody>
      </p:sp>
    </p:spTree>
    <p:extLst>
      <p:ext uri="{BB962C8B-B14F-4D97-AF65-F5344CB8AC3E}">
        <p14:creationId xmlns:p14="http://schemas.microsoft.com/office/powerpoint/2010/main" val="1524246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vert="horz" lIns="91440" tIns="45720" rIns="91440" bIns="45720" rtlCol="0" anchor="t">
            <a:normAutofit fontScale="92500" lnSpcReduction="20000"/>
          </a:bodyPr>
          <a:lstStyle/>
          <a:p>
            <a:pPr>
              <a:spcBef>
                <a:spcPct val="20000"/>
              </a:spcBef>
            </a:pPr>
            <a:r>
              <a:rPr lang="en-US" sz="3200" dirty="0">
                <a:solidFill>
                  <a:srgbClr val="000000"/>
                </a:solidFill>
                <a:latin typeface="Calibri"/>
                <a:ea typeface="Calibri"/>
                <a:cs typeface="Calibri"/>
              </a:rPr>
              <a:t>Instagram &amp; TikTok promotion- showcase real results, online presence.</a:t>
            </a:r>
            <a:endParaRPr lang="en-US" sz="3200" dirty="0">
              <a:latin typeface="Calibri"/>
              <a:ea typeface="Calibri"/>
              <a:cs typeface="Calibri"/>
            </a:endParaRPr>
          </a:p>
          <a:p>
            <a:pPr>
              <a:spcBef>
                <a:spcPct val="20000"/>
              </a:spcBef>
            </a:pPr>
            <a:r>
              <a:rPr lang="en-US" sz="3200" dirty="0">
                <a:solidFill>
                  <a:srgbClr val="000000"/>
                </a:solidFill>
                <a:latin typeface="Calibri"/>
                <a:ea typeface="Calibri"/>
                <a:cs typeface="Calibri"/>
              </a:rPr>
              <a:t>Before/after </a:t>
            </a:r>
            <a:r>
              <a:rPr lang="en-US" sz="3200" dirty="0" err="1">
                <a:solidFill>
                  <a:srgbClr val="000000"/>
                </a:solidFill>
                <a:latin typeface="Calibri"/>
                <a:ea typeface="Calibri"/>
                <a:cs typeface="Calibri"/>
              </a:rPr>
              <a:t>content</a:t>
            </a:r>
            <a:r>
              <a:rPr lang="en-US" sz="3200" dirty="0" err="1">
                <a:solidFill>
                  <a:srgbClr val="FFFFFF"/>
                </a:solidFill>
                <a:latin typeface="Trebuchet MS"/>
                <a:ea typeface="Calibri"/>
                <a:cs typeface="Calibri"/>
              </a:rPr>
              <a:t>Satisfied</a:t>
            </a:r>
            <a:r>
              <a:rPr lang="en-US" sz="3200" dirty="0">
                <a:solidFill>
                  <a:srgbClr val="FFFFFF"/>
                </a:solidFill>
                <a:ea typeface="+mn-lt"/>
                <a:cs typeface="+mn-lt"/>
              </a:rPr>
              <a:t> clients are more</a:t>
            </a:r>
            <a:endParaRPr lang="en-US" sz="3200" dirty="0">
              <a:solidFill>
                <a:schemeClr val="tx1"/>
              </a:solidFill>
              <a:latin typeface="Trebuchet MS"/>
              <a:ea typeface="Calibri"/>
              <a:cs typeface="Calibri"/>
            </a:endParaRPr>
          </a:p>
          <a:p>
            <a:r>
              <a:rPr lang="en-US" sz="3200">
                <a:solidFill>
                  <a:schemeClr val="tx1"/>
                </a:solidFill>
                <a:latin typeface="Calibri"/>
                <a:ea typeface="Calibri"/>
                <a:cs typeface="Calibri"/>
              </a:rPr>
              <a:t>Word-of-mouth referrals- </a:t>
            </a:r>
            <a:r>
              <a:rPr lang="en-US" sz="3200">
                <a:solidFill>
                  <a:schemeClr val="tx1"/>
                </a:solidFill>
                <a:latin typeface="Trebuchet MS"/>
                <a:ea typeface="Calibri"/>
                <a:cs typeface="Calibri"/>
              </a:rPr>
              <a:t>likely to recommend the salon to friends and family</a:t>
            </a:r>
            <a:endParaRPr lang="en-US">
              <a:solidFill>
                <a:schemeClr val="tx1"/>
              </a:solidFill>
            </a:endParaRPr>
          </a:p>
          <a:p>
            <a:pPr>
              <a:spcBef>
                <a:spcPct val="20000"/>
              </a:spcBef>
            </a:pPr>
            <a:r>
              <a:rPr lang="en-US" sz="3200">
                <a:solidFill>
                  <a:srgbClr val="000000"/>
                </a:solidFill>
                <a:latin typeface="Calibri"/>
                <a:ea typeface="Calibri"/>
                <a:cs typeface="Calibri"/>
              </a:rPr>
              <a:t>Loyalty programs- </a:t>
            </a:r>
            <a:r>
              <a:rPr lang="en-GB" sz="3200">
                <a:solidFill>
                  <a:srgbClr val="000000"/>
                </a:solidFill>
                <a:latin typeface="Calibri"/>
                <a:ea typeface="Calibri"/>
                <a:cs typeface="Calibri"/>
              </a:rPr>
              <a:t>offering discounts for repeat visits</a:t>
            </a:r>
            <a:endParaRPr lang="en-US" sz="3200">
              <a:solidFill>
                <a:srgbClr val="000000"/>
              </a:solidFill>
              <a:latin typeface="Calibri"/>
              <a:ea typeface="Calibri"/>
              <a:cs typeface="Calibri"/>
            </a:endParaRPr>
          </a:p>
          <a:p>
            <a:pPr>
              <a:spcBef>
                <a:spcPct val="20000"/>
              </a:spcBef>
            </a:pPr>
            <a:r>
              <a:rPr lang="en-US" sz="3200">
                <a:solidFill>
                  <a:srgbClr val="000000"/>
                </a:solidFill>
                <a:latin typeface="Calibri"/>
                <a:ea typeface="Calibri"/>
                <a:cs typeface="Calibri"/>
              </a:rPr>
              <a:t>Local advertising- </a:t>
            </a:r>
            <a:r>
              <a:rPr lang="en-US" sz="3500">
                <a:solidFill>
                  <a:srgbClr val="000000"/>
                </a:solidFill>
                <a:latin typeface="Calibri"/>
                <a:ea typeface="Calibri"/>
                <a:cs typeface="Calibri"/>
              </a:rPr>
              <a:t>flyers and posters within the Bermondsey area</a:t>
            </a:r>
          </a:p>
          <a:p>
            <a:pPr>
              <a:spcBef>
                <a:spcPct val="20000"/>
              </a:spcBef>
            </a:pPr>
            <a:endParaRPr lang="en-US" sz="3200" dirty="0">
              <a:solidFill>
                <a:srgbClr val="000000"/>
              </a:solidFill>
              <a:latin typeface="Calibri"/>
              <a:ea typeface="Calibri"/>
              <a:cs typeface="Calibri"/>
            </a:endParaRP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lIns="91440" tIns="45720" rIns="91440" bIns="45720" rtlCol="0" anchor="t">
            <a:spAutoFit/>
          </a:bodyPr>
          <a:lstStyle/>
          <a:p>
            <a:r>
              <a:rPr lang="en-GB" sz="3200"/>
              <a:t>Marketing Strategies</a:t>
            </a:r>
          </a:p>
        </p:txBody>
      </p:sp>
    </p:spTree>
    <p:extLst>
      <p:ext uri="{BB962C8B-B14F-4D97-AF65-F5344CB8AC3E}">
        <p14:creationId xmlns:p14="http://schemas.microsoft.com/office/powerpoint/2010/main" val="148128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40783716"/>
              </p:ext>
            </p:extLst>
          </p:nvPr>
        </p:nvGraphicFramePr>
        <p:xfrm>
          <a:off x="6994525" y="642938"/>
          <a:ext cx="4551362" cy="5954528"/>
        </p:xfrm>
        <a:graphic>
          <a:graphicData uri="http://schemas.openxmlformats.org/drawingml/2006/table">
            <a:tbl>
              <a:tblPr firstRow="1"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a:effectLst/>
                        </a:rPr>
                        <a:t>Fixed Costs</a:t>
                      </a:r>
                      <a:endParaRPr lang="en-GB" sz="3300" b="1" i="0" u="none" strike="noStrike">
                        <a:solidFill>
                          <a:srgbClr val="000000"/>
                        </a:solidFill>
                        <a:effectLst/>
                        <a:latin typeface="Calibri" panose="020F0502020204030204" pitchFamily="34" charset="0"/>
                      </a:endParaRPr>
                    </a:p>
                  </a:txBody>
                  <a:tcPr marL="15716" marR="15716" marT="15716" marB="0" anchor="ctr"/>
                </a:tc>
                <a:tc>
                  <a:txBody>
                    <a:bodyPr/>
                    <a:lstStyle/>
                    <a:p>
                      <a:pPr algn="l" rtl="0" fontAlgn="ctr"/>
                      <a:r>
                        <a:rPr lang="en-GB" sz="3300" u="none" strike="noStrike">
                          <a:effectLst/>
                        </a:rPr>
                        <a:t>per month</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tc>
                  <a:txBody>
                    <a:bodyPr/>
                    <a:lstStyle/>
                    <a:p>
                      <a:pPr algn="r" rtl="0" fontAlgn="ctr"/>
                      <a:r>
                        <a:rPr lang="en-GB" sz="3300" u="none" strike="noStrike">
                          <a:effectLst/>
                        </a:rPr>
                        <a:t>£2,000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3366274579"/>
                  </a:ext>
                </a:extLst>
              </a:tr>
              <a:tr h="637562">
                <a:tc>
                  <a:txBody>
                    <a:bodyPr/>
                    <a:lstStyle/>
                    <a:p>
                      <a:pPr algn="l" rtl="0" fontAlgn="ctr"/>
                      <a:r>
                        <a:rPr lang="en-GB" sz="3300" u="none" strike="noStrike">
                          <a:effectLst/>
                        </a:rPr>
                        <a:t>Insurance </a:t>
                      </a:r>
                      <a:endParaRPr lang="en-GB" sz="3300" u="none" strike="noStrike" dirty="0">
                        <a:effectLst/>
                      </a:endParaRPr>
                    </a:p>
                  </a:txBody>
                  <a:tcPr marL="15716" marR="15716" marT="15716" marB="0" anchor="ctr">
                    <a:solidFill>
                      <a:schemeClr val="accent1"/>
                    </a:solidFill>
                  </a:tcPr>
                </a:tc>
                <a:tc>
                  <a:txBody>
                    <a:bodyPr/>
                    <a:lstStyle/>
                    <a:p>
                      <a:pPr algn="r" rtl="0" fontAlgn="ctr"/>
                      <a:r>
                        <a:rPr lang="en-GB" sz="3300" u="none" strike="noStrike">
                          <a:effectLst/>
                        </a:rPr>
                        <a:t>£150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1957750995"/>
                  </a:ext>
                </a:extLst>
              </a:tr>
              <a:tr h="637562">
                <a:tc>
                  <a:txBody>
                    <a:bodyPr/>
                    <a:lstStyle/>
                    <a:p>
                      <a:pPr algn="l" rtl="0" fontAlgn="ctr"/>
                      <a:r>
                        <a:rPr lang="en-GB" sz="3300" u="none" strike="noStrike">
                          <a:effectLst/>
                        </a:rPr>
                        <a:t>Products </a:t>
                      </a:r>
                      <a:endParaRPr lang="en-GB" sz="3300" u="none" strike="noStrike" dirty="0">
                        <a:effectLst/>
                      </a:endParaRPr>
                    </a:p>
                  </a:txBody>
                  <a:tcPr marL="15716" marR="15716" marT="15716" marB="0" anchor="ctr">
                    <a:solidFill>
                      <a:schemeClr val="accent1"/>
                    </a:solidFill>
                  </a:tcPr>
                </a:tc>
                <a:tc>
                  <a:txBody>
                    <a:bodyPr/>
                    <a:lstStyle/>
                    <a:p>
                      <a:pPr algn="r" rtl="0" fontAlgn="ctr"/>
                      <a:r>
                        <a:rPr lang="en-GB" sz="3300" u="none" strike="noStrike">
                          <a:effectLst/>
                        </a:rPr>
                        <a:t>£320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3343916940"/>
                  </a:ext>
                </a:extLst>
              </a:tr>
              <a:tr h="1191362">
                <a:tc>
                  <a:txBody>
                    <a:bodyPr/>
                    <a:lstStyle/>
                    <a:p>
                      <a:pPr algn="l" rtl="0" fontAlgn="ctr"/>
                      <a:r>
                        <a:rPr lang="en-GB" sz="3300" u="none" strike="noStrike">
                          <a:effectLst/>
                        </a:rPr>
                        <a:t> Salaries </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tc>
                  <a:txBody>
                    <a:bodyPr/>
                    <a:lstStyle/>
                    <a:p>
                      <a:pPr algn="r" rtl="0" fontAlgn="ctr"/>
                      <a:r>
                        <a:rPr lang="en-GB" sz="3300" u="none" strike="noStrike">
                          <a:effectLst/>
                        </a:rPr>
                        <a:t>£,4500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1042499348"/>
                  </a:ext>
                </a:extLst>
              </a:tr>
              <a:tr h="637562">
                <a:tc>
                  <a:txBody>
                    <a:bodyPr/>
                    <a:lstStyle/>
                    <a:p>
                      <a:pPr algn="l" rtl="0" fontAlgn="ctr"/>
                      <a:r>
                        <a:rPr lang="en-GB" sz="3300" u="none" strike="noStrike" dirty="0">
                          <a:effectLst/>
                        </a:rPr>
                        <a:t>Cleaning and </a:t>
                      </a:r>
                      <a:r>
                        <a:rPr lang="en-GB" sz="3300" u="none" strike="noStrike" err="1">
                          <a:effectLst/>
                        </a:rPr>
                        <a:t>maintena</a:t>
                      </a:r>
                      <a:r>
                        <a:rPr lang="en-GB" sz="3300" u="none" strike="noStrike">
                          <a:effectLst/>
                        </a:rPr>
                        <a:t>nce</a:t>
                      </a:r>
                      <a:endParaRPr lang="en-GB" sz="3300" u="none" strike="noStrike" dirty="0">
                        <a:effectLst/>
                      </a:endParaRPr>
                    </a:p>
                  </a:txBody>
                  <a:tcPr marL="15716" marR="15716" marT="15716" marB="0" anchor="ctr">
                    <a:solidFill>
                      <a:schemeClr val="accent1"/>
                    </a:solidFill>
                  </a:tcPr>
                </a:tc>
                <a:tc>
                  <a:txBody>
                    <a:bodyPr/>
                    <a:lstStyle/>
                    <a:p>
                      <a:pPr algn="r" rtl="0" fontAlgn="ctr"/>
                      <a:r>
                        <a:rPr lang="en-GB" sz="3300" u="none" strike="noStrike">
                          <a:effectLst/>
                        </a:rPr>
                        <a:t>£150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911577121"/>
                  </a:ext>
                </a:extLst>
              </a:tr>
              <a:tr h="637562">
                <a:tc>
                  <a:txBody>
                    <a:bodyPr/>
                    <a:lstStyle/>
                    <a:p>
                      <a:pPr algn="l" rtl="0" fontAlgn="ctr"/>
                      <a:r>
                        <a:rPr lang="en-GB" sz="3300" u="none" strike="noStrike">
                          <a:effectLst/>
                        </a:rPr>
                        <a:t>Total cost</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tc>
                  <a:txBody>
                    <a:bodyPr/>
                    <a:lstStyle/>
                    <a:p>
                      <a:pPr algn="r" rtl="0" fontAlgn="ctr"/>
                      <a:r>
                        <a:rPr lang="en-GB" sz="3300" u="none" strike="noStrike">
                          <a:effectLst/>
                        </a:rPr>
                        <a:t>£7,120</a:t>
                      </a:r>
                      <a:endParaRPr lang="en-GB" sz="3300" b="0" i="0" u="none" strike="noStrike">
                        <a:solidFill>
                          <a:srgbClr val="000000"/>
                        </a:solidFill>
                        <a:effectLst/>
                        <a:latin typeface="Calibri" panose="020F0502020204030204" pitchFamily="34" charset="0"/>
                      </a:endParaRPr>
                    </a:p>
                  </a:txBody>
                  <a:tcPr marL="15716" marR="15716" marT="15716" marB="0" anchor="ctr">
                    <a:solidFill>
                      <a:schemeClr val="accent1"/>
                    </a:solidFill>
                  </a:tcP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252834580"/>
              </p:ext>
            </p:extLst>
          </p:nvPr>
        </p:nvGraphicFramePr>
        <p:xfrm>
          <a:off x="1346790" y="153581"/>
          <a:ext cx="3977533" cy="10341472"/>
        </p:xfrm>
        <a:graphic>
          <a:graphicData uri="http://schemas.openxmlformats.org/drawingml/2006/table">
            <a:tbl>
              <a:tblPr firstRow="1"/>
              <a:tblGrid>
                <a:gridCol w="2298699">
                  <a:extLst>
                    <a:ext uri="{9D8B030D-6E8A-4147-A177-3AD203B41FA5}">
                      <a16:colId xmlns:a16="http://schemas.microsoft.com/office/drawing/2014/main" val="3173173661"/>
                    </a:ext>
                  </a:extLst>
                </a:gridCol>
                <a:gridCol w="1678834">
                  <a:extLst>
                    <a:ext uri="{9D8B030D-6E8A-4147-A177-3AD203B41FA5}">
                      <a16:colId xmlns:a16="http://schemas.microsoft.com/office/drawing/2014/main" val="896379705"/>
                    </a:ext>
                  </a:extLst>
                </a:gridCol>
              </a:tblGrid>
              <a:tr h="772454">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a:rPr>
                        <a:t>Startup</a:t>
                      </a:r>
                      <a:r>
                        <a:rPr lang="en-GB" sz="3300" b="0" i="0" u="none" strike="noStrike" dirty="0">
                          <a:solidFill>
                            <a:srgbClr val="000000"/>
                          </a:solidFill>
                          <a:effectLst/>
                          <a:highlight>
                            <a:srgbClr val="83CCEB"/>
                          </a:highlight>
                          <a:latin typeface="Calibri"/>
                        </a:rPr>
                        <a:t> </a:t>
                      </a:r>
                      <a:r>
                        <a:rPr lang="en-GB" sz="3300" b="1" i="0" u="none" strike="noStrike">
                          <a:solidFill>
                            <a:srgbClr val="000000"/>
                          </a:solidFill>
                          <a:effectLst/>
                          <a:highlight>
                            <a:srgbClr val="83CCEB"/>
                          </a:highlight>
                          <a:latin typeface="Calibri"/>
                        </a:rPr>
                        <a:t>Cost</a:t>
                      </a:r>
                      <a:endParaRPr lang="en-GB" sz="2500" b="0" i="0" u="none" strike="noStrike">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endParaRPr lang="en-GB" sz="2500" b="0" i="0" u="none" strike="noStrike" dirty="0">
                        <a:effectLst/>
                        <a:highlight>
                          <a:srgbClr val="83CCE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695073799"/>
                  </a:ext>
                </a:extLst>
              </a:tr>
              <a:tr h="772454">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a:rPr>
                        <a:t>Equipment </a:t>
                      </a:r>
                      <a:endParaRPr lang="en-GB" sz="3300" b="0" i="0" u="none" strike="noStrike" dirty="0">
                        <a:solidFill>
                          <a:srgbClr val="000000"/>
                        </a:solidFill>
                        <a:effectLst/>
                        <a:highlight>
                          <a:srgbClr val="CAEDFB"/>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£9000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38123093"/>
                  </a:ext>
                </a:extLst>
              </a:tr>
              <a:tr h="1395030">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a:rPr>
                        <a:t>Beauty products/</a:t>
                      </a:r>
                      <a:r>
                        <a:rPr lang="en-GB" sz="3300" b="0" i="0" u="none" strike="noStrike" dirty="0" err="1">
                          <a:solidFill>
                            <a:srgbClr val="000000"/>
                          </a:solidFill>
                          <a:effectLst/>
                          <a:highlight>
                            <a:srgbClr val="CAEDFB"/>
                          </a:highlight>
                          <a:latin typeface="Calibri"/>
                        </a:rPr>
                        <a:t>inicial</a:t>
                      </a:r>
                      <a:r>
                        <a:rPr lang="en-GB" sz="3300" b="0" i="0" u="none" strike="noStrike" dirty="0">
                          <a:solidFill>
                            <a:srgbClr val="000000"/>
                          </a:solidFill>
                          <a:effectLst/>
                          <a:highlight>
                            <a:srgbClr val="CAEDFB"/>
                          </a:highlight>
                          <a:latin typeface="Calibri"/>
                        </a:rPr>
                        <a:t> stock</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1000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377427567"/>
                  </a:ext>
                </a:extLst>
              </a:tr>
              <a:tr h="1856197">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a:rPr>
                        <a:t>Website </a:t>
                      </a:r>
                      <a:r>
                        <a:rPr lang="en-GB" sz="3300" b="0" i="0" u="none" strike="noStrike">
                          <a:solidFill>
                            <a:srgbClr val="000000"/>
                          </a:solidFill>
                          <a:effectLst/>
                          <a:highlight>
                            <a:srgbClr val="CAEDFB"/>
                          </a:highlight>
                          <a:latin typeface="Calibri"/>
                        </a:rPr>
                        <a:t>creation/marketing, logo</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1500</a:t>
                      </a:r>
                      <a:endParaRPr lang="en-GB" sz="3300" b="0" i="0" u="none" strike="noStrike" dirty="0">
                        <a:solidFill>
                          <a:srgbClr val="000000"/>
                        </a:solidFill>
                        <a:effectLst/>
                        <a:highlight>
                          <a:srgbClr val="E9EBF5"/>
                        </a:highlight>
                        <a:latin typeface="Calibri"/>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025424853"/>
                  </a:ext>
                </a:extLst>
              </a:tr>
              <a:tr h="1041400">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a:rPr>
                        <a:t>Business licenses</a:t>
                      </a:r>
                      <a:r>
                        <a:rPr lang="en-GB" sz="3300" b="0" i="0" u="none" strike="noStrike" dirty="0">
                          <a:solidFill>
                            <a:srgbClr val="000000"/>
                          </a:solidFill>
                          <a:effectLst/>
                          <a:highlight>
                            <a:srgbClr val="CAEDFB"/>
                          </a:highlight>
                          <a:latin typeface="Calibri"/>
                        </a:rPr>
                        <a:t> </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500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89220869"/>
                  </a:ext>
                </a:extLst>
              </a:tr>
              <a:tr h="1041400">
                <a:tc>
                  <a:txBody>
                    <a:bodyPr/>
                    <a:lstStyle/>
                    <a:p>
                      <a:pPr lvl="0" algn="l">
                        <a:spcBef>
                          <a:spcPts val="0"/>
                        </a:spcBef>
                        <a:spcAft>
                          <a:spcPts val="0"/>
                        </a:spcAft>
                        <a:buNone/>
                      </a:pPr>
                      <a:r>
                        <a:rPr lang="en-GB" sz="3300" b="0" i="0" u="none" strike="noStrike" dirty="0">
                          <a:solidFill>
                            <a:srgbClr val="000000"/>
                          </a:solidFill>
                          <a:effectLst/>
                          <a:highlight>
                            <a:srgbClr val="CAEDFB"/>
                          </a:highlight>
                          <a:latin typeface="Calibri"/>
                        </a:rPr>
                        <a:t>Salon </a:t>
                      </a:r>
                      <a:r>
                        <a:rPr lang="en-GB" sz="3300" b="0" i="0" u="none" strike="noStrike">
                          <a:solidFill>
                            <a:srgbClr val="000000"/>
                          </a:solidFill>
                          <a:effectLst/>
                          <a:highlight>
                            <a:srgbClr val="CAEDFB"/>
                          </a:highlight>
                          <a:latin typeface="Calibri"/>
                        </a:rPr>
                        <a:t>renovation/decoration</a:t>
                      </a:r>
                      <a:endParaRPr lang="en-GB" sz="3300" b="0" i="0" u="none" strike="noStrike" dirty="0">
                        <a:solidFill>
                          <a:srgbClr val="000000"/>
                        </a:solidFill>
                        <a:effectLst/>
                        <a:highlight>
                          <a:srgbClr val="CAEDFB"/>
                        </a:highlight>
                        <a:latin typeface="Calibri"/>
                      </a:endParaRPr>
                    </a:p>
                  </a:txBody>
                  <a:tcPr marL="13096" marR="13096" marT="1309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3300" b="0" i="0" u="none" strike="noStrike">
                          <a:solidFill>
                            <a:srgbClr val="000000"/>
                          </a:solidFill>
                          <a:effectLst/>
                          <a:highlight>
                            <a:srgbClr val="E9EBF5"/>
                          </a:highlight>
                          <a:latin typeface="Calibri"/>
                        </a:rPr>
                        <a:t>1000</a:t>
                      </a:r>
                      <a:endParaRPr lang="en-GB" sz="3300" b="0" i="0" u="none" strike="noStrike" dirty="0">
                        <a:solidFill>
                          <a:srgbClr val="000000"/>
                        </a:solidFill>
                        <a:effectLst/>
                        <a:highlight>
                          <a:srgbClr val="E9EBF5"/>
                        </a:highlight>
                        <a:latin typeface="Calibri"/>
                      </a:endParaRPr>
                    </a:p>
                  </a:txBody>
                  <a:tcPr marL="13096" marR="13096" marT="1309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extLst>
                  <a:ext uri="{0D108BD9-81ED-4DB2-BD59-A6C34878D82A}">
                    <a16:rowId xmlns:a16="http://schemas.microsoft.com/office/drawing/2014/main" val="3970473889"/>
                  </a:ext>
                </a:extLst>
              </a:tr>
              <a:tr h="1041400">
                <a:tc>
                  <a:txBody>
                    <a:bodyPr/>
                    <a:lstStyle/>
                    <a:p>
                      <a:pPr lvl="0" algn="l">
                        <a:spcBef>
                          <a:spcPts val="0"/>
                        </a:spcBef>
                        <a:spcAft>
                          <a:spcPts val="0"/>
                        </a:spcAft>
                        <a:buNone/>
                      </a:pPr>
                      <a:r>
                        <a:rPr lang="en-GB" sz="3300" b="0" i="0" u="none" strike="noStrike">
                          <a:solidFill>
                            <a:srgbClr val="000000"/>
                          </a:solidFill>
                          <a:effectLst/>
                          <a:highlight>
                            <a:srgbClr val="CAEDFB"/>
                          </a:highlight>
                          <a:latin typeface="Calibri"/>
                        </a:rPr>
                        <a:t>Computer </a:t>
                      </a:r>
                      <a:endParaRPr lang="en-GB" sz="3300" b="0" i="0" u="none" strike="noStrike" dirty="0">
                        <a:solidFill>
                          <a:srgbClr val="000000"/>
                        </a:solidFill>
                        <a:effectLst/>
                        <a:highlight>
                          <a:srgbClr val="CAEDFB"/>
                        </a:highlight>
                        <a:latin typeface="Calibri"/>
                      </a:endParaRPr>
                    </a:p>
                  </a:txBody>
                  <a:tcPr marL="13095" marR="13095" marT="13095"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3300" b="0" i="0" u="none" strike="noStrike">
                          <a:solidFill>
                            <a:srgbClr val="000000"/>
                          </a:solidFill>
                          <a:effectLst/>
                          <a:highlight>
                            <a:srgbClr val="E9EBF5"/>
                          </a:highlight>
                          <a:latin typeface="Calibri"/>
                        </a:rPr>
                        <a:t>1000</a:t>
                      </a:r>
                      <a:endParaRPr lang="en-GB" sz="3300" b="0" i="0" u="none" strike="noStrike" dirty="0">
                        <a:solidFill>
                          <a:srgbClr val="000000"/>
                        </a:solidFill>
                        <a:effectLst/>
                        <a:highlight>
                          <a:srgbClr val="E9EBF5"/>
                        </a:highlight>
                        <a:latin typeface="Calibri"/>
                      </a:endParaRPr>
                    </a:p>
                  </a:txBody>
                  <a:tcPr marL="13095" marR="13095" marT="13095"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extLst>
                  <a:ext uri="{0D108BD9-81ED-4DB2-BD59-A6C34878D82A}">
                    <a16:rowId xmlns:a16="http://schemas.microsoft.com/office/drawing/2014/main" val="853377935"/>
                  </a:ext>
                </a:extLst>
              </a:tr>
              <a:tr h="1041400">
                <a:tc>
                  <a:txBody>
                    <a:bodyPr/>
                    <a:lstStyle/>
                    <a:p>
                      <a:pPr lvl="0" algn="l">
                        <a:spcBef>
                          <a:spcPts val="0"/>
                        </a:spcBef>
                        <a:spcAft>
                          <a:spcPts val="0"/>
                        </a:spcAft>
                        <a:buNone/>
                      </a:pPr>
                      <a:r>
                        <a:rPr lang="en-GB" sz="3300" b="0" i="0" u="none" strike="noStrike" dirty="0">
                          <a:solidFill>
                            <a:srgbClr val="000000"/>
                          </a:solidFill>
                          <a:effectLst/>
                          <a:highlight>
                            <a:srgbClr val="CAEDFB"/>
                          </a:highlight>
                          <a:latin typeface="Calibri"/>
                        </a:rPr>
                        <a:t>Hair washing </a:t>
                      </a:r>
                      <a:r>
                        <a:rPr lang="en-GB" sz="3300" b="0" i="0" u="none" strike="noStrike">
                          <a:solidFill>
                            <a:srgbClr val="000000"/>
                          </a:solidFill>
                          <a:effectLst/>
                          <a:highlight>
                            <a:srgbClr val="CAEDFB"/>
                          </a:highlight>
                          <a:latin typeface="Calibri"/>
                        </a:rPr>
                        <a:t>station</a:t>
                      </a:r>
                      <a:endParaRPr lang="en-GB" sz="3300" b="0" i="0" u="none" strike="noStrike" dirty="0">
                        <a:solidFill>
                          <a:srgbClr val="000000"/>
                        </a:solidFill>
                        <a:effectLst/>
                        <a:highlight>
                          <a:srgbClr val="CAEDFB"/>
                        </a:highlight>
                        <a:latin typeface="Calibri"/>
                      </a:endParaRPr>
                    </a:p>
                  </a:txBody>
                  <a:tcPr marL="13095" marR="13095" marT="13095"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3300" b="0" i="0" u="none" strike="noStrike">
                          <a:solidFill>
                            <a:srgbClr val="000000"/>
                          </a:solidFill>
                          <a:effectLst/>
                          <a:highlight>
                            <a:srgbClr val="E9EBF5"/>
                          </a:highlight>
                          <a:latin typeface="Calibri"/>
                        </a:rPr>
                        <a:t>100</a:t>
                      </a:r>
                      <a:endParaRPr lang="en-GB" sz="3300" b="0" i="0" u="none" strike="noStrike" dirty="0">
                        <a:solidFill>
                          <a:srgbClr val="000000"/>
                        </a:solidFill>
                        <a:effectLst/>
                        <a:highlight>
                          <a:srgbClr val="E9EBF5"/>
                        </a:highlight>
                        <a:latin typeface="Calibri"/>
                      </a:endParaRPr>
                    </a:p>
                  </a:txBody>
                  <a:tcPr marL="13095" marR="13095" marT="13095"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extLst>
                  <a:ext uri="{0D108BD9-81ED-4DB2-BD59-A6C34878D82A}">
                    <a16:rowId xmlns:a16="http://schemas.microsoft.com/office/drawing/2014/main" val="1529023295"/>
                  </a:ext>
                </a:extLst>
              </a:tr>
              <a:tr h="772454">
                <a:tc>
                  <a:txBody>
                    <a:bodyPr/>
                    <a:lstStyle/>
                    <a:p>
                      <a:pPr algn="l" rtl="0" fontAlgn="ctr">
                        <a:spcBef>
                          <a:spcPts val="0"/>
                        </a:spcBef>
                        <a:spcAft>
                          <a:spcPts val="0"/>
                        </a:spcAft>
                      </a:pPr>
                      <a:r>
                        <a:rPr lang="en-GB" sz="3300" b="1" i="0" u="none" strike="noStrike">
                          <a:solidFill>
                            <a:srgbClr val="000000"/>
                          </a:solidFill>
                          <a:effectLst/>
                          <a:highlight>
                            <a:srgbClr val="FFFF00"/>
                          </a:highlight>
                          <a:latin typeface="Calibri" panose="020F0502020204030204" pitchFamily="34" charset="0"/>
                        </a:rPr>
                        <a:t>Total</a:t>
                      </a:r>
                      <a:endParaRPr lang="en-GB" sz="2500" b="0" i="0" u="none" strike="noStrike">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a:rPr>
                        <a:t>£15,000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276804120"/>
              </p:ext>
            </p:extLst>
          </p:nvPr>
        </p:nvGraphicFramePr>
        <p:xfrm>
          <a:off x="698596" y="322112"/>
          <a:ext cx="7560863" cy="496974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Feb</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290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300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330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330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a:rPr>
                        <a:t>Commission </a:t>
                      </a:r>
                      <a:r>
                        <a:rPr lang="en-GB" sz="2400" b="0" i="0" u="none" strike="noStrike">
                          <a:solidFill>
                            <a:srgbClr val="000000"/>
                          </a:solidFill>
                          <a:effectLst/>
                          <a:highlight>
                            <a:srgbClr val="CAEDFB"/>
                          </a:highlight>
                          <a:latin typeface="Calibri"/>
                        </a:rPr>
                        <a:t>for staff per service </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120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125</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125</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130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200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a:rPr>
                        <a:t>shampoo</a:t>
                      </a:r>
                      <a:endParaRPr lang="en-GB" sz="2400" b="0" i="0" u="none" strike="noStrike" dirty="0">
                        <a:solidFill>
                          <a:srgbClr val="000000"/>
                        </a:solidFill>
                        <a:effectLst/>
                        <a:highlight>
                          <a:srgbClr val="CAEDFB"/>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50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80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85</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90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120</a:t>
                      </a:r>
                      <a:endParaRPr lang="en-GB" sz="2400" b="0" i="0" u="none" strike="noStrike" dirty="0">
                        <a:solidFill>
                          <a:srgbClr val="000000"/>
                        </a:solidFill>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82338931"/>
                  </a:ext>
                </a:extLst>
              </a:tr>
              <a:tr h="779521">
                <a:tc>
                  <a:txBody>
                    <a:bodyPr/>
                    <a:lstStyle/>
                    <a:p>
                      <a:pPr lvl="0" algn="l">
                        <a:spcBef>
                          <a:spcPts val="0"/>
                        </a:spcBef>
                        <a:spcAft>
                          <a:spcPts val="0"/>
                        </a:spcAft>
                        <a:buNone/>
                      </a:pPr>
                      <a:r>
                        <a:rPr lang="en-GB" sz="2400" b="0" i="0" u="none" strike="noStrike" dirty="0">
                          <a:solidFill>
                            <a:srgbClr val="000000"/>
                          </a:solidFill>
                          <a:effectLst/>
                          <a:highlight>
                            <a:srgbClr val="CAEDFB"/>
                          </a:highlight>
                          <a:latin typeface="Calibri"/>
                        </a:rPr>
                        <a:t>Hair dye/colour </a:t>
                      </a:r>
                      <a:r>
                        <a:rPr lang="en-GB" sz="2400" b="0" i="0" u="none" strike="noStrike" err="1">
                          <a:solidFill>
                            <a:srgbClr val="000000"/>
                          </a:solidFill>
                          <a:effectLst/>
                          <a:highlight>
                            <a:srgbClr val="CAEDFB"/>
                          </a:highlight>
                          <a:latin typeface="Calibri"/>
                        </a:rPr>
                        <a:t>produc</a:t>
                      </a:r>
                      <a:r>
                        <a:rPr lang="en-GB" sz="2400" b="0" i="0" u="none" strike="noStrike">
                          <a:solidFill>
                            <a:srgbClr val="000000"/>
                          </a:solidFill>
                          <a:effectLst/>
                          <a:highlight>
                            <a:srgbClr val="CAEDFB"/>
                          </a:highlight>
                          <a:latin typeface="Calibri"/>
                        </a:rPr>
                        <a:t>ts </a:t>
                      </a:r>
                      <a:endParaRPr lang="en-GB" sz="2400" b="0" i="0" u="none" strike="noStrike" dirty="0">
                        <a:solidFill>
                          <a:srgbClr val="000000"/>
                        </a:solidFill>
                        <a:effectLst/>
                        <a:highlight>
                          <a:srgbClr val="CAEDFB"/>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80</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85</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100</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100</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120</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tc>
                  <a:txBody>
                    <a:bodyPr/>
                    <a:lstStyle/>
                    <a:p>
                      <a:pPr lvl="0" algn="r">
                        <a:spcBef>
                          <a:spcPts val="0"/>
                        </a:spcBef>
                        <a:spcAft>
                          <a:spcPts val="0"/>
                        </a:spcAft>
                        <a:buNone/>
                      </a:pPr>
                      <a:r>
                        <a:rPr lang="en-GB" sz="2400" b="0" i="0" u="none" strike="noStrike">
                          <a:solidFill>
                            <a:srgbClr val="000000"/>
                          </a:solidFill>
                          <a:effectLst/>
                          <a:highlight>
                            <a:srgbClr val="E9EBF5"/>
                          </a:highlight>
                          <a:latin typeface="Calibri"/>
                        </a:rPr>
                        <a:t>140</a:t>
                      </a:r>
                      <a:endParaRPr lang="en-GB" sz="2400" b="0" i="0" u="none" strike="noStrike" dirty="0">
                        <a:solidFill>
                          <a:srgbClr val="000000"/>
                        </a:solidFill>
                        <a:effectLst/>
                        <a:highlight>
                          <a:srgbClr val="E9EBF5"/>
                        </a:highlight>
                        <a:latin typeface="Calibri"/>
                      </a:endParaRPr>
                    </a:p>
                  </a:txBody>
                  <a:tcPr marL="11426" marR="11426" marT="11426" marB="0" anchor="ctr">
                    <a:lnL w="6350">
                      <a:solidFill>
                        <a:srgbClr val="000000"/>
                      </a:solidFill>
                    </a:lnL>
                    <a:lnR w="6350">
                      <a:solidFill>
                        <a:srgbClr val="000000"/>
                      </a:solidFill>
                    </a:lnR>
                    <a:lnT w="6350">
                      <a:solidFill>
                        <a:srgbClr val="000000"/>
                      </a:solidFill>
                    </a:lnT>
                    <a:lnB w="6350">
                      <a:solidFill>
                        <a:srgbClr val="000000"/>
                      </a:solidFill>
                    </a:lnB>
                    <a:solidFill>
                      <a:schemeClr val="accent1">
                        <a:lumMod val="20000"/>
                        <a:lumOff val="80000"/>
                      </a:schemeClr>
                    </a:solidFill>
                  </a:tcPr>
                </a:tc>
                <a:extLst>
                  <a:ext uri="{0D108BD9-81ED-4DB2-BD59-A6C34878D82A}">
                    <a16:rowId xmlns:a16="http://schemas.microsoft.com/office/drawing/2014/main" val="3071008174"/>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FFFF00"/>
                          </a:highlight>
                          <a:latin typeface="Calibri" panose="020F0502020204030204" pitchFamily="34" charset="0"/>
                        </a:rPr>
                        <a:t>Total Var cost</a:t>
                      </a:r>
                      <a:endParaRPr lang="en-GB" sz="2200" b="0" i="0" u="none" strike="noStrike">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lvl="0" algn="r">
                        <a:spcBef>
                          <a:spcPts val="0"/>
                        </a:spcBef>
                        <a:spcAft>
                          <a:spcPts val="0"/>
                        </a:spcAft>
                        <a:buNone/>
                      </a:pPr>
                      <a:r>
                        <a:rPr lang="en-GB" sz="2400" b="0" i="0" u="none" strike="noStrike" noProof="0">
                          <a:solidFill>
                            <a:srgbClr val="000000"/>
                          </a:solidFill>
                          <a:effectLst/>
                          <a:highlight>
                            <a:srgbClr val="E9EBF5"/>
                          </a:highlight>
                          <a:latin typeface="Calibri"/>
                          <a:ea typeface="Calibri"/>
                          <a:cs typeface="Calibri"/>
                        </a:rPr>
                        <a:t>£5</a:t>
                      </a:r>
                      <a:r>
                        <a:rPr lang="en-GB" sz="2400" b="0" i="0" u="none" strike="noStrike">
                          <a:solidFill>
                            <a:srgbClr val="000000"/>
                          </a:solidFill>
                          <a:effectLst/>
                          <a:highlight>
                            <a:srgbClr val="E9EBF5"/>
                          </a:highlight>
                          <a:latin typeface="Calibri"/>
                        </a:rPr>
                        <a:t>45</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£605</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£610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£670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a:rPr>
                        <a:t>£790</a:t>
                      </a:r>
                      <a:endParaRPr lang="en-GB" sz="2200" b="0" i="0" u="none" strike="noStrike">
                        <a:effectLst/>
                        <a:highlight>
                          <a:srgbClr val="E9EBF5"/>
                        </a:highlight>
                        <a:latin typeface="Calibri"/>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525950210"/>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a:rPr>
                        <a:t>£7,120</a:t>
                      </a:r>
                      <a:endParaRPr lang="en-GB" sz="2300" b="0" i="0" u="none" strike="noStrike">
                        <a:effectLst/>
                        <a:highlight>
                          <a:srgbClr val="CAEDFB"/>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latin typeface="Aptos Narrow"/>
                        </a:rPr>
                        <a:t>£7,120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latin typeface="Aptos Narrow"/>
                        </a:rPr>
                        <a:t>£7,120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latin typeface="Aptos Narrow"/>
                        </a:rPr>
                        <a:t>£7,120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latin typeface="Aptos Narrow"/>
                        </a:rPr>
                        <a:t>£7,120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lvl="0" algn="r">
                        <a:spcBef>
                          <a:spcPts val="0"/>
                        </a:spcBef>
                        <a:spcAft>
                          <a:spcPts val="0"/>
                        </a:spcAft>
                        <a:buNone/>
                      </a:pPr>
                      <a:r>
                        <a:rPr lang="en-GB" sz="3300" b="0" i="0" u="none" strike="noStrike" noProof="0">
                          <a:solidFill>
                            <a:srgbClr val="000000"/>
                          </a:solidFill>
                          <a:effectLst/>
                          <a:highlight>
                            <a:srgbClr val="CAEDFB"/>
                          </a:highlight>
                          <a:latin typeface="Aptos Narrow"/>
                        </a:rPr>
                        <a:t>£7,120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latin typeface="Aptos Narrow"/>
                        </a:rPr>
                        <a:t>£ </a:t>
                      </a:r>
                      <a:r>
                        <a:rPr lang="en-GB" sz="3300" b="0" i="0" u="none" strike="noStrike">
                          <a:solidFill>
                            <a:srgbClr val="000000"/>
                          </a:solidFill>
                          <a:effectLst/>
                          <a:highlight>
                            <a:srgbClr val="FBE2D5"/>
                          </a:highlight>
                          <a:latin typeface="Aptos Narrow"/>
                        </a:rPr>
                        <a:t>500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£545</a:t>
                      </a:r>
                      <a:endParaRPr lang="en-GB" sz="2300" b="0" i="0" u="none" strike="noStrike">
                        <a:effectLst/>
                        <a:highlight>
                          <a:srgbClr val="FBE2D5"/>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£605</a:t>
                      </a:r>
                      <a:endParaRPr lang="en-GB" sz="2300" b="0" i="0" u="none" strike="noStrike">
                        <a:effectLst/>
                        <a:highlight>
                          <a:srgbClr val="FBE2D5"/>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£610</a:t>
                      </a:r>
                      <a:endParaRPr lang="en-GB" sz="2300" b="0" i="0" u="none" strike="noStrike">
                        <a:effectLst/>
                        <a:highlight>
                          <a:srgbClr val="FBE2D5"/>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£670</a:t>
                      </a:r>
                      <a:endParaRPr lang="en-GB" sz="2300" b="0" i="0" u="none" strike="noStrike">
                        <a:effectLst/>
                        <a:highlight>
                          <a:srgbClr val="FBE2D5"/>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BE2D5"/>
                          </a:highlight>
                          <a:latin typeface="Aptos Narrow"/>
                        </a:rPr>
                        <a:t>£790</a:t>
                      </a:r>
                      <a:endParaRPr lang="en-GB" sz="2300" b="0" i="0" u="none" strike="noStrike">
                        <a:effectLst/>
                        <a:highlight>
                          <a:srgbClr val="FBE2D5"/>
                        </a:highlight>
                        <a:latin typeface="Aptos Narrow"/>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latin typeface="Aptos Narrow"/>
                        </a:rPr>
                        <a:t>£7,620</a:t>
                      </a:r>
                      <a:endParaRPr lang="en-US"/>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£7,665</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£7,725</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£7,730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£7,790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highlight>
                            <a:srgbClr val="F2CEEF"/>
                          </a:highlight>
                          <a:latin typeface="Aptos Narrow"/>
                        </a:rPr>
                        <a:t>£7,910</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a:rPr>
                        <a:t>£3,200</a:t>
                      </a:r>
                      <a:endParaRPr lang="en-GB" sz="2300" b="0" i="0" u="none" strike="noStrike">
                        <a:effectLst/>
                        <a:latin typeface="Arial"/>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latin typeface="Aptos Narrow"/>
                        </a:rPr>
                        <a:t>£4,500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latin typeface="Aptos Narrow"/>
                        </a:rPr>
                        <a:t>£6,000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latin typeface="Aptos Narrow"/>
                        </a:rPr>
                        <a:t>£8,200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latin typeface="Aptos Narrow"/>
                        </a:rPr>
                        <a:t>£8,900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c>
                  <a:txBody>
                    <a:bodyPr/>
                    <a:lstStyle/>
                    <a:p>
                      <a:pPr algn="r" fontAlgn="b">
                        <a:spcBef>
                          <a:spcPts val="0"/>
                        </a:spcBef>
                        <a:spcAft>
                          <a:spcPts val="0"/>
                        </a:spcAft>
                      </a:pPr>
                      <a:r>
                        <a:rPr lang="en-GB" sz="3300" b="0" i="0" u="none" strike="noStrike">
                          <a:solidFill>
                            <a:srgbClr val="000000"/>
                          </a:solidFill>
                          <a:effectLst/>
                          <a:latin typeface="Aptos Narrow"/>
                        </a:rPr>
                        <a:t>£9900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-£4,420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-£3,165</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-£1,725</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£470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lvl="0" algn="r">
                        <a:spcBef>
                          <a:spcPts val="0"/>
                        </a:spcBef>
                        <a:spcAft>
                          <a:spcPts val="0"/>
                        </a:spcAft>
                        <a:buNone/>
                      </a:pPr>
                      <a:r>
                        <a:rPr lang="en-GB" sz="3300" b="0" i="0" u="none" strike="noStrike" noProof="0">
                          <a:solidFill>
                            <a:srgbClr val="000000"/>
                          </a:solidFill>
                          <a:effectLst/>
                          <a:highlight>
                            <a:srgbClr val="FBE2D5"/>
                          </a:highlight>
                          <a:latin typeface="Aptos Narrow"/>
                        </a:rPr>
                        <a:t>£</a:t>
                      </a:r>
                      <a:r>
                        <a:rPr lang="en-GB" sz="3300" b="1" i="0" u="none" strike="noStrike">
                          <a:solidFill>
                            <a:srgbClr val="000000"/>
                          </a:solidFill>
                          <a:effectLst/>
                          <a:highlight>
                            <a:srgbClr val="B5E6A2"/>
                          </a:highlight>
                          <a:latin typeface="Aptos Narrow"/>
                        </a:rPr>
                        <a:t>1,100</a:t>
                      </a: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a:rPr>
                        <a:t>£1,990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707886"/>
          </a:xfrm>
          <a:prstGeom prst="rect">
            <a:avLst/>
          </a:prstGeom>
          <a:noFill/>
        </p:spPr>
        <p:txBody>
          <a:bodyPr wrap="square" lIns="91440" tIns="45720" rIns="91440" bIns="45720" rtlCol="0" anchor="t">
            <a:spAutoFit/>
          </a:bodyPr>
          <a:lstStyle/>
          <a:p>
            <a:r>
              <a:rPr lang="en-GB" sz="4000" b="1" i="0" u="none" strike="noStrike">
                <a:solidFill>
                  <a:srgbClr val="000000"/>
                </a:solidFill>
                <a:effectLst/>
                <a:latin typeface="Aptos Narrow"/>
              </a:rPr>
              <a:t>Investment capital needed = £</a:t>
            </a:r>
            <a:r>
              <a:rPr lang="en-GB" sz="4000" b="1">
                <a:solidFill>
                  <a:srgbClr val="000000"/>
                </a:solidFill>
                <a:latin typeface="Aptos Narrow"/>
              </a:rPr>
              <a:t>15000</a:t>
            </a:r>
            <a:r>
              <a:rPr lang="en-GB" sz="4000" dirty="0"/>
              <a:t>                  </a:t>
            </a:r>
            <a:endParaRPr lang="en-GB" dirty="0"/>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369332"/>
          </a:xfrm>
          <a:prstGeom prst="rect">
            <a:avLst/>
          </a:prstGeom>
          <a:noFill/>
        </p:spPr>
        <p:txBody>
          <a:bodyPr wrap="square" lIns="91440" tIns="45720" rIns="91440" bIns="45720" rtlCol="0" anchor="t">
            <a:spAutoFit/>
          </a:bodyPr>
          <a:lstStyle/>
          <a:p>
            <a:r>
              <a:rPr lang="en-GB" kern="100">
                <a:highlight>
                  <a:srgbClr val="FFFF00"/>
                </a:highlight>
                <a:latin typeface="Aptos"/>
                <a:ea typeface="DengXian"/>
                <a:cs typeface="Times New Roman"/>
              </a:rPr>
              <a:t>I</a:t>
            </a:r>
            <a:endParaRPr lang="en-GB" kern="100">
              <a:latin typeface="Aptos"/>
              <a:ea typeface="DengXian"/>
              <a:cs typeface="Times New Roman"/>
            </a:endParaRPr>
          </a:p>
        </p:txBody>
      </p:sp>
    </p:spTree>
    <p:extLst>
      <p:ext uri="{BB962C8B-B14F-4D97-AF65-F5344CB8AC3E}">
        <p14:creationId xmlns:p14="http://schemas.microsoft.com/office/powerpoint/2010/main" val="33015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a:t>Questions? </a:t>
            </a:r>
          </a:p>
        </p:txBody>
      </p:sp>
      <p:sp>
        <p:nvSpPr>
          <p:cNvPr id="4" name="Content Placeholder 3">
            <a:extLst>
              <a:ext uri="{FF2B5EF4-FFF2-40B4-BE49-F238E27FC236}">
                <a16:creationId xmlns:a16="http://schemas.microsoft.com/office/drawing/2014/main" id="{AB687B65-5285-ACBA-BE20-13BA62758FC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Individual Presentation Pitch</vt:lpstr>
      <vt:lpstr>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revision>327</cp:revision>
  <dcterms:created xsi:type="dcterms:W3CDTF">2023-07-31T07:37:43Z</dcterms:created>
  <dcterms:modified xsi:type="dcterms:W3CDTF">2026-04-27T11:58:11Z</dcterms:modified>
</cp:coreProperties>
</file>