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3" r:id="rId1"/>
  </p:sldMasterIdLst>
  <p:notesMasterIdLst>
    <p:notesMasterId r:id="rId78"/>
  </p:notesMasterIdLst>
  <p:handoutMasterIdLst>
    <p:handoutMasterId r:id="rId79"/>
  </p:handoutMasterIdLst>
  <p:sldIdLst>
    <p:sldId id="256" r:id="rId2"/>
    <p:sldId id="421" r:id="rId3"/>
    <p:sldId id="288" r:id="rId4"/>
    <p:sldId id="424" r:id="rId5"/>
    <p:sldId id="262" r:id="rId6"/>
    <p:sldId id="258" r:id="rId7"/>
    <p:sldId id="317" r:id="rId8"/>
    <p:sldId id="303" r:id="rId9"/>
    <p:sldId id="294" r:id="rId10"/>
    <p:sldId id="323" r:id="rId11"/>
    <p:sldId id="321" r:id="rId12"/>
    <p:sldId id="322" r:id="rId13"/>
    <p:sldId id="314" r:id="rId14"/>
    <p:sldId id="319" r:id="rId15"/>
    <p:sldId id="320" r:id="rId16"/>
    <p:sldId id="259" r:id="rId17"/>
    <p:sldId id="264" r:id="rId18"/>
    <p:sldId id="273" r:id="rId19"/>
    <p:sldId id="275" r:id="rId20"/>
    <p:sldId id="274" r:id="rId21"/>
    <p:sldId id="277" r:id="rId22"/>
    <p:sldId id="325" r:id="rId23"/>
    <p:sldId id="411" r:id="rId24"/>
    <p:sldId id="278" r:id="rId25"/>
    <p:sldId id="326" r:id="rId26"/>
    <p:sldId id="324" r:id="rId27"/>
    <p:sldId id="287" r:id="rId28"/>
    <p:sldId id="378" r:id="rId29"/>
    <p:sldId id="267" r:id="rId30"/>
    <p:sldId id="301" r:id="rId31"/>
    <p:sldId id="379" r:id="rId32"/>
    <p:sldId id="396" r:id="rId33"/>
    <p:sldId id="298" r:id="rId34"/>
    <p:sldId id="286" r:id="rId35"/>
    <p:sldId id="329" r:id="rId36"/>
    <p:sldId id="300" r:id="rId37"/>
    <p:sldId id="351" r:id="rId38"/>
    <p:sldId id="395" r:id="rId39"/>
    <p:sldId id="352" r:id="rId40"/>
    <p:sldId id="353" r:id="rId41"/>
    <p:sldId id="356" r:id="rId42"/>
    <p:sldId id="354" r:id="rId43"/>
    <p:sldId id="394" r:id="rId44"/>
    <p:sldId id="358" r:id="rId45"/>
    <p:sldId id="363" r:id="rId46"/>
    <p:sldId id="386" r:id="rId47"/>
    <p:sldId id="364" r:id="rId48"/>
    <p:sldId id="365" r:id="rId49"/>
    <p:sldId id="361" r:id="rId50"/>
    <p:sldId id="362" r:id="rId51"/>
    <p:sldId id="311" r:id="rId52"/>
    <p:sldId id="312" r:id="rId53"/>
    <p:sldId id="393" r:id="rId54"/>
    <p:sldId id="313" r:id="rId55"/>
    <p:sldId id="397" r:id="rId56"/>
    <p:sldId id="398" r:id="rId57"/>
    <p:sldId id="413" r:id="rId58"/>
    <p:sldId id="410" r:id="rId59"/>
    <p:sldId id="414" r:id="rId60"/>
    <p:sldId id="420" r:id="rId61"/>
    <p:sldId id="291" r:id="rId62"/>
    <p:sldId id="330" r:id="rId63"/>
    <p:sldId id="333" r:id="rId64"/>
    <p:sldId id="343" r:id="rId65"/>
    <p:sldId id="408" r:id="rId66"/>
    <p:sldId id="419" r:id="rId67"/>
    <p:sldId id="334" r:id="rId68"/>
    <p:sldId id="335" r:id="rId69"/>
    <p:sldId id="336" r:id="rId70"/>
    <p:sldId id="338" r:id="rId71"/>
    <p:sldId id="403" r:id="rId72"/>
    <p:sldId id="416" r:id="rId73"/>
    <p:sldId id="415" r:id="rId74"/>
    <p:sldId id="422" r:id="rId75"/>
    <p:sldId id="374" r:id="rId76"/>
    <p:sldId id="377" r:id="rId77"/>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Verdana" pitchFamily="34" charset="0"/>
        <a:ea typeface="+mn-ea"/>
        <a:cs typeface="+mn-cs"/>
      </a:defRPr>
    </a:lvl1pPr>
    <a:lvl2pPr marL="457200" algn="l" rtl="0" eaLnBrk="0" fontAlgn="base" hangingPunct="0">
      <a:spcBef>
        <a:spcPct val="0"/>
      </a:spcBef>
      <a:spcAft>
        <a:spcPct val="0"/>
      </a:spcAft>
      <a:defRPr kern="1200">
        <a:solidFill>
          <a:schemeClr val="tx1"/>
        </a:solidFill>
        <a:latin typeface="Verdana" pitchFamily="34" charset="0"/>
        <a:ea typeface="+mn-ea"/>
        <a:cs typeface="+mn-cs"/>
      </a:defRPr>
    </a:lvl2pPr>
    <a:lvl3pPr marL="914400" algn="l" rtl="0" eaLnBrk="0" fontAlgn="base" hangingPunct="0">
      <a:spcBef>
        <a:spcPct val="0"/>
      </a:spcBef>
      <a:spcAft>
        <a:spcPct val="0"/>
      </a:spcAft>
      <a:defRPr kern="1200">
        <a:solidFill>
          <a:schemeClr val="tx1"/>
        </a:solidFill>
        <a:latin typeface="Verdana" pitchFamily="34" charset="0"/>
        <a:ea typeface="+mn-ea"/>
        <a:cs typeface="+mn-cs"/>
      </a:defRPr>
    </a:lvl3pPr>
    <a:lvl4pPr marL="1371600" algn="l" rtl="0" eaLnBrk="0" fontAlgn="base" hangingPunct="0">
      <a:spcBef>
        <a:spcPct val="0"/>
      </a:spcBef>
      <a:spcAft>
        <a:spcPct val="0"/>
      </a:spcAft>
      <a:defRPr kern="1200">
        <a:solidFill>
          <a:schemeClr val="tx1"/>
        </a:solidFill>
        <a:latin typeface="Verdana" pitchFamily="34" charset="0"/>
        <a:ea typeface="+mn-ea"/>
        <a:cs typeface="+mn-cs"/>
      </a:defRPr>
    </a:lvl4pPr>
    <a:lvl5pPr marL="1828800" algn="l" rtl="0" eaLnBrk="0" fontAlgn="base" hangingPunct="0">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CCFFCC"/>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408" y="7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8756"/>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notesMaster" Target="notesMasters/notesMaster1.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2CB31C99-F57D-4F40-BA99-CF24249AEF56}" type="datetimeFigureOut">
              <a:rPr lang="en-GB" smtClean="0"/>
              <a:t>17/11/2016</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9D5A99BF-F331-4C34-A136-688837D4604D}" type="slidenum">
              <a:rPr lang="en-GB" smtClean="0"/>
              <a:t>‹#›</a:t>
            </a:fld>
            <a:endParaRPr lang="en-GB"/>
          </a:p>
        </p:txBody>
      </p:sp>
    </p:spTree>
    <p:extLst>
      <p:ext uri="{BB962C8B-B14F-4D97-AF65-F5344CB8AC3E}">
        <p14:creationId xmlns:p14="http://schemas.microsoft.com/office/powerpoint/2010/main" val="41248724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426"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endParaRPr lang="en-US"/>
          </a:p>
        </p:txBody>
      </p:sp>
      <p:sp>
        <p:nvSpPr>
          <p:cNvPr id="103427"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endParaRPr lang="en-US"/>
          </a:p>
        </p:txBody>
      </p:sp>
      <p:sp>
        <p:nvSpPr>
          <p:cNvPr id="103428"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103429"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430"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endParaRPr lang="en-US"/>
          </a:p>
        </p:txBody>
      </p:sp>
      <p:sp>
        <p:nvSpPr>
          <p:cNvPr id="103431"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fld id="{EA5B1CB8-C6FC-4FF9-9CC8-C2072BFF7860}" type="slidenum">
              <a:rPr lang="en-US"/>
              <a:pPr/>
              <a:t>‹#›</a:t>
            </a:fld>
            <a:endParaRPr lang="en-US"/>
          </a:p>
        </p:txBody>
      </p:sp>
    </p:spTree>
    <p:extLst>
      <p:ext uri="{BB962C8B-B14F-4D97-AF65-F5344CB8AC3E}">
        <p14:creationId xmlns:p14="http://schemas.microsoft.com/office/powerpoint/2010/main" val="36662241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6A8F1F-B761-44EC-ABCD-6A10C5FD1E07}" type="slidenum">
              <a:rPr lang="en-US"/>
              <a:pPr/>
              <a:t>35</a:t>
            </a:fld>
            <a:endParaRPr lang="en-US"/>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p:txBody>
          <a:bodyPr/>
          <a:lstStyle/>
          <a:p>
            <a:r>
              <a:rPr lang="en-US"/>
              <a:t>Efficiency losses from water evaporation at upper reservoir and usual mechanical efficiency losses</a:t>
            </a:r>
          </a:p>
          <a:p>
            <a:endParaRPr lang="en-US"/>
          </a:p>
          <a:p>
            <a:r>
              <a:rPr lang="en-US"/>
              <a:t>http://www.xcelenergy.com/XLWEB/CDA/0,3080,1-1-1_1875_4797_4010-3663-2_209_376-0,00.html</a:t>
            </a:r>
          </a:p>
          <a:p>
            <a:endParaRPr lang="en-US"/>
          </a:p>
          <a:p>
            <a:r>
              <a:rPr lang="en-US"/>
              <a:t>http://en.wikipedia.org/wiki/Pumped-storage_hydroelectricity</a:t>
            </a:r>
          </a:p>
          <a:p>
            <a:endParaRPr lang="en-US"/>
          </a:p>
        </p:txBody>
      </p:sp>
    </p:spTree>
    <p:extLst>
      <p:ext uri="{BB962C8B-B14F-4D97-AF65-F5344CB8AC3E}">
        <p14:creationId xmlns:p14="http://schemas.microsoft.com/office/powerpoint/2010/main" val="3524025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82F998A-9B14-4BB8-8FFF-0D9BA464C3A7}" type="slidenum">
              <a:rPr lang="en-US"/>
              <a:pPr/>
              <a:t>63</a:t>
            </a:fld>
            <a:endParaRPr lang="en-US"/>
          </a:p>
        </p:txBody>
      </p:sp>
      <p:sp>
        <p:nvSpPr>
          <p:cNvPr id="111618" name="Rectangle 2"/>
          <p:cNvSpPr>
            <a:spLocks noGrp="1" noRot="1" noChangeAspect="1" noChangeArrowheads="1" noTextEdit="1"/>
          </p:cNvSpPr>
          <p:nvPr>
            <p:ph type="sldImg"/>
          </p:nvPr>
        </p:nvSpPr>
        <p:spPr>
          <a:ln/>
        </p:spPr>
      </p:sp>
      <p:sp>
        <p:nvSpPr>
          <p:cNvPr id="111619" name="Rectangle 3"/>
          <p:cNvSpPr>
            <a:spLocks noGrp="1" noChangeArrowheads="1"/>
          </p:cNvSpPr>
          <p:nvPr>
            <p:ph type="body" idx="1"/>
          </p:nvPr>
        </p:nvSpPr>
        <p:spPr/>
        <p:txBody>
          <a:bodyPr/>
          <a:lstStyle/>
          <a:p>
            <a:r>
              <a:rPr lang="en-US"/>
              <a:t>Proposed projects from:</a:t>
            </a:r>
          </a:p>
          <a:p>
            <a:r>
              <a:rPr lang="en-US"/>
              <a:t>http://www.eia.doe.gov/cneaf/electricity/page/capacity/proposedunits.xls</a:t>
            </a:r>
          </a:p>
        </p:txBody>
      </p:sp>
    </p:spTree>
    <p:extLst>
      <p:ext uri="{BB962C8B-B14F-4D97-AF65-F5344CB8AC3E}">
        <p14:creationId xmlns:p14="http://schemas.microsoft.com/office/powerpoint/2010/main" val="741380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298C213-F989-4A77-9515-4EE1F6BD49FC}" type="slidenum">
              <a:rPr lang="en-US"/>
              <a:pPr/>
              <a:t>64</a:t>
            </a:fld>
            <a:endParaRPr lang="en-US"/>
          </a:p>
        </p:txBody>
      </p:sp>
      <p:sp>
        <p:nvSpPr>
          <p:cNvPr id="131074" name="Rectangle 2"/>
          <p:cNvSpPr>
            <a:spLocks noGrp="1" noRot="1" noChangeAspect="1" noChangeArrowheads="1" noTextEdit="1"/>
          </p:cNvSpPr>
          <p:nvPr>
            <p:ph type="sldImg"/>
          </p:nvPr>
        </p:nvSpPr>
        <p:spPr>
          <a:ln/>
        </p:spPr>
      </p:sp>
      <p:sp>
        <p:nvSpPr>
          <p:cNvPr id="131075" name="Rectangle 3"/>
          <p:cNvSpPr>
            <a:spLocks noGrp="1" noChangeArrowheads="1"/>
          </p:cNvSpPr>
          <p:nvPr>
            <p:ph type="body" idx="1"/>
          </p:nvPr>
        </p:nvSpPr>
        <p:spPr/>
        <p:txBody>
          <a:bodyPr/>
          <a:lstStyle/>
          <a:p>
            <a:r>
              <a:rPr lang="en-US"/>
              <a:t>Proposed projects from:</a:t>
            </a:r>
          </a:p>
          <a:p>
            <a:r>
              <a:rPr lang="en-US"/>
              <a:t>http://www.eia.doe.gov/cneaf/electricity/page/capacity/proposedunits.xls</a:t>
            </a:r>
          </a:p>
        </p:txBody>
      </p:sp>
    </p:spTree>
    <p:extLst>
      <p:ext uri="{BB962C8B-B14F-4D97-AF65-F5344CB8AC3E}">
        <p14:creationId xmlns:p14="http://schemas.microsoft.com/office/powerpoint/2010/main" val="1050898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86E9FC7-CAEE-4189-8BD5-5AE4A9090B20}" type="slidenum">
              <a:rPr lang="en-US"/>
              <a:pPr/>
              <a:t>66</a:t>
            </a:fld>
            <a:endParaRPr lang="en-US"/>
          </a:p>
        </p:txBody>
      </p:sp>
      <p:sp>
        <p:nvSpPr>
          <p:cNvPr id="254978" name="Rectangle 2"/>
          <p:cNvSpPr>
            <a:spLocks noGrp="1" noRot="1" noChangeAspect="1" noChangeArrowheads="1" noTextEdit="1"/>
          </p:cNvSpPr>
          <p:nvPr>
            <p:ph type="sldImg"/>
          </p:nvPr>
        </p:nvSpPr>
        <p:spPr>
          <a:ln/>
        </p:spPr>
      </p:sp>
      <p:sp>
        <p:nvSpPr>
          <p:cNvPr id="254979" name="Rectangle 3"/>
          <p:cNvSpPr>
            <a:spLocks noGrp="1" noChangeArrowheads="1"/>
          </p:cNvSpPr>
          <p:nvPr>
            <p:ph type="body" idx="1"/>
          </p:nvPr>
        </p:nvSpPr>
        <p:spPr/>
        <p:txBody>
          <a:bodyPr/>
          <a:lstStyle/>
          <a:p>
            <a:r>
              <a:rPr lang="en-US"/>
              <a:t>Proposed projects from:</a:t>
            </a:r>
          </a:p>
          <a:p>
            <a:r>
              <a:rPr lang="en-US"/>
              <a:t>http://www.eia.doe.gov/cneaf/electricity/page/capacity/proposedunits.xls</a:t>
            </a:r>
          </a:p>
        </p:txBody>
      </p:sp>
    </p:spTree>
    <p:extLst>
      <p:ext uri="{BB962C8B-B14F-4D97-AF65-F5344CB8AC3E}">
        <p14:creationId xmlns:p14="http://schemas.microsoft.com/office/powerpoint/2010/main" val="2823394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AEDE0C4-99E4-4A5B-A03C-00D9A070CFEA}" type="slidenum">
              <a:rPr lang="en-US"/>
              <a:pPr/>
              <a:t>67</a:t>
            </a:fld>
            <a:endParaRPr lang="en-US"/>
          </a:p>
        </p:txBody>
      </p:sp>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r>
              <a:rPr lang="en-US"/>
              <a:t>The WCD consists of 12 commissioners that range in background from government, NGO’s, corporations, academia, and industry. Its goal is to review the development effectiveness of large dams and assess alternatives for water resources and energy development, as well as developing interntionally accepted criteria, guidelines and standards for planning, design, apparisal, construction, opration, monitoring and decomissioning of dams</a:t>
            </a:r>
          </a:p>
        </p:txBody>
      </p:sp>
    </p:spTree>
    <p:extLst>
      <p:ext uri="{BB962C8B-B14F-4D97-AF65-F5344CB8AC3E}">
        <p14:creationId xmlns:p14="http://schemas.microsoft.com/office/powerpoint/2010/main" val="1425831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331B5D-3388-4F94-98BB-3733AF9E3D65}" type="slidenum">
              <a:rPr lang="en-US"/>
              <a:pPr/>
              <a:t>68</a:t>
            </a:fld>
            <a:endParaRPr lang="en-US"/>
          </a:p>
        </p:txBody>
      </p:sp>
      <p:sp>
        <p:nvSpPr>
          <p:cNvPr id="115714" name="Rectangle 2"/>
          <p:cNvSpPr>
            <a:spLocks noGrp="1" noRot="1" noChangeAspect="1" noChangeArrowheads="1" noTextEdit="1"/>
          </p:cNvSpPr>
          <p:nvPr>
            <p:ph type="sldImg"/>
          </p:nvPr>
        </p:nvSpPr>
        <p:spPr>
          <a:ln/>
        </p:spPr>
      </p:sp>
      <p:sp>
        <p:nvSpPr>
          <p:cNvPr id="115715" name="Rectangle 3"/>
          <p:cNvSpPr>
            <a:spLocks noGrp="1" noChangeArrowheads="1"/>
          </p:cNvSpPr>
          <p:nvPr>
            <p:ph type="body" idx="1"/>
          </p:nvPr>
        </p:nvSpPr>
        <p:spPr/>
        <p:txBody>
          <a:bodyPr/>
          <a:lstStyle/>
          <a:p>
            <a:r>
              <a:rPr lang="en-US"/>
              <a:t>The Commission regulates over 1,700 non-federal dams in the US. FERC staff ensures compliance with the numerous terms and conditions contained in each of the licenses and exemptions issued.</a:t>
            </a:r>
          </a:p>
          <a:p>
            <a:r>
              <a:rPr lang="en-US"/>
              <a:t>The Commission's major hydropower activity is relicensing existing projects whose licenses are about to expire. Staff prepares either an Environmental Assessments (EA) or an Environmental Impact Statement (EIS) and bases recommended license conditions on the these reviews.</a:t>
            </a:r>
          </a:p>
          <a:p>
            <a:r>
              <a:rPr lang="en-US"/>
              <a:t> Hydroelectric power regulation was the first work undertaken by the Federal Power Commission, the Commission's predecessor, after Congress passed the Federal Water Power Act of 1920.</a:t>
            </a:r>
          </a:p>
          <a:p>
            <a:endParaRPr lang="en-US"/>
          </a:p>
        </p:txBody>
      </p:sp>
    </p:spTree>
    <p:extLst>
      <p:ext uri="{BB962C8B-B14F-4D97-AF65-F5344CB8AC3E}">
        <p14:creationId xmlns:p14="http://schemas.microsoft.com/office/powerpoint/2010/main" val="32014017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07C793-B3F1-477A-A439-659076BE1AD2}" type="slidenum">
              <a:rPr lang="en-US"/>
              <a:pPr/>
              <a:t>69</a:t>
            </a:fld>
            <a:endParaRPr lang="en-US"/>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a:xfrm>
            <a:off x="906357" y="4715153"/>
            <a:ext cx="4984962" cy="4466987"/>
          </a:xfrm>
        </p:spPr>
        <p:txBody>
          <a:bodyPr/>
          <a:lstStyle/>
          <a:p>
            <a:endParaRPr lang="en-US"/>
          </a:p>
        </p:txBody>
      </p:sp>
    </p:spTree>
    <p:extLst>
      <p:ext uri="{BB962C8B-B14F-4D97-AF65-F5344CB8AC3E}">
        <p14:creationId xmlns:p14="http://schemas.microsoft.com/office/powerpoint/2010/main" val="3639141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3314" name="Rectangle 2"/>
          <p:cNvSpPr>
            <a:spLocks noGrp="1" noChangeArrowheads="1"/>
          </p:cNvSpPr>
          <p:nvPr>
            <p:ph type="ctrTitle"/>
          </p:nvPr>
        </p:nvSpPr>
        <p:spPr>
          <a:xfrm>
            <a:off x="685800" y="685800"/>
            <a:ext cx="7772400" cy="2127250"/>
          </a:xfrm>
        </p:spPr>
        <p:txBody>
          <a:bodyPr/>
          <a:lstStyle>
            <a:lvl1pPr algn="ctr">
              <a:defRPr sz="5800"/>
            </a:lvl1pPr>
          </a:lstStyle>
          <a:p>
            <a:r>
              <a:rPr lang="en-US"/>
              <a:t>Click to edit Master title style</a:t>
            </a:r>
          </a:p>
        </p:txBody>
      </p:sp>
      <p:sp>
        <p:nvSpPr>
          <p:cNvPr id="13315"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US"/>
              <a:t>Click to edit Master subtitle style</a:t>
            </a:r>
          </a:p>
        </p:txBody>
      </p:sp>
      <p:sp>
        <p:nvSpPr>
          <p:cNvPr id="13316" name="Rectangle 4"/>
          <p:cNvSpPr>
            <a:spLocks noGrp="1" noChangeArrowheads="1"/>
          </p:cNvSpPr>
          <p:nvPr>
            <p:ph type="dt" sz="half" idx="2"/>
          </p:nvPr>
        </p:nvSpPr>
        <p:spPr/>
        <p:txBody>
          <a:bodyPr/>
          <a:lstStyle>
            <a:lvl1pPr>
              <a:defRPr/>
            </a:lvl1pPr>
          </a:lstStyle>
          <a:p>
            <a:endParaRPr lang="en-US"/>
          </a:p>
        </p:txBody>
      </p:sp>
      <p:sp>
        <p:nvSpPr>
          <p:cNvPr id="13317" name="Rectangle 5"/>
          <p:cNvSpPr>
            <a:spLocks noGrp="1" noChangeArrowheads="1"/>
          </p:cNvSpPr>
          <p:nvPr>
            <p:ph type="ftr" sz="quarter" idx="3"/>
          </p:nvPr>
        </p:nvSpPr>
        <p:spPr/>
        <p:txBody>
          <a:bodyPr/>
          <a:lstStyle>
            <a:lvl1pPr>
              <a:defRPr/>
            </a:lvl1pPr>
          </a:lstStyle>
          <a:p>
            <a:endParaRPr lang="en-US"/>
          </a:p>
        </p:txBody>
      </p:sp>
      <p:sp>
        <p:nvSpPr>
          <p:cNvPr id="13318" name="Rectangle 6"/>
          <p:cNvSpPr>
            <a:spLocks noGrp="1" noChangeArrowheads="1"/>
          </p:cNvSpPr>
          <p:nvPr>
            <p:ph type="sldNum" sz="quarter" idx="4"/>
          </p:nvPr>
        </p:nvSpPr>
        <p:spPr/>
        <p:txBody>
          <a:bodyPr/>
          <a:lstStyle>
            <a:lvl1pPr>
              <a:defRPr/>
            </a:lvl1pPr>
          </a:lstStyle>
          <a:p>
            <a:fld id="{AF43F0F9-A311-44DE-A47F-D8E2B700301C}" type="slidenum">
              <a:rPr lang="en-US"/>
              <a:pPr/>
              <a:t>‹#›</a:t>
            </a:fld>
            <a:endParaRPr lang="en-US"/>
          </a:p>
        </p:txBody>
      </p:sp>
      <p:grpSp>
        <p:nvGrpSpPr>
          <p:cNvPr id="13319" name="Group 7"/>
          <p:cNvGrpSpPr>
            <a:grpSpLocks/>
          </p:cNvGrpSpPr>
          <p:nvPr/>
        </p:nvGrpSpPr>
        <p:grpSpPr bwMode="auto">
          <a:xfrm>
            <a:off x="228600" y="2889250"/>
            <a:ext cx="8610600" cy="201613"/>
            <a:chOff x="144" y="1680"/>
            <a:chExt cx="5424" cy="144"/>
          </a:xfrm>
        </p:grpSpPr>
        <p:sp>
          <p:nvSpPr>
            <p:cNvPr id="13320" name="Rectangle 8"/>
            <p:cNvSpPr>
              <a:spLocks noChangeArrowheads="1"/>
            </p:cNvSpPr>
            <p:nvPr userDrawn="1"/>
          </p:nvSpPr>
          <p:spPr bwMode="auto">
            <a:xfrm>
              <a:off x="144" y="1680"/>
              <a:ext cx="1808" cy="144"/>
            </a:xfrm>
            <a:prstGeom prst="rect">
              <a:avLst/>
            </a:prstGeom>
            <a:solidFill>
              <a:schemeClr val="bg2"/>
            </a:solidFill>
            <a:ln w="9525">
              <a:noFill/>
              <a:miter lim="800000"/>
              <a:headEnd/>
              <a:tailEnd/>
            </a:ln>
            <a:effectLst/>
          </p:spPr>
          <p:txBody>
            <a:bodyPr wrap="none" anchor="ctr"/>
            <a:lstStyle/>
            <a:p>
              <a:endParaRPr lang="en-GB"/>
            </a:p>
          </p:txBody>
        </p:sp>
        <p:sp>
          <p:nvSpPr>
            <p:cNvPr id="13321" name="Rectangle 9"/>
            <p:cNvSpPr>
              <a:spLocks noChangeArrowheads="1"/>
            </p:cNvSpPr>
            <p:nvPr userDrawn="1"/>
          </p:nvSpPr>
          <p:spPr bwMode="auto">
            <a:xfrm>
              <a:off x="1952" y="1680"/>
              <a:ext cx="1808" cy="144"/>
            </a:xfrm>
            <a:prstGeom prst="rect">
              <a:avLst/>
            </a:prstGeom>
            <a:solidFill>
              <a:schemeClr val="accent1"/>
            </a:solidFill>
            <a:ln w="9525">
              <a:noFill/>
              <a:miter lim="800000"/>
              <a:headEnd/>
              <a:tailEnd/>
            </a:ln>
            <a:effectLst/>
          </p:spPr>
          <p:txBody>
            <a:bodyPr wrap="none" anchor="ctr"/>
            <a:lstStyle/>
            <a:p>
              <a:endParaRPr lang="en-GB"/>
            </a:p>
          </p:txBody>
        </p:sp>
        <p:sp>
          <p:nvSpPr>
            <p:cNvPr id="13322" name="Rectangle 10"/>
            <p:cNvSpPr>
              <a:spLocks noChangeArrowheads="1"/>
            </p:cNvSpPr>
            <p:nvPr userDrawn="1"/>
          </p:nvSpPr>
          <p:spPr bwMode="auto">
            <a:xfrm>
              <a:off x="3760" y="1680"/>
              <a:ext cx="1808" cy="144"/>
            </a:xfrm>
            <a:prstGeom prst="rect">
              <a:avLst/>
            </a:prstGeom>
            <a:solidFill>
              <a:schemeClr val="tx2"/>
            </a:solidFill>
            <a:ln w="9525">
              <a:noFill/>
              <a:miter lim="800000"/>
              <a:headEnd/>
              <a:tailEnd/>
            </a:ln>
            <a:effectLst/>
          </p:spPr>
          <p:txBody>
            <a:bodyPr wrap="none" anchor="ctr"/>
            <a:lstStyle/>
            <a:p>
              <a:endParaRPr lang="en-GB"/>
            </a:p>
          </p:txBody>
        </p:sp>
      </p:gr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FCC083A-6485-4B81-85B5-A2E2DC428ED3}"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ED15D3CC-8223-4C57-9753-21BEB3B098AC}"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14CCE1F5-F038-49DB-9DCD-5E4119CA7026}"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E1906CD3-B3B5-4BE7-9C01-1DCE8845BF7D}"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940B6C95-57E9-45E1-9394-DC959D5D6138}"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ACDFC9A9-B246-404F-A39C-C4FCB440254F}"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7E88B63F-452E-4AB6-B6EA-C6EB967B650B}"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F70297F2-B8C2-493D-96F1-7EFCE284B583}"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7B37C452-A213-41A6-9FB8-4CE7F660F98C}"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C5B4E6B5-B1FE-483E-99DE-F86E1FC5D24C}"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2F46ADBF-AF8C-4AB0-8227-F75B5DEBCDE7}"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457200" y="1600200"/>
            <a:ext cx="4038600" cy="4530725"/>
          </a:xfrm>
        </p:spPr>
        <p:txBody>
          <a:bodyPr/>
          <a:lstStyle/>
          <a:p>
            <a:endParaRPr lang="en-GB"/>
          </a:p>
        </p:txBody>
      </p:sp>
      <p:sp>
        <p:nvSpPr>
          <p:cNvPr id="4" name="Text Placeholder 3"/>
          <p:cNvSpPr>
            <a:spLocks noGrp="1"/>
          </p:cNvSpPr>
          <p:nvPr>
            <p:ph type="body"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91DF4294-DCE3-4A44-A19E-A36D22D97E03}"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1229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2292"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00"/>
            </a:lvl1pPr>
          </a:lstStyle>
          <a:p>
            <a:endParaRPr lang="en-US"/>
          </a:p>
        </p:txBody>
      </p:sp>
      <p:sp>
        <p:nvSpPr>
          <p:cNvPr id="1229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00"/>
            </a:lvl1pPr>
          </a:lstStyle>
          <a:p>
            <a:endParaRPr lang="en-US"/>
          </a:p>
        </p:txBody>
      </p:sp>
      <p:sp>
        <p:nvSpPr>
          <p:cNvPr id="12294"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a:lvl1pPr>
          </a:lstStyle>
          <a:p>
            <a:fld id="{91553221-84BF-49DA-84FD-68ACDF955416}" type="slidenum">
              <a:rPr lang="en-US"/>
              <a:pPr/>
              <a:t>‹#›</a:t>
            </a:fld>
            <a:endParaRPr lang="en-US"/>
          </a:p>
        </p:txBody>
      </p:sp>
      <p:sp>
        <p:nvSpPr>
          <p:cNvPr id="12295" name="Rectangle 7"/>
          <p:cNvSpPr>
            <a:spLocks noChangeArrowheads="1"/>
          </p:cNvSpPr>
          <p:nvPr/>
        </p:nvSpPr>
        <p:spPr bwMode="auto">
          <a:xfrm>
            <a:off x="0" y="0"/>
            <a:ext cx="228600" cy="2286000"/>
          </a:xfrm>
          <a:prstGeom prst="rect">
            <a:avLst/>
          </a:prstGeom>
          <a:solidFill>
            <a:schemeClr val="bg2"/>
          </a:solidFill>
          <a:ln w="9525">
            <a:noFill/>
            <a:miter lim="800000"/>
            <a:headEnd/>
            <a:tailEnd/>
          </a:ln>
          <a:effectLst/>
        </p:spPr>
        <p:txBody>
          <a:bodyPr wrap="none" anchor="ctr"/>
          <a:lstStyle/>
          <a:p>
            <a:pPr algn="ctr" eaLnBrk="1" hangingPunct="1"/>
            <a:endParaRPr lang="en-US" sz="2400">
              <a:latin typeface="Times New Roman" pitchFamily="18" charset="0"/>
            </a:endParaRPr>
          </a:p>
        </p:txBody>
      </p:sp>
      <p:sp>
        <p:nvSpPr>
          <p:cNvPr id="12296" name="Line 8"/>
          <p:cNvSpPr>
            <a:spLocks noChangeShapeType="1"/>
          </p:cNvSpPr>
          <p:nvPr/>
        </p:nvSpPr>
        <p:spPr bwMode="auto">
          <a:xfrm>
            <a:off x="457200" y="1447800"/>
            <a:ext cx="8077200" cy="0"/>
          </a:xfrm>
          <a:prstGeom prst="line">
            <a:avLst/>
          </a:prstGeom>
          <a:noFill/>
          <a:ln w="19050">
            <a:solidFill>
              <a:schemeClr val="tx2"/>
            </a:solidFill>
            <a:round/>
            <a:headEnd/>
            <a:tailEnd/>
          </a:ln>
          <a:effectLst/>
        </p:spPr>
        <p:txBody>
          <a:bodyPr/>
          <a:lstStyle/>
          <a:p>
            <a:endParaRPr lang="en-GB"/>
          </a:p>
        </p:txBody>
      </p:sp>
      <p:sp>
        <p:nvSpPr>
          <p:cNvPr id="12297" name="Rectangle 9"/>
          <p:cNvSpPr>
            <a:spLocks noChangeArrowheads="1"/>
          </p:cNvSpPr>
          <p:nvPr/>
        </p:nvSpPr>
        <p:spPr bwMode="auto">
          <a:xfrm>
            <a:off x="0" y="2286000"/>
            <a:ext cx="228600" cy="2286000"/>
          </a:xfrm>
          <a:prstGeom prst="rect">
            <a:avLst/>
          </a:prstGeom>
          <a:solidFill>
            <a:schemeClr val="accent2"/>
          </a:solidFill>
          <a:ln w="9525">
            <a:noFill/>
            <a:miter lim="800000"/>
            <a:headEnd/>
            <a:tailEnd/>
          </a:ln>
          <a:effectLst/>
        </p:spPr>
        <p:txBody>
          <a:bodyPr wrap="none" anchor="ctr"/>
          <a:lstStyle/>
          <a:p>
            <a:pPr algn="ctr" eaLnBrk="1" hangingPunct="1"/>
            <a:endParaRPr lang="en-US" sz="2400">
              <a:latin typeface="Times New Roman" pitchFamily="18" charset="0"/>
            </a:endParaRPr>
          </a:p>
        </p:txBody>
      </p:sp>
      <p:sp>
        <p:nvSpPr>
          <p:cNvPr id="12298" name="Rectangle 10"/>
          <p:cNvSpPr>
            <a:spLocks noChangeArrowheads="1"/>
          </p:cNvSpPr>
          <p:nvPr/>
        </p:nvSpPr>
        <p:spPr bwMode="auto">
          <a:xfrm>
            <a:off x="0" y="4572000"/>
            <a:ext cx="228600" cy="2286000"/>
          </a:xfrm>
          <a:prstGeom prst="rect">
            <a:avLst/>
          </a:prstGeom>
          <a:solidFill>
            <a:schemeClr val="tx2"/>
          </a:solidFill>
          <a:ln w="9525">
            <a:noFill/>
            <a:miter lim="800000"/>
            <a:headEnd/>
            <a:tailEnd/>
          </a:ln>
          <a:effectLst/>
        </p:spPr>
        <p:txBody>
          <a:bodyPr wrap="none" anchor="ctr"/>
          <a:lstStyle/>
          <a:p>
            <a:pPr algn="ctr" eaLnBrk="1" hangingPunct="1"/>
            <a:endParaRPr 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 id="2147483665" r:id="rId12"/>
    <p:sldLayoutId id="2147483666" r:id="rId13"/>
  </p:sldLayoutIdLst>
  <p:timing>
    <p:tnLst>
      <p:par>
        <p:cTn id="1" dur="indefinite" restart="never" nodeType="tmRoot"/>
      </p:par>
    </p:tnLst>
  </p:timing>
  <p:hf hdr="0" ftr="0" dt="0"/>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Garamond" pitchFamily="18" charset="0"/>
        </a:defRPr>
      </a:lvl2pPr>
      <a:lvl3pPr algn="l" rtl="0" fontAlgn="base">
        <a:spcBef>
          <a:spcPct val="0"/>
        </a:spcBef>
        <a:spcAft>
          <a:spcPct val="0"/>
        </a:spcAft>
        <a:defRPr sz="4400">
          <a:solidFill>
            <a:schemeClr val="tx2"/>
          </a:solidFill>
          <a:latin typeface="Garamond" pitchFamily="18" charset="0"/>
        </a:defRPr>
      </a:lvl3pPr>
      <a:lvl4pPr algn="l" rtl="0" fontAlgn="base">
        <a:spcBef>
          <a:spcPct val="0"/>
        </a:spcBef>
        <a:spcAft>
          <a:spcPct val="0"/>
        </a:spcAft>
        <a:defRPr sz="4400">
          <a:solidFill>
            <a:schemeClr val="tx2"/>
          </a:solidFill>
          <a:latin typeface="Garamond" pitchFamily="18" charset="0"/>
        </a:defRPr>
      </a:lvl4pPr>
      <a:lvl5pPr algn="l" rtl="0" fontAlgn="base">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fontAlgn="base">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fontAlgn="base">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fontAlgn="base">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fontAlgn="base">
        <a:spcBef>
          <a:spcPct val="20000"/>
        </a:spcBef>
        <a:spcAft>
          <a:spcPct val="0"/>
        </a:spcAft>
        <a:buClr>
          <a:schemeClr val="bg2"/>
        </a:buClr>
        <a:buFont typeface="Wingdings" pitchFamily="2" charset="2"/>
        <a:buChar char="§"/>
        <a:defRPr>
          <a:solidFill>
            <a:schemeClr val="tx1"/>
          </a:solidFill>
          <a:latin typeface="+mn-lt"/>
        </a:defRPr>
      </a:lvl4pPr>
      <a:lvl5pPr marL="20574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hyperlink" Target="http://en.wikipedia.org/wiki/Francis_turbine" TargetMode="External"/><Relationship Id="rId2" Type="http://schemas.openxmlformats.org/officeDocument/2006/relationships/hyperlink" Target="http://en.wikipedia.org/wiki/Kaplan_turbine" TargetMode="External"/><Relationship Id="rId1" Type="http://schemas.openxmlformats.org/officeDocument/2006/relationships/slideLayout" Target="../slideLayouts/slideLayout4.xml"/><Relationship Id="rId5" Type="http://schemas.openxmlformats.org/officeDocument/2006/relationships/hyperlink" Target="http://en.wikipedia.org/wiki/Turgo_turbine" TargetMode="External"/><Relationship Id="rId4" Type="http://schemas.openxmlformats.org/officeDocument/2006/relationships/hyperlink" Target="http://en.wikipedia.org/wiki/Pelton_wheel"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47.wmf"/></Relationships>
</file>

<file path=ppt/slides/_rels/slide5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image" Target="../media/image53.wmf"/><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hyperlink" Target="http://www.epa.gov/cleanenergy/pdf/hall_may10.pdf" TargetMode="External"/><Relationship Id="rId2" Type="http://schemas.openxmlformats.org/officeDocument/2006/relationships/image" Target="../media/image55.jpeg"/><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2" Type="http://schemas.openxmlformats.org/officeDocument/2006/relationships/hyperlink" Target="http://www.epa.gov/cleanenergy/pdf/hall_may10.pdf"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6"/>
          <p:cNvSpPr>
            <a:spLocks noGrp="1" noChangeArrowheads="1"/>
          </p:cNvSpPr>
          <p:nvPr>
            <p:ph type="sldNum" sz="quarter" idx="4"/>
          </p:nvPr>
        </p:nvSpPr>
        <p:spPr/>
        <p:txBody>
          <a:bodyPr/>
          <a:lstStyle/>
          <a:p>
            <a:fld id="{18EC0F83-1D63-4E08-8C02-EB05B370A9E1}" type="slidenum">
              <a:rPr lang="en-US"/>
              <a:pPr/>
              <a:t>1</a:t>
            </a:fld>
            <a:endParaRPr lang="en-US"/>
          </a:p>
        </p:txBody>
      </p:sp>
      <p:sp>
        <p:nvSpPr>
          <p:cNvPr id="2050" name="Rectangle 2"/>
          <p:cNvSpPr>
            <a:spLocks noGrp="1" noChangeArrowheads="1"/>
          </p:cNvSpPr>
          <p:nvPr>
            <p:ph type="ctrTitle"/>
          </p:nvPr>
        </p:nvSpPr>
        <p:spPr/>
        <p:txBody>
          <a:bodyPr/>
          <a:lstStyle/>
          <a:p>
            <a:r>
              <a:rPr lang="en-US"/>
              <a:t>Hydropower</a:t>
            </a:r>
          </a:p>
        </p:txBody>
      </p:sp>
      <p:sp>
        <p:nvSpPr>
          <p:cNvPr id="2051" name="Rectangle 3"/>
          <p:cNvSpPr>
            <a:spLocks noGrp="1" noChangeArrowheads="1"/>
          </p:cNvSpPr>
          <p:nvPr>
            <p:ph type="subTitle" idx="1"/>
          </p:nvPr>
        </p:nvSpPr>
        <p:spPr/>
        <p:txBody>
          <a:bodyPr/>
          <a:lstStyle/>
          <a:p>
            <a:r>
              <a:rPr lang="en-US" sz="2200" dirty="0" err="1" smtClean="0"/>
              <a:t>B.Sc</a:t>
            </a:r>
            <a:r>
              <a:rPr lang="en-US" sz="2200" dirty="0" smtClean="0"/>
              <a:t> Energy and </a:t>
            </a:r>
            <a:r>
              <a:rPr lang="en-US" sz="2200" dirty="0" err="1" smtClean="0"/>
              <a:t>WAste</a:t>
            </a:r>
            <a:endParaRPr lang="en-US" sz="2200" dirty="0"/>
          </a:p>
        </p:txBody>
      </p:sp>
    </p:spTree>
  </p:cSld>
  <p:clrMapOvr>
    <a:masterClrMapping/>
  </p:clrMapOvr>
  <p:transition>
    <p:pull dir="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6"/>
          <p:cNvSpPr>
            <a:spLocks noGrp="1"/>
          </p:cNvSpPr>
          <p:nvPr>
            <p:ph type="sldNum" sz="quarter" idx="12"/>
          </p:nvPr>
        </p:nvSpPr>
        <p:spPr/>
        <p:txBody>
          <a:bodyPr/>
          <a:lstStyle/>
          <a:p>
            <a:fld id="{AE93B438-FCED-48B6-99F1-265F81B972F2}" type="slidenum">
              <a:rPr lang="en-US"/>
              <a:pPr/>
              <a:t>2</a:t>
            </a:fld>
            <a:endParaRPr lang="en-US"/>
          </a:p>
        </p:txBody>
      </p:sp>
      <p:sp>
        <p:nvSpPr>
          <p:cNvPr id="257026" name="Rectangle 2"/>
          <p:cNvSpPr>
            <a:spLocks noGrp="1" noChangeArrowheads="1"/>
          </p:cNvSpPr>
          <p:nvPr>
            <p:ph type="title"/>
          </p:nvPr>
        </p:nvSpPr>
        <p:spPr/>
        <p:txBody>
          <a:bodyPr/>
          <a:lstStyle/>
          <a:p>
            <a:r>
              <a:rPr lang="en-US"/>
              <a:t>Course Outline</a:t>
            </a:r>
          </a:p>
        </p:txBody>
      </p:sp>
      <p:sp>
        <p:nvSpPr>
          <p:cNvPr id="257027" name="Rectangle 3"/>
          <p:cNvSpPr>
            <a:spLocks noGrp="1" noChangeArrowheads="1"/>
          </p:cNvSpPr>
          <p:nvPr>
            <p:ph type="body" sz="half" idx="1"/>
          </p:nvPr>
        </p:nvSpPr>
        <p:spPr/>
        <p:txBody>
          <a:bodyPr/>
          <a:lstStyle/>
          <a:p>
            <a:r>
              <a:rPr lang="en-US"/>
              <a:t>Renewable</a:t>
            </a:r>
          </a:p>
          <a:p>
            <a:pPr lvl="1"/>
            <a:r>
              <a:rPr lang="en-US" b="1">
                <a:solidFill>
                  <a:schemeClr val="accent1"/>
                </a:solidFill>
              </a:rPr>
              <a:t>Hydro Power</a:t>
            </a:r>
          </a:p>
          <a:p>
            <a:pPr lvl="1"/>
            <a:r>
              <a:rPr lang="en-US"/>
              <a:t>Wind Energy</a:t>
            </a:r>
          </a:p>
          <a:p>
            <a:pPr lvl="1"/>
            <a:r>
              <a:rPr lang="en-US"/>
              <a:t>Oceanic Energy</a:t>
            </a:r>
          </a:p>
          <a:p>
            <a:pPr lvl="1"/>
            <a:r>
              <a:rPr lang="en-US"/>
              <a:t>Solar Power</a:t>
            </a:r>
          </a:p>
          <a:p>
            <a:pPr lvl="1"/>
            <a:r>
              <a:rPr lang="en-US"/>
              <a:t>Geothermal</a:t>
            </a:r>
          </a:p>
          <a:p>
            <a:pPr lvl="1"/>
            <a:r>
              <a:rPr lang="en-US"/>
              <a:t>Biomass</a:t>
            </a:r>
          </a:p>
        </p:txBody>
      </p:sp>
      <p:sp>
        <p:nvSpPr>
          <p:cNvPr id="257028" name="Rectangle 4"/>
          <p:cNvSpPr>
            <a:spLocks noGrp="1" noChangeArrowheads="1"/>
          </p:cNvSpPr>
          <p:nvPr>
            <p:ph type="body" sz="half" idx="2"/>
          </p:nvPr>
        </p:nvSpPr>
        <p:spPr>
          <a:xfrm>
            <a:off x="4191000" y="1600200"/>
            <a:ext cx="4495800" cy="4530725"/>
          </a:xfrm>
        </p:spPr>
        <p:txBody>
          <a:bodyPr/>
          <a:lstStyle/>
          <a:p>
            <a:r>
              <a:rPr lang="en-US"/>
              <a:t>Sustainable</a:t>
            </a:r>
          </a:p>
          <a:p>
            <a:pPr lvl="1"/>
            <a:r>
              <a:rPr lang="en-US"/>
              <a:t>Hydrogen &amp; Fuel Cells</a:t>
            </a:r>
          </a:p>
          <a:p>
            <a:pPr lvl="1"/>
            <a:r>
              <a:rPr lang="en-US"/>
              <a:t>Nuclear</a:t>
            </a:r>
          </a:p>
          <a:p>
            <a:pPr lvl="1"/>
            <a:r>
              <a:rPr lang="en-US"/>
              <a:t>Fossil Fuel Innovation</a:t>
            </a:r>
          </a:p>
          <a:p>
            <a:pPr lvl="1"/>
            <a:r>
              <a:rPr lang="en-US"/>
              <a:t>Exotic Technologies</a:t>
            </a:r>
          </a:p>
          <a:p>
            <a:pPr lvl="1"/>
            <a:r>
              <a:rPr lang="en-US"/>
              <a:t>Integration</a:t>
            </a:r>
          </a:p>
          <a:p>
            <a:pPr lvl="2"/>
            <a:r>
              <a:rPr lang="en-US"/>
              <a:t>Distributed Generation</a:t>
            </a:r>
          </a:p>
        </p:txBody>
      </p:sp>
    </p:spTree>
  </p:cSld>
  <p:clrMapOvr>
    <a:masterClrMapping/>
  </p:clrMapOvr>
  <p:transition>
    <p:pull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FEF782F5-CCDE-4882-A486-8CDF2649AE4E}" type="slidenum">
              <a:rPr lang="en-US"/>
              <a:pPr/>
              <a:t>3</a:t>
            </a:fld>
            <a:endParaRPr lang="en-US"/>
          </a:p>
        </p:txBody>
      </p:sp>
      <p:sp>
        <p:nvSpPr>
          <p:cNvPr id="47106" name="Rectangle 2"/>
          <p:cNvSpPr>
            <a:spLocks noGrp="1" noChangeArrowheads="1"/>
          </p:cNvSpPr>
          <p:nvPr>
            <p:ph type="title"/>
          </p:nvPr>
        </p:nvSpPr>
        <p:spPr/>
        <p:txBody>
          <a:bodyPr/>
          <a:lstStyle/>
          <a:p>
            <a:r>
              <a:rPr lang="en-US"/>
              <a:t>Hydrologic Cycle</a:t>
            </a:r>
          </a:p>
        </p:txBody>
      </p:sp>
      <p:pic>
        <p:nvPicPr>
          <p:cNvPr id="47107" name="Picture 3" descr="hydrocycle"/>
          <p:cNvPicPr>
            <a:picLocks noChangeAspect="1" noChangeArrowheads="1"/>
          </p:cNvPicPr>
          <p:nvPr/>
        </p:nvPicPr>
        <p:blipFill>
          <a:blip r:embed="rId2"/>
          <a:srcRect/>
          <a:stretch>
            <a:fillRect/>
          </a:stretch>
        </p:blipFill>
        <p:spPr bwMode="auto">
          <a:xfrm>
            <a:off x="1676400" y="1981200"/>
            <a:ext cx="5867400" cy="4075113"/>
          </a:xfrm>
          <a:prstGeom prst="rect">
            <a:avLst/>
          </a:prstGeom>
          <a:noFill/>
        </p:spPr>
      </p:pic>
      <p:sp>
        <p:nvSpPr>
          <p:cNvPr id="47108" name="Rectangle 4"/>
          <p:cNvSpPr>
            <a:spLocks noChangeArrowheads="1"/>
          </p:cNvSpPr>
          <p:nvPr/>
        </p:nvSpPr>
        <p:spPr bwMode="auto">
          <a:xfrm>
            <a:off x="228600" y="6592888"/>
            <a:ext cx="4164013" cy="244475"/>
          </a:xfrm>
          <a:prstGeom prst="rect">
            <a:avLst/>
          </a:prstGeom>
          <a:noFill/>
          <a:ln w="9525">
            <a:noFill/>
            <a:miter lim="800000"/>
            <a:headEnd/>
            <a:tailEnd/>
          </a:ln>
          <a:effectLst/>
        </p:spPr>
        <p:txBody>
          <a:bodyPr wrap="none">
            <a:spAutoFit/>
          </a:bodyPr>
          <a:lstStyle/>
          <a:p>
            <a:r>
              <a:rPr lang="en-US" sz="1000"/>
              <a:t>http://www1.eere.energy.gov/windandhydro/hydro_how.html</a:t>
            </a:r>
          </a:p>
        </p:txBody>
      </p:sp>
    </p:spTree>
  </p:cSld>
  <p:clrMapOvr>
    <a:masterClrMapping/>
  </p:clrMapOvr>
  <p:transition>
    <p:pull dir="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4"/>
          <p:cNvSpPr>
            <a:spLocks noGrp="1"/>
          </p:cNvSpPr>
          <p:nvPr>
            <p:ph type="sldNum" sz="quarter" idx="12"/>
          </p:nvPr>
        </p:nvSpPr>
        <p:spPr/>
        <p:txBody>
          <a:bodyPr/>
          <a:lstStyle/>
          <a:p>
            <a:fld id="{A66F2115-0F12-46AF-B7A3-0C667D17A49C}" type="slidenum">
              <a:rPr lang="en-US"/>
              <a:pPr/>
              <a:t>4</a:t>
            </a:fld>
            <a:endParaRPr lang="en-US"/>
          </a:p>
        </p:txBody>
      </p:sp>
      <p:sp>
        <p:nvSpPr>
          <p:cNvPr id="260098" name="Rectangle 2"/>
          <p:cNvSpPr>
            <a:spLocks noGrp="1" noChangeArrowheads="1"/>
          </p:cNvSpPr>
          <p:nvPr>
            <p:ph type="title"/>
          </p:nvPr>
        </p:nvSpPr>
        <p:spPr/>
        <p:txBody>
          <a:bodyPr/>
          <a:lstStyle/>
          <a:p>
            <a:r>
              <a:rPr lang="en-US"/>
              <a:t>Hydropower to Electric Power</a:t>
            </a:r>
          </a:p>
        </p:txBody>
      </p:sp>
      <p:pic>
        <p:nvPicPr>
          <p:cNvPr id="260099" name="Picture 3" descr="Image2"/>
          <p:cNvPicPr>
            <a:picLocks noChangeAspect="1" noChangeArrowheads="1"/>
          </p:cNvPicPr>
          <p:nvPr/>
        </p:nvPicPr>
        <p:blipFill>
          <a:blip r:embed="rId2"/>
          <a:srcRect/>
          <a:stretch>
            <a:fillRect/>
          </a:stretch>
        </p:blipFill>
        <p:spPr bwMode="auto">
          <a:xfrm>
            <a:off x="1828800" y="1828800"/>
            <a:ext cx="5334000" cy="4441825"/>
          </a:xfrm>
          <a:prstGeom prst="rect">
            <a:avLst/>
          </a:prstGeom>
          <a:noFill/>
        </p:spPr>
      </p:pic>
      <p:sp>
        <p:nvSpPr>
          <p:cNvPr id="260100" name="AutoShape 4"/>
          <p:cNvSpPr>
            <a:spLocks noChangeArrowheads="1"/>
          </p:cNvSpPr>
          <p:nvPr/>
        </p:nvSpPr>
        <p:spPr bwMode="auto">
          <a:xfrm>
            <a:off x="381000" y="2819400"/>
            <a:ext cx="2057400" cy="762000"/>
          </a:xfrm>
          <a:prstGeom prst="rightArrowCallout">
            <a:avLst>
              <a:gd name="adj1" fmla="val 25000"/>
              <a:gd name="adj2" fmla="val 25000"/>
              <a:gd name="adj3" fmla="val 65838"/>
              <a:gd name="adj4" fmla="val 66667"/>
            </a:avLst>
          </a:prstGeom>
          <a:solidFill>
            <a:schemeClr val="accent1"/>
          </a:solidFill>
          <a:ln w="9525">
            <a:solidFill>
              <a:schemeClr val="tx1"/>
            </a:solidFill>
            <a:miter lim="800000"/>
            <a:headEnd/>
            <a:tailEnd/>
          </a:ln>
          <a:effectLst/>
        </p:spPr>
        <p:txBody>
          <a:bodyPr wrap="none" anchor="ctr"/>
          <a:lstStyle/>
          <a:p>
            <a:pPr algn="ctr"/>
            <a:r>
              <a:rPr lang="en-US"/>
              <a:t>Potential</a:t>
            </a:r>
            <a:br>
              <a:rPr lang="en-US"/>
            </a:br>
            <a:r>
              <a:rPr lang="en-US"/>
              <a:t>Energy</a:t>
            </a:r>
          </a:p>
        </p:txBody>
      </p:sp>
      <p:sp>
        <p:nvSpPr>
          <p:cNvPr id="260101" name="AutoShape 5"/>
          <p:cNvSpPr>
            <a:spLocks noChangeArrowheads="1"/>
          </p:cNvSpPr>
          <p:nvPr/>
        </p:nvSpPr>
        <p:spPr bwMode="auto">
          <a:xfrm>
            <a:off x="1600200" y="4267200"/>
            <a:ext cx="2057400" cy="762000"/>
          </a:xfrm>
          <a:prstGeom prst="rightArrowCallout">
            <a:avLst>
              <a:gd name="adj1" fmla="val 25000"/>
              <a:gd name="adj2" fmla="val 25000"/>
              <a:gd name="adj3" fmla="val 65838"/>
              <a:gd name="adj4" fmla="val 66667"/>
            </a:avLst>
          </a:prstGeom>
          <a:solidFill>
            <a:schemeClr val="accent1"/>
          </a:solidFill>
          <a:ln w="9525">
            <a:solidFill>
              <a:schemeClr val="tx1"/>
            </a:solidFill>
            <a:miter lim="800000"/>
            <a:headEnd/>
            <a:tailEnd/>
          </a:ln>
          <a:effectLst/>
        </p:spPr>
        <p:txBody>
          <a:bodyPr wrap="none" anchor="ctr"/>
          <a:lstStyle/>
          <a:p>
            <a:pPr algn="ctr"/>
            <a:r>
              <a:rPr lang="en-US"/>
              <a:t>Kinetic</a:t>
            </a:r>
            <a:br>
              <a:rPr lang="en-US"/>
            </a:br>
            <a:r>
              <a:rPr lang="en-US"/>
              <a:t>Energy</a:t>
            </a:r>
          </a:p>
        </p:txBody>
      </p:sp>
      <p:sp>
        <p:nvSpPr>
          <p:cNvPr id="260102" name="AutoShape 6"/>
          <p:cNvSpPr>
            <a:spLocks noChangeArrowheads="1"/>
          </p:cNvSpPr>
          <p:nvPr/>
        </p:nvSpPr>
        <p:spPr bwMode="auto">
          <a:xfrm>
            <a:off x="4953000" y="2667000"/>
            <a:ext cx="1219200" cy="1066800"/>
          </a:xfrm>
          <a:prstGeom prst="downArrowCallout">
            <a:avLst>
              <a:gd name="adj1" fmla="val 28571"/>
              <a:gd name="adj2" fmla="val 28571"/>
              <a:gd name="adj3" fmla="val 16667"/>
              <a:gd name="adj4" fmla="val 66667"/>
            </a:avLst>
          </a:prstGeom>
          <a:solidFill>
            <a:schemeClr val="accent1"/>
          </a:solidFill>
          <a:ln w="9525">
            <a:solidFill>
              <a:schemeClr val="tx1"/>
            </a:solidFill>
            <a:miter lim="800000"/>
            <a:headEnd/>
            <a:tailEnd/>
          </a:ln>
          <a:effectLst/>
        </p:spPr>
        <p:txBody>
          <a:bodyPr wrap="none" anchor="ctr"/>
          <a:lstStyle/>
          <a:p>
            <a:pPr algn="ctr"/>
            <a:r>
              <a:rPr lang="en-US"/>
              <a:t>Electrical</a:t>
            </a:r>
            <a:br>
              <a:rPr lang="en-US"/>
            </a:br>
            <a:r>
              <a:rPr lang="en-US"/>
              <a:t>Energy</a:t>
            </a:r>
          </a:p>
        </p:txBody>
      </p:sp>
      <p:sp>
        <p:nvSpPr>
          <p:cNvPr id="260103" name="AutoShape 7"/>
          <p:cNvSpPr>
            <a:spLocks noChangeArrowheads="1"/>
          </p:cNvSpPr>
          <p:nvPr/>
        </p:nvSpPr>
        <p:spPr bwMode="auto">
          <a:xfrm>
            <a:off x="4876800" y="5105400"/>
            <a:ext cx="1371600" cy="1143000"/>
          </a:xfrm>
          <a:prstGeom prst="upArrowCallout">
            <a:avLst>
              <a:gd name="adj1" fmla="val 30000"/>
              <a:gd name="adj2" fmla="val 30000"/>
              <a:gd name="adj3" fmla="val 16667"/>
              <a:gd name="adj4" fmla="val 66667"/>
            </a:avLst>
          </a:prstGeom>
          <a:solidFill>
            <a:schemeClr val="accent1"/>
          </a:solidFill>
          <a:ln w="9525">
            <a:solidFill>
              <a:schemeClr val="tx1"/>
            </a:solidFill>
            <a:miter lim="800000"/>
            <a:headEnd/>
            <a:tailEnd/>
          </a:ln>
          <a:effectLst/>
        </p:spPr>
        <p:txBody>
          <a:bodyPr wrap="none" anchor="ctr"/>
          <a:lstStyle/>
          <a:p>
            <a:pPr algn="ctr"/>
            <a:r>
              <a:rPr lang="en-US"/>
              <a:t>Mechanical</a:t>
            </a:r>
          </a:p>
          <a:p>
            <a:pPr algn="ctr"/>
            <a:r>
              <a:rPr lang="en-US"/>
              <a:t>Energy</a:t>
            </a:r>
          </a:p>
        </p:txBody>
      </p:sp>
      <p:sp>
        <p:nvSpPr>
          <p:cNvPr id="260104" name="AutoShape 8"/>
          <p:cNvSpPr>
            <a:spLocks noChangeArrowheads="1"/>
          </p:cNvSpPr>
          <p:nvPr/>
        </p:nvSpPr>
        <p:spPr bwMode="auto">
          <a:xfrm rot="10800000" flipH="1">
            <a:off x="5943600" y="3124200"/>
            <a:ext cx="914400" cy="838200"/>
          </a:xfrm>
          <a:prstGeom prst="lightningBolt">
            <a:avLst/>
          </a:prstGeom>
          <a:solidFill>
            <a:srgbClr val="FFFF00"/>
          </a:solidFill>
          <a:ln w="9525">
            <a:solidFill>
              <a:schemeClr val="tx1"/>
            </a:solidFill>
            <a:miter lim="800000"/>
            <a:headEnd/>
            <a:tailEnd/>
          </a:ln>
          <a:effectLst/>
        </p:spPr>
        <p:txBody>
          <a:bodyPr wrap="none" anchor="ctr"/>
          <a:lstStyle/>
          <a:p>
            <a:endParaRPr lang="en-GB"/>
          </a:p>
        </p:txBody>
      </p:sp>
      <p:sp>
        <p:nvSpPr>
          <p:cNvPr id="260105" name="Text Box 9"/>
          <p:cNvSpPr txBox="1">
            <a:spLocks noChangeArrowheads="1"/>
          </p:cNvSpPr>
          <p:nvPr/>
        </p:nvSpPr>
        <p:spPr bwMode="auto">
          <a:xfrm>
            <a:off x="6689725" y="3384550"/>
            <a:ext cx="1306513" cy="366713"/>
          </a:xfrm>
          <a:prstGeom prst="rect">
            <a:avLst/>
          </a:prstGeom>
          <a:noFill/>
          <a:ln w="9525">
            <a:noFill/>
            <a:miter lim="800000"/>
            <a:headEnd/>
            <a:tailEnd/>
          </a:ln>
          <a:effectLst/>
        </p:spPr>
        <p:txBody>
          <a:bodyPr wrap="none">
            <a:spAutoFit/>
          </a:bodyPr>
          <a:lstStyle/>
          <a:p>
            <a:r>
              <a:rPr lang="en-US"/>
              <a:t>Electricity</a:t>
            </a:r>
          </a:p>
        </p:txBody>
      </p:sp>
    </p:spTree>
  </p:cSld>
  <p:clrMapOvr>
    <a:masterClrMapping/>
  </p:clrMapOvr>
  <p:transition>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60100"/>
                                        </p:tgtEl>
                                        <p:attrNameLst>
                                          <p:attrName>style.visibility</p:attrName>
                                        </p:attrNameLst>
                                      </p:cBhvr>
                                      <p:to>
                                        <p:strVal val="visible"/>
                                      </p:to>
                                    </p:set>
                                    <p:animEffect transition="in" filter="wipe(left)">
                                      <p:cBhvr>
                                        <p:cTn id="7" dur="500"/>
                                        <p:tgtEl>
                                          <p:spTgt spid="26010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0101"/>
                                        </p:tgtEl>
                                        <p:attrNameLst>
                                          <p:attrName>style.visibility</p:attrName>
                                        </p:attrNameLst>
                                      </p:cBhvr>
                                      <p:to>
                                        <p:strVal val="visible"/>
                                      </p:to>
                                    </p:set>
                                    <p:animEffect transition="in" filter="wipe(left)">
                                      <p:cBhvr>
                                        <p:cTn id="12" dur="500"/>
                                        <p:tgtEl>
                                          <p:spTgt spid="26010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60103"/>
                                        </p:tgtEl>
                                        <p:attrNameLst>
                                          <p:attrName>style.visibility</p:attrName>
                                        </p:attrNameLst>
                                      </p:cBhvr>
                                      <p:to>
                                        <p:strVal val="visible"/>
                                      </p:to>
                                    </p:set>
                                    <p:animEffect transition="in" filter="wipe(down)">
                                      <p:cBhvr>
                                        <p:cTn id="17" dur="500"/>
                                        <p:tgtEl>
                                          <p:spTgt spid="260103"/>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260102"/>
                                        </p:tgtEl>
                                        <p:attrNameLst>
                                          <p:attrName>style.visibility</p:attrName>
                                        </p:attrNameLst>
                                      </p:cBhvr>
                                      <p:to>
                                        <p:strVal val="visible"/>
                                      </p:to>
                                    </p:set>
                                    <p:animEffect transition="in" filter="wipe(up)">
                                      <p:cBhvr>
                                        <p:cTn id="22" dur="500"/>
                                        <p:tgtEl>
                                          <p:spTgt spid="26010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60104"/>
                                        </p:tgtEl>
                                        <p:attrNameLst>
                                          <p:attrName>style.visibility</p:attrName>
                                        </p:attrNameLst>
                                      </p:cBhvr>
                                      <p:to>
                                        <p:strVal val="visible"/>
                                      </p:to>
                                    </p:set>
                                    <p:animEffect transition="in" filter="wipe(down)">
                                      <p:cBhvr>
                                        <p:cTn id="27" dur="500"/>
                                        <p:tgtEl>
                                          <p:spTgt spid="260104"/>
                                        </p:tgtEl>
                                      </p:cBhvr>
                                    </p:animEffect>
                                  </p:childTnLst>
                                </p:cTn>
                              </p:par>
                            </p:childTnLst>
                          </p:cTn>
                        </p:par>
                        <p:par>
                          <p:cTn id="28" fill="hold">
                            <p:stCondLst>
                              <p:cond delay="500"/>
                            </p:stCondLst>
                            <p:childTnLst>
                              <p:par>
                                <p:cTn id="29" presetID="9" presetClass="entr" presetSubtype="0" fill="hold" grpId="0" nodeType="afterEffect">
                                  <p:stCondLst>
                                    <p:cond delay="0"/>
                                  </p:stCondLst>
                                  <p:childTnLst>
                                    <p:set>
                                      <p:cBhvr>
                                        <p:cTn id="30" dur="1" fill="hold">
                                          <p:stCondLst>
                                            <p:cond delay="0"/>
                                          </p:stCondLst>
                                        </p:cTn>
                                        <p:tgtEl>
                                          <p:spTgt spid="260105"/>
                                        </p:tgtEl>
                                        <p:attrNameLst>
                                          <p:attrName>style.visibility</p:attrName>
                                        </p:attrNameLst>
                                      </p:cBhvr>
                                      <p:to>
                                        <p:strVal val="visible"/>
                                      </p:to>
                                    </p:set>
                                    <p:animEffect transition="in" filter="dissolve">
                                      <p:cBhvr>
                                        <p:cTn id="31" dur="500"/>
                                        <p:tgtEl>
                                          <p:spTgt spid="2601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0100" grpId="0" animBg="1"/>
      <p:bldP spid="260101" grpId="0" animBg="1"/>
      <p:bldP spid="260102" grpId="0" animBg="1"/>
      <p:bldP spid="260103" grpId="0" animBg="1"/>
      <p:bldP spid="260104" grpId="0" animBg="1"/>
      <p:bldP spid="26010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15A78EEE-786B-4504-A153-3C1AC9108BC7}" type="slidenum">
              <a:rPr lang="en-US"/>
              <a:pPr/>
              <a:t>5</a:t>
            </a:fld>
            <a:endParaRPr lang="en-US"/>
          </a:p>
        </p:txBody>
      </p:sp>
      <p:sp>
        <p:nvSpPr>
          <p:cNvPr id="19458" name="Rectangle 2"/>
          <p:cNvSpPr>
            <a:spLocks noGrp="1" noChangeArrowheads="1"/>
          </p:cNvSpPr>
          <p:nvPr>
            <p:ph type="title"/>
          </p:nvPr>
        </p:nvSpPr>
        <p:spPr/>
        <p:txBody>
          <a:bodyPr/>
          <a:lstStyle/>
          <a:p>
            <a:r>
              <a:rPr lang="en-US"/>
              <a:t>Major Hydropower Producers</a:t>
            </a:r>
          </a:p>
        </p:txBody>
      </p:sp>
      <p:pic>
        <p:nvPicPr>
          <p:cNvPr id="19459" name="Picture 3" descr="01-ga50627-08_small"/>
          <p:cNvPicPr>
            <a:picLocks noChangeAspect="1" noChangeArrowheads="1"/>
          </p:cNvPicPr>
          <p:nvPr/>
        </p:nvPicPr>
        <p:blipFill>
          <a:blip r:embed="rId2"/>
          <a:srcRect/>
          <a:stretch>
            <a:fillRect/>
          </a:stretch>
        </p:blipFill>
        <p:spPr bwMode="auto">
          <a:xfrm>
            <a:off x="1143000" y="1905000"/>
            <a:ext cx="7162800" cy="3649663"/>
          </a:xfrm>
          <a:prstGeom prst="rect">
            <a:avLst/>
          </a:prstGeom>
          <a:noFill/>
        </p:spPr>
      </p:pic>
    </p:spTree>
  </p:cSld>
  <p:clrMapOvr>
    <a:masterClrMapping/>
  </p:clrMapOvr>
  <p:transition>
    <p:pull dir="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Slide Number Placeholder 5"/>
          <p:cNvSpPr>
            <a:spLocks noGrp="1"/>
          </p:cNvSpPr>
          <p:nvPr>
            <p:ph type="sldNum" sz="quarter" idx="12"/>
          </p:nvPr>
        </p:nvSpPr>
        <p:spPr/>
        <p:txBody>
          <a:bodyPr/>
          <a:lstStyle/>
          <a:p>
            <a:fld id="{D563CB52-FAF0-4E7D-8338-C3C43A615459}" type="slidenum">
              <a:rPr lang="en-US"/>
              <a:pPr/>
              <a:t>6</a:t>
            </a:fld>
            <a:endParaRPr lang="en-US"/>
          </a:p>
        </p:txBody>
      </p:sp>
      <p:sp>
        <p:nvSpPr>
          <p:cNvPr id="4098" name="Rectangle 2"/>
          <p:cNvSpPr>
            <a:spLocks noGrp="1" noChangeArrowheads="1"/>
          </p:cNvSpPr>
          <p:nvPr>
            <p:ph type="title"/>
          </p:nvPr>
        </p:nvSpPr>
        <p:spPr/>
        <p:txBody>
          <a:bodyPr/>
          <a:lstStyle/>
          <a:p>
            <a:r>
              <a:rPr lang="en-US"/>
              <a:t>World’s Largest Dams</a:t>
            </a:r>
          </a:p>
        </p:txBody>
      </p:sp>
      <p:sp>
        <p:nvSpPr>
          <p:cNvPr id="4186" name="Rectangle 90"/>
          <p:cNvSpPr>
            <a:spLocks noChangeArrowheads="1"/>
          </p:cNvSpPr>
          <p:nvPr/>
        </p:nvSpPr>
        <p:spPr bwMode="auto">
          <a:xfrm>
            <a:off x="457200" y="5410200"/>
            <a:ext cx="2759075" cy="336550"/>
          </a:xfrm>
          <a:prstGeom prst="rect">
            <a:avLst/>
          </a:prstGeom>
          <a:noFill/>
          <a:ln w="9525">
            <a:noFill/>
            <a:miter lim="800000"/>
            <a:headEnd/>
            <a:tailEnd/>
          </a:ln>
          <a:effectLst/>
        </p:spPr>
        <p:txBody>
          <a:bodyPr wrap="none" anchor="ctr">
            <a:spAutoFit/>
          </a:bodyPr>
          <a:lstStyle/>
          <a:p>
            <a:pPr eaLnBrk="1" hangingPunct="1"/>
            <a:r>
              <a:rPr lang="en-US" sz="1600">
                <a:latin typeface="Arial" charset="0"/>
              </a:rPr>
              <a:t>Ranked by maximum power.</a:t>
            </a:r>
            <a:endParaRPr lang="en-US" sz="3200">
              <a:latin typeface="Arial" charset="0"/>
            </a:endParaRPr>
          </a:p>
        </p:txBody>
      </p:sp>
      <p:graphicFrame>
        <p:nvGraphicFramePr>
          <p:cNvPr id="4425" name="Group 329"/>
          <p:cNvGraphicFramePr>
            <a:graphicFrameLocks noGrp="1"/>
          </p:cNvGraphicFramePr>
          <p:nvPr>
            <p:ph idx="1"/>
          </p:nvPr>
        </p:nvGraphicFramePr>
        <p:xfrm>
          <a:off x="457200" y="1524000"/>
          <a:ext cx="8229600" cy="3616327"/>
        </p:xfrm>
        <a:graphic>
          <a:graphicData uri="http://schemas.openxmlformats.org/drawingml/2006/table">
            <a:tbl>
              <a:tblPr/>
              <a:tblGrid>
                <a:gridCol w="2528888"/>
                <a:gridCol w="1685925"/>
                <a:gridCol w="1131887"/>
                <a:gridCol w="1511300"/>
                <a:gridCol w="1371600"/>
              </a:tblGrid>
              <a:tr h="533400">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1" i="0" u="none" strike="noStrike" cap="none" normalizeH="0" baseline="0" smtClean="0">
                          <a:ln>
                            <a:noFill/>
                          </a:ln>
                          <a:solidFill>
                            <a:schemeClr val="tx1"/>
                          </a:solidFill>
                          <a:effectLst/>
                          <a:latin typeface="Verdana" pitchFamily="34" charset="0"/>
                          <a:cs typeface="Arial" charset="0"/>
                        </a:rPr>
                        <a:t>Name</a:t>
                      </a:r>
                      <a:endParaRPr kumimoji="0" lang="en-US" sz="2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66FFFF"/>
                    </a:solidFill>
                  </a:tcPr>
                </a:tc>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1" i="0" u="none" strike="noStrike" cap="none" normalizeH="0" baseline="0" smtClean="0">
                          <a:ln>
                            <a:noFill/>
                          </a:ln>
                          <a:solidFill>
                            <a:schemeClr val="tx1"/>
                          </a:solidFill>
                          <a:effectLst/>
                          <a:latin typeface="Verdana" pitchFamily="34" charset="0"/>
                          <a:cs typeface="Arial" charset="0"/>
                        </a:rPr>
                        <a:t>Country</a:t>
                      </a:r>
                      <a:endParaRPr kumimoji="0" lang="en-US" sz="2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66FFFF"/>
                    </a:solid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1" i="0" u="none" strike="noStrike" cap="none" normalizeH="0" baseline="0" smtClean="0">
                          <a:ln>
                            <a:noFill/>
                          </a:ln>
                          <a:solidFill>
                            <a:schemeClr val="tx1"/>
                          </a:solidFill>
                          <a:effectLst/>
                          <a:latin typeface="Verdana" pitchFamily="34" charset="0"/>
                          <a:cs typeface="Arial" charset="0"/>
                        </a:rPr>
                        <a:t>Year</a:t>
                      </a:r>
                      <a:endParaRPr kumimoji="0" lang="en-US" sz="2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66FFFF"/>
                    </a:solid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1" i="0" u="none" strike="noStrike" cap="none" normalizeH="0" baseline="0" smtClean="0">
                          <a:ln>
                            <a:noFill/>
                          </a:ln>
                          <a:solidFill>
                            <a:schemeClr val="tx1"/>
                          </a:solidFill>
                          <a:effectLst/>
                          <a:latin typeface="Verdana" pitchFamily="34" charset="0"/>
                          <a:cs typeface="Arial" charset="0"/>
                        </a:rPr>
                        <a:t>Max</a:t>
                      </a:r>
                    </a:p>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1" i="0" u="none" strike="noStrike" cap="none" normalizeH="0" baseline="0" smtClean="0">
                          <a:ln>
                            <a:noFill/>
                          </a:ln>
                          <a:solidFill>
                            <a:schemeClr val="tx1"/>
                          </a:solidFill>
                          <a:effectLst/>
                          <a:latin typeface="Verdana" pitchFamily="34" charset="0"/>
                          <a:cs typeface="Arial" charset="0"/>
                        </a:rPr>
                        <a:t>Generation</a:t>
                      </a:r>
                      <a:endParaRPr kumimoji="0" lang="en-US" sz="2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66FFFF"/>
                    </a:solid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1" i="0" u="none" strike="noStrike" cap="none" normalizeH="0" baseline="0" smtClean="0">
                          <a:ln>
                            <a:noFill/>
                          </a:ln>
                          <a:solidFill>
                            <a:schemeClr val="tx1"/>
                          </a:solidFill>
                          <a:effectLst/>
                          <a:latin typeface="Verdana" pitchFamily="34" charset="0"/>
                          <a:cs typeface="Arial" charset="0"/>
                        </a:rPr>
                        <a:t>Annual</a:t>
                      </a:r>
                    </a:p>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1" i="0" u="none" strike="noStrike" cap="none" normalizeH="0" baseline="0" smtClean="0">
                          <a:ln>
                            <a:noFill/>
                          </a:ln>
                          <a:solidFill>
                            <a:schemeClr val="tx1"/>
                          </a:solidFill>
                          <a:effectLst/>
                          <a:latin typeface="Verdana" pitchFamily="34" charset="0"/>
                          <a:cs typeface="Arial" charset="0"/>
                        </a:rPr>
                        <a:t>Production</a:t>
                      </a:r>
                      <a:endParaRPr kumimoji="0" lang="en-US" sz="2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66FFFF"/>
                    </a:solidFill>
                  </a:tcPr>
                </a:tc>
              </a:tr>
              <a:tr h="411163">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600" b="0" i="0" u="none" strike="noStrike" cap="none" normalizeH="0" baseline="0" smtClean="0">
                          <a:ln>
                            <a:noFill/>
                          </a:ln>
                          <a:solidFill>
                            <a:schemeClr val="tx1"/>
                          </a:solidFill>
                          <a:effectLst/>
                          <a:latin typeface="Verdana" pitchFamily="34" charset="0"/>
                          <a:cs typeface="Arial" charset="0"/>
                        </a:rPr>
                        <a:t>Three Gorges</a:t>
                      </a:r>
                      <a:endParaRPr kumimoji="0" lang="en-US" sz="16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China</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2009</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18,200 MW</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81000">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600" b="0" i="0" u="none" strike="noStrike" cap="none" normalizeH="0" baseline="0" smtClean="0">
                          <a:ln>
                            <a:noFill/>
                          </a:ln>
                          <a:solidFill>
                            <a:schemeClr val="tx1"/>
                          </a:solidFill>
                          <a:effectLst/>
                          <a:latin typeface="Verdana" pitchFamily="34" charset="0"/>
                          <a:cs typeface="Arial" charset="0"/>
                        </a:rPr>
                        <a:t>Itaipú</a:t>
                      </a:r>
                      <a:endParaRPr kumimoji="0" lang="en-US" sz="16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Brazil/Paraguay</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1983</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12,600 MW</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93.4 TW-hrs</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82588">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600" b="0" i="0" u="none" strike="noStrike" cap="none" normalizeH="0" baseline="0" smtClean="0">
                          <a:ln>
                            <a:noFill/>
                          </a:ln>
                          <a:solidFill>
                            <a:schemeClr val="tx1"/>
                          </a:solidFill>
                          <a:effectLst/>
                          <a:latin typeface="Verdana" pitchFamily="34" charset="0"/>
                          <a:cs typeface="Arial" charset="0"/>
                        </a:rPr>
                        <a:t>Guri</a:t>
                      </a:r>
                      <a:endParaRPr kumimoji="0" lang="en-US" sz="16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Venezuela</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1986</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10,200 MW</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46 TW-hrs</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9413">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600" b="0" i="0" u="none" strike="noStrike" cap="none" normalizeH="0" baseline="0" smtClean="0">
                          <a:ln>
                            <a:noFill/>
                          </a:ln>
                          <a:solidFill>
                            <a:schemeClr val="tx1"/>
                          </a:solidFill>
                          <a:effectLst/>
                          <a:latin typeface="Verdana" pitchFamily="34" charset="0"/>
                          <a:cs typeface="Arial" charset="0"/>
                        </a:rPr>
                        <a:t>Grand Coulee</a:t>
                      </a:r>
                      <a:endParaRPr kumimoji="0" lang="en-US" sz="16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United States</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1942/80</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6,809 MW</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22.6 TW-hrs</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85763">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600" b="0" i="0" u="none" strike="noStrike" cap="none" normalizeH="0" baseline="0" smtClean="0">
                          <a:ln>
                            <a:noFill/>
                          </a:ln>
                          <a:solidFill>
                            <a:schemeClr val="tx1"/>
                          </a:solidFill>
                          <a:effectLst/>
                          <a:latin typeface="Verdana" pitchFamily="34" charset="0"/>
                          <a:cs typeface="Arial" charset="0"/>
                        </a:rPr>
                        <a:t>Sayano Shushenskaya</a:t>
                      </a:r>
                      <a:endParaRPr kumimoji="0" lang="en-US" sz="16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Russia</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1983</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6,400 MW</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81000">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600" b="0" i="0" u="none" strike="noStrike" cap="none" normalizeH="0" baseline="0" smtClean="0">
                          <a:ln>
                            <a:noFill/>
                          </a:ln>
                          <a:solidFill>
                            <a:schemeClr val="tx1"/>
                          </a:solidFill>
                          <a:effectLst/>
                          <a:latin typeface="Verdana" pitchFamily="34" charset="0"/>
                          <a:cs typeface="Arial" charset="0"/>
                        </a:rPr>
                        <a:t>Robert-Bourassa</a:t>
                      </a:r>
                      <a:endParaRPr kumimoji="0" lang="en-US" sz="16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Canada</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1981</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5,616 MW</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81000">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600" b="0" i="0" u="none" strike="noStrike" cap="none" normalizeH="0" baseline="0" smtClean="0">
                          <a:ln>
                            <a:noFill/>
                          </a:ln>
                          <a:solidFill>
                            <a:schemeClr val="tx1"/>
                          </a:solidFill>
                          <a:effectLst/>
                          <a:latin typeface="Verdana" pitchFamily="34" charset="0"/>
                          <a:cs typeface="Arial" charset="0"/>
                        </a:rPr>
                        <a:t>Churchill Falls</a:t>
                      </a:r>
                      <a:endParaRPr kumimoji="0" lang="en-US" sz="16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Canada</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1971</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5,429 MW</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35 TW-hrs</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81000">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600" b="0" i="0" u="none" strike="noStrike" cap="none" normalizeH="0" baseline="0" smtClean="0">
                          <a:ln>
                            <a:noFill/>
                          </a:ln>
                          <a:solidFill>
                            <a:schemeClr val="tx1"/>
                          </a:solidFill>
                          <a:effectLst/>
                          <a:latin typeface="Verdana" pitchFamily="34" charset="0"/>
                          <a:cs typeface="Arial" charset="0"/>
                        </a:rPr>
                        <a:t>Iron Gates</a:t>
                      </a:r>
                      <a:endParaRPr kumimoji="0" lang="en-US" sz="16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Romania/Serbia</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1970</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2,280 MW</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cs typeface="Arial" charset="0"/>
                        </a:rPr>
                        <a:t>11.3 TW-hrs</a:t>
                      </a:r>
                      <a:endParaRPr kumimoji="0" lang="en-US" sz="1400" b="0" i="0" u="none" strike="noStrike" cap="none" normalizeH="0" baseline="0" smtClean="0">
                        <a:ln>
                          <a:noFill/>
                        </a:ln>
                        <a:solidFill>
                          <a:schemeClr val="tx1"/>
                        </a:solidFill>
                        <a:effectLst/>
                        <a:latin typeface="Verdana" pitchFamily="34" charset="0"/>
                      </a:endParaRPr>
                    </a:p>
                  </a:txBody>
                  <a:tcPr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414" name="Text Box 318"/>
          <p:cNvSpPr txBox="1">
            <a:spLocks noChangeArrowheads="1"/>
          </p:cNvSpPr>
          <p:nvPr/>
        </p:nvSpPr>
        <p:spPr bwMode="auto">
          <a:xfrm>
            <a:off x="228600" y="6613525"/>
            <a:ext cx="1973263" cy="244475"/>
          </a:xfrm>
          <a:prstGeom prst="rect">
            <a:avLst/>
          </a:prstGeom>
          <a:noFill/>
          <a:ln w="9525">
            <a:noFill/>
            <a:miter lim="800000"/>
            <a:headEnd/>
            <a:tailEnd/>
          </a:ln>
          <a:effectLst/>
        </p:spPr>
        <p:txBody>
          <a:bodyPr wrap="none">
            <a:spAutoFit/>
          </a:bodyPr>
          <a:lstStyle/>
          <a:p>
            <a:pPr eaLnBrk="1" hangingPunct="1"/>
            <a:r>
              <a:rPr lang="en-US" sz="1000">
                <a:latin typeface="Arial" charset="0"/>
              </a:rPr>
              <a:t>“Hydroelectricity,” Wikipedia.org</a:t>
            </a:r>
          </a:p>
        </p:txBody>
      </p:sp>
    </p:spTree>
  </p:cSld>
  <p:clrMapOvr>
    <a:masterClrMapping/>
  </p:clrMapOvr>
  <p:transition>
    <p:pull dir="r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4"/>
          <p:cNvSpPr>
            <a:spLocks noGrp="1"/>
          </p:cNvSpPr>
          <p:nvPr>
            <p:ph type="sldNum" sz="quarter" idx="12"/>
          </p:nvPr>
        </p:nvSpPr>
        <p:spPr/>
        <p:txBody>
          <a:bodyPr/>
          <a:lstStyle/>
          <a:p>
            <a:fld id="{022A0DD5-E6C0-4B2D-8256-CC2A455B0525}" type="slidenum">
              <a:rPr lang="en-US"/>
              <a:pPr/>
              <a:t>7</a:t>
            </a:fld>
            <a:endParaRPr lang="en-US"/>
          </a:p>
        </p:txBody>
      </p:sp>
      <p:sp>
        <p:nvSpPr>
          <p:cNvPr id="84996" name="Rectangle 4"/>
          <p:cNvSpPr>
            <a:spLocks noGrp="1" noChangeArrowheads="1"/>
          </p:cNvSpPr>
          <p:nvPr>
            <p:ph type="title"/>
          </p:nvPr>
        </p:nvSpPr>
        <p:spPr/>
        <p:txBody>
          <a:bodyPr/>
          <a:lstStyle/>
          <a:p>
            <a:r>
              <a:rPr lang="en-US"/>
              <a:t>Three Gorges Dam (China)</a:t>
            </a:r>
          </a:p>
        </p:txBody>
      </p:sp>
      <p:pic>
        <p:nvPicPr>
          <p:cNvPr id="85000" name="Picture 8" descr="three_gorges_dam_july13_2003_dg"/>
          <p:cNvPicPr>
            <a:picLocks noChangeAspect="1" noChangeArrowheads="1"/>
          </p:cNvPicPr>
          <p:nvPr/>
        </p:nvPicPr>
        <p:blipFill>
          <a:blip r:embed="rId2"/>
          <a:srcRect/>
          <a:stretch>
            <a:fillRect/>
          </a:stretch>
        </p:blipFill>
        <p:spPr bwMode="auto">
          <a:xfrm>
            <a:off x="1219200" y="1524000"/>
            <a:ext cx="4495800" cy="4495800"/>
          </a:xfrm>
          <a:prstGeom prst="rect">
            <a:avLst/>
          </a:prstGeom>
          <a:noFill/>
        </p:spPr>
      </p:pic>
      <p:pic>
        <p:nvPicPr>
          <p:cNvPr id="84998" name="Picture 6" descr="Three%20Gorges%20Dam%203%201024X768"/>
          <p:cNvPicPr>
            <a:picLocks noChangeAspect="1" noChangeArrowheads="1"/>
          </p:cNvPicPr>
          <p:nvPr/>
        </p:nvPicPr>
        <p:blipFill>
          <a:blip r:embed="rId3"/>
          <a:srcRect/>
          <a:stretch>
            <a:fillRect/>
          </a:stretch>
        </p:blipFill>
        <p:spPr bwMode="auto">
          <a:xfrm>
            <a:off x="1828800" y="1828800"/>
            <a:ext cx="5943600" cy="4460875"/>
          </a:xfrm>
          <a:prstGeom prst="rect">
            <a:avLst/>
          </a:prstGeom>
          <a:noFill/>
        </p:spPr>
      </p:pic>
      <p:pic>
        <p:nvPicPr>
          <p:cNvPr id="85001" name="Picture 9" descr="Three Gorges Dam - Ship Locks"/>
          <p:cNvPicPr>
            <a:picLocks noChangeAspect="1" noChangeArrowheads="1"/>
          </p:cNvPicPr>
          <p:nvPr/>
        </p:nvPicPr>
        <p:blipFill>
          <a:blip r:embed="rId4"/>
          <a:srcRect/>
          <a:stretch>
            <a:fillRect/>
          </a:stretch>
        </p:blipFill>
        <p:spPr bwMode="auto">
          <a:xfrm>
            <a:off x="2362200" y="2209800"/>
            <a:ext cx="5791200" cy="4343400"/>
          </a:xfrm>
          <a:prstGeom prst="rect">
            <a:avLst/>
          </a:prstGeom>
          <a:noFill/>
        </p:spPr>
      </p:pic>
    </p:spTree>
  </p:cSld>
  <p:clrMapOvr>
    <a:masterClrMapping/>
  </p:clrMapOvr>
  <p:transition>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5000"/>
                                        </p:tgtEl>
                                        <p:attrNameLst>
                                          <p:attrName>style.visibility</p:attrName>
                                        </p:attrNameLst>
                                      </p:cBhvr>
                                      <p:to>
                                        <p:strVal val="visible"/>
                                      </p:to>
                                    </p:set>
                                    <p:animEffect transition="in" filter="dissolve">
                                      <p:cBhvr>
                                        <p:cTn id="7" dur="500"/>
                                        <p:tgtEl>
                                          <p:spTgt spid="8500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4998"/>
                                        </p:tgtEl>
                                        <p:attrNameLst>
                                          <p:attrName>style.visibility</p:attrName>
                                        </p:attrNameLst>
                                      </p:cBhvr>
                                      <p:to>
                                        <p:strVal val="visible"/>
                                      </p:to>
                                    </p:set>
                                    <p:animEffect transition="in" filter="dissolve">
                                      <p:cBhvr>
                                        <p:cTn id="12" dur="500"/>
                                        <p:tgtEl>
                                          <p:spTgt spid="8499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5001"/>
                                        </p:tgtEl>
                                        <p:attrNameLst>
                                          <p:attrName>style.visibility</p:attrName>
                                        </p:attrNameLst>
                                      </p:cBhvr>
                                      <p:to>
                                        <p:strVal val="visible"/>
                                      </p:to>
                                    </p:set>
                                    <p:animEffect transition="in" filter="dissolve">
                                      <p:cBhvr>
                                        <p:cTn id="17" dur="500"/>
                                        <p:tgtEl>
                                          <p:spTgt spid="850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4BC2B1C1-B8A8-499F-8E8F-F2A134BF4524}" type="slidenum">
              <a:rPr lang="en-US"/>
              <a:pPr/>
              <a:t>8</a:t>
            </a:fld>
            <a:endParaRPr lang="en-US"/>
          </a:p>
        </p:txBody>
      </p:sp>
      <p:sp>
        <p:nvSpPr>
          <p:cNvPr id="62466" name="Rectangle 2"/>
          <p:cNvSpPr>
            <a:spLocks noGrp="1" noChangeArrowheads="1"/>
          </p:cNvSpPr>
          <p:nvPr>
            <p:ph type="title"/>
          </p:nvPr>
        </p:nvSpPr>
        <p:spPr/>
        <p:txBody>
          <a:bodyPr/>
          <a:lstStyle/>
          <a:p>
            <a:r>
              <a:rPr lang="en-US"/>
              <a:t>Three Gorges Dam Location Map</a:t>
            </a:r>
          </a:p>
        </p:txBody>
      </p:sp>
      <p:pic>
        <p:nvPicPr>
          <p:cNvPr id="62467" name="Picture 3" descr="Three Gorges Map"/>
          <p:cNvPicPr>
            <a:picLocks noChangeAspect="1" noChangeArrowheads="1"/>
          </p:cNvPicPr>
          <p:nvPr/>
        </p:nvPicPr>
        <p:blipFill>
          <a:blip r:embed="rId2"/>
          <a:srcRect/>
          <a:stretch>
            <a:fillRect/>
          </a:stretch>
        </p:blipFill>
        <p:spPr bwMode="auto">
          <a:xfrm>
            <a:off x="838200" y="2133600"/>
            <a:ext cx="7924800" cy="3403600"/>
          </a:xfrm>
          <a:prstGeom prst="rect">
            <a:avLst/>
          </a:prstGeom>
          <a:noFill/>
        </p:spPr>
      </p:pic>
    </p:spTree>
  </p:cSld>
  <p:clrMapOvr>
    <a:masterClrMapping/>
  </p:clrMapOvr>
  <p:transition>
    <p:pull dir="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62044F0-589E-4842-94EC-7030D70ADB67}" type="slidenum">
              <a:rPr lang="en-US"/>
              <a:pPr/>
              <a:t>9</a:t>
            </a:fld>
            <a:endParaRPr lang="en-US"/>
          </a:p>
        </p:txBody>
      </p:sp>
      <p:sp>
        <p:nvSpPr>
          <p:cNvPr id="53250" name="Rectangle 2"/>
          <p:cNvSpPr>
            <a:spLocks noGrp="1" noChangeArrowheads="1"/>
          </p:cNvSpPr>
          <p:nvPr>
            <p:ph type="title"/>
          </p:nvPr>
        </p:nvSpPr>
        <p:spPr/>
        <p:txBody>
          <a:bodyPr/>
          <a:lstStyle/>
          <a:p>
            <a:r>
              <a:rPr lang="en-US"/>
              <a:t>Itaipú Dam (Brazil &amp; Paraguay)</a:t>
            </a:r>
          </a:p>
        </p:txBody>
      </p:sp>
      <p:pic>
        <p:nvPicPr>
          <p:cNvPr id="53251" name="Picture 3" descr="Itaipu2"/>
          <p:cNvPicPr>
            <a:picLocks noChangeAspect="1" noChangeArrowheads="1"/>
          </p:cNvPicPr>
          <p:nvPr/>
        </p:nvPicPr>
        <p:blipFill>
          <a:blip r:embed="rId2"/>
          <a:srcRect/>
          <a:stretch>
            <a:fillRect/>
          </a:stretch>
        </p:blipFill>
        <p:spPr bwMode="auto">
          <a:xfrm>
            <a:off x="914400" y="1828800"/>
            <a:ext cx="7467600" cy="4332288"/>
          </a:xfrm>
          <a:prstGeom prst="rect">
            <a:avLst/>
          </a:prstGeom>
          <a:noFill/>
        </p:spPr>
      </p:pic>
      <p:sp>
        <p:nvSpPr>
          <p:cNvPr id="53252" name="Text Box 4"/>
          <p:cNvSpPr txBox="1">
            <a:spLocks noChangeArrowheads="1"/>
          </p:cNvSpPr>
          <p:nvPr/>
        </p:nvSpPr>
        <p:spPr bwMode="auto">
          <a:xfrm>
            <a:off x="228600" y="6613525"/>
            <a:ext cx="1641475" cy="244475"/>
          </a:xfrm>
          <a:prstGeom prst="rect">
            <a:avLst/>
          </a:prstGeom>
          <a:noFill/>
          <a:ln w="9525">
            <a:noFill/>
            <a:miter lim="800000"/>
            <a:headEnd/>
            <a:tailEnd/>
          </a:ln>
          <a:effectLst/>
        </p:spPr>
        <p:txBody>
          <a:bodyPr wrap="none">
            <a:spAutoFit/>
          </a:bodyPr>
          <a:lstStyle/>
          <a:p>
            <a:r>
              <a:rPr lang="en-US" sz="1000"/>
              <a:t>“Itaipu,” Wikipedia.org</a:t>
            </a:r>
          </a:p>
        </p:txBody>
      </p:sp>
    </p:spTree>
  </p:cSld>
  <p:clrMapOvr>
    <a:masterClrMapping/>
  </p:clrMapOvr>
  <p:transition>
    <p:pull dir="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5E91915F-A5BE-41E5-8A6A-E47CE4EE21F5}" type="slidenum">
              <a:rPr lang="en-US"/>
              <a:pPr/>
              <a:t>10</a:t>
            </a:fld>
            <a:endParaRPr lang="en-US"/>
          </a:p>
        </p:txBody>
      </p:sp>
      <p:sp>
        <p:nvSpPr>
          <p:cNvPr id="95236" name="Rectangle 4"/>
          <p:cNvSpPr>
            <a:spLocks noGrp="1" noChangeArrowheads="1"/>
          </p:cNvSpPr>
          <p:nvPr>
            <p:ph type="title"/>
          </p:nvPr>
        </p:nvSpPr>
        <p:spPr/>
        <p:txBody>
          <a:bodyPr/>
          <a:lstStyle/>
          <a:p>
            <a:r>
              <a:rPr lang="en-US"/>
              <a:t>Itaipú Dam Site Map</a:t>
            </a:r>
          </a:p>
        </p:txBody>
      </p:sp>
      <p:pic>
        <p:nvPicPr>
          <p:cNvPr id="95238" name="Picture 6" descr="map%20of%20south%20america"/>
          <p:cNvPicPr>
            <a:picLocks noChangeAspect="1" noChangeArrowheads="1"/>
          </p:cNvPicPr>
          <p:nvPr/>
        </p:nvPicPr>
        <p:blipFill>
          <a:blip r:embed="rId2"/>
          <a:srcRect/>
          <a:stretch>
            <a:fillRect/>
          </a:stretch>
        </p:blipFill>
        <p:spPr bwMode="auto">
          <a:xfrm>
            <a:off x="2819400" y="1828800"/>
            <a:ext cx="4005263" cy="4343400"/>
          </a:xfrm>
          <a:prstGeom prst="rect">
            <a:avLst/>
          </a:prstGeom>
          <a:noFill/>
        </p:spPr>
      </p:pic>
      <p:sp>
        <p:nvSpPr>
          <p:cNvPr id="95239" name="Rectangle 7"/>
          <p:cNvSpPr>
            <a:spLocks noChangeArrowheads="1"/>
          </p:cNvSpPr>
          <p:nvPr/>
        </p:nvSpPr>
        <p:spPr bwMode="auto">
          <a:xfrm>
            <a:off x="228600" y="6613525"/>
            <a:ext cx="6059488" cy="244475"/>
          </a:xfrm>
          <a:prstGeom prst="rect">
            <a:avLst/>
          </a:prstGeom>
          <a:noFill/>
          <a:ln w="9525">
            <a:noFill/>
            <a:miter lim="800000"/>
            <a:headEnd/>
            <a:tailEnd/>
          </a:ln>
          <a:effectLst/>
        </p:spPr>
        <p:txBody>
          <a:bodyPr wrap="none">
            <a:spAutoFit/>
          </a:bodyPr>
          <a:lstStyle/>
          <a:p>
            <a:r>
              <a:rPr lang="en-US" sz="1000"/>
              <a:t>http://www.kented.org.uk/ngfl/subjects/geography/rivers/River%20Articles/itaipudam.htm</a:t>
            </a:r>
          </a:p>
        </p:txBody>
      </p:sp>
    </p:spTree>
  </p:cSld>
  <p:clrMapOvr>
    <a:masterClrMapping/>
  </p:clrMapOvr>
  <p:transition>
    <p:pull dir="rd"/>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B4641FAF-08AC-43C3-BB51-076EBFE608EE}" type="slidenum">
              <a:rPr lang="en-US"/>
              <a:pPr/>
              <a:t>11</a:t>
            </a:fld>
            <a:endParaRPr lang="en-US"/>
          </a:p>
        </p:txBody>
      </p:sp>
      <p:sp>
        <p:nvSpPr>
          <p:cNvPr id="91140" name="Rectangle 4"/>
          <p:cNvSpPr>
            <a:spLocks noGrp="1" noChangeArrowheads="1"/>
          </p:cNvSpPr>
          <p:nvPr>
            <p:ph type="title"/>
          </p:nvPr>
        </p:nvSpPr>
        <p:spPr/>
        <p:txBody>
          <a:bodyPr/>
          <a:lstStyle/>
          <a:p>
            <a:r>
              <a:rPr lang="en-US"/>
              <a:t>Guri Dam (Venezuela)</a:t>
            </a:r>
          </a:p>
        </p:txBody>
      </p:sp>
      <p:pic>
        <p:nvPicPr>
          <p:cNvPr id="91141" name="Picture 5" descr="Guri Dam"/>
          <p:cNvPicPr>
            <a:picLocks noChangeAspect="1" noChangeArrowheads="1"/>
          </p:cNvPicPr>
          <p:nvPr/>
        </p:nvPicPr>
        <p:blipFill>
          <a:blip r:embed="rId2"/>
          <a:srcRect/>
          <a:stretch>
            <a:fillRect/>
          </a:stretch>
        </p:blipFill>
        <p:spPr bwMode="auto">
          <a:xfrm>
            <a:off x="1524000" y="2133600"/>
            <a:ext cx="6553200" cy="3652838"/>
          </a:xfrm>
          <a:prstGeom prst="rect">
            <a:avLst/>
          </a:prstGeom>
          <a:noFill/>
        </p:spPr>
      </p:pic>
      <p:sp>
        <p:nvSpPr>
          <p:cNvPr id="91142" name="Rectangle 6"/>
          <p:cNvSpPr>
            <a:spLocks noChangeArrowheads="1"/>
          </p:cNvSpPr>
          <p:nvPr/>
        </p:nvSpPr>
        <p:spPr bwMode="auto">
          <a:xfrm>
            <a:off x="228600" y="6613525"/>
            <a:ext cx="5268913" cy="244475"/>
          </a:xfrm>
          <a:prstGeom prst="rect">
            <a:avLst/>
          </a:prstGeom>
          <a:noFill/>
          <a:ln w="9525">
            <a:noFill/>
            <a:miter lim="800000"/>
            <a:headEnd/>
            <a:tailEnd/>
          </a:ln>
          <a:effectLst/>
        </p:spPr>
        <p:txBody>
          <a:bodyPr wrap="none">
            <a:spAutoFit/>
          </a:bodyPr>
          <a:lstStyle/>
          <a:p>
            <a:r>
              <a:rPr lang="en-US" sz="1000"/>
              <a:t>http://www.infodestinations.com/venezuela/espanol/puerto_ordaz/index.shtml</a:t>
            </a:r>
          </a:p>
        </p:txBody>
      </p:sp>
    </p:spTree>
  </p:cSld>
  <p:clrMapOvr>
    <a:masterClrMapping/>
  </p:clrMapOvr>
  <p:transition>
    <p:pull dir="rd"/>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3057C16-BA80-4773-9596-ECCC6DC44AAF}" type="slidenum">
              <a:rPr lang="en-US"/>
              <a:pPr/>
              <a:t>12</a:t>
            </a:fld>
            <a:endParaRPr lang="en-US"/>
          </a:p>
        </p:txBody>
      </p:sp>
      <p:sp>
        <p:nvSpPr>
          <p:cNvPr id="93188" name="Rectangle 4"/>
          <p:cNvSpPr>
            <a:spLocks noGrp="1" noChangeArrowheads="1"/>
          </p:cNvSpPr>
          <p:nvPr>
            <p:ph type="title"/>
          </p:nvPr>
        </p:nvSpPr>
        <p:spPr/>
        <p:txBody>
          <a:bodyPr/>
          <a:lstStyle/>
          <a:p>
            <a:r>
              <a:rPr lang="en-US"/>
              <a:t>Guri Dam Site Map</a:t>
            </a:r>
          </a:p>
        </p:txBody>
      </p:sp>
      <p:pic>
        <p:nvPicPr>
          <p:cNvPr id="93190" name="Picture 6" descr="map"/>
          <p:cNvPicPr>
            <a:picLocks noChangeAspect="1" noChangeArrowheads="1"/>
          </p:cNvPicPr>
          <p:nvPr/>
        </p:nvPicPr>
        <p:blipFill>
          <a:blip r:embed="rId2"/>
          <a:srcRect b="29362"/>
          <a:stretch>
            <a:fillRect/>
          </a:stretch>
        </p:blipFill>
        <p:spPr bwMode="auto">
          <a:xfrm>
            <a:off x="1295400" y="2057400"/>
            <a:ext cx="6629400" cy="3814763"/>
          </a:xfrm>
          <a:prstGeom prst="rect">
            <a:avLst/>
          </a:prstGeom>
          <a:noFill/>
        </p:spPr>
      </p:pic>
      <p:sp>
        <p:nvSpPr>
          <p:cNvPr id="93191" name="Rectangle 7"/>
          <p:cNvSpPr>
            <a:spLocks noChangeArrowheads="1"/>
          </p:cNvSpPr>
          <p:nvPr/>
        </p:nvSpPr>
        <p:spPr bwMode="auto">
          <a:xfrm>
            <a:off x="228600" y="6613525"/>
            <a:ext cx="4964113" cy="244475"/>
          </a:xfrm>
          <a:prstGeom prst="rect">
            <a:avLst/>
          </a:prstGeom>
          <a:noFill/>
          <a:ln w="9525">
            <a:noFill/>
            <a:miter lim="800000"/>
            <a:headEnd/>
            <a:tailEnd/>
          </a:ln>
          <a:effectLst/>
        </p:spPr>
        <p:txBody>
          <a:bodyPr wrap="none">
            <a:spAutoFit/>
          </a:bodyPr>
          <a:lstStyle/>
          <a:p>
            <a:r>
              <a:rPr lang="en-US" sz="1000"/>
              <a:t>http://lmhwww.epfl.ch/Services/ReferenceList/2000_fichiers/gurimap.htm</a:t>
            </a:r>
          </a:p>
        </p:txBody>
      </p:sp>
    </p:spTree>
  </p:cSld>
  <p:clrMapOvr>
    <a:masterClrMapping/>
  </p:clrMapOvr>
  <p:transition>
    <p:pull dir="rd"/>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E76CD0FF-156A-4428-9A47-C4EBE06D9537}" type="slidenum">
              <a:rPr lang="en-US"/>
              <a:pPr/>
              <a:t>13</a:t>
            </a:fld>
            <a:endParaRPr lang="en-US"/>
          </a:p>
        </p:txBody>
      </p:sp>
      <p:sp>
        <p:nvSpPr>
          <p:cNvPr id="77828" name="Rectangle 4"/>
          <p:cNvSpPr>
            <a:spLocks noGrp="1" noChangeArrowheads="1"/>
          </p:cNvSpPr>
          <p:nvPr>
            <p:ph type="title"/>
          </p:nvPr>
        </p:nvSpPr>
        <p:spPr/>
        <p:txBody>
          <a:bodyPr/>
          <a:lstStyle/>
          <a:p>
            <a:r>
              <a:rPr lang="en-US"/>
              <a:t>Grand Coulee Dam (US)</a:t>
            </a:r>
          </a:p>
        </p:txBody>
      </p:sp>
      <p:pic>
        <p:nvPicPr>
          <p:cNvPr id="77830" name="Picture 6" descr="coulee00"/>
          <p:cNvPicPr>
            <a:picLocks noChangeAspect="1" noChangeArrowheads="1"/>
          </p:cNvPicPr>
          <p:nvPr/>
        </p:nvPicPr>
        <p:blipFill>
          <a:blip r:embed="rId2"/>
          <a:srcRect/>
          <a:stretch>
            <a:fillRect/>
          </a:stretch>
        </p:blipFill>
        <p:spPr bwMode="auto">
          <a:xfrm>
            <a:off x="2667000" y="1676400"/>
            <a:ext cx="3957638" cy="4572000"/>
          </a:xfrm>
          <a:prstGeom prst="rect">
            <a:avLst/>
          </a:prstGeom>
          <a:noFill/>
        </p:spPr>
      </p:pic>
      <p:sp>
        <p:nvSpPr>
          <p:cNvPr id="77831" name="Rectangle 7"/>
          <p:cNvSpPr>
            <a:spLocks noChangeArrowheads="1"/>
          </p:cNvSpPr>
          <p:nvPr/>
        </p:nvSpPr>
        <p:spPr bwMode="auto">
          <a:xfrm>
            <a:off x="228600" y="6559550"/>
            <a:ext cx="2335213" cy="228600"/>
          </a:xfrm>
          <a:prstGeom prst="rect">
            <a:avLst/>
          </a:prstGeom>
          <a:noFill/>
          <a:ln w="9525">
            <a:noFill/>
            <a:miter lim="800000"/>
            <a:headEnd/>
            <a:tailEnd/>
          </a:ln>
          <a:effectLst/>
        </p:spPr>
        <p:txBody>
          <a:bodyPr wrap="none" anchor="ctr">
            <a:spAutoFit/>
          </a:bodyPr>
          <a:lstStyle/>
          <a:p>
            <a:pPr eaLnBrk="1" hangingPunct="1"/>
            <a:r>
              <a:rPr lang="en-US" sz="900"/>
              <a:t>www.swehs.co.uk/ docs/coulee.html </a:t>
            </a:r>
          </a:p>
        </p:txBody>
      </p:sp>
    </p:spTree>
  </p:cSld>
  <p:clrMapOvr>
    <a:masterClrMapping/>
  </p:clrMapOvr>
  <p:transition>
    <p:pull dir="rd"/>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AB5D0467-19A0-4370-AAD8-9FABDB42FC21}" type="slidenum">
              <a:rPr lang="en-US"/>
              <a:pPr/>
              <a:t>14</a:t>
            </a:fld>
            <a:endParaRPr lang="en-US"/>
          </a:p>
        </p:txBody>
      </p:sp>
      <p:sp>
        <p:nvSpPr>
          <p:cNvPr id="89090" name="Rectangle 2"/>
          <p:cNvSpPr>
            <a:spLocks noGrp="1" noChangeArrowheads="1"/>
          </p:cNvSpPr>
          <p:nvPr>
            <p:ph type="title"/>
          </p:nvPr>
        </p:nvSpPr>
        <p:spPr/>
        <p:txBody>
          <a:bodyPr/>
          <a:lstStyle/>
          <a:p>
            <a:r>
              <a:rPr lang="en-US"/>
              <a:t>Grand Coulee Dam Site Map</a:t>
            </a:r>
          </a:p>
        </p:txBody>
      </p:sp>
      <p:pic>
        <p:nvPicPr>
          <p:cNvPr id="89091" name="Picture 3" descr="map"/>
          <p:cNvPicPr>
            <a:picLocks noChangeAspect="1" noChangeArrowheads="1"/>
          </p:cNvPicPr>
          <p:nvPr/>
        </p:nvPicPr>
        <p:blipFill>
          <a:blip r:embed="rId2"/>
          <a:srcRect/>
          <a:stretch>
            <a:fillRect/>
          </a:stretch>
        </p:blipFill>
        <p:spPr bwMode="auto">
          <a:xfrm>
            <a:off x="2895600" y="1828800"/>
            <a:ext cx="3629025" cy="4572000"/>
          </a:xfrm>
          <a:prstGeom prst="rect">
            <a:avLst/>
          </a:prstGeom>
          <a:noFill/>
        </p:spPr>
      </p:pic>
    </p:spTree>
  </p:cSld>
  <p:clrMapOvr>
    <a:masterClrMapping/>
  </p:clrMapOvr>
  <p:transition>
    <p:pull dir="rd"/>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Slide Number Placeholder 5"/>
          <p:cNvSpPr>
            <a:spLocks noGrp="1"/>
          </p:cNvSpPr>
          <p:nvPr>
            <p:ph type="sldNum" sz="quarter" idx="12"/>
          </p:nvPr>
        </p:nvSpPr>
        <p:spPr/>
        <p:txBody>
          <a:bodyPr/>
          <a:lstStyle/>
          <a:p>
            <a:fld id="{819FBE80-D90B-4998-A39B-E4CC99B844AE}" type="slidenum">
              <a:rPr lang="en-US"/>
              <a:pPr/>
              <a:t>15</a:t>
            </a:fld>
            <a:endParaRPr lang="en-US"/>
          </a:p>
        </p:txBody>
      </p:sp>
      <p:sp>
        <p:nvSpPr>
          <p:cNvPr id="90114" name="Rectangle 2"/>
          <p:cNvSpPr>
            <a:spLocks noGrp="1" noChangeArrowheads="1"/>
          </p:cNvSpPr>
          <p:nvPr>
            <p:ph type="title"/>
          </p:nvPr>
        </p:nvSpPr>
        <p:spPr/>
        <p:txBody>
          <a:bodyPr/>
          <a:lstStyle/>
          <a:p>
            <a:r>
              <a:rPr lang="en-US"/>
              <a:t>Grand Coulee Dam Statistics</a:t>
            </a:r>
          </a:p>
        </p:txBody>
      </p:sp>
      <p:graphicFrame>
        <p:nvGraphicFramePr>
          <p:cNvPr id="90115" name="Group 3"/>
          <p:cNvGraphicFramePr>
            <a:graphicFrameLocks noGrp="1"/>
          </p:cNvGraphicFramePr>
          <p:nvPr>
            <p:ph idx="1"/>
          </p:nvPr>
        </p:nvGraphicFramePr>
        <p:xfrm>
          <a:off x="457200" y="1600200"/>
          <a:ext cx="8229600" cy="4530726"/>
        </p:xfrm>
        <a:graphic>
          <a:graphicData uri="http://schemas.openxmlformats.org/drawingml/2006/table">
            <a:tbl>
              <a:tblPr/>
              <a:tblGrid>
                <a:gridCol w="2054225"/>
                <a:gridCol w="2819400"/>
                <a:gridCol w="857250"/>
                <a:gridCol w="1408113"/>
                <a:gridCol w="1090612"/>
              </a:tblGrid>
              <a:tr h="474663">
                <a:tc gridSpan="5">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smtClean="0">
                          <a:ln>
                            <a:noFill/>
                          </a:ln>
                          <a:solidFill>
                            <a:schemeClr val="tx1"/>
                          </a:solidFill>
                          <a:effectLst/>
                          <a:latin typeface="Arial" charset="0"/>
                        </a:rPr>
                        <a:t>Generators at Grand Coulee Dam</a:t>
                      </a:r>
                      <a:endParaRPr kumimoji="0" lang="en-US" sz="1800" b="0" i="0" u="none" strike="noStrike" cap="none" normalizeH="0" baseline="0" smtClean="0">
                        <a:ln>
                          <a:noFill/>
                        </a:ln>
                        <a:solidFill>
                          <a:schemeClr val="tx1"/>
                        </a:solidFill>
                        <a:effectLst/>
                        <a:latin typeface="Arial" charset="0"/>
                      </a:endParaRPr>
                    </a:p>
                  </a:txBody>
                  <a:tcPr anchor="ctr" horzOverflow="overflow">
                    <a:lnL cap="flat">
                      <a:noFill/>
                    </a:lnL>
                    <a:lnR cap="flat">
                      <a:noFill/>
                    </a:lnR>
                    <a:lnT cap="flat">
                      <a:noFill/>
                    </a:lnT>
                    <a:lnB>
                      <a:noFill/>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43180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rPr>
                        <a:t>Location</a:t>
                      </a:r>
                      <a:endParaRPr kumimoji="0" lang="en-US" sz="1800" b="0" i="0" u="none" strike="noStrike" cap="none" normalizeH="0" baseline="0" smtClean="0">
                        <a:ln>
                          <a:noFill/>
                        </a:ln>
                        <a:solidFill>
                          <a:schemeClr val="tx1"/>
                        </a:solidFill>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rPr>
                        <a:t>Description</a:t>
                      </a:r>
                      <a:endParaRPr kumimoji="0" lang="en-US" sz="1800" b="0" i="0" u="none" strike="noStrike" cap="none" normalizeH="0" baseline="0" smtClean="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rPr>
                        <a:t>Number</a:t>
                      </a:r>
                      <a:endParaRPr kumimoji="0" lang="en-US" sz="1800" b="0" i="0" u="none" strike="noStrike" cap="none" normalizeH="0" baseline="0" smtClean="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rPr>
                        <a:t>Capacity (MW)</a:t>
                      </a:r>
                      <a:endParaRPr kumimoji="0" lang="en-US" sz="1800" b="0" i="0" u="none" strike="noStrike" cap="none" normalizeH="0" baseline="0" smtClean="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rPr>
                        <a:t>Total (MW)</a:t>
                      </a:r>
                      <a:endParaRPr kumimoji="0" lang="en-US" sz="1800" b="0" i="0" u="none" strike="noStrike" cap="none" normalizeH="0" baseline="0" smtClean="0">
                        <a:ln>
                          <a:noFill/>
                        </a:ln>
                        <a:solidFill>
                          <a:schemeClr val="tx1"/>
                        </a:solidFill>
                        <a:effectLst/>
                        <a:latin typeface="Arial" charset="0"/>
                      </a:endParaRPr>
                    </a:p>
                  </a:txBody>
                  <a:tcPr anchor="ctr" horzOverflow="overflow">
                    <a:lnL>
                      <a:noFill/>
                    </a:lnL>
                    <a:lnR cap="flat">
                      <a:noFill/>
                    </a:lnR>
                    <a:lnT>
                      <a:noFill/>
                    </a:lnT>
                    <a:lnB>
                      <a:noFill/>
                    </a:lnB>
                    <a:lnTlToBr>
                      <a:noFill/>
                    </a:lnTlToBr>
                    <a:lnBlToTr>
                      <a:noFill/>
                    </a:lnBlToTr>
                    <a:noFill/>
                  </a:tcPr>
                </a:tc>
              </a:tr>
              <a:tr h="517525">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Pumping Plant</a:t>
                      </a:r>
                    </a:p>
                  </a:txBody>
                  <a:tcPr anchor="ctr" horzOverflow="overflow">
                    <a:lnL cap="flat">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Pump/Generator</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6</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50</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300</a:t>
                      </a:r>
                    </a:p>
                  </a:txBody>
                  <a:tcPr anchor="ctr" horzOverflow="overflow">
                    <a:lnL>
                      <a:noFill/>
                    </a:lnL>
                    <a:lnR cap="flat">
                      <a:noFill/>
                    </a:lnR>
                    <a:lnT>
                      <a:noFill/>
                    </a:lnT>
                    <a:lnB>
                      <a:noFill/>
                    </a:lnB>
                    <a:lnTlToBr>
                      <a:noFill/>
                    </a:lnTlToBr>
                    <a:lnBlToTr>
                      <a:noFill/>
                    </a:lnBlToTr>
                    <a:noFill/>
                  </a:tcPr>
                </a:tc>
              </a:tr>
              <a:tr h="517525">
                <a:tc rowSpan="2">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Left Powerhouse</a:t>
                      </a:r>
                    </a:p>
                  </a:txBody>
                  <a:tcPr anchor="ctr" horzOverflow="overflow">
                    <a:lnL cap="flat">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Station Service Generator</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3</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10</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30</a:t>
                      </a:r>
                    </a:p>
                  </a:txBody>
                  <a:tcPr anchor="ctr" horzOverflow="overflow">
                    <a:lnL>
                      <a:noFill/>
                    </a:lnL>
                    <a:lnR cap="flat">
                      <a:noFill/>
                    </a:lnR>
                    <a:lnT>
                      <a:noFill/>
                    </a:lnT>
                    <a:lnB>
                      <a:noFill/>
                    </a:lnB>
                    <a:lnTlToBr>
                      <a:noFill/>
                    </a:lnTlToBr>
                    <a:lnBlToTr>
                      <a:noFill/>
                    </a:lnBlToTr>
                    <a:noFill/>
                  </a:tcPr>
                </a:tc>
              </a:tr>
              <a:tr h="517525">
                <a:tc vMerge="1">
                  <a:txBody>
                    <a:bodyPr/>
                    <a:lstStyle/>
                    <a:p>
                      <a:endParaRPr lang="en-GB"/>
                    </a:p>
                  </a:txBody>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Main Generator</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9</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125</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1125</a:t>
                      </a:r>
                    </a:p>
                  </a:txBody>
                  <a:tcPr anchor="ctr" horzOverflow="overflow">
                    <a:lnL>
                      <a:noFill/>
                    </a:lnL>
                    <a:lnR cap="flat">
                      <a:noFill/>
                    </a:lnR>
                    <a:lnT>
                      <a:noFill/>
                    </a:lnT>
                    <a:lnB>
                      <a:noFill/>
                    </a:lnB>
                    <a:lnTlToBr>
                      <a:noFill/>
                    </a:lnTlToBr>
                    <a:lnBlToTr>
                      <a:noFill/>
                    </a:lnBlToTr>
                    <a:noFill/>
                  </a:tcPr>
                </a:tc>
              </a:tr>
              <a:tr h="517525">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Right Powerhouse</a:t>
                      </a:r>
                    </a:p>
                  </a:txBody>
                  <a:tcPr anchor="ctr" horzOverflow="overflow">
                    <a:lnL cap="flat">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Main Generator</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9</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125</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1125</a:t>
                      </a:r>
                    </a:p>
                  </a:txBody>
                  <a:tcPr anchor="ctr" horzOverflow="overflow">
                    <a:lnL>
                      <a:noFill/>
                    </a:lnL>
                    <a:lnR cap="flat">
                      <a:noFill/>
                    </a:lnR>
                    <a:lnT>
                      <a:noFill/>
                    </a:lnT>
                    <a:lnB>
                      <a:noFill/>
                    </a:lnB>
                    <a:lnTlToBr>
                      <a:noFill/>
                    </a:lnTlToBr>
                    <a:lnBlToTr>
                      <a:noFill/>
                    </a:lnBlToTr>
                    <a:noFill/>
                  </a:tcPr>
                </a:tc>
              </a:tr>
              <a:tr h="519113">
                <a:tc rowSpan="2">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Third Powerhouse</a:t>
                      </a:r>
                    </a:p>
                  </a:txBody>
                  <a:tcPr anchor="ctr" horzOverflow="overflow">
                    <a:lnL cap="flat">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Main Generator</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3</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600</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1800</a:t>
                      </a:r>
                    </a:p>
                  </a:txBody>
                  <a:tcPr anchor="ctr" horzOverflow="overflow">
                    <a:lnL>
                      <a:noFill/>
                    </a:lnL>
                    <a:lnR cap="flat">
                      <a:noFill/>
                    </a:lnR>
                    <a:lnT>
                      <a:noFill/>
                    </a:lnT>
                    <a:lnB>
                      <a:noFill/>
                    </a:lnB>
                    <a:lnTlToBr>
                      <a:noFill/>
                    </a:lnTlToBr>
                    <a:lnBlToTr>
                      <a:noFill/>
                    </a:lnBlToTr>
                    <a:noFill/>
                  </a:tcPr>
                </a:tc>
              </a:tr>
              <a:tr h="517525">
                <a:tc vMerge="1">
                  <a:txBody>
                    <a:bodyPr/>
                    <a:lstStyle/>
                    <a:p>
                      <a:endParaRPr lang="en-GB"/>
                    </a:p>
                  </a:txBody>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Main Generator</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3</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700</a:t>
                      </a:r>
                    </a:p>
                  </a:txBody>
                  <a:tcPr anchor="ctr" horzOverflow="overflow">
                    <a:lnL>
                      <a:noFill/>
                    </a:lnL>
                    <a:lnR>
                      <a:noFill/>
                    </a:lnR>
                    <a:lnT>
                      <a:noFill/>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2100</a:t>
                      </a:r>
                    </a:p>
                  </a:txBody>
                  <a:tcPr anchor="ctr" horzOverflow="overflow">
                    <a:lnL>
                      <a:noFill/>
                    </a:lnL>
                    <a:lnR cap="flat">
                      <a:noFill/>
                    </a:lnR>
                    <a:lnT>
                      <a:noFill/>
                    </a:lnT>
                    <a:lnB>
                      <a:noFill/>
                    </a:lnB>
                    <a:lnTlToBr>
                      <a:noFill/>
                    </a:lnTlToBr>
                    <a:lnBlToTr>
                      <a:noFill/>
                    </a:lnBlToTr>
                    <a:noFill/>
                  </a:tcPr>
                </a:tc>
              </a:tr>
              <a:tr h="517525">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charset="0"/>
                        </a:rPr>
                        <a:t>Totals</a:t>
                      </a:r>
                      <a:endParaRPr kumimoji="0" lang="en-US" sz="1800" b="0" i="0" u="none" strike="noStrike" cap="none" normalizeH="0" baseline="0" smtClean="0">
                        <a:ln>
                          <a:noFill/>
                        </a:ln>
                        <a:solidFill>
                          <a:schemeClr val="tx1"/>
                        </a:solidFill>
                        <a:effectLst/>
                        <a:latin typeface="Arial" charset="0"/>
                      </a:endParaRPr>
                    </a:p>
                  </a:txBody>
                  <a:tcPr anchor="ctr" horzOverflow="overflow">
                    <a:lnL cap="flat">
                      <a:noFill/>
                    </a:lnL>
                    <a:lnR>
                      <a:noFill/>
                    </a:lnR>
                    <a:lnT>
                      <a:noFill/>
                    </a:lnT>
                    <a:lnB cap="flat">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 </a:t>
                      </a:r>
                    </a:p>
                  </a:txBody>
                  <a:tcPr anchor="ctr" horzOverflow="overflow">
                    <a:lnL>
                      <a:noFill/>
                    </a:lnL>
                    <a:lnR>
                      <a:noFill/>
                    </a:lnR>
                    <a:lnT>
                      <a:noFill/>
                    </a:lnT>
                    <a:lnB cap="flat">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33</a:t>
                      </a:r>
                    </a:p>
                  </a:txBody>
                  <a:tcPr anchor="ctr" horzOverflow="overflow">
                    <a:lnL>
                      <a:noFill/>
                    </a:lnL>
                    <a:lnR>
                      <a:noFill/>
                    </a:lnR>
                    <a:lnT>
                      <a:noFill/>
                    </a:lnT>
                    <a:lnB cap="flat">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 </a:t>
                      </a:r>
                    </a:p>
                  </a:txBody>
                  <a:tcPr anchor="ctr" horzOverflow="overflow">
                    <a:lnL>
                      <a:noFill/>
                    </a:lnL>
                    <a:lnR>
                      <a:noFill/>
                    </a:lnR>
                    <a:lnT>
                      <a:noFill/>
                    </a:lnT>
                    <a:lnB cap="flat">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6480</a:t>
                      </a:r>
                    </a:p>
                  </a:txBody>
                  <a:tcPr anchor="ctr" horzOverflow="overflow">
                    <a:lnL>
                      <a:noFill/>
                    </a:lnL>
                    <a:lnR cap="flat">
                      <a:noFill/>
                    </a:lnR>
                    <a:lnT>
                      <a:noFill/>
                    </a:lnT>
                    <a:lnB cap="flat">
                      <a:noFill/>
                    </a:lnB>
                    <a:lnTlToBr>
                      <a:noFill/>
                    </a:lnTlToBr>
                    <a:lnBlToTr>
                      <a:noFill/>
                    </a:lnBlToTr>
                    <a:noFill/>
                  </a:tcPr>
                </a:tc>
              </a:tr>
            </a:tbl>
          </a:graphicData>
        </a:graphic>
      </p:graphicFrame>
    </p:spTree>
  </p:cSld>
  <p:clrMapOvr>
    <a:masterClrMapping/>
  </p:clrMapOvr>
  <p:transition>
    <p:pull dir="rd"/>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C0678DA2-2799-43E1-AFDF-4D9D1EA10915}" type="slidenum">
              <a:rPr lang="en-US"/>
              <a:pPr/>
              <a:t>16</a:t>
            </a:fld>
            <a:endParaRPr lang="en-US"/>
          </a:p>
        </p:txBody>
      </p:sp>
      <p:sp>
        <p:nvSpPr>
          <p:cNvPr id="15364" name="Rectangle 4"/>
          <p:cNvSpPr>
            <a:spLocks noGrp="1" noChangeArrowheads="1"/>
          </p:cNvSpPr>
          <p:nvPr>
            <p:ph type="title"/>
          </p:nvPr>
        </p:nvSpPr>
        <p:spPr/>
        <p:txBody>
          <a:bodyPr/>
          <a:lstStyle/>
          <a:p>
            <a:r>
              <a:rPr lang="en-US"/>
              <a:t>Uses of Dams – US</a:t>
            </a:r>
          </a:p>
        </p:txBody>
      </p:sp>
      <p:pic>
        <p:nvPicPr>
          <p:cNvPr id="15365" name="Picture 5" descr="01-ga50627-06_small"/>
          <p:cNvPicPr>
            <a:picLocks noChangeAspect="1" noChangeArrowheads="1"/>
          </p:cNvPicPr>
          <p:nvPr/>
        </p:nvPicPr>
        <p:blipFill>
          <a:blip r:embed="rId2"/>
          <a:srcRect/>
          <a:stretch>
            <a:fillRect/>
          </a:stretch>
        </p:blipFill>
        <p:spPr bwMode="auto">
          <a:xfrm>
            <a:off x="1295400" y="2133600"/>
            <a:ext cx="6629400" cy="3865563"/>
          </a:xfrm>
          <a:prstGeom prst="rect">
            <a:avLst/>
          </a:prstGeom>
          <a:noFill/>
          <a:ln w="9525">
            <a:noFill/>
            <a:miter lim="800000"/>
            <a:headEnd/>
            <a:tailEnd/>
          </a:ln>
        </p:spPr>
      </p:pic>
      <p:sp>
        <p:nvSpPr>
          <p:cNvPr id="15366" name="Text Box 6"/>
          <p:cNvSpPr txBox="1">
            <a:spLocks noChangeArrowheads="1"/>
          </p:cNvSpPr>
          <p:nvPr/>
        </p:nvSpPr>
        <p:spPr bwMode="auto">
          <a:xfrm>
            <a:off x="228600" y="6613525"/>
            <a:ext cx="5370513" cy="244475"/>
          </a:xfrm>
          <a:prstGeom prst="rect">
            <a:avLst/>
          </a:prstGeom>
          <a:noFill/>
          <a:ln w="9525">
            <a:noFill/>
            <a:miter lim="800000"/>
            <a:headEnd/>
            <a:tailEnd/>
          </a:ln>
          <a:effectLst/>
        </p:spPr>
        <p:txBody>
          <a:bodyPr wrap="none">
            <a:spAutoFit/>
          </a:bodyPr>
          <a:lstStyle/>
          <a:p>
            <a:r>
              <a:rPr lang="en-US" sz="1000"/>
              <a:t>Wisconsin Valley Improvement Company, http://www.wvic.com/hydro-facts.htm</a:t>
            </a:r>
          </a:p>
        </p:txBody>
      </p:sp>
    </p:spTree>
  </p:cSld>
  <p:clrMapOvr>
    <a:masterClrMapping/>
  </p:clrMapOvr>
  <p:transition>
    <p:pull dir="rd"/>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C1538288-394E-4F3B-92FC-869851A0EB63}" type="slidenum">
              <a:rPr lang="en-US"/>
              <a:pPr/>
              <a:t>17</a:t>
            </a:fld>
            <a:endParaRPr lang="en-US"/>
          </a:p>
        </p:txBody>
      </p:sp>
      <p:sp>
        <p:nvSpPr>
          <p:cNvPr id="21506" name="Rectangle 2"/>
          <p:cNvSpPr>
            <a:spLocks noGrp="1" noChangeArrowheads="1"/>
          </p:cNvSpPr>
          <p:nvPr>
            <p:ph type="title"/>
          </p:nvPr>
        </p:nvSpPr>
        <p:spPr/>
        <p:txBody>
          <a:bodyPr/>
          <a:lstStyle/>
          <a:p>
            <a:r>
              <a:rPr lang="en-US"/>
              <a:t>Hydropower Production by US State</a:t>
            </a:r>
          </a:p>
        </p:txBody>
      </p:sp>
      <p:pic>
        <p:nvPicPr>
          <p:cNvPr id="21507" name="Picture 3" descr="01-ga50627-11"/>
          <p:cNvPicPr>
            <a:picLocks noChangeAspect="1" noChangeArrowheads="1"/>
          </p:cNvPicPr>
          <p:nvPr/>
        </p:nvPicPr>
        <p:blipFill>
          <a:blip r:embed="rId2"/>
          <a:srcRect/>
          <a:stretch>
            <a:fillRect/>
          </a:stretch>
        </p:blipFill>
        <p:spPr bwMode="auto">
          <a:xfrm>
            <a:off x="685800" y="1371600"/>
            <a:ext cx="8229600" cy="5181600"/>
          </a:xfrm>
          <a:prstGeom prst="rect">
            <a:avLst/>
          </a:prstGeom>
          <a:noFill/>
        </p:spPr>
      </p:pic>
      <p:sp>
        <p:nvSpPr>
          <p:cNvPr id="21508"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841FC645-62B5-4879-88F6-AB58F26FF703}" type="slidenum">
              <a:rPr lang="en-US"/>
              <a:pPr/>
              <a:t>18</a:t>
            </a:fld>
            <a:endParaRPr lang="en-US"/>
          </a:p>
        </p:txBody>
      </p:sp>
      <p:sp>
        <p:nvSpPr>
          <p:cNvPr id="30722" name="Rectangle 2"/>
          <p:cNvSpPr>
            <a:spLocks noGrp="1" noChangeArrowheads="1"/>
          </p:cNvSpPr>
          <p:nvPr>
            <p:ph type="title"/>
          </p:nvPr>
        </p:nvSpPr>
        <p:spPr/>
        <p:txBody>
          <a:bodyPr/>
          <a:lstStyle/>
          <a:p>
            <a:r>
              <a:rPr lang="en-US"/>
              <a:t>Early Irrigation Waterwheel</a:t>
            </a:r>
          </a:p>
        </p:txBody>
      </p:sp>
      <p:pic>
        <p:nvPicPr>
          <p:cNvPr id="30723" name="Picture 3" descr="GB Figure 5"/>
          <p:cNvPicPr>
            <a:picLocks noChangeAspect="1" noChangeArrowheads="1"/>
          </p:cNvPicPr>
          <p:nvPr/>
        </p:nvPicPr>
        <p:blipFill>
          <a:blip r:embed="rId2"/>
          <a:srcRect/>
          <a:stretch>
            <a:fillRect/>
          </a:stretch>
        </p:blipFill>
        <p:spPr bwMode="auto">
          <a:xfrm>
            <a:off x="1905000" y="1905000"/>
            <a:ext cx="4648200" cy="4544189"/>
          </a:xfrm>
          <a:prstGeom prst="rect">
            <a:avLst/>
          </a:prstGeom>
          <a:noFill/>
        </p:spPr>
      </p:pic>
      <p:sp>
        <p:nvSpPr>
          <p:cNvPr id="30724"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700D68E5-48BA-4B4A-9649-BB939C9BD0CB}" type="slidenum">
              <a:rPr lang="en-US"/>
              <a:pPr/>
              <a:t>19</a:t>
            </a:fld>
            <a:endParaRPr lang="en-US"/>
          </a:p>
        </p:txBody>
      </p:sp>
      <p:sp>
        <p:nvSpPr>
          <p:cNvPr id="32770" name="Rectangle 2"/>
          <p:cNvSpPr>
            <a:spLocks noGrp="1" noChangeArrowheads="1"/>
          </p:cNvSpPr>
          <p:nvPr>
            <p:ph type="title"/>
          </p:nvPr>
        </p:nvSpPr>
        <p:spPr/>
        <p:txBody>
          <a:bodyPr/>
          <a:lstStyle/>
          <a:p>
            <a:r>
              <a:rPr lang="en-US"/>
              <a:t>Early Roman Water Mill</a:t>
            </a:r>
          </a:p>
        </p:txBody>
      </p:sp>
      <p:pic>
        <p:nvPicPr>
          <p:cNvPr id="32771" name="Picture 3" descr="GB Figure 5"/>
          <p:cNvPicPr>
            <a:picLocks noChangeAspect="1" noChangeArrowheads="1"/>
          </p:cNvPicPr>
          <p:nvPr/>
        </p:nvPicPr>
        <p:blipFill>
          <a:blip r:embed="rId2"/>
          <a:srcRect/>
          <a:stretch>
            <a:fillRect/>
          </a:stretch>
        </p:blipFill>
        <p:spPr bwMode="auto">
          <a:xfrm>
            <a:off x="2256136" y="1426730"/>
            <a:ext cx="4601864" cy="5050270"/>
          </a:xfrm>
          <a:prstGeom prst="rect">
            <a:avLst/>
          </a:prstGeom>
          <a:noFill/>
        </p:spPr>
      </p:pic>
      <p:sp>
        <p:nvSpPr>
          <p:cNvPr id="32772"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DA16A716-F7F2-47ED-935B-796D2A40B41C}" type="slidenum">
              <a:rPr lang="en-US"/>
              <a:pPr/>
              <a:t>20</a:t>
            </a:fld>
            <a:endParaRPr lang="en-US"/>
          </a:p>
        </p:txBody>
      </p:sp>
      <p:sp>
        <p:nvSpPr>
          <p:cNvPr id="31746" name="Rectangle 2"/>
          <p:cNvSpPr>
            <a:spLocks noGrp="1" noChangeArrowheads="1"/>
          </p:cNvSpPr>
          <p:nvPr>
            <p:ph type="title"/>
          </p:nvPr>
        </p:nvSpPr>
        <p:spPr/>
        <p:txBody>
          <a:bodyPr/>
          <a:lstStyle/>
          <a:p>
            <a:r>
              <a:rPr lang="en-US"/>
              <a:t>Early Norse Water Mill</a:t>
            </a:r>
          </a:p>
        </p:txBody>
      </p:sp>
      <p:pic>
        <p:nvPicPr>
          <p:cNvPr id="31747" name="Picture 3" descr="GB Figure 5"/>
          <p:cNvPicPr>
            <a:picLocks noChangeAspect="1" noChangeArrowheads="1"/>
          </p:cNvPicPr>
          <p:nvPr/>
        </p:nvPicPr>
        <p:blipFill>
          <a:blip r:embed="rId2"/>
          <a:srcRect/>
          <a:stretch>
            <a:fillRect/>
          </a:stretch>
        </p:blipFill>
        <p:spPr bwMode="auto">
          <a:xfrm>
            <a:off x="2667000" y="1905000"/>
            <a:ext cx="4410075" cy="4572000"/>
          </a:xfrm>
          <a:prstGeom prst="rect">
            <a:avLst/>
          </a:prstGeom>
          <a:noFill/>
        </p:spPr>
      </p:pic>
      <p:sp>
        <p:nvSpPr>
          <p:cNvPr id="31748"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7CAA5482-C18F-4682-A6E8-42D38086317A}" type="slidenum">
              <a:rPr lang="en-US"/>
              <a:pPr/>
              <a:t>21</a:t>
            </a:fld>
            <a:endParaRPr lang="en-US"/>
          </a:p>
        </p:txBody>
      </p:sp>
      <p:sp>
        <p:nvSpPr>
          <p:cNvPr id="34818" name="Rectangle 2"/>
          <p:cNvSpPr>
            <a:spLocks noGrp="1" noChangeArrowheads="1"/>
          </p:cNvSpPr>
          <p:nvPr>
            <p:ph type="title"/>
          </p:nvPr>
        </p:nvSpPr>
        <p:spPr/>
        <p:txBody>
          <a:bodyPr/>
          <a:lstStyle/>
          <a:p>
            <a:r>
              <a:rPr lang="en-US"/>
              <a:t>Fourneyron’s Turbine</a:t>
            </a:r>
          </a:p>
        </p:txBody>
      </p:sp>
      <p:pic>
        <p:nvPicPr>
          <p:cNvPr id="34819" name="Picture 3" descr="GB Figure 5"/>
          <p:cNvPicPr>
            <a:picLocks noChangeAspect="1" noChangeArrowheads="1"/>
          </p:cNvPicPr>
          <p:nvPr/>
        </p:nvPicPr>
        <p:blipFill>
          <a:blip r:embed="rId2"/>
          <a:srcRect/>
          <a:stretch>
            <a:fillRect/>
          </a:stretch>
        </p:blipFill>
        <p:spPr bwMode="auto">
          <a:xfrm>
            <a:off x="1981200" y="1540038"/>
            <a:ext cx="5791200" cy="5109086"/>
          </a:xfrm>
          <a:prstGeom prst="rect">
            <a:avLst/>
          </a:prstGeom>
          <a:noFill/>
        </p:spPr>
      </p:pic>
      <p:sp>
        <p:nvSpPr>
          <p:cNvPr id="34820"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28F6049C-FF36-4CB1-B7DF-46EE833833A2}" type="slidenum">
              <a:rPr lang="en-US"/>
              <a:pPr/>
              <a:t>22</a:t>
            </a:fld>
            <a:endParaRPr lang="en-US"/>
          </a:p>
        </p:txBody>
      </p:sp>
      <p:sp>
        <p:nvSpPr>
          <p:cNvPr id="98311" name="Rectangle 7"/>
          <p:cNvSpPr>
            <a:spLocks noGrp="1" noChangeArrowheads="1"/>
          </p:cNvSpPr>
          <p:nvPr>
            <p:ph type="title"/>
          </p:nvPr>
        </p:nvSpPr>
        <p:spPr/>
        <p:txBody>
          <a:bodyPr/>
          <a:lstStyle/>
          <a:p>
            <a:r>
              <a:rPr lang="en-US"/>
              <a:t>Terminology (Jargon)</a:t>
            </a:r>
          </a:p>
        </p:txBody>
      </p:sp>
      <p:sp>
        <p:nvSpPr>
          <p:cNvPr id="98312" name="Rectangle 8"/>
          <p:cNvSpPr>
            <a:spLocks noGrp="1" noChangeArrowheads="1"/>
          </p:cNvSpPr>
          <p:nvPr>
            <p:ph type="body" idx="1"/>
          </p:nvPr>
        </p:nvSpPr>
        <p:spPr/>
        <p:txBody>
          <a:bodyPr/>
          <a:lstStyle/>
          <a:p>
            <a:r>
              <a:rPr lang="en-US" sz="2400"/>
              <a:t>Head </a:t>
            </a:r>
          </a:p>
          <a:p>
            <a:pPr lvl="1"/>
            <a:r>
              <a:rPr lang="en-US" sz="2000"/>
              <a:t>Water must fall from a higher elevation to a lower one to release its stored energy. </a:t>
            </a:r>
          </a:p>
          <a:p>
            <a:pPr lvl="1"/>
            <a:r>
              <a:rPr lang="en-US" sz="2000"/>
              <a:t>The difference between these elevations (the water levels in the forebay and the tailbay) is called </a:t>
            </a:r>
            <a:r>
              <a:rPr lang="en-US" sz="2000" b="1" u="sng"/>
              <a:t>head</a:t>
            </a:r>
          </a:p>
          <a:p>
            <a:r>
              <a:rPr lang="en-US" sz="2400"/>
              <a:t>Dams: three categories</a:t>
            </a:r>
          </a:p>
          <a:p>
            <a:pPr lvl="1"/>
            <a:r>
              <a:rPr lang="en-US" sz="2000" b="1"/>
              <a:t>high-head</a:t>
            </a:r>
            <a:r>
              <a:rPr lang="en-US" sz="2000"/>
              <a:t> (800 or more feet)</a:t>
            </a:r>
          </a:p>
          <a:p>
            <a:pPr lvl="1"/>
            <a:r>
              <a:rPr lang="en-US" sz="2000" b="1"/>
              <a:t>medium-head</a:t>
            </a:r>
            <a:r>
              <a:rPr lang="en-US" sz="2000"/>
              <a:t> (100 to 800 feet)</a:t>
            </a:r>
          </a:p>
          <a:p>
            <a:pPr lvl="1"/>
            <a:r>
              <a:rPr lang="en-US" sz="2000" b="1"/>
              <a:t>low-head</a:t>
            </a:r>
            <a:r>
              <a:rPr lang="en-US" sz="2000"/>
              <a:t> (less than 100 feet)   </a:t>
            </a:r>
          </a:p>
          <a:p>
            <a:r>
              <a:rPr lang="en-US" sz="2400"/>
              <a:t>Power is proportional to the product of </a:t>
            </a:r>
            <a:br>
              <a:rPr lang="en-US" sz="2400"/>
            </a:br>
            <a:r>
              <a:rPr lang="en-US" sz="2400"/>
              <a:t>			</a:t>
            </a:r>
            <a:r>
              <a:rPr lang="en-US" sz="2400" i="1"/>
              <a:t>head x flow</a:t>
            </a:r>
            <a:r>
              <a:rPr lang="en-US" sz="2400"/>
              <a:t>   			</a:t>
            </a:r>
          </a:p>
        </p:txBody>
      </p:sp>
      <p:sp>
        <p:nvSpPr>
          <p:cNvPr id="98310" name="Rectangle 6"/>
          <p:cNvSpPr>
            <a:spLocks noChangeArrowheads="1"/>
          </p:cNvSpPr>
          <p:nvPr/>
        </p:nvSpPr>
        <p:spPr bwMode="auto">
          <a:xfrm>
            <a:off x="228600" y="6592888"/>
            <a:ext cx="3141663" cy="244475"/>
          </a:xfrm>
          <a:prstGeom prst="rect">
            <a:avLst/>
          </a:prstGeom>
          <a:noFill/>
          <a:ln w="9525">
            <a:noFill/>
            <a:miter lim="800000"/>
            <a:headEnd/>
            <a:tailEnd/>
          </a:ln>
          <a:effectLst/>
        </p:spPr>
        <p:txBody>
          <a:bodyPr wrap="none">
            <a:spAutoFit/>
          </a:bodyPr>
          <a:lstStyle/>
          <a:p>
            <a:r>
              <a:rPr lang="en-US" sz="1000"/>
              <a:t>http://www.wapa.gov/crsp/info/harhydro.htm</a:t>
            </a:r>
          </a:p>
        </p:txBody>
      </p:sp>
    </p:spTree>
  </p:cSld>
  <p:clrMapOvr>
    <a:masterClrMapping/>
  </p:clrMapOvr>
  <p:transition>
    <p:pull dir="rd"/>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8FA07FC6-5526-401B-A087-91156A993B5A}" type="slidenum">
              <a:rPr lang="en-US"/>
              <a:pPr/>
              <a:t>23</a:t>
            </a:fld>
            <a:endParaRPr lang="en-US"/>
          </a:p>
        </p:txBody>
      </p:sp>
      <p:sp>
        <p:nvSpPr>
          <p:cNvPr id="238594" name="Rectangle 2"/>
          <p:cNvSpPr>
            <a:spLocks noGrp="1" noChangeArrowheads="1"/>
          </p:cNvSpPr>
          <p:nvPr>
            <p:ph type="title"/>
          </p:nvPr>
        </p:nvSpPr>
        <p:spPr/>
        <p:txBody>
          <a:bodyPr/>
          <a:lstStyle/>
          <a:p>
            <a:r>
              <a:rPr lang="en-US"/>
              <a:t>Scale of Hydropower Projects</a:t>
            </a:r>
          </a:p>
        </p:txBody>
      </p:sp>
      <p:sp>
        <p:nvSpPr>
          <p:cNvPr id="238595" name="Rectangle 3"/>
          <p:cNvSpPr>
            <a:spLocks noGrp="1" noChangeArrowheads="1"/>
          </p:cNvSpPr>
          <p:nvPr>
            <p:ph type="body" idx="1"/>
          </p:nvPr>
        </p:nvSpPr>
        <p:spPr>
          <a:xfrm>
            <a:off x="457200" y="1600200"/>
            <a:ext cx="8382000" cy="5029200"/>
          </a:xfrm>
        </p:spPr>
        <p:txBody>
          <a:bodyPr/>
          <a:lstStyle/>
          <a:p>
            <a:pPr>
              <a:lnSpc>
                <a:spcPct val="90000"/>
              </a:lnSpc>
            </a:pPr>
            <a:r>
              <a:rPr lang="en-US" sz="2000"/>
              <a:t>Large-hydro</a:t>
            </a:r>
          </a:p>
          <a:p>
            <a:pPr lvl="1">
              <a:lnSpc>
                <a:spcPct val="90000"/>
              </a:lnSpc>
            </a:pPr>
            <a:r>
              <a:rPr lang="en-US" sz="1800"/>
              <a:t>More than 100 MW feeding into a large electricity grid</a:t>
            </a:r>
          </a:p>
          <a:p>
            <a:pPr>
              <a:lnSpc>
                <a:spcPct val="90000"/>
              </a:lnSpc>
            </a:pPr>
            <a:r>
              <a:rPr lang="en-US" sz="2000"/>
              <a:t>Medium-hydro</a:t>
            </a:r>
          </a:p>
          <a:p>
            <a:pPr lvl="1">
              <a:lnSpc>
                <a:spcPct val="90000"/>
              </a:lnSpc>
            </a:pPr>
            <a:r>
              <a:rPr lang="en-US" sz="1800"/>
              <a:t>15 - 100 MW usually feeding a grid</a:t>
            </a:r>
          </a:p>
          <a:p>
            <a:pPr>
              <a:lnSpc>
                <a:spcPct val="90000"/>
              </a:lnSpc>
            </a:pPr>
            <a:r>
              <a:rPr lang="en-US" sz="2000"/>
              <a:t>Small-hydro</a:t>
            </a:r>
          </a:p>
          <a:p>
            <a:pPr lvl="1">
              <a:lnSpc>
                <a:spcPct val="90000"/>
              </a:lnSpc>
            </a:pPr>
            <a:r>
              <a:rPr lang="en-US" sz="1800"/>
              <a:t>1 - 15 MW - usually feeding into a grid</a:t>
            </a:r>
          </a:p>
          <a:p>
            <a:pPr>
              <a:lnSpc>
                <a:spcPct val="90000"/>
              </a:lnSpc>
            </a:pPr>
            <a:r>
              <a:rPr lang="en-US" sz="2000"/>
              <a:t>Mini-hydro </a:t>
            </a:r>
          </a:p>
          <a:p>
            <a:pPr lvl="1">
              <a:lnSpc>
                <a:spcPct val="90000"/>
              </a:lnSpc>
            </a:pPr>
            <a:r>
              <a:rPr lang="en-US" sz="1800"/>
              <a:t>Above 100 kW, but below 1 MW</a:t>
            </a:r>
          </a:p>
          <a:p>
            <a:pPr lvl="1">
              <a:lnSpc>
                <a:spcPct val="90000"/>
              </a:lnSpc>
            </a:pPr>
            <a:r>
              <a:rPr lang="en-US" sz="1800"/>
              <a:t>Either stand alone schemes or more often feeding into the grid</a:t>
            </a:r>
          </a:p>
          <a:p>
            <a:pPr>
              <a:lnSpc>
                <a:spcPct val="90000"/>
              </a:lnSpc>
            </a:pPr>
            <a:r>
              <a:rPr lang="en-US" sz="2000"/>
              <a:t>Micro-hydro </a:t>
            </a:r>
          </a:p>
          <a:p>
            <a:pPr lvl="1">
              <a:lnSpc>
                <a:spcPct val="90000"/>
              </a:lnSpc>
            </a:pPr>
            <a:r>
              <a:rPr lang="en-US" sz="1800"/>
              <a:t>From 5kW up to 100 kW </a:t>
            </a:r>
          </a:p>
          <a:p>
            <a:pPr lvl="1">
              <a:lnSpc>
                <a:spcPct val="90000"/>
              </a:lnSpc>
            </a:pPr>
            <a:r>
              <a:rPr lang="en-US" sz="1800"/>
              <a:t>Usually provided power for a small community or rural industry in remote areas away from the grid.</a:t>
            </a:r>
          </a:p>
          <a:p>
            <a:pPr>
              <a:lnSpc>
                <a:spcPct val="90000"/>
              </a:lnSpc>
            </a:pPr>
            <a:r>
              <a:rPr lang="en-US" sz="2000"/>
              <a:t>Pico-hydro </a:t>
            </a:r>
          </a:p>
          <a:p>
            <a:pPr lvl="1">
              <a:lnSpc>
                <a:spcPct val="90000"/>
              </a:lnSpc>
            </a:pPr>
            <a:r>
              <a:rPr lang="en-US" sz="1800"/>
              <a:t>From a few hundred watts up to 5kW</a:t>
            </a:r>
          </a:p>
          <a:p>
            <a:pPr lvl="1">
              <a:lnSpc>
                <a:spcPct val="90000"/>
              </a:lnSpc>
            </a:pPr>
            <a:r>
              <a:rPr lang="en-US" sz="1800"/>
              <a:t>Remote areas away from the grid.</a:t>
            </a:r>
          </a:p>
        </p:txBody>
      </p:sp>
      <p:sp>
        <p:nvSpPr>
          <p:cNvPr id="238596" name="Text Box 4"/>
          <p:cNvSpPr txBox="1">
            <a:spLocks noChangeArrowheads="1"/>
          </p:cNvSpPr>
          <p:nvPr/>
        </p:nvSpPr>
        <p:spPr bwMode="auto">
          <a:xfrm>
            <a:off x="228600" y="6613525"/>
            <a:ext cx="4989513" cy="244475"/>
          </a:xfrm>
          <a:prstGeom prst="rect">
            <a:avLst/>
          </a:prstGeom>
          <a:noFill/>
          <a:ln w="9525">
            <a:noFill/>
            <a:miter lim="800000"/>
            <a:headEnd/>
            <a:tailEnd/>
          </a:ln>
          <a:effectLst/>
        </p:spPr>
        <p:txBody>
          <a:bodyPr wrap="none">
            <a:spAutoFit/>
          </a:bodyPr>
          <a:lstStyle/>
          <a:p>
            <a:r>
              <a:rPr lang="en-US" sz="1000"/>
              <a:t>www.itdg.org/docs/technical_information_service/micro_hydro_power.pdf </a:t>
            </a:r>
          </a:p>
        </p:txBody>
      </p:sp>
    </p:spTree>
  </p:cSld>
  <p:clrMapOvr>
    <a:masterClrMapping/>
  </p:clrMapOvr>
  <p:transition>
    <p:pull dir="rd"/>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6AD4F6A0-494B-42FF-84DE-4C4BB5A4BF05}" type="slidenum">
              <a:rPr lang="en-US"/>
              <a:pPr/>
              <a:t>24</a:t>
            </a:fld>
            <a:endParaRPr lang="en-US"/>
          </a:p>
        </p:txBody>
      </p:sp>
      <p:sp>
        <p:nvSpPr>
          <p:cNvPr id="35842" name="Rectangle 2"/>
          <p:cNvSpPr>
            <a:spLocks noGrp="1" noChangeArrowheads="1"/>
          </p:cNvSpPr>
          <p:nvPr>
            <p:ph type="title"/>
          </p:nvPr>
        </p:nvSpPr>
        <p:spPr/>
        <p:txBody>
          <a:bodyPr/>
          <a:lstStyle/>
          <a:p>
            <a:r>
              <a:rPr lang="en-US"/>
              <a:t>Types of Hydroelectric Installation</a:t>
            </a:r>
          </a:p>
        </p:txBody>
      </p:sp>
      <p:pic>
        <p:nvPicPr>
          <p:cNvPr id="35843" name="Picture 3" descr="GB Figure 5"/>
          <p:cNvPicPr>
            <a:picLocks noChangeAspect="1" noChangeArrowheads="1"/>
          </p:cNvPicPr>
          <p:nvPr/>
        </p:nvPicPr>
        <p:blipFill>
          <a:blip r:embed="rId2"/>
          <a:srcRect/>
          <a:stretch>
            <a:fillRect/>
          </a:stretch>
        </p:blipFill>
        <p:spPr bwMode="auto">
          <a:xfrm>
            <a:off x="1295400" y="2362200"/>
            <a:ext cx="6858000" cy="2886075"/>
          </a:xfrm>
          <a:prstGeom prst="rect">
            <a:avLst/>
          </a:prstGeom>
          <a:noFill/>
        </p:spPr>
      </p:pic>
      <p:sp>
        <p:nvSpPr>
          <p:cNvPr id="35844"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fld id="{E6A26951-56D2-4FFA-9BFB-9AD2523311A9}" type="slidenum">
              <a:rPr lang="en-US"/>
              <a:pPr/>
              <a:t>25</a:t>
            </a:fld>
            <a:endParaRPr lang="en-US"/>
          </a:p>
        </p:txBody>
      </p:sp>
      <p:sp>
        <p:nvSpPr>
          <p:cNvPr id="99332" name="Rectangle 4"/>
          <p:cNvSpPr>
            <a:spLocks noGrp="1" noChangeArrowheads="1"/>
          </p:cNvSpPr>
          <p:nvPr>
            <p:ph type="title"/>
          </p:nvPr>
        </p:nvSpPr>
        <p:spPr/>
        <p:txBody>
          <a:bodyPr/>
          <a:lstStyle/>
          <a:p>
            <a:r>
              <a:rPr lang="en-US"/>
              <a:t>Meeting Peak Demands</a:t>
            </a:r>
          </a:p>
        </p:txBody>
      </p:sp>
      <p:sp>
        <p:nvSpPr>
          <p:cNvPr id="99333" name="Rectangle 5"/>
          <p:cNvSpPr>
            <a:spLocks noGrp="1" noChangeArrowheads="1"/>
          </p:cNvSpPr>
          <p:nvPr>
            <p:ph type="body" idx="1"/>
          </p:nvPr>
        </p:nvSpPr>
        <p:spPr/>
        <p:txBody>
          <a:bodyPr/>
          <a:lstStyle/>
          <a:p>
            <a:r>
              <a:rPr lang="en-US"/>
              <a:t>Hydroelectric plants:</a:t>
            </a:r>
          </a:p>
          <a:p>
            <a:pPr lvl="1"/>
            <a:r>
              <a:rPr lang="en-US"/>
              <a:t>Start easily and quickly and change power output rapidly </a:t>
            </a:r>
          </a:p>
          <a:p>
            <a:pPr lvl="1"/>
            <a:r>
              <a:rPr lang="en-US"/>
              <a:t>Complement large thermal plants (coal and nuclear), which are most efficient in serving base power loads.</a:t>
            </a:r>
          </a:p>
          <a:p>
            <a:pPr lvl="1"/>
            <a:r>
              <a:rPr lang="en-US"/>
              <a:t>Save millions of barrels of oil</a:t>
            </a:r>
          </a:p>
        </p:txBody>
      </p:sp>
    </p:spTree>
  </p:cSld>
  <p:clrMapOvr>
    <a:masterClrMapping/>
  </p:clrMapOvr>
  <p:transition>
    <p:pull dir="rd"/>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fld id="{79A575BB-4EBA-408F-8A00-58A47BA72A68}" type="slidenum">
              <a:rPr lang="en-US"/>
              <a:pPr/>
              <a:t>26</a:t>
            </a:fld>
            <a:endParaRPr lang="en-US"/>
          </a:p>
        </p:txBody>
      </p:sp>
      <p:sp>
        <p:nvSpPr>
          <p:cNvPr id="97284" name="Rectangle 4"/>
          <p:cNvSpPr>
            <a:spLocks noGrp="1" noChangeArrowheads="1"/>
          </p:cNvSpPr>
          <p:nvPr>
            <p:ph type="title"/>
          </p:nvPr>
        </p:nvSpPr>
        <p:spPr/>
        <p:txBody>
          <a:bodyPr/>
          <a:lstStyle/>
          <a:p>
            <a:r>
              <a:rPr lang="en-US"/>
              <a:t>Types of Systems</a:t>
            </a:r>
          </a:p>
        </p:txBody>
      </p:sp>
      <p:sp>
        <p:nvSpPr>
          <p:cNvPr id="97285" name="Rectangle 5"/>
          <p:cNvSpPr>
            <a:spLocks noGrp="1" noChangeArrowheads="1"/>
          </p:cNvSpPr>
          <p:nvPr>
            <p:ph type="body" idx="1"/>
          </p:nvPr>
        </p:nvSpPr>
        <p:spPr>
          <a:xfrm>
            <a:off x="457200" y="1600200"/>
            <a:ext cx="8229600" cy="4876800"/>
          </a:xfrm>
        </p:spPr>
        <p:txBody>
          <a:bodyPr/>
          <a:lstStyle/>
          <a:p>
            <a:r>
              <a:rPr lang="en-US"/>
              <a:t>Impoundment</a:t>
            </a:r>
          </a:p>
          <a:p>
            <a:pPr lvl="1"/>
            <a:r>
              <a:rPr lang="en-US"/>
              <a:t>Hoover Dam, Grand Coulee</a:t>
            </a:r>
          </a:p>
          <a:p>
            <a:r>
              <a:rPr lang="en-US"/>
              <a:t>Diversion or run-of-river systems</a:t>
            </a:r>
          </a:p>
          <a:p>
            <a:pPr lvl="1"/>
            <a:r>
              <a:rPr lang="en-US"/>
              <a:t>Niagara Falls</a:t>
            </a:r>
          </a:p>
          <a:p>
            <a:pPr lvl="1"/>
            <a:r>
              <a:rPr lang="en-US"/>
              <a:t>Most significantly smaller</a:t>
            </a:r>
          </a:p>
          <a:p>
            <a:r>
              <a:rPr lang="en-US"/>
              <a:t>Pumped Storage</a:t>
            </a:r>
          </a:p>
          <a:p>
            <a:pPr lvl="1"/>
            <a:r>
              <a:rPr lang="en-US"/>
              <a:t>Two way flow</a:t>
            </a:r>
          </a:p>
          <a:p>
            <a:pPr lvl="1"/>
            <a:r>
              <a:rPr lang="en-US"/>
              <a:t>Pumped up to a storage reservoir and returned to a lower elevation for power generation</a:t>
            </a:r>
          </a:p>
          <a:p>
            <a:pPr lvl="2"/>
            <a:r>
              <a:rPr lang="en-US"/>
              <a:t>A mechanism for energy storage, not net energy production</a:t>
            </a:r>
          </a:p>
        </p:txBody>
      </p:sp>
    </p:spTree>
  </p:cSld>
  <p:clrMapOvr>
    <a:masterClrMapping/>
  </p:clrMapOvr>
  <p:transition>
    <p:pull dir="rd"/>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F55BFA35-B035-43BE-B88C-AE3922212708}" type="slidenum">
              <a:rPr lang="en-US"/>
              <a:pPr/>
              <a:t>27</a:t>
            </a:fld>
            <a:endParaRPr lang="en-US"/>
          </a:p>
        </p:txBody>
      </p:sp>
      <p:sp>
        <p:nvSpPr>
          <p:cNvPr id="46082" name="Rectangle 2"/>
          <p:cNvSpPr>
            <a:spLocks noGrp="1" noChangeArrowheads="1"/>
          </p:cNvSpPr>
          <p:nvPr>
            <p:ph type="title"/>
          </p:nvPr>
        </p:nvSpPr>
        <p:spPr/>
        <p:txBody>
          <a:bodyPr/>
          <a:lstStyle/>
          <a:p>
            <a:r>
              <a:rPr lang="en-US"/>
              <a:t>Conventional Impoundment Dam</a:t>
            </a:r>
          </a:p>
        </p:txBody>
      </p:sp>
      <p:pic>
        <p:nvPicPr>
          <p:cNvPr id="46083" name="Picture 3" descr="howworks"/>
          <p:cNvPicPr>
            <a:picLocks noChangeAspect="1" noChangeArrowheads="1"/>
          </p:cNvPicPr>
          <p:nvPr/>
        </p:nvPicPr>
        <p:blipFill>
          <a:blip r:embed="rId2"/>
          <a:srcRect/>
          <a:stretch>
            <a:fillRect/>
          </a:stretch>
        </p:blipFill>
        <p:spPr bwMode="auto">
          <a:xfrm>
            <a:off x="1447800" y="1905000"/>
            <a:ext cx="6705600" cy="4324350"/>
          </a:xfrm>
          <a:prstGeom prst="rect">
            <a:avLst/>
          </a:prstGeom>
          <a:noFill/>
        </p:spPr>
      </p:pic>
      <p:sp>
        <p:nvSpPr>
          <p:cNvPr id="46084" name="Rectangle 4"/>
          <p:cNvSpPr>
            <a:spLocks noChangeArrowheads="1"/>
          </p:cNvSpPr>
          <p:nvPr/>
        </p:nvSpPr>
        <p:spPr bwMode="auto">
          <a:xfrm>
            <a:off x="304800" y="6592888"/>
            <a:ext cx="4652963" cy="244475"/>
          </a:xfrm>
          <a:prstGeom prst="rect">
            <a:avLst/>
          </a:prstGeom>
          <a:noFill/>
          <a:ln w="9525">
            <a:noFill/>
            <a:miter lim="800000"/>
            <a:headEnd/>
            <a:tailEnd/>
          </a:ln>
          <a:effectLst/>
        </p:spPr>
        <p:txBody>
          <a:bodyPr wrap="none">
            <a:spAutoFit/>
          </a:bodyPr>
          <a:lstStyle/>
          <a:p>
            <a:r>
              <a:rPr lang="en-US" sz="1000"/>
              <a:t>http://www1.eere.energy.gov/windandhydro/hydro_plant_types.html</a:t>
            </a:r>
          </a:p>
        </p:txBody>
      </p:sp>
    </p:spTree>
  </p:cSld>
  <p:clrMapOvr>
    <a:masterClrMapping/>
  </p:clrMapOvr>
  <p:transition>
    <p:pull dir="rd"/>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8CA1B2AC-44E5-45D9-A60C-D0684531B38A}" type="slidenum">
              <a:rPr lang="en-US"/>
              <a:pPr/>
              <a:t>28</a:t>
            </a:fld>
            <a:endParaRPr lang="en-US"/>
          </a:p>
        </p:txBody>
      </p:sp>
      <p:sp>
        <p:nvSpPr>
          <p:cNvPr id="182276" name="Rectangle 4"/>
          <p:cNvSpPr>
            <a:spLocks noGrp="1" noChangeArrowheads="1"/>
          </p:cNvSpPr>
          <p:nvPr>
            <p:ph type="title"/>
          </p:nvPr>
        </p:nvSpPr>
        <p:spPr/>
        <p:txBody>
          <a:bodyPr/>
          <a:lstStyle/>
          <a:p>
            <a:r>
              <a:rPr lang="en-US" sz="3200" u="sng"/>
              <a:t>Example</a:t>
            </a:r>
            <a:r>
              <a:rPr lang="en-US" sz="4000"/>
              <a:t/>
            </a:r>
            <a:br>
              <a:rPr lang="en-US" sz="4000"/>
            </a:br>
            <a:r>
              <a:rPr lang="en-US" sz="4000"/>
              <a:t>Hoover Dam (US)</a:t>
            </a:r>
          </a:p>
        </p:txBody>
      </p:sp>
      <p:pic>
        <p:nvPicPr>
          <p:cNvPr id="182278" name="Picture 6" descr="hooverdam-225x300"/>
          <p:cNvPicPr>
            <a:picLocks noChangeAspect="1" noChangeArrowheads="1"/>
          </p:cNvPicPr>
          <p:nvPr/>
        </p:nvPicPr>
        <p:blipFill>
          <a:blip r:embed="rId2"/>
          <a:srcRect/>
          <a:stretch>
            <a:fillRect/>
          </a:stretch>
        </p:blipFill>
        <p:spPr bwMode="auto">
          <a:xfrm>
            <a:off x="3048000" y="1752600"/>
            <a:ext cx="3429000" cy="4572000"/>
          </a:xfrm>
          <a:prstGeom prst="rect">
            <a:avLst/>
          </a:prstGeom>
          <a:noFill/>
        </p:spPr>
      </p:pic>
      <p:sp>
        <p:nvSpPr>
          <p:cNvPr id="182279" name="Rectangle 7"/>
          <p:cNvSpPr>
            <a:spLocks noChangeArrowheads="1"/>
          </p:cNvSpPr>
          <p:nvPr/>
        </p:nvSpPr>
        <p:spPr bwMode="auto">
          <a:xfrm>
            <a:off x="228600" y="6592888"/>
            <a:ext cx="4106863" cy="244475"/>
          </a:xfrm>
          <a:prstGeom prst="rect">
            <a:avLst/>
          </a:prstGeom>
          <a:noFill/>
          <a:ln w="9525">
            <a:noFill/>
            <a:miter lim="800000"/>
            <a:headEnd/>
            <a:tailEnd/>
          </a:ln>
          <a:effectLst/>
        </p:spPr>
        <p:txBody>
          <a:bodyPr wrap="none">
            <a:spAutoFit/>
          </a:bodyPr>
          <a:lstStyle/>
          <a:p>
            <a:r>
              <a:rPr lang="en-US" sz="1000"/>
              <a:t>http://las-vegas.travelnice.com/dbi/hooverdam-225x300.jpg</a:t>
            </a:r>
          </a:p>
        </p:txBody>
      </p:sp>
    </p:spTree>
  </p:cSld>
  <p:clrMapOvr>
    <a:masterClrMapping/>
  </p:clrMapOvr>
  <p:transition>
    <p:pull dir="rd"/>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7569EA4C-CA06-4E49-8055-A9EDF9F61E30}" type="slidenum">
              <a:rPr lang="en-US"/>
              <a:pPr/>
              <a:t>29</a:t>
            </a:fld>
            <a:endParaRPr lang="en-US"/>
          </a:p>
        </p:txBody>
      </p:sp>
      <p:sp>
        <p:nvSpPr>
          <p:cNvPr id="24578" name="Rectangle 2"/>
          <p:cNvSpPr>
            <a:spLocks noGrp="1" noChangeArrowheads="1"/>
          </p:cNvSpPr>
          <p:nvPr>
            <p:ph type="title"/>
          </p:nvPr>
        </p:nvSpPr>
        <p:spPr>
          <a:xfrm>
            <a:off x="304800" y="304800"/>
            <a:ext cx="8686800" cy="1139825"/>
          </a:xfrm>
        </p:spPr>
        <p:txBody>
          <a:bodyPr/>
          <a:lstStyle/>
          <a:p>
            <a:r>
              <a:rPr lang="en-US"/>
              <a:t>Diversion (Run-of-River) Hydropower</a:t>
            </a:r>
          </a:p>
        </p:txBody>
      </p:sp>
      <p:pic>
        <p:nvPicPr>
          <p:cNvPr id="24579" name="Picture 3" descr="dam_text"/>
          <p:cNvPicPr>
            <a:picLocks noChangeAspect="1" noChangeArrowheads="1"/>
          </p:cNvPicPr>
          <p:nvPr/>
        </p:nvPicPr>
        <p:blipFill>
          <a:blip r:embed="rId2"/>
          <a:srcRect/>
          <a:stretch>
            <a:fillRect/>
          </a:stretch>
        </p:blipFill>
        <p:spPr bwMode="auto">
          <a:xfrm>
            <a:off x="1066800" y="2133600"/>
            <a:ext cx="6781800" cy="4144963"/>
          </a:xfrm>
          <a:prstGeom prst="rect">
            <a:avLst/>
          </a:prstGeom>
          <a:noFill/>
        </p:spPr>
      </p:pic>
    </p:spTree>
  </p:cSld>
  <p:clrMapOvr>
    <a:masterClrMapping/>
  </p:clrMapOvr>
  <p:transition>
    <p:pull dir="rd"/>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70FD0078-1C0D-4F5E-83CD-89E59747C212}" type="slidenum">
              <a:rPr lang="en-US"/>
              <a:pPr/>
              <a:t>30</a:t>
            </a:fld>
            <a:endParaRPr lang="en-US"/>
          </a:p>
        </p:txBody>
      </p:sp>
      <p:sp>
        <p:nvSpPr>
          <p:cNvPr id="60418" name="Rectangle 2"/>
          <p:cNvSpPr>
            <a:spLocks noGrp="1" noChangeArrowheads="1"/>
          </p:cNvSpPr>
          <p:nvPr>
            <p:ph type="title"/>
          </p:nvPr>
        </p:nvSpPr>
        <p:spPr>
          <a:xfrm>
            <a:off x="304800" y="277813"/>
            <a:ext cx="8839200" cy="1139825"/>
          </a:xfrm>
        </p:spPr>
        <p:txBody>
          <a:bodyPr/>
          <a:lstStyle/>
          <a:p>
            <a:r>
              <a:rPr lang="en-US" sz="3200" u="sng"/>
              <a:t>Example</a:t>
            </a:r>
            <a:r>
              <a:rPr lang="en-US" sz="4000"/>
              <a:t/>
            </a:r>
            <a:br>
              <a:rPr lang="en-US" sz="4000"/>
            </a:br>
            <a:r>
              <a:rPr lang="en-US" sz="4000"/>
              <a:t>Diversion Hydropower (Tazimina, Alaska)</a:t>
            </a:r>
          </a:p>
        </p:txBody>
      </p:sp>
      <p:pic>
        <p:nvPicPr>
          <p:cNvPr id="60419" name="Picture 3" descr="tazimina_small"/>
          <p:cNvPicPr>
            <a:picLocks noChangeAspect="1" noChangeArrowheads="1"/>
          </p:cNvPicPr>
          <p:nvPr/>
        </p:nvPicPr>
        <p:blipFill>
          <a:blip r:embed="rId2"/>
          <a:srcRect/>
          <a:stretch>
            <a:fillRect/>
          </a:stretch>
        </p:blipFill>
        <p:spPr bwMode="auto">
          <a:xfrm>
            <a:off x="1981200" y="2057400"/>
            <a:ext cx="5638800" cy="4298950"/>
          </a:xfrm>
          <a:prstGeom prst="rect">
            <a:avLst/>
          </a:prstGeom>
          <a:noFill/>
        </p:spPr>
      </p:pic>
      <p:sp>
        <p:nvSpPr>
          <p:cNvPr id="60420" name="Rectangle 4"/>
          <p:cNvSpPr>
            <a:spLocks noChangeArrowheads="1"/>
          </p:cNvSpPr>
          <p:nvPr/>
        </p:nvSpPr>
        <p:spPr bwMode="auto">
          <a:xfrm>
            <a:off x="304800" y="6592888"/>
            <a:ext cx="4652963" cy="244475"/>
          </a:xfrm>
          <a:prstGeom prst="rect">
            <a:avLst/>
          </a:prstGeom>
          <a:noFill/>
          <a:ln w="9525">
            <a:noFill/>
            <a:miter lim="800000"/>
            <a:headEnd/>
            <a:tailEnd/>
          </a:ln>
          <a:effectLst/>
        </p:spPr>
        <p:txBody>
          <a:bodyPr wrap="none">
            <a:spAutoFit/>
          </a:bodyPr>
          <a:lstStyle/>
          <a:p>
            <a:r>
              <a:rPr lang="en-US" sz="1000"/>
              <a:t>http://www1.eere.energy.gov/windandhydro/hydro_plant_types.html</a:t>
            </a:r>
          </a:p>
        </p:txBody>
      </p:sp>
    </p:spTree>
  </p:cSld>
  <p:clrMapOvr>
    <a:masterClrMapping/>
  </p:clrMapOvr>
  <p:transition>
    <p:pull dir="rd"/>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BED11C9E-72C7-4450-94AB-2DA5C4579819}" type="slidenum">
              <a:rPr lang="en-US"/>
              <a:pPr/>
              <a:t>31</a:t>
            </a:fld>
            <a:endParaRPr lang="en-US"/>
          </a:p>
        </p:txBody>
      </p:sp>
      <p:sp>
        <p:nvSpPr>
          <p:cNvPr id="184322" name="Rectangle 2"/>
          <p:cNvSpPr>
            <a:spLocks noGrp="1" noChangeArrowheads="1"/>
          </p:cNvSpPr>
          <p:nvPr>
            <p:ph type="title"/>
          </p:nvPr>
        </p:nvSpPr>
        <p:spPr/>
        <p:txBody>
          <a:bodyPr/>
          <a:lstStyle/>
          <a:p>
            <a:r>
              <a:rPr lang="en-US"/>
              <a:t>Micro Run-of-River Hydropower</a:t>
            </a:r>
          </a:p>
        </p:txBody>
      </p:sp>
      <p:pic>
        <p:nvPicPr>
          <p:cNvPr id="184323" name="Picture 3" descr="01-ga50627-13a-micro"/>
          <p:cNvPicPr>
            <a:picLocks noChangeAspect="1" noChangeArrowheads="1"/>
          </p:cNvPicPr>
          <p:nvPr/>
        </p:nvPicPr>
        <p:blipFill>
          <a:blip r:embed="rId2"/>
          <a:srcRect/>
          <a:stretch>
            <a:fillRect/>
          </a:stretch>
        </p:blipFill>
        <p:spPr bwMode="auto">
          <a:xfrm>
            <a:off x="1752600" y="1828800"/>
            <a:ext cx="5562600" cy="4243388"/>
          </a:xfrm>
          <a:prstGeom prst="rect">
            <a:avLst/>
          </a:prstGeom>
          <a:noFill/>
        </p:spPr>
      </p:pic>
      <p:sp>
        <p:nvSpPr>
          <p:cNvPr id="184324" name="Rectangle 4"/>
          <p:cNvSpPr>
            <a:spLocks noChangeArrowheads="1"/>
          </p:cNvSpPr>
          <p:nvPr/>
        </p:nvSpPr>
        <p:spPr bwMode="auto">
          <a:xfrm>
            <a:off x="304800" y="6592888"/>
            <a:ext cx="4652963" cy="244475"/>
          </a:xfrm>
          <a:prstGeom prst="rect">
            <a:avLst/>
          </a:prstGeom>
          <a:noFill/>
          <a:ln w="9525">
            <a:noFill/>
            <a:miter lim="800000"/>
            <a:headEnd/>
            <a:tailEnd/>
          </a:ln>
          <a:effectLst/>
        </p:spPr>
        <p:txBody>
          <a:bodyPr wrap="none">
            <a:spAutoFit/>
          </a:bodyPr>
          <a:lstStyle/>
          <a:p>
            <a:r>
              <a:rPr lang="en-US" sz="1000"/>
              <a:t>http://www1.eere.energy.gov/windandhydro/hydro_plant_types.html</a:t>
            </a:r>
          </a:p>
        </p:txBody>
      </p:sp>
    </p:spTree>
  </p:cSld>
  <p:clrMapOvr>
    <a:masterClrMapping/>
  </p:clrMapOvr>
  <p:transition>
    <p:pull dir="rd"/>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4"/>
          <p:cNvSpPr>
            <a:spLocks noGrp="1"/>
          </p:cNvSpPr>
          <p:nvPr>
            <p:ph type="sldNum" sz="quarter" idx="12"/>
          </p:nvPr>
        </p:nvSpPr>
        <p:spPr/>
        <p:txBody>
          <a:bodyPr/>
          <a:lstStyle/>
          <a:p>
            <a:fld id="{BFD372EE-7B2B-45E8-B620-CAFDC705D9E0}" type="slidenum">
              <a:rPr lang="en-US"/>
              <a:pPr/>
              <a:t>32</a:t>
            </a:fld>
            <a:endParaRPr lang="en-US"/>
          </a:p>
        </p:txBody>
      </p:sp>
      <p:sp>
        <p:nvSpPr>
          <p:cNvPr id="214020" name="Rectangle 4"/>
          <p:cNvSpPr>
            <a:spLocks noGrp="1" noChangeArrowheads="1"/>
          </p:cNvSpPr>
          <p:nvPr>
            <p:ph type="title"/>
          </p:nvPr>
        </p:nvSpPr>
        <p:spPr/>
        <p:txBody>
          <a:bodyPr/>
          <a:lstStyle/>
          <a:p>
            <a:r>
              <a:rPr lang="en-US"/>
              <a:t>Micro Hydro Example</a:t>
            </a:r>
          </a:p>
        </p:txBody>
      </p:sp>
      <p:pic>
        <p:nvPicPr>
          <p:cNvPr id="214022" name="Picture 6" descr="Hydrocfr"/>
          <p:cNvPicPr>
            <a:picLocks noChangeAspect="1" noChangeArrowheads="1"/>
          </p:cNvPicPr>
          <p:nvPr/>
        </p:nvPicPr>
        <p:blipFill>
          <a:blip r:embed="rId2"/>
          <a:srcRect/>
          <a:stretch>
            <a:fillRect/>
          </a:stretch>
        </p:blipFill>
        <p:spPr bwMode="auto">
          <a:xfrm>
            <a:off x="2057400" y="1600200"/>
            <a:ext cx="5334000" cy="4370388"/>
          </a:xfrm>
          <a:prstGeom prst="rect">
            <a:avLst/>
          </a:prstGeom>
          <a:noFill/>
        </p:spPr>
      </p:pic>
      <p:sp>
        <p:nvSpPr>
          <p:cNvPr id="214023" name="Rectangle 7"/>
          <p:cNvSpPr>
            <a:spLocks noChangeArrowheads="1"/>
          </p:cNvSpPr>
          <p:nvPr/>
        </p:nvSpPr>
        <p:spPr bwMode="auto">
          <a:xfrm>
            <a:off x="228600" y="6592888"/>
            <a:ext cx="2632075" cy="244475"/>
          </a:xfrm>
          <a:prstGeom prst="rect">
            <a:avLst/>
          </a:prstGeom>
          <a:noFill/>
          <a:ln w="9525">
            <a:noFill/>
            <a:miter lim="800000"/>
            <a:headEnd/>
            <a:tailEnd/>
          </a:ln>
          <a:effectLst/>
        </p:spPr>
        <p:txBody>
          <a:bodyPr wrap="none">
            <a:spAutoFit/>
          </a:bodyPr>
          <a:lstStyle/>
          <a:p>
            <a:r>
              <a:rPr lang="en-US" sz="1000"/>
              <a:t>http://www.electrovent.com/#hydrofr</a:t>
            </a:r>
          </a:p>
        </p:txBody>
      </p:sp>
      <p:sp>
        <p:nvSpPr>
          <p:cNvPr id="214024" name="Text Box 8"/>
          <p:cNvSpPr txBox="1">
            <a:spLocks noChangeArrowheads="1"/>
          </p:cNvSpPr>
          <p:nvPr/>
        </p:nvSpPr>
        <p:spPr bwMode="auto">
          <a:xfrm>
            <a:off x="1981200" y="6096000"/>
            <a:ext cx="5334000" cy="366713"/>
          </a:xfrm>
          <a:prstGeom prst="rect">
            <a:avLst/>
          </a:prstGeom>
          <a:noFill/>
          <a:ln w="9525">
            <a:noFill/>
            <a:miter lim="800000"/>
            <a:headEnd/>
            <a:tailEnd/>
          </a:ln>
          <a:effectLst/>
        </p:spPr>
        <p:txBody>
          <a:bodyPr wrap="none">
            <a:spAutoFit/>
          </a:bodyPr>
          <a:lstStyle/>
          <a:p>
            <a:r>
              <a:rPr lang="en-US"/>
              <a:t>Used in remote locations in northern Canada</a:t>
            </a:r>
          </a:p>
        </p:txBody>
      </p:sp>
    </p:spTree>
  </p:cSld>
  <p:clrMapOvr>
    <a:masterClrMapping/>
  </p:clrMapOvr>
  <p:transition>
    <p:pull dir="rd"/>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98E91D3B-CBA6-4E29-8F23-605EDE3B6F3D}" type="slidenum">
              <a:rPr lang="en-US"/>
              <a:pPr/>
              <a:t>33</a:t>
            </a:fld>
            <a:endParaRPr lang="en-US"/>
          </a:p>
        </p:txBody>
      </p:sp>
      <p:sp>
        <p:nvSpPr>
          <p:cNvPr id="57346" name="Rectangle 2"/>
          <p:cNvSpPr>
            <a:spLocks noGrp="1" noChangeArrowheads="1"/>
          </p:cNvSpPr>
          <p:nvPr>
            <p:ph type="title"/>
          </p:nvPr>
        </p:nvSpPr>
        <p:spPr/>
        <p:txBody>
          <a:bodyPr/>
          <a:lstStyle/>
          <a:p>
            <a:r>
              <a:rPr lang="en-US"/>
              <a:t>Pumped Storage Schematic</a:t>
            </a:r>
          </a:p>
        </p:txBody>
      </p:sp>
      <p:pic>
        <p:nvPicPr>
          <p:cNvPr id="57347" name="Picture 3" descr="Pumped Storage Diagram"/>
          <p:cNvPicPr>
            <a:picLocks noChangeAspect="1" noChangeArrowheads="1"/>
          </p:cNvPicPr>
          <p:nvPr/>
        </p:nvPicPr>
        <p:blipFill>
          <a:blip r:embed="rId2"/>
          <a:srcRect/>
          <a:stretch>
            <a:fillRect/>
          </a:stretch>
        </p:blipFill>
        <p:spPr bwMode="auto">
          <a:xfrm>
            <a:off x="1371600" y="1981200"/>
            <a:ext cx="6334125" cy="4038600"/>
          </a:xfrm>
          <a:prstGeom prst="rect">
            <a:avLst/>
          </a:prstGeom>
          <a:noFill/>
        </p:spPr>
      </p:pic>
    </p:spTree>
  </p:cSld>
  <p:clrMapOvr>
    <a:masterClrMapping/>
  </p:clrMapOvr>
  <p:transition>
    <p:pull dir="rd"/>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0E201435-E391-4E32-8B3C-F9EB8B411A01}" type="slidenum">
              <a:rPr lang="en-US"/>
              <a:pPr/>
              <a:t>34</a:t>
            </a:fld>
            <a:endParaRPr lang="en-US"/>
          </a:p>
        </p:txBody>
      </p:sp>
      <p:sp>
        <p:nvSpPr>
          <p:cNvPr id="45058" name="Rectangle 2"/>
          <p:cNvSpPr>
            <a:spLocks noGrp="1" noChangeArrowheads="1"/>
          </p:cNvSpPr>
          <p:nvPr>
            <p:ph type="title"/>
          </p:nvPr>
        </p:nvSpPr>
        <p:spPr/>
        <p:txBody>
          <a:bodyPr/>
          <a:lstStyle/>
          <a:p>
            <a:r>
              <a:rPr lang="en-US"/>
              <a:t>Pumped Storage System</a:t>
            </a:r>
          </a:p>
        </p:txBody>
      </p:sp>
      <p:pic>
        <p:nvPicPr>
          <p:cNvPr id="45059" name="Picture 3" descr="GB Figure 5"/>
          <p:cNvPicPr>
            <a:picLocks noChangeAspect="1" noChangeArrowheads="1"/>
          </p:cNvPicPr>
          <p:nvPr/>
        </p:nvPicPr>
        <p:blipFill>
          <a:blip r:embed="rId2"/>
          <a:srcRect/>
          <a:stretch>
            <a:fillRect/>
          </a:stretch>
        </p:blipFill>
        <p:spPr bwMode="auto">
          <a:xfrm>
            <a:off x="457200" y="2286000"/>
            <a:ext cx="8305800" cy="2747963"/>
          </a:xfrm>
          <a:prstGeom prst="rect">
            <a:avLst/>
          </a:prstGeom>
          <a:noFill/>
        </p:spPr>
      </p:pic>
      <p:sp>
        <p:nvSpPr>
          <p:cNvPr id="45060"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4FD982C5-09A7-4694-A1C6-81D48408281F}" type="slidenum">
              <a:rPr lang="en-US"/>
              <a:pPr/>
              <a:t>35</a:t>
            </a:fld>
            <a:endParaRPr lang="en-US"/>
          </a:p>
        </p:txBody>
      </p:sp>
      <p:sp>
        <p:nvSpPr>
          <p:cNvPr id="102408" name="Rectangle 8"/>
          <p:cNvSpPr>
            <a:spLocks noGrp="1" noChangeArrowheads="1"/>
          </p:cNvSpPr>
          <p:nvPr>
            <p:ph type="title"/>
          </p:nvPr>
        </p:nvSpPr>
        <p:spPr/>
        <p:txBody>
          <a:bodyPr/>
          <a:lstStyle/>
          <a:p>
            <a:r>
              <a:rPr lang="en-US" sz="3200" u="sng"/>
              <a:t>Example</a:t>
            </a:r>
            <a:r>
              <a:rPr lang="en-US" sz="4000"/>
              <a:t/>
            </a:r>
            <a:br>
              <a:rPr lang="en-US" sz="4000"/>
            </a:br>
            <a:r>
              <a:rPr lang="en-US" sz="4000"/>
              <a:t>Cabin Creek Pumped Hydro (Colorado)</a:t>
            </a:r>
          </a:p>
        </p:txBody>
      </p:sp>
      <p:sp>
        <p:nvSpPr>
          <p:cNvPr id="102409" name="Rectangle 9"/>
          <p:cNvSpPr>
            <a:spLocks noGrp="1" noChangeArrowheads="1"/>
          </p:cNvSpPr>
          <p:nvPr>
            <p:ph type="body" idx="1"/>
          </p:nvPr>
        </p:nvSpPr>
        <p:spPr>
          <a:xfrm>
            <a:off x="457200" y="1752600"/>
            <a:ext cx="8229600" cy="4530725"/>
          </a:xfrm>
        </p:spPr>
        <p:txBody>
          <a:bodyPr/>
          <a:lstStyle/>
          <a:p>
            <a:pPr>
              <a:lnSpc>
                <a:spcPct val="90000"/>
              </a:lnSpc>
            </a:pPr>
            <a:r>
              <a:rPr lang="en-US"/>
              <a:t>Completed 1967</a:t>
            </a:r>
          </a:p>
          <a:p>
            <a:pPr>
              <a:lnSpc>
                <a:spcPct val="90000"/>
              </a:lnSpc>
            </a:pPr>
            <a:r>
              <a:rPr lang="en-US"/>
              <a:t>Capacity – 324 MW</a:t>
            </a:r>
          </a:p>
          <a:p>
            <a:pPr lvl="1">
              <a:lnSpc>
                <a:spcPct val="90000"/>
              </a:lnSpc>
            </a:pPr>
            <a:r>
              <a:rPr lang="en-US"/>
              <a:t>Two 162 MW units</a:t>
            </a:r>
          </a:p>
          <a:p>
            <a:pPr>
              <a:lnSpc>
                <a:spcPct val="90000"/>
              </a:lnSpc>
            </a:pPr>
            <a:r>
              <a:rPr lang="en-US"/>
              <a:t>Purpose – energy storage</a:t>
            </a:r>
          </a:p>
          <a:p>
            <a:pPr lvl="1">
              <a:lnSpc>
                <a:spcPct val="90000"/>
              </a:lnSpc>
            </a:pPr>
            <a:r>
              <a:rPr lang="en-US"/>
              <a:t>Water pumped uphill at night</a:t>
            </a:r>
          </a:p>
          <a:p>
            <a:pPr lvl="2">
              <a:lnSpc>
                <a:spcPct val="90000"/>
              </a:lnSpc>
            </a:pPr>
            <a:r>
              <a:rPr lang="en-US"/>
              <a:t>Low usage – excess base load capacity</a:t>
            </a:r>
          </a:p>
          <a:p>
            <a:pPr lvl="1">
              <a:lnSpc>
                <a:spcPct val="90000"/>
              </a:lnSpc>
            </a:pPr>
            <a:r>
              <a:rPr lang="en-US"/>
              <a:t>Water flows downhill during day/peak periods</a:t>
            </a:r>
          </a:p>
          <a:p>
            <a:pPr lvl="1">
              <a:lnSpc>
                <a:spcPct val="90000"/>
              </a:lnSpc>
            </a:pPr>
            <a:r>
              <a:rPr lang="en-US"/>
              <a:t>Helps Xcel to meet surge demand</a:t>
            </a:r>
          </a:p>
          <a:p>
            <a:pPr lvl="2">
              <a:lnSpc>
                <a:spcPct val="90000"/>
              </a:lnSpc>
            </a:pPr>
            <a:r>
              <a:rPr lang="en-US"/>
              <a:t>E.g., air conditioning demand on hot summer days</a:t>
            </a:r>
          </a:p>
          <a:p>
            <a:pPr>
              <a:lnSpc>
                <a:spcPct val="90000"/>
              </a:lnSpc>
            </a:pPr>
            <a:r>
              <a:rPr lang="en-US"/>
              <a:t>Typical efficiency of 70 – 85%</a:t>
            </a:r>
          </a:p>
        </p:txBody>
      </p:sp>
      <p:pic>
        <p:nvPicPr>
          <p:cNvPr id="102403" name="Picture 3" descr="CabinCreek2%5b1%5d"/>
          <p:cNvPicPr>
            <a:picLocks noGrp="1" noChangeAspect="1" noChangeArrowheads="1"/>
          </p:cNvPicPr>
          <p:nvPr>
            <p:ph idx="4294967295"/>
          </p:nvPr>
        </p:nvPicPr>
        <p:blipFill>
          <a:blip r:embed="rId3"/>
          <a:srcRect/>
          <a:stretch>
            <a:fillRect/>
          </a:stretch>
        </p:blipFill>
        <p:spPr>
          <a:xfrm>
            <a:off x="5867400" y="1752600"/>
            <a:ext cx="3124200" cy="2071688"/>
          </a:xfrm>
          <a:noFill/>
          <a:ln/>
        </p:spPr>
      </p:pic>
    </p:spTree>
  </p:cSld>
  <p:clrMapOvr>
    <a:masterClrMapping/>
  </p:clrMapOvr>
  <p:transition>
    <p:pull dir="rd"/>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1CC84A12-19F1-4C01-9764-982687489353}" type="slidenum">
              <a:rPr lang="en-US"/>
              <a:pPr/>
              <a:t>36</a:t>
            </a:fld>
            <a:endParaRPr lang="en-US"/>
          </a:p>
        </p:txBody>
      </p:sp>
      <p:sp>
        <p:nvSpPr>
          <p:cNvPr id="59394" name="Rectangle 2"/>
          <p:cNvSpPr>
            <a:spLocks noGrp="1" noChangeArrowheads="1"/>
          </p:cNvSpPr>
          <p:nvPr>
            <p:ph type="title"/>
          </p:nvPr>
        </p:nvSpPr>
        <p:spPr/>
        <p:txBody>
          <a:bodyPr/>
          <a:lstStyle/>
          <a:p>
            <a:r>
              <a:rPr lang="en-US"/>
              <a:t>Pumped Storage Power Spectrum</a:t>
            </a:r>
          </a:p>
        </p:txBody>
      </p:sp>
      <p:pic>
        <p:nvPicPr>
          <p:cNvPr id="59395" name="Picture 3" descr="Pumped Storage Energy Profile"/>
          <p:cNvPicPr>
            <a:picLocks noChangeAspect="1" noChangeArrowheads="1"/>
          </p:cNvPicPr>
          <p:nvPr/>
        </p:nvPicPr>
        <p:blipFill>
          <a:blip r:embed="rId2"/>
          <a:srcRect/>
          <a:stretch>
            <a:fillRect/>
          </a:stretch>
        </p:blipFill>
        <p:spPr bwMode="auto">
          <a:xfrm>
            <a:off x="1828800" y="1828800"/>
            <a:ext cx="5715000" cy="4418013"/>
          </a:xfrm>
          <a:prstGeom prst="rect">
            <a:avLst/>
          </a:prstGeom>
          <a:noFill/>
        </p:spPr>
      </p:pic>
    </p:spTree>
  </p:cSld>
  <p:clrMapOvr>
    <a:masterClrMapping/>
  </p:clrMapOvr>
  <p:transition>
    <p:pull dir="rd"/>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53EA01D6-FE45-4928-BAEB-62450F2693DD}" type="slidenum">
              <a:rPr lang="en-US"/>
              <a:pPr/>
              <a:t>37</a:t>
            </a:fld>
            <a:endParaRPr lang="en-US"/>
          </a:p>
        </p:txBody>
      </p:sp>
      <p:sp>
        <p:nvSpPr>
          <p:cNvPr id="146434" name="Rectangle 2"/>
          <p:cNvSpPr>
            <a:spLocks noGrp="1" noChangeArrowheads="1"/>
          </p:cNvSpPr>
          <p:nvPr>
            <p:ph type="title"/>
          </p:nvPr>
        </p:nvSpPr>
        <p:spPr/>
        <p:txBody>
          <a:bodyPr/>
          <a:lstStyle/>
          <a:p>
            <a:r>
              <a:rPr lang="en-US"/>
              <a:t>Types of Hydropower Turbines</a:t>
            </a:r>
          </a:p>
        </p:txBody>
      </p:sp>
      <p:pic>
        <p:nvPicPr>
          <p:cNvPr id="146435" name="Picture 3" descr="GB Figure 5"/>
          <p:cNvPicPr>
            <a:picLocks noChangeAspect="1" noChangeArrowheads="1"/>
          </p:cNvPicPr>
          <p:nvPr/>
        </p:nvPicPr>
        <p:blipFill>
          <a:blip r:embed="rId2"/>
          <a:srcRect/>
          <a:stretch>
            <a:fillRect/>
          </a:stretch>
        </p:blipFill>
        <p:spPr bwMode="auto">
          <a:xfrm>
            <a:off x="1905000" y="2057400"/>
            <a:ext cx="5743575" cy="3665538"/>
          </a:xfrm>
          <a:prstGeom prst="rect">
            <a:avLst/>
          </a:prstGeom>
          <a:noFill/>
        </p:spPr>
      </p:pic>
      <p:sp>
        <p:nvSpPr>
          <p:cNvPr id="146436"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fld id="{D1EA899C-D77E-442A-9DB4-D21DF84E877F}" type="slidenum">
              <a:rPr lang="en-US"/>
              <a:pPr/>
              <a:t>38</a:t>
            </a:fld>
            <a:endParaRPr lang="en-US"/>
          </a:p>
        </p:txBody>
      </p:sp>
      <p:sp>
        <p:nvSpPr>
          <p:cNvPr id="212994" name="Rectangle 2"/>
          <p:cNvSpPr>
            <a:spLocks noGrp="1" noChangeArrowheads="1"/>
          </p:cNvSpPr>
          <p:nvPr>
            <p:ph type="title"/>
          </p:nvPr>
        </p:nvSpPr>
        <p:spPr/>
        <p:txBody>
          <a:bodyPr/>
          <a:lstStyle/>
          <a:p>
            <a:r>
              <a:rPr lang="en-US"/>
              <a:t>Classification of Hydro Turbines</a:t>
            </a:r>
          </a:p>
        </p:txBody>
      </p:sp>
      <p:sp>
        <p:nvSpPr>
          <p:cNvPr id="212995" name="Rectangle 3"/>
          <p:cNvSpPr>
            <a:spLocks noGrp="1" noChangeArrowheads="1"/>
          </p:cNvSpPr>
          <p:nvPr>
            <p:ph type="body" idx="1"/>
          </p:nvPr>
        </p:nvSpPr>
        <p:spPr>
          <a:xfrm>
            <a:off x="457200" y="1600200"/>
            <a:ext cx="8686800" cy="4530725"/>
          </a:xfrm>
        </p:spPr>
        <p:txBody>
          <a:bodyPr/>
          <a:lstStyle/>
          <a:p>
            <a:r>
              <a:rPr lang="en-US"/>
              <a:t>Reaction Turbines</a:t>
            </a:r>
          </a:p>
          <a:p>
            <a:pPr lvl="1"/>
            <a:r>
              <a:rPr lang="en-US"/>
              <a:t>Derive power from pressure drop across turbine</a:t>
            </a:r>
          </a:p>
          <a:p>
            <a:pPr lvl="1"/>
            <a:r>
              <a:rPr lang="en-US"/>
              <a:t>Totally immersed in water</a:t>
            </a:r>
          </a:p>
          <a:p>
            <a:pPr lvl="1"/>
            <a:r>
              <a:rPr lang="en-US"/>
              <a:t>Angular &amp; linear motion converted to shaft power</a:t>
            </a:r>
          </a:p>
          <a:p>
            <a:pPr lvl="1"/>
            <a:r>
              <a:rPr lang="en-US"/>
              <a:t>Propeller, Francis, and Kaplan turbines</a:t>
            </a:r>
          </a:p>
          <a:p>
            <a:r>
              <a:rPr lang="en-US"/>
              <a:t>Impulse Turbines</a:t>
            </a:r>
          </a:p>
          <a:p>
            <a:pPr lvl="1"/>
            <a:r>
              <a:rPr lang="en-US"/>
              <a:t>Convert kinetic energy of water jet hitting buckets</a:t>
            </a:r>
          </a:p>
          <a:p>
            <a:pPr lvl="1"/>
            <a:r>
              <a:rPr lang="en-US"/>
              <a:t>No pressure drop across turbines</a:t>
            </a:r>
          </a:p>
          <a:p>
            <a:pPr lvl="1"/>
            <a:r>
              <a:rPr lang="en-US"/>
              <a:t>Pelton, Turgo, and crossflow turbines</a:t>
            </a:r>
          </a:p>
        </p:txBody>
      </p:sp>
    </p:spTree>
  </p:cSld>
  <p:clrMapOvr>
    <a:masterClrMapping/>
  </p:clrMapOvr>
  <p:transition>
    <p:pull dir="rd"/>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5AA1F9A-A574-413D-8725-60290049B06D}" type="slidenum">
              <a:rPr lang="en-US"/>
              <a:pPr/>
              <a:t>39</a:t>
            </a:fld>
            <a:endParaRPr lang="en-US"/>
          </a:p>
        </p:txBody>
      </p:sp>
      <p:sp>
        <p:nvSpPr>
          <p:cNvPr id="147458" name="Rectangle 2"/>
          <p:cNvSpPr>
            <a:spLocks noGrp="1" noChangeArrowheads="1"/>
          </p:cNvSpPr>
          <p:nvPr>
            <p:ph type="title"/>
          </p:nvPr>
        </p:nvSpPr>
        <p:spPr/>
        <p:txBody>
          <a:bodyPr/>
          <a:lstStyle/>
          <a:p>
            <a:r>
              <a:rPr lang="en-US"/>
              <a:t>Schematic of Francis Turbine</a:t>
            </a:r>
          </a:p>
        </p:txBody>
      </p:sp>
      <p:pic>
        <p:nvPicPr>
          <p:cNvPr id="147459" name="Picture 3" descr="GB Figure 5"/>
          <p:cNvPicPr>
            <a:picLocks noChangeAspect="1" noChangeArrowheads="1"/>
          </p:cNvPicPr>
          <p:nvPr/>
        </p:nvPicPr>
        <p:blipFill>
          <a:blip r:embed="rId2">
            <a:lum contrast="60000"/>
          </a:blip>
          <a:srcRect/>
          <a:stretch>
            <a:fillRect/>
          </a:stretch>
        </p:blipFill>
        <p:spPr bwMode="auto">
          <a:xfrm>
            <a:off x="2209800" y="1981200"/>
            <a:ext cx="5181600" cy="4629150"/>
          </a:xfrm>
          <a:prstGeom prst="rect">
            <a:avLst/>
          </a:prstGeom>
          <a:noFill/>
          <a:ln w="9525">
            <a:solidFill>
              <a:schemeClr val="tx1"/>
            </a:solidFill>
            <a:miter lim="800000"/>
            <a:headEnd/>
            <a:tailEnd/>
          </a:ln>
        </p:spPr>
      </p:pic>
      <p:sp>
        <p:nvSpPr>
          <p:cNvPr id="147460"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9048F587-8CB2-4D04-98B7-F8DE37691FF3}" type="slidenum">
              <a:rPr lang="en-US"/>
              <a:pPr/>
              <a:t>40</a:t>
            </a:fld>
            <a:endParaRPr lang="en-US"/>
          </a:p>
        </p:txBody>
      </p:sp>
      <p:sp>
        <p:nvSpPr>
          <p:cNvPr id="148482" name="Rectangle 2"/>
          <p:cNvSpPr>
            <a:spLocks noGrp="1" noChangeArrowheads="1"/>
          </p:cNvSpPr>
          <p:nvPr>
            <p:ph type="title"/>
          </p:nvPr>
        </p:nvSpPr>
        <p:spPr/>
        <p:txBody>
          <a:bodyPr/>
          <a:lstStyle/>
          <a:p>
            <a:r>
              <a:rPr lang="en-US"/>
              <a:t>Francis Turbine Cross-Section</a:t>
            </a:r>
          </a:p>
        </p:txBody>
      </p:sp>
      <p:pic>
        <p:nvPicPr>
          <p:cNvPr id="148483" name="Picture 3" descr="Francis Turbine cross section"/>
          <p:cNvPicPr>
            <a:picLocks noChangeAspect="1" noChangeArrowheads="1"/>
          </p:cNvPicPr>
          <p:nvPr/>
        </p:nvPicPr>
        <p:blipFill>
          <a:blip r:embed="rId2"/>
          <a:srcRect/>
          <a:stretch>
            <a:fillRect/>
          </a:stretch>
        </p:blipFill>
        <p:spPr bwMode="auto">
          <a:xfrm>
            <a:off x="1524000" y="1905000"/>
            <a:ext cx="6400800" cy="4422775"/>
          </a:xfrm>
          <a:prstGeom prst="rect">
            <a:avLst/>
          </a:prstGeom>
          <a:noFill/>
        </p:spPr>
      </p:pic>
      <p:sp>
        <p:nvSpPr>
          <p:cNvPr id="148484"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25FC0641-D817-41C8-B961-47A9F86A6C01}" type="slidenum">
              <a:rPr lang="en-US"/>
              <a:pPr/>
              <a:t>41</a:t>
            </a:fld>
            <a:endParaRPr lang="en-US"/>
          </a:p>
        </p:txBody>
      </p:sp>
      <p:sp>
        <p:nvSpPr>
          <p:cNvPr id="151554" name="Rectangle 2"/>
          <p:cNvSpPr>
            <a:spLocks noGrp="1" noChangeArrowheads="1"/>
          </p:cNvSpPr>
          <p:nvPr>
            <p:ph type="title"/>
          </p:nvPr>
        </p:nvSpPr>
        <p:spPr/>
        <p:txBody>
          <a:bodyPr/>
          <a:lstStyle/>
          <a:p>
            <a:r>
              <a:rPr lang="en-US"/>
              <a:t>Small Francis Turbine &amp; Generator</a:t>
            </a:r>
          </a:p>
        </p:txBody>
      </p:sp>
      <p:pic>
        <p:nvPicPr>
          <p:cNvPr id="151555" name="Picture 3" descr="Francis Turbine small complete"/>
          <p:cNvPicPr>
            <a:picLocks noChangeAspect="1" noChangeArrowheads="1"/>
          </p:cNvPicPr>
          <p:nvPr/>
        </p:nvPicPr>
        <p:blipFill>
          <a:blip r:embed="rId2"/>
          <a:srcRect/>
          <a:stretch>
            <a:fillRect/>
          </a:stretch>
        </p:blipFill>
        <p:spPr bwMode="auto">
          <a:xfrm>
            <a:off x="2439988" y="1828800"/>
            <a:ext cx="4327525" cy="4376738"/>
          </a:xfrm>
          <a:prstGeom prst="rect">
            <a:avLst/>
          </a:prstGeom>
          <a:noFill/>
        </p:spPr>
      </p:pic>
      <p:sp>
        <p:nvSpPr>
          <p:cNvPr id="151557" name="Rectangle 5"/>
          <p:cNvSpPr>
            <a:spLocks noChangeArrowheads="1"/>
          </p:cNvSpPr>
          <p:nvPr/>
        </p:nvSpPr>
        <p:spPr bwMode="auto">
          <a:xfrm>
            <a:off x="228600" y="6592888"/>
            <a:ext cx="2233613" cy="244475"/>
          </a:xfrm>
          <a:prstGeom prst="rect">
            <a:avLst/>
          </a:prstGeom>
          <a:noFill/>
          <a:ln w="9525">
            <a:noFill/>
            <a:miter lim="800000"/>
            <a:headEnd/>
            <a:tailEnd/>
          </a:ln>
          <a:effectLst/>
        </p:spPr>
        <p:txBody>
          <a:bodyPr wrap="none">
            <a:spAutoFit/>
          </a:bodyPr>
          <a:lstStyle/>
          <a:p>
            <a:r>
              <a:rPr lang="en-US" sz="1000"/>
              <a:t>"Water Turbine," Wikipedia.com</a:t>
            </a:r>
          </a:p>
        </p:txBody>
      </p:sp>
    </p:spTree>
  </p:cSld>
  <p:clrMapOvr>
    <a:masterClrMapping/>
  </p:clrMapOvr>
  <p:transition>
    <p:pull dir="rd"/>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D25D1D4E-9C0E-4B69-A3D0-ED9C03BE34DE}" type="slidenum">
              <a:rPr lang="en-US"/>
              <a:pPr/>
              <a:t>42</a:t>
            </a:fld>
            <a:endParaRPr lang="en-US"/>
          </a:p>
        </p:txBody>
      </p:sp>
      <p:sp>
        <p:nvSpPr>
          <p:cNvPr id="149506" name="Rectangle 2"/>
          <p:cNvSpPr>
            <a:spLocks noGrp="1" noChangeArrowheads="1"/>
          </p:cNvSpPr>
          <p:nvPr>
            <p:ph type="title"/>
          </p:nvPr>
        </p:nvSpPr>
        <p:spPr>
          <a:xfrm>
            <a:off x="457200" y="277813"/>
            <a:ext cx="8534400" cy="1139825"/>
          </a:xfrm>
        </p:spPr>
        <p:txBody>
          <a:bodyPr/>
          <a:lstStyle/>
          <a:p>
            <a:r>
              <a:rPr lang="en-US"/>
              <a:t>Francis Turbine – Grand Coulee Dam</a:t>
            </a:r>
          </a:p>
        </p:txBody>
      </p:sp>
      <p:pic>
        <p:nvPicPr>
          <p:cNvPr id="149507" name="Picture 3" descr="Francis Turbine - grandcoulee"/>
          <p:cNvPicPr>
            <a:picLocks noChangeAspect="1" noChangeArrowheads="1"/>
          </p:cNvPicPr>
          <p:nvPr/>
        </p:nvPicPr>
        <p:blipFill>
          <a:blip r:embed="rId2"/>
          <a:srcRect/>
          <a:stretch>
            <a:fillRect/>
          </a:stretch>
        </p:blipFill>
        <p:spPr bwMode="auto">
          <a:xfrm>
            <a:off x="1981200" y="1676400"/>
            <a:ext cx="5334000" cy="4675188"/>
          </a:xfrm>
          <a:prstGeom prst="rect">
            <a:avLst/>
          </a:prstGeom>
          <a:noFill/>
        </p:spPr>
      </p:pic>
      <p:sp>
        <p:nvSpPr>
          <p:cNvPr id="149509" name="Rectangle 5"/>
          <p:cNvSpPr>
            <a:spLocks noChangeArrowheads="1"/>
          </p:cNvSpPr>
          <p:nvPr/>
        </p:nvSpPr>
        <p:spPr bwMode="auto">
          <a:xfrm>
            <a:off x="228600" y="6592888"/>
            <a:ext cx="2233613" cy="244475"/>
          </a:xfrm>
          <a:prstGeom prst="rect">
            <a:avLst/>
          </a:prstGeom>
          <a:noFill/>
          <a:ln w="9525">
            <a:noFill/>
            <a:miter lim="800000"/>
            <a:headEnd/>
            <a:tailEnd/>
          </a:ln>
          <a:effectLst/>
        </p:spPr>
        <p:txBody>
          <a:bodyPr wrap="none">
            <a:spAutoFit/>
          </a:bodyPr>
          <a:lstStyle/>
          <a:p>
            <a:r>
              <a:rPr lang="en-US" sz="1000"/>
              <a:t>"Water Turbine," Wikipedia.com</a:t>
            </a:r>
          </a:p>
        </p:txBody>
      </p:sp>
    </p:spTree>
  </p:cSld>
  <p:clrMapOvr>
    <a:masterClrMapping/>
  </p:clrMapOvr>
  <p:transition>
    <p:pull dir="rd"/>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758AE1A0-9FC4-4680-B596-D40A1D500D49}" type="slidenum">
              <a:rPr lang="en-US"/>
              <a:pPr/>
              <a:t>43</a:t>
            </a:fld>
            <a:endParaRPr lang="en-US"/>
          </a:p>
        </p:txBody>
      </p:sp>
      <p:sp>
        <p:nvSpPr>
          <p:cNvPr id="211970" name="Rectangle 2"/>
          <p:cNvSpPr>
            <a:spLocks noGrp="1" noChangeArrowheads="1"/>
          </p:cNvSpPr>
          <p:nvPr>
            <p:ph type="title"/>
          </p:nvPr>
        </p:nvSpPr>
        <p:spPr/>
        <p:txBody>
          <a:bodyPr/>
          <a:lstStyle/>
          <a:p>
            <a:r>
              <a:rPr lang="en-US"/>
              <a:t>Fixed-Pitch Propeller Turbine</a:t>
            </a:r>
          </a:p>
        </p:txBody>
      </p:sp>
      <p:pic>
        <p:nvPicPr>
          <p:cNvPr id="211971" name="Picture 3" descr="HydroelectricTurbineRunner"/>
          <p:cNvPicPr>
            <a:picLocks noChangeAspect="1" noChangeArrowheads="1"/>
          </p:cNvPicPr>
          <p:nvPr/>
        </p:nvPicPr>
        <p:blipFill>
          <a:blip r:embed="rId2">
            <a:lum bright="6000" contrast="12000"/>
          </a:blip>
          <a:srcRect/>
          <a:stretch>
            <a:fillRect/>
          </a:stretch>
        </p:blipFill>
        <p:spPr bwMode="auto">
          <a:xfrm>
            <a:off x="2057400" y="1981200"/>
            <a:ext cx="5334000" cy="4000500"/>
          </a:xfrm>
          <a:prstGeom prst="rect">
            <a:avLst/>
          </a:prstGeom>
          <a:noFill/>
        </p:spPr>
      </p:pic>
      <p:sp>
        <p:nvSpPr>
          <p:cNvPr id="211972" name="Rectangle 4"/>
          <p:cNvSpPr>
            <a:spLocks noChangeArrowheads="1"/>
          </p:cNvSpPr>
          <p:nvPr/>
        </p:nvSpPr>
        <p:spPr bwMode="auto">
          <a:xfrm>
            <a:off x="228600" y="6592888"/>
            <a:ext cx="2233613" cy="244475"/>
          </a:xfrm>
          <a:prstGeom prst="rect">
            <a:avLst/>
          </a:prstGeom>
          <a:noFill/>
          <a:ln w="9525">
            <a:noFill/>
            <a:miter lim="800000"/>
            <a:headEnd/>
            <a:tailEnd/>
          </a:ln>
          <a:effectLst/>
        </p:spPr>
        <p:txBody>
          <a:bodyPr wrap="none">
            <a:spAutoFit/>
          </a:bodyPr>
          <a:lstStyle/>
          <a:p>
            <a:r>
              <a:rPr lang="en-US" sz="1000"/>
              <a:t>"Water Turbine," Wikipedia.com</a:t>
            </a:r>
          </a:p>
        </p:txBody>
      </p:sp>
    </p:spTree>
  </p:cSld>
  <p:clrMapOvr>
    <a:masterClrMapping/>
  </p:clrMapOvr>
  <p:transition>
    <p:pull dir="rd"/>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DA5B6055-49B6-4DA1-B67A-7852CD7AE736}" type="slidenum">
              <a:rPr lang="en-US"/>
              <a:pPr/>
              <a:t>44</a:t>
            </a:fld>
            <a:endParaRPr lang="en-US"/>
          </a:p>
        </p:txBody>
      </p:sp>
      <p:sp>
        <p:nvSpPr>
          <p:cNvPr id="153602" name="Rectangle 2"/>
          <p:cNvSpPr>
            <a:spLocks noGrp="1" noChangeArrowheads="1"/>
          </p:cNvSpPr>
          <p:nvPr>
            <p:ph type="title"/>
          </p:nvPr>
        </p:nvSpPr>
        <p:spPr/>
        <p:txBody>
          <a:bodyPr/>
          <a:lstStyle/>
          <a:p>
            <a:r>
              <a:rPr lang="en-US"/>
              <a:t>Kaplan Turbine Schematic</a:t>
            </a:r>
          </a:p>
        </p:txBody>
      </p:sp>
      <p:pic>
        <p:nvPicPr>
          <p:cNvPr id="153603" name="Picture 3" descr="Water_turbine"/>
          <p:cNvPicPr>
            <a:picLocks noChangeAspect="1" noChangeArrowheads="1"/>
          </p:cNvPicPr>
          <p:nvPr/>
        </p:nvPicPr>
        <p:blipFill>
          <a:blip r:embed="rId2"/>
          <a:srcRect/>
          <a:stretch>
            <a:fillRect/>
          </a:stretch>
        </p:blipFill>
        <p:spPr bwMode="auto">
          <a:xfrm>
            <a:off x="2514600" y="1828800"/>
            <a:ext cx="4313238" cy="4495800"/>
          </a:xfrm>
          <a:prstGeom prst="rect">
            <a:avLst/>
          </a:prstGeom>
          <a:noFill/>
        </p:spPr>
      </p:pic>
      <p:sp>
        <p:nvSpPr>
          <p:cNvPr id="153604" name="Rectangle 4"/>
          <p:cNvSpPr>
            <a:spLocks noChangeArrowheads="1"/>
          </p:cNvSpPr>
          <p:nvPr/>
        </p:nvSpPr>
        <p:spPr bwMode="auto">
          <a:xfrm>
            <a:off x="228600" y="6592888"/>
            <a:ext cx="2233613" cy="244475"/>
          </a:xfrm>
          <a:prstGeom prst="rect">
            <a:avLst/>
          </a:prstGeom>
          <a:noFill/>
          <a:ln w="9525">
            <a:noFill/>
            <a:miter lim="800000"/>
            <a:headEnd/>
            <a:tailEnd/>
          </a:ln>
          <a:effectLst/>
        </p:spPr>
        <p:txBody>
          <a:bodyPr wrap="none">
            <a:spAutoFit/>
          </a:bodyPr>
          <a:lstStyle/>
          <a:p>
            <a:r>
              <a:rPr lang="en-US" sz="1000"/>
              <a:t>"Water Turbine," Wikipedia.com</a:t>
            </a:r>
          </a:p>
        </p:txBody>
      </p:sp>
    </p:spTree>
  </p:cSld>
  <p:clrMapOvr>
    <a:masterClrMapping/>
  </p:clrMapOvr>
  <p:transition>
    <p:pull dir="rd"/>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4"/>
          <p:cNvSpPr>
            <a:spLocks noGrp="1"/>
          </p:cNvSpPr>
          <p:nvPr>
            <p:ph type="sldNum" sz="quarter" idx="12"/>
          </p:nvPr>
        </p:nvSpPr>
        <p:spPr/>
        <p:txBody>
          <a:bodyPr/>
          <a:lstStyle/>
          <a:p>
            <a:fld id="{D66FA990-B540-4964-AEB4-438ED1BCFCDD}" type="slidenum">
              <a:rPr lang="en-US"/>
              <a:pPr/>
              <a:t>45</a:t>
            </a:fld>
            <a:endParaRPr lang="en-US"/>
          </a:p>
        </p:txBody>
      </p:sp>
      <p:sp>
        <p:nvSpPr>
          <p:cNvPr id="158722" name="Rectangle 2"/>
          <p:cNvSpPr>
            <a:spLocks noGrp="1" noChangeArrowheads="1"/>
          </p:cNvSpPr>
          <p:nvPr>
            <p:ph type="title"/>
          </p:nvPr>
        </p:nvSpPr>
        <p:spPr/>
        <p:txBody>
          <a:bodyPr/>
          <a:lstStyle/>
          <a:p>
            <a:r>
              <a:rPr lang="en-US"/>
              <a:t>Kaplan Turbine Cross Section</a:t>
            </a:r>
          </a:p>
        </p:txBody>
      </p:sp>
      <p:pic>
        <p:nvPicPr>
          <p:cNvPr id="158723" name="Picture 3" descr="Kaplan Turbine cross section"/>
          <p:cNvPicPr>
            <a:picLocks noChangeAspect="1" noChangeArrowheads="1"/>
          </p:cNvPicPr>
          <p:nvPr/>
        </p:nvPicPr>
        <p:blipFill>
          <a:blip r:embed="rId2"/>
          <a:srcRect/>
          <a:stretch>
            <a:fillRect/>
          </a:stretch>
        </p:blipFill>
        <p:spPr bwMode="auto">
          <a:xfrm>
            <a:off x="1143000" y="2362200"/>
            <a:ext cx="2997200" cy="2997200"/>
          </a:xfrm>
          <a:prstGeom prst="rect">
            <a:avLst/>
          </a:prstGeom>
          <a:noFill/>
        </p:spPr>
      </p:pic>
      <p:pic>
        <p:nvPicPr>
          <p:cNvPr id="158724" name="Picture 4" descr="Kaplan_turbine_bonneville"/>
          <p:cNvPicPr>
            <a:picLocks noChangeAspect="1" noChangeArrowheads="1"/>
          </p:cNvPicPr>
          <p:nvPr/>
        </p:nvPicPr>
        <p:blipFill>
          <a:blip r:embed="rId3"/>
          <a:srcRect/>
          <a:stretch>
            <a:fillRect/>
          </a:stretch>
        </p:blipFill>
        <p:spPr bwMode="auto">
          <a:xfrm>
            <a:off x="5181600" y="2133600"/>
            <a:ext cx="2800350" cy="3571875"/>
          </a:xfrm>
          <a:prstGeom prst="rect">
            <a:avLst/>
          </a:prstGeom>
          <a:noFill/>
        </p:spPr>
      </p:pic>
      <p:sp>
        <p:nvSpPr>
          <p:cNvPr id="158725" name="Rectangle 5"/>
          <p:cNvSpPr>
            <a:spLocks noChangeArrowheads="1"/>
          </p:cNvSpPr>
          <p:nvPr/>
        </p:nvSpPr>
        <p:spPr bwMode="auto">
          <a:xfrm>
            <a:off x="228600" y="6592888"/>
            <a:ext cx="2233613" cy="244475"/>
          </a:xfrm>
          <a:prstGeom prst="rect">
            <a:avLst/>
          </a:prstGeom>
          <a:noFill/>
          <a:ln w="9525">
            <a:noFill/>
            <a:miter lim="800000"/>
            <a:headEnd/>
            <a:tailEnd/>
          </a:ln>
          <a:effectLst/>
        </p:spPr>
        <p:txBody>
          <a:bodyPr wrap="none">
            <a:spAutoFit/>
          </a:bodyPr>
          <a:lstStyle/>
          <a:p>
            <a:r>
              <a:rPr lang="en-US" sz="1000"/>
              <a:t>"Water Turbine," Wikipedia.com</a:t>
            </a:r>
          </a:p>
        </p:txBody>
      </p:sp>
    </p:spTree>
  </p:cSld>
  <p:clrMapOvr>
    <a:masterClrMapping/>
  </p:clrMapOvr>
  <p:transition>
    <p:pull dir="rd"/>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061D6896-6460-4661-854D-6B97A6658B9A}" type="slidenum">
              <a:rPr lang="en-US"/>
              <a:pPr/>
              <a:t>46</a:t>
            </a:fld>
            <a:endParaRPr lang="en-US"/>
          </a:p>
        </p:txBody>
      </p:sp>
      <p:sp>
        <p:nvSpPr>
          <p:cNvPr id="194564" name="Rectangle 4"/>
          <p:cNvSpPr>
            <a:spLocks noGrp="1" noChangeArrowheads="1"/>
          </p:cNvSpPr>
          <p:nvPr>
            <p:ph type="title"/>
          </p:nvPr>
        </p:nvSpPr>
        <p:spPr/>
        <p:txBody>
          <a:bodyPr/>
          <a:lstStyle/>
          <a:p>
            <a:r>
              <a:rPr lang="en-US" i="1"/>
              <a:t>Suspended Power</a:t>
            </a:r>
            <a:r>
              <a:rPr lang="en-US"/>
              <a:t>, Sheeler, 1939</a:t>
            </a:r>
          </a:p>
        </p:txBody>
      </p:sp>
      <p:pic>
        <p:nvPicPr>
          <p:cNvPr id="194565" name="Picture 5" descr="sheeler-charles_suspended_power"/>
          <p:cNvPicPr>
            <a:picLocks noChangeAspect="1" noChangeArrowheads="1"/>
          </p:cNvPicPr>
          <p:nvPr/>
        </p:nvPicPr>
        <p:blipFill>
          <a:blip r:embed="rId2"/>
          <a:srcRect/>
          <a:stretch>
            <a:fillRect/>
          </a:stretch>
        </p:blipFill>
        <p:spPr bwMode="auto">
          <a:xfrm>
            <a:off x="2514600" y="1600200"/>
            <a:ext cx="3897313" cy="5029200"/>
          </a:xfrm>
          <a:prstGeom prst="rect">
            <a:avLst/>
          </a:prstGeom>
          <a:noFill/>
        </p:spPr>
      </p:pic>
    </p:spTree>
  </p:cSld>
  <p:clrMapOvr>
    <a:masterClrMapping/>
  </p:clrMapOvr>
  <p:transition>
    <p:pull dir="rd"/>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255FB3F7-67DD-4D4C-9C81-18C7C4615BE1}" type="slidenum">
              <a:rPr lang="en-US"/>
              <a:pPr/>
              <a:t>47</a:t>
            </a:fld>
            <a:endParaRPr lang="en-US"/>
          </a:p>
        </p:txBody>
      </p:sp>
      <p:sp>
        <p:nvSpPr>
          <p:cNvPr id="159746" name="Rectangle 2"/>
          <p:cNvSpPr>
            <a:spLocks noGrp="1" noChangeArrowheads="1"/>
          </p:cNvSpPr>
          <p:nvPr>
            <p:ph type="title"/>
          </p:nvPr>
        </p:nvSpPr>
        <p:spPr/>
        <p:txBody>
          <a:bodyPr/>
          <a:lstStyle/>
          <a:p>
            <a:r>
              <a:rPr lang="en-US"/>
              <a:t>Vertical Kaplan Turbine Setup</a:t>
            </a:r>
          </a:p>
        </p:txBody>
      </p:sp>
      <p:pic>
        <p:nvPicPr>
          <p:cNvPr id="159747" name="Picture 3" descr="Kaplan Turbine -vertical"/>
          <p:cNvPicPr>
            <a:picLocks noChangeAspect="1" noChangeArrowheads="1"/>
          </p:cNvPicPr>
          <p:nvPr/>
        </p:nvPicPr>
        <p:blipFill>
          <a:blip r:embed="rId2"/>
          <a:srcRect/>
          <a:stretch>
            <a:fillRect/>
          </a:stretch>
        </p:blipFill>
        <p:spPr bwMode="auto">
          <a:xfrm>
            <a:off x="1524000" y="1981200"/>
            <a:ext cx="6834188" cy="4102100"/>
          </a:xfrm>
          <a:prstGeom prst="rect">
            <a:avLst/>
          </a:prstGeom>
          <a:noFill/>
        </p:spPr>
      </p:pic>
      <p:sp>
        <p:nvSpPr>
          <p:cNvPr id="159748"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266FA844-98D7-4EC1-933B-74ECA894F7A0}" type="slidenum">
              <a:rPr lang="en-US"/>
              <a:pPr/>
              <a:t>48</a:t>
            </a:fld>
            <a:endParaRPr lang="en-US"/>
          </a:p>
        </p:txBody>
      </p:sp>
      <p:sp>
        <p:nvSpPr>
          <p:cNvPr id="160770" name="Rectangle 2"/>
          <p:cNvSpPr>
            <a:spLocks noGrp="1" noChangeArrowheads="1"/>
          </p:cNvSpPr>
          <p:nvPr>
            <p:ph type="title"/>
          </p:nvPr>
        </p:nvSpPr>
        <p:spPr/>
        <p:txBody>
          <a:bodyPr/>
          <a:lstStyle/>
          <a:p>
            <a:r>
              <a:rPr lang="en-US"/>
              <a:t>Horizontal Kaplan Turbine</a:t>
            </a:r>
          </a:p>
        </p:txBody>
      </p:sp>
      <p:pic>
        <p:nvPicPr>
          <p:cNvPr id="160771" name="Picture 3" descr="Kaplan Turbine - Horizontal Bulb"/>
          <p:cNvPicPr>
            <a:picLocks noChangeAspect="1" noChangeArrowheads="1"/>
          </p:cNvPicPr>
          <p:nvPr/>
        </p:nvPicPr>
        <p:blipFill>
          <a:blip r:embed="rId2"/>
          <a:srcRect/>
          <a:stretch>
            <a:fillRect/>
          </a:stretch>
        </p:blipFill>
        <p:spPr bwMode="auto">
          <a:xfrm>
            <a:off x="1447800" y="2133600"/>
            <a:ext cx="6667500" cy="3592513"/>
          </a:xfrm>
          <a:prstGeom prst="rect">
            <a:avLst/>
          </a:prstGeom>
          <a:noFill/>
        </p:spPr>
      </p:pic>
      <p:sp>
        <p:nvSpPr>
          <p:cNvPr id="160772"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E8F4B3-A89E-475E-9FA4-A8CDACE04338}" type="slidenum">
              <a:rPr lang="en-US"/>
              <a:pPr/>
              <a:t>49</a:t>
            </a:fld>
            <a:endParaRPr lang="en-US"/>
          </a:p>
        </p:txBody>
      </p:sp>
      <p:sp>
        <p:nvSpPr>
          <p:cNvPr id="156674" name="Rectangle 2"/>
          <p:cNvSpPr>
            <a:spLocks noGrp="1" noChangeArrowheads="1"/>
          </p:cNvSpPr>
          <p:nvPr>
            <p:ph type="title"/>
          </p:nvPr>
        </p:nvSpPr>
        <p:spPr/>
        <p:txBody>
          <a:bodyPr/>
          <a:lstStyle/>
          <a:p>
            <a:r>
              <a:rPr lang="en-US"/>
              <a:t>Pelton Wheel Turbine</a:t>
            </a:r>
          </a:p>
        </p:txBody>
      </p:sp>
      <p:pic>
        <p:nvPicPr>
          <p:cNvPr id="156675" name="Picture 3" descr="GB Figure 5"/>
          <p:cNvPicPr>
            <a:picLocks noChangeAspect="1" noChangeArrowheads="1"/>
          </p:cNvPicPr>
          <p:nvPr/>
        </p:nvPicPr>
        <p:blipFill>
          <a:blip r:embed="rId2"/>
          <a:srcRect/>
          <a:stretch>
            <a:fillRect/>
          </a:stretch>
        </p:blipFill>
        <p:spPr bwMode="auto">
          <a:xfrm>
            <a:off x="1828800" y="2514600"/>
            <a:ext cx="6200775" cy="2428875"/>
          </a:xfrm>
          <a:prstGeom prst="rect">
            <a:avLst/>
          </a:prstGeom>
          <a:noFill/>
        </p:spPr>
      </p:pic>
      <p:sp>
        <p:nvSpPr>
          <p:cNvPr id="156676"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00259FB-F94E-4D7D-A653-9C3F2F653ADC}" type="slidenum">
              <a:rPr lang="en-US"/>
              <a:pPr/>
              <a:t>50</a:t>
            </a:fld>
            <a:endParaRPr lang="en-US"/>
          </a:p>
        </p:txBody>
      </p:sp>
      <p:sp>
        <p:nvSpPr>
          <p:cNvPr id="157698" name="Rectangle 2"/>
          <p:cNvSpPr>
            <a:spLocks noGrp="1" noChangeArrowheads="1"/>
          </p:cNvSpPr>
          <p:nvPr>
            <p:ph type="title"/>
          </p:nvPr>
        </p:nvSpPr>
        <p:spPr/>
        <p:txBody>
          <a:bodyPr/>
          <a:lstStyle/>
          <a:p>
            <a:r>
              <a:rPr lang="en-US"/>
              <a:t>Turgo Turbine</a:t>
            </a:r>
          </a:p>
        </p:txBody>
      </p:sp>
      <p:pic>
        <p:nvPicPr>
          <p:cNvPr id="157699" name="Picture 3" descr="GB Figure 5"/>
          <p:cNvPicPr>
            <a:picLocks noChangeAspect="1" noChangeArrowheads="1"/>
          </p:cNvPicPr>
          <p:nvPr/>
        </p:nvPicPr>
        <p:blipFill>
          <a:blip r:embed="rId2"/>
          <a:srcRect/>
          <a:stretch>
            <a:fillRect/>
          </a:stretch>
        </p:blipFill>
        <p:spPr bwMode="auto">
          <a:xfrm>
            <a:off x="1295400" y="2286000"/>
            <a:ext cx="6648450" cy="3609975"/>
          </a:xfrm>
          <a:prstGeom prst="rect">
            <a:avLst/>
          </a:prstGeom>
          <a:noFill/>
        </p:spPr>
      </p:pic>
      <p:sp>
        <p:nvSpPr>
          <p:cNvPr id="157700"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6"/>
          <p:cNvSpPr>
            <a:spLocks noGrp="1"/>
          </p:cNvSpPr>
          <p:nvPr>
            <p:ph type="sldNum" sz="quarter" idx="12"/>
          </p:nvPr>
        </p:nvSpPr>
        <p:spPr/>
        <p:txBody>
          <a:bodyPr/>
          <a:lstStyle/>
          <a:p>
            <a:fld id="{9B434235-39F9-4144-A5B8-90B6D51196A2}" type="slidenum">
              <a:rPr lang="en-US"/>
              <a:pPr/>
              <a:t>51</a:t>
            </a:fld>
            <a:endParaRPr lang="en-US"/>
          </a:p>
        </p:txBody>
      </p:sp>
      <p:sp>
        <p:nvSpPr>
          <p:cNvPr id="73730" name="Rectangle 2"/>
          <p:cNvSpPr>
            <a:spLocks noGrp="1" noChangeArrowheads="1"/>
          </p:cNvSpPr>
          <p:nvPr>
            <p:ph type="title"/>
          </p:nvPr>
        </p:nvSpPr>
        <p:spPr/>
        <p:txBody>
          <a:bodyPr/>
          <a:lstStyle/>
          <a:p>
            <a:r>
              <a:rPr lang="en-US"/>
              <a:t>Turbine Design Ranges</a:t>
            </a:r>
          </a:p>
        </p:txBody>
      </p:sp>
      <p:sp>
        <p:nvSpPr>
          <p:cNvPr id="73731" name="Rectangle 3"/>
          <p:cNvSpPr>
            <a:spLocks noGrp="1" noChangeArrowheads="1"/>
          </p:cNvSpPr>
          <p:nvPr>
            <p:ph type="body" sz="half" idx="1"/>
          </p:nvPr>
        </p:nvSpPr>
        <p:spPr>
          <a:xfrm>
            <a:off x="1676400" y="2209800"/>
            <a:ext cx="2590800" cy="3810000"/>
          </a:xfrm>
        </p:spPr>
        <p:txBody>
          <a:bodyPr/>
          <a:lstStyle/>
          <a:p>
            <a:r>
              <a:rPr lang="en-US" sz="3200">
                <a:hlinkClick r:id="rId2" tooltip="Kaplan turbine"/>
              </a:rPr>
              <a:t>Kaplan</a:t>
            </a:r>
            <a:endParaRPr lang="en-US" sz="3200"/>
          </a:p>
          <a:p>
            <a:r>
              <a:rPr lang="en-US" sz="3200">
                <a:hlinkClick r:id="rId3" tooltip="Francis turbine"/>
              </a:rPr>
              <a:t>Francis</a:t>
            </a:r>
            <a:endParaRPr lang="en-US" sz="3200"/>
          </a:p>
          <a:p>
            <a:r>
              <a:rPr lang="en-US" sz="3200">
                <a:hlinkClick r:id="rId4" tooltip="Pelton wheel"/>
              </a:rPr>
              <a:t>Pelton</a:t>
            </a:r>
            <a:endParaRPr lang="en-US" sz="3200"/>
          </a:p>
          <a:p>
            <a:r>
              <a:rPr lang="en-US" sz="3200">
                <a:hlinkClick r:id="rId5" tooltip="Turgo turbine"/>
              </a:rPr>
              <a:t>Turgo</a:t>
            </a:r>
            <a:r>
              <a:rPr lang="en-US" sz="3200"/>
              <a:t>		</a:t>
            </a:r>
          </a:p>
          <a:p>
            <a:pPr>
              <a:buFont typeface="Wingdings" pitchFamily="2" charset="2"/>
              <a:buNone/>
            </a:pPr>
            <a:endParaRPr lang="en-US" sz="3200"/>
          </a:p>
        </p:txBody>
      </p:sp>
      <p:sp>
        <p:nvSpPr>
          <p:cNvPr id="73732" name="Rectangle 4"/>
          <p:cNvSpPr>
            <a:spLocks noGrp="1" noChangeArrowheads="1"/>
          </p:cNvSpPr>
          <p:nvPr>
            <p:ph type="body" sz="half" idx="2"/>
          </p:nvPr>
        </p:nvSpPr>
        <p:spPr>
          <a:xfrm>
            <a:off x="4343400" y="2209800"/>
            <a:ext cx="4038600" cy="3810000"/>
          </a:xfrm>
        </p:spPr>
        <p:txBody>
          <a:bodyPr/>
          <a:lstStyle/>
          <a:p>
            <a:pPr>
              <a:buFont typeface="Wingdings" pitchFamily="2" charset="2"/>
              <a:buNone/>
            </a:pPr>
            <a:r>
              <a:rPr lang="en-US" sz="3200"/>
              <a:t>  2 &lt; </a:t>
            </a:r>
            <a:r>
              <a:rPr lang="en-US" sz="3200" i="1"/>
              <a:t>H</a:t>
            </a:r>
            <a:r>
              <a:rPr lang="en-US" sz="3200"/>
              <a:t> &lt; 40  </a:t>
            </a:r>
          </a:p>
          <a:p>
            <a:pPr>
              <a:buFont typeface="Wingdings" pitchFamily="2" charset="2"/>
              <a:buNone/>
            </a:pPr>
            <a:r>
              <a:rPr lang="en-US" sz="3200"/>
              <a:t>10 &lt; </a:t>
            </a:r>
            <a:r>
              <a:rPr lang="en-US" sz="3200" i="1"/>
              <a:t>H</a:t>
            </a:r>
            <a:r>
              <a:rPr lang="en-US" sz="3200"/>
              <a:t> &lt; 350 </a:t>
            </a:r>
          </a:p>
          <a:p>
            <a:pPr>
              <a:buFont typeface="Wingdings" pitchFamily="2" charset="2"/>
              <a:buNone/>
            </a:pPr>
            <a:r>
              <a:rPr lang="en-US" sz="3200"/>
              <a:t>50 &lt; </a:t>
            </a:r>
            <a:r>
              <a:rPr lang="en-US" sz="3200" i="1"/>
              <a:t>H</a:t>
            </a:r>
            <a:r>
              <a:rPr lang="en-US" sz="3200"/>
              <a:t> &lt; 1300 </a:t>
            </a:r>
          </a:p>
          <a:p>
            <a:pPr>
              <a:buFont typeface="Wingdings" pitchFamily="2" charset="2"/>
              <a:buNone/>
            </a:pPr>
            <a:r>
              <a:rPr lang="en-US" sz="3200"/>
              <a:t>50 &lt; </a:t>
            </a:r>
            <a:r>
              <a:rPr lang="en-US" sz="3200" i="1"/>
              <a:t>H</a:t>
            </a:r>
            <a:r>
              <a:rPr lang="en-US" sz="3200"/>
              <a:t> &lt; 250 </a:t>
            </a:r>
            <a:br>
              <a:rPr lang="en-US" sz="3200"/>
            </a:br>
            <a:endParaRPr lang="en-US" sz="3200"/>
          </a:p>
          <a:p>
            <a:pPr>
              <a:buFont typeface="Wingdings" pitchFamily="2" charset="2"/>
              <a:buNone/>
            </a:pPr>
            <a:r>
              <a:rPr lang="en-US"/>
              <a:t>(</a:t>
            </a:r>
            <a:r>
              <a:rPr lang="en-US" i="1"/>
              <a:t>H</a:t>
            </a:r>
            <a:r>
              <a:rPr lang="en-US"/>
              <a:t> = head in meters)</a:t>
            </a:r>
            <a:endParaRPr lang="en-US" sz="3200"/>
          </a:p>
          <a:p>
            <a:endParaRPr lang="en-US" sz="2400"/>
          </a:p>
        </p:txBody>
      </p:sp>
      <p:sp>
        <p:nvSpPr>
          <p:cNvPr id="73733" name="Text Box 5"/>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F5A20D66-2504-4235-B53F-093158B622EF}" type="slidenum">
              <a:rPr lang="en-US"/>
              <a:pPr/>
              <a:t>52</a:t>
            </a:fld>
            <a:endParaRPr lang="en-US"/>
          </a:p>
        </p:txBody>
      </p:sp>
      <p:sp>
        <p:nvSpPr>
          <p:cNvPr id="74754" name="Rectangle 2"/>
          <p:cNvSpPr>
            <a:spLocks noGrp="1" noChangeArrowheads="1"/>
          </p:cNvSpPr>
          <p:nvPr>
            <p:ph type="title"/>
          </p:nvPr>
        </p:nvSpPr>
        <p:spPr/>
        <p:txBody>
          <a:bodyPr/>
          <a:lstStyle/>
          <a:p>
            <a:r>
              <a:rPr lang="en-US"/>
              <a:t>Turbine Ranges of Application</a:t>
            </a:r>
          </a:p>
        </p:txBody>
      </p:sp>
      <p:pic>
        <p:nvPicPr>
          <p:cNvPr id="74755" name="Picture 3" descr="GB Figure 5"/>
          <p:cNvPicPr>
            <a:picLocks noChangeAspect="1" noChangeArrowheads="1"/>
          </p:cNvPicPr>
          <p:nvPr/>
        </p:nvPicPr>
        <p:blipFill>
          <a:blip r:embed="rId2">
            <a:lum bright="12000"/>
          </a:blip>
          <a:srcRect/>
          <a:stretch>
            <a:fillRect/>
          </a:stretch>
        </p:blipFill>
        <p:spPr bwMode="auto">
          <a:xfrm>
            <a:off x="1371600" y="1752600"/>
            <a:ext cx="6667500" cy="4486275"/>
          </a:xfrm>
          <a:prstGeom prst="rect">
            <a:avLst/>
          </a:prstGeom>
          <a:noFill/>
          <a:ln w="9525">
            <a:solidFill>
              <a:schemeClr val="tx1"/>
            </a:solidFill>
            <a:miter lim="800000"/>
            <a:headEnd/>
            <a:tailEnd/>
          </a:ln>
        </p:spPr>
      </p:pic>
      <p:sp>
        <p:nvSpPr>
          <p:cNvPr id="74756"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Slide Number Placeholder 5"/>
          <p:cNvSpPr>
            <a:spLocks noGrp="1"/>
          </p:cNvSpPr>
          <p:nvPr>
            <p:ph type="sldNum" sz="quarter" idx="12"/>
          </p:nvPr>
        </p:nvSpPr>
        <p:spPr/>
        <p:txBody>
          <a:bodyPr/>
          <a:lstStyle/>
          <a:p>
            <a:fld id="{B00D1C91-8E30-4F09-B92D-C4CB31C34449}" type="slidenum">
              <a:rPr lang="en-US"/>
              <a:pPr/>
              <a:t>53</a:t>
            </a:fld>
            <a:endParaRPr lang="en-US"/>
          </a:p>
        </p:txBody>
      </p:sp>
      <p:sp>
        <p:nvSpPr>
          <p:cNvPr id="208952" name="Rectangle 56"/>
          <p:cNvSpPr>
            <a:spLocks noGrp="1" noChangeArrowheads="1"/>
          </p:cNvSpPr>
          <p:nvPr>
            <p:ph type="title"/>
          </p:nvPr>
        </p:nvSpPr>
        <p:spPr/>
        <p:txBody>
          <a:bodyPr/>
          <a:lstStyle/>
          <a:p>
            <a:r>
              <a:rPr lang="en-US"/>
              <a:t>Turbine Design Recommendations</a:t>
            </a:r>
          </a:p>
        </p:txBody>
      </p:sp>
      <p:graphicFrame>
        <p:nvGraphicFramePr>
          <p:cNvPr id="208982" name="Group 86"/>
          <p:cNvGraphicFramePr>
            <a:graphicFrameLocks noGrp="1"/>
          </p:cNvGraphicFramePr>
          <p:nvPr>
            <p:ph idx="1"/>
          </p:nvPr>
        </p:nvGraphicFramePr>
        <p:xfrm>
          <a:off x="457200" y="1981200"/>
          <a:ext cx="8229600" cy="3819525"/>
        </p:xfrm>
        <a:graphic>
          <a:graphicData uri="http://schemas.openxmlformats.org/drawingml/2006/table">
            <a:tbl>
              <a:tblPr/>
              <a:tblGrid>
                <a:gridCol w="1390650"/>
                <a:gridCol w="2289175"/>
                <a:gridCol w="2463800"/>
                <a:gridCol w="2085975"/>
              </a:tblGrid>
              <a:tr h="381000">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4400" b="0" i="0" u="none" strike="noStrike" cap="none" normalizeH="0" baseline="0" smtClean="0">
                        <a:ln>
                          <a:noFill/>
                        </a:ln>
                        <a:solidFill>
                          <a:schemeClr val="tx1"/>
                        </a:solidFill>
                        <a:effectLst/>
                        <a:latin typeface="Verdana" pitchFamily="34" charset="0"/>
                      </a:endParaRPr>
                    </a:p>
                  </a:txBody>
                  <a:tcPr horzOverflow="overflow">
                    <a:lnL cap="flat">
                      <a:noFill/>
                    </a:lnL>
                    <a:lnR>
                      <a:noFill/>
                    </a:lnR>
                    <a:lnT cap="flat">
                      <a:noFill/>
                    </a:lnT>
                    <a:lnB>
                      <a:noFill/>
                    </a:lnB>
                    <a:lnTlToBr>
                      <a:noFill/>
                    </a:lnTlToBr>
                    <a:lnBlToTr>
                      <a:noFill/>
                    </a:lnBlToTr>
                    <a:noFill/>
                  </a:tcPr>
                </a:tc>
                <a:tc gridSpan="3">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800" b="1" i="0" u="none" strike="noStrike" cap="none" normalizeH="0" baseline="0" smtClean="0">
                          <a:ln>
                            <a:noFill/>
                          </a:ln>
                          <a:solidFill>
                            <a:schemeClr val="tx1"/>
                          </a:solidFill>
                          <a:effectLst/>
                          <a:latin typeface="Arial" charset="0"/>
                          <a:cs typeface="Arial" charset="0"/>
                        </a:rPr>
                        <a:t>Head Pressure</a:t>
                      </a:r>
                      <a:endParaRPr kumimoji="0" lang="en-US" sz="4400" b="0" i="0" u="none" strike="noStrike" cap="none" normalizeH="0" baseline="0" smtClean="0">
                        <a:ln>
                          <a:noFill/>
                        </a:ln>
                        <a:solidFill>
                          <a:schemeClr val="tx1"/>
                        </a:solidFill>
                        <a:effectLst/>
                        <a:latin typeface="Arial" charset="0"/>
                      </a:endParaRPr>
                    </a:p>
                  </a:txBody>
                  <a:tcPr horzOverflow="overflow">
                    <a:lnL>
                      <a:noFill/>
                    </a:lnL>
                    <a:lnR cap="flat">
                      <a:noFill/>
                    </a:lnR>
                    <a:lnT cap="flat">
                      <a:noFill/>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r>
              <a:tr h="382588">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4400" b="0" i="0" u="none" strike="noStrike" cap="none" normalizeH="0" baseline="0" smtClean="0">
                        <a:ln>
                          <a:noFill/>
                        </a:ln>
                        <a:solidFill>
                          <a:schemeClr val="tx1"/>
                        </a:solidFill>
                        <a:effectLst/>
                        <a:latin typeface="Verdana" pitchFamily="34" charset="0"/>
                      </a:endParaRPr>
                    </a:p>
                  </a:txBody>
                  <a:tcPr horzOverflow="overflow">
                    <a:lnL cap="flat">
                      <a:noFill/>
                    </a:lnL>
                    <a:lnR>
                      <a:noFill/>
                    </a:lnR>
                    <a:lnT>
                      <a:noFill/>
                    </a:lnT>
                    <a:lnB>
                      <a:noFill/>
                    </a:lnB>
                    <a:lnTlToBr>
                      <a:noFill/>
                    </a:lnTlToBr>
                    <a:lnBlToTr>
                      <a:noFill/>
                    </a:lnBlToTr>
                    <a:no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Arial" charset="0"/>
                          <a:cs typeface="Arial" charset="0"/>
                        </a:rPr>
                        <a:t>High</a:t>
                      </a:r>
                      <a:endParaRPr kumimoji="0" lang="en-US" sz="3600" b="0" i="0" u="none" strike="noStrike" cap="none" normalizeH="0" baseline="0" smtClean="0">
                        <a:ln>
                          <a:noFill/>
                        </a:ln>
                        <a:solidFill>
                          <a:schemeClr val="tx1"/>
                        </a:solidFill>
                        <a:effectLst/>
                        <a:latin typeface="Arial" charset="0"/>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Arial" charset="0"/>
                          <a:cs typeface="Arial" charset="0"/>
                        </a:rPr>
                        <a:t>Medium</a:t>
                      </a:r>
                      <a:endParaRPr kumimoji="0" lang="en-US" sz="3600" b="0" i="0" u="none" strike="noStrike" cap="none" normalizeH="0" baseline="0" smtClean="0">
                        <a:ln>
                          <a:noFill/>
                        </a:ln>
                        <a:solidFill>
                          <a:schemeClr val="tx1"/>
                        </a:solidFill>
                        <a:effectLst/>
                        <a:latin typeface="Arial" charset="0"/>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Arial" charset="0"/>
                          <a:cs typeface="Arial" charset="0"/>
                        </a:rPr>
                        <a:t>Low</a:t>
                      </a:r>
                      <a:endParaRPr kumimoji="0" lang="en-US" sz="3600" b="0" i="0" u="none" strike="noStrike" cap="none" normalizeH="0" baseline="0" smtClean="0">
                        <a:ln>
                          <a:noFill/>
                        </a:ln>
                        <a:solidFill>
                          <a:schemeClr val="tx1"/>
                        </a:solidFill>
                        <a:effectLst/>
                        <a:latin typeface="Arial" charset="0"/>
                      </a:endParaRPr>
                    </a:p>
                  </a:txBody>
                  <a:tcPr marL="0" marR="0" marT="0" marB="0" horzOverflow="overflow">
                    <a:lnL>
                      <a:noFill/>
                    </a:lnL>
                    <a:lnR cap="flat">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46175">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Arial" charset="0"/>
                          <a:cs typeface="Arial" charset="0"/>
                        </a:rPr>
                        <a:t>Impulse</a:t>
                      </a:r>
                      <a:endParaRPr kumimoji="0" lang="en-US" sz="3600" b="0" i="0" u="none" strike="noStrike" cap="none" normalizeH="0" baseline="0" smtClean="0">
                        <a:ln>
                          <a:noFill/>
                        </a:ln>
                        <a:solidFill>
                          <a:schemeClr val="tx1"/>
                        </a:solidFill>
                        <a:effectLst/>
                        <a:latin typeface="Arial" charset="0"/>
                      </a:endParaRPr>
                    </a:p>
                  </a:txBody>
                  <a:tcPr horzOverflow="overflow">
                    <a:lnL cap="flat">
                      <a:noFill/>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charset="0"/>
                          <a:cs typeface="Arial" charset="0"/>
                        </a:rPr>
                        <a:t>Pelton</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charset="0"/>
                          <a:cs typeface="Arial" charset="0"/>
                        </a:rPr>
                        <a:t>Turgo</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charset="0"/>
                          <a:cs typeface="Arial" charset="0"/>
                        </a:rPr>
                        <a:t>Multi-jet Pelton</a:t>
                      </a:r>
                      <a:endParaRPr kumimoji="0" lang="en-US" sz="36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CC"/>
                    </a:solid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charset="0"/>
                          <a:cs typeface="Arial" charset="0"/>
                        </a:rPr>
                        <a:t>Crossflow</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charset="0"/>
                          <a:cs typeface="Arial" charset="0"/>
                        </a:rPr>
                        <a:t>Turgo</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charset="0"/>
                          <a:cs typeface="Arial" charset="0"/>
                        </a:rPr>
                        <a:t>Multi-jet Pelton</a:t>
                      </a:r>
                      <a:endParaRPr kumimoji="0" lang="en-US" sz="36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CC"/>
                    </a:solid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charset="0"/>
                          <a:cs typeface="Arial" charset="0"/>
                        </a:rPr>
                        <a:t>Crossflow</a:t>
                      </a:r>
                      <a:endParaRPr kumimoji="0" lang="en-US" sz="36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CC"/>
                    </a:solidFill>
                  </a:tcPr>
                </a:tc>
              </a:tr>
              <a:tr h="1149350">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Arial" charset="0"/>
                          <a:cs typeface="Arial" charset="0"/>
                        </a:rPr>
                        <a:t>Reaction</a:t>
                      </a:r>
                      <a:endParaRPr kumimoji="0" lang="en-US" sz="3600" b="0" i="0" u="none" strike="noStrike" cap="none" normalizeH="0" baseline="0" smtClean="0">
                        <a:ln>
                          <a:noFill/>
                        </a:ln>
                        <a:solidFill>
                          <a:schemeClr val="tx1"/>
                        </a:solidFill>
                        <a:effectLst/>
                        <a:latin typeface="Arial" charset="0"/>
                      </a:endParaRPr>
                    </a:p>
                  </a:txBody>
                  <a:tcPr horzOverflow="overflow">
                    <a:lnL cap="flat">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charset="0"/>
                          <a:cs typeface="Arial" charset="0"/>
                        </a:rPr>
                        <a:t> </a:t>
                      </a:r>
                      <a:endParaRPr kumimoji="0" lang="en-US" sz="36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charset="0"/>
                          <a:cs typeface="Arial" charset="0"/>
                        </a:rPr>
                        <a:t>Francis</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charset="0"/>
                          <a:cs typeface="Arial" charset="0"/>
                        </a:rPr>
                        <a:t>Pump-as-Turbine</a:t>
                      </a:r>
                      <a:endParaRPr kumimoji="0" lang="en-US" sz="36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charset="0"/>
                          <a:cs typeface="Arial" charset="0"/>
                        </a:rPr>
                        <a:t>Propeller</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charset="0"/>
                          <a:cs typeface="Arial" charset="0"/>
                        </a:rPr>
                        <a:t>Kaplan</a:t>
                      </a:r>
                      <a:endParaRPr kumimoji="0" lang="en-US" sz="36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r>
            </a:tbl>
          </a:graphicData>
        </a:graphic>
      </p:graphicFrame>
      <p:sp>
        <p:nvSpPr>
          <p:cNvPr id="208983" name="Text Box 87"/>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DFF56AEE-AB66-45B9-ABA6-FDDAE7CEC608}" type="slidenum">
              <a:rPr lang="en-US"/>
              <a:pPr/>
              <a:t>54</a:t>
            </a:fld>
            <a:endParaRPr lang="en-US"/>
          </a:p>
        </p:txBody>
      </p:sp>
      <p:sp>
        <p:nvSpPr>
          <p:cNvPr id="75780" name="Rectangle 4"/>
          <p:cNvSpPr>
            <a:spLocks noGrp="1" noChangeArrowheads="1"/>
          </p:cNvSpPr>
          <p:nvPr>
            <p:ph type="title"/>
          </p:nvPr>
        </p:nvSpPr>
        <p:spPr/>
        <p:txBody>
          <a:bodyPr/>
          <a:lstStyle/>
          <a:p>
            <a:r>
              <a:rPr lang="en-US"/>
              <a:t>Fish Friendly Turbine Design</a:t>
            </a:r>
          </a:p>
        </p:txBody>
      </p:sp>
      <p:pic>
        <p:nvPicPr>
          <p:cNvPr id="75782" name="Picture 6" descr="Illustration of a hydro turbine."/>
          <p:cNvPicPr>
            <a:picLocks noChangeAspect="1" noChangeArrowheads="1"/>
          </p:cNvPicPr>
          <p:nvPr/>
        </p:nvPicPr>
        <p:blipFill>
          <a:blip r:embed="rId2"/>
          <a:srcRect/>
          <a:stretch>
            <a:fillRect/>
          </a:stretch>
        </p:blipFill>
        <p:spPr bwMode="auto">
          <a:xfrm>
            <a:off x="2590800" y="1752600"/>
            <a:ext cx="3940175" cy="4419600"/>
          </a:xfrm>
          <a:prstGeom prst="rect">
            <a:avLst/>
          </a:prstGeom>
          <a:noFill/>
        </p:spPr>
      </p:pic>
      <p:sp>
        <p:nvSpPr>
          <p:cNvPr id="75783" name="Rectangle 7"/>
          <p:cNvSpPr>
            <a:spLocks noChangeArrowheads="1"/>
          </p:cNvSpPr>
          <p:nvPr/>
        </p:nvSpPr>
        <p:spPr bwMode="auto">
          <a:xfrm>
            <a:off x="228600" y="6613525"/>
            <a:ext cx="3565525" cy="244475"/>
          </a:xfrm>
          <a:prstGeom prst="rect">
            <a:avLst/>
          </a:prstGeom>
          <a:noFill/>
          <a:ln w="9525">
            <a:noFill/>
            <a:miter lim="800000"/>
            <a:headEnd/>
            <a:tailEnd/>
          </a:ln>
          <a:effectLst/>
        </p:spPr>
        <p:txBody>
          <a:bodyPr wrap="none" anchor="ctr">
            <a:spAutoFit/>
          </a:bodyPr>
          <a:lstStyle/>
          <a:p>
            <a:pPr eaLnBrk="1" hangingPunct="1"/>
            <a:r>
              <a:rPr lang="en-US" sz="1000"/>
              <a:t>www.eere.energy.gov/windandhydro/hydro_rd.html </a:t>
            </a:r>
          </a:p>
        </p:txBody>
      </p:sp>
    </p:spTree>
  </p:cSld>
  <p:clrMapOvr>
    <a:masterClrMapping/>
  </p:clrMapOvr>
  <p:transition>
    <p:pull dir="rd"/>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B7F401FE-CD2E-456E-A7CF-70408B01B1BB}" type="slidenum">
              <a:rPr lang="en-US"/>
              <a:pPr/>
              <a:t>55</a:t>
            </a:fld>
            <a:endParaRPr lang="en-US"/>
          </a:p>
        </p:txBody>
      </p:sp>
      <p:sp>
        <p:nvSpPr>
          <p:cNvPr id="216066" name="Rectangle 2"/>
          <p:cNvSpPr>
            <a:spLocks noGrp="1" noChangeArrowheads="1"/>
          </p:cNvSpPr>
          <p:nvPr>
            <p:ph type="title"/>
          </p:nvPr>
        </p:nvSpPr>
        <p:spPr/>
        <p:txBody>
          <a:bodyPr/>
          <a:lstStyle/>
          <a:p>
            <a:r>
              <a:rPr lang="en-US"/>
              <a:t>Efficiency of Hydropower Plants</a:t>
            </a:r>
          </a:p>
        </p:txBody>
      </p:sp>
      <p:sp>
        <p:nvSpPr>
          <p:cNvPr id="216067" name="Rectangle 3"/>
          <p:cNvSpPr>
            <a:spLocks noGrp="1" noChangeArrowheads="1"/>
          </p:cNvSpPr>
          <p:nvPr>
            <p:ph type="body" idx="1"/>
          </p:nvPr>
        </p:nvSpPr>
        <p:spPr>
          <a:xfrm>
            <a:off x="457200" y="1828800"/>
            <a:ext cx="8229600" cy="4530725"/>
          </a:xfrm>
        </p:spPr>
        <p:txBody>
          <a:bodyPr/>
          <a:lstStyle/>
          <a:p>
            <a:r>
              <a:rPr lang="en-US"/>
              <a:t>Hydropower is very efficient</a:t>
            </a:r>
          </a:p>
          <a:p>
            <a:pPr lvl="1"/>
            <a:r>
              <a:rPr lang="en-US"/>
              <a:t>Efficiency = (electrical power delivered to the “busbar”) ÷ (potential energy of head water)</a:t>
            </a:r>
          </a:p>
          <a:p>
            <a:r>
              <a:rPr lang="en-US"/>
              <a:t>Typical losses are due to</a:t>
            </a:r>
          </a:p>
          <a:p>
            <a:pPr lvl="1"/>
            <a:r>
              <a:rPr lang="en-US"/>
              <a:t>Frictional drag and turbulence of flow</a:t>
            </a:r>
          </a:p>
          <a:p>
            <a:pPr lvl="1"/>
            <a:r>
              <a:rPr lang="en-US"/>
              <a:t>Friction and magnetic losses in turbine &amp; generator</a:t>
            </a:r>
          </a:p>
          <a:p>
            <a:r>
              <a:rPr lang="en-US"/>
              <a:t>Overall efficiency ranges from 75-95%</a:t>
            </a:r>
          </a:p>
        </p:txBody>
      </p:sp>
      <p:sp>
        <p:nvSpPr>
          <p:cNvPr id="216068"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514273AD-3510-439F-8BC4-4D7198EDD2B7}" type="slidenum">
              <a:rPr lang="en-US"/>
              <a:pPr/>
              <a:t>56</a:t>
            </a:fld>
            <a:endParaRPr lang="en-US"/>
          </a:p>
        </p:txBody>
      </p:sp>
      <p:sp>
        <p:nvSpPr>
          <p:cNvPr id="217092" name="Rectangle 4"/>
          <p:cNvSpPr>
            <a:spLocks noGrp="1" noChangeArrowheads="1"/>
          </p:cNvSpPr>
          <p:nvPr>
            <p:ph type="title"/>
          </p:nvPr>
        </p:nvSpPr>
        <p:spPr/>
        <p:txBody>
          <a:bodyPr/>
          <a:lstStyle/>
          <a:p>
            <a:r>
              <a:rPr lang="en-US"/>
              <a:t>Hydropower Calculations</a:t>
            </a:r>
          </a:p>
        </p:txBody>
      </p:sp>
      <p:sp>
        <p:nvSpPr>
          <p:cNvPr id="217095" name="Rectangle 7"/>
          <p:cNvSpPr>
            <a:spLocks noGrp="1" noChangeArrowheads="1"/>
          </p:cNvSpPr>
          <p:nvPr>
            <p:ph type="body" idx="1"/>
          </p:nvPr>
        </p:nvSpPr>
        <p:spPr>
          <a:xfrm>
            <a:off x="457200" y="3505200"/>
            <a:ext cx="8229600" cy="2625725"/>
          </a:xfrm>
        </p:spPr>
        <p:txBody>
          <a:bodyPr/>
          <a:lstStyle/>
          <a:p>
            <a:r>
              <a:rPr lang="en-US" i="1"/>
              <a:t>P = </a:t>
            </a:r>
            <a:r>
              <a:rPr lang="en-US"/>
              <a:t>power in kilowatts (kW)</a:t>
            </a:r>
          </a:p>
          <a:p>
            <a:r>
              <a:rPr lang="en-US" i="1"/>
              <a:t>g = </a:t>
            </a:r>
            <a:r>
              <a:rPr lang="en-US"/>
              <a:t>gravitational acceleration (9.81 </a:t>
            </a:r>
            <a:r>
              <a:rPr lang="en-US" i="1"/>
              <a:t>m</a:t>
            </a:r>
            <a:r>
              <a:rPr lang="en-US"/>
              <a:t>/</a:t>
            </a:r>
            <a:r>
              <a:rPr lang="en-US" i="1"/>
              <a:t>s</a:t>
            </a:r>
            <a:r>
              <a:rPr lang="en-US" baseline="30000"/>
              <a:t>2</a:t>
            </a:r>
            <a:r>
              <a:rPr lang="en-US"/>
              <a:t>)</a:t>
            </a:r>
            <a:endParaRPr lang="en-US" i="1"/>
          </a:p>
          <a:p>
            <a:r>
              <a:rPr lang="en-US" i="1">
                <a:latin typeface="Symbol" pitchFamily="18" charset="2"/>
                <a:sym typeface="Symbol" pitchFamily="18" charset="2"/>
              </a:rPr>
              <a:t></a:t>
            </a:r>
            <a:r>
              <a:rPr lang="en-US"/>
              <a:t> = turbo-generator efficiency (0&lt;</a:t>
            </a:r>
            <a:r>
              <a:rPr lang="en-US" i="1"/>
              <a:t>n</a:t>
            </a:r>
            <a:r>
              <a:rPr lang="en-US"/>
              <a:t>&lt;1)</a:t>
            </a:r>
          </a:p>
          <a:p>
            <a:r>
              <a:rPr lang="en-US" i="1"/>
              <a:t>Q </a:t>
            </a:r>
            <a:r>
              <a:rPr lang="en-US"/>
              <a:t>= quantity of water flowing (</a:t>
            </a:r>
            <a:r>
              <a:rPr lang="en-US" i="1"/>
              <a:t>m</a:t>
            </a:r>
            <a:r>
              <a:rPr lang="en-US" baseline="30000"/>
              <a:t>3</a:t>
            </a:r>
            <a:r>
              <a:rPr lang="en-US"/>
              <a:t>/sec)</a:t>
            </a:r>
          </a:p>
          <a:p>
            <a:r>
              <a:rPr lang="en-US" i="1"/>
              <a:t>H </a:t>
            </a:r>
            <a:r>
              <a:rPr lang="en-US"/>
              <a:t>= effective head (</a:t>
            </a:r>
            <a:r>
              <a:rPr lang="en-US" i="1"/>
              <a:t>m</a:t>
            </a:r>
            <a:r>
              <a:rPr lang="en-US"/>
              <a:t>)</a:t>
            </a:r>
          </a:p>
        </p:txBody>
      </p:sp>
      <p:graphicFrame>
        <p:nvGraphicFramePr>
          <p:cNvPr id="217093" name="Object 5"/>
          <p:cNvGraphicFramePr>
            <a:graphicFrameLocks noGrp="1" noChangeAspect="1"/>
          </p:cNvGraphicFramePr>
          <p:nvPr>
            <p:ph idx="4294967295"/>
          </p:nvPr>
        </p:nvGraphicFramePr>
        <p:xfrm>
          <a:off x="2514600" y="1905000"/>
          <a:ext cx="3471863" cy="1325563"/>
        </p:xfrm>
        <a:graphic>
          <a:graphicData uri="http://schemas.openxmlformats.org/presentationml/2006/ole">
            <mc:AlternateContent xmlns:mc="http://schemas.openxmlformats.org/markup-compatibility/2006">
              <mc:Choice xmlns:v="urn:schemas-microsoft-com:vml" Requires="v">
                <p:oleObj spid="_x0000_s217094" name="Equation" r:id="rId3" imgW="1130040" imgH="431640" progId="Equation.3">
                  <p:embed/>
                </p:oleObj>
              </mc:Choice>
              <mc:Fallback>
                <p:oleObj name="Equation" r:id="rId3" imgW="1130040" imgH="431640" progId="Equation.3">
                  <p:embed/>
                  <p:pic>
                    <p:nvPicPr>
                      <p:cNvPr id="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4600" y="1905000"/>
                        <a:ext cx="3471863" cy="13255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17096" name="Text Box 8"/>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CBA12C90-B107-4D12-9E3C-1B65A3BF2A95}" type="slidenum">
              <a:rPr lang="en-US"/>
              <a:pPr/>
              <a:t>57</a:t>
            </a:fld>
            <a:endParaRPr lang="en-US"/>
          </a:p>
        </p:txBody>
      </p:sp>
      <p:sp>
        <p:nvSpPr>
          <p:cNvPr id="240644" name="Rectangle 4"/>
          <p:cNvSpPr>
            <a:spLocks noGrp="1" noChangeArrowheads="1"/>
          </p:cNvSpPr>
          <p:nvPr>
            <p:ph type="title"/>
          </p:nvPr>
        </p:nvSpPr>
        <p:spPr/>
        <p:txBody>
          <a:bodyPr/>
          <a:lstStyle/>
          <a:p>
            <a:r>
              <a:rPr lang="en-US"/>
              <a:t>Production Expense Comparison</a:t>
            </a:r>
          </a:p>
        </p:txBody>
      </p:sp>
      <p:pic>
        <p:nvPicPr>
          <p:cNvPr id="240646" name="Picture 6" descr="hydro-1"/>
          <p:cNvPicPr>
            <a:picLocks noChangeAspect="1" noChangeArrowheads="1"/>
          </p:cNvPicPr>
          <p:nvPr/>
        </p:nvPicPr>
        <p:blipFill>
          <a:blip r:embed="rId2"/>
          <a:srcRect/>
          <a:stretch>
            <a:fillRect/>
          </a:stretch>
        </p:blipFill>
        <p:spPr bwMode="auto">
          <a:xfrm>
            <a:off x="685800" y="1600200"/>
            <a:ext cx="8001000" cy="4316413"/>
          </a:xfrm>
          <a:prstGeom prst="rect">
            <a:avLst/>
          </a:prstGeom>
          <a:noFill/>
        </p:spPr>
      </p:pic>
      <p:sp>
        <p:nvSpPr>
          <p:cNvPr id="240647" name="Text Box 7"/>
          <p:cNvSpPr txBox="1">
            <a:spLocks noChangeArrowheads="1"/>
          </p:cNvSpPr>
          <p:nvPr/>
        </p:nvSpPr>
        <p:spPr bwMode="auto">
          <a:xfrm>
            <a:off x="228600" y="6613525"/>
            <a:ext cx="5370513" cy="244475"/>
          </a:xfrm>
          <a:prstGeom prst="rect">
            <a:avLst/>
          </a:prstGeom>
          <a:noFill/>
          <a:ln w="9525">
            <a:noFill/>
            <a:miter lim="800000"/>
            <a:headEnd/>
            <a:tailEnd/>
          </a:ln>
          <a:effectLst/>
        </p:spPr>
        <p:txBody>
          <a:bodyPr wrap="none">
            <a:spAutoFit/>
          </a:bodyPr>
          <a:lstStyle/>
          <a:p>
            <a:r>
              <a:rPr lang="en-US" sz="1000"/>
              <a:t>Wisconsin Valley Improvement Company, http://www.wvic.com/hydro-facts.htm</a:t>
            </a:r>
          </a:p>
        </p:txBody>
      </p:sp>
    </p:spTree>
  </p:cSld>
  <p:clrMapOvr>
    <a:masterClrMapping/>
  </p:clrMapOvr>
  <p:transition>
    <p:pull dir="rd"/>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81A683D2-63AC-4593-AF0C-2B9006EE0FA0}" type="slidenum">
              <a:rPr lang="en-US"/>
              <a:pPr/>
              <a:t>58</a:t>
            </a:fld>
            <a:endParaRPr lang="en-US"/>
          </a:p>
        </p:txBody>
      </p:sp>
      <p:sp>
        <p:nvSpPr>
          <p:cNvPr id="237570" name="Rectangle 2"/>
          <p:cNvSpPr>
            <a:spLocks noGrp="1" noChangeArrowheads="1"/>
          </p:cNvSpPr>
          <p:nvPr>
            <p:ph type="title"/>
          </p:nvPr>
        </p:nvSpPr>
        <p:spPr/>
        <p:txBody>
          <a:bodyPr/>
          <a:lstStyle/>
          <a:p>
            <a:r>
              <a:rPr lang="en-US" sz="4000"/>
              <a:t>Capital Costs of Several Hydro Plants</a:t>
            </a:r>
          </a:p>
        </p:txBody>
      </p:sp>
      <p:sp>
        <p:nvSpPr>
          <p:cNvPr id="237572" name="Rectangle 4"/>
          <p:cNvSpPr>
            <a:spLocks noGrp="1" noChangeArrowheads="1"/>
          </p:cNvSpPr>
          <p:nvPr>
            <p:ph type="body" idx="1"/>
          </p:nvPr>
        </p:nvSpPr>
        <p:spPr>
          <a:xfrm>
            <a:off x="1219200" y="5410200"/>
            <a:ext cx="7086600" cy="949325"/>
          </a:xfrm>
        </p:spPr>
        <p:txBody>
          <a:bodyPr/>
          <a:lstStyle/>
          <a:p>
            <a:pPr>
              <a:lnSpc>
                <a:spcPct val="90000"/>
              </a:lnSpc>
              <a:buFont typeface="Wingdings" pitchFamily="2" charset="2"/>
              <a:buNone/>
            </a:pPr>
            <a:r>
              <a:rPr lang="en-US" sz="1600"/>
              <a:t>Note that these are for countries where costs are bound to be lower than for fully industrialized countries</a:t>
            </a:r>
          </a:p>
        </p:txBody>
      </p:sp>
      <p:pic>
        <p:nvPicPr>
          <p:cNvPr id="237571" name="Picture 3" descr="GB Table 5"/>
          <p:cNvPicPr>
            <a:picLocks noChangeAspect="1" noChangeArrowheads="1"/>
          </p:cNvPicPr>
          <p:nvPr/>
        </p:nvPicPr>
        <p:blipFill>
          <a:blip r:embed="rId2"/>
          <a:srcRect/>
          <a:stretch>
            <a:fillRect/>
          </a:stretch>
        </p:blipFill>
        <p:spPr bwMode="auto">
          <a:xfrm>
            <a:off x="685800" y="1981200"/>
            <a:ext cx="8001000" cy="3206750"/>
          </a:xfrm>
          <a:prstGeom prst="rect">
            <a:avLst/>
          </a:prstGeom>
          <a:noFill/>
        </p:spPr>
      </p:pic>
      <p:sp>
        <p:nvSpPr>
          <p:cNvPr id="237573" name="Text Box 5"/>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AB0A5097-EDBC-451C-98AD-2E9E2FAA0C1A}" type="slidenum">
              <a:rPr lang="en-US"/>
              <a:pPr/>
              <a:t>59</a:t>
            </a:fld>
            <a:endParaRPr lang="en-US"/>
          </a:p>
        </p:txBody>
      </p:sp>
      <p:sp>
        <p:nvSpPr>
          <p:cNvPr id="243714" name="Rectangle 2"/>
          <p:cNvSpPr>
            <a:spLocks noGrp="1" noChangeArrowheads="1"/>
          </p:cNvSpPr>
          <p:nvPr>
            <p:ph type="title"/>
          </p:nvPr>
        </p:nvSpPr>
        <p:spPr>
          <a:xfrm>
            <a:off x="457200" y="277813"/>
            <a:ext cx="8534400" cy="1139825"/>
          </a:xfrm>
        </p:spPr>
        <p:txBody>
          <a:bodyPr/>
          <a:lstStyle/>
          <a:p>
            <a:r>
              <a:rPr lang="en-US"/>
              <a:t>Estimates for US Hydro Construction</a:t>
            </a:r>
          </a:p>
        </p:txBody>
      </p:sp>
      <p:sp>
        <p:nvSpPr>
          <p:cNvPr id="243715" name="Rectangle 3"/>
          <p:cNvSpPr>
            <a:spLocks noGrp="1" noChangeArrowheads="1"/>
          </p:cNvSpPr>
          <p:nvPr>
            <p:ph type="body" idx="1"/>
          </p:nvPr>
        </p:nvSpPr>
        <p:spPr/>
        <p:txBody>
          <a:bodyPr/>
          <a:lstStyle/>
          <a:p>
            <a:r>
              <a:rPr lang="en-US"/>
              <a:t>Study of 2000 potential US hydro sites</a:t>
            </a:r>
          </a:p>
          <a:p>
            <a:r>
              <a:rPr lang="en-US"/>
              <a:t>Potential capacities from 1-1300 MW</a:t>
            </a:r>
          </a:p>
          <a:p>
            <a:r>
              <a:rPr lang="en-US"/>
              <a:t>Estimated development costs</a:t>
            </a:r>
          </a:p>
          <a:p>
            <a:pPr lvl="1"/>
            <a:r>
              <a:rPr lang="en-US"/>
              <a:t>$2,000-4,000 per kW</a:t>
            </a:r>
          </a:p>
          <a:p>
            <a:pPr lvl="1"/>
            <a:r>
              <a:rPr lang="en-US"/>
              <a:t>Civil engineering 65-75% of total</a:t>
            </a:r>
          </a:p>
          <a:p>
            <a:pPr lvl="1"/>
            <a:r>
              <a:rPr lang="en-US"/>
              <a:t>Environmental studies &amp; licensing 15-25%</a:t>
            </a:r>
          </a:p>
          <a:p>
            <a:pPr lvl="1"/>
            <a:r>
              <a:rPr lang="en-US"/>
              <a:t>Turbo-generator &amp; control systems ~10%</a:t>
            </a:r>
          </a:p>
          <a:p>
            <a:pPr lvl="1"/>
            <a:r>
              <a:rPr lang="en-US"/>
              <a:t>Ongoing costs add ~1-2% to project NPV (!)</a:t>
            </a:r>
          </a:p>
        </p:txBody>
      </p:sp>
      <p:sp>
        <p:nvSpPr>
          <p:cNvPr id="243716" name="Text Box 4"/>
          <p:cNvSpPr txBox="1">
            <a:spLocks noChangeArrowheads="1"/>
          </p:cNvSpPr>
          <p:nvPr/>
        </p:nvSpPr>
        <p:spPr bwMode="auto">
          <a:xfrm>
            <a:off x="228600" y="6461125"/>
            <a:ext cx="7318375" cy="396875"/>
          </a:xfrm>
          <a:prstGeom prst="rect">
            <a:avLst/>
          </a:prstGeom>
          <a:noFill/>
          <a:ln w="9525">
            <a:noFill/>
            <a:miter lim="800000"/>
            <a:headEnd/>
            <a:tailEnd/>
          </a:ln>
          <a:effectLst/>
        </p:spPr>
        <p:txBody>
          <a:bodyPr wrap="none">
            <a:spAutoFit/>
          </a:bodyPr>
          <a:lstStyle/>
          <a:p>
            <a:r>
              <a:rPr lang="en-US" sz="1000"/>
              <a:t>Hall </a:t>
            </a:r>
            <a:r>
              <a:rPr lang="en-US" sz="1000" i="1"/>
              <a:t>et al. </a:t>
            </a:r>
            <a:r>
              <a:rPr lang="en-US" sz="1000"/>
              <a:t>(2003), </a:t>
            </a:r>
            <a:r>
              <a:rPr lang="en-US" sz="1000" i="1"/>
              <a:t>Estimation of Economic Parameters of US Hydropower Resources, Idaho National Laboratory</a:t>
            </a:r>
            <a:br>
              <a:rPr lang="en-US" sz="1000" i="1"/>
            </a:br>
            <a:r>
              <a:rPr lang="en-US" sz="1000" i="1"/>
              <a:t>hydropower.id.doe.gov/resourceassessment/ pdfs/project_report-final_with_disclaimer-3jul03.pdf</a:t>
            </a:r>
            <a:r>
              <a:rPr lang="en-US" sz="1000"/>
              <a:t> </a:t>
            </a:r>
            <a:r>
              <a:rPr lang="en-US" sz="1000" i="1"/>
              <a:t> </a:t>
            </a:r>
          </a:p>
        </p:txBody>
      </p:sp>
    </p:spTree>
  </p:cSld>
  <p:clrMapOvr>
    <a:masterClrMapping/>
  </p:clrMapOvr>
  <p:transition>
    <p:pull dir="rd"/>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B4526517-6DEC-47BB-AB4A-4AAA1FAFDFF0}" type="slidenum">
              <a:rPr lang="en-US"/>
              <a:pPr/>
              <a:t>60</a:t>
            </a:fld>
            <a:endParaRPr lang="en-US"/>
          </a:p>
        </p:txBody>
      </p:sp>
      <p:sp>
        <p:nvSpPr>
          <p:cNvPr id="256002" name="Rectangle 2"/>
          <p:cNvSpPr>
            <a:spLocks noGrp="1" noChangeArrowheads="1"/>
          </p:cNvSpPr>
          <p:nvPr>
            <p:ph type="title"/>
          </p:nvPr>
        </p:nvSpPr>
        <p:spPr/>
        <p:txBody>
          <a:bodyPr/>
          <a:lstStyle/>
          <a:p>
            <a:r>
              <a:rPr lang="en-US"/>
              <a:t>High Upfront Capital Expenses</a:t>
            </a:r>
          </a:p>
        </p:txBody>
      </p:sp>
      <p:sp>
        <p:nvSpPr>
          <p:cNvPr id="256003" name="Rectangle 3"/>
          <p:cNvSpPr>
            <a:spLocks noGrp="1" noChangeArrowheads="1"/>
          </p:cNvSpPr>
          <p:nvPr>
            <p:ph type="body" idx="1"/>
          </p:nvPr>
        </p:nvSpPr>
        <p:spPr/>
        <p:txBody>
          <a:bodyPr/>
          <a:lstStyle/>
          <a:p>
            <a:r>
              <a:rPr lang="en-US"/>
              <a:t>5 MW hydro plant with 25 m low head</a:t>
            </a:r>
          </a:p>
          <a:p>
            <a:pPr lvl="1"/>
            <a:r>
              <a:rPr lang="en-US"/>
              <a:t>Construction cost of ~$20 million</a:t>
            </a:r>
          </a:p>
          <a:p>
            <a:pPr lvl="1"/>
            <a:r>
              <a:rPr lang="en-US"/>
              <a:t>Negligible ongoing costs</a:t>
            </a:r>
          </a:p>
          <a:p>
            <a:pPr lvl="1"/>
            <a:r>
              <a:rPr lang="en-US"/>
              <a:t>Ancillary benefits from dam </a:t>
            </a:r>
          </a:p>
          <a:p>
            <a:pPr lvl="2"/>
            <a:r>
              <a:rPr lang="en-US"/>
              <a:t>flood control, recreation, irrigation, etc.</a:t>
            </a:r>
          </a:p>
          <a:p>
            <a:r>
              <a:rPr lang="en-US"/>
              <a:t>50 MW combined-cycle gas turbine</a:t>
            </a:r>
          </a:p>
          <a:p>
            <a:pPr lvl="1"/>
            <a:r>
              <a:rPr lang="en-US"/>
              <a:t>~$20 million purchase cost of equipment</a:t>
            </a:r>
          </a:p>
          <a:p>
            <a:pPr lvl="1"/>
            <a:r>
              <a:rPr lang="en-US"/>
              <a:t>Significant ongoing fuel costs</a:t>
            </a:r>
          </a:p>
          <a:p>
            <a:r>
              <a:rPr lang="en-US"/>
              <a:t>Short-term pressures may favor fossil fuel energy production</a:t>
            </a:r>
          </a:p>
        </p:txBody>
      </p:sp>
      <p:sp>
        <p:nvSpPr>
          <p:cNvPr id="256004"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500E3CD6-C605-496C-B5D0-85AD15D6949D}" type="slidenum">
              <a:rPr lang="en-US"/>
              <a:pPr/>
              <a:t>61</a:t>
            </a:fld>
            <a:endParaRPr lang="en-US"/>
          </a:p>
        </p:txBody>
      </p:sp>
      <p:sp>
        <p:nvSpPr>
          <p:cNvPr id="50178" name="Rectangle 2"/>
          <p:cNvSpPr>
            <a:spLocks noGrp="1" noChangeArrowheads="1"/>
          </p:cNvSpPr>
          <p:nvPr>
            <p:ph type="title"/>
          </p:nvPr>
        </p:nvSpPr>
        <p:spPr/>
        <p:txBody>
          <a:bodyPr/>
          <a:lstStyle/>
          <a:p>
            <a:r>
              <a:rPr lang="en-US"/>
              <a:t>Impacts of Hydroelectric Dams</a:t>
            </a:r>
          </a:p>
        </p:txBody>
      </p:sp>
      <p:pic>
        <p:nvPicPr>
          <p:cNvPr id="50179" name="Picture 3" descr="Image1"/>
          <p:cNvPicPr>
            <a:picLocks noChangeAspect="1" noChangeArrowheads="1"/>
          </p:cNvPicPr>
          <p:nvPr/>
        </p:nvPicPr>
        <p:blipFill>
          <a:blip r:embed="rId2"/>
          <a:srcRect/>
          <a:stretch>
            <a:fillRect/>
          </a:stretch>
        </p:blipFill>
        <p:spPr bwMode="auto">
          <a:xfrm>
            <a:off x="1066800" y="1600200"/>
            <a:ext cx="7086600" cy="4962525"/>
          </a:xfrm>
          <a:prstGeom prst="rect">
            <a:avLst/>
          </a:prstGeom>
          <a:noFill/>
        </p:spPr>
      </p:pic>
    </p:spTree>
  </p:cSld>
  <p:clrMapOvr>
    <a:masterClrMapping/>
  </p:clrMapOvr>
  <p:transition>
    <p:pull dir="rd"/>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fld id="{7A5A2C89-E0AE-40A2-A6BE-925FF14E1C38}" type="slidenum">
              <a:rPr lang="en-US"/>
              <a:pPr/>
              <a:t>62</a:t>
            </a:fld>
            <a:endParaRPr lang="en-US"/>
          </a:p>
        </p:txBody>
      </p:sp>
      <p:sp>
        <p:nvSpPr>
          <p:cNvPr id="105476" name="Rectangle 4"/>
          <p:cNvSpPr>
            <a:spLocks noGrp="1" noChangeArrowheads="1"/>
          </p:cNvSpPr>
          <p:nvPr>
            <p:ph type="title"/>
          </p:nvPr>
        </p:nvSpPr>
        <p:spPr/>
        <p:txBody>
          <a:bodyPr/>
          <a:lstStyle/>
          <a:p>
            <a:r>
              <a:rPr lang="en-US"/>
              <a:t>Ecological Impacts</a:t>
            </a:r>
          </a:p>
        </p:txBody>
      </p:sp>
      <p:sp>
        <p:nvSpPr>
          <p:cNvPr id="105477" name="Rectangle 5"/>
          <p:cNvSpPr>
            <a:spLocks noGrp="1" noChangeArrowheads="1"/>
          </p:cNvSpPr>
          <p:nvPr>
            <p:ph type="body" idx="1"/>
          </p:nvPr>
        </p:nvSpPr>
        <p:spPr>
          <a:xfrm>
            <a:off x="457200" y="1600200"/>
            <a:ext cx="8229600" cy="4876800"/>
          </a:xfrm>
        </p:spPr>
        <p:txBody>
          <a:bodyPr/>
          <a:lstStyle/>
          <a:p>
            <a:r>
              <a:rPr lang="en-US" sz="2200"/>
              <a:t>Loss of forests, wildlife habitat, species</a:t>
            </a:r>
          </a:p>
          <a:p>
            <a:r>
              <a:rPr lang="en-US" sz="2200"/>
              <a:t>Degradation of upstream catchment areas due to inundation of reservoir area</a:t>
            </a:r>
          </a:p>
          <a:p>
            <a:r>
              <a:rPr lang="en-US" sz="2200"/>
              <a:t>Rotting vegetation also emits greenhouse gases</a:t>
            </a:r>
          </a:p>
          <a:p>
            <a:r>
              <a:rPr lang="en-US" sz="2200"/>
              <a:t>Loss of aquatic biodiversity, fisheries, other downstream services</a:t>
            </a:r>
          </a:p>
          <a:p>
            <a:r>
              <a:rPr lang="en-US" sz="2200"/>
              <a:t>Cumulative impacts on water quality, natural flooding </a:t>
            </a:r>
          </a:p>
          <a:p>
            <a:r>
              <a:rPr lang="en-US" sz="2200"/>
              <a:t>Disrupt transfer of energy, sediment, nutrients</a:t>
            </a:r>
          </a:p>
          <a:p>
            <a:r>
              <a:rPr lang="en-US" sz="2200"/>
              <a:t>Sedimentation reduces reservoir life, erodes turbines</a:t>
            </a:r>
          </a:p>
          <a:p>
            <a:pPr lvl="1"/>
            <a:r>
              <a:rPr lang="en-US" sz="2000"/>
              <a:t>Creation of new wetland habitat </a:t>
            </a:r>
          </a:p>
          <a:p>
            <a:pPr lvl="1"/>
            <a:r>
              <a:rPr lang="en-US" sz="2000"/>
              <a:t>Fishing and recreational opportunities provided by new reservoirs</a:t>
            </a:r>
          </a:p>
        </p:txBody>
      </p:sp>
    </p:spTree>
  </p:cSld>
  <p:clrMapOvr>
    <a:masterClrMapping/>
  </p:clrMapOvr>
  <p:transition>
    <p:pull dir="rd"/>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fld id="{5A0EC2F4-5FB8-4EED-A32B-335352760906}" type="slidenum">
              <a:rPr lang="en-US"/>
              <a:pPr/>
              <a:t>63</a:t>
            </a:fld>
            <a:endParaRPr lang="en-US"/>
          </a:p>
        </p:txBody>
      </p:sp>
      <p:sp>
        <p:nvSpPr>
          <p:cNvPr id="110596" name="Rectangle 4"/>
          <p:cNvSpPr>
            <a:spLocks noGrp="1" noChangeArrowheads="1"/>
          </p:cNvSpPr>
          <p:nvPr>
            <p:ph type="title"/>
          </p:nvPr>
        </p:nvSpPr>
        <p:spPr/>
        <p:txBody>
          <a:bodyPr/>
          <a:lstStyle/>
          <a:p>
            <a:r>
              <a:rPr lang="en-US"/>
              <a:t>Environmental and Social Issues</a:t>
            </a:r>
          </a:p>
        </p:txBody>
      </p:sp>
      <p:sp>
        <p:nvSpPr>
          <p:cNvPr id="110597" name="Rectangle 5"/>
          <p:cNvSpPr>
            <a:spLocks noGrp="1" noChangeArrowheads="1"/>
          </p:cNvSpPr>
          <p:nvPr>
            <p:ph type="body" idx="1"/>
          </p:nvPr>
        </p:nvSpPr>
        <p:spPr/>
        <p:txBody>
          <a:bodyPr/>
          <a:lstStyle/>
          <a:p>
            <a:r>
              <a:rPr lang="en-US" sz="2000"/>
              <a:t>Land use – inundation and displacement of people</a:t>
            </a:r>
          </a:p>
          <a:p>
            <a:r>
              <a:rPr lang="en-US" sz="2000"/>
              <a:t>Impacts on natural hydrology</a:t>
            </a:r>
          </a:p>
          <a:p>
            <a:pPr lvl="1"/>
            <a:r>
              <a:rPr lang="en-US" sz="1800"/>
              <a:t>Increase evaporative losses</a:t>
            </a:r>
          </a:p>
          <a:p>
            <a:pPr lvl="1"/>
            <a:r>
              <a:rPr lang="en-US" sz="1800"/>
              <a:t>Altering river flows and natural flooding cycles</a:t>
            </a:r>
          </a:p>
          <a:p>
            <a:pPr lvl="1"/>
            <a:r>
              <a:rPr lang="en-US" sz="1800"/>
              <a:t>Sedimentation/silting</a:t>
            </a:r>
          </a:p>
          <a:p>
            <a:r>
              <a:rPr lang="en-US" sz="2000"/>
              <a:t>Impacts on biodiversity</a:t>
            </a:r>
          </a:p>
          <a:p>
            <a:pPr lvl="1"/>
            <a:r>
              <a:rPr lang="en-US" sz="1800"/>
              <a:t>Aquatic ecology, fish, plants, mammals</a:t>
            </a:r>
          </a:p>
          <a:p>
            <a:r>
              <a:rPr lang="en-US" sz="2000"/>
              <a:t>Water chemistry changes</a:t>
            </a:r>
          </a:p>
          <a:p>
            <a:pPr lvl="1"/>
            <a:r>
              <a:rPr lang="en-US" sz="1800"/>
              <a:t>Mercury, nitrates, oxygen</a:t>
            </a:r>
          </a:p>
          <a:p>
            <a:pPr lvl="1"/>
            <a:r>
              <a:rPr lang="en-US" sz="1800"/>
              <a:t>Bacterial and viral infections</a:t>
            </a:r>
          </a:p>
          <a:p>
            <a:pPr lvl="2"/>
            <a:r>
              <a:rPr lang="en-US" sz="1600"/>
              <a:t>Tropics</a:t>
            </a:r>
          </a:p>
          <a:p>
            <a:r>
              <a:rPr lang="en-US" sz="2000"/>
              <a:t>Seismic Risks</a:t>
            </a:r>
          </a:p>
          <a:p>
            <a:r>
              <a:rPr lang="en-US" sz="2000"/>
              <a:t>Structural dam failure risks</a:t>
            </a:r>
          </a:p>
          <a:p>
            <a:pPr lvl="2"/>
            <a:endParaRPr lang="en-US" sz="1600"/>
          </a:p>
          <a:p>
            <a:endParaRPr lang="en-US" sz="2000"/>
          </a:p>
        </p:txBody>
      </p:sp>
    </p:spTree>
  </p:cSld>
  <p:clrMapOvr>
    <a:masterClrMapping/>
  </p:clrMapOvr>
  <p:transition>
    <p:pull dir="rd"/>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Slide Number Placeholder 4"/>
          <p:cNvSpPr>
            <a:spLocks noGrp="1"/>
          </p:cNvSpPr>
          <p:nvPr>
            <p:ph type="sldNum" sz="quarter" idx="12"/>
          </p:nvPr>
        </p:nvSpPr>
        <p:spPr/>
        <p:txBody>
          <a:bodyPr/>
          <a:lstStyle/>
          <a:p>
            <a:fld id="{98958194-6B11-43B9-A93A-04C0457D21A8}" type="slidenum">
              <a:rPr lang="en-US"/>
              <a:pPr/>
              <a:t>64</a:t>
            </a:fld>
            <a:endParaRPr lang="en-US"/>
          </a:p>
        </p:txBody>
      </p:sp>
      <p:sp>
        <p:nvSpPr>
          <p:cNvPr id="130050" name="Rectangle 2"/>
          <p:cNvSpPr>
            <a:spLocks noGrp="1" noChangeArrowheads="1"/>
          </p:cNvSpPr>
          <p:nvPr>
            <p:ph type="title"/>
          </p:nvPr>
        </p:nvSpPr>
        <p:spPr/>
        <p:txBody>
          <a:bodyPr/>
          <a:lstStyle/>
          <a:p>
            <a:r>
              <a:rPr lang="en-US" sz="4000"/>
              <a:t>Hydropower – Pros and Cons</a:t>
            </a:r>
          </a:p>
        </p:txBody>
      </p:sp>
      <p:graphicFrame>
        <p:nvGraphicFramePr>
          <p:cNvPr id="130051" name="Group 3"/>
          <p:cNvGraphicFramePr>
            <a:graphicFrameLocks noGrp="1"/>
          </p:cNvGraphicFramePr>
          <p:nvPr/>
        </p:nvGraphicFramePr>
        <p:xfrm>
          <a:off x="457200" y="1752600"/>
          <a:ext cx="8305800" cy="4919665"/>
        </p:xfrm>
        <a:graphic>
          <a:graphicData uri="http://schemas.openxmlformats.org/drawingml/2006/table">
            <a:tbl>
              <a:tblPr/>
              <a:tblGrid>
                <a:gridCol w="4152900"/>
                <a:gridCol w="4152900"/>
              </a:tblGrid>
              <a:tr h="517525">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2400" b="0" i="0" u="none" strike="noStrike" cap="none" normalizeH="0" baseline="0" smtClean="0">
                          <a:ln>
                            <a:noFill/>
                          </a:ln>
                          <a:solidFill>
                            <a:schemeClr val="tx1"/>
                          </a:solidFill>
                          <a:effectLst/>
                          <a:latin typeface="Verdana" pitchFamily="34" charset="0"/>
                        </a:rPr>
                        <a:t>Positive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2400" b="0" i="0" u="none" strike="noStrike" cap="none" normalizeH="0" baseline="0" smtClean="0">
                          <a:ln>
                            <a:noFill/>
                          </a:ln>
                          <a:solidFill>
                            <a:schemeClr val="tx1"/>
                          </a:solidFill>
                          <a:effectLst/>
                          <a:latin typeface="Verdana" pitchFamily="34" charset="0"/>
                        </a:rPr>
                        <a:t>Negative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3913">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Emissions-free, with virtually no CO2, NOX, SOX, hydrocarbons, or particulates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Frequently involves impoundment of large amounts of water with loss of habitat due to land inundation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79438">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Renewable resource with high conversion efficiency to electricity (80+%)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Variable output – dependent on rainfall and snowfall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3913">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Dispatchable with storage capacity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Impacts on river flows and aquatic ecology, including fish migration and oxygen depletion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79438">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Usable for base load, peaking and pumped storage applications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Social impacts of displacing indigenous people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Scalable from 10 KW to 20,000 MW</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Health impacts in developing countries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Low operating and maintenance costs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High initial capital costs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79438">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Long lifetimes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400" b="0" i="0" u="none" strike="noStrike" cap="none" normalizeH="0" baseline="0" smtClean="0">
                          <a:ln>
                            <a:noFill/>
                          </a:ln>
                          <a:solidFill>
                            <a:schemeClr val="tx1"/>
                          </a:solidFill>
                          <a:effectLst/>
                          <a:latin typeface="Verdana" pitchFamily="34" charset="0"/>
                        </a:rPr>
                        <a:t>Long lead time in construction of large projects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pull dir="rd"/>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EE5558D6-3770-418A-B1BD-6707D05C4C33}" type="slidenum">
              <a:rPr lang="en-US"/>
              <a:pPr/>
              <a:t>65</a:t>
            </a:fld>
            <a:endParaRPr lang="en-US"/>
          </a:p>
        </p:txBody>
      </p:sp>
      <p:sp>
        <p:nvSpPr>
          <p:cNvPr id="235522" name="Rectangle 2"/>
          <p:cNvSpPr>
            <a:spLocks noGrp="1" noChangeArrowheads="1"/>
          </p:cNvSpPr>
          <p:nvPr>
            <p:ph type="title"/>
          </p:nvPr>
        </p:nvSpPr>
        <p:spPr/>
        <p:txBody>
          <a:bodyPr/>
          <a:lstStyle/>
          <a:p>
            <a:r>
              <a:rPr lang="en-US"/>
              <a:t>Three Gorges – Pros and Cons</a:t>
            </a:r>
          </a:p>
        </p:txBody>
      </p:sp>
      <p:pic>
        <p:nvPicPr>
          <p:cNvPr id="235523" name="Picture 3" descr="GB Table 5"/>
          <p:cNvPicPr>
            <a:picLocks noChangeAspect="1" noChangeArrowheads="1"/>
          </p:cNvPicPr>
          <p:nvPr/>
        </p:nvPicPr>
        <p:blipFill>
          <a:blip r:embed="rId2"/>
          <a:srcRect/>
          <a:stretch>
            <a:fillRect/>
          </a:stretch>
        </p:blipFill>
        <p:spPr bwMode="auto">
          <a:xfrm>
            <a:off x="914400" y="1676400"/>
            <a:ext cx="7467600" cy="4902200"/>
          </a:xfrm>
          <a:prstGeom prst="rect">
            <a:avLst/>
          </a:prstGeom>
          <a:noFill/>
        </p:spPr>
      </p:pic>
      <p:sp>
        <p:nvSpPr>
          <p:cNvPr id="235524" name="Text Box 4"/>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fld id="{91CF2A94-D14D-4ACF-8DCF-E34DB3980B0A}" type="slidenum">
              <a:rPr lang="en-US"/>
              <a:pPr/>
              <a:t>66</a:t>
            </a:fld>
            <a:endParaRPr lang="en-US"/>
          </a:p>
        </p:txBody>
      </p:sp>
      <p:sp>
        <p:nvSpPr>
          <p:cNvPr id="253954" name="Rectangle 2"/>
          <p:cNvSpPr>
            <a:spLocks noGrp="1" noChangeArrowheads="1"/>
          </p:cNvSpPr>
          <p:nvPr>
            <p:ph type="title"/>
          </p:nvPr>
        </p:nvSpPr>
        <p:spPr/>
        <p:txBody>
          <a:bodyPr/>
          <a:lstStyle/>
          <a:p>
            <a:r>
              <a:rPr lang="en-US" sz="2800" u="sng"/>
              <a:t>Energy Policy Act of 2005</a:t>
            </a:r>
            <a:r>
              <a:rPr lang="en-US"/>
              <a:t/>
            </a:r>
            <a:br>
              <a:rPr lang="en-US"/>
            </a:br>
            <a:r>
              <a:rPr lang="en-US"/>
              <a:t>Hydroelectric Incentives</a:t>
            </a:r>
          </a:p>
        </p:txBody>
      </p:sp>
      <p:sp>
        <p:nvSpPr>
          <p:cNvPr id="253955" name="Rectangle 3"/>
          <p:cNvSpPr>
            <a:spLocks noGrp="1" noChangeArrowheads="1"/>
          </p:cNvSpPr>
          <p:nvPr>
            <p:ph type="body" idx="1"/>
          </p:nvPr>
        </p:nvSpPr>
        <p:spPr>
          <a:xfrm>
            <a:off x="457200" y="1600200"/>
            <a:ext cx="8229600" cy="4953000"/>
          </a:xfrm>
        </p:spPr>
        <p:txBody>
          <a:bodyPr/>
          <a:lstStyle/>
          <a:p>
            <a:r>
              <a:rPr lang="en-US" sz="2000"/>
              <a:t>Production Tax Credit – 1.8 ¢/KWh</a:t>
            </a:r>
          </a:p>
          <a:p>
            <a:pPr lvl="1"/>
            <a:r>
              <a:rPr lang="en-US" sz="1800"/>
              <a:t>For generation capacity added to an existing facility </a:t>
            </a:r>
          </a:p>
          <a:p>
            <a:pPr lvl="2"/>
            <a:r>
              <a:rPr lang="en-US" sz="1600"/>
              <a:t>(non-federally owned)</a:t>
            </a:r>
          </a:p>
          <a:p>
            <a:pPr lvl="1"/>
            <a:r>
              <a:rPr lang="en-US" sz="1800"/>
              <a:t>Adjusted annually for inflation</a:t>
            </a:r>
          </a:p>
          <a:p>
            <a:pPr lvl="1"/>
            <a:r>
              <a:rPr lang="en-US" sz="1800"/>
              <a:t>10 year payout, $750,000 maximum/year per facility</a:t>
            </a:r>
          </a:p>
          <a:p>
            <a:pPr lvl="2"/>
            <a:r>
              <a:rPr lang="en-US" sz="1600"/>
              <a:t>A facility is defined as a single turbine</a:t>
            </a:r>
          </a:p>
          <a:p>
            <a:pPr lvl="1"/>
            <a:r>
              <a:rPr lang="en-US" sz="1800"/>
              <a:t>Expires 2016	</a:t>
            </a:r>
          </a:p>
          <a:p>
            <a:r>
              <a:rPr lang="en-US" sz="2000"/>
              <a:t>Efficiency Incentive</a:t>
            </a:r>
          </a:p>
          <a:p>
            <a:pPr lvl="1"/>
            <a:r>
              <a:rPr lang="en-US" sz="1800"/>
              <a:t>10% of the cost of capital improvement</a:t>
            </a:r>
          </a:p>
          <a:p>
            <a:pPr lvl="2"/>
            <a:r>
              <a:rPr lang="en-US" sz="1600"/>
              <a:t>Efficiency hurdle - minimum 3% increase</a:t>
            </a:r>
          </a:p>
          <a:p>
            <a:pPr lvl="2"/>
            <a:r>
              <a:rPr lang="en-US" sz="1600"/>
              <a:t>Maximum payout - $750,000</a:t>
            </a:r>
          </a:p>
          <a:p>
            <a:pPr lvl="2"/>
            <a:r>
              <a:rPr lang="en-US" sz="1600"/>
              <a:t>One payment per facility</a:t>
            </a:r>
          </a:p>
          <a:p>
            <a:pPr lvl="2"/>
            <a:r>
              <a:rPr lang="en-US" sz="1600"/>
              <a:t>Maximum $10M/year</a:t>
            </a:r>
          </a:p>
          <a:p>
            <a:pPr lvl="2"/>
            <a:r>
              <a:rPr lang="en-US" sz="1600"/>
              <a:t>Expires 2016</a:t>
            </a:r>
          </a:p>
          <a:p>
            <a:r>
              <a:rPr lang="en-US" sz="2000"/>
              <a:t>5.7 MW proposed through June 2006</a:t>
            </a:r>
          </a:p>
        </p:txBody>
      </p:sp>
    </p:spTree>
  </p:cSld>
  <p:clrMapOvr>
    <a:masterClrMapping/>
  </p:clrMapOvr>
  <p:transition>
    <p:pull dir="rd"/>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fld id="{B4CC9CC0-461C-4E2C-AA78-4CDBD7F782BA}" type="slidenum">
              <a:rPr lang="en-US"/>
              <a:pPr/>
              <a:t>67</a:t>
            </a:fld>
            <a:endParaRPr lang="en-US"/>
          </a:p>
        </p:txBody>
      </p:sp>
      <p:sp>
        <p:nvSpPr>
          <p:cNvPr id="112644" name="Rectangle 4"/>
          <p:cNvSpPr>
            <a:spLocks noGrp="1" noChangeArrowheads="1"/>
          </p:cNvSpPr>
          <p:nvPr>
            <p:ph type="title"/>
          </p:nvPr>
        </p:nvSpPr>
        <p:spPr/>
        <p:txBody>
          <a:bodyPr/>
          <a:lstStyle/>
          <a:p>
            <a:r>
              <a:rPr lang="en-US"/>
              <a:t>World Commission on Dams </a:t>
            </a:r>
          </a:p>
        </p:txBody>
      </p:sp>
      <p:sp>
        <p:nvSpPr>
          <p:cNvPr id="112645" name="Rectangle 5"/>
          <p:cNvSpPr>
            <a:spLocks noGrp="1" noChangeArrowheads="1"/>
          </p:cNvSpPr>
          <p:nvPr>
            <p:ph type="body" idx="1"/>
          </p:nvPr>
        </p:nvSpPr>
        <p:spPr/>
        <p:txBody>
          <a:bodyPr/>
          <a:lstStyle/>
          <a:p>
            <a:pPr>
              <a:lnSpc>
                <a:spcPct val="90000"/>
              </a:lnSpc>
            </a:pPr>
            <a:r>
              <a:rPr lang="en-US"/>
              <a:t>Established in 1998</a:t>
            </a:r>
          </a:p>
          <a:p>
            <a:pPr lvl="1">
              <a:lnSpc>
                <a:spcPct val="90000"/>
              </a:lnSpc>
            </a:pPr>
            <a:r>
              <a:rPr lang="en-US"/>
              <a:t>Mandates </a:t>
            </a:r>
          </a:p>
          <a:p>
            <a:pPr lvl="2">
              <a:lnSpc>
                <a:spcPct val="90000"/>
              </a:lnSpc>
            </a:pPr>
            <a:r>
              <a:rPr lang="en-US"/>
              <a:t>Review development effectiveness of large dams and assess alternatives for water resources and energy development; and</a:t>
            </a:r>
          </a:p>
          <a:p>
            <a:pPr lvl="2">
              <a:lnSpc>
                <a:spcPct val="90000"/>
              </a:lnSpc>
            </a:pPr>
            <a:r>
              <a:rPr lang="en-US"/>
              <a:t>Develop internationally acceptable criteria and guidelines for most aspects of design and operation of dams</a:t>
            </a:r>
          </a:p>
          <a:p>
            <a:pPr>
              <a:lnSpc>
                <a:spcPct val="90000"/>
              </a:lnSpc>
            </a:pPr>
            <a:r>
              <a:rPr lang="en-US"/>
              <a:t>Highly socially aware organization</a:t>
            </a:r>
          </a:p>
          <a:p>
            <a:pPr lvl="1">
              <a:lnSpc>
                <a:spcPct val="90000"/>
              </a:lnSpc>
            </a:pPr>
            <a:r>
              <a:rPr lang="en-US"/>
              <a:t>Concern for indigenous and tribal people</a:t>
            </a:r>
          </a:p>
          <a:p>
            <a:pPr lvl="1">
              <a:lnSpc>
                <a:spcPct val="90000"/>
              </a:lnSpc>
            </a:pPr>
            <a:r>
              <a:rPr lang="en-US"/>
              <a:t>Seeks to maximize preexisting water and energy systems before making new dams</a:t>
            </a:r>
          </a:p>
        </p:txBody>
      </p:sp>
    </p:spTree>
  </p:cSld>
  <p:clrMapOvr>
    <a:masterClrMapping/>
  </p:clrMapOvr>
  <p:transition>
    <p:pull dir="rd"/>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fld id="{A5499741-2B49-426C-BC54-DE509CF0C76D}" type="slidenum">
              <a:rPr lang="en-US"/>
              <a:pPr/>
              <a:t>68</a:t>
            </a:fld>
            <a:endParaRPr lang="en-US"/>
          </a:p>
        </p:txBody>
      </p:sp>
      <p:sp>
        <p:nvSpPr>
          <p:cNvPr id="114692" name="Rectangle 4"/>
          <p:cNvSpPr>
            <a:spLocks noGrp="1" noChangeArrowheads="1"/>
          </p:cNvSpPr>
          <p:nvPr>
            <p:ph type="title"/>
          </p:nvPr>
        </p:nvSpPr>
        <p:spPr/>
        <p:txBody>
          <a:bodyPr/>
          <a:lstStyle/>
          <a:p>
            <a:r>
              <a:rPr lang="en-US"/>
              <a:t>Other Agencies Involved</a:t>
            </a:r>
          </a:p>
        </p:txBody>
      </p:sp>
      <p:sp>
        <p:nvSpPr>
          <p:cNvPr id="114693" name="Rectangle 5"/>
          <p:cNvSpPr>
            <a:spLocks noGrp="1" noChangeArrowheads="1"/>
          </p:cNvSpPr>
          <p:nvPr>
            <p:ph type="body" idx="1"/>
          </p:nvPr>
        </p:nvSpPr>
        <p:spPr/>
        <p:txBody>
          <a:bodyPr/>
          <a:lstStyle/>
          <a:p>
            <a:r>
              <a:rPr lang="en-US"/>
              <a:t>FERC – Federal Energy Regulatory Comm.</a:t>
            </a:r>
          </a:p>
          <a:p>
            <a:pPr lvl="1"/>
            <a:r>
              <a:rPr lang="en-US"/>
              <a:t>Ensures compliance with environmental law </a:t>
            </a:r>
          </a:p>
          <a:p>
            <a:r>
              <a:rPr lang="en-US"/>
              <a:t>IWRM – Integrated Water &amp; Rsrc Mgmt</a:t>
            </a:r>
          </a:p>
          <a:p>
            <a:pPr lvl="1"/>
            <a:r>
              <a:rPr lang="en-US"/>
              <a:t>“Social and economic development is inextricably linked to both water and energy. The key challenge for the 21st century is to expand access to both for a rapidly increasing human population, while simultaneously addressing the negative social and environmental impacts.” (IWRM)</a:t>
            </a:r>
          </a:p>
          <a:p>
            <a:endParaRPr lang="en-US"/>
          </a:p>
        </p:txBody>
      </p:sp>
    </p:spTree>
  </p:cSld>
  <p:clrMapOvr>
    <a:masterClrMapping/>
  </p:clrMapOvr>
  <p:transition>
    <p:pull dir="rd"/>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3CA31A3-BF9C-4229-B8C2-BEA59FA12228}" type="slidenum">
              <a:rPr lang="en-US"/>
              <a:pPr/>
              <a:t>69</a:t>
            </a:fld>
            <a:endParaRPr lang="en-US"/>
          </a:p>
        </p:txBody>
      </p:sp>
      <p:sp>
        <p:nvSpPr>
          <p:cNvPr id="116738" name="Rectangle 2"/>
          <p:cNvSpPr>
            <a:spLocks noGrp="1" noChangeArrowheads="1"/>
          </p:cNvSpPr>
          <p:nvPr>
            <p:ph type="title"/>
          </p:nvPr>
        </p:nvSpPr>
        <p:spPr/>
        <p:txBody>
          <a:bodyPr/>
          <a:lstStyle/>
          <a:p>
            <a:r>
              <a:rPr lang="en-US"/>
              <a:t>Hydro Development Capacity</a:t>
            </a:r>
          </a:p>
        </p:txBody>
      </p:sp>
      <p:pic>
        <p:nvPicPr>
          <p:cNvPr id="116739" name="Picture 3"/>
          <p:cNvPicPr>
            <a:picLocks noGrp="1" noChangeAspect="1" noChangeArrowheads="1"/>
          </p:cNvPicPr>
          <p:nvPr>
            <p:ph type="subTitle" idx="4294967295"/>
          </p:nvPr>
        </p:nvPicPr>
        <p:blipFill>
          <a:blip r:embed="rId3"/>
          <a:srcRect/>
          <a:stretch>
            <a:fillRect/>
          </a:stretch>
        </p:blipFill>
        <p:spPr>
          <a:xfrm>
            <a:off x="914400" y="2057400"/>
            <a:ext cx="7519988" cy="3976688"/>
          </a:xfrm>
          <a:noFill/>
          <a:ln/>
        </p:spPr>
      </p:pic>
      <p:sp>
        <p:nvSpPr>
          <p:cNvPr id="116740" name="Text Box 4"/>
          <p:cNvSpPr txBox="1">
            <a:spLocks noChangeArrowheads="1"/>
          </p:cNvSpPr>
          <p:nvPr/>
        </p:nvSpPr>
        <p:spPr bwMode="auto">
          <a:xfrm>
            <a:off x="228600" y="6613525"/>
            <a:ext cx="1001713" cy="244475"/>
          </a:xfrm>
          <a:prstGeom prst="rect">
            <a:avLst/>
          </a:prstGeom>
          <a:noFill/>
          <a:ln w="9525">
            <a:noFill/>
            <a:miter lim="800000"/>
            <a:headEnd/>
            <a:tailEnd/>
          </a:ln>
          <a:effectLst/>
        </p:spPr>
        <p:txBody>
          <a:bodyPr wrap="none">
            <a:spAutoFit/>
          </a:bodyPr>
          <a:lstStyle/>
          <a:p>
            <a:r>
              <a:rPr lang="en-US" sz="1000">
                <a:latin typeface="Times New Roman" pitchFamily="18" charset="0"/>
              </a:rPr>
              <a:t>hydropower.org</a:t>
            </a:r>
          </a:p>
        </p:txBody>
      </p:sp>
    </p:spTree>
  </p:cSld>
  <p:clrMapOvr>
    <a:masterClrMapping/>
  </p:clrMapOvr>
  <p:transition>
    <p:pull dir="rd"/>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6"/>
          <p:cNvSpPr>
            <a:spLocks noGrp="1"/>
          </p:cNvSpPr>
          <p:nvPr>
            <p:ph type="sldNum" sz="quarter" idx="12"/>
          </p:nvPr>
        </p:nvSpPr>
        <p:spPr/>
        <p:txBody>
          <a:bodyPr/>
          <a:lstStyle/>
          <a:p>
            <a:fld id="{592C8962-3B74-42AD-9A0C-A2CD3D286D3C}" type="slidenum">
              <a:rPr lang="en-US"/>
              <a:pPr/>
              <a:t>70</a:t>
            </a:fld>
            <a:endParaRPr lang="en-US"/>
          </a:p>
        </p:txBody>
      </p:sp>
      <p:sp>
        <p:nvSpPr>
          <p:cNvPr id="120834" name="Rectangle 2"/>
          <p:cNvSpPr>
            <a:spLocks noGrp="1" noChangeArrowheads="1"/>
          </p:cNvSpPr>
          <p:nvPr>
            <p:ph type="title"/>
          </p:nvPr>
        </p:nvSpPr>
        <p:spPr>
          <a:xfrm>
            <a:off x="685800" y="304800"/>
            <a:ext cx="7772400" cy="1143000"/>
          </a:xfrm>
        </p:spPr>
        <p:txBody>
          <a:bodyPr/>
          <a:lstStyle/>
          <a:p>
            <a:r>
              <a:rPr lang="en-US"/>
              <a:t>Developed Hydropower Capacity</a:t>
            </a:r>
          </a:p>
        </p:txBody>
      </p:sp>
      <p:pic>
        <p:nvPicPr>
          <p:cNvPr id="120835" name="Picture 3"/>
          <p:cNvPicPr>
            <a:picLocks noGrp="1" noChangeAspect="1" noChangeArrowheads="1"/>
          </p:cNvPicPr>
          <p:nvPr>
            <p:ph type="clipArt" sz="half" idx="1"/>
          </p:nvPr>
        </p:nvPicPr>
        <p:blipFill>
          <a:blip r:embed="rId2"/>
          <a:srcRect/>
          <a:stretch>
            <a:fillRect/>
          </a:stretch>
        </p:blipFill>
        <p:spPr>
          <a:xfrm>
            <a:off x="838200" y="1828800"/>
            <a:ext cx="7696200" cy="4637088"/>
          </a:xfrm>
          <a:noFill/>
          <a:ln/>
        </p:spPr>
      </p:pic>
      <p:sp>
        <p:nvSpPr>
          <p:cNvPr id="120837" name="Rectangle 5"/>
          <p:cNvSpPr>
            <a:spLocks noChangeArrowheads="1"/>
          </p:cNvSpPr>
          <p:nvPr/>
        </p:nvSpPr>
        <p:spPr bwMode="auto">
          <a:xfrm>
            <a:off x="228600" y="6592888"/>
            <a:ext cx="3003550" cy="244475"/>
          </a:xfrm>
          <a:prstGeom prst="rect">
            <a:avLst/>
          </a:prstGeom>
          <a:noFill/>
          <a:ln w="9525">
            <a:noFill/>
            <a:miter lim="800000"/>
            <a:headEnd/>
            <a:tailEnd/>
          </a:ln>
          <a:effectLst/>
        </p:spPr>
        <p:txBody>
          <a:bodyPr wrap="none">
            <a:spAutoFit/>
          </a:bodyPr>
          <a:lstStyle/>
          <a:p>
            <a:r>
              <a:rPr lang="en-US" sz="1000"/>
              <a:t>World Atlas of Hydropower and Dams, 2002</a:t>
            </a:r>
          </a:p>
        </p:txBody>
      </p:sp>
    </p:spTree>
  </p:cSld>
  <p:clrMapOvr>
    <a:masterClrMapping/>
  </p:clrMapOvr>
  <p:transition>
    <p:pull dir="rd"/>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BFB71620-1A58-48ED-8402-DB388709DB21}" type="slidenum">
              <a:rPr lang="en-US"/>
              <a:pPr/>
              <a:t>71</a:t>
            </a:fld>
            <a:endParaRPr lang="en-US"/>
          </a:p>
        </p:txBody>
      </p:sp>
      <p:sp>
        <p:nvSpPr>
          <p:cNvPr id="225284" name="Rectangle 4"/>
          <p:cNvSpPr>
            <a:spLocks noGrp="1" noChangeArrowheads="1"/>
          </p:cNvSpPr>
          <p:nvPr>
            <p:ph type="title"/>
          </p:nvPr>
        </p:nvSpPr>
        <p:spPr/>
        <p:txBody>
          <a:bodyPr/>
          <a:lstStyle/>
          <a:p>
            <a:r>
              <a:rPr lang="en-US"/>
              <a:t>Regional Hydropower Potential</a:t>
            </a:r>
          </a:p>
        </p:txBody>
      </p:sp>
      <p:pic>
        <p:nvPicPr>
          <p:cNvPr id="225286" name="Picture 6" descr="GB Table 5"/>
          <p:cNvPicPr>
            <a:picLocks noChangeAspect="1" noChangeArrowheads="1"/>
          </p:cNvPicPr>
          <p:nvPr/>
        </p:nvPicPr>
        <p:blipFill>
          <a:blip r:embed="rId2"/>
          <a:srcRect/>
          <a:stretch>
            <a:fillRect/>
          </a:stretch>
        </p:blipFill>
        <p:spPr bwMode="auto">
          <a:xfrm>
            <a:off x="1371600" y="1981200"/>
            <a:ext cx="6629400" cy="3962400"/>
          </a:xfrm>
          <a:prstGeom prst="rect">
            <a:avLst/>
          </a:prstGeom>
          <a:noFill/>
        </p:spPr>
      </p:pic>
      <p:sp>
        <p:nvSpPr>
          <p:cNvPr id="225287" name="Text Box 7"/>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0CC0B063-F8B6-4633-91C6-1E291757F5B6}" type="slidenum">
              <a:rPr lang="en-US"/>
              <a:pPr/>
              <a:t>72</a:t>
            </a:fld>
            <a:endParaRPr lang="en-US"/>
          </a:p>
        </p:txBody>
      </p:sp>
      <p:sp>
        <p:nvSpPr>
          <p:cNvPr id="245762" name="Rectangle 2"/>
          <p:cNvSpPr>
            <a:spLocks noGrp="1" noChangeArrowheads="1"/>
          </p:cNvSpPr>
          <p:nvPr>
            <p:ph type="title"/>
          </p:nvPr>
        </p:nvSpPr>
        <p:spPr/>
        <p:txBody>
          <a:bodyPr/>
          <a:lstStyle/>
          <a:p>
            <a:r>
              <a:rPr lang="en-US"/>
              <a:t>Opportunities for US Hydropower</a:t>
            </a:r>
          </a:p>
        </p:txBody>
      </p:sp>
      <p:pic>
        <p:nvPicPr>
          <p:cNvPr id="245765" name="Picture 5" descr="Available US Hydropower Potential"/>
          <p:cNvPicPr>
            <a:picLocks noChangeAspect="1" noChangeArrowheads="1"/>
          </p:cNvPicPr>
          <p:nvPr/>
        </p:nvPicPr>
        <p:blipFill>
          <a:blip r:embed="rId2"/>
          <a:srcRect/>
          <a:stretch>
            <a:fillRect/>
          </a:stretch>
        </p:blipFill>
        <p:spPr bwMode="auto">
          <a:xfrm>
            <a:off x="762000" y="1828800"/>
            <a:ext cx="7696200" cy="4025900"/>
          </a:xfrm>
          <a:prstGeom prst="rect">
            <a:avLst/>
          </a:prstGeom>
          <a:noFill/>
        </p:spPr>
      </p:pic>
      <p:sp>
        <p:nvSpPr>
          <p:cNvPr id="245766" name="Text Box 6"/>
          <p:cNvSpPr txBox="1">
            <a:spLocks noChangeArrowheads="1"/>
          </p:cNvSpPr>
          <p:nvPr/>
        </p:nvSpPr>
        <p:spPr bwMode="auto">
          <a:xfrm>
            <a:off x="228600" y="6461125"/>
            <a:ext cx="7038975" cy="396875"/>
          </a:xfrm>
          <a:prstGeom prst="rect">
            <a:avLst/>
          </a:prstGeom>
          <a:noFill/>
          <a:ln w="9525">
            <a:noFill/>
            <a:miter lim="800000"/>
            <a:headEnd/>
            <a:tailEnd/>
          </a:ln>
          <a:effectLst/>
        </p:spPr>
        <p:txBody>
          <a:bodyPr wrap="none">
            <a:spAutoFit/>
          </a:bodyPr>
          <a:lstStyle/>
          <a:p>
            <a:r>
              <a:rPr lang="en-US" sz="1000"/>
              <a:t>Hall, </a:t>
            </a:r>
            <a:r>
              <a:rPr lang="en-US" sz="1000" i="1"/>
              <a:t>Hydropower Capacity Increase Opportunities </a:t>
            </a:r>
            <a:r>
              <a:rPr lang="en-US" sz="1000"/>
              <a:t>(presentation), Idaho National Laboratory, 10 May 2005</a:t>
            </a:r>
            <a:br>
              <a:rPr lang="en-US" sz="1000"/>
            </a:br>
            <a:r>
              <a:rPr lang="en-US" sz="1000">
                <a:hlinkClick r:id="rId3"/>
              </a:rPr>
              <a:t>www.epa.gov/cleanenergy/pdf/hall_may10.pdf </a:t>
            </a:r>
            <a:endParaRPr lang="en-US" sz="1000"/>
          </a:p>
        </p:txBody>
      </p:sp>
    </p:spTree>
  </p:cSld>
  <p:clrMapOvr>
    <a:masterClrMapping/>
  </p:clrMapOvr>
  <p:transition>
    <p:pull dir="rd"/>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663BF8AA-085B-45DB-8E02-B8F1C33AF942}" type="slidenum">
              <a:rPr lang="en-US"/>
              <a:pPr/>
              <a:t>73</a:t>
            </a:fld>
            <a:endParaRPr lang="en-US"/>
          </a:p>
        </p:txBody>
      </p:sp>
      <p:sp>
        <p:nvSpPr>
          <p:cNvPr id="244738" name="Rectangle 2"/>
          <p:cNvSpPr>
            <a:spLocks noGrp="1" noChangeArrowheads="1"/>
          </p:cNvSpPr>
          <p:nvPr>
            <p:ph type="title"/>
          </p:nvPr>
        </p:nvSpPr>
        <p:spPr/>
        <p:txBody>
          <a:bodyPr/>
          <a:lstStyle/>
          <a:p>
            <a:r>
              <a:rPr lang="en-US"/>
              <a:t>Summary of Future of Hydropower</a:t>
            </a:r>
          </a:p>
        </p:txBody>
      </p:sp>
      <p:sp>
        <p:nvSpPr>
          <p:cNvPr id="244739" name="Rectangle 3"/>
          <p:cNvSpPr>
            <a:spLocks noGrp="1" noChangeArrowheads="1"/>
          </p:cNvSpPr>
          <p:nvPr>
            <p:ph type="body" idx="1"/>
          </p:nvPr>
        </p:nvSpPr>
        <p:spPr>
          <a:xfrm>
            <a:off x="457200" y="1600200"/>
            <a:ext cx="8229600" cy="4648200"/>
          </a:xfrm>
        </p:spPr>
        <p:txBody>
          <a:bodyPr/>
          <a:lstStyle/>
          <a:p>
            <a:pPr>
              <a:lnSpc>
                <a:spcPct val="80000"/>
              </a:lnSpc>
            </a:pPr>
            <a:r>
              <a:rPr lang="en-US" sz="1800" i="1"/>
              <a:t>Untapped U.S. water energy resources are immense</a:t>
            </a:r>
            <a:endParaRPr lang="en-US" sz="1800"/>
          </a:p>
          <a:p>
            <a:pPr>
              <a:lnSpc>
                <a:spcPct val="80000"/>
              </a:lnSpc>
            </a:pPr>
            <a:r>
              <a:rPr lang="en-US" sz="1800" i="1"/>
              <a:t>Water energy has superior attributes compared to other renewables:</a:t>
            </a:r>
            <a:endParaRPr lang="en-US" sz="1800"/>
          </a:p>
          <a:p>
            <a:pPr lvl="1">
              <a:lnSpc>
                <a:spcPct val="80000"/>
              </a:lnSpc>
            </a:pPr>
            <a:r>
              <a:rPr lang="en-US" sz="1600" i="1"/>
              <a:t>Nationwide accessibility to resources with significant power potential</a:t>
            </a:r>
            <a:endParaRPr lang="en-US" sz="1600"/>
          </a:p>
          <a:p>
            <a:pPr lvl="1">
              <a:lnSpc>
                <a:spcPct val="80000"/>
              </a:lnSpc>
            </a:pPr>
            <a:r>
              <a:rPr lang="en-US" sz="1600" i="1"/>
              <a:t>Higher availability = larger capacity factor</a:t>
            </a:r>
            <a:endParaRPr lang="en-US" sz="1600"/>
          </a:p>
          <a:p>
            <a:pPr lvl="1">
              <a:lnSpc>
                <a:spcPct val="80000"/>
              </a:lnSpc>
            </a:pPr>
            <a:r>
              <a:rPr lang="en-US" sz="1600" i="1"/>
              <a:t>Small footprint and low visual impact for same capacity</a:t>
            </a:r>
            <a:endParaRPr lang="en-US" sz="1600"/>
          </a:p>
          <a:p>
            <a:pPr>
              <a:lnSpc>
                <a:spcPct val="80000"/>
              </a:lnSpc>
            </a:pPr>
            <a:r>
              <a:rPr lang="en-US" sz="1800" i="1"/>
              <a:t>Water energy will be more competitive in the future because of:</a:t>
            </a:r>
            <a:endParaRPr lang="en-US" sz="1800"/>
          </a:p>
          <a:p>
            <a:pPr lvl="1">
              <a:lnSpc>
                <a:spcPct val="80000"/>
              </a:lnSpc>
            </a:pPr>
            <a:r>
              <a:rPr lang="en-US" sz="1600" i="1"/>
              <a:t>More streamlined licensing</a:t>
            </a:r>
            <a:endParaRPr lang="en-US" sz="1600"/>
          </a:p>
          <a:p>
            <a:pPr lvl="1">
              <a:lnSpc>
                <a:spcPct val="80000"/>
              </a:lnSpc>
            </a:pPr>
            <a:r>
              <a:rPr lang="en-US" sz="1600" i="1"/>
              <a:t>Higher fuel costs</a:t>
            </a:r>
            <a:endParaRPr lang="en-US" sz="1600"/>
          </a:p>
          <a:p>
            <a:pPr lvl="1">
              <a:lnSpc>
                <a:spcPct val="80000"/>
              </a:lnSpc>
            </a:pPr>
            <a:r>
              <a:rPr lang="en-US" sz="1600" i="1"/>
              <a:t>State tax incentives</a:t>
            </a:r>
            <a:endParaRPr lang="en-US" sz="1600"/>
          </a:p>
          <a:p>
            <a:pPr lvl="1">
              <a:lnSpc>
                <a:spcPct val="80000"/>
              </a:lnSpc>
            </a:pPr>
            <a:r>
              <a:rPr lang="en-US" sz="1600" i="1"/>
              <a:t>State RPSs, green energy mandates, carbon credits</a:t>
            </a:r>
            <a:endParaRPr lang="en-US" sz="1600"/>
          </a:p>
          <a:p>
            <a:pPr lvl="1">
              <a:lnSpc>
                <a:spcPct val="80000"/>
              </a:lnSpc>
            </a:pPr>
            <a:r>
              <a:rPr lang="en-US" sz="1600" i="1"/>
              <a:t>New technologies and innovative deployment configurations</a:t>
            </a:r>
            <a:endParaRPr lang="en-US" sz="1600"/>
          </a:p>
          <a:p>
            <a:pPr>
              <a:lnSpc>
                <a:spcPct val="80000"/>
              </a:lnSpc>
            </a:pPr>
            <a:r>
              <a:rPr lang="en-US" sz="1800" i="1"/>
              <a:t>Significant added capacity is available at competitive unit costs</a:t>
            </a:r>
            <a:endParaRPr lang="en-US" sz="1800"/>
          </a:p>
          <a:p>
            <a:pPr>
              <a:lnSpc>
                <a:spcPct val="80000"/>
              </a:lnSpc>
            </a:pPr>
            <a:r>
              <a:rPr lang="en-US" sz="1800" i="1"/>
              <a:t>Relicensing bubble in 2000-2015 will offer opportunities for capacity increases, but also some decreases</a:t>
            </a:r>
            <a:endParaRPr lang="en-US" sz="1800"/>
          </a:p>
          <a:p>
            <a:pPr>
              <a:lnSpc>
                <a:spcPct val="80000"/>
              </a:lnSpc>
            </a:pPr>
            <a:r>
              <a:rPr lang="en-US" sz="1800" i="1"/>
              <a:t>Changing hydropower’s image will be a key predictor of future development trends</a:t>
            </a:r>
            <a:endParaRPr lang="en-US" sz="1600"/>
          </a:p>
        </p:txBody>
      </p:sp>
      <p:sp>
        <p:nvSpPr>
          <p:cNvPr id="244740" name="Text Box 4"/>
          <p:cNvSpPr txBox="1">
            <a:spLocks noChangeArrowheads="1"/>
          </p:cNvSpPr>
          <p:nvPr/>
        </p:nvSpPr>
        <p:spPr bwMode="auto">
          <a:xfrm>
            <a:off x="228600" y="6461125"/>
            <a:ext cx="7038975" cy="396875"/>
          </a:xfrm>
          <a:prstGeom prst="rect">
            <a:avLst/>
          </a:prstGeom>
          <a:noFill/>
          <a:ln w="9525">
            <a:noFill/>
            <a:miter lim="800000"/>
            <a:headEnd/>
            <a:tailEnd/>
          </a:ln>
          <a:effectLst/>
        </p:spPr>
        <p:txBody>
          <a:bodyPr wrap="none">
            <a:spAutoFit/>
          </a:bodyPr>
          <a:lstStyle/>
          <a:p>
            <a:r>
              <a:rPr lang="en-US" sz="1000"/>
              <a:t>Hall, </a:t>
            </a:r>
            <a:r>
              <a:rPr lang="en-US" sz="1000" i="1"/>
              <a:t>Hydropower Capacity Increase Opportunities </a:t>
            </a:r>
            <a:r>
              <a:rPr lang="en-US" sz="1000"/>
              <a:t>(presentation), Idaho National Laboratory, 10 May 2005</a:t>
            </a:r>
            <a:br>
              <a:rPr lang="en-US" sz="1000"/>
            </a:br>
            <a:r>
              <a:rPr lang="en-US" sz="1000">
                <a:hlinkClick r:id="rId2"/>
              </a:rPr>
              <a:t>www.epa.gov/cleanenergy/pdf/hall_may10.pdf </a:t>
            </a:r>
            <a:endParaRPr lang="en-US" sz="1000"/>
          </a:p>
        </p:txBody>
      </p:sp>
    </p:spTree>
  </p:cSld>
  <p:clrMapOvr>
    <a:masterClrMapping/>
  </p:clrMapOvr>
  <p:transition>
    <p:pull dir="rd"/>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4"/>
          <p:cNvSpPr>
            <a:spLocks noGrp="1"/>
          </p:cNvSpPr>
          <p:nvPr>
            <p:ph type="sldNum" sz="quarter" idx="12"/>
          </p:nvPr>
        </p:nvSpPr>
        <p:spPr/>
        <p:txBody>
          <a:bodyPr/>
          <a:lstStyle/>
          <a:p>
            <a:fld id="{FDA9D419-6838-4CD7-886A-EE8CC338582C}" type="slidenum">
              <a:rPr lang="en-US"/>
              <a:pPr/>
              <a:t>74</a:t>
            </a:fld>
            <a:endParaRPr lang="en-US"/>
          </a:p>
        </p:txBody>
      </p:sp>
      <p:sp>
        <p:nvSpPr>
          <p:cNvPr id="258050" name="Rectangle 2"/>
          <p:cNvSpPr>
            <a:spLocks noGrp="1" noChangeArrowheads="1"/>
          </p:cNvSpPr>
          <p:nvPr>
            <p:ph type="title"/>
          </p:nvPr>
        </p:nvSpPr>
        <p:spPr/>
        <p:txBody>
          <a:bodyPr/>
          <a:lstStyle/>
          <a:p>
            <a:r>
              <a:rPr lang="en-US"/>
              <a:t>World Hydropower</a:t>
            </a:r>
          </a:p>
        </p:txBody>
      </p:sp>
      <p:pic>
        <p:nvPicPr>
          <p:cNvPr id="258051" name="Picture 3" descr="GB Table 5"/>
          <p:cNvPicPr>
            <a:picLocks noChangeAspect="1" noChangeArrowheads="1"/>
          </p:cNvPicPr>
          <p:nvPr/>
        </p:nvPicPr>
        <p:blipFill>
          <a:blip r:embed="rId2"/>
          <a:srcRect b="41406"/>
          <a:stretch>
            <a:fillRect/>
          </a:stretch>
        </p:blipFill>
        <p:spPr bwMode="auto">
          <a:xfrm>
            <a:off x="2057400" y="2057400"/>
            <a:ext cx="2609850" cy="3962400"/>
          </a:xfrm>
          <a:prstGeom prst="rect">
            <a:avLst/>
          </a:prstGeom>
          <a:noFill/>
        </p:spPr>
      </p:pic>
      <p:pic>
        <p:nvPicPr>
          <p:cNvPr id="258052" name="Picture 4" descr="GB Table 5"/>
          <p:cNvPicPr>
            <a:picLocks noChangeAspect="1" noChangeArrowheads="1"/>
          </p:cNvPicPr>
          <p:nvPr/>
        </p:nvPicPr>
        <p:blipFill>
          <a:blip r:embed="rId2"/>
          <a:srcRect t="58591"/>
          <a:stretch>
            <a:fillRect/>
          </a:stretch>
        </p:blipFill>
        <p:spPr bwMode="auto">
          <a:xfrm>
            <a:off x="4953000" y="3200400"/>
            <a:ext cx="2609850" cy="2800350"/>
          </a:xfrm>
          <a:prstGeom prst="rect">
            <a:avLst/>
          </a:prstGeom>
          <a:noFill/>
        </p:spPr>
      </p:pic>
      <p:pic>
        <p:nvPicPr>
          <p:cNvPr id="258053" name="Picture 5" descr="GB Table 5"/>
          <p:cNvPicPr>
            <a:picLocks noChangeAspect="1" noChangeArrowheads="1"/>
          </p:cNvPicPr>
          <p:nvPr/>
        </p:nvPicPr>
        <p:blipFill>
          <a:blip r:embed="rId2"/>
          <a:srcRect b="81972"/>
          <a:stretch>
            <a:fillRect/>
          </a:stretch>
        </p:blipFill>
        <p:spPr bwMode="auto">
          <a:xfrm>
            <a:off x="4953000" y="2057400"/>
            <a:ext cx="2609850" cy="1219200"/>
          </a:xfrm>
          <a:prstGeom prst="rect">
            <a:avLst/>
          </a:prstGeom>
          <a:noFill/>
        </p:spPr>
      </p:pic>
      <p:sp>
        <p:nvSpPr>
          <p:cNvPr id="258054" name="Text Box 6"/>
          <p:cNvSpPr txBox="1">
            <a:spLocks noChangeArrowheads="1"/>
          </p:cNvSpPr>
          <p:nvPr/>
        </p:nvSpPr>
        <p:spPr bwMode="auto">
          <a:xfrm>
            <a:off x="228600" y="6613525"/>
            <a:ext cx="4575175" cy="244475"/>
          </a:xfrm>
          <a:prstGeom prst="rect">
            <a:avLst/>
          </a:prstGeom>
          <a:noFill/>
          <a:ln w="9525">
            <a:noFill/>
            <a:miter lim="800000"/>
            <a:headEnd/>
            <a:tailEnd/>
          </a:ln>
          <a:effectLst/>
        </p:spPr>
        <p:txBody>
          <a:bodyPr wrap="none">
            <a:spAutoFit/>
          </a:bodyPr>
          <a:lstStyle/>
          <a:p>
            <a:r>
              <a:rPr lang="en-US" sz="1000"/>
              <a:t>Boyle, </a:t>
            </a:r>
            <a:r>
              <a:rPr lang="en-US" sz="1000" i="1"/>
              <a:t>Renewable Energy, </a:t>
            </a:r>
            <a:r>
              <a:rPr lang="en-US" sz="1000"/>
              <a:t>2</a:t>
            </a:r>
            <a:r>
              <a:rPr lang="en-US" sz="1000" baseline="30000"/>
              <a:t>nd</a:t>
            </a:r>
            <a:r>
              <a:rPr lang="en-US" sz="1000"/>
              <a:t> edition, Oxford University Press, 2003</a:t>
            </a:r>
          </a:p>
        </p:txBody>
      </p:sp>
    </p:spTree>
  </p:cSld>
  <p:clrMapOvr>
    <a:masterClrMapping/>
  </p:clrMapOvr>
  <p:transition>
    <p:pull dir="rd"/>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3E89EC50-0D54-4842-A2D8-041C77AEBE86}" type="slidenum">
              <a:rPr lang="en-US"/>
              <a:pPr/>
              <a:t>75</a:t>
            </a:fld>
            <a:endParaRPr lang="en-US"/>
          </a:p>
        </p:txBody>
      </p:sp>
      <p:sp>
        <p:nvSpPr>
          <p:cNvPr id="178178" name="Rectangle 2"/>
          <p:cNvSpPr>
            <a:spLocks noGrp="1" noChangeArrowheads="1"/>
          </p:cNvSpPr>
          <p:nvPr>
            <p:ph type="title"/>
          </p:nvPr>
        </p:nvSpPr>
        <p:spPr>
          <a:xfrm>
            <a:off x="457200" y="277813"/>
            <a:ext cx="8458200" cy="1139825"/>
          </a:xfrm>
        </p:spPr>
        <p:txBody>
          <a:bodyPr/>
          <a:lstStyle/>
          <a:p>
            <a:r>
              <a:rPr lang="en-US"/>
              <a:t>Cruachan Pumped Storage (Scotland)</a:t>
            </a:r>
          </a:p>
        </p:txBody>
      </p:sp>
      <p:pic>
        <p:nvPicPr>
          <p:cNvPr id="178179" name="Picture 3" descr="GB Figure 5"/>
          <p:cNvPicPr>
            <a:picLocks noChangeAspect="1" noChangeArrowheads="1"/>
          </p:cNvPicPr>
          <p:nvPr/>
        </p:nvPicPr>
        <p:blipFill>
          <a:blip r:embed="rId2"/>
          <a:srcRect/>
          <a:stretch>
            <a:fillRect/>
          </a:stretch>
        </p:blipFill>
        <p:spPr bwMode="auto">
          <a:xfrm>
            <a:off x="2743200" y="1981200"/>
            <a:ext cx="3857625" cy="4591050"/>
          </a:xfrm>
          <a:prstGeom prst="rect">
            <a:avLst/>
          </a:prstGeom>
          <a:noFill/>
        </p:spPr>
      </p:pic>
    </p:spTree>
  </p:cSld>
  <p:clrMapOvr>
    <a:masterClrMapping/>
  </p:clrMapOvr>
  <p:transition>
    <p:pull dir="rd"/>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A19B7175-6D8B-4BD9-8D35-0BBAC025C1F3}" type="slidenum">
              <a:rPr lang="en-US"/>
              <a:pPr/>
              <a:t>76</a:t>
            </a:fld>
            <a:endParaRPr lang="en-US"/>
          </a:p>
        </p:txBody>
      </p:sp>
      <p:sp>
        <p:nvSpPr>
          <p:cNvPr id="181250" name="Rectangle 2"/>
          <p:cNvSpPr>
            <a:spLocks noGrp="1" noChangeArrowheads="1"/>
          </p:cNvSpPr>
          <p:nvPr>
            <p:ph type="title"/>
          </p:nvPr>
        </p:nvSpPr>
        <p:spPr/>
        <p:txBody>
          <a:bodyPr/>
          <a:lstStyle/>
          <a:p>
            <a:r>
              <a:rPr lang="en-US"/>
              <a:t>Historically…</a:t>
            </a:r>
          </a:p>
        </p:txBody>
      </p:sp>
      <p:sp>
        <p:nvSpPr>
          <p:cNvPr id="181251" name="Rectangle 3"/>
          <p:cNvSpPr>
            <a:spLocks noGrp="1" noChangeArrowheads="1"/>
          </p:cNvSpPr>
          <p:nvPr>
            <p:ph type="body" idx="1"/>
          </p:nvPr>
        </p:nvSpPr>
        <p:spPr/>
        <p:txBody>
          <a:bodyPr/>
          <a:lstStyle/>
          <a:p>
            <a:r>
              <a:rPr lang="en-US" sz="2400"/>
              <a:t>Pumped hydro was first used in Italy and Switzerland in the 1890's. </a:t>
            </a:r>
          </a:p>
          <a:p>
            <a:r>
              <a:rPr lang="en-US" sz="2400"/>
              <a:t>By 1933 reversible pump-turbines with motor-generators were available</a:t>
            </a:r>
          </a:p>
          <a:p>
            <a:r>
              <a:rPr lang="en-US" sz="2400"/>
              <a:t>Adjustable speed machines now used to improve efficiency</a:t>
            </a:r>
          </a:p>
          <a:p>
            <a:pPr lvl="1"/>
            <a:r>
              <a:rPr lang="en-US" sz="2000"/>
              <a:t>Pumped hydro is available</a:t>
            </a:r>
            <a:br>
              <a:rPr lang="en-US" sz="2000"/>
            </a:br>
            <a:r>
              <a:rPr lang="en-US" sz="2000"/>
              <a:t>at almost any scale with </a:t>
            </a:r>
            <a:br>
              <a:rPr lang="en-US" sz="2000"/>
            </a:br>
            <a:r>
              <a:rPr lang="en-US" sz="2000"/>
              <a:t>discharge times ranging </a:t>
            </a:r>
            <a:br>
              <a:rPr lang="en-US" sz="2000"/>
            </a:br>
            <a:r>
              <a:rPr lang="en-US" sz="2000"/>
              <a:t>from several hours to a </a:t>
            </a:r>
            <a:br>
              <a:rPr lang="en-US" sz="2000"/>
            </a:br>
            <a:r>
              <a:rPr lang="en-US" sz="2000"/>
              <a:t>few days.</a:t>
            </a:r>
          </a:p>
          <a:p>
            <a:pPr lvl="1"/>
            <a:r>
              <a:rPr lang="en-US" sz="2000"/>
              <a:t>Efficiency = 70 – 85%  </a:t>
            </a:r>
          </a:p>
          <a:p>
            <a:pPr lvl="1"/>
            <a:endParaRPr lang="en-US" sz="2000"/>
          </a:p>
        </p:txBody>
      </p:sp>
      <p:pic>
        <p:nvPicPr>
          <p:cNvPr id="181252" name="Picture 4"/>
          <p:cNvPicPr>
            <a:picLocks noChangeAspect="1" noChangeArrowheads="1"/>
          </p:cNvPicPr>
          <p:nvPr/>
        </p:nvPicPr>
        <p:blipFill>
          <a:blip r:embed="rId2"/>
          <a:srcRect/>
          <a:stretch>
            <a:fillRect/>
          </a:stretch>
        </p:blipFill>
        <p:spPr bwMode="auto">
          <a:xfrm>
            <a:off x="5257800" y="3733800"/>
            <a:ext cx="3505200" cy="2555875"/>
          </a:xfrm>
          <a:prstGeom prst="rect">
            <a:avLst/>
          </a:prstGeom>
          <a:noFill/>
          <a:ln w="9525">
            <a:noFill/>
            <a:miter lim="800000"/>
            <a:headEnd/>
            <a:tailEnd/>
          </a:ln>
        </p:spPr>
      </p:pic>
      <p:sp>
        <p:nvSpPr>
          <p:cNvPr id="181253" name="Text Box 5"/>
          <p:cNvSpPr txBox="1">
            <a:spLocks noChangeArrowheads="1"/>
          </p:cNvSpPr>
          <p:nvPr/>
        </p:nvSpPr>
        <p:spPr bwMode="auto">
          <a:xfrm>
            <a:off x="4175125" y="4765675"/>
            <a:ext cx="184150" cy="457200"/>
          </a:xfrm>
          <a:prstGeom prst="rect">
            <a:avLst/>
          </a:prstGeom>
          <a:noFill/>
          <a:ln w="9525">
            <a:noFill/>
            <a:miter lim="800000"/>
            <a:headEnd/>
            <a:tailEnd/>
          </a:ln>
          <a:effectLst/>
        </p:spPr>
        <p:txBody>
          <a:bodyPr wrap="none">
            <a:spAutoFit/>
          </a:bodyPr>
          <a:lstStyle/>
          <a:p>
            <a:endParaRPr lang="en-US" sz="2400">
              <a:latin typeface="Times New Roman" pitchFamily="18" charset="0"/>
            </a:endParaRPr>
          </a:p>
        </p:txBody>
      </p:sp>
      <p:sp>
        <p:nvSpPr>
          <p:cNvPr id="181254" name="Text Box 6"/>
          <p:cNvSpPr txBox="1">
            <a:spLocks noChangeArrowheads="1"/>
          </p:cNvSpPr>
          <p:nvPr/>
        </p:nvSpPr>
        <p:spPr bwMode="auto">
          <a:xfrm>
            <a:off x="228600" y="6613525"/>
            <a:ext cx="5676900" cy="244475"/>
          </a:xfrm>
          <a:prstGeom prst="rect">
            <a:avLst/>
          </a:prstGeom>
          <a:noFill/>
          <a:ln w="9525">
            <a:noFill/>
            <a:miter lim="800000"/>
            <a:headEnd/>
            <a:tailEnd/>
          </a:ln>
          <a:effectLst/>
        </p:spPr>
        <p:txBody>
          <a:bodyPr wrap="none">
            <a:spAutoFit/>
          </a:bodyPr>
          <a:lstStyle/>
          <a:p>
            <a:r>
              <a:rPr lang="en-US" sz="1000"/>
              <a:t>http://www.electricitystorage.org/tech/technologies_technologies_pumpedhydro.htm</a:t>
            </a:r>
          </a:p>
        </p:txBody>
      </p:sp>
    </p:spTree>
  </p:cSld>
  <p:clrMapOvr>
    <a:masterClrMapping/>
  </p:clrMapOvr>
  <p:transition>
    <p:pull dir="rd"/>
  </p:transition>
  <p:timing>
    <p:tnLst>
      <p:par>
        <p:cTn id="1" dur="indefinite" restart="never" nodeType="tmRoot"/>
      </p:par>
    </p:tnLst>
  </p:timing>
</p:sld>
</file>

<file path=ppt/theme/theme1.xml><?xml version="1.0" encoding="utf-8"?>
<a:theme xmlns:a="http://schemas.openxmlformats.org/drawingml/2006/main" name="Level">
  <a:themeElements>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Level</Template>
  <TotalTime>1271</TotalTime>
  <Words>2345</Words>
  <Application>Microsoft Office PowerPoint</Application>
  <PresentationFormat>On-screen Show (4:3)</PresentationFormat>
  <Paragraphs>526</Paragraphs>
  <Slides>76</Slides>
  <Notes>7</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76</vt:i4>
      </vt:variant>
    </vt:vector>
  </HeadingPairs>
  <TitlesOfParts>
    <vt:vector size="84" baseType="lpstr">
      <vt:lpstr>Arial</vt:lpstr>
      <vt:lpstr>Garamond</vt:lpstr>
      <vt:lpstr>Symbol</vt:lpstr>
      <vt:lpstr>Times New Roman</vt:lpstr>
      <vt:lpstr>Verdana</vt:lpstr>
      <vt:lpstr>Wingdings</vt:lpstr>
      <vt:lpstr>Level</vt:lpstr>
      <vt:lpstr>Equation</vt:lpstr>
      <vt:lpstr>Hydropower</vt:lpstr>
      <vt:lpstr>Course Outline</vt:lpstr>
      <vt:lpstr>Hydrologic Cycle</vt:lpstr>
      <vt:lpstr>Hydropower to Electric Power</vt:lpstr>
      <vt:lpstr>Major Hydropower Producers</vt:lpstr>
      <vt:lpstr>World’s Largest Dams</vt:lpstr>
      <vt:lpstr>Three Gorges Dam (China)</vt:lpstr>
      <vt:lpstr>Three Gorges Dam Location Map</vt:lpstr>
      <vt:lpstr>Itaipú Dam (Brazil &amp; Paraguay)</vt:lpstr>
      <vt:lpstr>Itaipú Dam Site Map</vt:lpstr>
      <vt:lpstr>Guri Dam (Venezuela)</vt:lpstr>
      <vt:lpstr>Guri Dam Site Map</vt:lpstr>
      <vt:lpstr>Grand Coulee Dam (US)</vt:lpstr>
      <vt:lpstr>Grand Coulee Dam Site Map</vt:lpstr>
      <vt:lpstr>Grand Coulee Dam Statistics</vt:lpstr>
      <vt:lpstr>Uses of Dams – US</vt:lpstr>
      <vt:lpstr>Hydropower Production by US State</vt:lpstr>
      <vt:lpstr>Early Irrigation Waterwheel</vt:lpstr>
      <vt:lpstr>Early Roman Water Mill</vt:lpstr>
      <vt:lpstr>Early Norse Water Mill</vt:lpstr>
      <vt:lpstr>Fourneyron’s Turbine</vt:lpstr>
      <vt:lpstr>Terminology (Jargon)</vt:lpstr>
      <vt:lpstr>Scale of Hydropower Projects</vt:lpstr>
      <vt:lpstr>Types of Hydroelectric Installation</vt:lpstr>
      <vt:lpstr>Meeting Peak Demands</vt:lpstr>
      <vt:lpstr>Types of Systems</vt:lpstr>
      <vt:lpstr>Conventional Impoundment Dam</vt:lpstr>
      <vt:lpstr>Example Hoover Dam (US)</vt:lpstr>
      <vt:lpstr>Diversion (Run-of-River) Hydropower</vt:lpstr>
      <vt:lpstr>Example Diversion Hydropower (Tazimina, Alaska)</vt:lpstr>
      <vt:lpstr>Micro Run-of-River Hydropower</vt:lpstr>
      <vt:lpstr>Micro Hydro Example</vt:lpstr>
      <vt:lpstr>Pumped Storage Schematic</vt:lpstr>
      <vt:lpstr>Pumped Storage System</vt:lpstr>
      <vt:lpstr>Example Cabin Creek Pumped Hydro (Colorado)</vt:lpstr>
      <vt:lpstr>Pumped Storage Power Spectrum</vt:lpstr>
      <vt:lpstr>Types of Hydropower Turbines</vt:lpstr>
      <vt:lpstr>Classification of Hydro Turbines</vt:lpstr>
      <vt:lpstr>Schematic of Francis Turbine</vt:lpstr>
      <vt:lpstr>Francis Turbine Cross-Section</vt:lpstr>
      <vt:lpstr>Small Francis Turbine &amp; Generator</vt:lpstr>
      <vt:lpstr>Francis Turbine – Grand Coulee Dam</vt:lpstr>
      <vt:lpstr>Fixed-Pitch Propeller Turbine</vt:lpstr>
      <vt:lpstr>Kaplan Turbine Schematic</vt:lpstr>
      <vt:lpstr>Kaplan Turbine Cross Section</vt:lpstr>
      <vt:lpstr>Suspended Power, Sheeler, 1939</vt:lpstr>
      <vt:lpstr>Vertical Kaplan Turbine Setup</vt:lpstr>
      <vt:lpstr>Horizontal Kaplan Turbine</vt:lpstr>
      <vt:lpstr>Pelton Wheel Turbine</vt:lpstr>
      <vt:lpstr>Turgo Turbine</vt:lpstr>
      <vt:lpstr>Turbine Design Ranges</vt:lpstr>
      <vt:lpstr>Turbine Ranges of Application</vt:lpstr>
      <vt:lpstr>Turbine Design Recommendations</vt:lpstr>
      <vt:lpstr>Fish Friendly Turbine Design</vt:lpstr>
      <vt:lpstr>Efficiency of Hydropower Plants</vt:lpstr>
      <vt:lpstr>Hydropower Calculations</vt:lpstr>
      <vt:lpstr>Production Expense Comparison</vt:lpstr>
      <vt:lpstr>Capital Costs of Several Hydro Plants</vt:lpstr>
      <vt:lpstr>Estimates for US Hydro Construction</vt:lpstr>
      <vt:lpstr>High Upfront Capital Expenses</vt:lpstr>
      <vt:lpstr>Impacts of Hydroelectric Dams</vt:lpstr>
      <vt:lpstr>Ecological Impacts</vt:lpstr>
      <vt:lpstr>Environmental and Social Issues</vt:lpstr>
      <vt:lpstr>Hydropower – Pros and Cons</vt:lpstr>
      <vt:lpstr>Three Gorges – Pros and Cons</vt:lpstr>
      <vt:lpstr>Energy Policy Act of 2005 Hydroelectric Incentives</vt:lpstr>
      <vt:lpstr>World Commission on Dams </vt:lpstr>
      <vt:lpstr>Other Agencies Involved</vt:lpstr>
      <vt:lpstr>Hydro Development Capacity</vt:lpstr>
      <vt:lpstr>Developed Hydropower Capacity</vt:lpstr>
      <vt:lpstr>Regional Hydropower Potential</vt:lpstr>
      <vt:lpstr>Opportunities for US Hydropower</vt:lpstr>
      <vt:lpstr>Summary of Future of Hydropower</vt:lpstr>
      <vt:lpstr>World Hydropower</vt:lpstr>
      <vt:lpstr>Cruachan Pumped Storage (Scotland)</vt:lpstr>
      <vt:lpstr>Historically…</vt:lpstr>
    </vt:vector>
  </TitlesOfParts>
  <Company>University of Colorado</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Stephen R. Lawrence</dc:creator>
  <cp:lastModifiedBy>Linda Rudd</cp:lastModifiedBy>
  <cp:revision>16</cp:revision>
  <cp:lastPrinted>2016-11-17T11:07:25Z</cp:lastPrinted>
  <dcterms:created xsi:type="dcterms:W3CDTF">2006-01-22T17:43:23Z</dcterms:created>
  <dcterms:modified xsi:type="dcterms:W3CDTF">2016-11-17T11:09:16Z</dcterms:modified>
</cp:coreProperties>
</file>