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4"/>
  </p:sldMasterIdLst>
  <p:sldIdLst>
    <p:sldId id="257" r:id="rId5"/>
    <p:sldId id="261" r:id="rId6"/>
    <p:sldId id="260" r:id="rId7"/>
    <p:sldId id="263" r:id="rId8"/>
    <p:sldId id="262" r:id="rId9"/>
    <p:sldId id="265" r:id="rId10"/>
    <p:sldId id="267" r:id="rId11"/>
    <p:sldId id="266" r:id="rId12"/>
    <p:sldId id="269" r:id="rId13"/>
    <p:sldId id="270" r:id="rId14"/>
    <p:sldId id="276" r:id="rId15"/>
    <p:sldId id="280" r:id="rId16"/>
    <p:sldId id="259" r:id="rId17"/>
    <p:sldId id="271" r:id="rId18"/>
    <p:sldId id="277" r:id="rId19"/>
    <p:sldId id="278" r:id="rId20"/>
    <p:sldId id="281" r:id="rId21"/>
    <p:sldId id="273" r:id="rId22"/>
    <p:sldId id="275" r:id="rId23"/>
    <p:sldId id="272" r:id="rId24"/>
    <p:sldId id="282" r:id="rId25"/>
    <p:sldId id="279"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CC"/>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2A0B7C-1036-40AD-BAB1-51D5059ACF8F}"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5B42675C-8E7A-4392-A2CA-AD113141414C}">
      <dgm:prSet/>
      <dgm:spPr/>
      <dgm:t>
        <a:bodyPr/>
        <a:lstStyle/>
        <a:p>
          <a:r>
            <a:rPr lang="en-US" b="0" i="0" dirty="0"/>
            <a:t>Upload EPK to submission portals in the 4 weeks before release day</a:t>
          </a:r>
          <a:endParaRPr lang="en-US" dirty="0"/>
        </a:p>
      </dgm:t>
    </dgm:pt>
    <dgm:pt modelId="{E86DCA85-F1C4-4DBF-8976-B488B62C5433}" type="parTrans" cxnId="{3A81F3D2-5700-4E01-92A9-9BA1345F692A}">
      <dgm:prSet/>
      <dgm:spPr/>
      <dgm:t>
        <a:bodyPr/>
        <a:lstStyle/>
        <a:p>
          <a:endParaRPr lang="en-US"/>
        </a:p>
      </dgm:t>
    </dgm:pt>
    <dgm:pt modelId="{5085DE18-0EBE-460D-8429-CF142937B589}" type="sibTrans" cxnId="{3A81F3D2-5700-4E01-92A9-9BA1345F692A}">
      <dgm:prSet/>
      <dgm:spPr/>
      <dgm:t>
        <a:bodyPr/>
        <a:lstStyle/>
        <a:p>
          <a:endParaRPr lang="en-US"/>
        </a:p>
      </dgm:t>
    </dgm:pt>
    <dgm:pt modelId="{3F452E44-25DD-4183-B628-794561C7ED7F}">
      <dgm:prSet/>
      <dgm:spPr/>
      <dgm:t>
        <a:bodyPr/>
        <a:lstStyle/>
        <a:p>
          <a:r>
            <a:rPr lang="en-US" b="0" i="0"/>
            <a:t>MusoSoup, SubmitHub, IndieShuffle, SoundPlate, IndieMono, Music Gateway, Zebr App, DailyPlaylists</a:t>
          </a:r>
          <a:endParaRPr lang="en-US"/>
        </a:p>
      </dgm:t>
    </dgm:pt>
    <dgm:pt modelId="{BBD15355-7759-4CC3-8ACE-5F054F2C99C8}" type="parTrans" cxnId="{D5ADF1E4-FF7F-45AC-9453-03263E6E609C}">
      <dgm:prSet/>
      <dgm:spPr/>
      <dgm:t>
        <a:bodyPr/>
        <a:lstStyle/>
        <a:p>
          <a:endParaRPr lang="en-US"/>
        </a:p>
      </dgm:t>
    </dgm:pt>
    <dgm:pt modelId="{99668018-8A0C-479D-A6A6-A21079DFB4D2}" type="sibTrans" cxnId="{D5ADF1E4-FF7F-45AC-9453-03263E6E609C}">
      <dgm:prSet/>
      <dgm:spPr/>
      <dgm:t>
        <a:bodyPr/>
        <a:lstStyle/>
        <a:p>
          <a:endParaRPr lang="en-US"/>
        </a:p>
      </dgm:t>
    </dgm:pt>
    <dgm:pt modelId="{73B21BF2-A967-4D2E-80AB-4FDE1C629976}">
      <dgm:prSet/>
      <dgm:spPr/>
      <dgm:t>
        <a:bodyPr/>
        <a:lstStyle/>
        <a:p>
          <a:r>
            <a:rPr lang="en-US" b="0" i="0" dirty="0"/>
            <a:t>This covers sending the single to curated playlists on DSPs, radio hosts, influencers and music journalists</a:t>
          </a:r>
          <a:endParaRPr lang="en-US" dirty="0"/>
        </a:p>
      </dgm:t>
    </dgm:pt>
    <dgm:pt modelId="{6BAFC42F-5195-434A-BB8C-1D9F2DFF4C41}" type="parTrans" cxnId="{0336F4F3-170B-4FC8-8950-CC1453B5AEA1}">
      <dgm:prSet/>
      <dgm:spPr/>
      <dgm:t>
        <a:bodyPr/>
        <a:lstStyle/>
        <a:p>
          <a:endParaRPr lang="en-US"/>
        </a:p>
      </dgm:t>
    </dgm:pt>
    <dgm:pt modelId="{8C29BDEB-BEF9-49AA-8445-4ADD6F2BA917}" type="sibTrans" cxnId="{0336F4F3-170B-4FC8-8950-CC1453B5AEA1}">
      <dgm:prSet/>
      <dgm:spPr/>
      <dgm:t>
        <a:bodyPr/>
        <a:lstStyle/>
        <a:p>
          <a:endParaRPr lang="en-US"/>
        </a:p>
      </dgm:t>
    </dgm:pt>
    <dgm:pt modelId="{1A5DE411-16BA-49D7-A57A-881E20EAA53D}">
      <dgm:prSet/>
      <dgm:spPr/>
      <dgm:t>
        <a:bodyPr/>
        <a:lstStyle/>
        <a:p>
          <a:r>
            <a:rPr lang="en-US" b="0" i="0" dirty="0"/>
            <a:t>Most submission platforms have different payment methods so we will have a collective budget of £300 to cover this.</a:t>
          </a:r>
          <a:endParaRPr lang="en-US" dirty="0"/>
        </a:p>
      </dgm:t>
    </dgm:pt>
    <dgm:pt modelId="{2B2B6482-0E05-4B0B-A5F7-B9C7FAD19387}" type="parTrans" cxnId="{52C661AC-3F49-48F0-AB79-BB20185246D9}">
      <dgm:prSet/>
      <dgm:spPr/>
      <dgm:t>
        <a:bodyPr/>
        <a:lstStyle/>
        <a:p>
          <a:endParaRPr lang="en-US"/>
        </a:p>
      </dgm:t>
    </dgm:pt>
    <dgm:pt modelId="{24FBAC0B-D4DA-4140-9EEE-A18613C5FC7F}" type="sibTrans" cxnId="{52C661AC-3F49-48F0-AB79-BB20185246D9}">
      <dgm:prSet/>
      <dgm:spPr/>
      <dgm:t>
        <a:bodyPr/>
        <a:lstStyle/>
        <a:p>
          <a:endParaRPr lang="en-US"/>
        </a:p>
      </dgm:t>
    </dgm:pt>
    <dgm:pt modelId="{32896801-07D0-45A9-A802-B081E072490B}">
      <dgm:prSet/>
      <dgm:spPr/>
      <dgm:t>
        <a:bodyPr/>
        <a:lstStyle/>
        <a:p>
          <a:r>
            <a:rPr lang="en-US" b="0" i="0" dirty="0"/>
            <a:t>Ensuring that singles are released on a Friday to increase chances of being featured in a New Music Friday playlist</a:t>
          </a:r>
          <a:endParaRPr lang="en-US" dirty="0"/>
        </a:p>
      </dgm:t>
    </dgm:pt>
    <dgm:pt modelId="{6E5DB1B4-BF8B-4635-93C1-59D70A245BC2}" type="parTrans" cxnId="{E2336DE8-E5E4-4957-9D81-62B1BBC1CF18}">
      <dgm:prSet/>
      <dgm:spPr/>
      <dgm:t>
        <a:bodyPr/>
        <a:lstStyle/>
        <a:p>
          <a:endParaRPr lang="en-US"/>
        </a:p>
      </dgm:t>
    </dgm:pt>
    <dgm:pt modelId="{FFEDACDD-0011-4A9A-9AEF-F669F3C5D277}" type="sibTrans" cxnId="{E2336DE8-E5E4-4957-9D81-62B1BBC1CF18}">
      <dgm:prSet/>
      <dgm:spPr/>
      <dgm:t>
        <a:bodyPr/>
        <a:lstStyle/>
        <a:p>
          <a:endParaRPr lang="en-US"/>
        </a:p>
      </dgm:t>
    </dgm:pt>
    <dgm:pt modelId="{5DF8BD06-AD24-4109-A10B-F9B573DFD1A2}">
      <dgm:prSet/>
      <dgm:spPr/>
      <dgm:t>
        <a:bodyPr/>
        <a:lstStyle/>
        <a:p>
          <a:r>
            <a:rPr lang="en-US" b="0" i="0" dirty="0"/>
            <a:t>Pitching to Radio. The most appropriate for Fanchon would be BBC Introducing and </a:t>
          </a:r>
          <a:r>
            <a:rPr lang="en-US" b="0" i="0" dirty="0" err="1"/>
            <a:t>RadioAirplay</a:t>
          </a:r>
          <a:endParaRPr lang="en-US" dirty="0"/>
        </a:p>
      </dgm:t>
    </dgm:pt>
    <dgm:pt modelId="{95A71B9C-F73A-4E3B-B616-D95397B896E8}" type="parTrans" cxnId="{8E657959-1131-445E-909F-E3C16C365241}">
      <dgm:prSet/>
      <dgm:spPr/>
      <dgm:t>
        <a:bodyPr/>
        <a:lstStyle/>
        <a:p>
          <a:endParaRPr lang="en-US"/>
        </a:p>
      </dgm:t>
    </dgm:pt>
    <dgm:pt modelId="{B3BC0F54-6A2A-4E7D-907C-C8A57D1158D3}" type="sibTrans" cxnId="{8E657959-1131-445E-909F-E3C16C365241}">
      <dgm:prSet/>
      <dgm:spPr/>
      <dgm:t>
        <a:bodyPr/>
        <a:lstStyle/>
        <a:p>
          <a:endParaRPr lang="en-US"/>
        </a:p>
      </dgm:t>
    </dgm:pt>
    <dgm:pt modelId="{2B4B4CBD-5328-41EA-BF0D-773CAD1AB17F}">
      <dgm:prSet/>
      <dgm:spPr/>
      <dgm:t>
        <a:bodyPr/>
        <a:lstStyle/>
        <a:p>
          <a:r>
            <a:rPr lang="en-US" dirty="0"/>
            <a:t>Directly contacting relevant people in the industry</a:t>
          </a:r>
        </a:p>
      </dgm:t>
    </dgm:pt>
    <dgm:pt modelId="{EFA14159-A6CA-4E1A-9344-A27AFD928A49}" type="sibTrans" cxnId="{02EF018C-2F47-4D75-A4BA-F42B22F5BF1F}">
      <dgm:prSet/>
      <dgm:spPr/>
      <dgm:t>
        <a:bodyPr/>
        <a:lstStyle/>
        <a:p>
          <a:endParaRPr lang="en-US"/>
        </a:p>
      </dgm:t>
    </dgm:pt>
    <dgm:pt modelId="{F7152AD7-17C2-4872-923D-00E0F1D67F56}" type="parTrans" cxnId="{02EF018C-2F47-4D75-A4BA-F42B22F5BF1F}">
      <dgm:prSet/>
      <dgm:spPr/>
      <dgm:t>
        <a:bodyPr/>
        <a:lstStyle/>
        <a:p>
          <a:endParaRPr lang="en-US"/>
        </a:p>
      </dgm:t>
    </dgm:pt>
    <dgm:pt modelId="{5FF4CC1C-DF6D-44DD-823B-A7A70E6B9FC1}">
      <dgm:prSet/>
      <dgm:spPr/>
      <dgm:t>
        <a:bodyPr/>
        <a:lstStyle/>
        <a:p>
          <a:r>
            <a:rPr lang="en-US" b="0" i="0" dirty="0"/>
            <a:t>Reaching out to Fanchon’s existing A&amp;R contacts</a:t>
          </a:r>
          <a:endParaRPr lang="en-US" dirty="0"/>
        </a:p>
      </dgm:t>
    </dgm:pt>
    <dgm:pt modelId="{6B4405CA-93DE-4DF7-B50C-8D05A5C8EA5A}" type="sibTrans" cxnId="{2E8834A0-44A8-4548-8E98-ACBF0CA2142A}">
      <dgm:prSet/>
      <dgm:spPr/>
      <dgm:t>
        <a:bodyPr/>
        <a:lstStyle/>
        <a:p>
          <a:endParaRPr lang="en-US"/>
        </a:p>
      </dgm:t>
    </dgm:pt>
    <dgm:pt modelId="{60F12B27-8805-41CD-BE33-EE2346B1B510}" type="parTrans" cxnId="{2E8834A0-44A8-4548-8E98-ACBF0CA2142A}">
      <dgm:prSet/>
      <dgm:spPr/>
      <dgm:t>
        <a:bodyPr/>
        <a:lstStyle/>
        <a:p>
          <a:endParaRPr lang="en-US"/>
        </a:p>
      </dgm:t>
    </dgm:pt>
    <dgm:pt modelId="{743A1E9F-51BA-415A-B82F-34FB4B481D2D}">
      <dgm:prSet/>
      <dgm:spPr/>
      <dgm:t>
        <a:bodyPr/>
        <a:lstStyle/>
        <a:p>
          <a:r>
            <a:rPr lang="en-US" b="0" i="0" dirty="0"/>
            <a:t>Identify blogs and articles written about aesthetically/musically similar artists and contact the writers asking to be considered for a review. We would use </a:t>
          </a:r>
          <a:r>
            <a:rPr lang="en-US" b="0" i="0" dirty="0" err="1"/>
            <a:t>HypeMachine</a:t>
          </a:r>
          <a:r>
            <a:rPr lang="en-US" b="0" i="0" dirty="0"/>
            <a:t> as it allows you to search for similar artists by name.</a:t>
          </a:r>
          <a:endParaRPr lang="en-US" dirty="0"/>
        </a:p>
      </dgm:t>
    </dgm:pt>
    <dgm:pt modelId="{11C78024-C642-4516-B67F-69C5D00C9313}" type="sibTrans" cxnId="{158E10FE-B0FA-40AC-9CA0-BD824DBA55E7}">
      <dgm:prSet/>
      <dgm:spPr/>
      <dgm:t>
        <a:bodyPr/>
        <a:lstStyle/>
        <a:p>
          <a:endParaRPr lang="en-US"/>
        </a:p>
      </dgm:t>
    </dgm:pt>
    <dgm:pt modelId="{CFF9D72C-8468-42A6-8519-0E5218215C6A}" type="parTrans" cxnId="{158E10FE-B0FA-40AC-9CA0-BD824DBA55E7}">
      <dgm:prSet/>
      <dgm:spPr/>
      <dgm:t>
        <a:bodyPr/>
        <a:lstStyle/>
        <a:p>
          <a:endParaRPr lang="en-US"/>
        </a:p>
      </dgm:t>
    </dgm:pt>
    <dgm:pt modelId="{859B10A4-08BF-43BE-82D0-735AE73A3FCA}">
      <dgm:prSet/>
      <dgm:spPr/>
      <dgm:t>
        <a:bodyPr/>
        <a:lstStyle/>
        <a:p>
          <a:r>
            <a:rPr lang="en-US" b="0" i="0" dirty="0"/>
            <a:t>Reaching out to radio show hosts that play appropriate music using TuneIn</a:t>
          </a:r>
          <a:endParaRPr lang="en-US" dirty="0"/>
        </a:p>
      </dgm:t>
    </dgm:pt>
    <dgm:pt modelId="{1EB4BE0F-D602-441F-80E8-352FCC2335B1}" type="sibTrans" cxnId="{CACE6CCA-80C5-4170-AB40-3E10AD36859C}">
      <dgm:prSet/>
      <dgm:spPr/>
      <dgm:t>
        <a:bodyPr/>
        <a:lstStyle/>
        <a:p>
          <a:endParaRPr lang="en-US"/>
        </a:p>
      </dgm:t>
    </dgm:pt>
    <dgm:pt modelId="{D4A0F0DC-CA50-4DD7-95E5-D61777B5923B}" type="parTrans" cxnId="{CACE6CCA-80C5-4170-AB40-3E10AD36859C}">
      <dgm:prSet/>
      <dgm:spPr/>
      <dgm:t>
        <a:bodyPr/>
        <a:lstStyle/>
        <a:p>
          <a:endParaRPr lang="en-US"/>
        </a:p>
      </dgm:t>
    </dgm:pt>
    <dgm:pt modelId="{AF83D210-2BC2-4D06-AA41-33E2DBD6D62F}" type="pres">
      <dgm:prSet presAssocID="{0C2A0B7C-1036-40AD-BAB1-51D5059ACF8F}" presName="linear" presStyleCnt="0">
        <dgm:presLayoutVars>
          <dgm:dir/>
          <dgm:animLvl val="lvl"/>
          <dgm:resizeHandles val="exact"/>
        </dgm:presLayoutVars>
      </dgm:prSet>
      <dgm:spPr/>
    </dgm:pt>
    <dgm:pt modelId="{C3F64217-4A3F-4082-A579-B4C6BD969C07}" type="pres">
      <dgm:prSet presAssocID="{5B42675C-8E7A-4392-A2CA-AD113141414C}" presName="parentLin" presStyleCnt="0"/>
      <dgm:spPr/>
    </dgm:pt>
    <dgm:pt modelId="{DE05B3A6-ACF6-4797-B607-6E4F372676C2}" type="pres">
      <dgm:prSet presAssocID="{5B42675C-8E7A-4392-A2CA-AD113141414C}" presName="parentLeftMargin" presStyleLbl="node1" presStyleIdx="0" presStyleCnt="4"/>
      <dgm:spPr/>
    </dgm:pt>
    <dgm:pt modelId="{71E6B20A-A984-4196-913D-F2F325C8C4D7}" type="pres">
      <dgm:prSet presAssocID="{5B42675C-8E7A-4392-A2CA-AD113141414C}" presName="parentText" presStyleLbl="node1" presStyleIdx="0" presStyleCnt="4">
        <dgm:presLayoutVars>
          <dgm:chMax val="0"/>
          <dgm:bulletEnabled val="1"/>
        </dgm:presLayoutVars>
      </dgm:prSet>
      <dgm:spPr/>
    </dgm:pt>
    <dgm:pt modelId="{78E91436-B94B-4A6F-84E7-37D439A1400E}" type="pres">
      <dgm:prSet presAssocID="{5B42675C-8E7A-4392-A2CA-AD113141414C}" presName="negativeSpace" presStyleCnt="0"/>
      <dgm:spPr/>
    </dgm:pt>
    <dgm:pt modelId="{0E507791-8673-425E-8C3A-BEEF027C404C}" type="pres">
      <dgm:prSet presAssocID="{5B42675C-8E7A-4392-A2CA-AD113141414C}" presName="childText" presStyleLbl="conFgAcc1" presStyleIdx="0" presStyleCnt="4">
        <dgm:presLayoutVars>
          <dgm:bulletEnabled val="1"/>
        </dgm:presLayoutVars>
      </dgm:prSet>
      <dgm:spPr/>
    </dgm:pt>
    <dgm:pt modelId="{A39A6065-D1A5-40DB-A009-460CFDB34728}" type="pres">
      <dgm:prSet presAssocID="{5085DE18-0EBE-460D-8429-CF142937B589}" presName="spaceBetweenRectangles" presStyleCnt="0"/>
      <dgm:spPr/>
    </dgm:pt>
    <dgm:pt modelId="{2A405693-BDC0-435E-B4B1-8A3FBC485CFB}" type="pres">
      <dgm:prSet presAssocID="{2B4B4CBD-5328-41EA-BF0D-773CAD1AB17F}" presName="parentLin" presStyleCnt="0"/>
      <dgm:spPr/>
    </dgm:pt>
    <dgm:pt modelId="{3FA3468B-9328-4FE0-A66B-4222F39CC28C}" type="pres">
      <dgm:prSet presAssocID="{2B4B4CBD-5328-41EA-BF0D-773CAD1AB17F}" presName="parentLeftMargin" presStyleLbl="node1" presStyleIdx="0" presStyleCnt="4"/>
      <dgm:spPr/>
    </dgm:pt>
    <dgm:pt modelId="{FE3BD1EC-0B58-4074-A3D6-99D7933EE5EC}" type="pres">
      <dgm:prSet presAssocID="{2B4B4CBD-5328-41EA-BF0D-773CAD1AB17F}" presName="parentText" presStyleLbl="node1" presStyleIdx="1" presStyleCnt="4">
        <dgm:presLayoutVars>
          <dgm:chMax val="0"/>
          <dgm:bulletEnabled val="1"/>
        </dgm:presLayoutVars>
      </dgm:prSet>
      <dgm:spPr/>
    </dgm:pt>
    <dgm:pt modelId="{74580634-CE31-40D1-ADA0-CDDB5EAEC7BD}" type="pres">
      <dgm:prSet presAssocID="{2B4B4CBD-5328-41EA-BF0D-773CAD1AB17F}" presName="negativeSpace" presStyleCnt="0"/>
      <dgm:spPr/>
    </dgm:pt>
    <dgm:pt modelId="{5665CD84-04EC-43AD-970A-64BCB01A5FE6}" type="pres">
      <dgm:prSet presAssocID="{2B4B4CBD-5328-41EA-BF0D-773CAD1AB17F}" presName="childText" presStyleLbl="conFgAcc1" presStyleIdx="1" presStyleCnt="4">
        <dgm:presLayoutVars>
          <dgm:bulletEnabled val="1"/>
        </dgm:presLayoutVars>
      </dgm:prSet>
      <dgm:spPr/>
    </dgm:pt>
    <dgm:pt modelId="{168EAEB9-236F-4A82-9333-9E272FF86A54}" type="pres">
      <dgm:prSet presAssocID="{EFA14159-A6CA-4E1A-9344-A27AFD928A49}" presName="spaceBetweenRectangles" presStyleCnt="0"/>
      <dgm:spPr/>
    </dgm:pt>
    <dgm:pt modelId="{7B20CA52-1D8B-49C2-80E1-9FEEEAC8D72C}" type="pres">
      <dgm:prSet presAssocID="{32896801-07D0-45A9-A802-B081E072490B}" presName="parentLin" presStyleCnt="0"/>
      <dgm:spPr/>
    </dgm:pt>
    <dgm:pt modelId="{E9A6A62F-235D-4A3F-8FD1-80DAB752897F}" type="pres">
      <dgm:prSet presAssocID="{32896801-07D0-45A9-A802-B081E072490B}" presName="parentLeftMargin" presStyleLbl="node1" presStyleIdx="1" presStyleCnt="4"/>
      <dgm:spPr/>
    </dgm:pt>
    <dgm:pt modelId="{05E60140-F701-41B3-BDC2-A7F52E3F8690}" type="pres">
      <dgm:prSet presAssocID="{32896801-07D0-45A9-A802-B081E072490B}" presName="parentText" presStyleLbl="node1" presStyleIdx="2" presStyleCnt="4">
        <dgm:presLayoutVars>
          <dgm:chMax val="0"/>
          <dgm:bulletEnabled val="1"/>
        </dgm:presLayoutVars>
      </dgm:prSet>
      <dgm:spPr/>
    </dgm:pt>
    <dgm:pt modelId="{E0970AF3-BAA4-4CD0-B368-4A104EF75D66}" type="pres">
      <dgm:prSet presAssocID="{32896801-07D0-45A9-A802-B081E072490B}" presName="negativeSpace" presStyleCnt="0"/>
      <dgm:spPr/>
    </dgm:pt>
    <dgm:pt modelId="{A451E0E8-40F7-4D3E-9BDF-F352E722CA8D}" type="pres">
      <dgm:prSet presAssocID="{32896801-07D0-45A9-A802-B081E072490B}" presName="childText" presStyleLbl="conFgAcc1" presStyleIdx="2" presStyleCnt="4">
        <dgm:presLayoutVars>
          <dgm:bulletEnabled val="1"/>
        </dgm:presLayoutVars>
      </dgm:prSet>
      <dgm:spPr/>
    </dgm:pt>
    <dgm:pt modelId="{0EF92AED-01E4-498A-84B4-12B67DC12853}" type="pres">
      <dgm:prSet presAssocID="{FFEDACDD-0011-4A9A-9AEF-F669F3C5D277}" presName="spaceBetweenRectangles" presStyleCnt="0"/>
      <dgm:spPr/>
    </dgm:pt>
    <dgm:pt modelId="{8D4AF95F-2D16-4308-9565-C0C592D144A3}" type="pres">
      <dgm:prSet presAssocID="{5DF8BD06-AD24-4109-A10B-F9B573DFD1A2}" presName="parentLin" presStyleCnt="0"/>
      <dgm:spPr/>
    </dgm:pt>
    <dgm:pt modelId="{F0136561-4869-4833-8C8C-B83A70698751}" type="pres">
      <dgm:prSet presAssocID="{5DF8BD06-AD24-4109-A10B-F9B573DFD1A2}" presName="parentLeftMargin" presStyleLbl="node1" presStyleIdx="2" presStyleCnt="4"/>
      <dgm:spPr/>
    </dgm:pt>
    <dgm:pt modelId="{C3573EC5-2650-434B-9493-1C0C51F4879A}" type="pres">
      <dgm:prSet presAssocID="{5DF8BD06-AD24-4109-A10B-F9B573DFD1A2}" presName="parentText" presStyleLbl="node1" presStyleIdx="3" presStyleCnt="4">
        <dgm:presLayoutVars>
          <dgm:chMax val="0"/>
          <dgm:bulletEnabled val="1"/>
        </dgm:presLayoutVars>
      </dgm:prSet>
      <dgm:spPr/>
    </dgm:pt>
    <dgm:pt modelId="{01614D2A-B171-4CE1-867B-DC049CE56C5B}" type="pres">
      <dgm:prSet presAssocID="{5DF8BD06-AD24-4109-A10B-F9B573DFD1A2}" presName="negativeSpace" presStyleCnt="0"/>
      <dgm:spPr/>
    </dgm:pt>
    <dgm:pt modelId="{E4435521-BF91-40FE-8714-21AAED30B54C}" type="pres">
      <dgm:prSet presAssocID="{5DF8BD06-AD24-4109-A10B-F9B573DFD1A2}" presName="childText" presStyleLbl="conFgAcc1" presStyleIdx="3" presStyleCnt="4">
        <dgm:presLayoutVars>
          <dgm:bulletEnabled val="1"/>
        </dgm:presLayoutVars>
      </dgm:prSet>
      <dgm:spPr/>
    </dgm:pt>
  </dgm:ptLst>
  <dgm:cxnLst>
    <dgm:cxn modelId="{DA1AD812-801C-43F5-80C8-9AF9876FF896}" type="presOf" srcId="{859B10A4-08BF-43BE-82D0-735AE73A3FCA}" destId="{5665CD84-04EC-43AD-970A-64BCB01A5FE6}" srcOrd="0" destOrd="2" presId="urn:microsoft.com/office/officeart/2005/8/layout/list1"/>
    <dgm:cxn modelId="{F5AF3C22-ECC4-48A2-B721-69E39CA5471A}" type="presOf" srcId="{2B4B4CBD-5328-41EA-BF0D-773CAD1AB17F}" destId="{3FA3468B-9328-4FE0-A66B-4222F39CC28C}" srcOrd="0" destOrd="0" presId="urn:microsoft.com/office/officeart/2005/8/layout/list1"/>
    <dgm:cxn modelId="{161DC52E-9CC0-444A-8B75-CCCAEFB1CAD3}" type="presOf" srcId="{3F452E44-25DD-4183-B628-794561C7ED7F}" destId="{0E507791-8673-425E-8C3A-BEEF027C404C}" srcOrd="0" destOrd="0" presId="urn:microsoft.com/office/officeart/2005/8/layout/list1"/>
    <dgm:cxn modelId="{C4F8134D-38AB-4B87-B40C-76D459A3AD3D}" type="presOf" srcId="{5B42675C-8E7A-4392-A2CA-AD113141414C}" destId="{DE05B3A6-ACF6-4797-B607-6E4F372676C2}" srcOrd="0" destOrd="0" presId="urn:microsoft.com/office/officeart/2005/8/layout/list1"/>
    <dgm:cxn modelId="{3FB9D54D-39F8-4EB2-AFB6-8A647428B802}" type="presOf" srcId="{73B21BF2-A967-4D2E-80AB-4FDE1C629976}" destId="{0E507791-8673-425E-8C3A-BEEF027C404C}" srcOrd="0" destOrd="1" presId="urn:microsoft.com/office/officeart/2005/8/layout/list1"/>
    <dgm:cxn modelId="{8E657959-1131-445E-909F-E3C16C365241}" srcId="{0C2A0B7C-1036-40AD-BAB1-51D5059ACF8F}" destId="{5DF8BD06-AD24-4109-A10B-F9B573DFD1A2}" srcOrd="3" destOrd="0" parTransId="{95A71B9C-F73A-4E3B-B616-D95397B896E8}" sibTransId="{B3BC0F54-6A2A-4E7D-907C-C8A57D1158D3}"/>
    <dgm:cxn modelId="{4CF2B75A-8318-45A3-AC0F-BC6EACDB6842}" type="presOf" srcId="{5FF4CC1C-DF6D-44DD-823B-A7A70E6B9FC1}" destId="{5665CD84-04EC-43AD-970A-64BCB01A5FE6}" srcOrd="0" destOrd="0" presId="urn:microsoft.com/office/officeart/2005/8/layout/list1"/>
    <dgm:cxn modelId="{02EF018C-2F47-4D75-A4BA-F42B22F5BF1F}" srcId="{0C2A0B7C-1036-40AD-BAB1-51D5059ACF8F}" destId="{2B4B4CBD-5328-41EA-BF0D-773CAD1AB17F}" srcOrd="1" destOrd="0" parTransId="{F7152AD7-17C2-4872-923D-00E0F1D67F56}" sibTransId="{EFA14159-A6CA-4E1A-9344-A27AFD928A49}"/>
    <dgm:cxn modelId="{47C16897-1844-48D7-AE99-9AE401040484}" type="presOf" srcId="{5DF8BD06-AD24-4109-A10B-F9B573DFD1A2}" destId="{C3573EC5-2650-434B-9493-1C0C51F4879A}" srcOrd="1" destOrd="0" presId="urn:microsoft.com/office/officeart/2005/8/layout/list1"/>
    <dgm:cxn modelId="{2E8834A0-44A8-4548-8E98-ACBF0CA2142A}" srcId="{2B4B4CBD-5328-41EA-BF0D-773CAD1AB17F}" destId="{5FF4CC1C-DF6D-44DD-823B-A7A70E6B9FC1}" srcOrd="0" destOrd="0" parTransId="{60F12B27-8805-41CD-BE33-EE2346B1B510}" sibTransId="{6B4405CA-93DE-4DF7-B50C-8D05A5C8EA5A}"/>
    <dgm:cxn modelId="{69AB0CA7-AD2E-4B9E-B0E0-76E7E9A5D648}" type="presOf" srcId="{2B4B4CBD-5328-41EA-BF0D-773CAD1AB17F}" destId="{FE3BD1EC-0B58-4074-A3D6-99D7933EE5EC}" srcOrd="1" destOrd="0" presId="urn:microsoft.com/office/officeart/2005/8/layout/list1"/>
    <dgm:cxn modelId="{52C661AC-3F49-48F0-AB79-BB20185246D9}" srcId="{5B42675C-8E7A-4392-A2CA-AD113141414C}" destId="{1A5DE411-16BA-49D7-A57A-881E20EAA53D}" srcOrd="2" destOrd="0" parTransId="{2B2B6482-0E05-4B0B-A5F7-B9C7FAD19387}" sibTransId="{24FBAC0B-D4DA-4140-9EEE-A18613C5FC7F}"/>
    <dgm:cxn modelId="{6AA695BC-FB54-42BF-98C3-A98F3C6793CF}" type="presOf" srcId="{0C2A0B7C-1036-40AD-BAB1-51D5059ACF8F}" destId="{AF83D210-2BC2-4D06-AA41-33E2DBD6D62F}" srcOrd="0" destOrd="0" presId="urn:microsoft.com/office/officeart/2005/8/layout/list1"/>
    <dgm:cxn modelId="{B3C28DC8-4C40-47E2-9940-EE1C11FA326C}" type="presOf" srcId="{32896801-07D0-45A9-A802-B081E072490B}" destId="{E9A6A62F-235D-4A3F-8FD1-80DAB752897F}" srcOrd="0" destOrd="0" presId="urn:microsoft.com/office/officeart/2005/8/layout/list1"/>
    <dgm:cxn modelId="{CACE6CCA-80C5-4170-AB40-3E10AD36859C}" srcId="{2B4B4CBD-5328-41EA-BF0D-773CAD1AB17F}" destId="{859B10A4-08BF-43BE-82D0-735AE73A3FCA}" srcOrd="2" destOrd="0" parTransId="{D4A0F0DC-CA50-4DD7-95E5-D61777B5923B}" sibTransId="{1EB4BE0F-D602-441F-80E8-352FCC2335B1}"/>
    <dgm:cxn modelId="{3A81F3D2-5700-4E01-92A9-9BA1345F692A}" srcId="{0C2A0B7C-1036-40AD-BAB1-51D5059ACF8F}" destId="{5B42675C-8E7A-4392-A2CA-AD113141414C}" srcOrd="0" destOrd="0" parTransId="{E86DCA85-F1C4-4DBF-8976-B488B62C5433}" sibTransId="{5085DE18-0EBE-460D-8429-CF142937B589}"/>
    <dgm:cxn modelId="{A5E5F5DB-F2D9-4EF1-A487-4FA92A331558}" type="presOf" srcId="{743A1E9F-51BA-415A-B82F-34FB4B481D2D}" destId="{5665CD84-04EC-43AD-970A-64BCB01A5FE6}" srcOrd="0" destOrd="1" presId="urn:microsoft.com/office/officeart/2005/8/layout/list1"/>
    <dgm:cxn modelId="{F7C31CE1-CDAD-4230-8BCA-D4D76BDA731A}" type="presOf" srcId="{1A5DE411-16BA-49D7-A57A-881E20EAA53D}" destId="{0E507791-8673-425E-8C3A-BEEF027C404C}" srcOrd="0" destOrd="2" presId="urn:microsoft.com/office/officeart/2005/8/layout/list1"/>
    <dgm:cxn modelId="{D5ADF1E4-FF7F-45AC-9453-03263E6E609C}" srcId="{5B42675C-8E7A-4392-A2CA-AD113141414C}" destId="{3F452E44-25DD-4183-B628-794561C7ED7F}" srcOrd="0" destOrd="0" parTransId="{BBD15355-7759-4CC3-8ACE-5F054F2C99C8}" sibTransId="{99668018-8A0C-479D-A6A6-A21079DFB4D2}"/>
    <dgm:cxn modelId="{0E60F6E4-8BB1-4000-8617-3472BB2DB29B}" type="presOf" srcId="{32896801-07D0-45A9-A802-B081E072490B}" destId="{05E60140-F701-41B3-BDC2-A7F52E3F8690}" srcOrd="1" destOrd="0" presId="urn:microsoft.com/office/officeart/2005/8/layout/list1"/>
    <dgm:cxn modelId="{1612FBE4-8DFD-4B21-8431-64B6AC409EBC}" type="presOf" srcId="{5B42675C-8E7A-4392-A2CA-AD113141414C}" destId="{71E6B20A-A984-4196-913D-F2F325C8C4D7}" srcOrd="1" destOrd="0" presId="urn:microsoft.com/office/officeart/2005/8/layout/list1"/>
    <dgm:cxn modelId="{E2336DE8-E5E4-4957-9D81-62B1BBC1CF18}" srcId="{0C2A0B7C-1036-40AD-BAB1-51D5059ACF8F}" destId="{32896801-07D0-45A9-A802-B081E072490B}" srcOrd="2" destOrd="0" parTransId="{6E5DB1B4-BF8B-4635-93C1-59D70A245BC2}" sibTransId="{FFEDACDD-0011-4A9A-9AEF-F669F3C5D277}"/>
    <dgm:cxn modelId="{3D5D0EF1-4DDE-4F40-AA8A-7FD81040C281}" type="presOf" srcId="{5DF8BD06-AD24-4109-A10B-F9B573DFD1A2}" destId="{F0136561-4869-4833-8C8C-B83A70698751}" srcOrd="0" destOrd="0" presId="urn:microsoft.com/office/officeart/2005/8/layout/list1"/>
    <dgm:cxn modelId="{0336F4F3-170B-4FC8-8950-CC1453B5AEA1}" srcId="{5B42675C-8E7A-4392-A2CA-AD113141414C}" destId="{73B21BF2-A967-4D2E-80AB-4FDE1C629976}" srcOrd="1" destOrd="0" parTransId="{6BAFC42F-5195-434A-BB8C-1D9F2DFF4C41}" sibTransId="{8C29BDEB-BEF9-49AA-8445-4ADD6F2BA917}"/>
    <dgm:cxn modelId="{158E10FE-B0FA-40AC-9CA0-BD824DBA55E7}" srcId="{2B4B4CBD-5328-41EA-BF0D-773CAD1AB17F}" destId="{743A1E9F-51BA-415A-B82F-34FB4B481D2D}" srcOrd="1" destOrd="0" parTransId="{CFF9D72C-8468-42A6-8519-0E5218215C6A}" sibTransId="{11C78024-C642-4516-B67F-69C5D00C9313}"/>
    <dgm:cxn modelId="{216D9C25-29D5-468F-BE36-D97ADC0F6995}" type="presParOf" srcId="{AF83D210-2BC2-4D06-AA41-33E2DBD6D62F}" destId="{C3F64217-4A3F-4082-A579-B4C6BD969C07}" srcOrd="0" destOrd="0" presId="urn:microsoft.com/office/officeart/2005/8/layout/list1"/>
    <dgm:cxn modelId="{62C99956-2146-41F5-A52F-323D9FC8B89D}" type="presParOf" srcId="{C3F64217-4A3F-4082-A579-B4C6BD969C07}" destId="{DE05B3A6-ACF6-4797-B607-6E4F372676C2}" srcOrd="0" destOrd="0" presId="urn:microsoft.com/office/officeart/2005/8/layout/list1"/>
    <dgm:cxn modelId="{75B48741-EB28-4780-B569-B29B381AD9E8}" type="presParOf" srcId="{C3F64217-4A3F-4082-A579-B4C6BD969C07}" destId="{71E6B20A-A984-4196-913D-F2F325C8C4D7}" srcOrd="1" destOrd="0" presId="urn:microsoft.com/office/officeart/2005/8/layout/list1"/>
    <dgm:cxn modelId="{18B9476F-58E5-4E6D-958A-A171B2F55AD7}" type="presParOf" srcId="{AF83D210-2BC2-4D06-AA41-33E2DBD6D62F}" destId="{78E91436-B94B-4A6F-84E7-37D439A1400E}" srcOrd="1" destOrd="0" presId="urn:microsoft.com/office/officeart/2005/8/layout/list1"/>
    <dgm:cxn modelId="{26A7BFF5-1F8A-4F2C-821E-626CF4D78E6F}" type="presParOf" srcId="{AF83D210-2BC2-4D06-AA41-33E2DBD6D62F}" destId="{0E507791-8673-425E-8C3A-BEEF027C404C}" srcOrd="2" destOrd="0" presId="urn:microsoft.com/office/officeart/2005/8/layout/list1"/>
    <dgm:cxn modelId="{07E0FD9B-05F6-4838-887B-370B88BA2A35}" type="presParOf" srcId="{AF83D210-2BC2-4D06-AA41-33E2DBD6D62F}" destId="{A39A6065-D1A5-40DB-A009-460CFDB34728}" srcOrd="3" destOrd="0" presId="urn:microsoft.com/office/officeart/2005/8/layout/list1"/>
    <dgm:cxn modelId="{D30CDFB0-F10D-4C79-91A6-D5FBCA28115B}" type="presParOf" srcId="{AF83D210-2BC2-4D06-AA41-33E2DBD6D62F}" destId="{2A405693-BDC0-435E-B4B1-8A3FBC485CFB}" srcOrd="4" destOrd="0" presId="urn:microsoft.com/office/officeart/2005/8/layout/list1"/>
    <dgm:cxn modelId="{F429253F-26FA-4119-94C6-4C08A9E23BA3}" type="presParOf" srcId="{2A405693-BDC0-435E-B4B1-8A3FBC485CFB}" destId="{3FA3468B-9328-4FE0-A66B-4222F39CC28C}" srcOrd="0" destOrd="0" presId="urn:microsoft.com/office/officeart/2005/8/layout/list1"/>
    <dgm:cxn modelId="{5809B9A1-4F26-40C4-884E-482250FF4A63}" type="presParOf" srcId="{2A405693-BDC0-435E-B4B1-8A3FBC485CFB}" destId="{FE3BD1EC-0B58-4074-A3D6-99D7933EE5EC}" srcOrd="1" destOrd="0" presId="urn:microsoft.com/office/officeart/2005/8/layout/list1"/>
    <dgm:cxn modelId="{45C20444-84F9-4351-B960-7F6FCBDBC5DE}" type="presParOf" srcId="{AF83D210-2BC2-4D06-AA41-33E2DBD6D62F}" destId="{74580634-CE31-40D1-ADA0-CDDB5EAEC7BD}" srcOrd="5" destOrd="0" presId="urn:microsoft.com/office/officeart/2005/8/layout/list1"/>
    <dgm:cxn modelId="{0A58D101-128C-4767-8755-D96295C6A314}" type="presParOf" srcId="{AF83D210-2BC2-4D06-AA41-33E2DBD6D62F}" destId="{5665CD84-04EC-43AD-970A-64BCB01A5FE6}" srcOrd="6" destOrd="0" presId="urn:microsoft.com/office/officeart/2005/8/layout/list1"/>
    <dgm:cxn modelId="{AF18679D-69EA-4123-9E7D-F5F7A37B5E32}" type="presParOf" srcId="{AF83D210-2BC2-4D06-AA41-33E2DBD6D62F}" destId="{168EAEB9-236F-4A82-9333-9E272FF86A54}" srcOrd="7" destOrd="0" presId="urn:microsoft.com/office/officeart/2005/8/layout/list1"/>
    <dgm:cxn modelId="{9015530E-1CA7-4AE0-8BC4-AE76E4B646FF}" type="presParOf" srcId="{AF83D210-2BC2-4D06-AA41-33E2DBD6D62F}" destId="{7B20CA52-1D8B-49C2-80E1-9FEEEAC8D72C}" srcOrd="8" destOrd="0" presId="urn:microsoft.com/office/officeart/2005/8/layout/list1"/>
    <dgm:cxn modelId="{C4D365ED-9A06-4EE5-8628-C95119EEA91B}" type="presParOf" srcId="{7B20CA52-1D8B-49C2-80E1-9FEEEAC8D72C}" destId="{E9A6A62F-235D-4A3F-8FD1-80DAB752897F}" srcOrd="0" destOrd="0" presId="urn:microsoft.com/office/officeart/2005/8/layout/list1"/>
    <dgm:cxn modelId="{74E3D7A4-24BC-412F-A617-FC8D319DD892}" type="presParOf" srcId="{7B20CA52-1D8B-49C2-80E1-9FEEEAC8D72C}" destId="{05E60140-F701-41B3-BDC2-A7F52E3F8690}" srcOrd="1" destOrd="0" presId="urn:microsoft.com/office/officeart/2005/8/layout/list1"/>
    <dgm:cxn modelId="{48D2C805-8173-4E0E-A65D-8D06B0D36989}" type="presParOf" srcId="{AF83D210-2BC2-4D06-AA41-33E2DBD6D62F}" destId="{E0970AF3-BAA4-4CD0-B368-4A104EF75D66}" srcOrd="9" destOrd="0" presId="urn:microsoft.com/office/officeart/2005/8/layout/list1"/>
    <dgm:cxn modelId="{F677B7EB-E67B-4130-A875-10A9CEED9BDE}" type="presParOf" srcId="{AF83D210-2BC2-4D06-AA41-33E2DBD6D62F}" destId="{A451E0E8-40F7-4D3E-9BDF-F352E722CA8D}" srcOrd="10" destOrd="0" presId="urn:microsoft.com/office/officeart/2005/8/layout/list1"/>
    <dgm:cxn modelId="{6F8F49D7-68E9-488B-B2BC-39DCE2A6B14C}" type="presParOf" srcId="{AF83D210-2BC2-4D06-AA41-33E2DBD6D62F}" destId="{0EF92AED-01E4-498A-84B4-12B67DC12853}" srcOrd="11" destOrd="0" presId="urn:microsoft.com/office/officeart/2005/8/layout/list1"/>
    <dgm:cxn modelId="{66744F5B-52E2-4AEE-B72B-58227C2D1ED3}" type="presParOf" srcId="{AF83D210-2BC2-4D06-AA41-33E2DBD6D62F}" destId="{8D4AF95F-2D16-4308-9565-C0C592D144A3}" srcOrd="12" destOrd="0" presId="urn:microsoft.com/office/officeart/2005/8/layout/list1"/>
    <dgm:cxn modelId="{199BF328-CFD7-4379-84ED-03082BE9C06A}" type="presParOf" srcId="{8D4AF95F-2D16-4308-9565-C0C592D144A3}" destId="{F0136561-4869-4833-8C8C-B83A70698751}" srcOrd="0" destOrd="0" presId="urn:microsoft.com/office/officeart/2005/8/layout/list1"/>
    <dgm:cxn modelId="{20D22C3C-68FC-4179-BC21-4A3CC478323B}" type="presParOf" srcId="{8D4AF95F-2D16-4308-9565-C0C592D144A3}" destId="{C3573EC5-2650-434B-9493-1C0C51F4879A}" srcOrd="1" destOrd="0" presId="urn:microsoft.com/office/officeart/2005/8/layout/list1"/>
    <dgm:cxn modelId="{CB389FC9-F7E9-4F2B-9224-04F36C516A0F}" type="presParOf" srcId="{AF83D210-2BC2-4D06-AA41-33E2DBD6D62F}" destId="{01614D2A-B171-4CE1-867B-DC049CE56C5B}" srcOrd="13" destOrd="0" presId="urn:microsoft.com/office/officeart/2005/8/layout/list1"/>
    <dgm:cxn modelId="{DB907861-1652-4F12-B083-87E5C83CDA8F}" type="presParOf" srcId="{AF83D210-2BC2-4D06-AA41-33E2DBD6D62F}" destId="{E4435521-BF91-40FE-8714-21AAED30B54C}"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07791-8673-425E-8C3A-BEEF027C404C}">
      <dsp:nvSpPr>
        <dsp:cNvPr id="0" name=""/>
        <dsp:cNvSpPr/>
      </dsp:nvSpPr>
      <dsp:spPr>
        <a:xfrm>
          <a:off x="0" y="854314"/>
          <a:ext cx="10972799" cy="740250"/>
        </a:xfrm>
        <a:prstGeom prst="rect">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1611" tIns="208280" rIns="851611" bIns="71120" numCol="1" spcCol="1270" anchor="t" anchorCtr="0">
          <a:noAutofit/>
        </a:bodyPr>
        <a:lstStyle/>
        <a:p>
          <a:pPr marL="57150" lvl="1" indent="-57150" algn="l" defTabSz="444500">
            <a:lnSpc>
              <a:spcPct val="90000"/>
            </a:lnSpc>
            <a:spcBef>
              <a:spcPct val="0"/>
            </a:spcBef>
            <a:spcAft>
              <a:spcPct val="15000"/>
            </a:spcAft>
            <a:buChar char="•"/>
          </a:pPr>
          <a:r>
            <a:rPr lang="en-US" sz="1000" b="0" i="0" kern="1200"/>
            <a:t>MusoSoup, SubmitHub, IndieShuffle, SoundPlate, IndieMono, Music Gateway, Zebr App, DailyPlaylists</a:t>
          </a:r>
          <a:endParaRPr lang="en-US" sz="1000" kern="1200"/>
        </a:p>
        <a:p>
          <a:pPr marL="57150" lvl="1" indent="-57150" algn="l" defTabSz="444500">
            <a:lnSpc>
              <a:spcPct val="90000"/>
            </a:lnSpc>
            <a:spcBef>
              <a:spcPct val="0"/>
            </a:spcBef>
            <a:spcAft>
              <a:spcPct val="15000"/>
            </a:spcAft>
            <a:buChar char="•"/>
          </a:pPr>
          <a:r>
            <a:rPr lang="en-US" sz="1000" b="0" i="0" kern="1200" dirty="0"/>
            <a:t>This covers sending the single to curated playlists on DSPs, radio hosts, influencers and music journalists</a:t>
          </a:r>
          <a:endParaRPr lang="en-US" sz="1000" kern="1200" dirty="0"/>
        </a:p>
        <a:p>
          <a:pPr marL="57150" lvl="1" indent="-57150" algn="l" defTabSz="444500">
            <a:lnSpc>
              <a:spcPct val="90000"/>
            </a:lnSpc>
            <a:spcBef>
              <a:spcPct val="0"/>
            </a:spcBef>
            <a:spcAft>
              <a:spcPct val="15000"/>
            </a:spcAft>
            <a:buChar char="•"/>
          </a:pPr>
          <a:r>
            <a:rPr lang="en-US" sz="1000" b="0" i="0" kern="1200" dirty="0"/>
            <a:t>Most submission platforms have different payment methods so we will have a collective budget of £300 to cover this.</a:t>
          </a:r>
          <a:endParaRPr lang="en-US" sz="1000" kern="1200" dirty="0"/>
        </a:p>
      </dsp:txBody>
      <dsp:txXfrm>
        <a:off x="0" y="854314"/>
        <a:ext cx="10972799" cy="740250"/>
      </dsp:txXfrm>
    </dsp:sp>
    <dsp:sp modelId="{71E6B20A-A984-4196-913D-F2F325C8C4D7}">
      <dsp:nvSpPr>
        <dsp:cNvPr id="0" name=""/>
        <dsp:cNvSpPr/>
      </dsp:nvSpPr>
      <dsp:spPr>
        <a:xfrm>
          <a:off x="548639" y="706714"/>
          <a:ext cx="7680959" cy="29520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444500">
            <a:lnSpc>
              <a:spcPct val="90000"/>
            </a:lnSpc>
            <a:spcBef>
              <a:spcPct val="0"/>
            </a:spcBef>
            <a:spcAft>
              <a:spcPct val="35000"/>
            </a:spcAft>
            <a:buNone/>
          </a:pPr>
          <a:r>
            <a:rPr lang="en-US" sz="1000" b="0" i="0" kern="1200" dirty="0"/>
            <a:t>Upload EPK to submission portals in the 4 weeks before release day</a:t>
          </a:r>
          <a:endParaRPr lang="en-US" sz="1000" kern="1200" dirty="0"/>
        </a:p>
      </dsp:txBody>
      <dsp:txXfrm>
        <a:off x="563049" y="721124"/>
        <a:ext cx="7652139" cy="266380"/>
      </dsp:txXfrm>
    </dsp:sp>
    <dsp:sp modelId="{5665CD84-04EC-43AD-970A-64BCB01A5FE6}">
      <dsp:nvSpPr>
        <dsp:cNvPr id="0" name=""/>
        <dsp:cNvSpPr/>
      </dsp:nvSpPr>
      <dsp:spPr>
        <a:xfrm>
          <a:off x="0" y="1796164"/>
          <a:ext cx="10972799" cy="882000"/>
        </a:xfrm>
        <a:prstGeom prst="rect">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1611" tIns="208280" rIns="851611" bIns="71120" numCol="1" spcCol="1270" anchor="t" anchorCtr="0">
          <a:noAutofit/>
        </a:bodyPr>
        <a:lstStyle/>
        <a:p>
          <a:pPr marL="57150" lvl="1" indent="-57150" algn="l" defTabSz="444500">
            <a:lnSpc>
              <a:spcPct val="90000"/>
            </a:lnSpc>
            <a:spcBef>
              <a:spcPct val="0"/>
            </a:spcBef>
            <a:spcAft>
              <a:spcPct val="15000"/>
            </a:spcAft>
            <a:buChar char="•"/>
          </a:pPr>
          <a:r>
            <a:rPr lang="en-US" sz="1000" b="0" i="0" kern="1200" dirty="0"/>
            <a:t>Reaching out to Fanchon’s existing A&amp;R contacts</a:t>
          </a:r>
          <a:endParaRPr lang="en-US" sz="1000" kern="1200" dirty="0"/>
        </a:p>
        <a:p>
          <a:pPr marL="57150" lvl="1" indent="-57150" algn="l" defTabSz="444500">
            <a:lnSpc>
              <a:spcPct val="90000"/>
            </a:lnSpc>
            <a:spcBef>
              <a:spcPct val="0"/>
            </a:spcBef>
            <a:spcAft>
              <a:spcPct val="15000"/>
            </a:spcAft>
            <a:buChar char="•"/>
          </a:pPr>
          <a:r>
            <a:rPr lang="en-US" sz="1000" b="0" i="0" kern="1200" dirty="0"/>
            <a:t>Identify blogs and articles written about aesthetically/musically similar artists and contact the writers asking to be considered for a review. We would use </a:t>
          </a:r>
          <a:r>
            <a:rPr lang="en-US" sz="1000" b="0" i="0" kern="1200" dirty="0" err="1"/>
            <a:t>HypeMachine</a:t>
          </a:r>
          <a:r>
            <a:rPr lang="en-US" sz="1000" b="0" i="0" kern="1200" dirty="0"/>
            <a:t> as it allows you to search for similar artists by name.</a:t>
          </a:r>
          <a:endParaRPr lang="en-US" sz="1000" kern="1200" dirty="0"/>
        </a:p>
        <a:p>
          <a:pPr marL="57150" lvl="1" indent="-57150" algn="l" defTabSz="444500">
            <a:lnSpc>
              <a:spcPct val="90000"/>
            </a:lnSpc>
            <a:spcBef>
              <a:spcPct val="0"/>
            </a:spcBef>
            <a:spcAft>
              <a:spcPct val="15000"/>
            </a:spcAft>
            <a:buChar char="•"/>
          </a:pPr>
          <a:r>
            <a:rPr lang="en-US" sz="1000" b="0" i="0" kern="1200" dirty="0"/>
            <a:t>Reaching out to radio show hosts that play appropriate music using TuneIn</a:t>
          </a:r>
          <a:endParaRPr lang="en-US" sz="1000" kern="1200" dirty="0"/>
        </a:p>
      </dsp:txBody>
      <dsp:txXfrm>
        <a:off x="0" y="1796164"/>
        <a:ext cx="10972799" cy="882000"/>
      </dsp:txXfrm>
    </dsp:sp>
    <dsp:sp modelId="{FE3BD1EC-0B58-4074-A3D6-99D7933EE5EC}">
      <dsp:nvSpPr>
        <dsp:cNvPr id="0" name=""/>
        <dsp:cNvSpPr/>
      </dsp:nvSpPr>
      <dsp:spPr>
        <a:xfrm>
          <a:off x="548639" y="1648565"/>
          <a:ext cx="7680959" cy="295200"/>
        </a:xfrm>
        <a:prstGeom prst="round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444500">
            <a:lnSpc>
              <a:spcPct val="90000"/>
            </a:lnSpc>
            <a:spcBef>
              <a:spcPct val="0"/>
            </a:spcBef>
            <a:spcAft>
              <a:spcPct val="35000"/>
            </a:spcAft>
            <a:buNone/>
          </a:pPr>
          <a:r>
            <a:rPr lang="en-US" sz="1000" kern="1200" dirty="0"/>
            <a:t>Directly contacting relevant people in the industry</a:t>
          </a:r>
        </a:p>
      </dsp:txBody>
      <dsp:txXfrm>
        <a:off x="563049" y="1662975"/>
        <a:ext cx="7652139" cy="266380"/>
      </dsp:txXfrm>
    </dsp:sp>
    <dsp:sp modelId="{A451E0E8-40F7-4D3E-9BDF-F352E722CA8D}">
      <dsp:nvSpPr>
        <dsp:cNvPr id="0" name=""/>
        <dsp:cNvSpPr/>
      </dsp:nvSpPr>
      <dsp:spPr>
        <a:xfrm>
          <a:off x="0" y="2879764"/>
          <a:ext cx="10972799" cy="252000"/>
        </a:xfrm>
        <a:prstGeom prst="rect">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05E60140-F701-41B3-BDC2-A7F52E3F8690}">
      <dsp:nvSpPr>
        <dsp:cNvPr id="0" name=""/>
        <dsp:cNvSpPr/>
      </dsp:nvSpPr>
      <dsp:spPr>
        <a:xfrm>
          <a:off x="548639" y="2732164"/>
          <a:ext cx="7680959" cy="295200"/>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444500">
            <a:lnSpc>
              <a:spcPct val="90000"/>
            </a:lnSpc>
            <a:spcBef>
              <a:spcPct val="0"/>
            </a:spcBef>
            <a:spcAft>
              <a:spcPct val="35000"/>
            </a:spcAft>
            <a:buNone/>
          </a:pPr>
          <a:r>
            <a:rPr lang="en-US" sz="1000" b="0" i="0" kern="1200" dirty="0"/>
            <a:t>Ensuring that singles are released on a Friday to increase chances of being featured in a New Music Friday playlist</a:t>
          </a:r>
          <a:endParaRPr lang="en-US" sz="1000" kern="1200" dirty="0"/>
        </a:p>
      </dsp:txBody>
      <dsp:txXfrm>
        <a:off x="563049" y="2746574"/>
        <a:ext cx="7652139" cy="266380"/>
      </dsp:txXfrm>
    </dsp:sp>
    <dsp:sp modelId="{E4435521-BF91-40FE-8714-21AAED30B54C}">
      <dsp:nvSpPr>
        <dsp:cNvPr id="0" name=""/>
        <dsp:cNvSpPr/>
      </dsp:nvSpPr>
      <dsp:spPr>
        <a:xfrm>
          <a:off x="0" y="3333365"/>
          <a:ext cx="10972799" cy="252000"/>
        </a:xfrm>
        <a:prstGeom prst="rect">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3573EC5-2650-434B-9493-1C0C51F4879A}">
      <dsp:nvSpPr>
        <dsp:cNvPr id="0" name=""/>
        <dsp:cNvSpPr/>
      </dsp:nvSpPr>
      <dsp:spPr>
        <a:xfrm>
          <a:off x="548639" y="3185765"/>
          <a:ext cx="7680959" cy="295200"/>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90322" tIns="0" rIns="290322" bIns="0" numCol="1" spcCol="1270" anchor="ctr" anchorCtr="0">
          <a:noAutofit/>
        </a:bodyPr>
        <a:lstStyle/>
        <a:p>
          <a:pPr marL="0" lvl="0" indent="0" algn="l" defTabSz="444500">
            <a:lnSpc>
              <a:spcPct val="90000"/>
            </a:lnSpc>
            <a:spcBef>
              <a:spcPct val="0"/>
            </a:spcBef>
            <a:spcAft>
              <a:spcPct val="35000"/>
            </a:spcAft>
            <a:buNone/>
          </a:pPr>
          <a:r>
            <a:rPr lang="en-US" sz="1000" b="0" i="0" kern="1200" dirty="0"/>
            <a:t>Pitching to Radio. The most appropriate for Fanchon would be BBC Introducing and </a:t>
          </a:r>
          <a:r>
            <a:rPr lang="en-US" sz="1000" b="0" i="0" kern="1200" dirty="0" err="1"/>
            <a:t>RadioAirplay</a:t>
          </a:r>
          <a:endParaRPr lang="en-US" sz="1000" kern="1200" dirty="0"/>
        </a:p>
      </dsp:txBody>
      <dsp:txXfrm>
        <a:off x="563049" y="3200175"/>
        <a:ext cx="7652139" cy="26638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5.wmf"/></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A0C0817-A112-4847-8014-A94B7D2A4EA3}" type="datetime1">
              <a:rPr lang="en-US" smtClean="0"/>
              <a:t>4/6/2022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634743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65603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06121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4/6/2022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179118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4/6/2022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95796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4/6/2022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149896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4/6/2022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5351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4/6/2022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451133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4/6/2022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74482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4/6/2022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8127380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02662832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75275122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2291789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6FA2B21-3FCD-4721-B95C-427943F61125}" type="datetime1">
              <a:rPr lang="en-US" smtClean="0"/>
              <a:t>4/6/2022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87311527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6FA2B21-3FCD-4721-B95C-427943F61125}" type="datetime1">
              <a:rPr lang="en-US" smtClean="0"/>
              <a:t>4/6/2022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65526302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134F40B7-36AB-4376-BE14-EF7004D79BB9}" type="datetime1">
              <a:rPr lang="en-US" smtClean="0"/>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2174200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FF87CAB8-DCAE-46A5-AADA-B3FAD11A54E0}" type="datetime1">
              <a:rPr lang="en-US" smtClean="0"/>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76476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6FA2B21-3FCD-4721-B95C-427943F61125}" type="datetime1">
              <a:rPr lang="en-US" smtClean="0"/>
              <a:t>4/6/2022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74027306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open.spotify.com/artist/5qFDMEfam5K4WRncOFdOEP?si=EBwJr0UPSrKPKnY8YhETvw"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www.youtube.com/watch?v=fS2vIEyHcRc"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hyperlink" Target="http://www.mcvirnetienne.com/"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26.jpeg"/><Relationship Id="rId4" Type="http://schemas.openxmlformats.org/officeDocument/2006/relationships/image" Target="../media/image25.wmf"/></Relationships>
</file>

<file path=ppt/slides/_rels/slide2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9">
            <a:extLst>
              <a:ext uri="{FF2B5EF4-FFF2-40B4-BE49-F238E27FC236}">
                <a16:creationId xmlns:a16="http://schemas.microsoft.com/office/drawing/2014/main" id="{260EE1B3-DDB2-44D7-943C-63D9CEF273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072909CE-AD29-4CE7-A9A7-05D21672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Freeform 5">
              <a:extLst>
                <a:ext uri="{FF2B5EF4-FFF2-40B4-BE49-F238E27FC236}">
                  <a16:creationId xmlns:a16="http://schemas.microsoft.com/office/drawing/2014/main" id="{B8DBF1C0-B8F1-4AAC-8704-256BA0E9D6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5" name="Picture 4" descr="abstract image">
            <a:extLst>
              <a:ext uri="{FF2B5EF4-FFF2-40B4-BE49-F238E27FC236}">
                <a16:creationId xmlns:a16="http://schemas.microsoft.com/office/drawing/2014/main" id="{6D3BA21E-E6C8-4E14-8E53-C5DF567E9DFF}"/>
              </a:ext>
            </a:extLst>
          </p:cNvPr>
          <p:cNvPicPr>
            <a:picLocks noChangeAspect="1"/>
          </p:cNvPicPr>
          <p:nvPr/>
        </p:nvPicPr>
        <p:blipFill rotWithShape="1">
          <a:blip r:embed="rId3">
            <a:duotone>
              <a:prstClr val="black"/>
              <a:schemeClr val="accent5">
                <a:tint val="45000"/>
                <a:satMod val="400000"/>
              </a:schemeClr>
            </a:duotone>
            <a:alphaModFix amt="25000"/>
            <a:extLst>
              <a:ext uri="{28A0092B-C50C-407E-A947-70E740481C1C}">
                <a14:useLocalDpi xmlns:a14="http://schemas.microsoft.com/office/drawing/2010/main" val="0"/>
              </a:ext>
            </a:extLst>
          </a:blip>
          <a:srcRect t="15054" r="9090" b="-1"/>
          <a:stretch/>
        </p:blipFill>
        <p:spPr>
          <a:xfrm>
            <a:off x="474133" y="475488"/>
            <a:ext cx="11243734" cy="5909733"/>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154954" y="2099733"/>
            <a:ext cx="8827245" cy="2677648"/>
          </a:xfrm>
        </p:spPr>
        <p:txBody>
          <a:bodyPr>
            <a:normAutofit/>
          </a:bodyPr>
          <a:lstStyle/>
          <a:p>
            <a:r>
              <a:rPr lang="en-US" dirty="0"/>
              <a:t>Fanchon: A Release Campaign</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154954" y="4777380"/>
            <a:ext cx="8827245" cy="861420"/>
          </a:xfrm>
        </p:spPr>
        <p:txBody>
          <a:bodyPr>
            <a:normAutofit/>
          </a:bodyPr>
          <a:lstStyle/>
          <a:p>
            <a:pPr>
              <a:spcAft>
                <a:spcPts val="600"/>
              </a:spcAft>
            </a:pPr>
            <a:r>
              <a:rPr lang="en-US"/>
              <a:t>Kieran sienko (2016889)</a:t>
            </a:r>
          </a:p>
        </p:txBody>
      </p:sp>
      <p:sp>
        <p:nvSpPr>
          <p:cNvPr id="9" name="Rectangle 13">
            <a:extLst>
              <a:ext uri="{FF2B5EF4-FFF2-40B4-BE49-F238E27FC236}">
                <a16:creationId xmlns:a16="http://schemas.microsoft.com/office/drawing/2014/main" id="{B70F7E59-C971-4F55-8E3A-1E583B65F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3669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holding a camera&#10;&#10;Description automatically generated with medium confidence">
            <a:extLst>
              <a:ext uri="{FF2B5EF4-FFF2-40B4-BE49-F238E27FC236}">
                <a16:creationId xmlns:a16="http://schemas.microsoft.com/office/drawing/2014/main" id="{0931D1F8-0FE1-45B3-8A10-E8065D403EC2}"/>
              </a:ext>
            </a:extLst>
          </p:cNvPr>
          <p:cNvPicPr>
            <a:picLocks noChangeAspect="1"/>
          </p:cNvPicPr>
          <p:nvPr/>
        </p:nvPicPr>
        <p:blipFill>
          <a:blip r:embed="rId2"/>
          <a:stretch>
            <a:fillRect/>
          </a:stretch>
        </p:blipFill>
        <p:spPr>
          <a:xfrm>
            <a:off x="510740" y="445637"/>
            <a:ext cx="3031986" cy="4023726"/>
          </a:xfrm>
          <a:prstGeom prst="rect">
            <a:avLst/>
          </a:prstGeom>
        </p:spPr>
      </p:pic>
      <p:pic>
        <p:nvPicPr>
          <p:cNvPr id="5" name="Picture 4" descr="Text&#10;&#10;Description automatically generated">
            <a:extLst>
              <a:ext uri="{FF2B5EF4-FFF2-40B4-BE49-F238E27FC236}">
                <a16:creationId xmlns:a16="http://schemas.microsoft.com/office/drawing/2014/main" id="{036B7F97-0102-4402-9ADA-0114DFEAB68B}"/>
              </a:ext>
            </a:extLst>
          </p:cNvPr>
          <p:cNvPicPr>
            <a:picLocks noChangeAspect="1"/>
          </p:cNvPicPr>
          <p:nvPr/>
        </p:nvPicPr>
        <p:blipFill>
          <a:blip r:embed="rId3"/>
          <a:stretch>
            <a:fillRect/>
          </a:stretch>
        </p:blipFill>
        <p:spPr>
          <a:xfrm>
            <a:off x="510739" y="4469363"/>
            <a:ext cx="3031987" cy="1953748"/>
          </a:xfrm>
          <a:prstGeom prst="rect">
            <a:avLst/>
          </a:prstGeom>
        </p:spPr>
      </p:pic>
      <p:sp>
        <p:nvSpPr>
          <p:cNvPr id="6" name="Title 1">
            <a:extLst>
              <a:ext uri="{FF2B5EF4-FFF2-40B4-BE49-F238E27FC236}">
                <a16:creationId xmlns:a16="http://schemas.microsoft.com/office/drawing/2014/main" id="{8A0E8603-08E3-43AC-8E2B-37D83F81378A}"/>
              </a:ext>
            </a:extLst>
          </p:cNvPr>
          <p:cNvSpPr>
            <a:spLocks noGrp="1"/>
          </p:cNvSpPr>
          <p:nvPr>
            <p:ph type="title"/>
          </p:nvPr>
        </p:nvSpPr>
        <p:spPr>
          <a:xfrm>
            <a:off x="5183351" y="617462"/>
            <a:ext cx="5219725" cy="1345449"/>
          </a:xfrm>
        </p:spPr>
        <p:txBody>
          <a:bodyPr>
            <a:normAutofit/>
          </a:bodyPr>
          <a:lstStyle/>
          <a:p>
            <a:r>
              <a:rPr lang="en-US" b="1" dirty="0"/>
              <a:t>Key artist information</a:t>
            </a:r>
            <a:endParaRPr lang="en-GB" b="1" dirty="0"/>
          </a:p>
        </p:txBody>
      </p:sp>
      <p:sp>
        <p:nvSpPr>
          <p:cNvPr id="2" name="TextBox 1">
            <a:extLst>
              <a:ext uri="{FF2B5EF4-FFF2-40B4-BE49-F238E27FC236}">
                <a16:creationId xmlns:a16="http://schemas.microsoft.com/office/drawing/2014/main" id="{08D8C617-B750-4B42-AEDD-2850BC2CAD1D}"/>
              </a:ext>
            </a:extLst>
          </p:cNvPr>
          <p:cNvSpPr txBox="1"/>
          <p:nvPr/>
        </p:nvSpPr>
        <p:spPr>
          <a:xfrm>
            <a:off x="3871621" y="2696741"/>
            <a:ext cx="7520474" cy="3308598"/>
          </a:xfrm>
          <a:prstGeom prst="rect">
            <a:avLst/>
          </a:prstGeom>
          <a:noFill/>
        </p:spPr>
        <p:txBody>
          <a:bodyPr wrap="square" rtlCol="0">
            <a:spAutoFit/>
          </a:bodyPr>
          <a:lstStyle/>
          <a:p>
            <a:r>
              <a:rPr lang="en-US" b="1" dirty="0"/>
              <a:t>Name: </a:t>
            </a:r>
            <a:r>
              <a:rPr lang="en-US" dirty="0"/>
              <a:t>Fanchon</a:t>
            </a:r>
          </a:p>
          <a:p>
            <a:endParaRPr lang="en-US" dirty="0"/>
          </a:p>
          <a:p>
            <a:r>
              <a:rPr lang="en-US" b="1" dirty="0"/>
              <a:t>Bio: </a:t>
            </a:r>
            <a:r>
              <a:rPr lang="en-US" dirty="0"/>
              <a:t>“Fanchon is a musician and writer, describing her sound as alternative rock infused with dream pop and grunge influences. ”</a:t>
            </a:r>
          </a:p>
          <a:p>
            <a:endParaRPr lang="en-US" b="1" dirty="0"/>
          </a:p>
          <a:p>
            <a:r>
              <a:rPr lang="en-US" b="1" dirty="0"/>
              <a:t>Key links:</a:t>
            </a:r>
          </a:p>
          <a:p>
            <a:pPr marL="285750" indent="-285750">
              <a:buFont typeface="Arial" panose="020B0604020202020204" pitchFamily="34" charset="0"/>
              <a:buChar char="•"/>
            </a:pPr>
            <a:r>
              <a:rPr lang="en-US" b="1" dirty="0"/>
              <a:t>EPK: </a:t>
            </a:r>
            <a:r>
              <a:rPr lang="en-US" sz="1200" dirty="0"/>
              <a:t>https://fanchondehillotte.wixsite.com/electronicpresskit</a:t>
            </a:r>
          </a:p>
          <a:p>
            <a:pPr marL="285750" indent="-285750">
              <a:buFont typeface="Arial" panose="020B0604020202020204" pitchFamily="34" charset="0"/>
              <a:buChar char="•"/>
            </a:pPr>
            <a:r>
              <a:rPr lang="en-US" b="1" dirty="0"/>
              <a:t>Instagram: </a:t>
            </a:r>
            <a:r>
              <a:rPr lang="en-US" sz="1200" dirty="0"/>
              <a:t>https://www.instagram.com/xfanchonx/</a:t>
            </a:r>
          </a:p>
          <a:p>
            <a:pPr marL="285750" indent="-285750">
              <a:buFont typeface="Arial" panose="020B0604020202020204" pitchFamily="34" charset="0"/>
              <a:buChar char="•"/>
            </a:pPr>
            <a:r>
              <a:rPr lang="en-US" b="1" dirty="0"/>
              <a:t>YouTube: </a:t>
            </a:r>
            <a:r>
              <a:rPr lang="en-US" sz="1200" dirty="0"/>
              <a:t>https://www.youtube.com/channel/UCOasPNj14Onv_-Tsp_p_Seg</a:t>
            </a:r>
          </a:p>
          <a:p>
            <a:pPr marL="285750" indent="-285750">
              <a:buFont typeface="Arial" panose="020B0604020202020204" pitchFamily="34" charset="0"/>
              <a:buChar char="•"/>
            </a:pPr>
            <a:r>
              <a:rPr lang="en-US" b="1" dirty="0"/>
              <a:t>Spotify: </a:t>
            </a:r>
            <a:r>
              <a:rPr lang="en-US" sz="1100" dirty="0">
                <a:hlinkClick r:id="rId4"/>
              </a:rPr>
              <a:t>https://open.spotify.com/artist/5qFDMEfam5K4WRncOFdOEP?si=EBwJr0UPSrKPKnY8YhETvw</a:t>
            </a:r>
            <a:endParaRPr lang="en-US" sz="1100" dirty="0"/>
          </a:p>
          <a:p>
            <a:pPr marL="285750" indent="-285750">
              <a:buFont typeface="Arial" panose="020B0604020202020204" pitchFamily="34" charset="0"/>
              <a:buChar char="•"/>
            </a:pPr>
            <a:endParaRPr lang="en-US" sz="1100" b="1" dirty="0"/>
          </a:p>
          <a:p>
            <a:endParaRPr lang="en-GB" dirty="0"/>
          </a:p>
        </p:txBody>
      </p:sp>
    </p:spTree>
    <p:extLst>
      <p:ext uri="{BB962C8B-B14F-4D97-AF65-F5344CB8AC3E}">
        <p14:creationId xmlns:p14="http://schemas.microsoft.com/office/powerpoint/2010/main" val="3711031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descr="A picture containing text&#10;&#10;Description automatically generated">
            <a:extLst>
              <a:ext uri="{FF2B5EF4-FFF2-40B4-BE49-F238E27FC236}">
                <a16:creationId xmlns:a16="http://schemas.microsoft.com/office/drawing/2014/main" id="{13D8827C-977C-4E09-A238-45F5140CFEA0}"/>
              </a:ext>
            </a:extLst>
          </p:cNvPr>
          <p:cNvPicPr>
            <a:picLocks noChangeAspect="1"/>
          </p:cNvPicPr>
          <p:nvPr/>
        </p:nvPicPr>
        <p:blipFill>
          <a:blip r:embed="rId2"/>
          <a:stretch>
            <a:fillRect/>
          </a:stretch>
        </p:blipFill>
        <p:spPr>
          <a:xfrm>
            <a:off x="3663971" y="2653378"/>
            <a:ext cx="2841604" cy="2841604"/>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9EFA3F88-BB7F-4E93-8064-EF8B73A6BDD2}"/>
              </a:ext>
            </a:extLst>
          </p:cNvPr>
          <p:cNvPicPr>
            <a:picLocks noChangeAspect="1"/>
          </p:cNvPicPr>
          <p:nvPr/>
        </p:nvPicPr>
        <p:blipFill>
          <a:blip r:embed="rId3"/>
          <a:stretch>
            <a:fillRect/>
          </a:stretch>
        </p:blipFill>
        <p:spPr>
          <a:xfrm>
            <a:off x="580108" y="2653378"/>
            <a:ext cx="2841604" cy="2841604"/>
          </a:xfrm>
          <a:prstGeom prst="rect">
            <a:avLst/>
          </a:prstGeom>
        </p:spPr>
      </p:pic>
      <p:sp>
        <p:nvSpPr>
          <p:cNvPr id="2" name="Title 1">
            <a:extLst>
              <a:ext uri="{FF2B5EF4-FFF2-40B4-BE49-F238E27FC236}">
                <a16:creationId xmlns:a16="http://schemas.microsoft.com/office/drawing/2014/main" id="{3E12D1BE-A24C-47DF-8168-40360AE3287A}"/>
              </a:ext>
            </a:extLst>
          </p:cNvPr>
          <p:cNvSpPr>
            <a:spLocks noGrp="1"/>
          </p:cNvSpPr>
          <p:nvPr>
            <p:ph type="title"/>
          </p:nvPr>
        </p:nvSpPr>
        <p:spPr>
          <a:xfrm>
            <a:off x="6846138" y="804075"/>
            <a:ext cx="4602153" cy="1345449"/>
          </a:xfrm>
        </p:spPr>
        <p:txBody>
          <a:bodyPr>
            <a:normAutofit/>
          </a:bodyPr>
          <a:lstStyle/>
          <a:p>
            <a:r>
              <a:rPr lang="en-US" b="1" dirty="0"/>
              <a:t>Single and EP</a:t>
            </a:r>
            <a:endParaRPr lang="en-GB" b="1" dirty="0"/>
          </a:p>
        </p:txBody>
      </p:sp>
      <p:sp>
        <p:nvSpPr>
          <p:cNvPr id="23" name="Content Placeholder 22">
            <a:extLst>
              <a:ext uri="{FF2B5EF4-FFF2-40B4-BE49-F238E27FC236}">
                <a16:creationId xmlns:a16="http://schemas.microsoft.com/office/drawing/2014/main" id="{74476D34-A1BB-4959-986C-FEA9A09BF53F}"/>
              </a:ext>
            </a:extLst>
          </p:cNvPr>
          <p:cNvSpPr>
            <a:spLocks noGrp="1"/>
          </p:cNvSpPr>
          <p:nvPr>
            <p:ph idx="1"/>
          </p:nvPr>
        </p:nvSpPr>
        <p:spPr>
          <a:xfrm>
            <a:off x="6846138" y="2424862"/>
            <a:ext cx="4602153" cy="3715424"/>
          </a:xfrm>
        </p:spPr>
        <p:txBody>
          <a:bodyPr>
            <a:normAutofit fontScale="92500" lnSpcReduction="20000"/>
          </a:bodyPr>
          <a:lstStyle/>
          <a:p>
            <a:r>
              <a:rPr lang="en-US" dirty="0"/>
              <a:t>Single: Have a heart</a:t>
            </a:r>
          </a:p>
          <a:p>
            <a:r>
              <a:rPr lang="en-US" dirty="0"/>
              <a:t>EP: </a:t>
            </a:r>
            <a:r>
              <a:rPr lang="en-US" dirty="0" err="1"/>
              <a:t>Postdream</a:t>
            </a:r>
            <a:r>
              <a:rPr lang="en-US" dirty="0"/>
              <a:t> Comedown</a:t>
            </a:r>
          </a:p>
          <a:p>
            <a:r>
              <a:rPr lang="en-US" dirty="0"/>
              <a:t>Genre: indie rock</a:t>
            </a:r>
          </a:p>
          <a:p>
            <a:r>
              <a:rPr lang="en-US" dirty="0"/>
              <a:t>Link: </a:t>
            </a:r>
            <a:r>
              <a:rPr lang="en-US" sz="1300" dirty="0"/>
              <a:t>https://soundcloud.com/fanchon-dehillotte/have-a-heart-demo/s-YQeDoXLhv2T?si=422fbcc1004645ea8c6f6f54604b0fa0&amp;utm_source=clipboard&amp;utm_medium=text&amp;utm_campaign=social_sharing</a:t>
            </a:r>
          </a:p>
          <a:p>
            <a:r>
              <a:rPr lang="en-US" dirty="0"/>
              <a:t>Notes: </a:t>
            </a:r>
          </a:p>
          <a:p>
            <a:pPr lvl="1"/>
            <a:r>
              <a:rPr lang="en-US" dirty="0"/>
              <a:t>This is the first single from her upcoming album.</a:t>
            </a:r>
          </a:p>
          <a:p>
            <a:pPr lvl="1"/>
            <a:r>
              <a:rPr lang="en-US" dirty="0"/>
              <a:t>There is a lyric video to go with the release. It can be found here:</a:t>
            </a:r>
          </a:p>
          <a:p>
            <a:pPr lvl="2"/>
            <a:r>
              <a:rPr lang="en-US" dirty="0"/>
              <a:t> </a:t>
            </a:r>
            <a:r>
              <a:rPr lang="en-US" dirty="0">
                <a:hlinkClick r:id="rId4"/>
              </a:rPr>
              <a:t>Have a Heart - FANCHON (Lyric Video) - YouTube</a:t>
            </a:r>
            <a:endParaRPr lang="en-US" dirty="0"/>
          </a:p>
          <a:p>
            <a:endParaRPr lang="en-US" dirty="0"/>
          </a:p>
          <a:p>
            <a:endParaRPr lang="en-GB" dirty="0"/>
          </a:p>
        </p:txBody>
      </p:sp>
    </p:spTree>
    <p:extLst>
      <p:ext uri="{BB962C8B-B14F-4D97-AF65-F5344CB8AC3E}">
        <p14:creationId xmlns:p14="http://schemas.microsoft.com/office/powerpoint/2010/main" val="838928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8">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4"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5" name="Freeform: Shape 12">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B143111B-62F1-4254-98BA-1C54EC9EE9F5}"/>
              </a:ext>
            </a:extLst>
          </p:cNvPr>
          <p:cNvSpPr>
            <a:spLocks noGrp="1"/>
          </p:cNvSpPr>
          <p:nvPr>
            <p:ph type="title"/>
          </p:nvPr>
        </p:nvSpPr>
        <p:spPr>
          <a:xfrm>
            <a:off x="639098" y="629265"/>
            <a:ext cx="5132438" cy="1622322"/>
          </a:xfrm>
        </p:spPr>
        <p:txBody>
          <a:bodyPr>
            <a:normAutofit/>
          </a:bodyPr>
          <a:lstStyle/>
          <a:p>
            <a:r>
              <a:rPr lang="en-US" b="1">
                <a:solidFill>
                  <a:srgbClr val="EBEBEB"/>
                </a:solidFill>
              </a:rPr>
              <a:t>Official Remix</a:t>
            </a:r>
            <a:endParaRPr lang="en-GB" b="1">
              <a:solidFill>
                <a:srgbClr val="EBEBEB"/>
              </a:solidFill>
            </a:endParaRPr>
          </a:p>
        </p:txBody>
      </p:sp>
      <p:pic>
        <p:nvPicPr>
          <p:cNvPr id="4" name="Content Placeholder 4" descr="A picture containing text&#10;&#10;Description automatically generated">
            <a:extLst>
              <a:ext uri="{FF2B5EF4-FFF2-40B4-BE49-F238E27FC236}">
                <a16:creationId xmlns:a16="http://schemas.microsoft.com/office/drawing/2014/main" id="{428CCDBC-9E94-42DC-874B-2B1C0E5AC7EA}"/>
              </a:ext>
            </a:extLst>
          </p:cNvPr>
          <p:cNvPicPr>
            <a:picLocks noChangeAspect="1"/>
          </p:cNvPicPr>
          <p:nvPr/>
        </p:nvPicPr>
        <p:blipFill>
          <a:blip r:embed="rId2"/>
          <a:stretch>
            <a:fillRect/>
          </a:stretch>
        </p:blipFill>
        <p:spPr>
          <a:xfrm>
            <a:off x="6714836" y="1023437"/>
            <a:ext cx="4828707" cy="4828707"/>
          </a:xfrm>
          <a:prstGeom prst="rect">
            <a:avLst/>
          </a:prstGeom>
        </p:spPr>
      </p:pic>
      <p:sp>
        <p:nvSpPr>
          <p:cNvPr id="27" name="Rectangle 16">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702FF10-9423-4543-BB39-64CB1704D18A}"/>
              </a:ext>
            </a:extLst>
          </p:cNvPr>
          <p:cNvSpPr>
            <a:spLocks noGrp="1"/>
          </p:cNvSpPr>
          <p:nvPr>
            <p:ph idx="1"/>
          </p:nvPr>
        </p:nvSpPr>
        <p:spPr>
          <a:xfrm>
            <a:off x="639098" y="2418735"/>
            <a:ext cx="5132439" cy="3811742"/>
          </a:xfrm>
        </p:spPr>
        <p:txBody>
          <a:bodyPr anchor="ctr">
            <a:normAutofit lnSpcReduction="10000"/>
          </a:bodyPr>
          <a:lstStyle/>
          <a:p>
            <a:pPr>
              <a:lnSpc>
                <a:spcPct val="90000"/>
              </a:lnSpc>
            </a:pPr>
            <a:r>
              <a:rPr lang="en-US" sz="1400">
                <a:solidFill>
                  <a:srgbClr val="FFFFFF"/>
                </a:solidFill>
              </a:rPr>
              <a:t>Who is it produced by: Kaspian</a:t>
            </a:r>
          </a:p>
          <a:p>
            <a:pPr>
              <a:lnSpc>
                <a:spcPct val="90000"/>
              </a:lnSpc>
            </a:pPr>
            <a:r>
              <a:rPr lang="en-US" sz="1400">
                <a:solidFill>
                  <a:srgbClr val="FFFFFF"/>
                </a:solidFill>
              </a:rPr>
              <a:t>New Genre: Liquid Drum and Bass</a:t>
            </a:r>
          </a:p>
          <a:p>
            <a:pPr>
              <a:lnSpc>
                <a:spcPct val="90000"/>
              </a:lnSpc>
            </a:pPr>
            <a:r>
              <a:rPr lang="en-US" sz="1400">
                <a:solidFill>
                  <a:srgbClr val="FFFFFF"/>
                </a:solidFill>
              </a:rPr>
              <a:t>Link: https://soundcloud.com/fanchon-dehillotte/fanchon-have-a-heart-kaspian-dnb-remix-v16/s-Ai2oPrjR6BH?si=224097e5c24245d2b9daac5c570d572e&amp;utm_source=clipboard&amp;utm_medium=text&amp;utm_campaign=social_sharing</a:t>
            </a:r>
          </a:p>
          <a:p>
            <a:pPr>
              <a:lnSpc>
                <a:spcPct val="90000"/>
              </a:lnSpc>
            </a:pPr>
            <a:r>
              <a:rPr lang="en-US" sz="1400">
                <a:solidFill>
                  <a:srgbClr val="FFFFFF"/>
                </a:solidFill>
              </a:rPr>
              <a:t>Notes:</a:t>
            </a:r>
          </a:p>
          <a:p>
            <a:pPr lvl="1">
              <a:lnSpc>
                <a:spcPct val="90000"/>
              </a:lnSpc>
            </a:pPr>
            <a:r>
              <a:rPr lang="en-GB" sz="1400">
                <a:solidFill>
                  <a:srgbClr val="FFFFFF"/>
                </a:solidFill>
              </a:rPr>
              <a:t>The remix would be released 1-2 months after the hype from the single has died down. </a:t>
            </a:r>
          </a:p>
          <a:p>
            <a:pPr lvl="1">
              <a:lnSpc>
                <a:spcPct val="90000"/>
              </a:lnSpc>
            </a:pPr>
            <a:r>
              <a:rPr lang="en-GB" sz="1400">
                <a:solidFill>
                  <a:srgbClr val="FFFFFF"/>
                </a:solidFill>
              </a:rPr>
              <a:t>In a different genre so that we can expand her fanbase. </a:t>
            </a:r>
          </a:p>
          <a:p>
            <a:pPr lvl="2">
              <a:lnSpc>
                <a:spcPct val="90000"/>
              </a:lnSpc>
            </a:pPr>
            <a:r>
              <a:rPr lang="en-GB">
                <a:solidFill>
                  <a:srgbClr val="FFFFFF"/>
                </a:solidFill>
              </a:rPr>
              <a:t>It has the potential to be played in clubs  or in radio sets which would give an even bigger audience.</a:t>
            </a:r>
          </a:p>
        </p:txBody>
      </p:sp>
    </p:spTree>
    <p:extLst>
      <p:ext uri="{BB962C8B-B14F-4D97-AF65-F5344CB8AC3E}">
        <p14:creationId xmlns:p14="http://schemas.microsoft.com/office/powerpoint/2010/main" val="172931219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1A2FC-C41F-49F7-AC35-F451ACAB7371}"/>
              </a:ext>
            </a:extLst>
          </p:cNvPr>
          <p:cNvSpPr>
            <a:spLocks noGrp="1"/>
          </p:cNvSpPr>
          <p:nvPr>
            <p:ph type="title"/>
          </p:nvPr>
        </p:nvSpPr>
        <p:spPr/>
        <p:txBody>
          <a:bodyPr/>
          <a:lstStyle/>
          <a:p>
            <a:r>
              <a:rPr lang="en-US" b="1" dirty="0"/>
              <a:t>Spotify Analytics</a:t>
            </a:r>
            <a:endParaRPr lang="en-GB" b="1" dirty="0"/>
          </a:p>
        </p:txBody>
      </p:sp>
      <p:pic>
        <p:nvPicPr>
          <p:cNvPr id="6" name="Picture 5" descr="Graphical user interface, application&#10;&#10;Description automatically generated with medium confidence">
            <a:extLst>
              <a:ext uri="{FF2B5EF4-FFF2-40B4-BE49-F238E27FC236}">
                <a16:creationId xmlns:a16="http://schemas.microsoft.com/office/drawing/2014/main" id="{6D5B2A6A-465B-41F5-BB51-98A679B2323A}"/>
              </a:ext>
            </a:extLst>
          </p:cNvPr>
          <p:cNvPicPr>
            <a:picLocks noChangeAspect="1"/>
          </p:cNvPicPr>
          <p:nvPr/>
        </p:nvPicPr>
        <p:blipFill>
          <a:blip r:embed="rId2"/>
          <a:stretch>
            <a:fillRect/>
          </a:stretch>
        </p:blipFill>
        <p:spPr>
          <a:xfrm>
            <a:off x="1673474" y="2014195"/>
            <a:ext cx="8845052" cy="4110396"/>
          </a:xfrm>
          <a:prstGeom prst="rect">
            <a:avLst/>
          </a:prstGeom>
        </p:spPr>
      </p:pic>
    </p:spTree>
    <p:extLst>
      <p:ext uri="{BB962C8B-B14F-4D97-AF65-F5344CB8AC3E}">
        <p14:creationId xmlns:p14="http://schemas.microsoft.com/office/powerpoint/2010/main" val="2839202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A8EB1-7EEB-455C-89E0-EC9CE3BD0408}"/>
              </a:ext>
            </a:extLst>
          </p:cNvPr>
          <p:cNvSpPr>
            <a:spLocks noGrp="1"/>
          </p:cNvSpPr>
          <p:nvPr>
            <p:ph type="title"/>
          </p:nvPr>
        </p:nvSpPr>
        <p:spPr/>
        <p:txBody>
          <a:bodyPr/>
          <a:lstStyle/>
          <a:p>
            <a:r>
              <a:rPr lang="en-US" b="1" dirty="0"/>
              <a:t>Spotify Analytics Cont.</a:t>
            </a:r>
            <a:endParaRPr lang="en-GB" b="1" dirty="0"/>
          </a:p>
        </p:txBody>
      </p:sp>
      <p:pic>
        <p:nvPicPr>
          <p:cNvPr id="4" name="Picture 3" descr="Chart, bar chart&#10;&#10;Description automatically generated">
            <a:extLst>
              <a:ext uri="{FF2B5EF4-FFF2-40B4-BE49-F238E27FC236}">
                <a16:creationId xmlns:a16="http://schemas.microsoft.com/office/drawing/2014/main" id="{D9994052-7CE5-46B4-A7B8-F8450D3A20D7}"/>
              </a:ext>
            </a:extLst>
          </p:cNvPr>
          <p:cNvPicPr>
            <a:picLocks noChangeAspect="1"/>
          </p:cNvPicPr>
          <p:nvPr/>
        </p:nvPicPr>
        <p:blipFill>
          <a:blip r:embed="rId2"/>
          <a:stretch>
            <a:fillRect/>
          </a:stretch>
        </p:blipFill>
        <p:spPr>
          <a:xfrm>
            <a:off x="1802715" y="2107623"/>
            <a:ext cx="8845052" cy="4107785"/>
          </a:xfrm>
          <a:prstGeom prst="rect">
            <a:avLst/>
          </a:prstGeom>
        </p:spPr>
      </p:pic>
    </p:spTree>
    <p:extLst>
      <p:ext uri="{BB962C8B-B14F-4D97-AF65-F5344CB8AC3E}">
        <p14:creationId xmlns:p14="http://schemas.microsoft.com/office/powerpoint/2010/main" val="1076134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73456-0DE4-4508-932D-EF8406F11C82}"/>
              </a:ext>
            </a:extLst>
          </p:cNvPr>
          <p:cNvSpPr>
            <a:spLocks noGrp="1"/>
          </p:cNvSpPr>
          <p:nvPr>
            <p:ph type="title"/>
          </p:nvPr>
        </p:nvSpPr>
        <p:spPr>
          <a:xfrm>
            <a:off x="1089565" y="380350"/>
            <a:ext cx="4639430" cy="1499739"/>
          </a:xfrm>
        </p:spPr>
        <p:txBody>
          <a:bodyPr anchor="b">
            <a:normAutofit/>
          </a:bodyPr>
          <a:lstStyle/>
          <a:p>
            <a:r>
              <a:rPr lang="en-US" sz="2800" b="1" dirty="0">
                <a:solidFill>
                  <a:schemeClr val="tx1"/>
                </a:solidFill>
              </a:rPr>
              <a:t>Spotify Analytics Cont.</a:t>
            </a:r>
            <a:endParaRPr lang="en-GB" sz="2800" b="1" dirty="0">
              <a:solidFill>
                <a:schemeClr val="tx1"/>
              </a:solidFill>
            </a:endParaRPr>
          </a:p>
        </p:txBody>
      </p:sp>
      <p:sp>
        <p:nvSpPr>
          <p:cNvPr id="21" name="Content Placeholder 7">
            <a:extLst>
              <a:ext uri="{FF2B5EF4-FFF2-40B4-BE49-F238E27FC236}">
                <a16:creationId xmlns:a16="http://schemas.microsoft.com/office/drawing/2014/main" id="{D933D442-5923-3532-B3E9-51815EC2C175}"/>
              </a:ext>
            </a:extLst>
          </p:cNvPr>
          <p:cNvSpPr>
            <a:spLocks noGrp="1"/>
          </p:cNvSpPr>
          <p:nvPr>
            <p:ph idx="1"/>
          </p:nvPr>
        </p:nvSpPr>
        <p:spPr>
          <a:xfrm>
            <a:off x="884293" y="2317765"/>
            <a:ext cx="4424825" cy="4327836"/>
          </a:xfrm>
        </p:spPr>
        <p:txBody>
          <a:bodyPr>
            <a:normAutofit/>
          </a:bodyPr>
          <a:lstStyle/>
          <a:p>
            <a:r>
              <a:rPr lang="en-US" dirty="0">
                <a:solidFill>
                  <a:schemeClr val="tx1">
                    <a:lumMod val="85000"/>
                    <a:lumOff val="15000"/>
                  </a:schemeClr>
                </a:solidFill>
              </a:rPr>
              <a:t>She seems to have an older following on Spotify as there were no listeners under 18. 36% of her Spotify listeners were 23-27.</a:t>
            </a:r>
          </a:p>
          <a:p>
            <a:r>
              <a:rPr lang="en-US" dirty="0">
                <a:solidFill>
                  <a:schemeClr val="tx1">
                    <a:lumMod val="85000"/>
                    <a:lumOff val="15000"/>
                  </a:schemeClr>
                </a:solidFill>
              </a:rPr>
              <a:t>The data shows that she has a dedicated following on Spotify as a large majority of the streams were from people's own playlists. It seems many were discovering her too as 36% of streams were from people going onto her profile.</a:t>
            </a:r>
          </a:p>
        </p:txBody>
      </p:sp>
      <p:pic>
        <p:nvPicPr>
          <p:cNvPr id="4" name="Content Placeholder 3" descr="Table&#10;&#10;Description automatically generated">
            <a:extLst>
              <a:ext uri="{FF2B5EF4-FFF2-40B4-BE49-F238E27FC236}">
                <a16:creationId xmlns:a16="http://schemas.microsoft.com/office/drawing/2014/main" id="{49B2280C-C42C-4DD2-87FF-76F52E8074C1}"/>
              </a:ext>
            </a:extLst>
          </p:cNvPr>
          <p:cNvPicPr>
            <a:picLocks noChangeAspect="1"/>
          </p:cNvPicPr>
          <p:nvPr/>
        </p:nvPicPr>
        <p:blipFill>
          <a:blip r:embed="rId2"/>
          <a:stretch>
            <a:fillRect/>
          </a:stretch>
        </p:blipFill>
        <p:spPr>
          <a:xfrm>
            <a:off x="5860417" y="868196"/>
            <a:ext cx="4788706" cy="5121612"/>
          </a:xfrm>
          <a:prstGeom prst="rect">
            <a:avLst/>
          </a:prstGeom>
        </p:spPr>
      </p:pic>
    </p:spTree>
    <p:extLst>
      <p:ext uri="{BB962C8B-B14F-4D97-AF65-F5344CB8AC3E}">
        <p14:creationId xmlns:p14="http://schemas.microsoft.com/office/powerpoint/2010/main" val="400131428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E7AAC-645E-44EF-954A-E8E5C16C3C2A}"/>
              </a:ext>
            </a:extLst>
          </p:cNvPr>
          <p:cNvSpPr>
            <a:spLocks noGrp="1"/>
          </p:cNvSpPr>
          <p:nvPr>
            <p:ph type="title"/>
          </p:nvPr>
        </p:nvSpPr>
        <p:spPr/>
        <p:txBody>
          <a:bodyPr/>
          <a:lstStyle/>
          <a:p>
            <a:r>
              <a:rPr lang="en-US" b="1" dirty="0"/>
              <a:t>YouTube Analytics</a:t>
            </a:r>
            <a:endParaRPr lang="en-GB" b="1" dirty="0"/>
          </a:p>
        </p:txBody>
      </p:sp>
      <p:pic>
        <p:nvPicPr>
          <p:cNvPr id="4" name="Picture 3" descr="Graphical user interface, text, application&#10;&#10;Description automatically generated">
            <a:extLst>
              <a:ext uri="{FF2B5EF4-FFF2-40B4-BE49-F238E27FC236}">
                <a16:creationId xmlns:a16="http://schemas.microsoft.com/office/drawing/2014/main" id="{39C01C1E-5DDE-42D4-A39A-030AF767754A}"/>
              </a:ext>
            </a:extLst>
          </p:cNvPr>
          <p:cNvPicPr>
            <a:picLocks noChangeAspect="1"/>
          </p:cNvPicPr>
          <p:nvPr/>
        </p:nvPicPr>
        <p:blipFill>
          <a:blip r:embed="rId2"/>
          <a:stretch>
            <a:fillRect/>
          </a:stretch>
        </p:blipFill>
        <p:spPr>
          <a:xfrm>
            <a:off x="1673475" y="2397993"/>
            <a:ext cx="8845054" cy="3188436"/>
          </a:xfrm>
          <a:prstGeom prst="rect">
            <a:avLst/>
          </a:prstGeom>
        </p:spPr>
      </p:pic>
    </p:spTree>
    <p:extLst>
      <p:ext uri="{BB962C8B-B14F-4D97-AF65-F5344CB8AC3E}">
        <p14:creationId xmlns:p14="http://schemas.microsoft.com/office/powerpoint/2010/main" val="2103893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9" name="Rectangle 13">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5" name="Rectangle 17">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7D9F329-5287-4531-8436-7AF42292B1F1}"/>
              </a:ext>
            </a:extLst>
          </p:cNvPr>
          <p:cNvSpPr>
            <a:spLocks noGrp="1"/>
          </p:cNvSpPr>
          <p:nvPr>
            <p:ph type="title"/>
          </p:nvPr>
        </p:nvSpPr>
        <p:spPr>
          <a:xfrm>
            <a:off x="8160773" y="1113062"/>
            <a:ext cx="3382297" cy="3281957"/>
          </a:xfrm>
        </p:spPr>
        <p:txBody>
          <a:bodyPr vert="horz" lIns="91440" tIns="45720" rIns="91440" bIns="45720" rtlCol="0" anchor="b">
            <a:normAutofit/>
          </a:bodyPr>
          <a:lstStyle/>
          <a:p>
            <a:r>
              <a:rPr lang="en-US" sz="4600" b="1" i="0" kern="1200" cap="all" spc="-100" dirty="0">
                <a:solidFill>
                  <a:srgbClr val="EBEBEB"/>
                </a:solidFill>
                <a:latin typeface="+mj-lt"/>
                <a:ea typeface="+mj-ea"/>
                <a:cs typeface="+mj-cs"/>
              </a:rPr>
              <a:t>Meta analytics</a:t>
            </a:r>
          </a:p>
        </p:txBody>
      </p:sp>
      <p:pic>
        <p:nvPicPr>
          <p:cNvPr id="5" name="Picture 4">
            <a:extLst>
              <a:ext uri="{FF2B5EF4-FFF2-40B4-BE49-F238E27FC236}">
                <a16:creationId xmlns:a16="http://schemas.microsoft.com/office/drawing/2014/main" id="{B33A9BA8-E769-4C05-8552-2FA1A4F57FE7}"/>
              </a:ext>
            </a:extLst>
          </p:cNvPr>
          <p:cNvPicPr>
            <a:picLocks noChangeAspect="1"/>
          </p:cNvPicPr>
          <p:nvPr/>
        </p:nvPicPr>
        <p:blipFill>
          <a:blip r:embed="rId3"/>
          <a:stretch>
            <a:fillRect/>
          </a:stretch>
        </p:blipFill>
        <p:spPr>
          <a:xfrm>
            <a:off x="1109763" y="1806317"/>
            <a:ext cx="6470907" cy="3242250"/>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99705878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17">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31" name="Freeform: Shape 19">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32"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288E15A-0C85-4A9F-88A4-91C845248F9B}"/>
              </a:ext>
            </a:extLst>
          </p:cNvPr>
          <p:cNvSpPr>
            <a:spLocks noGrp="1"/>
          </p:cNvSpPr>
          <p:nvPr>
            <p:ph type="title"/>
          </p:nvPr>
        </p:nvSpPr>
        <p:spPr>
          <a:xfrm>
            <a:off x="1154955" y="973668"/>
            <a:ext cx="2942210" cy="1020232"/>
          </a:xfrm>
        </p:spPr>
        <p:txBody>
          <a:bodyPr>
            <a:normAutofit/>
          </a:bodyPr>
          <a:lstStyle/>
          <a:p>
            <a:pPr>
              <a:lnSpc>
                <a:spcPct val="90000"/>
              </a:lnSpc>
            </a:pPr>
            <a:r>
              <a:rPr lang="en-US" sz="2800" b="1" dirty="0">
                <a:solidFill>
                  <a:srgbClr val="EBEBEB"/>
                </a:solidFill>
              </a:rPr>
              <a:t>Meta Analytics Cont.</a:t>
            </a:r>
            <a:endParaRPr lang="en-GB" sz="2800" b="1" dirty="0">
              <a:solidFill>
                <a:srgbClr val="EBEBEB"/>
              </a:solidFill>
            </a:endParaRPr>
          </a:p>
        </p:txBody>
      </p:sp>
      <p:pic>
        <p:nvPicPr>
          <p:cNvPr id="9" name="Content Placeholder 8">
            <a:extLst>
              <a:ext uri="{FF2B5EF4-FFF2-40B4-BE49-F238E27FC236}">
                <a16:creationId xmlns:a16="http://schemas.microsoft.com/office/drawing/2014/main" id="{A87DFE7C-3AEE-43D7-A3D4-A48DF0C6357C}"/>
              </a:ext>
            </a:extLst>
          </p:cNvPr>
          <p:cNvPicPr>
            <a:picLocks noChangeAspect="1"/>
          </p:cNvPicPr>
          <p:nvPr/>
        </p:nvPicPr>
        <p:blipFill>
          <a:blip r:embed="rId2"/>
          <a:stretch>
            <a:fillRect/>
          </a:stretch>
        </p:blipFill>
        <p:spPr>
          <a:xfrm>
            <a:off x="5194607" y="1665935"/>
            <a:ext cx="6391533" cy="3526130"/>
          </a:xfrm>
          <a:prstGeom prst="rect">
            <a:avLst/>
          </a:prstGeom>
        </p:spPr>
      </p:pic>
      <p:sp>
        <p:nvSpPr>
          <p:cNvPr id="33" name="Rectangle 23">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4" name="Oval 25">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Content Placeholder 12">
            <a:extLst>
              <a:ext uri="{FF2B5EF4-FFF2-40B4-BE49-F238E27FC236}">
                <a16:creationId xmlns:a16="http://schemas.microsoft.com/office/drawing/2014/main" id="{025BE662-3C1A-0B90-4899-D80AC8637F00}"/>
              </a:ext>
            </a:extLst>
          </p:cNvPr>
          <p:cNvSpPr>
            <a:spLocks noGrp="1"/>
          </p:cNvSpPr>
          <p:nvPr>
            <p:ph idx="1"/>
          </p:nvPr>
        </p:nvSpPr>
        <p:spPr>
          <a:xfrm>
            <a:off x="1154955" y="2120900"/>
            <a:ext cx="3133726" cy="3898900"/>
          </a:xfrm>
        </p:spPr>
        <p:txBody>
          <a:bodyPr>
            <a:normAutofit/>
          </a:bodyPr>
          <a:lstStyle/>
          <a:p>
            <a:r>
              <a:rPr lang="en-US" sz="1700">
                <a:solidFill>
                  <a:srgbClr val="FFFFFF"/>
                </a:solidFill>
              </a:rPr>
              <a:t>The Meta analytics show that Instagram is the most popular platform compared to Facebook.</a:t>
            </a:r>
          </a:p>
          <a:p>
            <a:r>
              <a:rPr lang="en-US" sz="1700">
                <a:solidFill>
                  <a:srgbClr val="FFFFFF"/>
                </a:solidFill>
              </a:rPr>
              <a:t>The gender split is more skewed towards men compared to Spotify.</a:t>
            </a:r>
          </a:p>
          <a:p>
            <a:r>
              <a:rPr lang="en-US" sz="1700">
                <a:solidFill>
                  <a:srgbClr val="FFFFFF"/>
                </a:solidFill>
              </a:rPr>
              <a:t>The top countries matches with Fanchon’s YouTube and Mostly with the Spotify. It shows she has a very European fanbase.</a:t>
            </a:r>
          </a:p>
        </p:txBody>
      </p:sp>
      <p:sp>
        <p:nvSpPr>
          <p:cNvPr id="30"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267494146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2EDAC-352A-449D-A6EE-9BB3F2084D10}"/>
              </a:ext>
            </a:extLst>
          </p:cNvPr>
          <p:cNvSpPr>
            <a:spLocks noGrp="1"/>
          </p:cNvSpPr>
          <p:nvPr>
            <p:ph type="title"/>
          </p:nvPr>
        </p:nvSpPr>
        <p:spPr>
          <a:xfrm>
            <a:off x="1154954" y="973668"/>
            <a:ext cx="8761413" cy="706964"/>
          </a:xfrm>
        </p:spPr>
        <p:txBody>
          <a:bodyPr>
            <a:normAutofit/>
          </a:bodyPr>
          <a:lstStyle/>
          <a:p>
            <a:r>
              <a:rPr lang="en-US" b="1" dirty="0">
                <a:solidFill>
                  <a:srgbClr val="EBEBEB"/>
                </a:solidFill>
              </a:rPr>
              <a:t>Distribution</a:t>
            </a:r>
            <a:endParaRPr lang="en-GB" b="1" dirty="0">
              <a:solidFill>
                <a:srgbClr val="EBEBEB"/>
              </a:solidFill>
            </a:endParaRPr>
          </a:p>
        </p:txBody>
      </p:sp>
      <p:sp>
        <p:nvSpPr>
          <p:cNvPr id="3" name="Content Placeholder 2">
            <a:extLst>
              <a:ext uri="{FF2B5EF4-FFF2-40B4-BE49-F238E27FC236}">
                <a16:creationId xmlns:a16="http://schemas.microsoft.com/office/drawing/2014/main" id="{47A39725-A68E-44BA-A868-A73D179BBB88}"/>
              </a:ext>
            </a:extLst>
          </p:cNvPr>
          <p:cNvSpPr>
            <a:spLocks noGrp="1"/>
          </p:cNvSpPr>
          <p:nvPr>
            <p:ph idx="1"/>
          </p:nvPr>
        </p:nvSpPr>
        <p:spPr>
          <a:xfrm>
            <a:off x="1154954" y="2603500"/>
            <a:ext cx="6397313" cy="3416300"/>
          </a:xfrm>
        </p:spPr>
        <p:txBody>
          <a:bodyPr anchor="ctr">
            <a:normAutofit/>
          </a:bodyPr>
          <a:lstStyle/>
          <a:p>
            <a:pPr>
              <a:lnSpc>
                <a:spcPct val="90000"/>
              </a:lnSpc>
            </a:pPr>
            <a:r>
              <a:rPr lang="en-US"/>
              <a:t>The music distribution service we intend to use is Distrokid. It seems to be the cheapest option in the short term as it is $19.99 a year for unlimited releases of singles and albums plus the artist keeps 100% of their royalties. This seems like a better option compared to distributors like CD baby  who charge $9.95 per single, $45 per album and 15% of the royalties.</a:t>
            </a:r>
          </a:p>
          <a:p>
            <a:pPr>
              <a:lnSpc>
                <a:spcPct val="90000"/>
              </a:lnSpc>
            </a:pPr>
            <a:r>
              <a:rPr lang="en-US"/>
              <a:t>Distrokid distributes to S</a:t>
            </a:r>
            <a:r>
              <a:rPr lang="en-GB" b="0" i="0">
                <a:effectLst/>
              </a:rPr>
              <a:t>potify, Apple Music, TikTok, Pandora, Amazon, Instagram, YouTube, Tidal, iHeartRadio, Deezer, plus a ton of other stores &amp; streaming services.</a:t>
            </a:r>
            <a:r>
              <a:rPr lang="en-US"/>
              <a:t> </a:t>
            </a:r>
            <a:endParaRPr lang="en-GB"/>
          </a:p>
        </p:txBody>
      </p:sp>
      <p:pic>
        <p:nvPicPr>
          <p:cNvPr id="5" name="Picture 4">
            <a:extLst>
              <a:ext uri="{FF2B5EF4-FFF2-40B4-BE49-F238E27FC236}">
                <a16:creationId xmlns:a16="http://schemas.microsoft.com/office/drawing/2014/main" id="{CFCC32DC-F5EF-4B86-BA46-9081418EE132}"/>
              </a:ext>
            </a:extLst>
          </p:cNvPr>
          <p:cNvPicPr>
            <a:picLocks noChangeAspect="1"/>
          </p:cNvPicPr>
          <p:nvPr/>
        </p:nvPicPr>
        <p:blipFill>
          <a:blip r:embed="rId2"/>
          <a:stretch>
            <a:fillRect/>
          </a:stretch>
        </p:blipFill>
        <p:spPr>
          <a:xfrm>
            <a:off x="8087246" y="2993953"/>
            <a:ext cx="3080048" cy="200250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4095759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67F77063-7D48-4C64-8D5F-D836962E34CF}"/>
              </a:ext>
            </a:extLst>
          </p:cNvPr>
          <p:cNvSpPr>
            <a:spLocks noGrp="1"/>
          </p:cNvSpPr>
          <p:nvPr>
            <p:ph type="title"/>
          </p:nvPr>
        </p:nvSpPr>
        <p:spPr>
          <a:xfrm>
            <a:off x="1154954" y="973668"/>
            <a:ext cx="8761413" cy="706964"/>
          </a:xfrm>
        </p:spPr>
        <p:txBody>
          <a:bodyPr>
            <a:normAutofit/>
          </a:bodyPr>
          <a:lstStyle/>
          <a:p>
            <a:r>
              <a:rPr lang="en-US" b="1" dirty="0">
                <a:solidFill>
                  <a:srgbClr val="FFFFFF"/>
                </a:solidFill>
              </a:rPr>
              <a:t>Press and Radio</a:t>
            </a:r>
            <a:endParaRPr lang="en-GB" b="1" dirty="0">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D1BFF61-85D9-DA52-5D44-F653C253100F}"/>
              </a:ext>
            </a:extLst>
          </p:cNvPr>
          <p:cNvGraphicFramePr>
            <a:graphicFrameLocks noGrp="1"/>
          </p:cNvGraphicFramePr>
          <p:nvPr>
            <p:ph idx="1"/>
            <p:extLst>
              <p:ext uri="{D42A27DB-BD31-4B8C-83A1-F6EECF244321}">
                <p14:modId xmlns:p14="http://schemas.microsoft.com/office/powerpoint/2010/main" val="2625187235"/>
              </p:ext>
            </p:extLst>
          </p:nvPr>
        </p:nvGraphicFramePr>
        <p:xfrm>
          <a:off x="597159" y="1931438"/>
          <a:ext cx="10972799" cy="4292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428277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9888C-7743-42E7-AC76-C5F2ECA04562}"/>
              </a:ext>
            </a:extLst>
          </p:cNvPr>
          <p:cNvSpPr>
            <a:spLocks noGrp="1"/>
          </p:cNvSpPr>
          <p:nvPr>
            <p:ph type="title"/>
          </p:nvPr>
        </p:nvSpPr>
        <p:spPr/>
        <p:txBody>
          <a:bodyPr/>
          <a:lstStyle/>
          <a:p>
            <a:r>
              <a:rPr lang="en-US" b="1" dirty="0"/>
              <a:t>Cost plan</a:t>
            </a:r>
            <a:endParaRPr lang="en-GB" b="1" dirty="0"/>
          </a:p>
        </p:txBody>
      </p:sp>
      <p:sp>
        <p:nvSpPr>
          <p:cNvPr id="3" name="Content Placeholder 2">
            <a:extLst>
              <a:ext uri="{FF2B5EF4-FFF2-40B4-BE49-F238E27FC236}">
                <a16:creationId xmlns:a16="http://schemas.microsoft.com/office/drawing/2014/main" id="{C4A44524-C9CF-4841-822A-5D5938C41E07}"/>
              </a:ext>
            </a:extLst>
          </p:cNvPr>
          <p:cNvSpPr>
            <a:spLocks noGrp="1"/>
          </p:cNvSpPr>
          <p:nvPr>
            <p:ph idx="1"/>
          </p:nvPr>
        </p:nvSpPr>
        <p:spPr>
          <a:xfrm>
            <a:off x="768220" y="2550988"/>
            <a:ext cx="7284097" cy="3849624"/>
          </a:xfrm>
        </p:spPr>
        <p:txBody>
          <a:bodyPr/>
          <a:lstStyle/>
          <a:p>
            <a:pPr>
              <a:lnSpc>
                <a:spcPct val="150000"/>
              </a:lnSpc>
              <a:spcBef>
                <a:spcPts val="0"/>
              </a:spcBef>
            </a:pPr>
            <a:r>
              <a:rPr lang="en-US" sz="1600" b="1" dirty="0">
                <a:solidFill>
                  <a:schemeClr val="tx1"/>
                </a:solidFill>
              </a:rPr>
              <a:t>Budget Amount: </a:t>
            </a:r>
            <a:r>
              <a:rPr lang="en-US" sz="1600" dirty="0">
                <a:solidFill>
                  <a:schemeClr val="tx1"/>
                </a:solidFill>
              </a:rPr>
              <a:t>£5000</a:t>
            </a:r>
          </a:p>
          <a:p>
            <a:pPr>
              <a:lnSpc>
                <a:spcPct val="150000"/>
              </a:lnSpc>
              <a:spcBef>
                <a:spcPts val="0"/>
              </a:spcBef>
            </a:pPr>
            <a:r>
              <a:rPr lang="en-US" sz="1600" b="1" dirty="0">
                <a:solidFill>
                  <a:schemeClr val="tx1"/>
                </a:solidFill>
              </a:rPr>
              <a:t>The £5000	budget will go towards:</a:t>
            </a:r>
            <a:endParaRPr lang="en-US" sz="1200" b="0" dirty="0">
              <a:solidFill>
                <a:schemeClr val="tx1"/>
              </a:solidFill>
              <a:effectLst/>
            </a:endParaRPr>
          </a:p>
          <a:p>
            <a:pPr fontAlgn="base">
              <a:lnSpc>
                <a:spcPct val="150000"/>
              </a:lnSpc>
              <a:spcBef>
                <a:spcPts val="0"/>
              </a:spcBef>
              <a:buFont typeface="Arial" panose="020B0604020202020204" pitchFamily="34" charset="0"/>
              <a:buChar char="•"/>
            </a:pPr>
            <a:r>
              <a:rPr lang="en-US" sz="1600" dirty="0">
                <a:solidFill>
                  <a:schemeClr val="tx1"/>
                </a:solidFill>
              </a:rPr>
              <a:t>Press packs creation</a:t>
            </a:r>
          </a:p>
          <a:p>
            <a:pPr lvl="1" fontAlgn="base">
              <a:lnSpc>
                <a:spcPct val="150000"/>
              </a:lnSpc>
              <a:spcBef>
                <a:spcPts val="0"/>
              </a:spcBef>
              <a:buFont typeface="Arial" panose="020B0604020202020204" pitchFamily="34" charset="0"/>
              <a:buChar char="•"/>
            </a:pPr>
            <a:r>
              <a:rPr lang="en-US" sz="1200" dirty="0">
                <a:solidFill>
                  <a:schemeClr val="tx1"/>
                </a:solidFill>
              </a:rPr>
              <a:t>Hiring a photographer for a photoshoot for press shots</a:t>
            </a:r>
          </a:p>
          <a:p>
            <a:pPr fontAlgn="base">
              <a:lnSpc>
                <a:spcPct val="150000"/>
              </a:lnSpc>
              <a:spcBef>
                <a:spcPts val="0"/>
              </a:spcBef>
              <a:buFont typeface="Arial" panose="020B0604020202020204" pitchFamily="34" charset="0"/>
              <a:buChar char="•"/>
            </a:pPr>
            <a:r>
              <a:rPr lang="en-US" sz="1600" dirty="0">
                <a:solidFill>
                  <a:schemeClr val="tx1"/>
                </a:solidFill>
              </a:rPr>
              <a:t>Instagram / Facebook / Spotify ad targeting</a:t>
            </a:r>
          </a:p>
          <a:p>
            <a:pPr lvl="1" fontAlgn="base">
              <a:lnSpc>
                <a:spcPct val="150000"/>
              </a:lnSpc>
              <a:spcBef>
                <a:spcPts val="0"/>
              </a:spcBef>
              <a:buFont typeface="Arial" panose="020B0604020202020204" pitchFamily="34" charset="0"/>
              <a:buChar char="•"/>
            </a:pPr>
            <a:r>
              <a:rPr lang="en-US" sz="1200" dirty="0">
                <a:solidFill>
                  <a:schemeClr val="tx1"/>
                </a:solidFill>
              </a:rPr>
              <a:t>Mainly Instagram and Spotify as they are the most popular/engaged platforms</a:t>
            </a:r>
          </a:p>
          <a:p>
            <a:pPr fontAlgn="base">
              <a:lnSpc>
                <a:spcPct val="150000"/>
              </a:lnSpc>
              <a:spcBef>
                <a:spcPts val="0"/>
              </a:spcBef>
              <a:buFont typeface="Arial" panose="020B0604020202020204" pitchFamily="34" charset="0"/>
              <a:buChar char="•"/>
            </a:pPr>
            <a:r>
              <a:rPr lang="en-US" sz="1600" dirty="0">
                <a:solidFill>
                  <a:schemeClr val="tx1"/>
                </a:solidFill>
              </a:rPr>
              <a:t>Decoration / lighting for live lounge and release party</a:t>
            </a:r>
          </a:p>
          <a:p>
            <a:pPr fontAlgn="base">
              <a:lnSpc>
                <a:spcPct val="150000"/>
              </a:lnSpc>
              <a:spcBef>
                <a:spcPts val="0"/>
              </a:spcBef>
              <a:buFont typeface="Arial" panose="020B0604020202020204" pitchFamily="34" charset="0"/>
              <a:buChar char="•"/>
            </a:pPr>
            <a:r>
              <a:rPr lang="en-US" sz="1600" dirty="0">
                <a:solidFill>
                  <a:schemeClr val="tx1"/>
                </a:solidFill>
              </a:rPr>
              <a:t>Creating and producing merchandise to sell</a:t>
            </a:r>
          </a:p>
          <a:p>
            <a:pPr fontAlgn="base">
              <a:lnSpc>
                <a:spcPct val="150000"/>
              </a:lnSpc>
              <a:spcBef>
                <a:spcPts val="0"/>
              </a:spcBef>
              <a:buFont typeface="Arial" panose="020B0604020202020204" pitchFamily="34" charset="0"/>
              <a:buChar char="•"/>
            </a:pPr>
            <a:r>
              <a:rPr lang="en-GB" sz="1600" dirty="0">
                <a:solidFill>
                  <a:schemeClr val="tx1"/>
                </a:solidFill>
              </a:rPr>
              <a:t>Hiring a support act for the release party</a:t>
            </a:r>
          </a:p>
        </p:txBody>
      </p:sp>
    </p:spTree>
    <p:extLst>
      <p:ext uri="{BB962C8B-B14F-4D97-AF65-F5344CB8AC3E}">
        <p14:creationId xmlns:p14="http://schemas.microsoft.com/office/powerpoint/2010/main" val="38290231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CE55F-B729-4BEA-8F07-8B10A928278B}"/>
              </a:ext>
            </a:extLst>
          </p:cNvPr>
          <p:cNvSpPr>
            <a:spLocks noGrp="1"/>
          </p:cNvSpPr>
          <p:nvPr>
            <p:ph type="title"/>
          </p:nvPr>
        </p:nvSpPr>
        <p:spPr/>
        <p:txBody>
          <a:bodyPr/>
          <a:lstStyle/>
          <a:p>
            <a:r>
              <a:rPr lang="en-US" dirty="0"/>
              <a:t>Allocation of £5000 Budget</a:t>
            </a:r>
            <a:endParaRPr lang="en-GB" dirty="0"/>
          </a:p>
        </p:txBody>
      </p:sp>
      <p:pic>
        <p:nvPicPr>
          <p:cNvPr id="7170" name="Picture 2">
            <a:extLst>
              <a:ext uri="{FF2B5EF4-FFF2-40B4-BE49-F238E27FC236}">
                <a16:creationId xmlns:a16="http://schemas.microsoft.com/office/drawing/2014/main" id="{171AF654-8EC1-4FEE-9449-BB51330219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6530" y="1859793"/>
            <a:ext cx="11262049" cy="4743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14890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4D40B773-7B09-4CA5-ACEF-6D8094970A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83" name="Freeform: Shape 82">
            <a:extLst>
              <a:ext uri="{FF2B5EF4-FFF2-40B4-BE49-F238E27FC236}">
                <a16:creationId xmlns:a16="http://schemas.microsoft.com/office/drawing/2014/main" id="{9680A730-D307-4619-A089-699C8994C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00913" y="588083"/>
            <a:ext cx="6053670" cy="5681834"/>
          </a:xfrm>
          <a:custGeom>
            <a:avLst/>
            <a:gdLst>
              <a:gd name="connsiteX0" fmla="*/ 6053670 w 6053670"/>
              <a:gd name="connsiteY0" fmla="*/ 1098 h 5681834"/>
              <a:gd name="connsiteX1" fmla="*/ 6053670 w 6053670"/>
              <a:gd name="connsiteY1" fmla="*/ 1012899 h 5681834"/>
              <a:gd name="connsiteX2" fmla="*/ 6053670 w 6053670"/>
              <a:gd name="connsiteY2" fmla="*/ 1254558 h 5681834"/>
              <a:gd name="connsiteX3" fmla="*/ 6053670 w 6053670"/>
              <a:gd name="connsiteY3" fmla="*/ 5681834 h 5681834"/>
              <a:gd name="connsiteX4" fmla="*/ 0 w 6053670"/>
              <a:gd name="connsiteY4" fmla="*/ 5681834 h 5681834"/>
              <a:gd name="connsiteX5" fmla="*/ 0 w 6053670"/>
              <a:gd name="connsiteY5" fmla="*/ 1249853 h 5681834"/>
              <a:gd name="connsiteX6" fmla="*/ 0 w 6053670"/>
              <a:gd name="connsiteY6" fmla="*/ 1012899 h 5681834"/>
              <a:gd name="connsiteX7" fmla="*/ 0 w 6053670"/>
              <a:gd name="connsiteY7" fmla="*/ 0 h 5681834"/>
              <a:gd name="connsiteX8" fmla="*/ 35717 w 6053670"/>
              <a:gd name="connsiteY8" fmla="*/ 5488 h 5681834"/>
              <a:gd name="connsiteX9" fmla="*/ 140445 w 6053670"/>
              <a:gd name="connsiteY9" fmla="*/ 21641 h 5681834"/>
              <a:gd name="connsiteX10" fmla="*/ 216722 w 6053670"/>
              <a:gd name="connsiteY10" fmla="*/ 32932 h 5681834"/>
              <a:gd name="connsiteX11" fmla="*/ 307527 w 6053670"/>
              <a:gd name="connsiteY11" fmla="*/ 44850 h 5681834"/>
              <a:gd name="connsiteX12" fmla="*/ 415282 w 6053670"/>
              <a:gd name="connsiteY12" fmla="*/ 59121 h 5681834"/>
              <a:gd name="connsiteX13" fmla="*/ 534539 w 6053670"/>
              <a:gd name="connsiteY13" fmla="*/ 74175 h 5681834"/>
              <a:gd name="connsiteX14" fmla="*/ 668931 w 6053670"/>
              <a:gd name="connsiteY14" fmla="*/ 90014 h 5681834"/>
              <a:gd name="connsiteX15" fmla="*/ 815430 w 6053670"/>
              <a:gd name="connsiteY15" fmla="*/ 106794 h 5681834"/>
              <a:gd name="connsiteX16" fmla="*/ 974641 w 6053670"/>
              <a:gd name="connsiteY16" fmla="*/ 123574 h 5681834"/>
              <a:gd name="connsiteX17" fmla="*/ 1144144 w 6053670"/>
              <a:gd name="connsiteY17" fmla="*/ 140667 h 5681834"/>
              <a:gd name="connsiteX18" fmla="*/ 1326965 w 6053670"/>
              <a:gd name="connsiteY18" fmla="*/ 156506 h 5681834"/>
              <a:gd name="connsiteX19" fmla="*/ 1518261 w 6053670"/>
              <a:gd name="connsiteY19" fmla="*/ 171717 h 5681834"/>
              <a:gd name="connsiteX20" fmla="*/ 1720453 w 6053670"/>
              <a:gd name="connsiteY20" fmla="*/ 185518 h 5681834"/>
              <a:gd name="connsiteX21" fmla="*/ 1931121 w 6053670"/>
              <a:gd name="connsiteY21" fmla="*/ 198690 h 5681834"/>
              <a:gd name="connsiteX22" fmla="*/ 2150869 w 6053670"/>
              <a:gd name="connsiteY22" fmla="*/ 211079 h 5681834"/>
              <a:gd name="connsiteX23" fmla="*/ 2263467 w 6053670"/>
              <a:gd name="connsiteY23" fmla="*/ 215470 h 5681834"/>
              <a:gd name="connsiteX24" fmla="*/ 2378487 w 6053670"/>
              <a:gd name="connsiteY24" fmla="*/ 220332 h 5681834"/>
              <a:gd name="connsiteX25" fmla="*/ 2495323 w 6053670"/>
              <a:gd name="connsiteY25" fmla="*/ 224879 h 5681834"/>
              <a:gd name="connsiteX26" fmla="*/ 2612764 w 6053670"/>
              <a:gd name="connsiteY26" fmla="*/ 227859 h 5681834"/>
              <a:gd name="connsiteX27" fmla="*/ 2732627 w 6053670"/>
              <a:gd name="connsiteY27" fmla="*/ 230525 h 5681834"/>
              <a:gd name="connsiteX28" fmla="*/ 2853700 w 6053670"/>
              <a:gd name="connsiteY28" fmla="*/ 233348 h 5681834"/>
              <a:gd name="connsiteX29" fmla="*/ 2977195 w 6053670"/>
              <a:gd name="connsiteY29" fmla="*/ 235229 h 5681834"/>
              <a:gd name="connsiteX30" fmla="*/ 3101901 w 6053670"/>
              <a:gd name="connsiteY30" fmla="*/ 235229 h 5681834"/>
              <a:gd name="connsiteX31" fmla="*/ 3227817 w 6053670"/>
              <a:gd name="connsiteY31" fmla="*/ 236170 h 5681834"/>
              <a:gd name="connsiteX32" fmla="*/ 3354944 w 6053670"/>
              <a:gd name="connsiteY32" fmla="*/ 235229 h 5681834"/>
              <a:gd name="connsiteX33" fmla="*/ 3483887 w 6053670"/>
              <a:gd name="connsiteY33" fmla="*/ 233348 h 5681834"/>
              <a:gd name="connsiteX34" fmla="*/ 3612830 w 6053670"/>
              <a:gd name="connsiteY34" fmla="*/ 231623 h 5681834"/>
              <a:gd name="connsiteX35" fmla="*/ 3743590 w 6053670"/>
              <a:gd name="connsiteY35" fmla="*/ 227859 h 5681834"/>
              <a:gd name="connsiteX36" fmla="*/ 3875560 w 6053670"/>
              <a:gd name="connsiteY36" fmla="*/ 223938 h 5681834"/>
              <a:gd name="connsiteX37" fmla="*/ 4007530 w 6053670"/>
              <a:gd name="connsiteY37" fmla="*/ 219391 h 5681834"/>
              <a:gd name="connsiteX38" fmla="*/ 4140710 w 6053670"/>
              <a:gd name="connsiteY38" fmla="*/ 212961 h 5681834"/>
              <a:gd name="connsiteX39" fmla="*/ 4275102 w 6053670"/>
              <a:gd name="connsiteY39" fmla="*/ 205277 h 5681834"/>
              <a:gd name="connsiteX40" fmla="*/ 4410098 w 6053670"/>
              <a:gd name="connsiteY40" fmla="*/ 197907 h 5681834"/>
              <a:gd name="connsiteX41" fmla="*/ 4545096 w 6053670"/>
              <a:gd name="connsiteY41" fmla="*/ 188498 h 5681834"/>
              <a:gd name="connsiteX42" fmla="*/ 4681909 w 6053670"/>
              <a:gd name="connsiteY42" fmla="*/ 177207 h 5681834"/>
              <a:gd name="connsiteX43" fmla="*/ 4816905 w 6053670"/>
              <a:gd name="connsiteY43" fmla="*/ 165916 h 5681834"/>
              <a:gd name="connsiteX44" fmla="*/ 4954323 w 6053670"/>
              <a:gd name="connsiteY44" fmla="*/ 152899 h 5681834"/>
              <a:gd name="connsiteX45" fmla="*/ 5092347 w 6053670"/>
              <a:gd name="connsiteY45" fmla="*/ 138629 h 5681834"/>
              <a:gd name="connsiteX46" fmla="*/ 5228555 w 6053670"/>
              <a:gd name="connsiteY46" fmla="*/ 123574 h 5681834"/>
              <a:gd name="connsiteX47" fmla="*/ 5366578 w 6053670"/>
              <a:gd name="connsiteY47" fmla="*/ 106010 h 5681834"/>
              <a:gd name="connsiteX48" fmla="*/ 5503997 w 6053670"/>
              <a:gd name="connsiteY48" fmla="*/ 87192 h 5681834"/>
              <a:gd name="connsiteX49" fmla="*/ 5642020 w 6053670"/>
              <a:gd name="connsiteY49" fmla="*/ 68530 h 5681834"/>
              <a:gd name="connsiteX50" fmla="*/ 5779438 w 6053670"/>
              <a:gd name="connsiteY50" fmla="*/ 46733 h 5681834"/>
              <a:gd name="connsiteX51" fmla="*/ 5916251 w 6053670"/>
              <a:gd name="connsiteY51" fmla="*/ 24464 h 568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681834">
                <a:moveTo>
                  <a:pt x="6053670" y="1098"/>
                </a:moveTo>
                <a:lnTo>
                  <a:pt x="6053670" y="1012899"/>
                </a:lnTo>
                <a:lnTo>
                  <a:pt x="6053670" y="1254558"/>
                </a:lnTo>
                <a:lnTo>
                  <a:pt x="6053670" y="5681834"/>
                </a:lnTo>
                <a:lnTo>
                  <a:pt x="0" y="5681834"/>
                </a:lnTo>
                <a:lnTo>
                  <a:pt x="0" y="1249853"/>
                </a:lnTo>
                <a:lnTo>
                  <a:pt x="0" y="101289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85" name="Freeform 5">
            <a:extLst>
              <a:ext uri="{FF2B5EF4-FFF2-40B4-BE49-F238E27FC236}">
                <a16:creationId xmlns:a16="http://schemas.microsoft.com/office/drawing/2014/main" id="{9768AB41-1F45-4D7D-8E9F-F32F00C12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87" name="Freeform 5">
            <a:extLst>
              <a:ext uri="{FF2B5EF4-FFF2-40B4-BE49-F238E27FC236}">
                <a16:creationId xmlns:a16="http://schemas.microsoft.com/office/drawing/2014/main" id="{22CC7380-78F8-4871-A3DB-C4F04F396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598383"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A773EAAA-B5C4-4EE7-8237-F5ABFAC69F39}"/>
              </a:ext>
            </a:extLst>
          </p:cNvPr>
          <p:cNvSpPr>
            <a:spLocks noGrp="1"/>
          </p:cNvSpPr>
          <p:nvPr>
            <p:ph type="title"/>
          </p:nvPr>
        </p:nvSpPr>
        <p:spPr>
          <a:xfrm>
            <a:off x="639098" y="629265"/>
            <a:ext cx="5373877" cy="1622322"/>
          </a:xfrm>
        </p:spPr>
        <p:txBody>
          <a:bodyPr>
            <a:normAutofit/>
          </a:bodyPr>
          <a:lstStyle/>
          <a:p>
            <a:r>
              <a:rPr lang="en-US" b="1">
                <a:solidFill>
                  <a:schemeClr val="tx1"/>
                </a:solidFill>
              </a:rPr>
              <a:t>Promotion</a:t>
            </a:r>
            <a:endParaRPr lang="en-GB" b="1">
              <a:solidFill>
                <a:schemeClr val="tx1"/>
              </a:solidFill>
            </a:endParaRPr>
          </a:p>
        </p:txBody>
      </p:sp>
      <p:pic>
        <p:nvPicPr>
          <p:cNvPr id="5126" name="Picture 6" descr="Where to find the sunset projection lamps seen on TikTok">
            <a:extLst>
              <a:ext uri="{FF2B5EF4-FFF2-40B4-BE49-F238E27FC236}">
                <a16:creationId xmlns:a16="http://schemas.microsoft.com/office/drawing/2014/main" id="{F4422BDD-DC10-4859-9092-E1C5F91438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186" r="3" b="10923"/>
          <a:stretch/>
        </p:blipFill>
        <p:spPr bwMode="auto">
          <a:xfrm>
            <a:off x="6633676" y="645107"/>
            <a:ext cx="4909867" cy="3284348"/>
          </a:xfrm>
          <a:prstGeom prst="rect">
            <a:avLst/>
          </a:prstGeom>
          <a:noFill/>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id="{B4FA2E53-B132-494A-BD39-D0FF6158E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BCD591D-A125-43AA-8844-9F6874AE0CF7}"/>
              </a:ext>
            </a:extLst>
          </p:cNvPr>
          <p:cNvSpPr>
            <a:spLocks noGrp="1"/>
          </p:cNvSpPr>
          <p:nvPr>
            <p:ph idx="1"/>
          </p:nvPr>
        </p:nvSpPr>
        <p:spPr>
          <a:xfrm>
            <a:off x="639098" y="2418735"/>
            <a:ext cx="5373877" cy="3811740"/>
          </a:xfrm>
        </p:spPr>
        <p:txBody>
          <a:bodyPr anchor="ctr">
            <a:normAutofit/>
          </a:bodyPr>
          <a:lstStyle/>
          <a:p>
            <a:pPr>
              <a:lnSpc>
                <a:spcPct val="90000"/>
              </a:lnSpc>
            </a:pPr>
            <a:r>
              <a:rPr lang="en-US" sz="1500">
                <a:solidFill>
                  <a:schemeClr val="tx1"/>
                </a:solidFill>
              </a:rPr>
              <a:t>Our main methods of promotion will be ad targeting on both Spotify and Instagram as they are Fanchon’s two most popular platforms.</a:t>
            </a:r>
          </a:p>
          <a:p>
            <a:pPr lvl="1">
              <a:lnSpc>
                <a:spcPct val="90000"/>
              </a:lnSpc>
            </a:pPr>
            <a:r>
              <a:rPr lang="en-US" sz="1500">
                <a:solidFill>
                  <a:schemeClr val="tx1"/>
                </a:solidFill>
              </a:rPr>
              <a:t>On Instagram we will set up an ad campaign, paying £2.28 a day.</a:t>
            </a:r>
            <a:r>
              <a:rPr lang="en-GB" sz="1500">
                <a:solidFill>
                  <a:schemeClr val="tx1"/>
                </a:solidFill>
              </a:rPr>
              <a:t> We will pick specific demographic and psychographic features so that our ad will be shown to the most relevant people. We will pick interests such as rock, grunge, singing and electric guitar. Our locations will be set to the main cities and countries shown in the </a:t>
            </a:r>
          </a:p>
          <a:p>
            <a:pPr>
              <a:lnSpc>
                <a:spcPct val="90000"/>
              </a:lnSpc>
            </a:pPr>
            <a:r>
              <a:rPr lang="en-GB" sz="1500">
                <a:solidFill>
                  <a:schemeClr val="tx1"/>
                </a:solidFill>
              </a:rPr>
              <a:t>The next is a live lounge-esque video. We will use the Tileyard studio to film it but will make the room look nice using plants and special lighting. The types of lights and plants can be seen to the right.</a:t>
            </a:r>
          </a:p>
          <a:p>
            <a:pPr>
              <a:lnSpc>
                <a:spcPct val="90000"/>
              </a:lnSpc>
            </a:pPr>
            <a:endParaRPr lang="en-US" sz="1500">
              <a:solidFill>
                <a:schemeClr val="tx1"/>
              </a:solidFill>
            </a:endParaRPr>
          </a:p>
        </p:txBody>
      </p:sp>
      <p:pic>
        <p:nvPicPr>
          <p:cNvPr id="5122" name="Picture 2" descr="Where to find the sunset projection lamps seen on TikTok">
            <a:extLst>
              <a:ext uri="{FF2B5EF4-FFF2-40B4-BE49-F238E27FC236}">
                <a16:creationId xmlns:a16="http://schemas.microsoft.com/office/drawing/2014/main" id="{E70A5F02-1780-4B3F-8B80-F049D7D43BA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9369"/>
          <a:stretch/>
        </p:blipFill>
        <p:spPr bwMode="auto">
          <a:xfrm>
            <a:off x="6633676" y="4095905"/>
            <a:ext cx="2358033" cy="2137077"/>
          </a:xfrm>
          <a:prstGeom prst="rect">
            <a:avLst/>
          </a:prstGeom>
          <a:noFill/>
          <a:extLst>
            <a:ext uri="{909E8E84-426E-40DD-AFC4-6F175D3DCCD1}">
              <a14:hiddenFill xmlns:a14="http://schemas.microsoft.com/office/drawing/2010/main">
                <a:solidFill>
                  <a:srgbClr val="FFFFFF"/>
                </a:solidFill>
              </a14:hiddenFill>
            </a:ext>
          </a:extLst>
        </p:spPr>
      </p:pic>
      <p:pic>
        <p:nvPicPr>
          <p:cNvPr id="5132" name="Picture 12" descr="21 Best Large Indoor Plants for Styling Your Home - Hort Zone">
            <a:extLst>
              <a:ext uri="{FF2B5EF4-FFF2-40B4-BE49-F238E27FC236}">
                <a16:creationId xmlns:a16="http://schemas.microsoft.com/office/drawing/2014/main" id="{E376E2C7-41A5-4BD2-962A-6F0CA78A2A6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8084" b="-3"/>
          <a:stretch/>
        </p:blipFill>
        <p:spPr bwMode="auto">
          <a:xfrm>
            <a:off x="9155160" y="4095374"/>
            <a:ext cx="2388383" cy="2135102"/>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8" descr="large plant">
            <a:extLst>
              <a:ext uri="{FF2B5EF4-FFF2-40B4-BE49-F238E27FC236}">
                <a16:creationId xmlns:a16="http://schemas.microsoft.com/office/drawing/2014/main" id="{9FA076AB-34BC-4C94-AD47-82BC4877B0D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86729017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73" name="Freeform: Shape 72">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75"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DB5A2ACD-0561-4132-AE64-661330369F35}"/>
              </a:ext>
            </a:extLst>
          </p:cNvPr>
          <p:cNvSpPr>
            <a:spLocks noGrp="1"/>
          </p:cNvSpPr>
          <p:nvPr>
            <p:ph type="title"/>
          </p:nvPr>
        </p:nvSpPr>
        <p:spPr>
          <a:xfrm>
            <a:off x="1154955" y="973668"/>
            <a:ext cx="2942210" cy="1020232"/>
          </a:xfrm>
        </p:spPr>
        <p:txBody>
          <a:bodyPr>
            <a:normAutofit/>
          </a:bodyPr>
          <a:lstStyle/>
          <a:p>
            <a:pPr>
              <a:lnSpc>
                <a:spcPct val="90000"/>
              </a:lnSpc>
            </a:pPr>
            <a:r>
              <a:rPr lang="en-US" sz="3300" b="1">
                <a:solidFill>
                  <a:schemeClr val="tx1"/>
                </a:solidFill>
              </a:rPr>
              <a:t>Promotion cont.</a:t>
            </a:r>
            <a:endParaRPr lang="en-GB" sz="3300" b="1">
              <a:solidFill>
                <a:schemeClr val="tx1"/>
              </a:solidFill>
            </a:endParaRPr>
          </a:p>
        </p:txBody>
      </p:sp>
      <p:pic>
        <p:nvPicPr>
          <p:cNvPr id="8194" name="Picture 2" descr="How XOYO London Tickets &amp; Promo Codes Works: FAQ &amp; Tips - Discotech">
            <a:extLst>
              <a:ext uri="{FF2B5EF4-FFF2-40B4-BE49-F238E27FC236}">
                <a16:creationId xmlns:a16="http://schemas.microsoft.com/office/drawing/2014/main" id="{9162F747-CEF4-441F-93B0-305643DA0B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653" r="6437" b="-1"/>
          <a:stretch/>
        </p:blipFill>
        <p:spPr bwMode="auto">
          <a:xfrm>
            <a:off x="5194607" y="803751"/>
            <a:ext cx="6391533" cy="5250498"/>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9" name="Oval 78">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1" name="Oval 80">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52205BB-5F67-4574-983B-F86D954006C8}"/>
              </a:ext>
            </a:extLst>
          </p:cNvPr>
          <p:cNvSpPr>
            <a:spLocks noGrp="1"/>
          </p:cNvSpPr>
          <p:nvPr>
            <p:ph idx="1"/>
          </p:nvPr>
        </p:nvSpPr>
        <p:spPr>
          <a:xfrm>
            <a:off x="1154955" y="2120900"/>
            <a:ext cx="3133726" cy="3898900"/>
          </a:xfrm>
        </p:spPr>
        <p:txBody>
          <a:bodyPr>
            <a:normAutofit/>
          </a:bodyPr>
          <a:lstStyle/>
          <a:p>
            <a:pPr>
              <a:lnSpc>
                <a:spcPct val="90000"/>
              </a:lnSpc>
            </a:pPr>
            <a:r>
              <a:rPr lang="en-US" sz="1100" dirty="0">
                <a:solidFill>
                  <a:schemeClr val="tx1"/>
                </a:solidFill>
              </a:rPr>
              <a:t>The final type of promotion we will have is a release party for the album.  This will be a good place to invite relevant members of the music industry to come down and become properly familiar with Fanchon’s brand. </a:t>
            </a:r>
          </a:p>
          <a:p>
            <a:pPr lvl="1">
              <a:lnSpc>
                <a:spcPct val="90000"/>
              </a:lnSpc>
            </a:pPr>
            <a:r>
              <a:rPr lang="en-US" sz="1100" dirty="0">
                <a:solidFill>
                  <a:schemeClr val="tx1"/>
                </a:solidFill>
              </a:rPr>
              <a:t>There will be a local band, Deja Blue, performing first and Fanchon will perform songs from her album after.</a:t>
            </a:r>
          </a:p>
          <a:p>
            <a:pPr lvl="1">
              <a:lnSpc>
                <a:spcPct val="90000"/>
              </a:lnSpc>
            </a:pPr>
            <a:r>
              <a:rPr lang="en-US" sz="1100" dirty="0">
                <a:solidFill>
                  <a:schemeClr val="tx1"/>
                </a:solidFill>
              </a:rPr>
              <a:t>It will be held at XOYO in shoreditch. </a:t>
            </a:r>
          </a:p>
          <a:p>
            <a:pPr>
              <a:lnSpc>
                <a:spcPct val="90000"/>
              </a:lnSpc>
            </a:pPr>
            <a:r>
              <a:rPr lang="en-US" sz="1100" dirty="0">
                <a:solidFill>
                  <a:schemeClr val="tx1"/>
                </a:solidFill>
              </a:rPr>
              <a:t>We will also run a competition for fans to attend the release party. They will have to buy all pieces of merchandise to enter a raffle. Then a select number of fans will be sent the party details etc.</a:t>
            </a:r>
            <a:endParaRPr lang="en-GB" sz="1100" dirty="0">
              <a:solidFill>
                <a:schemeClr val="tx1"/>
              </a:solidFill>
            </a:endParaRPr>
          </a:p>
        </p:txBody>
      </p:sp>
      <p:sp>
        <p:nvSpPr>
          <p:cNvPr id="83"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173365021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674DE62C-1444-4E9B-BC48-CA6880EFE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77" name="Freeform 5">
            <a:extLst>
              <a:ext uri="{FF2B5EF4-FFF2-40B4-BE49-F238E27FC236}">
                <a16:creationId xmlns:a16="http://schemas.microsoft.com/office/drawing/2014/main" id="{532B7868-881B-4B4F-96E9-6E714768B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79" name="Freeform: Shape 78">
            <a:extLst>
              <a:ext uri="{FF2B5EF4-FFF2-40B4-BE49-F238E27FC236}">
                <a16:creationId xmlns:a16="http://schemas.microsoft.com/office/drawing/2014/main" id="{756AC0C9-AEF1-443B-A64F-B05A01B68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628932" y="402165"/>
            <a:ext cx="7139732" cy="6053670"/>
          </a:xfrm>
          <a:custGeom>
            <a:avLst/>
            <a:gdLst>
              <a:gd name="connsiteX0" fmla="*/ 1097 w 7139732"/>
              <a:gd name="connsiteY0" fmla="*/ 0 h 6053670"/>
              <a:gd name="connsiteX1" fmla="*/ 1084479 w 7139732"/>
              <a:gd name="connsiteY1" fmla="*/ 0 h 6053670"/>
              <a:gd name="connsiteX2" fmla="*/ 1254558 w 7139732"/>
              <a:gd name="connsiteY2" fmla="*/ 0 h 6053670"/>
              <a:gd name="connsiteX3" fmla="*/ 7139732 w 7139732"/>
              <a:gd name="connsiteY3" fmla="*/ 0 h 6053670"/>
              <a:gd name="connsiteX4" fmla="*/ 7139732 w 7139732"/>
              <a:gd name="connsiteY4" fmla="*/ 6053670 h 6053670"/>
              <a:gd name="connsiteX5" fmla="*/ 1249854 w 7139732"/>
              <a:gd name="connsiteY5" fmla="*/ 6053670 h 6053670"/>
              <a:gd name="connsiteX6" fmla="*/ 1084479 w 7139732"/>
              <a:gd name="connsiteY6" fmla="*/ 6053670 h 6053670"/>
              <a:gd name="connsiteX7" fmla="*/ 0 w 7139732"/>
              <a:gd name="connsiteY7" fmla="*/ 6053670 h 6053670"/>
              <a:gd name="connsiteX8" fmla="*/ 5488 w 7139732"/>
              <a:gd name="connsiteY8" fmla="*/ 6017954 h 6053670"/>
              <a:gd name="connsiteX9" fmla="*/ 21641 w 7139732"/>
              <a:gd name="connsiteY9" fmla="*/ 5913225 h 6053670"/>
              <a:gd name="connsiteX10" fmla="*/ 32932 w 7139732"/>
              <a:gd name="connsiteY10" fmla="*/ 5836949 h 6053670"/>
              <a:gd name="connsiteX11" fmla="*/ 44850 w 7139732"/>
              <a:gd name="connsiteY11" fmla="*/ 5746144 h 6053670"/>
              <a:gd name="connsiteX12" fmla="*/ 59121 w 7139732"/>
              <a:gd name="connsiteY12" fmla="*/ 5638388 h 6053670"/>
              <a:gd name="connsiteX13" fmla="*/ 74175 w 7139732"/>
              <a:gd name="connsiteY13" fmla="*/ 5519131 h 6053670"/>
              <a:gd name="connsiteX14" fmla="*/ 90014 w 7139732"/>
              <a:gd name="connsiteY14" fmla="*/ 5384740 h 6053670"/>
              <a:gd name="connsiteX15" fmla="*/ 106794 w 7139732"/>
              <a:gd name="connsiteY15" fmla="*/ 5238241 h 6053670"/>
              <a:gd name="connsiteX16" fmla="*/ 123574 w 7139732"/>
              <a:gd name="connsiteY16" fmla="*/ 5079029 h 6053670"/>
              <a:gd name="connsiteX17" fmla="*/ 140667 w 7139732"/>
              <a:gd name="connsiteY17" fmla="*/ 4909527 h 6053670"/>
              <a:gd name="connsiteX18" fmla="*/ 156506 w 7139732"/>
              <a:gd name="connsiteY18" fmla="*/ 4726706 h 6053670"/>
              <a:gd name="connsiteX19" fmla="*/ 171717 w 7139732"/>
              <a:gd name="connsiteY19" fmla="*/ 4535410 h 6053670"/>
              <a:gd name="connsiteX20" fmla="*/ 185518 w 7139732"/>
              <a:gd name="connsiteY20" fmla="*/ 4333217 h 6053670"/>
              <a:gd name="connsiteX21" fmla="*/ 198690 w 7139732"/>
              <a:gd name="connsiteY21" fmla="*/ 4122549 h 6053670"/>
              <a:gd name="connsiteX22" fmla="*/ 211079 w 7139732"/>
              <a:gd name="connsiteY22" fmla="*/ 3902801 h 6053670"/>
              <a:gd name="connsiteX23" fmla="*/ 215470 w 7139732"/>
              <a:gd name="connsiteY23" fmla="*/ 3790203 h 6053670"/>
              <a:gd name="connsiteX24" fmla="*/ 220332 w 7139732"/>
              <a:gd name="connsiteY24" fmla="*/ 3675183 h 6053670"/>
              <a:gd name="connsiteX25" fmla="*/ 224879 w 7139732"/>
              <a:gd name="connsiteY25" fmla="*/ 3558347 h 6053670"/>
              <a:gd name="connsiteX26" fmla="*/ 227859 w 7139732"/>
              <a:gd name="connsiteY26" fmla="*/ 3440906 h 6053670"/>
              <a:gd name="connsiteX27" fmla="*/ 230525 w 7139732"/>
              <a:gd name="connsiteY27" fmla="*/ 3321043 h 6053670"/>
              <a:gd name="connsiteX28" fmla="*/ 233348 w 7139732"/>
              <a:gd name="connsiteY28" fmla="*/ 3199970 h 6053670"/>
              <a:gd name="connsiteX29" fmla="*/ 235229 w 7139732"/>
              <a:gd name="connsiteY29" fmla="*/ 3076475 h 6053670"/>
              <a:gd name="connsiteX30" fmla="*/ 235229 w 7139732"/>
              <a:gd name="connsiteY30" fmla="*/ 2951770 h 6053670"/>
              <a:gd name="connsiteX31" fmla="*/ 236170 w 7139732"/>
              <a:gd name="connsiteY31" fmla="*/ 2825853 h 6053670"/>
              <a:gd name="connsiteX32" fmla="*/ 235229 w 7139732"/>
              <a:gd name="connsiteY32" fmla="*/ 2698726 h 6053670"/>
              <a:gd name="connsiteX33" fmla="*/ 233348 w 7139732"/>
              <a:gd name="connsiteY33" fmla="*/ 2569783 h 6053670"/>
              <a:gd name="connsiteX34" fmla="*/ 231623 w 7139732"/>
              <a:gd name="connsiteY34" fmla="*/ 2440840 h 6053670"/>
              <a:gd name="connsiteX35" fmla="*/ 227859 w 7139732"/>
              <a:gd name="connsiteY35" fmla="*/ 2310081 h 6053670"/>
              <a:gd name="connsiteX36" fmla="*/ 223938 w 7139732"/>
              <a:gd name="connsiteY36" fmla="*/ 2178111 h 6053670"/>
              <a:gd name="connsiteX37" fmla="*/ 219391 w 7139732"/>
              <a:gd name="connsiteY37" fmla="*/ 2046141 h 6053670"/>
              <a:gd name="connsiteX38" fmla="*/ 212961 w 7139732"/>
              <a:gd name="connsiteY38" fmla="*/ 1912960 h 6053670"/>
              <a:gd name="connsiteX39" fmla="*/ 205277 w 7139732"/>
              <a:gd name="connsiteY39" fmla="*/ 1778568 h 6053670"/>
              <a:gd name="connsiteX40" fmla="*/ 197906 w 7139732"/>
              <a:gd name="connsiteY40" fmla="*/ 1643572 h 6053670"/>
              <a:gd name="connsiteX41" fmla="*/ 188497 w 7139732"/>
              <a:gd name="connsiteY41" fmla="*/ 1508575 h 6053670"/>
              <a:gd name="connsiteX42" fmla="*/ 177206 w 7139732"/>
              <a:gd name="connsiteY42" fmla="*/ 1371762 h 6053670"/>
              <a:gd name="connsiteX43" fmla="*/ 165915 w 7139732"/>
              <a:gd name="connsiteY43" fmla="*/ 1236765 h 6053670"/>
              <a:gd name="connsiteX44" fmla="*/ 152899 w 7139732"/>
              <a:gd name="connsiteY44" fmla="*/ 1099347 h 6053670"/>
              <a:gd name="connsiteX45" fmla="*/ 138628 w 7139732"/>
              <a:gd name="connsiteY45" fmla="*/ 961323 h 6053670"/>
              <a:gd name="connsiteX46" fmla="*/ 123574 w 7139732"/>
              <a:gd name="connsiteY46" fmla="*/ 825115 h 6053670"/>
              <a:gd name="connsiteX47" fmla="*/ 106010 w 7139732"/>
              <a:gd name="connsiteY47" fmla="*/ 687092 h 6053670"/>
              <a:gd name="connsiteX48" fmla="*/ 87192 w 7139732"/>
              <a:gd name="connsiteY48" fmla="*/ 549673 h 6053670"/>
              <a:gd name="connsiteX49" fmla="*/ 68530 w 7139732"/>
              <a:gd name="connsiteY49" fmla="*/ 411650 h 6053670"/>
              <a:gd name="connsiteX50" fmla="*/ 46732 w 7139732"/>
              <a:gd name="connsiteY50" fmla="*/ 274232 h 6053670"/>
              <a:gd name="connsiteX51" fmla="*/ 24464 w 7139732"/>
              <a:gd name="connsiteY51" fmla="*/ 137419 h 605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139732" h="6053670">
                <a:moveTo>
                  <a:pt x="1097" y="0"/>
                </a:moveTo>
                <a:lnTo>
                  <a:pt x="1084479" y="0"/>
                </a:lnTo>
                <a:lnTo>
                  <a:pt x="1254558" y="0"/>
                </a:lnTo>
                <a:lnTo>
                  <a:pt x="7139732" y="0"/>
                </a:lnTo>
                <a:lnTo>
                  <a:pt x="7139732" y="6053670"/>
                </a:lnTo>
                <a:lnTo>
                  <a:pt x="1249854" y="6053670"/>
                </a:lnTo>
                <a:lnTo>
                  <a:pt x="1084479" y="6053670"/>
                </a:lnTo>
                <a:lnTo>
                  <a:pt x="0" y="6053670"/>
                </a:lnTo>
                <a:lnTo>
                  <a:pt x="5488" y="6017954"/>
                </a:lnTo>
                <a:lnTo>
                  <a:pt x="21641" y="5913225"/>
                </a:lnTo>
                <a:lnTo>
                  <a:pt x="32932" y="5836949"/>
                </a:lnTo>
                <a:lnTo>
                  <a:pt x="44850" y="5746144"/>
                </a:lnTo>
                <a:lnTo>
                  <a:pt x="59121" y="5638388"/>
                </a:lnTo>
                <a:lnTo>
                  <a:pt x="74175" y="5519131"/>
                </a:lnTo>
                <a:lnTo>
                  <a:pt x="90014" y="5384740"/>
                </a:lnTo>
                <a:lnTo>
                  <a:pt x="106794" y="5238241"/>
                </a:lnTo>
                <a:lnTo>
                  <a:pt x="123574" y="5079029"/>
                </a:lnTo>
                <a:lnTo>
                  <a:pt x="140667" y="4909527"/>
                </a:lnTo>
                <a:lnTo>
                  <a:pt x="156506" y="4726706"/>
                </a:lnTo>
                <a:lnTo>
                  <a:pt x="171717" y="4535410"/>
                </a:lnTo>
                <a:lnTo>
                  <a:pt x="185518" y="4333217"/>
                </a:lnTo>
                <a:lnTo>
                  <a:pt x="198690" y="4122549"/>
                </a:lnTo>
                <a:lnTo>
                  <a:pt x="211079" y="3902801"/>
                </a:lnTo>
                <a:lnTo>
                  <a:pt x="215470" y="3790203"/>
                </a:lnTo>
                <a:lnTo>
                  <a:pt x="220332" y="3675183"/>
                </a:lnTo>
                <a:lnTo>
                  <a:pt x="224879" y="3558347"/>
                </a:lnTo>
                <a:lnTo>
                  <a:pt x="227859" y="3440906"/>
                </a:lnTo>
                <a:lnTo>
                  <a:pt x="230525" y="3321043"/>
                </a:lnTo>
                <a:lnTo>
                  <a:pt x="233348" y="3199970"/>
                </a:lnTo>
                <a:lnTo>
                  <a:pt x="235229" y="3076475"/>
                </a:lnTo>
                <a:lnTo>
                  <a:pt x="235229" y="2951770"/>
                </a:lnTo>
                <a:lnTo>
                  <a:pt x="236170" y="2825853"/>
                </a:lnTo>
                <a:lnTo>
                  <a:pt x="235229" y="2698726"/>
                </a:lnTo>
                <a:lnTo>
                  <a:pt x="233348" y="2569783"/>
                </a:lnTo>
                <a:lnTo>
                  <a:pt x="231623" y="2440840"/>
                </a:lnTo>
                <a:lnTo>
                  <a:pt x="227859" y="2310081"/>
                </a:lnTo>
                <a:lnTo>
                  <a:pt x="223938" y="2178111"/>
                </a:lnTo>
                <a:lnTo>
                  <a:pt x="219391" y="2046141"/>
                </a:lnTo>
                <a:lnTo>
                  <a:pt x="212961" y="1912960"/>
                </a:lnTo>
                <a:lnTo>
                  <a:pt x="205277" y="1778568"/>
                </a:lnTo>
                <a:lnTo>
                  <a:pt x="197906" y="1643572"/>
                </a:lnTo>
                <a:lnTo>
                  <a:pt x="188497" y="1508575"/>
                </a:lnTo>
                <a:lnTo>
                  <a:pt x="177206" y="1371762"/>
                </a:lnTo>
                <a:lnTo>
                  <a:pt x="165915" y="1236765"/>
                </a:lnTo>
                <a:lnTo>
                  <a:pt x="152899" y="1099347"/>
                </a:lnTo>
                <a:lnTo>
                  <a:pt x="138628" y="961323"/>
                </a:lnTo>
                <a:lnTo>
                  <a:pt x="123574" y="825115"/>
                </a:lnTo>
                <a:lnTo>
                  <a:pt x="106010" y="687092"/>
                </a:lnTo>
                <a:lnTo>
                  <a:pt x="87192" y="549673"/>
                </a:lnTo>
                <a:lnTo>
                  <a:pt x="68530" y="411650"/>
                </a:lnTo>
                <a:lnTo>
                  <a:pt x="46732" y="274232"/>
                </a:lnTo>
                <a:lnTo>
                  <a:pt x="24464" y="137419"/>
                </a:lnTo>
                <a:close/>
              </a:path>
            </a:pathLst>
          </a:custGeom>
          <a:solidFill>
            <a:schemeClr val="tx1"/>
          </a:solidFill>
          <a:ln>
            <a:noFill/>
          </a:ln>
          <a:effectLst/>
        </p:spPr>
        <p:style>
          <a:lnRef idx="1">
            <a:schemeClr val="accent1"/>
          </a:lnRef>
          <a:fillRef idx="3">
            <a:schemeClr val="accent1"/>
          </a:fillRef>
          <a:effectRef idx="2">
            <a:schemeClr val="accent1"/>
          </a:effectRef>
          <a:fontRef idx="minor">
            <a:schemeClr val="lt1"/>
          </a:fontRef>
        </p:style>
      </p:sp>
      <p:sp>
        <p:nvSpPr>
          <p:cNvPr id="81" name="Freeform 5">
            <a:extLst>
              <a:ext uri="{FF2B5EF4-FFF2-40B4-BE49-F238E27FC236}">
                <a16:creationId xmlns:a16="http://schemas.microsoft.com/office/drawing/2014/main" id="{C625AAF6-BC58-4225-A7B9-294C3062D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C53F67B4-6513-4A44-9A4B-75C0753B620E}"/>
              </a:ext>
            </a:extLst>
          </p:cNvPr>
          <p:cNvSpPr>
            <a:spLocks noGrp="1"/>
          </p:cNvSpPr>
          <p:nvPr>
            <p:ph type="title"/>
          </p:nvPr>
        </p:nvSpPr>
        <p:spPr>
          <a:xfrm>
            <a:off x="1154955" y="973668"/>
            <a:ext cx="2942210" cy="1020232"/>
          </a:xfrm>
        </p:spPr>
        <p:txBody>
          <a:bodyPr>
            <a:normAutofit/>
          </a:bodyPr>
          <a:lstStyle/>
          <a:p>
            <a:pPr>
              <a:lnSpc>
                <a:spcPct val="90000"/>
              </a:lnSpc>
            </a:pPr>
            <a:r>
              <a:rPr lang="en-US" sz="3300">
                <a:solidFill>
                  <a:srgbClr val="FFFFFF"/>
                </a:solidFill>
              </a:rPr>
              <a:t>Professional Photoshoot</a:t>
            </a:r>
            <a:endParaRPr lang="en-GB" sz="3300">
              <a:solidFill>
                <a:srgbClr val="FFFFFF"/>
              </a:solidFill>
            </a:endParaRPr>
          </a:p>
        </p:txBody>
      </p:sp>
      <p:pic>
        <p:nvPicPr>
          <p:cNvPr id="10246" name="Picture 6" descr="Grunge Girl - Photos | Facebook">
            <a:extLst>
              <a:ext uri="{FF2B5EF4-FFF2-40B4-BE49-F238E27FC236}">
                <a16:creationId xmlns:a16="http://schemas.microsoft.com/office/drawing/2014/main" id="{77C745BE-8206-4A17-8217-1A166DBCDE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48" r="5426"/>
          <a:stretch/>
        </p:blipFill>
        <p:spPr bwMode="auto">
          <a:xfrm>
            <a:off x="5194608" y="803750"/>
            <a:ext cx="3113903" cy="5250498"/>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Things to Do in Camden: Cheap and Free Culture and Nightlife | London Cheapo">
            <a:extLst>
              <a:ext uri="{FF2B5EF4-FFF2-40B4-BE49-F238E27FC236}">
                <a16:creationId xmlns:a16="http://schemas.microsoft.com/office/drawing/2014/main" id="{606F32A3-9A9B-43D5-A972-C2C75AEE69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94" r="5640" b="-4"/>
          <a:stretch/>
        </p:blipFill>
        <p:spPr bwMode="auto">
          <a:xfrm>
            <a:off x="8472236" y="803752"/>
            <a:ext cx="3113904" cy="2542289"/>
          </a:xfrm>
          <a:prstGeom prst="rect">
            <a:avLst/>
          </a:prstGeom>
          <a:noFill/>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6704688B-CB80-4241-9F1D-D462116CB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1F453F6-BC96-4E64-BDB4-88D52E4CE80B}"/>
              </a:ext>
            </a:extLst>
          </p:cNvPr>
          <p:cNvSpPr>
            <a:spLocks noGrp="1"/>
          </p:cNvSpPr>
          <p:nvPr>
            <p:ph idx="1"/>
          </p:nvPr>
        </p:nvSpPr>
        <p:spPr>
          <a:xfrm>
            <a:off x="977264" y="2120900"/>
            <a:ext cx="3311417" cy="3898900"/>
          </a:xfrm>
        </p:spPr>
        <p:txBody>
          <a:bodyPr>
            <a:normAutofit fontScale="92500" lnSpcReduction="20000"/>
          </a:bodyPr>
          <a:lstStyle/>
          <a:p>
            <a:pPr rtl="0" fontAlgn="base">
              <a:lnSpc>
                <a:spcPct val="90000"/>
              </a:lnSpc>
              <a:spcBef>
                <a:spcPts val="0"/>
              </a:spcBef>
              <a:spcAft>
                <a:spcPts val="0"/>
              </a:spcAft>
              <a:buFont typeface="Arial" panose="020B0604020202020204" pitchFamily="34" charset="0"/>
              <a:buChar char="•"/>
            </a:pPr>
            <a:r>
              <a:rPr lang="en-US" sz="1500" b="0" i="0" u="none" strike="noStrike" dirty="0">
                <a:solidFill>
                  <a:srgbClr val="FFFFFF"/>
                </a:solidFill>
                <a:effectLst/>
              </a:rPr>
              <a:t>We decided to spend some of the budget on reusable</a:t>
            </a:r>
          </a:p>
          <a:p>
            <a:pPr rtl="0" fontAlgn="base">
              <a:lnSpc>
                <a:spcPct val="90000"/>
              </a:lnSpc>
              <a:spcBef>
                <a:spcPts val="0"/>
              </a:spcBef>
              <a:spcAft>
                <a:spcPts val="0"/>
              </a:spcAft>
              <a:buFont typeface="Arial" panose="020B0604020202020204" pitchFamily="34" charset="0"/>
              <a:buChar char="•"/>
            </a:pPr>
            <a:r>
              <a:rPr lang="en-US" sz="1500" b="0" i="0" u="none" strike="noStrike" dirty="0">
                <a:solidFill>
                  <a:srgbClr val="FFFFFF"/>
                </a:solidFill>
                <a:effectLst/>
              </a:rPr>
              <a:t>Spending the budget on reusable assets like professional photoshoots which the artist can spread across social media plan throughout the campaign and for future releases</a:t>
            </a:r>
          </a:p>
          <a:p>
            <a:pPr rtl="0" fontAlgn="base">
              <a:lnSpc>
                <a:spcPct val="90000"/>
              </a:lnSpc>
              <a:spcBef>
                <a:spcPts val="0"/>
              </a:spcBef>
              <a:spcAft>
                <a:spcPts val="0"/>
              </a:spcAft>
              <a:buFont typeface="Arial" panose="020B0604020202020204" pitchFamily="34" charset="0"/>
              <a:buChar char="•"/>
            </a:pPr>
            <a:endParaRPr lang="en-US" sz="1500" b="0" i="0" u="none" strike="noStrike" dirty="0">
              <a:solidFill>
                <a:srgbClr val="FFFFFF"/>
              </a:solidFill>
              <a:effectLst/>
            </a:endParaRPr>
          </a:p>
          <a:p>
            <a:pPr rtl="0" fontAlgn="base">
              <a:lnSpc>
                <a:spcPct val="90000"/>
              </a:lnSpc>
              <a:spcBef>
                <a:spcPts val="0"/>
              </a:spcBef>
              <a:spcAft>
                <a:spcPts val="0"/>
              </a:spcAft>
              <a:buFont typeface="Arial" panose="020B0604020202020204" pitchFamily="34" charset="0"/>
              <a:buChar char="•"/>
            </a:pPr>
            <a:r>
              <a:rPr lang="en-US" sz="1500" b="0" i="0" u="none" strike="noStrike" dirty="0">
                <a:solidFill>
                  <a:srgbClr val="FFFFFF"/>
                </a:solidFill>
                <a:effectLst/>
              </a:rPr>
              <a:t>Photographer: </a:t>
            </a:r>
            <a:r>
              <a:rPr lang="en-US" sz="1500" b="0" i="0" u="none" strike="noStrike" dirty="0" err="1">
                <a:solidFill>
                  <a:srgbClr val="FFFFFF"/>
                </a:solidFill>
                <a:effectLst/>
              </a:rPr>
              <a:t>McVirn</a:t>
            </a:r>
            <a:r>
              <a:rPr lang="en-US" sz="1500" b="0" i="0" u="none" strike="noStrike" dirty="0">
                <a:solidFill>
                  <a:srgbClr val="FFFFFF"/>
                </a:solidFill>
                <a:effectLst/>
              </a:rPr>
              <a:t> Etienne (</a:t>
            </a:r>
            <a:r>
              <a:rPr lang="en-US" sz="1500" b="0" i="0" u="sng" strike="noStrike" dirty="0">
                <a:solidFill>
                  <a:srgbClr val="FFFFFF"/>
                </a:solidFill>
                <a:effectLst/>
                <a:hlinkClick r:id="rId4"/>
              </a:rPr>
              <a:t>http://www.mcvirnetienne.com/</a:t>
            </a:r>
            <a:r>
              <a:rPr lang="en-US" sz="1500" b="0" i="0" u="none" strike="noStrike" dirty="0">
                <a:solidFill>
                  <a:srgbClr val="FFFFFF"/>
                </a:solidFill>
                <a:effectLst/>
              </a:rPr>
              <a:t>)</a:t>
            </a:r>
          </a:p>
          <a:p>
            <a:pPr lvl="1" fontAlgn="base">
              <a:lnSpc>
                <a:spcPct val="90000"/>
              </a:lnSpc>
              <a:spcBef>
                <a:spcPts val="0"/>
              </a:spcBef>
              <a:buFont typeface="Arial" panose="020B0604020202020204" pitchFamily="34" charset="0"/>
              <a:buChar char="•"/>
            </a:pPr>
            <a:r>
              <a:rPr lang="en-US" sz="1500" b="0" i="0" u="none" strike="noStrike" dirty="0">
                <a:solidFill>
                  <a:srgbClr val="FFFFFF"/>
                </a:solidFill>
                <a:effectLst/>
              </a:rPr>
              <a:t>They will also photograph the release party</a:t>
            </a:r>
          </a:p>
          <a:p>
            <a:pPr rtl="0" fontAlgn="base">
              <a:lnSpc>
                <a:spcPct val="90000"/>
              </a:lnSpc>
              <a:spcBef>
                <a:spcPts val="0"/>
              </a:spcBef>
              <a:spcAft>
                <a:spcPts val="0"/>
              </a:spcAft>
              <a:buFont typeface="Arial" panose="020B0604020202020204" pitchFamily="34" charset="0"/>
              <a:buChar char="•"/>
            </a:pPr>
            <a:endParaRPr lang="en-US" sz="1500" b="0" i="0" u="none" strike="noStrike" dirty="0">
              <a:solidFill>
                <a:srgbClr val="FFFFFF"/>
              </a:solidFill>
              <a:effectLst/>
            </a:endParaRPr>
          </a:p>
          <a:p>
            <a:pPr rtl="0" fontAlgn="base">
              <a:lnSpc>
                <a:spcPct val="90000"/>
              </a:lnSpc>
              <a:spcBef>
                <a:spcPts val="0"/>
              </a:spcBef>
              <a:spcAft>
                <a:spcPts val="0"/>
              </a:spcAft>
              <a:buFont typeface="Arial" panose="020B0604020202020204" pitchFamily="34" charset="0"/>
              <a:buChar char="•"/>
            </a:pPr>
            <a:r>
              <a:rPr lang="en-US" sz="1500" dirty="0">
                <a:solidFill>
                  <a:srgbClr val="FFFFFF"/>
                </a:solidFill>
              </a:rPr>
              <a:t>Potential </a:t>
            </a:r>
            <a:r>
              <a:rPr lang="en-US" sz="1500" b="0" i="0" u="none" strike="noStrike" dirty="0">
                <a:solidFill>
                  <a:srgbClr val="FFFFFF"/>
                </a:solidFill>
                <a:effectLst/>
              </a:rPr>
              <a:t>Location: A number of urban locations (e.g., Camden or shoreditch) and natural ones (e.g., Hampstead Heath or Richmond Park)</a:t>
            </a:r>
          </a:p>
          <a:p>
            <a:pPr rtl="0" fontAlgn="base">
              <a:lnSpc>
                <a:spcPct val="90000"/>
              </a:lnSpc>
              <a:spcBef>
                <a:spcPts val="0"/>
              </a:spcBef>
              <a:spcAft>
                <a:spcPts val="0"/>
              </a:spcAft>
              <a:buFont typeface="Arial" panose="020B0604020202020204" pitchFamily="34" charset="0"/>
              <a:buChar char="•"/>
            </a:pPr>
            <a:endParaRPr lang="en-US" sz="1500" b="0" i="0" u="none" strike="noStrike" dirty="0">
              <a:solidFill>
                <a:srgbClr val="FFFFFF"/>
              </a:solidFill>
              <a:effectLst/>
            </a:endParaRPr>
          </a:p>
          <a:p>
            <a:pPr rtl="0" fontAlgn="base">
              <a:lnSpc>
                <a:spcPct val="90000"/>
              </a:lnSpc>
              <a:spcBef>
                <a:spcPts val="0"/>
              </a:spcBef>
              <a:spcAft>
                <a:spcPts val="0"/>
              </a:spcAft>
              <a:buFont typeface="Arial" panose="020B0604020202020204" pitchFamily="34" charset="0"/>
              <a:buChar char="•"/>
            </a:pPr>
            <a:r>
              <a:rPr lang="en-US" sz="1500" b="0" i="0" u="none" strike="noStrike" dirty="0">
                <a:solidFill>
                  <a:srgbClr val="FFFFFF"/>
                </a:solidFill>
                <a:effectLst/>
              </a:rPr>
              <a:t>Wardrobe and Styling: The band style themselves. Similar style to the photo shown</a:t>
            </a:r>
          </a:p>
          <a:p>
            <a:pPr rtl="0" fontAlgn="base">
              <a:lnSpc>
                <a:spcPct val="90000"/>
              </a:lnSpc>
              <a:spcBef>
                <a:spcPts val="0"/>
              </a:spcBef>
              <a:spcAft>
                <a:spcPts val="0"/>
              </a:spcAft>
              <a:buFont typeface="Arial" panose="020B0604020202020204" pitchFamily="34" charset="0"/>
              <a:buChar char="•"/>
            </a:pPr>
            <a:endParaRPr lang="en-US" sz="1300" b="0" i="0" u="none" strike="noStrike" dirty="0">
              <a:solidFill>
                <a:srgbClr val="FFFFFF"/>
              </a:solidFill>
              <a:effectLst/>
              <a:latin typeface="Times New Roman" panose="02020603050405020304" pitchFamily="18" charset="0"/>
            </a:endParaRPr>
          </a:p>
          <a:p>
            <a:pPr>
              <a:lnSpc>
                <a:spcPct val="90000"/>
              </a:lnSpc>
            </a:pPr>
            <a:endParaRPr lang="en-GB" sz="1300" dirty="0">
              <a:solidFill>
                <a:srgbClr val="FFFFFF"/>
              </a:solidFill>
            </a:endParaRPr>
          </a:p>
        </p:txBody>
      </p:sp>
      <p:pic>
        <p:nvPicPr>
          <p:cNvPr id="10242" name="Picture 2" descr="Hampstead Heath – The Heath &amp; Hampstead Society">
            <a:extLst>
              <a:ext uri="{FF2B5EF4-FFF2-40B4-BE49-F238E27FC236}">
                <a16:creationId xmlns:a16="http://schemas.microsoft.com/office/drawing/2014/main" id="{A932D50B-DDDD-48A8-A83D-B06A00EF5BF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6466" r="33115" b="1"/>
          <a:stretch/>
        </p:blipFill>
        <p:spPr bwMode="auto">
          <a:xfrm>
            <a:off x="8472235" y="3511960"/>
            <a:ext cx="3113904" cy="2542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073097"/>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8" name="Freeform: Shape 11">
            <a:extLst>
              <a:ext uri="{FF2B5EF4-FFF2-40B4-BE49-F238E27FC236}">
                <a16:creationId xmlns:a16="http://schemas.microsoft.com/office/drawing/2014/main" id="{E06A31CE-F9B6-4BA2-8685-60F3524D0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9"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6"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E6C6F865-4857-4DC2-8953-AB60D9C2E6E4}"/>
              </a:ext>
            </a:extLst>
          </p:cNvPr>
          <p:cNvSpPr>
            <a:spLocks noGrp="1"/>
          </p:cNvSpPr>
          <p:nvPr>
            <p:ph type="title"/>
          </p:nvPr>
        </p:nvSpPr>
        <p:spPr>
          <a:xfrm>
            <a:off x="639098" y="629265"/>
            <a:ext cx="5132438" cy="1622322"/>
          </a:xfrm>
        </p:spPr>
        <p:txBody>
          <a:bodyPr>
            <a:normAutofit/>
          </a:bodyPr>
          <a:lstStyle/>
          <a:p>
            <a:r>
              <a:rPr lang="en-US">
                <a:solidFill>
                  <a:schemeClr val="tx1"/>
                </a:solidFill>
              </a:rPr>
              <a:t>Merchandise Designs: Rolling Papers</a:t>
            </a:r>
            <a:endParaRPr lang="en-GB">
              <a:solidFill>
                <a:schemeClr val="tx1"/>
              </a:solidFill>
            </a:endParaRPr>
          </a:p>
        </p:txBody>
      </p:sp>
      <p:sp>
        <p:nvSpPr>
          <p:cNvPr id="18" name="Rectangle 17">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04F3F30-15DF-46C6-ADE3-ADC26CEAD3A0}"/>
              </a:ext>
            </a:extLst>
          </p:cNvPr>
          <p:cNvSpPr>
            <a:spLocks noGrp="1"/>
          </p:cNvSpPr>
          <p:nvPr>
            <p:ph idx="1"/>
          </p:nvPr>
        </p:nvSpPr>
        <p:spPr>
          <a:xfrm>
            <a:off x="639098" y="2418735"/>
            <a:ext cx="5132439" cy="3811742"/>
          </a:xfrm>
        </p:spPr>
        <p:txBody>
          <a:bodyPr anchor="ctr">
            <a:normAutofit/>
          </a:bodyPr>
          <a:lstStyle/>
          <a:p>
            <a:r>
              <a:rPr lang="en-US" dirty="0">
                <a:solidFill>
                  <a:schemeClr val="tx1"/>
                </a:solidFill>
              </a:rPr>
              <a:t>This is a mockup of the first type of merchandise we intend to sell under Fanchon’s brand. The rolling paper pack will contain papers and filter tips as well featuring a magnetic seal.  The design will feature Fanchon’s Logo and a cartoon fairy drawing of her, similar to the one seen on the mockup. </a:t>
            </a:r>
          </a:p>
          <a:p>
            <a:r>
              <a:rPr lang="en-US" dirty="0">
                <a:solidFill>
                  <a:schemeClr val="tx1"/>
                </a:solidFill>
              </a:rPr>
              <a:t>Supplier: Snail Papers</a:t>
            </a:r>
          </a:p>
          <a:p>
            <a:r>
              <a:rPr lang="en-US" dirty="0">
                <a:solidFill>
                  <a:schemeClr val="tx1"/>
                </a:solidFill>
              </a:rPr>
              <a:t>Cost per item: £2 </a:t>
            </a:r>
          </a:p>
          <a:p>
            <a:r>
              <a:rPr lang="en-US" dirty="0">
                <a:solidFill>
                  <a:schemeClr val="tx1"/>
                </a:solidFill>
              </a:rPr>
              <a:t>Selling price: £3.50</a:t>
            </a:r>
          </a:p>
        </p:txBody>
      </p:sp>
      <p:pic>
        <p:nvPicPr>
          <p:cNvPr id="5" name="Picture 4" descr="Shape&#10;&#10;Description automatically generated">
            <a:extLst>
              <a:ext uri="{FF2B5EF4-FFF2-40B4-BE49-F238E27FC236}">
                <a16:creationId xmlns:a16="http://schemas.microsoft.com/office/drawing/2014/main" id="{2836F60F-4F3B-4A87-ABBB-8B198ED77047}"/>
              </a:ext>
            </a:extLst>
          </p:cNvPr>
          <p:cNvPicPr>
            <a:picLocks noChangeAspect="1"/>
          </p:cNvPicPr>
          <p:nvPr/>
        </p:nvPicPr>
        <p:blipFill>
          <a:blip r:embed="rId2"/>
          <a:stretch>
            <a:fillRect/>
          </a:stretch>
        </p:blipFill>
        <p:spPr>
          <a:xfrm>
            <a:off x="7011699" y="645107"/>
            <a:ext cx="4234981" cy="2710388"/>
          </a:xfrm>
          <a:prstGeom prst="rect">
            <a:avLst/>
          </a:prstGeom>
        </p:spPr>
      </p:pic>
      <p:pic>
        <p:nvPicPr>
          <p:cNvPr id="4" name="Picture 3" descr="A picture containing text&#10;&#10;Description automatically generated">
            <a:extLst>
              <a:ext uri="{FF2B5EF4-FFF2-40B4-BE49-F238E27FC236}">
                <a16:creationId xmlns:a16="http://schemas.microsoft.com/office/drawing/2014/main" id="{0DAD178C-A622-4AA0-838C-193EDA8C99EC}"/>
              </a:ext>
            </a:extLst>
          </p:cNvPr>
          <p:cNvPicPr>
            <a:picLocks noChangeAspect="1"/>
          </p:cNvPicPr>
          <p:nvPr/>
        </p:nvPicPr>
        <p:blipFill>
          <a:blip r:embed="rId3"/>
          <a:stretch>
            <a:fillRect/>
          </a:stretch>
        </p:blipFill>
        <p:spPr>
          <a:xfrm>
            <a:off x="8114255" y="3520086"/>
            <a:ext cx="2026015" cy="2710389"/>
          </a:xfrm>
          <a:prstGeom prst="rect">
            <a:avLst/>
          </a:prstGeom>
        </p:spPr>
      </p:pic>
    </p:spTree>
    <p:extLst>
      <p:ext uri="{BB962C8B-B14F-4D97-AF65-F5344CB8AC3E}">
        <p14:creationId xmlns:p14="http://schemas.microsoft.com/office/powerpoint/2010/main" val="271746654"/>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6F865-4857-4DC2-8953-AB60D9C2E6E4}"/>
              </a:ext>
            </a:extLst>
          </p:cNvPr>
          <p:cNvSpPr>
            <a:spLocks noGrp="1"/>
          </p:cNvSpPr>
          <p:nvPr>
            <p:ph type="title"/>
          </p:nvPr>
        </p:nvSpPr>
        <p:spPr>
          <a:xfrm>
            <a:off x="6303581" y="642596"/>
            <a:ext cx="5245269" cy="1371600"/>
          </a:xfrm>
        </p:spPr>
        <p:txBody>
          <a:bodyPr>
            <a:normAutofit/>
          </a:bodyPr>
          <a:lstStyle/>
          <a:p>
            <a:r>
              <a:rPr lang="en-US" dirty="0">
                <a:solidFill>
                  <a:schemeClr val="bg1"/>
                </a:solidFill>
              </a:rPr>
              <a:t>Merchandise Designs: Guitar Picks</a:t>
            </a:r>
            <a:endParaRPr lang="en-GB" dirty="0">
              <a:solidFill>
                <a:schemeClr val="bg1"/>
              </a:solidFill>
            </a:endParaRPr>
          </a:p>
        </p:txBody>
      </p:sp>
      <p:sp>
        <p:nvSpPr>
          <p:cNvPr id="3" name="Content Placeholder 2">
            <a:extLst>
              <a:ext uri="{FF2B5EF4-FFF2-40B4-BE49-F238E27FC236}">
                <a16:creationId xmlns:a16="http://schemas.microsoft.com/office/drawing/2014/main" id="{404F3F30-15DF-46C6-ADE3-ADC26CEAD3A0}"/>
              </a:ext>
            </a:extLst>
          </p:cNvPr>
          <p:cNvSpPr>
            <a:spLocks noGrp="1"/>
          </p:cNvSpPr>
          <p:nvPr>
            <p:ph idx="1"/>
          </p:nvPr>
        </p:nvSpPr>
        <p:spPr>
          <a:xfrm>
            <a:off x="6303580" y="2401267"/>
            <a:ext cx="5245269" cy="3931920"/>
          </a:xfrm>
        </p:spPr>
        <p:txBody>
          <a:bodyPr>
            <a:normAutofit/>
          </a:bodyPr>
          <a:lstStyle/>
          <a:p>
            <a:r>
              <a:rPr lang="en-US" dirty="0">
                <a:solidFill>
                  <a:schemeClr val="tx1"/>
                </a:solidFill>
              </a:rPr>
              <a:t>Guitar picks are the second type of merchandise we intend to sell alongside the papers and lighters. We would sell two types:</a:t>
            </a:r>
          </a:p>
          <a:p>
            <a:pPr lvl="1"/>
            <a:r>
              <a:rPr lang="en-US" dirty="0">
                <a:solidFill>
                  <a:schemeClr val="tx1"/>
                </a:solidFill>
              </a:rPr>
              <a:t> Pink, White, and Black</a:t>
            </a:r>
          </a:p>
          <a:p>
            <a:pPr lvl="1"/>
            <a:r>
              <a:rPr lang="en-US" dirty="0">
                <a:solidFill>
                  <a:schemeClr val="tx1"/>
                </a:solidFill>
              </a:rPr>
              <a:t>Green, Black, and White</a:t>
            </a:r>
          </a:p>
          <a:p>
            <a:r>
              <a:rPr lang="en-GB" dirty="0">
                <a:solidFill>
                  <a:schemeClr val="tx1"/>
                </a:solidFill>
              </a:rPr>
              <a:t>Supplier: The Picks House</a:t>
            </a:r>
          </a:p>
          <a:p>
            <a:r>
              <a:rPr lang="en-GB" dirty="0">
                <a:solidFill>
                  <a:schemeClr val="tx1"/>
                </a:solidFill>
              </a:rPr>
              <a:t>Cost per Item: £0.70</a:t>
            </a:r>
          </a:p>
          <a:p>
            <a:r>
              <a:rPr lang="en-GB" dirty="0">
                <a:solidFill>
                  <a:schemeClr val="tx1"/>
                </a:solidFill>
              </a:rPr>
              <a:t>Selling price: £1.50</a:t>
            </a:r>
          </a:p>
          <a:p>
            <a:endParaRPr lang="en-GB" dirty="0">
              <a:solidFill>
                <a:schemeClr val="tx1"/>
              </a:solidFill>
            </a:endParaRPr>
          </a:p>
          <a:p>
            <a:endParaRPr lang="en-GB" dirty="0">
              <a:solidFill>
                <a:schemeClr val="tx1"/>
              </a:solidFill>
            </a:endParaRPr>
          </a:p>
        </p:txBody>
      </p:sp>
      <p:graphicFrame>
        <p:nvGraphicFramePr>
          <p:cNvPr id="13" name="Object 12">
            <a:extLst>
              <a:ext uri="{FF2B5EF4-FFF2-40B4-BE49-F238E27FC236}">
                <a16:creationId xmlns:a16="http://schemas.microsoft.com/office/drawing/2014/main" id="{74260D5E-0A2E-48CA-BBEB-65691ECA7B04}"/>
              </a:ext>
            </a:extLst>
          </p:cNvPr>
          <p:cNvGraphicFramePr>
            <a:graphicFrameLocks noChangeAspect="1"/>
          </p:cNvGraphicFramePr>
          <p:nvPr>
            <p:extLst>
              <p:ext uri="{D42A27DB-BD31-4B8C-83A1-F6EECF244321}">
                <p14:modId xmlns:p14="http://schemas.microsoft.com/office/powerpoint/2010/main" val="3723807491"/>
              </p:ext>
            </p:extLst>
          </p:nvPr>
        </p:nvGraphicFramePr>
        <p:xfrm>
          <a:off x="3160597" y="2696542"/>
          <a:ext cx="2727824" cy="2733636"/>
        </p:xfrm>
        <a:graphic>
          <a:graphicData uri="http://schemas.openxmlformats.org/presentationml/2006/ole">
            <mc:AlternateContent xmlns:mc="http://schemas.openxmlformats.org/markup-compatibility/2006">
              <mc:Choice xmlns:v="urn:schemas-microsoft-com:vml" Requires="v">
                <p:oleObj spid="_x0000_s3078" name="Bitmap Image" r:id="rId3" imgW="3726360" imgH="3733920" progId="Paint.Picture">
                  <p:embed/>
                </p:oleObj>
              </mc:Choice>
              <mc:Fallback>
                <p:oleObj name="Bitmap Image" r:id="rId3" imgW="3726360" imgH="3733920" progId="Paint.Picture">
                  <p:embed/>
                  <p:pic>
                    <p:nvPicPr>
                      <p:cNvPr id="11" name="Object 10">
                        <a:extLst>
                          <a:ext uri="{FF2B5EF4-FFF2-40B4-BE49-F238E27FC236}">
                            <a16:creationId xmlns:a16="http://schemas.microsoft.com/office/drawing/2014/main" id="{AD785465-C079-4EC5-A8DE-CC92B96E6CB7}"/>
                          </a:ext>
                        </a:extLst>
                      </p:cNvPr>
                      <p:cNvPicPr/>
                      <p:nvPr/>
                    </p:nvPicPr>
                    <p:blipFill>
                      <a:blip r:embed="rId4"/>
                      <a:stretch>
                        <a:fillRect/>
                      </a:stretch>
                    </p:blipFill>
                    <p:spPr>
                      <a:xfrm>
                        <a:off x="3160597" y="2696542"/>
                        <a:ext cx="2727824" cy="2733636"/>
                      </a:xfrm>
                      <a:prstGeom prst="rect">
                        <a:avLst/>
                      </a:prstGeom>
                    </p:spPr>
                  </p:pic>
                </p:oleObj>
              </mc:Fallback>
            </mc:AlternateContent>
          </a:graphicData>
        </a:graphic>
      </p:graphicFrame>
      <p:pic>
        <p:nvPicPr>
          <p:cNvPr id="15" name="Picture 14" descr="Diagram&#10;&#10;Description automatically generated">
            <a:extLst>
              <a:ext uri="{FF2B5EF4-FFF2-40B4-BE49-F238E27FC236}">
                <a16:creationId xmlns:a16="http://schemas.microsoft.com/office/drawing/2014/main" id="{F32DE3A2-59B1-42BC-A8C3-2640189FD58F}"/>
              </a:ext>
            </a:extLst>
          </p:cNvPr>
          <p:cNvPicPr>
            <a:picLocks noChangeAspect="1"/>
          </p:cNvPicPr>
          <p:nvPr/>
        </p:nvPicPr>
        <p:blipFill>
          <a:blip r:embed="rId5"/>
          <a:stretch>
            <a:fillRect/>
          </a:stretch>
        </p:blipFill>
        <p:spPr>
          <a:xfrm>
            <a:off x="426962" y="2696541"/>
            <a:ext cx="2733635" cy="2733635"/>
          </a:xfrm>
          <a:prstGeom prst="rect">
            <a:avLst/>
          </a:prstGeom>
        </p:spPr>
      </p:pic>
    </p:spTree>
    <p:extLst>
      <p:ext uri="{BB962C8B-B14F-4D97-AF65-F5344CB8AC3E}">
        <p14:creationId xmlns:p14="http://schemas.microsoft.com/office/powerpoint/2010/main" val="11421808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E2BC3-3D1C-4A50-A21D-E2486CFD7BB5}"/>
              </a:ext>
            </a:extLst>
          </p:cNvPr>
          <p:cNvSpPr>
            <a:spLocks noGrp="1"/>
          </p:cNvSpPr>
          <p:nvPr>
            <p:ph type="title"/>
          </p:nvPr>
        </p:nvSpPr>
        <p:spPr/>
        <p:txBody>
          <a:bodyPr/>
          <a:lstStyle/>
          <a:p>
            <a:r>
              <a:rPr lang="en-US" dirty="0"/>
              <a:t>Merchandise Costs and Profit </a:t>
            </a:r>
            <a:endParaRPr lang="en-GB" dirty="0"/>
          </a:p>
        </p:txBody>
      </p:sp>
      <p:pic>
        <p:nvPicPr>
          <p:cNvPr id="5" name="Content Placeholder 4" descr="Graphical user interface, text, application&#10;&#10;Description automatically generated">
            <a:extLst>
              <a:ext uri="{FF2B5EF4-FFF2-40B4-BE49-F238E27FC236}">
                <a16:creationId xmlns:a16="http://schemas.microsoft.com/office/drawing/2014/main" id="{AF383C8B-25FF-42E5-AE3C-6E2B0F551369}"/>
              </a:ext>
            </a:extLst>
          </p:cNvPr>
          <p:cNvPicPr>
            <a:picLocks noGrp="1" noChangeAspect="1"/>
          </p:cNvPicPr>
          <p:nvPr>
            <p:ph idx="1"/>
          </p:nvPr>
        </p:nvPicPr>
        <p:blipFill rotWithShape="1">
          <a:blip r:embed="rId2"/>
          <a:srcRect l="794" t="575" r="126" b="3138"/>
          <a:stretch/>
        </p:blipFill>
        <p:spPr>
          <a:xfrm>
            <a:off x="983615" y="2473602"/>
            <a:ext cx="10224769" cy="2627380"/>
          </a:xfrm>
        </p:spPr>
      </p:pic>
    </p:spTree>
    <p:extLst>
      <p:ext uri="{BB962C8B-B14F-4D97-AF65-F5344CB8AC3E}">
        <p14:creationId xmlns:p14="http://schemas.microsoft.com/office/powerpoint/2010/main" val="33861791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776A4-71A8-41CC-8994-608989E16FE2}"/>
              </a:ext>
            </a:extLst>
          </p:cNvPr>
          <p:cNvSpPr>
            <a:spLocks noGrp="1"/>
          </p:cNvSpPr>
          <p:nvPr>
            <p:ph type="title"/>
          </p:nvPr>
        </p:nvSpPr>
        <p:spPr/>
        <p:txBody>
          <a:bodyPr/>
          <a:lstStyle/>
          <a:p>
            <a:r>
              <a:rPr lang="en-US" dirty="0"/>
              <a:t>Remaining Budget</a:t>
            </a:r>
            <a:endParaRPr lang="en-GB" dirty="0"/>
          </a:p>
        </p:txBody>
      </p:sp>
      <p:sp>
        <p:nvSpPr>
          <p:cNvPr id="3" name="Content Placeholder 2">
            <a:extLst>
              <a:ext uri="{FF2B5EF4-FFF2-40B4-BE49-F238E27FC236}">
                <a16:creationId xmlns:a16="http://schemas.microsoft.com/office/drawing/2014/main" id="{3133D772-B12F-4E57-B4CE-DEF2705F8876}"/>
              </a:ext>
            </a:extLst>
          </p:cNvPr>
          <p:cNvSpPr>
            <a:spLocks noGrp="1"/>
          </p:cNvSpPr>
          <p:nvPr>
            <p:ph idx="1"/>
          </p:nvPr>
        </p:nvSpPr>
        <p:spPr/>
        <p:txBody>
          <a:bodyPr/>
          <a:lstStyle/>
          <a:p>
            <a:pPr>
              <a:lnSpc>
                <a:spcPct val="150000"/>
              </a:lnSpc>
            </a:pPr>
            <a:r>
              <a:rPr lang="en-US" dirty="0"/>
              <a:t>Create a proper music video with a proper crew</a:t>
            </a:r>
          </a:p>
          <a:p>
            <a:pPr>
              <a:lnSpc>
                <a:spcPct val="150000"/>
              </a:lnSpc>
            </a:pPr>
            <a:r>
              <a:rPr lang="en-GB" dirty="0"/>
              <a:t>Creating a line of limited-edition physical releases e.g., Vinyl and CD</a:t>
            </a:r>
          </a:p>
          <a:p>
            <a:pPr>
              <a:lnSpc>
                <a:spcPct val="150000"/>
              </a:lnSpc>
            </a:pPr>
            <a:r>
              <a:rPr lang="en-GB" dirty="0"/>
              <a:t>Setting up a tour with her band </a:t>
            </a:r>
          </a:p>
          <a:p>
            <a:pPr>
              <a:lnSpc>
                <a:spcPct val="150000"/>
              </a:lnSpc>
            </a:pPr>
            <a:r>
              <a:rPr lang="en-GB" dirty="0"/>
              <a:t>Hiring a graphic designer to do future cover art and create a more professional logo	</a:t>
            </a:r>
          </a:p>
          <a:p>
            <a:endParaRPr lang="en-GB" dirty="0"/>
          </a:p>
        </p:txBody>
      </p:sp>
    </p:spTree>
    <p:extLst>
      <p:ext uri="{BB962C8B-B14F-4D97-AF65-F5344CB8AC3E}">
        <p14:creationId xmlns:p14="http://schemas.microsoft.com/office/powerpoint/2010/main" val="11965785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9FC39-CAB0-4671-8722-DBBDDDF4DC72}"/>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BF17EACF-6BEF-4980-B0A7-E4F0E63308E3}"/>
              </a:ext>
            </a:extLst>
          </p:cNvPr>
          <p:cNvSpPr>
            <a:spLocks noGrp="1"/>
          </p:cNvSpPr>
          <p:nvPr>
            <p:ph idx="1"/>
          </p:nvPr>
        </p:nvSpPr>
        <p:spPr/>
        <p:txBody>
          <a:bodyPr>
            <a:normAutofit fontScale="40000" lnSpcReduction="20000"/>
          </a:bodyPr>
          <a:lstStyle/>
          <a:p>
            <a:pPr marL="0" indent="0" algn="l">
              <a:buNone/>
            </a:pPr>
            <a:endParaRPr lang="en-GB" sz="2000" b="0" i="0" dirty="0">
              <a:solidFill>
                <a:srgbClr val="000000"/>
              </a:solidFill>
              <a:effectLst/>
            </a:endParaRPr>
          </a:p>
          <a:p>
            <a:pPr algn="l"/>
            <a:r>
              <a:rPr lang="en-GB" sz="2000" b="0" i="0" dirty="0">
                <a:solidFill>
                  <a:srgbClr val="000000"/>
                </a:solidFill>
                <a:effectLst/>
              </a:rPr>
              <a:t>Amuse. 2019. </a:t>
            </a:r>
            <a:r>
              <a:rPr lang="en-GB" sz="2000" b="0" i="1" dirty="0">
                <a:solidFill>
                  <a:srgbClr val="000000"/>
                </a:solidFill>
                <a:effectLst/>
              </a:rPr>
              <a:t>The Best Music Distribution Services</a:t>
            </a:r>
            <a:r>
              <a:rPr lang="en-GB" sz="2000" b="0" i="0" dirty="0">
                <a:solidFill>
                  <a:srgbClr val="000000"/>
                </a:solidFill>
                <a:effectLst/>
              </a:rPr>
              <a:t>. [online] Available at: &lt;https://www.amuse.io/content/the-best-music-distribution-services&gt; [Accessed 6 April 2022].</a:t>
            </a:r>
          </a:p>
          <a:p>
            <a:pPr algn="l"/>
            <a:r>
              <a:rPr lang="en-GB" sz="2000" b="0" i="0" dirty="0" err="1">
                <a:solidFill>
                  <a:srgbClr val="000000"/>
                </a:solidFill>
                <a:effectLst/>
              </a:rPr>
              <a:t>DistroKid</a:t>
            </a:r>
            <a:r>
              <a:rPr lang="en-GB" sz="2000" b="0" i="0" dirty="0">
                <a:solidFill>
                  <a:srgbClr val="000000"/>
                </a:solidFill>
                <a:effectLst/>
              </a:rPr>
              <a:t>. 2022. </a:t>
            </a:r>
            <a:r>
              <a:rPr lang="en-GB" sz="2000" b="0" i="1" dirty="0" err="1">
                <a:solidFill>
                  <a:srgbClr val="000000"/>
                </a:solidFill>
                <a:effectLst/>
              </a:rPr>
              <a:t>DistroKid</a:t>
            </a:r>
            <a:r>
              <a:rPr lang="en-GB" sz="2000" b="0" i="1" dirty="0">
                <a:solidFill>
                  <a:srgbClr val="000000"/>
                </a:solidFill>
                <a:effectLst/>
              </a:rPr>
              <a:t> is the easiest way for musicians to get their music into Spotify, Apple, Apple Music, Amazon, TikTok, Google Play, and more</a:t>
            </a:r>
            <a:r>
              <a:rPr lang="en-GB" sz="2000" b="0" i="0" dirty="0">
                <a:solidFill>
                  <a:srgbClr val="000000"/>
                </a:solidFill>
                <a:effectLst/>
              </a:rPr>
              <a:t>. [online] Available at: &lt;https://distrokid.com/&gt; [Accessed 6 April 2022].</a:t>
            </a:r>
          </a:p>
          <a:p>
            <a:pPr algn="l"/>
            <a:r>
              <a:rPr lang="en-GB" sz="2000" b="0" i="0" dirty="0">
                <a:solidFill>
                  <a:srgbClr val="000000"/>
                </a:solidFill>
                <a:effectLst/>
              </a:rPr>
              <a:t>Heathandhampstead.org.uk. n.d. </a:t>
            </a:r>
            <a:r>
              <a:rPr lang="en-GB" sz="2000" b="0" i="1" dirty="0">
                <a:solidFill>
                  <a:srgbClr val="000000"/>
                </a:solidFill>
                <a:effectLst/>
              </a:rPr>
              <a:t>Hampstead Heath – The Heath &amp; Hampstead Society</a:t>
            </a:r>
            <a:r>
              <a:rPr lang="en-GB" sz="2000" b="0" i="0" dirty="0">
                <a:solidFill>
                  <a:srgbClr val="000000"/>
                </a:solidFill>
                <a:effectLst/>
              </a:rPr>
              <a:t>. [online] Available at: &lt;https://www.heathandhampstead.org.uk/heath/&gt; [Accessed 6 April 2022].</a:t>
            </a:r>
          </a:p>
          <a:p>
            <a:pPr algn="l"/>
            <a:r>
              <a:rPr lang="en-GB" sz="2000" b="0" i="0" dirty="0" err="1">
                <a:solidFill>
                  <a:srgbClr val="000000"/>
                </a:solidFill>
                <a:effectLst/>
              </a:rPr>
              <a:t>Hort</a:t>
            </a:r>
            <a:r>
              <a:rPr lang="en-GB" sz="2000" b="0" i="0" dirty="0">
                <a:solidFill>
                  <a:srgbClr val="000000"/>
                </a:solidFill>
                <a:effectLst/>
              </a:rPr>
              <a:t> Zone. n.d. </a:t>
            </a:r>
            <a:r>
              <a:rPr lang="en-GB" sz="2000" b="0" i="1" dirty="0">
                <a:solidFill>
                  <a:srgbClr val="000000"/>
                </a:solidFill>
                <a:effectLst/>
              </a:rPr>
              <a:t>21 Best Large Indoor Plants for Styling Your Home</a:t>
            </a:r>
            <a:r>
              <a:rPr lang="en-GB" sz="2000" b="0" i="0" dirty="0">
                <a:solidFill>
                  <a:srgbClr val="000000"/>
                </a:solidFill>
                <a:effectLst/>
              </a:rPr>
              <a:t>. [online] Available at: &lt;https://www.hortzone.com/blog/large-indoor-plants/&gt; [Accessed 6 April 2022].</a:t>
            </a:r>
          </a:p>
          <a:p>
            <a:pPr algn="l"/>
            <a:r>
              <a:rPr lang="en-GB" sz="2000" b="0" i="0" dirty="0">
                <a:solidFill>
                  <a:srgbClr val="000000"/>
                </a:solidFill>
                <a:effectLst/>
              </a:rPr>
              <a:t>Inc., D., n.d. </a:t>
            </a:r>
            <a:r>
              <a:rPr lang="en-GB" sz="2000" b="0" i="1" dirty="0" err="1">
                <a:solidFill>
                  <a:srgbClr val="000000"/>
                </a:solidFill>
                <a:effectLst/>
              </a:rPr>
              <a:t>Discotech</a:t>
            </a:r>
            <a:r>
              <a:rPr lang="en-GB" sz="2000" b="0" i="1" dirty="0">
                <a:solidFill>
                  <a:srgbClr val="000000"/>
                </a:solidFill>
                <a:effectLst/>
              </a:rPr>
              <a:t> - The #1 Nightlife App - Bottle Service, Guestlist, Tickets</a:t>
            </a:r>
            <a:r>
              <a:rPr lang="en-GB" sz="2000" b="0" i="0" dirty="0">
                <a:solidFill>
                  <a:srgbClr val="000000"/>
                </a:solidFill>
                <a:effectLst/>
              </a:rPr>
              <a:t>. [online] </a:t>
            </a:r>
            <a:r>
              <a:rPr lang="en-GB" sz="2000" b="0" i="0" dirty="0" err="1">
                <a:solidFill>
                  <a:srgbClr val="000000"/>
                </a:solidFill>
                <a:effectLst/>
              </a:rPr>
              <a:t>Discotech</a:t>
            </a:r>
            <a:r>
              <a:rPr lang="en-GB" sz="2000" b="0" i="0" dirty="0">
                <a:solidFill>
                  <a:srgbClr val="000000"/>
                </a:solidFill>
                <a:effectLst/>
              </a:rPr>
              <a:t>. Available at: &lt;https://app.discotech.me/london/xoyo/tickets&gt; [Accessed 6 April 2022].</a:t>
            </a:r>
          </a:p>
          <a:p>
            <a:pPr algn="l"/>
            <a:r>
              <a:rPr lang="en-GB" sz="2000" b="0" i="0" dirty="0">
                <a:solidFill>
                  <a:srgbClr val="000000"/>
                </a:solidFill>
                <a:effectLst/>
              </a:rPr>
              <a:t>Instagram. 2022. </a:t>
            </a:r>
            <a:r>
              <a:rPr lang="en-GB" sz="2000" b="0" i="1" dirty="0" err="1">
                <a:solidFill>
                  <a:srgbClr val="000000"/>
                </a:solidFill>
                <a:effectLst/>
              </a:rPr>
              <a:t>xFanchonx</a:t>
            </a:r>
            <a:r>
              <a:rPr lang="en-GB" sz="2000" b="0" i="1" dirty="0">
                <a:solidFill>
                  <a:srgbClr val="000000"/>
                </a:solidFill>
                <a:effectLst/>
              </a:rPr>
              <a:t> Instagram</a:t>
            </a:r>
            <a:r>
              <a:rPr lang="en-GB" sz="2000" b="0" i="0" dirty="0">
                <a:solidFill>
                  <a:srgbClr val="000000"/>
                </a:solidFill>
                <a:effectLst/>
              </a:rPr>
              <a:t>. [online] Available at: &lt;https://www.instagram.com/xfanchonx/&gt; [Accessed 6 April 2022].</a:t>
            </a:r>
          </a:p>
          <a:p>
            <a:pPr algn="l"/>
            <a:r>
              <a:rPr lang="en-GB" sz="2000" b="0" i="0" dirty="0">
                <a:solidFill>
                  <a:srgbClr val="000000"/>
                </a:solidFill>
                <a:effectLst/>
              </a:rPr>
              <a:t>Lima-Matthews, B., 2019. </a:t>
            </a:r>
            <a:r>
              <a:rPr lang="en-GB" sz="2000" b="0" i="1" dirty="0">
                <a:solidFill>
                  <a:srgbClr val="000000"/>
                </a:solidFill>
                <a:effectLst/>
              </a:rPr>
              <a:t>Things to Do in Camden: Cheap and Free Culture and Nightlife | London Cheapo</a:t>
            </a:r>
            <a:r>
              <a:rPr lang="en-GB" sz="2000" b="0" i="0" dirty="0">
                <a:solidFill>
                  <a:srgbClr val="000000"/>
                </a:solidFill>
                <a:effectLst/>
              </a:rPr>
              <a:t>. [online] London Cheapo. Available at: &lt;https://londoncheapo.com/entertainment/things-to-do-in-camden/&gt; [Accessed 6 April 2022].</a:t>
            </a:r>
          </a:p>
          <a:p>
            <a:pPr algn="l"/>
            <a:r>
              <a:rPr lang="en-GB" sz="2000" b="0" i="0" dirty="0">
                <a:solidFill>
                  <a:srgbClr val="000000"/>
                </a:solidFill>
                <a:effectLst/>
              </a:rPr>
              <a:t>M.facebook.com. 2022. [online] Available at: &lt;https://m.facebook.com/grungeg1rl/photos/?tab=album&amp;album_id=1656099414651079&amp;mt_nav=1&gt; [Accessed 6 April 2022].</a:t>
            </a:r>
          </a:p>
          <a:p>
            <a:pPr algn="l"/>
            <a:r>
              <a:rPr lang="en-GB" sz="2000" b="0" i="0" dirty="0" err="1">
                <a:solidFill>
                  <a:srgbClr val="000000"/>
                </a:solidFill>
                <a:effectLst/>
              </a:rPr>
              <a:t>Stessman</a:t>
            </a:r>
            <a:r>
              <a:rPr lang="en-GB" sz="2000" b="0" i="0" dirty="0">
                <a:solidFill>
                  <a:srgbClr val="000000"/>
                </a:solidFill>
                <a:effectLst/>
              </a:rPr>
              <a:t>, E., 2021. </a:t>
            </a:r>
            <a:r>
              <a:rPr lang="en-GB" sz="2000" b="0" i="1" dirty="0">
                <a:solidFill>
                  <a:srgbClr val="000000"/>
                </a:solidFill>
                <a:effectLst/>
              </a:rPr>
              <a:t>6 sunset lamps that’ll give your home a golden hour glow</a:t>
            </a:r>
            <a:r>
              <a:rPr lang="en-GB" sz="2000" b="0" i="0" dirty="0">
                <a:solidFill>
                  <a:srgbClr val="000000"/>
                </a:solidFill>
                <a:effectLst/>
              </a:rPr>
              <a:t>. [online] TODAY.com. Available at: &lt;https://www.today.com/shop/sunset-projection-lamps-t211085&gt; [Accessed 6 April 2022].</a:t>
            </a:r>
          </a:p>
          <a:p>
            <a:pPr algn="l"/>
            <a:r>
              <a:rPr lang="en-GB" sz="2000" b="0" i="0" dirty="0">
                <a:solidFill>
                  <a:srgbClr val="000000"/>
                </a:solidFill>
                <a:effectLst/>
              </a:rPr>
              <a:t>Youtube.com. 2022. [online] Available at: &lt;https://www.youtube.com/channel/UCOasPNj14Onv_-Tsp_p_Seg&gt; [Accessed 6 April 2022].</a:t>
            </a:r>
          </a:p>
          <a:p>
            <a:pPr marL="0" indent="0">
              <a:buNone/>
            </a:pPr>
            <a:endParaRPr lang="en-GB" dirty="0"/>
          </a:p>
        </p:txBody>
      </p:sp>
    </p:spTree>
    <p:extLst>
      <p:ext uri="{BB962C8B-B14F-4D97-AF65-F5344CB8AC3E}">
        <p14:creationId xmlns:p14="http://schemas.microsoft.com/office/powerpoint/2010/main" val="21897179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E34A532A-EA0D-41F9-B458-AF9358EF2F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9927E4-E194-47BE-91C2-B87D50CF51DB}">
  <ds:schemaRefs>
    <ds:schemaRef ds:uri="http://schemas.microsoft.com/sharepoint/v3/contenttype/forms"/>
  </ds:schemaRefs>
</ds:datastoreItem>
</file>

<file path=customXml/itemProps3.xml><?xml version="1.0" encoding="utf-8"?>
<ds:datastoreItem xmlns:ds="http://schemas.openxmlformats.org/officeDocument/2006/customXml" ds:itemID="{0E92E9E5-79AF-4029-8FCA-9C327D54FD8F}">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TM02900722[[fn=Ion Boardroom]]</Template>
  <TotalTime>340</TotalTime>
  <Words>1778</Words>
  <Application>Microsoft Office PowerPoint</Application>
  <PresentationFormat>Widescreen</PresentationFormat>
  <Paragraphs>114</Paragraphs>
  <Slides>22</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22</vt:i4>
      </vt:variant>
    </vt:vector>
  </HeadingPairs>
  <TitlesOfParts>
    <vt:vector size="28" baseType="lpstr">
      <vt:lpstr>Arial</vt:lpstr>
      <vt:lpstr>Century Gothic</vt:lpstr>
      <vt:lpstr>Times New Roman</vt:lpstr>
      <vt:lpstr>Wingdings 3</vt:lpstr>
      <vt:lpstr>Ion Boardroom</vt:lpstr>
      <vt:lpstr>Bitmap Image</vt:lpstr>
      <vt:lpstr>Fanchon: A Release Campaign</vt:lpstr>
      <vt:lpstr>Key artist information</vt:lpstr>
      <vt:lpstr>Single and EP</vt:lpstr>
      <vt:lpstr>Official Remix</vt:lpstr>
      <vt:lpstr>Spotify Analytics</vt:lpstr>
      <vt:lpstr>Spotify Analytics Cont.</vt:lpstr>
      <vt:lpstr>Spotify Analytics Cont.</vt:lpstr>
      <vt:lpstr>YouTube Analytics</vt:lpstr>
      <vt:lpstr>Meta analytics</vt:lpstr>
      <vt:lpstr>Meta Analytics Cont.</vt:lpstr>
      <vt:lpstr>Distribution</vt:lpstr>
      <vt:lpstr>Press and Radio</vt:lpstr>
      <vt:lpstr>Cost plan</vt:lpstr>
      <vt:lpstr>Allocation of £5000 Budget</vt:lpstr>
      <vt:lpstr>Promotion</vt:lpstr>
      <vt:lpstr>Promotion cont.</vt:lpstr>
      <vt:lpstr>Professional Photoshoot</vt:lpstr>
      <vt:lpstr>Merchandise Designs: Rolling Papers</vt:lpstr>
      <vt:lpstr>Merchandise Designs: Guitar Picks</vt:lpstr>
      <vt:lpstr>Merchandise Costs and Profit </vt:lpstr>
      <vt:lpstr>Remaining Budget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Fanchon</dc:title>
  <dc:creator>kieran</dc:creator>
  <cp:lastModifiedBy>kieran</cp:lastModifiedBy>
  <cp:revision>3</cp:revision>
  <dcterms:created xsi:type="dcterms:W3CDTF">2022-03-11T14:15:08Z</dcterms:created>
  <dcterms:modified xsi:type="dcterms:W3CDTF">2022-04-06T16:39:05Z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