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5" r:id="rId4"/>
  </p:sldMasterIdLst>
  <p:notesMasterIdLst>
    <p:notesMasterId r:id="rId25"/>
  </p:notesMasterIdLst>
  <p:sldIdLst>
    <p:sldId id="294" r:id="rId5"/>
    <p:sldId id="300" r:id="rId6"/>
    <p:sldId id="257" r:id="rId7"/>
    <p:sldId id="258" r:id="rId8"/>
    <p:sldId id="261" r:id="rId9"/>
    <p:sldId id="260" r:id="rId10"/>
    <p:sldId id="262" r:id="rId11"/>
    <p:sldId id="263" r:id="rId12"/>
    <p:sldId id="264" r:id="rId13"/>
    <p:sldId id="265" r:id="rId14"/>
    <p:sldId id="266" r:id="rId15"/>
    <p:sldId id="268" r:id="rId16"/>
    <p:sldId id="295" r:id="rId17"/>
    <p:sldId id="296" r:id="rId18"/>
    <p:sldId id="297" r:id="rId19"/>
    <p:sldId id="298" r:id="rId20"/>
    <p:sldId id="299" r:id="rId21"/>
    <p:sldId id="269" r:id="rId22"/>
    <p:sldId id="267" r:id="rId23"/>
    <p:sldId id="301"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8" autoAdjust="0"/>
    <p:restoredTop sz="69315" autoAdjust="0"/>
  </p:normalViewPr>
  <p:slideViewPr>
    <p:cSldViewPr snapToGrid="0">
      <p:cViewPr varScale="1">
        <p:scale>
          <a:sx n="64" d="100"/>
          <a:sy n="64" d="100"/>
        </p:scale>
        <p:origin x="99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yl Bowen" userId="0e33c516-b54b-4571-b07e-cdbdabee1070" providerId="ADAL" clId="{966D3A73-06A4-4A9C-84BB-58F003A6F7FB}"/>
    <pc:docChg chg="custSel modSld">
      <pc:chgData name="Meryl Bowen" userId="0e33c516-b54b-4571-b07e-cdbdabee1070" providerId="ADAL" clId="{966D3A73-06A4-4A9C-84BB-58F003A6F7FB}" dt="2023-02-01T13:15:36.854" v="3052" actId="20577"/>
      <pc:docMkLst>
        <pc:docMk/>
      </pc:docMkLst>
      <pc:sldChg chg="modSp mod modNotesTx">
        <pc:chgData name="Meryl Bowen" userId="0e33c516-b54b-4571-b07e-cdbdabee1070" providerId="ADAL" clId="{966D3A73-06A4-4A9C-84BB-58F003A6F7FB}" dt="2023-01-08T18:50:26.101" v="1488" actId="20577"/>
        <pc:sldMkLst>
          <pc:docMk/>
          <pc:sldMk cId="2748353171" sldId="257"/>
        </pc:sldMkLst>
        <pc:spChg chg="mod">
          <ac:chgData name="Meryl Bowen" userId="0e33c516-b54b-4571-b07e-cdbdabee1070" providerId="ADAL" clId="{966D3A73-06A4-4A9C-84BB-58F003A6F7FB}" dt="2023-01-08T18:50:18.604" v="1482" actId="20577"/>
          <ac:spMkLst>
            <pc:docMk/>
            <pc:sldMk cId="2748353171" sldId="257"/>
            <ac:spMk id="5" creationId="{00000000-0000-0000-0000-000000000000}"/>
          </ac:spMkLst>
        </pc:spChg>
        <pc:spChg chg="mod">
          <ac:chgData name="Meryl Bowen" userId="0e33c516-b54b-4571-b07e-cdbdabee1070" providerId="ADAL" clId="{966D3A73-06A4-4A9C-84BB-58F003A6F7FB}" dt="2023-01-08T18:50:26.101" v="1488" actId="20577"/>
          <ac:spMkLst>
            <pc:docMk/>
            <pc:sldMk cId="2748353171" sldId="257"/>
            <ac:spMk id="6" creationId="{00000000-0000-0000-0000-000000000000}"/>
          </ac:spMkLst>
        </pc:spChg>
      </pc:sldChg>
      <pc:sldChg chg="modNotesTx">
        <pc:chgData name="Meryl Bowen" userId="0e33c516-b54b-4571-b07e-cdbdabee1070" providerId="ADAL" clId="{966D3A73-06A4-4A9C-84BB-58F003A6F7FB}" dt="2022-01-31T07:34:06.774" v="1194" actId="20577"/>
        <pc:sldMkLst>
          <pc:docMk/>
          <pc:sldMk cId="4262058884" sldId="258"/>
        </pc:sldMkLst>
      </pc:sldChg>
      <pc:sldChg chg="modNotesTx">
        <pc:chgData name="Meryl Bowen" userId="0e33c516-b54b-4571-b07e-cdbdabee1070" providerId="ADAL" clId="{966D3A73-06A4-4A9C-84BB-58F003A6F7FB}" dt="2023-02-01T13:05:47.351" v="2535" actId="20577"/>
        <pc:sldMkLst>
          <pc:docMk/>
          <pc:sldMk cId="541005093" sldId="260"/>
        </pc:sldMkLst>
      </pc:sldChg>
      <pc:sldChg chg="modSp mod modNotesTx">
        <pc:chgData name="Meryl Bowen" userId="0e33c516-b54b-4571-b07e-cdbdabee1070" providerId="ADAL" clId="{966D3A73-06A4-4A9C-84BB-58F003A6F7FB}" dt="2023-02-01T11:50:36.002" v="1600"/>
        <pc:sldMkLst>
          <pc:docMk/>
          <pc:sldMk cId="2140461936" sldId="262"/>
        </pc:sldMkLst>
        <pc:spChg chg="mod">
          <ac:chgData name="Meryl Bowen" userId="0e33c516-b54b-4571-b07e-cdbdabee1070" providerId="ADAL" clId="{966D3A73-06A4-4A9C-84BB-58F003A6F7FB}" dt="2023-02-01T11:50:36.002" v="1600"/>
          <ac:spMkLst>
            <pc:docMk/>
            <pc:sldMk cId="2140461936" sldId="262"/>
            <ac:spMk id="4" creationId="{00000000-0000-0000-0000-000000000000}"/>
          </ac:spMkLst>
        </pc:spChg>
      </pc:sldChg>
      <pc:sldChg chg="modNotesTx">
        <pc:chgData name="Meryl Bowen" userId="0e33c516-b54b-4571-b07e-cdbdabee1070" providerId="ADAL" clId="{966D3A73-06A4-4A9C-84BB-58F003A6F7FB}" dt="2023-02-01T13:06:02.082" v="2536" actId="20577"/>
        <pc:sldMkLst>
          <pc:docMk/>
          <pc:sldMk cId="2235806362" sldId="263"/>
        </pc:sldMkLst>
      </pc:sldChg>
      <pc:sldChg chg="modNotesTx">
        <pc:chgData name="Meryl Bowen" userId="0e33c516-b54b-4571-b07e-cdbdabee1070" providerId="ADAL" clId="{966D3A73-06A4-4A9C-84BB-58F003A6F7FB}" dt="2023-02-01T13:06:19.639" v="2539" actId="20577"/>
        <pc:sldMkLst>
          <pc:docMk/>
          <pc:sldMk cId="1079478204" sldId="265"/>
        </pc:sldMkLst>
      </pc:sldChg>
      <pc:sldChg chg="modNotesTx">
        <pc:chgData name="Meryl Bowen" userId="0e33c516-b54b-4571-b07e-cdbdabee1070" providerId="ADAL" clId="{966D3A73-06A4-4A9C-84BB-58F003A6F7FB}" dt="2023-02-01T13:06:54.852" v="2597" actId="20577"/>
        <pc:sldMkLst>
          <pc:docMk/>
          <pc:sldMk cId="3711863757" sldId="266"/>
        </pc:sldMkLst>
      </pc:sldChg>
      <pc:sldChg chg="modNotesTx">
        <pc:chgData name="Meryl Bowen" userId="0e33c516-b54b-4571-b07e-cdbdabee1070" providerId="ADAL" clId="{966D3A73-06A4-4A9C-84BB-58F003A6F7FB}" dt="2023-02-01T13:15:36.854" v="3052" actId="20577"/>
        <pc:sldMkLst>
          <pc:docMk/>
          <pc:sldMk cId="2290590044" sldId="267"/>
        </pc:sldMkLst>
      </pc:sldChg>
      <pc:sldChg chg="modNotesTx">
        <pc:chgData name="Meryl Bowen" userId="0e33c516-b54b-4571-b07e-cdbdabee1070" providerId="ADAL" clId="{966D3A73-06A4-4A9C-84BB-58F003A6F7FB}" dt="2023-02-01T13:07:30.143" v="2665" actId="20577"/>
        <pc:sldMkLst>
          <pc:docMk/>
          <pc:sldMk cId="3517034520" sldId="268"/>
        </pc:sldMkLst>
      </pc:sldChg>
      <pc:sldChg chg="modNotesTx">
        <pc:chgData name="Meryl Bowen" userId="0e33c516-b54b-4571-b07e-cdbdabee1070" providerId="ADAL" clId="{966D3A73-06A4-4A9C-84BB-58F003A6F7FB}" dt="2023-02-01T13:11:38.164" v="3041" actId="20577"/>
        <pc:sldMkLst>
          <pc:docMk/>
          <pc:sldMk cId="4233463482" sldId="269"/>
        </pc:sldMkLst>
      </pc:sldChg>
      <pc:sldChg chg="modSp mod">
        <pc:chgData name="Meryl Bowen" userId="0e33c516-b54b-4571-b07e-cdbdabee1070" providerId="ADAL" clId="{966D3A73-06A4-4A9C-84BB-58F003A6F7FB}" dt="2023-01-08T18:50:01.846" v="1476" actId="20577"/>
        <pc:sldMkLst>
          <pc:docMk/>
          <pc:sldMk cId="36310055" sldId="294"/>
        </pc:sldMkLst>
        <pc:spChg chg="mod">
          <ac:chgData name="Meryl Bowen" userId="0e33c516-b54b-4571-b07e-cdbdabee1070" providerId="ADAL" clId="{966D3A73-06A4-4A9C-84BB-58F003A6F7FB}" dt="2023-01-08T18:50:01.846" v="1476" actId="20577"/>
          <ac:spMkLst>
            <pc:docMk/>
            <pc:sldMk cId="36310055" sldId="294"/>
            <ac:spMk id="7" creationId="{DA638B77-E963-4FC1-96DD-47C1096D8929}"/>
          </ac:spMkLst>
        </pc:spChg>
      </pc:sldChg>
      <pc:sldChg chg="modNotesTx">
        <pc:chgData name="Meryl Bowen" userId="0e33c516-b54b-4571-b07e-cdbdabee1070" providerId="ADAL" clId="{966D3A73-06A4-4A9C-84BB-58F003A6F7FB}" dt="2023-02-01T13:07:36.554" v="2666" actId="20577"/>
        <pc:sldMkLst>
          <pc:docMk/>
          <pc:sldMk cId="1240684036" sldId="295"/>
        </pc:sldMkLst>
      </pc:sldChg>
      <pc:sldChg chg="modNotesTx">
        <pc:chgData name="Meryl Bowen" userId="0e33c516-b54b-4571-b07e-cdbdabee1070" providerId="ADAL" clId="{966D3A73-06A4-4A9C-84BB-58F003A6F7FB}" dt="2023-02-01T13:10:46.207" v="2938" actId="20577"/>
        <pc:sldMkLst>
          <pc:docMk/>
          <pc:sldMk cId="966975956" sldId="299"/>
        </pc:sldMkLst>
      </pc:sldChg>
      <pc:sldChg chg="delSp mod modNotesTx">
        <pc:chgData name="Meryl Bowen" userId="0e33c516-b54b-4571-b07e-cdbdabee1070" providerId="ADAL" clId="{966D3A73-06A4-4A9C-84BB-58F003A6F7FB}" dt="2023-02-01T11:46:37.587" v="1593" actId="478"/>
        <pc:sldMkLst>
          <pc:docMk/>
          <pc:sldMk cId="1976123297" sldId="300"/>
        </pc:sldMkLst>
        <pc:spChg chg="del">
          <ac:chgData name="Meryl Bowen" userId="0e33c516-b54b-4571-b07e-cdbdabee1070" providerId="ADAL" clId="{966D3A73-06A4-4A9C-84BB-58F003A6F7FB}" dt="2023-02-01T11:46:37.587" v="1593" actId="478"/>
          <ac:spMkLst>
            <pc:docMk/>
            <pc:sldMk cId="1976123297" sldId="300"/>
            <ac:spMk id="5" creationId="{1F8388AA-1D72-4FDB-A7AC-10A052718A8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48B67C-0E24-49CD-B8FA-7E8EB2C7889B}" type="datetimeFigureOut">
              <a:rPr lang="en-GB" smtClean="0"/>
              <a:t>01/02/2023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9A5676-61BD-4E31-BEDB-24807007C89B}" type="slidenum">
              <a:rPr lang="en-GB" smtClean="0"/>
              <a:t>‹#›</a:t>
            </a:fld>
            <a:endParaRPr lang="en-GB"/>
          </a:p>
        </p:txBody>
      </p:sp>
    </p:spTree>
    <p:extLst>
      <p:ext uri="{BB962C8B-B14F-4D97-AF65-F5344CB8AC3E}">
        <p14:creationId xmlns:p14="http://schemas.microsoft.com/office/powerpoint/2010/main" val="12557580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CD286F-6295-465D-8020-89DC0F2F8E4C}" type="slidenum">
              <a:rPr lang="en-GB" smtClean="0"/>
              <a:t>1</a:t>
            </a:fld>
            <a:endParaRPr lang="en-GB"/>
          </a:p>
        </p:txBody>
      </p:sp>
    </p:spTree>
    <p:extLst>
      <p:ext uri="{BB962C8B-B14F-4D97-AF65-F5344CB8AC3E}">
        <p14:creationId xmlns:p14="http://schemas.microsoft.com/office/powerpoint/2010/main" val="2144677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Er mwyn cynorthwyo ni i wella’r cwrs, allwch chi nodi ar y </a:t>
            </a:r>
            <a:r>
              <a:rPr lang="cy-GB" dirty="0" err="1"/>
              <a:t>padlet</a:t>
            </a:r>
            <a:r>
              <a:rPr lang="cy-GB" dirty="0"/>
              <a:t> os gwelwch yn dda?</a:t>
            </a:r>
          </a:p>
          <a:p>
            <a:r>
              <a:rPr lang="cy-GB" dirty="0" err="1"/>
              <a:t>Could</a:t>
            </a:r>
            <a:r>
              <a:rPr lang="cy-GB" dirty="0"/>
              <a:t> </a:t>
            </a:r>
            <a:r>
              <a:rPr lang="cy-GB" dirty="0" err="1"/>
              <a:t>you</a:t>
            </a:r>
            <a:r>
              <a:rPr lang="cy-GB" dirty="0"/>
              <a:t> </a:t>
            </a:r>
            <a:r>
              <a:rPr lang="cy-GB" dirty="0" err="1"/>
              <a:t>provide</a:t>
            </a:r>
            <a:r>
              <a:rPr lang="cy-GB" dirty="0"/>
              <a:t> </a:t>
            </a:r>
            <a:r>
              <a:rPr lang="cy-GB" dirty="0" err="1"/>
              <a:t>us</a:t>
            </a:r>
            <a:r>
              <a:rPr lang="cy-GB" dirty="0"/>
              <a:t> </a:t>
            </a:r>
            <a:r>
              <a:rPr lang="cy-GB" dirty="0" err="1"/>
              <a:t>with</a:t>
            </a:r>
            <a:r>
              <a:rPr lang="cy-GB" dirty="0"/>
              <a:t> </a:t>
            </a:r>
            <a:r>
              <a:rPr lang="cy-GB" dirty="0" err="1"/>
              <a:t>two</a:t>
            </a:r>
            <a:r>
              <a:rPr lang="cy-GB" dirty="0"/>
              <a:t> </a:t>
            </a:r>
            <a:r>
              <a:rPr lang="cy-GB" dirty="0" err="1"/>
              <a:t>stars</a:t>
            </a:r>
            <a:r>
              <a:rPr lang="cy-GB" dirty="0"/>
              <a:t> </a:t>
            </a:r>
            <a:r>
              <a:rPr lang="cy-GB" dirty="0" err="1"/>
              <a:t>and</a:t>
            </a:r>
            <a:r>
              <a:rPr lang="cy-GB" dirty="0"/>
              <a:t> a </a:t>
            </a:r>
            <a:r>
              <a:rPr lang="cy-GB" dirty="0" err="1"/>
              <a:t>wish</a:t>
            </a:r>
            <a:r>
              <a:rPr lang="cy-GB" dirty="0"/>
              <a:t> as </a:t>
            </a:r>
            <a:r>
              <a:rPr lang="cy-GB" dirty="0" err="1"/>
              <a:t>feedback</a:t>
            </a:r>
            <a:r>
              <a:rPr lang="cy-GB" dirty="0"/>
              <a:t> </a:t>
            </a:r>
            <a:r>
              <a:rPr lang="cy-GB" dirty="0" err="1"/>
              <a:t>for</a:t>
            </a:r>
            <a:r>
              <a:rPr lang="cy-GB" dirty="0"/>
              <a:t> the ECAD5007 </a:t>
            </a:r>
            <a:r>
              <a:rPr lang="cy-GB" dirty="0" err="1"/>
              <a:t>please</a:t>
            </a:r>
            <a:r>
              <a:rPr lang="cy-GB" dirty="0"/>
              <a:t>.</a:t>
            </a:r>
          </a:p>
          <a:p>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2</a:t>
            </a:fld>
            <a:endParaRPr lang="en-GB"/>
          </a:p>
        </p:txBody>
      </p:sp>
    </p:spTree>
    <p:extLst>
      <p:ext uri="{BB962C8B-B14F-4D97-AF65-F5344CB8AC3E}">
        <p14:creationId xmlns:p14="http://schemas.microsoft.com/office/powerpoint/2010/main" val="149422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Ydy nhw wedi penderfynu ar yr </a:t>
            </a:r>
            <a:r>
              <a:rPr lang="cy-GB" dirty="0" err="1"/>
              <a:t>ymrraeth</a:t>
            </a:r>
            <a:r>
              <a:rPr lang="cy-GB" dirty="0"/>
              <a:t>?  Pwyso ar agwedd feirniadol, pwyso a mesur am gryfderau a gwendidau </a:t>
            </a:r>
            <a:r>
              <a:rPr lang="cy-GB" dirty="0" err="1"/>
              <a:t>cefnogoI</a:t>
            </a:r>
            <a:r>
              <a:rPr lang="cy-GB" dirty="0"/>
              <a:t>. Sicrhau Cynnydd. Adnabod yr heriau o gynnal ymyrraeth cost, ymrwymiad rhieni, cynorthwyydd gorfod mynd i’r dosbarth, </a:t>
            </a:r>
            <a:r>
              <a:rPr lang="cy-GB" dirty="0" err="1"/>
              <a:t>covid</a:t>
            </a:r>
            <a:r>
              <a:rPr lang="cy-GB" dirty="0"/>
              <a:t> gorfod gwneud gyda ag unigolyn yn hytrach na grŵp o blant -  o ganlyniad mwy o amser yn mynd o fewn yr amserlen, ystafell sy’n rhydd, cost yr hyfforddiant, hyfforddiant o ran amser, oes un i un gyda pob plentyn.  </a:t>
            </a:r>
            <a:r>
              <a:rPr lang="cy-GB" dirty="0" err="1"/>
              <a:t>Stico</a:t>
            </a:r>
            <a:r>
              <a:rPr lang="cy-GB" dirty="0"/>
              <a:t> i 4000 , o dan efallai bod chi heb drafod popeth.</a:t>
            </a:r>
          </a:p>
          <a:p>
            <a:r>
              <a:rPr lang="cy-GB" dirty="0" err="1"/>
              <a:t>Have</a:t>
            </a:r>
            <a:r>
              <a:rPr lang="cy-GB" dirty="0"/>
              <a:t> </a:t>
            </a:r>
            <a:r>
              <a:rPr lang="cy-GB" dirty="0" err="1"/>
              <a:t>you</a:t>
            </a:r>
            <a:r>
              <a:rPr lang="cy-GB" dirty="0"/>
              <a:t> </a:t>
            </a:r>
            <a:r>
              <a:rPr lang="cy-GB" dirty="0" err="1"/>
              <a:t>chosen</a:t>
            </a:r>
            <a:r>
              <a:rPr lang="cy-GB" dirty="0"/>
              <a:t> </a:t>
            </a:r>
            <a:r>
              <a:rPr lang="cy-GB" dirty="0" err="1"/>
              <a:t>an</a:t>
            </a:r>
            <a:r>
              <a:rPr lang="cy-GB" dirty="0"/>
              <a:t> </a:t>
            </a:r>
            <a:r>
              <a:rPr lang="cy-GB" dirty="0" err="1"/>
              <a:t>intervention</a:t>
            </a:r>
            <a:r>
              <a:rPr lang="cy-GB" dirty="0"/>
              <a:t>? Can </a:t>
            </a:r>
            <a:r>
              <a:rPr lang="cy-GB" dirty="0" err="1"/>
              <a:t>you</a:t>
            </a:r>
            <a:r>
              <a:rPr lang="cy-GB" dirty="0"/>
              <a:t> be </a:t>
            </a:r>
            <a:r>
              <a:rPr lang="cy-GB" dirty="0" err="1"/>
              <a:t>critical</a:t>
            </a:r>
            <a:r>
              <a:rPr lang="cy-GB" dirty="0"/>
              <a:t> of </a:t>
            </a:r>
            <a:r>
              <a:rPr lang="cy-GB" dirty="0" err="1"/>
              <a:t>an</a:t>
            </a:r>
            <a:r>
              <a:rPr lang="cy-GB" dirty="0"/>
              <a:t> </a:t>
            </a:r>
            <a:r>
              <a:rPr lang="cy-GB" dirty="0" err="1"/>
              <a:t>intervention</a:t>
            </a:r>
            <a:r>
              <a:rPr lang="cy-GB" dirty="0"/>
              <a:t>, </a:t>
            </a:r>
            <a:r>
              <a:rPr lang="cy-GB" dirty="0" err="1"/>
              <a:t>what</a:t>
            </a:r>
            <a:r>
              <a:rPr lang="cy-GB" dirty="0"/>
              <a:t> </a:t>
            </a:r>
            <a:r>
              <a:rPr lang="cy-GB" dirty="0" err="1"/>
              <a:t>are</a:t>
            </a:r>
            <a:r>
              <a:rPr lang="cy-GB" dirty="0"/>
              <a:t> the </a:t>
            </a:r>
            <a:r>
              <a:rPr lang="cy-GB" dirty="0" err="1"/>
              <a:t>intervention’s</a:t>
            </a:r>
            <a:r>
              <a:rPr lang="cy-GB" dirty="0"/>
              <a:t> </a:t>
            </a:r>
            <a:r>
              <a:rPr lang="cy-GB" dirty="0" err="1"/>
              <a:t>strengths</a:t>
            </a:r>
            <a:r>
              <a:rPr lang="cy-GB" dirty="0"/>
              <a:t> </a:t>
            </a:r>
            <a:r>
              <a:rPr lang="cy-GB" dirty="0" err="1"/>
              <a:t>and</a:t>
            </a:r>
            <a:r>
              <a:rPr lang="cy-GB" dirty="0"/>
              <a:t> </a:t>
            </a:r>
            <a:r>
              <a:rPr lang="cy-GB" dirty="0" err="1"/>
              <a:t>limitations</a:t>
            </a:r>
            <a:r>
              <a:rPr lang="cy-GB" dirty="0"/>
              <a:t> </a:t>
            </a:r>
            <a:r>
              <a:rPr lang="cy-GB" dirty="0" err="1"/>
              <a:t>with</a:t>
            </a:r>
            <a:r>
              <a:rPr lang="cy-GB" dirty="0"/>
              <a:t> </a:t>
            </a:r>
            <a:r>
              <a:rPr lang="cy-GB" dirty="0" err="1"/>
              <a:t>regard</a:t>
            </a:r>
            <a:r>
              <a:rPr lang="cy-GB" dirty="0"/>
              <a:t> to </a:t>
            </a:r>
            <a:r>
              <a:rPr lang="cy-GB" dirty="0" err="1"/>
              <a:t>supporting</a:t>
            </a:r>
            <a:r>
              <a:rPr lang="cy-GB" dirty="0"/>
              <a:t>.  You </a:t>
            </a:r>
            <a:r>
              <a:rPr lang="cy-GB" dirty="0" err="1"/>
              <a:t>must</a:t>
            </a:r>
            <a:r>
              <a:rPr lang="cy-GB" dirty="0"/>
              <a:t> </a:t>
            </a:r>
            <a:r>
              <a:rPr lang="cy-GB" dirty="0" err="1"/>
              <a:t>ensure</a:t>
            </a:r>
            <a:r>
              <a:rPr lang="cy-GB" dirty="0"/>
              <a:t> </a:t>
            </a:r>
            <a:r>
              <a:rPr lang="cy-GB" dirty="0" err="1"/>
              <a:t>progression</a:t>
            </a:r>
            <a:r>
              <a:rPr lang="cy-GB" dirty="0"/>
              <a:t>.  </a:t>
            </a:r>
            <a:r>
              <a:rPr lang="cy-GB" dirty="0" err="1"/>
              <a:t>What</a:t>
            </a:r>
            <a:r>
              <a:rPr lang="cy-GB" dirty="0"/>
              <a:t> </a:t>
            </a:r>
            <a:r>
              <a:rPr lang="cy-GB" dirty="0" err="1"/>
              <a:t>are</a:t>
            </a:r>
            <a:r>
              <a:rPr lang="cy-GB" dirty="0"/>
              <a:t> the </a:t>
            </a:r>
            <a:r>
              <a:rPr lang="cy-GB" dirty="0" err="1"/>
              <a:t>challenges</a:t>
            </a:r>
            <a:r>
              <a:rPr lang="cy-GB" dirty="0"/>
              <a:t> </a:t>
            </a:r>
            <a:r>
              <a:rPr lang="cy-GB" dirty="0" err="1"/>
              <a:t>facing</a:t>
            </a:r>
            <a:r>
              <a:rPr lang="cy-GB" dirty="0"/>
              <a:t> </a:t>
            </a:r>
            <a:r>
              <a:rPr lang="cy-GB" dirty="0" err="1"/>
              <a:t>intervention</a:t>
            </a:r>
            <a:r>
              <a:rPr lang="cy-GB" dirty="0"/>
              <a:t> </a:t>
            </a:r>
            <a:r>
              <a:rPr lang="cy-GB" dirty="0" err="1"/>
              <a:t>programs</a:t>
            </a:r>
            <a:r>
              <a:rPr lang="cy-GB" dirty="0"/>
              <a:t>, cost, </a:t>
            </a:r>
            <a:r>
              <a:rPr lang="cy-GB" dirty="0" err="1"/>
              <a:t>parental</a:t>
            </a:r>
            <a:r>
              <a:rPr lang="cy-GB" dirty="0"/>
              <a:t> </a:t>
            </a:r>
            <a:r>
              <a:rPr lang="cy-GB" dirty="0" err="1"/>
              <a:t>engagement</a:t>
            </a:r>
            <a:r>
              <a:rPr lang="cy-GB" dirty="0"/>
              <a:t>, </a:t>
            </a:r>
            <a:r>
              <a:rPr lang="cy-GB" dirty="0" err="1"/>
              <a:t>an</a:t>
            </a:r>
            <a:r>
              <a:rPr lang="cy-GB" dirty="0"/>
              <a:t> LSA </a:t>
            </a:r>
            <a:r>
              <a:rPr lang="cy-GB" dirty="0" err="1"/>
              <a:t>having</a:t>
            </a:r>
            <a:r>
              <a:rPr lang="cy-GB" dirty="0"/>
              <a:t> to </a:t>
            </a:r>
            <a:r>
              <a:rPr lang="cy-GB" dirty="0" err="1"/>
              <a:t>cover</a:t>
            </a:r>
            <a:r>
              <a:rPr lang="cy-GB" dirty="0"/>
              <a:t> a clas </a:t>
            </a:r>
            <a:r>
              <a:rPr lang="cy-GB" dirty="0" err="1"/>
              <a:t>and</a:t>
            </a:r>
            <a:r>
              <a:rPr lang="cy-GB" dirty="0"/>
              <a:t> not </a:t>
            </a:r>
            <a:r>
              <a:rPr lang="cy-GB" dirty="0" err="1"/>
              <a:t>able</a:t>
            </a:r>
            <a:r>
              <a:rPr lang="cy-GB" dirty="0"/>
              <a:t> to </a:t>
            </a:r>
            <a:r>
              <a:rPr lang="cy-GB" dirty="0" err="1"/>
              <a:t>provide</a:t>
            </a:r>
            <a:r>
              <a:rPr lang="cy-GB" dirty="0"/>
              <a:t> </a:t>
            </a:r>
            <a:r>
              <a:rPr lang="cy-GB" dirty="0" err="1"/>
              <a:t>an</a:t>
            </a:r>
            <a:r>
              <a:rPr lang="cy-GB" dirty="0"/>
              <a:t> </a:t>
            </a:r>
            <a:r>
              <a:rPr lang="cy-GB" dirty="0" err="1"/>
              <a:t>intervention</a:t>
            </a:r>
            <a:r>
              <a:rPr lang="cy-GB" dirty="0"/>
              <a:t>, </a:t>
            </a:r>
            <a:r>
              <a:rPr lang="cy-GB" dirty="0" err="1"/>
              <a:t>possible</a:t>
            </a:r>
            <a:r>
              <a:rPr lang="cy-GB" dirty="0"/>
              <a:t> </a:t>
            </a:r>
            <a:r>
              <a:rPr lang="cy-GB" dirty="0" err="1"/>
              <a:t>with</a:t>
            </a:r>
            <a:r>
              <a:rPr lang="cy-GB" dirty="0"/>
              <a:t> </a:t>
            </a:r>
            <a:r>
              <a:rPr lang="cy-GB" dirty="0" err="1"/>
              <a:t>covid</a:t>
            </a:r>
            <a:r>
              <a:rPr lang="cy-GB" dirty="0"/>
              <a:t>, </a:t>
            </a:r>
            <a:r>
              <a:rPr lang="cy-GB" dirty="0" err="1"/>
              <a:t>only</a:t>
            </a:r>
            <a:r>
              <a:rPr lang="cy-GB" dirty="0"/>
              <a:t> 1:1 </a:t>
            </a:r>
            <a:r>
              <a:rPr lang="cy-GB" dirty="0" err="1"/>
              <a:t>support</a:t>
            </a:r>
            <a:r>
              <a:rPr lang="cy-GB" dirty="0"/>
              <a:t> rather than Group </a:t>
            </a:r>
            <a:r>
              <a:rPr lang="cy-GB" dirty="0" err="1"/>
              <a:t>interventio</a:t>
            </a:r>
            <a:r>
              <a:rPr lang="cy-GB" dirty="0"/>
              <a:t>, </a:t>
            </a:r>
            <a:r>
              <a:rPr lang="cy-GB" dirty="0" err="1"/>
              <a:t>space</a:t>
            </a:r>
            <a:r>
              <a:rPr lang="cy-GB" dirty="0"/>
              <a:t> a </a:t>
            </a:r>
            <a:r>
              <a:rPr lang="cy-GB" dirty="0" err="1"/>
              <a:t>room</a:t>
            </a:r>
            <a:r>
              <a:rPr lang="cy-GB" dirty="0"/>
              <a:t> to </a:t>
            </a:r>
            <a:r>
              <a:rPr lang="cy-GB" dirty="0" err="1"/>
              <a:t>conduct</a:t>
            </a:r>
            <a:r>
              <a:rPr lang="cy-GB" dirty="0"/>
              <a:t> </a:t>
            </a:r>
            <a:r>
              <a:rPr lang="cy-GB" dirty="0" err="1"/>
              <a:t>effective</a:t>
            </a:r>
            <a:r>
              <a:rPr lang="cy-GB" dirty="0"/>
              <a:t> </a:t>
            </a:r>
            <a:r>
              <a:rPr lang="cy-GB" dirty="0" err="1"/>
              <a:t>intervention</a:t>
            </a:r>
            <a:r>
              <a:rPr lang="cy-GB" dirty="0"/>
              <a:t>.  The cost of </a:t>
            </a:r>
            <a:r>
              <a:rPr lang="cy-GB" dirty="0" err="1"/>
              <a:t>training</a:t>
            </a:r>
            <a:r>
              <a:rPr lang="cy-GB" dirty="0"/>
              <a:t>, </a:t>
            </a:r>
            <a:r>
              <a:rPr lang="cy-GB" dirty="0" err="1"/>
              <a:t>time</a:t>
            </a:r>
            <a:r>
              <a:rPr lang="cy-GB" dirty="0"/>
              <a:t> </a:t>
            </a:r>
            <a:r>
              <a:rPr lang="cy-GB" dirty="0" err="1"/>
              <a:t>contraints</a:t>
            </a:r>
            <a:r>
              <a:rPr lang="cy-GB" dirty="0"/>
              <a:t> </a:t>
            </a:r>
            <a:r>
              <a:rPr lang="cy-GB" dirty="0" err="1"/>
              <a:t>with</a:t>
            </a:r>
            <a:r>
              <a:rPr lang="cy-GB" dirty="0"/>
              <a:t> </a:t>
            </a:r>
            <a:r>
              <a:rPr lang="cy-GB" dirty="0" err="1"/>
              <a:t>training</a:t>
            </a:r>
            <a:r>
              <a:rPr lang="cy-GB" dirty="0"/>
              <a:t>, does </a:t>
            </a:r>
            <a:r>
              <a:rPr lang="cy-GB" dirty="0" err="1"/>
              <a:t>every</a:t>
            </a:r>
            <a:r>
              <a:rPr lang="cy-GB" dirty="0"/>
              <a:t> </a:t>
            </a:r>
            <a:r>
              <a:rPr lang="cy-GB" dirty="0" err="1"/>
              <a:t>child</a:t>
            </a:r>
            <a:r>
              <a:rPr lang="cy-GB" dirty="0"/>
              <a:t> </a:t>
            </a:r>
            <a:r>
              <a:rPr lang="cy-GB" dirty="0" err="1"/>
              <a:t>have</a:t>
            </a:r>
            <a:r>
              <a:rPr lang="cy-GB" dirty="0"/>
              <a:t> a 1:1.  </a:t>
            </a:r>
            <a:r>
              <a:rPr lang="cy-GB" dirty="0" err="1"/>
              <a:t>Stick</a:t>
            </a:r>
            <a:r>
              <a:rPr lang="cy-GB" dirty="0"/>
              <a:t> to 4000 </a:t>
            </a:r>
            <a:r>
              <a:rPr lang="cy-GB" dirty="0" err="1"/>
              <a:t>words</a:t>
            </a:r>
            <a:r>
              <a:rPr lang="cy-GB" dirty="0"/>
              <a:t>, </a:t>
            </a:r>
            <a:r>
              <a:rPr lang="cy-GB" dirty="0" err="1"/>
              <a:t>if</a:t>
            </a:r>
            <a:r>
              <a:rPr lang="cy-GB" dirty="0"/>
              <a:t> </a:t>
            </a:r>
            <a:r>
              <a:rPr lang="cy-GB" dirty="0" err="1"/>
              <a:t>you</a:t>
            </a:r>
            <a:r>
              <a:rPr lang="cy-GB" dirty="0"/>
              <a:t> </a:t>
            </a:r>
            <a:r>
              <a:rPr lang="cy-GB" dirty="0" err="1"/>
              <a:t>don’r</a:t>
            </a:r>
            <a:r>
              <a:rPr lang="cy-GB" dirty="0"/>
              <a:t> </a:t>
            </a:r>
            <a:r>
              <a:rPr lang="cy-GB" dirty="0" err="1"/>
              <a:t>have</a:t>
            </a:r>
            <a:r>
              <a:rPr lang="cy-GB" dirty="0"/>
              <a:t> </a:t>
            </a:r>
            <a:r>
              <a:rPr lang="cy-GB" dirty="0" err="1"/>
              <a:t>enough</a:t>
            </a:r>
            <a:r>
              <a:rPr lang="cy-GB" dirty="0"/>
              <a:t>, </a:t>
            </a:r>
            <a:r>
              <a:rPr lang="cy-GB" dirty="0" err="1"/>
              <a:t>perhaps</a:t>
            </a:r>
            <a:r>
              <a:rPr lang="cy-GB" dirty="0"/>
              <a:t> </a:t>
            </a:r>
            <a:r>
              <a:rPr lang="cy-GB" dirty="0" err="1"/>
              <a:t>you</a:t>
            </a:r>
            <a:r>
              <a:rPr lang="cy-GB" dirty="0"/>
              <a:t> </a:t>
            </a:r>
            <a:r>
              <a:rPr lang="cy-GB" dirty="0" err="1"/>
              <a:t>haven’t</a:t>
            </a:r>
            <a:r>
              <a:rPr lang="cy-GB" dirty="0"/>
              <a:t> </a:t>
            </a:r>
            <a:r>
              <a:rPr lang="cy-GB" dirty="0" err="1"/>
              <a:t>discussed</a:t>
            </a:r>
            <a:r>
              <a:rPr lang="cy-GB" dirty="0"/>
              <a:t> </a:t>
            </a:r>
            <a:r>
              <a:rPr lang="cy-GB" dirty="0" err="1"/>
              <a:t>everything</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3</a:t>
            </a:fld>
            <a:endParaRPr lang="en-GB"/>
          </a:p>
        </p:txBody>
      </p:sp>
    </p:spTree>
    <p:extLst>
      <p:ext uri="{BB962C8B-B14F-4D97-AF65-F5344CB8AC3E}">
        <p14:creationId xmlns:p14="http://schemas.microsoft.com/office/powerpoint/2010/main" val="1084146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Pa agwedd, </a:t>
            </a:r>
            <a:r>
              <a:rPr lang="cy-GB" dirty="0" err="1"/>
              <a:t>s’dim</a:t>
            </a:r>
            <a:r>
              <a:rPr lang="cy-GB" dirty="0"/>
              <a:t> </a:t>
            </a:r>
            <a:r>
              <a:rPr lang="cy-GB" dirty="0" err="1"/>
              <a:t>rhid</a:t>
            </a:r>
            <a:r>
              <a:rPr lang="cy-GB" dirty="0"/>
              <a:t> iddo fe fod yn ADY, clwb amser cinio i wella gweithgaredd corfforol.</a:t>
            </a:r>
          </a:p>
          <a:p>
            <a:r>
              <a:rPr lang="cy-GB" dirty="0" err="1"/>
              <a:t>What</a:t>
            </a:r>
            <a:r>
              <a:rPr lang="cy-GB" dirty="0"/>
              <a:t> </a:t>
            </a:r>
            <a:r>
              <a:rPr lang="cy-GB" dirty="0" err="1"/>
              <a:t>aspect</a:t>
            </a:r>
            <a:r>
              <a:rPr lang="cy-GB" dirty="0"/>
              <a:t>, the </a:t>
            </a:r>
            <a:r>
              <a:rPr lang="cy-GB" dirty="0" err="1"/>
              <a:t>intervention</a:t>
            </a:r>
            <a:r>
              <a:rPr lang="cy-GB" dirty="0"/>
              <a:t> </a:t>
            </a:r>
            <a:r>
              <a:rPr lang="cy-GB" dirty="0" err="1"/>
              <a:t>doesn’t</a:t>
            </a:r>
            <a:r>
              <a:rPr lang="cy-GB" dirty="0"/>
              <a:t> </a:t>
            </a:r>
            <a:r>
              <a:rPr lang="cy-GB" dirty="0" err="1"/>
              <a:t>have</a:t>
            </a:r>
            <a:r>
              <a:rPr lang="cy-GB" dirty="0"/>
              <a:t> to be ALN, it </a:t>
            </a:r>
            <a:r>
              <a:rPr lang="cy-GB" dirty="0" err="1"/>
              <a:t>could</a:t>
            </a:r>
            <a:r>
              <a:rPr lang="cy-GB" dirty="0"/>
              <a:t> be a ‘</a:t>
            </a:r>
            <a:r>
              <a:rPr lang="cy-GB" dirty="0" err="1"/>
              <a:t>coding</a:t>
            </a:r>
            <a:r>
              <a:rPr lang="cy-GB" dirty="0"/>
              <a:t>’ Group at </a:t>
            </a:r>
            <a:r>
              <a:rPr lang="cy-GB" dirty="0" err="1"/>
              <a:t>lunch</a:t>
            </a:r>
            <a:r>
              <a:rPr lang="cy-GB" dirty="0"/>
              <a:t> </a:t>
            </a:r>
            <a:r>
              <a:rPr lang="cy-GB" dirty="0" err="1"/>
              <a:t>time</a:t>
            </a:r>
            <a:r>
              <a:rPr lang="cy-GB" dirty="0"/>
              <a:t>, a </a:t>
            </a:r>
            <a:r>
              <a:rPr lang="cy-GB" dirty="0" err="1"/>
              <a:t>physical</a:t>
            </a:r>
            <a:r>
              <a:rPr lang="cy-GB" dirty="0"/>
              <a:t> </a:t>
            </a:r>
            <a:r>
              <a:rPr lang="cy-GB" dirty="0" err="1"/>
              <a:t>intervention</a:t>
            </a:r>
            <a:r>
              <a:rPr lang="cy-GB" dirty="0"/>
              <a:t> </a:t>
            </a:r>
            <a:r>
              <a:rPr lang="cy-GB" dirty="0" err="1"/>
              <a:t>after</a:t>
            </a:r>
            <a:r>
              <a:rPr lang="cy-GB" dirty="0"/>
              <a:t> </a:t>
            </a:r>
            <a:r>
              <a:rPr lang="cy-GB" dirty="0" err="1"/>
              <a:t>school</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4</a:t>
            </a:fld>
            <a:endParaRPr lang="en-GB"/>
          </a:p>
        </p:txBody>
      </p:sp>
    </p:spTree>
    <p:extLst>
      <p:ext uri="{BB962C8B-B14F-4D97-AF65-F5344CB8AC3E}">
        <p14:creationId xmlns:p14="http://schemas.microsoft.com/office/powerpoint/2010/main" val="106933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5</a:t>
            </a:fld>
            <a:endParaRPr lang="en-GB"/>
          </a:p>
        </p:txBody>
      </p:sp>
    </p:spTree>
    <p:extLst>
      <p:ext uri="{BB962C8B-B14F-4D97-AF65-F5344CB8AC3E}">
        <p14:creationId xmlns:p14="http://schemas.microsoft.com/office/powerpoint/2010/main" val="2247967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Rhaid cynnwys cynnydd mewn dysgu, rhaid cynnwys athroniaeth, y theori</a:t>
            </a:r>
          </a:p>
          <a:p>
            <a:r>
              <a:rPr lang="cy-GB" dirty="0"/>
              <a:t>Shwt y’ch chi’n darparu yr ymyrraeth, y beth y sut, y pwy a’r ble? Ymyrraeth unigolyn, grŵp, neu ddosbarth gyfan, ble mae ymyrraeth yn ffitio</a:t>
            </a:r>
          </a:p>
          <a:p>
            <a:r>
              <a:rPr lang="cy-GB" dirty="0"/>
              <a:t>Gwerthuso fe gyda thystiolaeth o PAP 1 NEU 2 neu mewn gwaith – rhaid cofio moeseg, dim enwi plentyn ysgol BERA. Edrych am astudiaethau achos/gwelliant ysgol ESTYN adnoddau gwella</a:t>
            </a:r>
          </a:p>
          <a:p>
            <a:r>
              <a:rPr lang="cy-GB" dirty="0"/>
              <a:t>Gwneud defnydd o’r llyfrgell ac chylchgronau academaidd yn y llyfrgell ac adnoddau academaidd.  Mwy beirniadol o wefannau , rhaid bod </a:t>
            </a:r>
            <a:r>
              <a:rPr lang="cy-GB" dirty="0" err="1"/>
              <a:t>e’n</a:t>
            </a:r>
            <a:r>
              <a:rPr lang="cy-GB" dirty="0"/>
              <a:t> gyfredol ee. </a:t>
            </a:r>
            <a:r>
              <a:rPr lang="cy-GB" dirty="0" err="1"/>
              <a:t>CiG</a:t>
            </a:r>
            <a:r>
              <a:rPr lang="cy-GB" dirty="0"/>
              <a:t> 2022</a:t>
            </a:r>
          </a:p>
          <a:p>
            <a:endParaRPr lang="cy-GB" dirty="0"/>
          </a:p>
          <a:p>
            <a:r>
              <a:rPr lang="cy-GB" dirty="0"/>
              <a:t>You </a:t>
            </a:r>
            <a:r>
              <a:rPr lang="cy-GB" dirty="0" err="1"/>
              <a:t>must</a:t>
            </a:r>
            <a:r>
              <a:rPr lang="cy-GB" dirty="0"/>
              <a:t> </a:t>
            </a:r>
            <a:r>
              <a:rPr lang="cy-GB" dirty="0" err="1"/>
              <a:t>include</a:t>
            </a:r>
            <a:r>
              <a:rPr lang="cy-GB" dirty="0"/>
              <a:t> </a:t>
            </a:r>
            <a:r>
              <a:rPr lang="cy-GB" dirty="0" err="1"/>
              <a:t>progress</a:t>
            </a:r>
            <a:r>
              <a:rPr lang="cy-GB" dirty="0"/>
              <a:t>, </a:t>
            </a:r>
            <a:r>
              <a:rPr lang="cy-GB" dirty="0" err="1"/>
              <a:t>theory</a:t>
            </a:r>
            <a:r>
              <a:rPr lang="cy-GB" dirty="0"/>
              <a:t> </a:t>
            </a:r>
            <a:r>
              <a:rPr lang="cy-GB" dirty="0" err="1"/>
              <a:t>and</a:t>
            </a:r>
            <a:r>
              <a:rPr lang="cy-GB" dirty="0"/>
              <a:t> </a:t>
            </a:r>
            <a:r>
              <a:rPr lang="cy-GB" dirty="0" err="1"/>
              <a:t>philosophy</a:t>
            </a:r>
            <a:r>
              <a:rPr lang="cy-GB" dirty="0"/>
              <a:t>.</a:t>
            </a:r>
          </a:p>
          <a:p>
            <a:r>
              <a:rPr lang="cy-GB" dirty="0" err="1"/>
              <a:t>How</a:t>
            </a:r>
            <a:r>
              <a:rPr lang="cy-GB" dirty="0"/>
              <a:t> </a:t>
            </a:r>
            <a:r>
              <a:rPr lang="cy-GB" dirty="0" err="1"/>
              <a:t>will</a:t>
            </a:r>
            <a:r>
              <a:rPr lang="cy-GB" dirty="0"/>
              <a:t> </a:t>
            </a:r>
            <a:r>
              <a:rPr lang="cy-GB" dirty="0" err="1"/>
              <a:t>you</a:t>
            </a:r>
            <a:r>
              <a:rPr lang="cy-GB" dirty="0"/>
              <a:t> </a:t>
            </a:r>
            <a:r>
              <a:rPr lang="cy-GB" dirty="0" err="1"/>
              <a:t>provide</a:t>
            </a:r>
            <a:r>
              <a:rPr lang="cy-GB" dirty="0"/>
              <a:t> the </a:t>
            </a:r>
            <a:r>
              <a:rPr lang="cy-GB" dirty="0" err="1"/>
              <a:t>intervention</a:t>
            </a:r>
            <a:r>
              <a:rPr lang="cy-GB" dirty="0"/>
              <a:t>, the </a:t>
            </a:r>
            <a:r>
              <a:rPr lang="cy-GB" dirty="0" err="1"/>
              <a:t>what</a:t>
            </a:r>
            <a:r>
              <a:rPr lang="cy-GB" dirty="0"/>
              <a:t>, </a:t>
            </a:r>
            <a:r>
              <a:rPr lang="cy-GB" dirty="0" err="1"/>
              <a:t>how</a:t>
            </a:r>
            <a:r>
              <a:rPr lang="cy-GB" dirty="0"/>
              <a:t>, </a:t>
            </a:r>
            <a:r>
              <a:rPr lang="cy-GB" dirty="0" err="1"/>
              <a:t>who</a:t>
            </a:r>
            <a:r>
              <a:rPr lang="cy-GB" dirty="0"/>
              <a:t> </a:t>
            </a:r>
            <a:r>
              <a:rPr lang="cy-GB" dirty="0" err="1"/>
              <a:t>and</a:t>
            </a:r>
            <a:r>
              <a:rPr lang="cy-GB" dirty="0"/>
              <a:t> </a:t>
            </a:r>
            <a:r>
              <a:rPr lang="cy-GB" dirty="0" err="1"/>
              <a:t>where</a:t>
            </a:r>
            <a:r>
              <a:rPr lang="cy-GB" dirty="0"/>
              <a:t>?  Is it </a:t>
            </a:r>
            <a:r>
              <a:rPr lang="cy-GB" dirty="0" err="1"/>
              <a:t>an</a:t>
            </a:r>
            <a:r>
              <a:rPr lang="cy-GB" dirty="0"/>
              <a:t> </a:t>
            </a:r>
            <a:r>
              <a:rPr lang="cy-GB" dirty="0" err="1"/>
              <a:t>intervention</a:t>
            </a:r>
            <a:r>
              <a:rPr lang="cy-GB" dirty="0"/>
              <a:t> </a:t>
            </a:r>
            <a:r>
              <a:rPr lang="cy-GB" dirty="0" err="1"/>
              <a:t>for</a:t>
            </a:r>
            <a:r>
              <a:rPr lang="cy-GB" dirty="0"/>
              <a:t> a </a:t>
            </a:r>
            <a:r>
              <a:rPr lang="cy-GB" dirty="0" err="1"/>
              <a:t>pupil</a:t>
            </a:r>
            <a:r>
              <a:rPr lang="cy-GB" dirty="0"/>
              <a:t>, </a:t>
            </a:r>
            <a:r>
              <a:rPr lang="cy-GB" dirty="0" err="1"/>
              <a:t>group</a:t>
            </a:r>
            <a:r>
              <a:rPr lang="cy-GB" dirty="0"/>
              <a:t> of </a:t>
            </a:r>
            <a:r>
              <a:rPr lang="cy-GB" dirty="0" err="1"/>
              <a:t>pupils</a:t>
            </a:r>
            <a:r>
              <a:rPr lang="cy-GB" dirty="0"/>
              <a:t> or a </a:t>
            </a:r>
            <a:r>
              <a:rPr lang="cy-GB" dirty="0" err="1"/>
              <a:t>whole</a:t>
            </a:r>
            <a:r>
              <a:rPr lang="cy-GB" dirty="0"/>
              <a:t> </a:t>
            </a:r>
            <a:r>
              <a:rPr lang="cy-GB" dirty="0" err="1"/>
              <a:t>class</a:t>
            </a:r>
            <a:r>
              <a:rPr lang="cy-GB" dirty="0"/>
              <a:t>?  </a:t>
            </a:r>
            <a:r>
              <a:rPr lang="cy-GB" dirty="0" err="1"/>
              <a:t>Where</a:t>
            </a:r>
            <a:r>
              <a:rPr lang="cy-GB" dirty="0"/>
              <a:t> does the </a:t>
            </a:r>
            <a:r>
              <a:rPr lang="cy-GB" dirty="0" err="1"/>
              <a:t>intervention</a:t>
            </a:r>
            <a:r>
              <a:rPr lang="cy-GB" dirty="0"/>
              <a:t> fit?</a:t>
            </a:r>
          </a:p>
          <a:p>
            <a:r>
              <a:rPr lang="cy-GB" dirty="0" err="1"/>
              <a:t>Evaluate</a:t>
            </a:r>
            <a:r>
              <a:rPr lang="cy-GB" dirty="0"/>
              <a:t> it </a:t>
            </a:r>
            <a:r>
              <a:rPr lang="cy-GB" dirty="0" err="1"/>
              <a:t>with</a:t>
            </a:r>
            <a:r>
              <a:rPr lang="cy-GB" dirty="0"/>
              <a:t> </a:t>
            </a:r>
            <a:r>
              <a:rPr lang="cy-GB" dirty="0" err="1"/>
              <a:t>evidence</a:t>
            </a:r>
            <a:r>
              <a:rPr lang="cy-GB" dirty="0"/>
              <a:t> </a:t>
            </a:r>
            <a:r>
              <a:rPr lang="cy-GB" dirty="0" err="1"/>
              <a:t>from</a:t>
            </a:r>
            <a:r>
              <a:rPr lang="cy-GB" dirty="0"/>
              <a:t> PTE 1 OR 2 or </a:t>
            </a:r>
            <a:r>
              <a:rPr lang="cy-GB" dirty="0" err="1"/>
              <a:t>from</a:t>
            </a:r>
            <a:r>
              <a:rPr lang="cy-GB" dirty="0"/>
              <a:t> </a:t>
            </a:r>
            <a:r>
              <a:rPr lang="cy-GB" dirty="0" err="1"/>
              <a:t>your</a:t>
            </a:r>
            <a:r>
              <a:rPr lang="cy-GB" dirty="0"/>
              <a:t> </a:t>
            </a:r>
            <a:r>
              <a:rPr lang="cy-GB" dirty="0" err="1"/>
              <a:t>workplace</a:t>
            </a:r>
            <a:r>
              <a:rPr lang="cy-GB" dirty="0"/>
              <a:t> – </a:t>
            </a:r>
            <a:r>
              <a:rPr lang="cy-GB" dirty="0" err="1"/>
              <a:t>you</a:t>
            </a:r>
            <a:r>
              <a:rPr lang="cy-GB" dirty="0"/>
              <a:t> </a:t>
            </a:r>
            <a:r>
              <a:rPr lang="cy-GB" dirty="0" err="1"/>
              <a:t>must</a:t>
            </a:r>
            <a:r>
              <a:rPr lang="cy-GB" dirty="0"/>
              <a:t> </a:t>
            </a:r>
            <a:r>
              <a:rPr lang="cy-GB" dirty="0" err="1"/>
              <a:t>remember</a:t>
            </a:r>
            <a:r>
              <a:rPr lang="cy-GB" dirty="0"/>
              <a:t> </a:t>
            </a:r>
            <a:r>
              <a:rPr lang="cy-GB" dirty="0" err="1"/>
              <a:t>ethinicty</a:t>
            </a:r>
            <a:r>
              <a:rPr lang="cy-GB" dirty="0"/>
              <a:t>, not to </a:t>
            </a:r>
            <a:r>
              <a:rPr lang="cy-GB" dirty="0" err="1"/>
              <a:t>name</a:t>
            </a:r>
            <a:r>
              <a:rPr lang="cy-GB" dirty="0"/>
              <a:t> a </a:t>
            </a:r>
            <a:r>
              <a:rPr lang="cy-GB" dirty="0" err="1"/>
              <a:t>child</a:t>
            </a:r>
            <a:r>
              <a:rPr lang="cy-GB" dirty="0"/>
              <a:t> </a:t>
            </a:r>
            <a:r>
              <a:rPr lang="cy-GB" dirty="0" err="1"/>
              <a:t>from</a:t>
            </a:r>
            <a:r>
              <a:rPr lang="cy-GB" dirty="0"/>
              <a:t> </a:t>
            </a:r>
            <a:r>
              <a:rPr lang="cy-GB" dirty="0" err="1"/>
              <a:t>school</a:t>
            </a:r>
            <a:r>
              <a:rPr lang="cy-GB" dirty="0"/>
              <a:t> </a:t>
            </a:r>
            <a:r>
              <a:rPr lang="cy-GB" dirty="0" err="1"/>
              <a:t>and</a:t>
            </a:r>
            <a:r>
              <a:rPr lang="cy-GB" dirty="0"/>
              <a:t> </a:t>
            </a:r>
            <a:r>
              <a:rPr lang="cy-GB" dirty="0" err="1"/>
              <a:t>follow</a:t>
            </a:r>
            <a:r>
              <a:rPr lang="cy-GB" dirty="0"/>
              <a:t> BERA </a:t>
            </a:r>
            <a:r>
              <a:rPr lang="cy-GB" dirty="0" err="1"/>
              <a:t>guidelines</a:t>
            </a:r>
            <a:r>
              <a:rPr lang="cy-GB" dirty="0"/>
              <a:t>.  </a:t>
            </a:r>
            <a:r>
              <a:rPr lang="cy-GB" dirty="0" err="1"/>
              <a:t>Look</a:t>
            </a:r>
            <a:r>
              <a:rPr lang="cy-GB" dirty="0"/>
              <a:t> at ESTYN </a:t>
            </a:r>
            <a:r>
              <a:rPr lang="cy-GB" dirty="0" err="1"/>
              <a:t>educational</a:t>
            </a:r>
            <a:r>
              <a:rPr lang="cy-GB" dirty="0"/>
              <a:t> </a:t>
            </a:r>
            <a:r>
              <a:rPr lang="cy-GB" dirty="0" err="1"/>
              <a:t>case</a:t>
            </a:r>
            <a:r>
              <a:rPr lang="cy-GB" dirty="0"/>
              <a:t> </a:t>
            </a:r>
            <a:r>
              <a:rPr lang="cy-GB" dirty="0" err="1"/>
              <a:t>studies</a:t>
            </a:r>
            <a:r>
              <a:rPr lang="cy-GB" dirty="0"/>
              <a:t>/</a:t>
            </a:r>
            <a:r>
              <a:rPr lang="cy-GB" dirty="0" err="1"/>
              <a:t>school</a:t>
            </a:r>
            <a:r>
              <a:rPr lang="cy-GB" dirty="0"/>
              <a:t> </a:t>
            </a:r>
            <a:r>
              <a:rPr lang="cy-GB" dirty="0" err="1"/>
              <a:t>improvement</a:t>
            </a:r>
            <a:r>
              <a:rPr lang="cy-GB" dirty="0"/>
              <a:t>.</a:t>
            </a:r>
          </a:p>
          <a:p>
            <a:r>
              <a:rPr lang="cy-GB" dirty="0" err="1"/>
              <a:t>Make</a:t>
            </a:r>
            <a:r>
              <a:rPr lang="cy-GB" dirty="0"/>
              <a:t> </a:t>
            </a:r>
            <a:r>
              <a:rPr lang="cy-GB" dirty="0" err="1"/>
              <a:t>good</a:t>
            </a:r>
            <a:r>
              <a:rPr lang="cy-GB" dirty="0"/>
              <a:t> </a:t>
            </a:r>
            <a:r>
              <a:rPr lang="cy-GB" dirty="0" err="1"/>
              <a:t>use</a:t>
            </a:r>
            <a:r>
              <a:rPr lang="cy-GB" dirty="0"/>
              <a:t> of the </a:t>
            </a:r>
            <a:r>
              <a:rPr lang="cy-GB" dirty="0" err="1"/>
              <a:t>library</a:t>
            </a:r>
            <a:r>
              <a:rPr lang="cy-GB" dirty="0"/>
              <a:t>, </a:t>
            </a:r>
            <a:r>
              <a:rPr lang="cy-GB" dirty="0" err="1"/>
              <a:t>academic</a:t>
            </a:r>
            <a:r>
              <a:rPr lang="cy-GB" dirty="0"/>
              <a:t> </a:t>
            </a:r>
            <a:r>
              <a:rPr lang="cy-GB" dirty="0" err="1"/>
              <a:t>journals</a:t>
            </a:r>
            <a:r>
              <a:rPr lang="cy-GB" dirty="0"/>
              <a:t>, </a:t>
            </a:r>
            <a:r>
              <a:rPr lang="cy-GB" dirty="0" err="1"/>
              <a:t>academic</a:t>
            </a:r>
            <a:r>
              <a:rPr lang="cy-GB" dirty="0"/>
              <a:t> </a:t>
            </a:r>
            <a:r>
              <a:rPr lang="cy-GB" dirty="0" err="1"/>
              <a:t>resources</a:t>
            </a:r>
            <a:r>
              <a:rPr lang="cy-GB" dirty="0"/>
              <a:t>, </a:t>
            </a:r>
            <a:r>
              <a:rPr lang="cy-GB" dirty="0" err="1"/>
              <a:t>keep</a:t>
            </a:r>
            <a:r>
              <a:rPr lang="cy-GB" dirty="0"/>
              <a:t> </a:t>
            </a:r>
            <a:r>
              <a:rPr lang="cy-GB" dirty="0" err="1"/>
              <a:t>away</a:t>
            </a:r>
            <a:r>
              <a:rPr lang="cy-GB" dirty="0"/>
              <a:t> </a:t>
            </a:r>
            <a:r>
              <a:rPr lang="cy-GB" dirty="0" err="1"/>
              <a:t>from</a:t>
            </a:r>
            <a:r>
              <a:rPr lang="cy-GB" dirty="0"/>
              <a:t> .</a:t>
            </a:r>
            <a:r>
              <a:rPr lang="cy-GB" dirty="0" err="1"/>
              <a:t>com</a:t>
            </a:r>
            <a:r>
              <a:rPr lang="cy-GB" dirty="0"/>
              <a:t> </a:t>
            </a:r>
            <a:r>
              <a:rPr lang="cy-GB" dirty="0" err="1"/>
              <a:t>sites</a:t>
            </a:r>
            <a:r>
              <a:rPr lang="cy-GB" dirty="0"/>
              <a:t>.  Be </a:t>
            </a:r>
            <a:r>
              <a:rPr lang="cy-GB" dirty="0" err="1"/>
              <a:t>critical</a:t>
            </a:r>
            <a:r>
              <a:rPr lang="cy-GB" dirty="0"/>
              <a:t>, </a:t>
            </a:r>
            <a:r>
              <a:rPr lang="cy-GB" dirty="0" err="1"/>
              <a:t>use</a:t>
            </a:r>
            <a:r>
              <a:rPr lang="cy-GB" dirty="0"/>
              <a:t> </a:t>
            </a:r>
            <a:r>
              <a:rPr lang="cy-GB" dirty="0" err="1"/>
              <a:t>current</a:t>
            </a:r>
            <a:r>
              <a:rPr lang="cy-GB" dirty="0"/>
              <a:t> </a:t>
            </a:r>
            <a:r>
              <a:rPr lang="cy-GB" dirty="0" err="1"/>
              <a:t>literature</a:t>
            </a:r>
            <a:r>
              <a:rPr lang="cy-GB" dirty="0"/>
              <a:t> </a:t>
            </a:r>
            <a:r>
              <a:rPr lang="cy-GB" dirty="0" err="1"/>
              <a:t>e.g</a:t>
            </a:r>
            <a:r>
              <a:rPr lang="cy-GB" dirty="0"/>
              <a:t>. Welsh </a:t>
            </a:r>
            <a:r>
              <a:rPr lang="cy-GB" dirty="0" err="1"/>
              <a:t>Government</a:t>
            </a:r>
            <a:r>
              <a:rPr lang="cy-GB" dirty="0"/>
              <a:t> </a:t>
            </a:r>
            <a:r>
              <a:rPr lang="cy-GB" dirty="0" err="1"/>
              <a:t>documents</a:t>
            </a:r>
            <a:r>
              <a:rPr lang="cy-GB" dirty="0"/>
              <a:t>, </a:t>
            </a:r>
            <a:r>
              <a:rPr lang="cy-GB" dirty="0" err="1"/>
              <a:t>Curriculum</a:t>
            </a:r>
            <a:r>
              <a:rPr lang="cy-GB" dirty="0"/>
              <a:t> </a:t>
            </a:r>
            <a:r>
              <a:rPr lang="cy-GB" dirty="0" err="1"/>
              <a:t>for</a:t>
            </a:r>
            <a:r>
              <a:rPr lang="cy-GB" dirty="0"/>
              <a:t> Wales.</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6</a:t>
            </a:fld>
            <a:endParaRPr lang="en-GB"/>
          </a:p>
        </p:txBody>
      </p:sp>
    </p:spTree>
    <p:extLst>
      <p:ext uri="{BB962C8B-B14F-4D97-AF65-F5344CB8AC3E}">
        <p14:creationId xmlns:p14="http://schemas.microsoft.com/office/powerpoint/2010/main" val="1430526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Pwysigrwydd </a:t>
            </a:r>
            <a:r>
              <a:rPr lang="cy-GB" dirty="0" err="1"/>
              <a:t>Harvard</a:t>
            </a:r>
            <a:r>
              <a:rPr lang="cy-GB" dirty="0"/>
              <a:t>.  Rhestr </a:t>
            </a:r>
            <a:r>
              <a:rPr lang="cy-GB" dirty="0" err="1"/>
              <a:t>cyferinodi</a:t>
            </a:r>
            <a:r>
              <a:rPr lang="cy-GB" dirty="0"/>
              <a:t> ar y diwedd o’r hyn maen nhw wedi defnyddio yn yr aseiniad.</a:t>
            </a:r>
          </a:p>
          <a:p>
            <a:r>
              <a:rPr lang="cy-GB" dirty="0" err="1"/>
              <a:t>Important</a:t>
            </a:r>
            <a:r>
              <a:rPr lang="cy-GB" dirty="0"/>
              <a:t> </a:t>
            </a:r>
            <a:r>
              <a:rPr lang="cy-GB" dirty="0" err="1"/>
              <a:t>that</a:t>
            </a:r>
            <a:r>
              <a:rPr lang="cy-GB" dirty="0"/>
              <a:t> </a:t>
            </a:r>
            <a:r>
              <a:rPr lang="cy-GB" dirty="0" err="1"/>
              <a:t>you</a:t>
            </a:r>
            <a:r>
              <a:rPr lang="cy-GB" dirty="0"/>
              <a:t> </a:t>
            </a:r>
            <a:r>
              <a:rPr lang="cy-GB" dirty="0" err="1"/>
              <a:t>use</a:t>
            </a:r>
            <a:r>
              <a:rPr lang="cy-GB" dirty="0"/>
              <a:t> the </a:t>
            </a:r>
            <a:r>
              <a:rPr lang="cy-GB" dirty="0" err="1"/>
              <a:t>Harvard</a:t>
            </a:r>
            <a:r>
              <a:rPr lang="cy-GB" dirty="0"/>
              <a:t> </a:t>
            </a:r>
            <a:r>
              <a:rPr lang="cy-GB" dirty="0" err="1"/>
              <a:t>handbook</a:t>
            </a:r>
            <a:r>
              <a:rPr lang="cy-GB" dirty="0"/>
              <a:t>. </a:t>
            </a:r>
            <a:r>
              <a:rPr lang="cy-GB" dirty="0" err="1"/>
              <a:t>Reference</a:t>
            </a:r>
            <a:r>
              <a:rPr lang="cy-GB" dirty="0"/>
              <a:t> at the </a:t>
            </a:r>
            <a:r>
              <a:rPr lang="cy-GB" dirty="0" err="1"/>
              <a:t>end</a:t>
            </a:r>
            <a:r>
              <a:rPr lang="cy-GB" dirty="0"/>
              <a:t> of </a:t>
            </a:r>
            <a:r>
              <a:rPr lang="cy-GB" dirty="0" err="1"/>
              <a:t>what</a:t>
            </a:r>
            <a:r>
              <a:rPr lang="cy-GB" dirty="0"/>
              <a:t> </a:t>
            </a:r>
            <a:r>
              <a:rPr lang="cy-GB" dirty="0" err="1"/>
              <a:t>you’veactually</a:t>
            </a:r>
            <a:r>
              <a:rPr lang="cy-GB" dirty="0"/>
              <a:t> </a:t>
            </a:r>
            <a:r>
              <a:rPr lang="cy-GB" dirty="0" err="1"/>
              <a:t>used</a:t>
            </a:r>
            <a:r>
              <a:rPr lang="cy-GB" dirty="0"/>
              <a:t> </a:t>
            </a:r>
            <a:r>
              <a:rPr lang="cy-GB" dirty="0" err="1"/>
              <a:t>in</a:t>
            </a:r>
            <a:r>
              <a:rPr lang="cy-GB" dirty="0"/>
              <a:t> the </a:t>
            </a:r>
            <a:r>
              <a:rPr lang="cy-GB" dirty="0" err="1"/>
              <a:t>assignment</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7</a:t>
            </a:fld>
            <a:endParaRPr lang="en-GB"/>
          </a:p>
        </p:txBody>
      </p:sp>
    </p:spTree>
    <p:extLst>
      <p:ext uri="{BB962C8B-B14F-4D97-AF65-F5344CB8AC3E}">
        <p14:creationId xmlns:p14="http://schemas.microsoft.com/office/powerpoint/2010/main" val="2553444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Datblygiad cyfannol y plentyn. </a:t>
            </a:r>
          </a:p>
          <a:p>
            <a:r>
              <a:rPr lang="cy-GB" dirty="0"/>
              <a:t>The </a:t>
            </a:r>
            <a:r>
              <a:rPr lang="cy-GB" dirty="0" err="1"/>
              <a:t>holistic</a:t>
            </a:r>
            <a:r>
              <a:rPr lang="cy-GB" dirty="0"/>
              <a:t> </a:t>
            </a:r>
            <a:r>
              <a:rPr lang="cy-GB" dirty="0" err="1"/>
              <a:t>development</a:t>
            </a:r>
            <a:r>
              <a:rPr lang="cy-GB" dirty="0"/>
              <a:t> of the </a:t>
            </a:r>
            <a:r>
              <a:rPr lang="cy-GB" dirty="0" err="1"/>
              <a:t>child</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8</a:t>
            </a:fld>
            <a:endParaRPr lang="en-GB"/>
          </a:p>
        </p:txBody>
      </p:sp>
    </p:spTree>
    <p:extLst>
      <p:ext uri="{BB962C8B-B14F-4D97-AF65-F5344CB8AC3E}">
        <p14:creationId xmlns:p14="http://schemas.microsoft.com/office/powerpoint/2010/main" val="19538250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Cysylltu theori gydag ymarfer e.e. </a:t>
            </a:r>
            <a:r>
              <a:rPr lang="cy-GB" dirty="0" err="1"/>
              <a:t>Vygotsky</a:t>
            </a:r>
            <a:r>
              <a:rPr lang="cy-GB" dirty="0"/>
              <a:t> MKO, </a:t>
            </a:r>
            <a:r>
              <a:rPr lang="cy-GB" dirty="0" err="1"/>
              <a:t>Bruner</a:t>
            </a:r>
            <a:r>
              <a:rPr lang="cy-GB" dirty="0"/>
              <a:t> gwneud y cyswllt. </a:t>
            </a:r>
          </a:p>
          <a:p>
            <a:r>
              <a:rPr lang="cy-GB" dirty="0" err="1"/>
              <a:t>Here</a:t>
            </a:r>
            <a:r>
              <a:rPr lang="cy-GB" dirty="0"/>
              <a:t> </a:t>
            </a:r>
            <a:r>
              <a:rPr lang="cy-GB" dirty="0" err="1"/>
              <a:t>you</a:t>
            </a:r>
            <a:r>
              <a:rPr lang="cy-GB" dirty="0"/>
              <a:t> </a:t>
            </a:r>
            <a:r>
              <a:rPr lang="cy-GB" dirty="0" err="1"/>
              <a:t>must</a:t>
            </a:r>
            <a:r>
              <a:rPr lang="cy-GB" dirty="0"/>
              <a:t> </a:t>
            </a:r>
            <a:r>
              <a:rPr lang="cy-GB" dirty="0" err="1"/>
              <a:t>evidence</a:t>
            </a:r>
            <a:r>
              <a:rPr lang="cy-GB" dirty="0"/>
              <a:t> </a:t>
            </a:r>
            <a:r>
              <a:rPr lang="cy-GB" dirty="0" err="1"/>
              <a:t>that</a:t>
            </a:r>
            <a:r>
              <a:rPr lang="cy-GB" dirty="0"/>
              <a:t> </a:t>
            </a:r>
            <a:r>
              <a:rPr lang="cy-GB" dirty="0" err="1"/>
              <a:t>you</a:t>
            </a:r>
            <a:r>
              <a:rPr lang="cy-GB" dirty="0"/>
              <a:t> can </a:t>
            </a:r>
            <a:r>
              <a:rPr lang="cy-GB" dirty="0" err="1"/>
              <a:t>link</a:t>
            </a:r>
            <a:r>
              <a:rPr lang="cy-GB" dirty="0"/>
              <a:t> the </a:t>
            </a:r>
            <a:r>
              <a:rPr lang="cy-GB" dirty="0" err="1"/>
              <a:t>theory</a:t>
            </a:r>
            <a:r>
              <a:rPr lang="cy-GB" dirty="0"/>
              <a:t> </a:t>
            </a:r>
            <a:r>
              <a:rPr lang="cy-GB" dirty="0" err="1"/>
              <a:t>with</a:t>
            </a:r>
            <a:r>
              <a:rPr lang="cy-GB" dirty="0"/>
              <a:t> </a:t>
            </a:r>
            <a:r>
              <a:rPr lang="cy-GB" dirty="0" err="1"/>
              <a:t>practice</a:t>
            </a:r>
            <a:r>
              <a:rPr lang="cy-GB" dirty="0"/>
              <a:t> </a:t>
            </a:r>
            <a:r>
              <a:rPr lang="cy-GB" dirty="0" err="1"/>
              <a:t>e.g.Vygotsky</a:t>
            </a:r>
            <a:r>
              <a:rPr lang="cy-GB" dirty="0"/>
              <a:t>, MKO, </a:t>
            </a:r>
            <a:r>
              <a:rPr lang="cy-GB" dirty="0" err="1"/>
              <a:t>Bruner</a:t>
            </a:r>
            <a:r>
              <a:rPr lang="cy-GB" dirty="0"/>
              <a:t>, </a:t>
            </a:r>
            <a:r>
              <a:rPr lang="cy-GB" dirty="0" err="1"/>
              <a:t>make</a:t>
            </a:r>
            <a:r>
              <a:rPr lang="cy-GB" dirty="0"/>
              <a:t> the </a:t>
            </a:r>
            <a:r>
              <a:rPr lang="cy-GB" dirty="0" err="1"/>
              <a:t>links</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10</a:t>
            </a:fld>
            <a:endParaRPr lang="en-GB"/>
          </a:p>
        </p:txBody>
      </p:sp>
    </p:spTree>
    <p:extLst>
      <p:ext uri="{BB962C8B-B14F-4D97-AF65-F5344CB8AC3E}">
        <p14:creationId xmlns:p14="http://schemas.microsoft.com/office/powerpoint/2010/main" val="28052788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Ysgrifennu ffurfiol a gwirio iaith. </a:t>
            </a:r>
          </a:p>
          <a:p>
            <a:r>
              <a:rPr lang="cy-GB" dirty="0" err="1"/>
              <a:t>Formal</a:t>
            </a:r>
            <a:r>
              <a:rPr lang="cy-GB" dirty="0"/>
              <a:t> </a:t>
            </a:r>
            <a:r>
              <a:rPr lang="cy-GB" dirty="0" err="1"/>
              <a:t>writing</a:t>
            </a:r>
            <a:r>
              <a:rPr lang="cy-GB" dirty="0"/>
              <a:t> </a:t>
            </a:r>
            <a:r>
              <a:rPr lang="cy-GB" dirty="0" err="1"/>
              <a:t>and</a:t>
            </a:r>
            <a:r>
              <a:rPr lang="cy-GB" dirty="0"/>
              <a:t> </a:t>
            </a:r>
            <a:r>
              <a:rPr lang="cy-GB" dirty="0" err="1"/>
              <a:t>proofread</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11</a:t>
            </a:fld>
            <a:endParaRPr lang="en-GB"/>
          </a:p>
        </p:txBody>
      </p:sp>
    </p:spTree>
    <p:extLst>
      <p:ext uri="{BB962C8B-B14F-4D97-AF65-F5344CB8AC3E}">
        <p14:creationId xmlns:p14="http://schemas.microsoft.com/office/powerpoint/2010/main" val="757433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Lan ar </a:t>
            </a:r>
            <a:r>
              <a:rPr lang="cy-GB" dirty="0" err="1"/>
              <a:t>Moodle</a:t>
            </a:r>
            <a:r>
              <a:rPr lang="cy-GB" dirty="0"/>
              <a:t> cynnwys y targedau a dangos yn benodol , defnyddio targedau sy’n berthnasol, 5008 afl ddim yn berthnasol yn darged, efallai bydd rhaid mynd nol i’r aseiniad flaenorol.</a:t>
            </a:r>
          </a:p>
          <a:p>
            <a:r>
              <a:rPr lang="cy-GB" dirty="0" err="1"/>
              <a:t>Only</a:t>
            </a:r>
            <a:r>
              <a:rPr lang="cy-GB" dirty="0"/>
              <a:t> </a:t>
            </a:r>
            <a:r>
              <a:rPr lang="cy-GB" dirty="0" err="1"/>
              <a:t>use</a:t>
            </a:r>
            <a:r>
              <a:rPr lang="cy-GB" dirty="0"/>
              <a:t> </a:t>
            </a:r>
            <a:r>
              <a:rPr lang="cy-GB" dirty="0" err="1"/>
              <a:t>previous</a:t>
            </a:r>
            <a:r>
              <a:rPr lang="cy-GB" dirty="0"/>
              <a:t> </a:t>
            </a:r>
            <a:r>
              <a:rPr lang="cy-GB" dirty="0" err="1"/>
              <a:t>targets</a:t>
            </a:r>
            <a:r>
              <a:rPr lang="cy-GB" dirty="0"/>
              <a:t> </a:t>
            </a:r>
            <a:r>
              <a:rPr lang="cy-GB" dirty="0" err="1"/>
              <a:t>which</a:t>
            </a:r>
            <a:r>
              <a:rPr lang="cy-GB" dirty="0"/>
              <a:t> </a:t>
            </a:r>
            <a:r>
              <a:rPr lang="cy-GB" dirty="0" err="1"/>
              <a:t>are</a:t>
            </a:r>
            <a:r>
              <a:rPr lang="cy-GB" dirty="0"/>
              <a:t> </a:t>
            </a:r>
            <a:r>
              <a:rPr lang="cy-GB" dirty="0" err="1"/>
              <a:t>suitable</a:t>
            </a:r>
            <a:r>
              <a:rPr lang="cy-GB" dirty="0"/>
              <a:t> </a:t>
            </a:r>
            <a:r>
              <a:rPr lang="cy-GB" dirty="0" err="1"/>
              <a:t>for</a:t>
            </a:r>
            <a:r>
              <a:rPr lang="cy-GB" dirty="0"/>
              <a:t> </a:t>
            </a:r>
            <a:r>
              <a:rPr lang="cy-GB" dirty="0" err="1"/>
              <a:t>this</a:t>
            </a:r>
            <a:r>
              <a:rPr lang="cy-GB" dirty="0"/>
              <a:t> </a:t>
            </a:r>
            <a:r>
              <a:rPr lang="cy-GB" dirty="0" err="1"/>
              <a:t>assignment</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12</a:t>
            </a:fld>
            <a:endParaRPr lang="en-GB"/>
          </a:p>
        </p:txBody>
      </p:sp>
    </p:spTree>
    <p:extLst>
      <p:ext uri="{BB962C8B-B14F-4D97-AF65-F5344CB8AC3E}">
        <p14:creationId xmlns:p14="http://schemas.microsoft.com/office/powerpoint/2010/main" val="964387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r>
              <a:rPr lang="cy-GB" dirty="0"/>
              <a:t>2iii ar gael yn y ddogfen  canllawiau pellach </a:t>
            </a:r>
          </a:p>
          <a:p>
            <a:r>
              <a:rPr lang="cy-GB" dirty="0"/>
              <a:t>2iii  can be </a:t>
            </a:r>
            <a:r>
              <a:rPr lang="cy-GB" dirty="0" err="1"/>
              <a:t>seen</a:t>
            </a:r>
            <a:r>
              <a:rPr lang="cy-GB" dirty="0"/>
              <a:t> </a:t>
            </a:r>
            <a:r>
              <a:rPr lang="cy-GB" dirty="0" err="1"/>
              <a:t>on</a:t>
            </a:r>
            <a:r>
              <a:rPr lang="cy-GB" dirty="0"/>
              <a:t> the </a:t>
            </a:r>
            <a:r>
              <a:rPr lang="cy-GB" dirty="0" err="1"/>
              <a:t>further</a:t>
            </a:r>
            <a:r>
              <a:rPr lang="cy-GB" dirty="0"/>
              <a:t> </a:t>
            </a:r>
            <a:r>
              <a:rPr lang="cy-GB" dirty="0" err="1"/>
              <a:t>assessment</a:t>
            </a:r>
            <a:r>
              <a:rPr lang="cy-GB" dirty="0"/>
              <a:t> </a:t>
            </a:r>
            <a:r>
              <a:rPr lang="cy-GB" dirty="0" err="1"/>
              <a:t>guidance</a:t>
            </a:r>
            <a:endParaRPr lang="cy-GB" dirty="0"/>
          </a:p>
        </p:txBody>
      </p:sp>
      <p:sp>
        <p:nvSpPr>
          <p:cNvPr id="4" name="Dalfan Rhif y Sleid 3"/>
          <p:cNvSpPr>
            <a:spLocks noGrp="1"/>
          </p:cNvSpPr>
          <p:nvPr>
            <p:ph type="sldNum" sz="quarter" idx="5"/>
          </p:nvPr>
        </p:nvSpPr>
        <p:spPr/>
        <p:txBody>
          <a:bodyPr/>
          <a:lstStyle/>
          <a:p>
            <a:fld id="{F09A5676-61BD-4E31-BEDB-24807007C89B}" type="slidenum">
              <a:rPr lang="en-GB" smtClean="0"/>
              <a:t>13</a:t>
            </a:fld>
            <a:endParaRPr lang="en-GB"/>
          </a:p>
        </p:txBody>
      </p:sp>
    </p:spTree>
    <p:extLst>
      <p:ext uri="{BB962C8B-B14F-4D97-AF65-F5344CB8AC3E}">
        <p14:creationId xmlns:p14="http://schemas.microsoft.com/office/powerpoint/2010/main" val="71736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Person cyntaf pan maen nhw’n adfyfyrio ar brofiad PAP yn unig. Is deitlau i ddrafftio i sicrhau strwythur, ond tynnu fe mas wrth gyflwyno. Edrych ar y meini prawf asesu generig er mwyn gweld os allan nhw wella pethau.</a:t>
            </a:r>
          </a:p>
          <a:p>
            <a:endParaRPr lang="cy-GB" dirty="0"/>
          </a:p>
          <a:p>
            <a:r>
              <a:rPr lang="cy-GB" dirty="0"/>
              <a:t>Dilyn y canllaw asesu</a:t>
            </a:r>
          </a:p>
          <a:p>
            <a:endParaRPr lang="cy-GB" dirty="0"/>
          </a:p>
          <a:p>
            <a:r>
              <a:rPr lang="cy-GB" dirty="0"/>
              <a:t>First person </a:t>
            </a:r>
            <a:r>
              <a:rPr lang="cy-GB" dirty="0" err="1"/>
              <a:t>when</a:t>
            </a:r>
            <a:r>
              <a:rPr lang="cy-GB" dirty="0"/>
              <a:t> </a:t>
            </a:r>
            <a:r>
              <a:rPr lang="cy-GB" dirty="0" err="1"/>
              <a:t>you</a:t>
            </a:r>
            <a:r>
              <a:rPr lang="cy-GB" dirty="0"/>
              <a:t> </a:t>
            </a:r>
            <a:r>
              <a:rPr lang="cy-GB" dirty="0" err="1"/>
              <a:t>reflect</a:t>
            </a:r>
            <a:r>
              <a:rPr lang="cy-GB" dirty="0"/>
              <a:t> </a:t>
            </a:r>
            <a:r>
              <a:rPr lang="cy-GB" dirty="0" err="1"/>
              <a:t>on</a:t>
            </a:r>
            <a:r>
              <a:rPr lang="cy-GB" dirty="0"/>
              <a:t> PTE </a:t>
            </a:r>
            <a:r>
              <a:rPr lang="cy-GB" dirty="0" err="1"/>
              <a:t>only</a:t>
            </a:r>
            <a:r>
              <a:rPr lang="cy-GB" dirty="0"/>
              <a:t>.  </a:t>
            </a:r>
            <a:r>
              <a:rPr lang="cy-GB" dirty="0" err="1"/>
              <a:t>Use</a:t>
            </a:r>
            <a:r>
              <a:rPr lang="cy-GB" dirty="0"/>
              <a:t> </a:t>
            </a:r>
            <a:r>
              <a:rPr lang="cy-GB" dirty="0" err="1"/>
              <a:t>sub</a:t>
            </a:r>
            <a:r>
              <a:rPr lang="cy-GB" dirty="0"/>
              <a:t> </a:t>
            </a:r>
            <a:r>
              <a:rPr lang="cy-GB" dirty="0" err="1"/>
              <a:t>heading</a:t>
            </a:r>
            <a:r>
              <a:rPr lang="cy-GB" dirty="0"/>
              <a:t> as </a:t>
            </a:r>
            <a:r>
              <a:rPr lang="cy-GB" dirty="0" err="1"/>
              <a:t>you</a:t>
            </a:r>
            <a:r>
              <a:rPr lang="cy-GB" dirty="0"/>
              <a:t> </a:t>
            </a:r>
            <a:r>
              <a:rPr lang="cy-GB" dirty="0" err="1"/>
              <a:t>draft</a:t>
            </a:r>
            <a:r>
              <a:rPr lang="cy-GB" dirty="0"/>
              <a:t> to </a:t>
            </a:r>
            <a:r>
              <a:rPr lang="cy-GB" dirty="0" err="1"/>
              <a:t>ensure</a:t>
            </a:r>
            <a:r>
              <a:rPr lang="cy-GB" dirty="0"/>
              <a:t> </a:t>
            </a:r>
            <a:r>
              <a:rPr lang="cy-GB" dirty="0" err="1"/>
              <a:t>structure</a:t>
            </a:r>
            <a:r>
              <a:rPr lang="cy-GB" dirty="0"/>
              <a:t>, </a:t>
            </a:r>
            <a:r>
              <a:rPr lang="cy-GB" dirty="0" err="1"/>
              <a:t>but</a:t>
            </a:r>
            <a:r>
              <a:rPr lang="cy-GB" dirty="0"/>
              <a:t> </a:t>
            </a:r>
            <a:r>
              <a:rPr lang="cy-GB" dirty="0" err="1"/>
              <a:t>take</a:t>
            </a:r>
            <a:r>
              <a:rPr lang="cy-GB" dirty="0"/>
              <a:t> </a:t>
            </a:r>
            <a:r>
              <a:rPr lang="cy-GB" dirty="0" err="1"/>
              <a:t>them</a:t>
            </a:r>
            <a:r>
              <a:rPr lang="cy-GB" dirty="0"/>
              <a:t> </a:t>
            </a:r>
            <a:r>
              <a:rPr lang="cy-GB" dirty="0" err="1"/>
              <a:t>out</a:t>
            </a:r>
            <a:r>
              <a:rPr lang="cy-GB" dirty="0"/>
              <a:t> </a:t>
            </a:r>
            <a:r>
              <a:rPr lang="cy-GB" dirty="0" err="1"/>
              <a:t>when</a:t>
            </a:r>
            <a:r>
              <a:rPr lang="cy-GB" dirty="0"/>
              <a:t> </a:t>
            </a:r>
            <a:r>
              <a:rPr lang="cy-GB" dirty="0" err="1"/>
              <a:t>you</a:t>
            </a:r>
            <a:r>
              <a:rPr lang="cy-GB" dirty="0"/>
              <a:t> </a:t>
            </a:r>
            <a:r>
              <a:rPr lang="cy-GB" dirty="0" err="1"/>
              <a:t>present</a:t>
            </a:r>
            <a:r>
              <a:rPr lang="cy-GB" dirty="0"/>
              <a:t> </a:t>
            </a:r>
            <a:r>
              <a:rPr lang="cy-GB" dirty="0" err="1"/>
              <a:t>your</a:t>
            </a:r>
            <a:r>
              <a:rPr lang="cy-GB" dirty="0"/>
              <a:t> </a:t>
            </a:r>
            <a:r>
              <a:rPr lang="cy-GB" dirty="0" err="1"/>
              <a:t>work</a:t>
            </a:r>
            <a:r>
              <a:rPr lang="cy-GB" dirty="0"/>
              <a:t>.  </a:t>
            </a:r>
            <a:r>
              <a:rPr lang="cy-GB" dirty="0" err="1"/>
              <a:t>Look</a:t>
            </a:r>
            <a:r>
              <a:rPr lang="cy-GB" dirty="0"/>
              <a:t> at the </a:t>
            </a:r>
            <a:r>
              <a:rPr lang="cy-GB" dirty="0" err="1"/>
              <a:t>generic</a:t>
            </a:r>
            <a:r>
              <a:rPr lang="cy-GB" dirty="0"/>
              <a:t> </a:t>
            </a:r>
            <a:r>
              <a:rPr lang="cy-GB" dirty="0" err="1"/>
              <a:t>assessment</a:t>
            </a:r>
            <a:r>
              <a:rPr lang="cy-GB" dirty="0"/>
              <a:t> criteria to </a:t>
            </a:r>
            <a:r>
              <a:rPr lang="cy-GB" dirty="0" err="1"/>
              <a:t>check</a:t>
            </a:r>
            <a:r>
              <a:rPr lang="cy-GB" dirty="0"/>
              <a:t> </a:t>
            </a:r>
            <a:r>
              <a:rPr lang="cy-GB" dirty="0" err="1"/>
              <a:t>if</a:t>
            </a:r>
            <a:r>
              <a:rPr lang="cy-GB" dirty="0"/>
              <a:t> </a:t>
            </a:r>
            <a:r>
              <a:rPr lang="cy-GB" dirty="0" err="1"/>
              <a:t>you</a:t>
            </a:r>
            <a:r>
              <a:rPr lang="cy-GB" dirty="0"/>
              <a:t> </a:t>
            </a:r>
            <a:r>
              <a:rPr lang="cy-GB" dirty="0" err="1"/>
              <a:t>could</a:t>
            </a:r>
            <a:r>
              <a:rPr lang="cy-GB" dirty="0"/>
              <a:t> </a:t>
            </a:r>
            <a:r>
              <a:rPr lang="cy-GB" dirty="0" err="1"/>
              <a:t>improve</a:t>
            </a:r>
            <a:r>
              <a:rPr lang="cy-GB" dirty="0"/>
              <a:t> </a:t>
            </a:r>
            <a:r>
              <a:rPr lang="cy-GB" dirty="0" err="1"/>
              <a:t>further</a:t>
            </a:r>
            <a:r>
              <a:rPr lang="cy-GB" dirty="0"/>
              <a:t>.</a:t>
            </a:r>
          </a:p>
          <a:p>
            <a:endParaRPr lang="cy-GB" dirty="0"/>
          </a:p>
          <a:p>
            <a:r>
              <a:rPr lang="cy-GB" dirty="0" err="1"/>
              <a:t>Follow</a:t>
            </a:r>
            <a:r>
              <a:rPr lang="cy-GB" dirty="0"/>
              <a:t> the </a:t>
            </a:r>
            <a:r>
              <a:rPr lang="cy-GB" dirty="0" err="1"/>
              <a:t>assessment</a:t>
            </a:r>
            <a:r>
              <a:rPr lang="cy-GB" dirty="0"/>
              <a:t> </a:t>
            </a:r>
            <a:r>
              <a:rPr lang="cy-GB" dirty="0" err="1"/>
              <a:t>guidance</a:t>
            </a:r>
            <a:r>
              <a:rPr lang="cy-GB" dirty="0"/>
              <a:t>.</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17</a:t>
            </a:fld>
            <a:endParaRPr lang="en-GB"/>
          </a:p>
        </p:txBody>
      </p:sp>
    </p:spTree>
    <p:extLst>
      <p:ext uri="{BB962C8B-B14F-4D97-AF65-F5344CB8AC3E}">
        <p14:creationId xmlns:p14="http://schemas.microsoft.com/office/powerpoint/2010/main" val="619200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Edrych dros yr enghreifftiau o arfer dda</a:t>
            </a:r>
          </a:p>
          <a:p>
            <a:r>
              <a:rPr lang="cy-GB" dirty="0" err="1"/>
              <a:t>Look</a:t>
            </a:r>
            <a:r>
              <a:rPr lang="cy-GB" dirty="0"/>
              <a:t> </a:t>
            </a:r>
            <a:r>
              <a:rPr lang="cy-GB" dirty="0" err="1"/>
              <a:t>over</a:t>
            </a:r>
            <a:r>
              <a:rPr lang="cy-GB" dirty="0"/>
              <a:t> the </a:t>
            </a:r>
            <a:r>
              <a:rPr lang="cy-GB" dirty="0" err="1"/>
              <a:t>examples</a:t>
            </a:r>
            <a:r>
              <a:rPr lang="cy-GB" dirty="0"/>
              <a:t> of </a:t>
            </a:r>
            <a:r>
              <a:rPr lang="cy-GB" dirty="0" err="1"/>
              <a:t>good</a:t>
            </a:r>
            <a:r>
              <a:rPr lang="cy-GB" dirty="0"/>
              <a:t> </a:t>
            </a:r>
            <a:r>
              <a:rPr lang="cy-GB" dirty="0" err="1"/>
              <a:t>practice</a:t>
            </a:r>
            <a:endParaRPr lang="cy-GB" dirty="0"/>
          </a:p>
          <a:p>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18</a:t>
            </a:fld>
            <a:endParaRPr lang="en-GB"/>
          </a:p>
        </p:txBody>
      </p:sp>
    </p:spTree>
    <p:extLst>
      <p:ext uri="{BB962C8B-B14F-4D97-AF65-F5344CB8AC3E}">
        <p14:creationId xmlns:p14="http://schemas.microsoft.com/office/powerpoint/2010/main" val="1942221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Unrhyw gwestiynau yn y fforwm yn hytrach nag e bostio, dim cwestiynau o 5 </a:t>
            </a:r>
            <a:r>
              <a:rPr lang="cy-GB" dirty="0" err="1"/>
              <a:t>y.h</a:t>
            </a:r>
            <a:r>
              <a:rPr lang="cy-GB" dirty="0"/>
              <a:t>. nos </a:t>
            </a:r>
            <a:r>
              <a:rPr lang="cy-GB"/>
              <a:t>Wener Chwefror </a:t>
            </a:r>
            <a:r>
              <a:rPr lang="cy-GB" dirty="0"/>
              <a:t>24ain</a:t>
            </a:r>
          </a:p>
          <a:p>
            <a:r>
              <a:rPr lang="cy-GB" dirty="0" err="1"/>
              <a:t>Please</a:t>
            </a:r>
            <a:r>
              <a:rPr lang="cy-GB" dirty="0"/>
              <a:t> post </a:t>
            </a:r>
            <a:r>
              <a:rPr lang="cy-GB" dirty="0" err="1"/>
              <a:t>any</a:t>
            </a:r>
            <a:r>
              <a:rPr lang="cy-GB" dirty="0"/>
              <a:t> </a:t>
            </a:r>
            <a:r>
              <a:rPr lang="cy-GB" dirty="0" err="1"/>
              <a:t>questions</a:t>
            </a:r>
            <a:r>
              <a:rPr lang="cy-GB" dirty="0"/>
              <a:t> </a:t>
            </a:r>
            <a:r>
              <a:rPr lang="cy-GB" dirty="0" err="1"/>
              <a:t>on</a:t>
            </a:r>
            <a:r>
              <a:rPr lang="cy-GB" dirty="0"/>
              <a:t> the </a:t>
            </a:r>
            <a:r>
              <a:rPr lang="cy-GB" dirty="0" err="1"/>
              <a:t>Forum</a:t>
            </a:r>
            <a:r>
              <a:rPr lang="cy-GB" dirty="0"/>
              <a:t> rather than </a:t>
            </a:r>
            <a:r>
              <a:rPr lang="cy-GB" dirty="0" err="1"/>
              <a:t>email</a:t>
            </a:r>
            <a:r>
              <a:rPr lang="cy-GB" dirty="0"/>
              <a:t> </a:t>
            </a:r>
            <a:r>
              <a:rPr lang="cy-GB" dirty="0" err="1"/>
              <a:t>me</a:t>
            </a:r>
            <a:r>
              <a:rPr lang="cy-GB" dirty="0"/>
              <a:t> </a:t>
            </a:r>
            <a:r>
              <a:rPr lang="cy-GB" dirty="0" err="1"/>
              <a:t>personally</a:t>
            </a:r>
            <a:r>
              <a:rPr lang="cy-GB" dirty="0"/>
              <a:t>. I </a:t>
            </a:r>
            <a:r>
              <a:rPr lang="cy-GB" dirty="0" err="1"/>
              <a:t>will</a:t>
            </a:r>
            <a:r>
              <a:rPr lang="cy-GB" dirty="0"/>
              <a:t> not be </a:t>
            </a:r>
            <a:r>
              <a:rPr lang="cy-GB" dirty="0" err="1"/>
              <a:t>responding</a:t>
            </a:r>
            <a:r>
              <a:rPr lang="cy-GB" dirty="0"/>
              <a:t> to </a:t>
            </a:r>
            <a:r>
              <a:rPr lang="cy-GB" dirty="0" err="1"/>
              <a:t>questions</a:t>
            </a:r>
            <a:r>
              <a:rPr lang="cy-GB" dirty="0"/>
              <a:t> </a:t>
            </a:r>
            <a:r>
              <a:rPr lang="cy-GB" dirty="0" err="1"/>
              <a:t>after</a:t>
            </a:r>
            <a:r>
              <a:rPr lang="cy-GB" dirty="0"/>
              <a:t> 5p.m. </a:t>
            </a:r>
            <a:r>
              <a:rPr lang="cy-GB" dirty="0" err="1"/>
              <a:t>February</a:t>
            </a:r>
            <a:r>
              <a:rPr lang="cy-GB" dirty="0"/>
              <a:t> 24th</a:t>
            </a:r>
            <a:endParaRPr lang="en-GB" dirty="0"/>
          </a:p>
        </p:txBody>
      </p:sp>
      <p:sp>
        <p:nvSpPr>
          <p:cNvPr id="4" name="Slide Number Placeholder 3"/>
          <p:cNvSpPr>
            <a:spLocks noGrp="1"/>
          </p:cNvSpPr>
          <p:nvPr>
            <p:ph type="sldNum" sz="quarter" idx="5"/>
          </p:nvPr>
        </p:nvSpPr>
        <p:spPr/>
        <p:txBody>
          <a:bodyPr/>
          <a:lstStyle/>
          <a:p>
            <a:fld id="{F09A5676-61BD-4E31-BEDB-24807007C89B}" type="slidenum">
              <a:rPr lang="en-GB" smtClean="0"/>
              <a:t>19</a:t>
            </a:fld>
            <a:endParaRPr lang="en-GB"/>
          </a:p>
        </p:txBody>
      </p:sp>
    </p:spTree>
    <p:extLst>
      <p:ext uri="{BB962C8B-B14F-4D97-AF65-F5344CB8AC3E}">
        <p14:creationId xmlns:p14="http://schemas.microsoft.com/office/powerpoint/2010/main" val="491656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9758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5303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62859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6204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8519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0721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90322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0911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41721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58641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94745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47651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28781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368943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8539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7157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2/1/2023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04532816"/>
      </p:ext>
    </p:extLst>
  </p:cSld>
  <p:clrMap bg1="dk1" tx1="lt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mailto:m.bowen@uwtsd.ac.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uwtsd.ac.uk/media/uwtsd-website/content-assets/documents/library-and-learning-resources/infoskills/Harvard-cym_v.1.2.pdf"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hyperlink" Target="https://www-citethemrightonline-com.ezproxy.uwtsd.ac.uk/category-list?docid=CTRHarvard"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https://moodle.uwtsd.ac.uk/mod/folder/view.php?id=330495"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hyperlink" Target="https://moodle.uwtsd.ac.uk/mod/folder/view.php?id=330496"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moodle.uwtsd.ac.uk/mod/forum/view.php?id=397904"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DCDB8C7-9070-4F13-91DA-0E9A646A8512}"/>
              </a:ext>
            </a:extLst>
          </p:cNvPr>
          <p:cNvPicPr>
            <a:picLocks noChangeAspect="1"/>
          </p:cNvPicPr>
          <p:nvPr/>
        </p:nvPicPr>
        <p:blipFill>
          <a:blip r:embed="rId3"/>
          <a:stretch>
            <a:fillRect/>
          </a:stretch>
        </p:blipFill>
        <p:spPr>
          <a:xfrm>
            <a:off x="47813" y="-169916"/>
            <a:ext cx="12221882" cy="6857155"/>
          </a:xfrm>
          <a:prstGeom prst="rect">
            <a:avLst/>
          </a:prstGeom>
        </p:spPr>
      </p:pic>
      <p:sp>
        <p:nvSpPr>
          <p:cNvPr id="6" name="TextBox 5">
            <a:extLst>
              <a:ext uri="{FF2B5EF4-FFF2-40B4-BE49-F238E27FC236}">
                <a16:creationId xmlns:a16="http://schemas.microsoft.com/office/drawing/2014/main" id="{F604910C-9675-4B47-8BDC-69264AC678C7}"/>
              </a:ext>
            </a:extLst>
          </p:cNvPr>
          <p:cNvSpPr txBox="1"/>
          <p:nvPr/>
        </p:nvSpPr>
        <p:spPr>
          <a:xfrm>
            <a:off x="1683125" y="316293"/>
            <a:ext cx="9054352" cy="1569660"/>
          </a:xfrm>
          <a:prstGeom prst="rect">
            <a:avLst/>
          </a:prstGeom>
          <a:solidFill>
            <a:schemeClr val="bg2">
              <a:lumMod val="90000"/>
            </a:schemeClr>
          </a:solidFill>
        </p:spPr>
        <p:txBody>
          <a:bodyPr wrap="square" rtlCol="0">
            <a:spAutoFit/>
          </a:bodyPr>
          <a:lstStyle/>
          <a:p>
            <a:pPr algn="ctr"/>
            <a:r>
              <a:rPr lang="en-GB" sz="4800" dirty="0" err="1"/>
              <a:t>Sesiwn</a:t>
            </a:r>
            <a:r>
              <a:rPr lang="en-GB" sz="4800" dirty="0"/>
              <a:t> </a:t>
            </a:r>
            <a:r>
              <a:rPr lang="en-GB" sz="4800" dirty="0" err="1"/>
              <a:t>Adolygu</a:t>
            </a:r>
            <a:br>
              <a:rPr lang="en-GB" sz="4800" dirty="0"/>
            </a:br>
            <a:r>
              <a:rPr lang="en-GB" sz="4800" i="1" dirty="0"/>
              <a:t>Revision Session</a:t>
            </a:r>
            <a:endParaRPr lang="en-GB" sz="4800" dirty="0"/>
          </a:p>
        </p:txBody>
      </p:sp>
      <p:sp>
        <p:nvSpPr>
          <p:cNvPr id="7" name="TextBox 6">
            <a:extLst>
              <a:ext uri="{FF2B5EF4-FFF2-40B4-BE49-F238E27FC236}">
                <a16:creationId xmlns:a16="http://schemas.microsoft.com/office/drawing/2014/main" id="{DA638B77-E963-4FC1-96DD-47C1096D8929}"/>
              </a:ext>
            </a:extLst>
          </p:cNvPr>
          <p:cNvSpPr txBox="1"/>
          <p:nvPr/>
        </p:nvSpPr>
        <p:spPr>
          <a:xfrm>
            <a:off x="3428999" y="5310095"/>
            <a:ext cx="5334001" cy="646331"/>
          </a:xfrm>
          <a:prstGeom prst="rect">
            <a:avLst/>
          </a:prstGeom>
          <a:solidFill>
            <a:schemeClr val="bg2">
              <a:lumMod val="90000"/>
            </a:schemeClr>
          </a:solidFill>
        </p:spPr>
        <p:txBody>
          <a:bodyPr wrap="square" rtlCol="0">
            <a:spAutoFit/>
          </a:bodyPr>
          <a:lstStyle/>
          <a:p>
            <a:pPr algn="ctr"/>
            <a:r>
              <a:rPr lang="en-GB" dirty="0"/>
              <a:t>Meryl Bowen</a:t>
            </a:r>
          </a:p>
          <a:p>
            <a:pPr algn="ctr"/>
            <a:r>
              <a:rPr lang="en-GB" dirty="0">
                <a:hlinkClick r:id="rId4"/>
              </a:rPr>
              <a:t>m.bowen@uwtsd.ac.uk</a:t>
            </a:r>
            <a:r>
              <a:rPr lang="en-GB" dirty="0"/>
              <a:t> </a:t>
            </a:r>
          </a:p>
        </p:txBody>
      </p:sp>
    </p:spTree>
    <p:extLst>
      <p:ext uri="{BB962C8B-B14F-4D97-AF65-F5344CB8AC3E}">
        <p14:creationId xmlns:p14="http://schemas.microsoft.com/office/powerpoint/2010/main" val="36310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795CD-48CA-42A1-BC85-FCE7C9A7EC39}"/>
              </a:ext>
            </a:extLst>
          </p:cNvPr>
          <p:cNvSpPr>
            <a:spLocks noGrp="1"/>
          </p:cNvSpPr>
          <p:nvPr>
            <p:ph type="title"/>
          </p:nvPr>
        </p:nvSpPr>
        <p:spPr/>
        <p:txBody>
          <a:bodyPr/>
          <a:lstStyle/>
          <a:p>
            <a:r>
              <a:rPr lang="en-GB" dirty="0" err="1"/>
              <a:t>Adyfyrio</a:t>
            </a:r>
            <a:r>
              <a:rPr lang="en-GB" dirty="0"/>
              <a:t> </a:t>
            </a:r>
            <a:r>
              <a:rPr lang="en-GB" dirty="0" err="1"/>
              <a:t>ar</a:t>
            </a:r>
            <a:r>
              <a:rPr lang="en-GB" dirty="0"/>
              <a:t> y </a:t>
            </a:r>
            <a:r>
              <a:rPr lang="en-GB" dirty="0" err="1"/>
              <a:t>modwl</a:t>
            </a:r>
            <a:br>
              <a:rPr lang="en-GB" dirty="0"/>
            </a:br>
            <a:r>
              <a:rPr lang="en-GB" i="1" dirty="0"/>
              <a:t>Reflecting on the module</a:t>
            </a:r>
            <a:endParaRPr lang="en-GB" dirty="0"/>
          </a:p>
        </p:txBody>
      </p:sp>
      <p:pic>
        <p:nvPicPr>
          <p:cNvPr id="3074" name="Picture 2" descr="Two Stars and a Wish Stamper | 2 Colours | 38mm x 15mm">
            <a:extLst>
              <a:ext uri="{FF2B5EF4-FFF2-40B4-BE49-F238E27FC236}">
                <a16:creationId xmlns:a16="http://schemas.microsoft.com/office/drawing/2014/main" id="{F6658577-B89E-4CC5-A418-9D469D4452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867" y="1905000"/>
            <a:ext cx="3619500" cy="36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123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Teitl</a:t>
            </a:r>
            <a:r>
              <a:rPr lang="en-GB" dirty="0"/>
              <a:t> a </a:t>
            </a:r>
            <a:r>
              <a:rPr lang="en-GB" dirty="0" err="1"/>
              <a:t>manylion</a:t>
            </a:r>
            <a:r>
              <a:rPr lang="en-GB" dirty="0"/>
              <a:t> </a:t>
            </a:r>
            <a:r>
              <a:rPr lang="en-GB" dirty="0" err="1"/>
              <a:t>cyflwyno</a:t>
            </a:r>
            <a:br>
              <a:rPr lang="en-GB" dirty="0"/>
            </a:br>
            <a:r>
              <a:rPr lang="en-GB" i="1" dirty="0"/>
              <a:t>Title and submission details</a:t>
            </a:r>
          </a:p>
        </p:txBody>
      </p:sp>
      <p:sp>
        <p:nvSpPr>
          <p:cNvPr id="5" name="Content Placeholder 4"/>
          <p:cNvSpPr>
            <a:spLocks noGrp="1"/>
          </p:cNvSpPr>
          <p:nvPr>
            <p:ph sz="half" idx="1"/>
          </p:nvPr>
        </p:nvSpPr>
        <p:spPr/>
        <p:txBody>
          <a:bodyPr/>
          <a:lstStyle/>
          <a:p>
            <a:r>
              <a:rPr lang="cy-GB" dirty="0"/>
              <a:t>Dewiswch </a:t>
            </a:r>
            <a:r>
              <a:rPr lang="cy-GB" b="1" u="sng" dirty="0"/>
              <a:t>ymyrraeth</a:t>
            </a:r>
            <a:r>
              <a:rPr lang="cy-GB" dirty="0"/>
              <a:t> sydd yn cefnogi </a:t>
            </a:r>
            <a:r>
              <a:rPr lang="cy-GB" b="1" u="sng" dirty="0"/>
              <a:t>dysgu</a:t>
            </a:r>
            <a:r>
              <a:rPr lang="cy-GB" dirty="0"/>
              <a:t> a </a:t>
            </a:r>
            <a:r>
              <a:rPr lang="cy-GB" b="1" u="sng" dirty="0"/>
              <a:t>datblygiad</a:t>
            </a:r>
            <a:r>
              <a:rPr lang="cy-GB" dirty="0"/>
              <a:t> disgybl/grŵp o ddisgyblion.  Adfyfyriwch yn </a:t>
            </a:r>
            <a:r>
              <a:rPr lang="cy-GB" b="1" u="sng" dirty="0"/>
              <a:t>feirniadol</a:t>
            </a:r>
            <a:r>
              <a:rPr lang="cy-GB" dirty="0"/>
              <a:t> ar ei botensial i sicrhau </a:t>
            </a:r>
            <a:r>
              <a:rPr lang="cy-GB" b="1" u="sng" dirty="0"/>
              <a:t>cynnydd</a:t>
            </a:r>
            <a:r>
              <a:rPr lang="cy-GB" b="1" dirty="0"/>
              <a:t> </a:t>
            </a:r>
            <a:r>
              <a:rPr lang="cy-GB" dirty="0"/>
              <a:t>disgyblion a’r </a:t>
            </a:r>
            <a:r>
              <a:rPr lang="cy-GB" b="1" u="sng" dirty="0"/>
              <a:t>heriau</a:t>
            </a:r>
            <a:r>
              <a:rPr lang="cy-GB" dirty="0"/>
              <a:t> posib all ymddangos.</a:t>
            </a:r>
          </a:p>
          <a:p>
            <a:r>
              <a:rPr lang="cy-GB" b="1" dirty="0"/>
              <a:t>Nifer o eiriau: 4,000 o eiriau</a:t>
            </a:r>
            <a:endParaRPr lang="en-GB" b="1" dirty="0"/>
          </a:p>
          <a:p>
            <a:r>
              <a:rPr lang="en-GB" b="1" dirty="0" err="1"/>
              <a:t>Dyddiad</a:t>
            </a:r>
            <a:r>
              <a:rPr lang="en-GB" b="1" dirty="0"/>
              <a:t> </a:t>
            </a:r>
            <a:r>
              <a:rPr lang="en-GB" b="1" dirty="0" err="1"/>
              <a:t>cyflwyno</a:t>
            </a:r>
            <a:r>
              <a:rPr lang="en-GB" b="1" dirty="0"/>
              <a:t>:</a:t>
            </a:r>
          </a:p>
          <a:p>
            <a:pPr marL="0" indent="0">
              <a:buNone/>
            </a:pPr>
            <a:r>
              <a:rPr lang="en-GB" b="1" dirty="0"/>
              <a:t>27/02/23</a:t>
            </a:r>
          </a:p>
          <a:p>
            <a:pPr marL="0" indent="0">
              <a:buNone/>
            </a:pPr>
            <a:r>
              <a:rPr lang="en-GB" b="1" dirty="0"/>
              <a:t>(23.59 p.m.)</a:t>
            </a:r>
          </a:p>
        </p:txBody>
      </p:sp>
      <p:sp>
        <p:nvSpPr>
          <p:cNvPr id="6" name="Content Placeholder 5"/>
          <p:cNvSpPr>
            <a:spLocks noGrp="1"/>
          </p:cNvSpPr>
          <p:nvPr>
            <p:ph sz="half" idx="2"/>
          </p:nvPr>
        </p:nvSpPr>
        <p:spPr/>
        <p:txBody>
          <a:bodyPr/>
          <a:lstStyle/>
          <a:p>
            <a:r>
              <a:rPr lang="en-GB" i="1" dirty="0"/>
              <a:t>Choose an </a:t>
            </a:r>
            <a:r>
              <a:rPr lang="en-GB" b="1" i="1" u="sng" dirty="0"/>
              <a:t>intervention</a:t>
            </a:r>
            <a:r>
              <a:rPr lang="en-GB" i="1" dirty="0"/>
              <a:t> that supports the </a:t>
            </a:r>
            <a:r>
              <a:rPr lang="en-GB" b="1" i="1" u="sng" dirty="0"/>
              <a:t>learning</a:t>
            </a:r>
            <a:r>
              <a:rPr lang="en-GB" i="1" dirty="0"/>
              <a:t> and </a:t>
            </a:r>
            <a:r>
              <a:rPr lang="en-GB" b="1" i="1" u="sng" dirty="0"/>
              <a:t>development</a:t>
            </a:r>
            <a:r>
              <a:rPr lang="en-GB" i="1" dirty="0"/>
              <a:t> of a pupil / group of pupils. Reflect </a:t>
            </a:r>
            <a:r>
              <a:rPr lang="en-GB" b="1" i="1" u="sng" dirty="0"/>
              <a:t>critically</a:t>
            </a:r>
            <a:r>
              <a:rPr lang="en-GB" i="1" dirty="0"/>
              <a:t> on its potential for ensuring pupil </a:t>
            </a:r>
            <a:r>
              <a:rPr lang="en-GB" b="1" i="1" u="sng" dirty="0"/>
              <a:t>progression</a:t>
            </a:r>
            <a:r>
              <a:rPr lang="en-GB" i="1" dirty="0"/>
              <a:t> and the possible </a:t>
            </a:r>
            <a:r>
              <a:rPr lang="en-GB" b="1" i="1" u="sng" dirty="0"/>
              <a:t>challenges</a:t>
            </a:r>
            <a:r>
              <a:rPr lang="en-GB" i="1" dirty="0"/>
              <a:t> that may arise.</a:t>
            </a:r>
          </a:p>
          <a:p>
            <a:r>
              <a:rPr lang="en-GB" b="1" i="1" dirty="0"/>
              <a:t>Word Count: 4,000 words</a:t>
            </a:r>
          </a:p>
          <a:p>
            <a:r>
              <a:rPr lang="en-GB" b="1" i="1" dirty="0"/>
              <a:t>Submission date: </a:t>
            </a:r>
          </a:p>
          <a:p>
            <a:pPr marL="0" indent="0">
              <a:buNone/>
            </a:pPr>
            <a:r>
              <a:rPr lang="en-GB" b="1" i="1" dirty="0"/>
              <a:t>	27</a:t>
            </a:r>
            <a:r>
              <a:rPr lang="en-GB" b="1" dirty="0"/>
              <a:t>/02/23 </a:t>
            </a:r>
            <a:endParaRPr lang="en-GB" dirty="0"/>
          </a:p>
          <a:p>
            <a:pPr marL="0" indent="0">
              <a:buNone/>
            </a:pPr>
            <a:r>
              <a:rPr lang="en-GB" b="1" dirty="0"/>
              <a:t>	(23.59 p.m.)</a:t>
            </a:r>
            <a:endParaRPr lang="en-GB" i="1" dirty="0"/>
          </a:p>
        </p:txBody>
      </p:sp>
    </p:spTree>
    <p:extLst>
      <p:ext uri="{BB962C8B-B14F-4D97-AF65-F5344CB8AC3E}">
        <p14:creationId xmlns:p14="http://schemas.microsoft.com/office/powerpoint/2010/main" val="2748353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err="1"/>
              <a:t>Manylion</a:t>
            </a:r>
            <a:r>
              <a:rPr lang="en-GB" dirty="0"/>
              <a:t> </a:t>
            </a:r>
            <a:r>
              <a:rPr lang="en-GB" dirty="0" err="1"/>
              <a:t>aseiniad</a:t>
            </a:r>
            <a:br>
              <a:rPr lang="en-GB" dirty="0"/>
            </a:br>
            <a:r>
              <a:rPr lang="en-GB" i="1" dirty="0"/>
              <a:t>Assignment details</a:t>
            </a:r>
            <a:endParaRPr lang="en-GB" dirty="0"/>
          </a:p>
        </p:txBody>
      </p:sp>
      <p:sp>
        <p:nvSpPr>
          <p:cNvPr id="8" name="Content Placeholder 7"/>
          <p:cNvSpPr>
            <a:spLocks noGrp="1"/>
          </p:cNvSpPr>
          <p:nvPr>
            <p:ph sz="half" idx="1"/>
          </p:nvPr>
        </p:nvSpPr>
        <p:spPr/>
        <p:txBody>
          <a:bodyPr>
            <a:normAutofit lnSpcReduction="10000"/>
          </a:bodyPr>
          <a:lstStyle/>
          <a:p>
            <a:pPr lvl="0"/>
            <a:r>
              <a:rPr lang="cy-GB" dirty="0"/>
              <a:t>Dewiswch unigolyn neu grŵp o blant penodol rhwng 7 ac 11 oed. Rhowch drosolwg o’u cefndir e.e. oed, rhyw, lefel datblygiad, unrhyw wybodaeth berthnasol arall.  </a:t>
            </a:r>
            <a:endParaRPr lang="en-GB" dirty="0"/>
          </a:p>
          <a:p>
            <a:pPr lvl="0"/>
            <a:r>
              <a:rPr lang="cy-GB" dirty="0"/>
              <a:t>Eglurwch pa agwedd o ddysgu neu ddatblygiad rydych chi am ei dargedu a pham e.e. iaith a llythrennedd, corfforol, emosiynol, cymdeithasol, gwybyddol, ymddygiad, lles, </a:t>
            </a:r>
            <a:r>
              <a:rPr lang="cy-GB" dirty="0" err="1"/>
              <a:t>MATh</a:t>
            </a:r>
            <a:r>
              <a:rPr lang="cy-GB" dirty="0"/>
              <a:t> ADY </a:t>
            </a:r>
            <a:r>
              <a:rPr lang="cy-GB" dirty="0" err="1"/>
              <a:t>a.y.y.b</a:t>
            </a:r>
            <a:endParaRPr lang="en-GB" dirty="0"/>
          </a:p>
        </p:txBody>
      </p:sp>
      <p:sp>
        <p:nvSpPr>
          <p:cNvPr id="9" name="Content Placeholder 8"/>
          <p:cNvSpPr>
            <a:spLocks noGrp="1"/>
          </p:cNvSpPr>
          <p:nvPr>
            <p:ph sz="half" idx="2"/>
          </p:nvPr>
        </p:nvSpPr>
        <p:spPr>
          <a:xfrm>
            <a:off x="7190747" y="2126221"/>
            <a:ext cx="4313864" cy="4480469"/>
          </a:xfrm>
        </p:spPr>
        <p:txBody>
          <a:bodyPr>
            <a:normAutofit lnSpcReduction="10000"/>
          </a:bodyPr>
          <a:lstStyle/>
          <a:p>
            <a:pPr lvl="0"/>
            <a:r>
              <a:rPr lang="en-GB" i="1" dirty="0"/>
              <a:t>Choose a specific individual or group of children aged 7 to 11 years. Provide an overview of their background e.g. age, gender, level of development, any other relevant information.</a:t>
            </a:r>
          </a:p>
          <a:p>
            <a:pPr lvl="0"/>
            <a:r>
              <a:rPr lang="en-GB" i="1" dirty="0"/>
              <a:t>Explain which aspect of learning or development you want to target and why e.g. language and literacy, physical, emotional, social, cognitive, behaviour, wellbeing, MAT, ALN etc.</a:t>
            </a:r>
          </a:p>
          <a:p>
            <a:pPr marL="0" lvl="0" indent="0">
              <a:buNone/>
            </a:pPr>
            <a:endParaRPr lang="en-GB" dirty="0"/>
          </a:p>
          <a:p>
            <a:endParaRPr lang="en-GB" dirty="0"/>
          </a:p>
        </p:txBody>
      </p:sp>
    </p:spTree>
    <p:extLst>
      <p:ext uri="{BB962C8B-B14F-4D97-AF65-F5344CB8AC3E}">
        <p14:creationId xmlns:p14="http://schemas.microsoft.com/office/powerpoint/2010/main" val="4262058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err="1"/>
              <a:t>Manylion</a:t>
            </a:r>
            <a:r>
              <a:rPr lang="en-GB" dirty="0"/>
              <a:t> </a:t>
            </a:r>
            <a:r>
              <a:rPr lang="en-GB" dirty="0" err="1"/>
              <a:t>aseiniad</a:t>
            </a:r>
            <a:br>
              <a:rPr lang="en-GB" dirty="0"/>
            </a:br>
            <a:r>
              <a:rPr lang="en-GB" i="1" dirty="0"/>
              <a:t>Assignment details</a:t>
            </a:r>
            <a:endParaRPr lang="en-GB" dirty="0"/>
          </a:p>
        </p:txBody>
      </p:sp>
      <p:sp>
        <p:nvSpPr>
          <p:cNvPr id="8" name="Content Placeholder 7"/>
          <p:cNvSpPr>
            <a:spLocks noGrp="1"/>
          </p:cNvSpPr>
          <p:nvPr>
            <p:ph sz="half" idx="1"/>
          </p:nvPr>
        </p:nvSpPr>
        <p:spPr>
          <a:xfrm>
            <a:off x="2589212" y="2133600"/>
            <a:ext cx="4313864" cy="4473090"/>
          </a:xfrm>
        </p:spPr>
        <p:txBody>
          <a:bodyPr>
            <a:normAutofit fontScale="92500" lnSpcReduction="20000"/>
          </a:bodyPr>
          <a:lstStyle/>
          <a:p>
            <a:pPr lvl="0"/>
            <a:r>
              <a:rPr lang="cy-GB" dirty="0"/>
              <a:t>Esboniwch beth yn union a olygir wrth ‘gynnydd’ mewn dysgu a datblygiad a pham mae’n bwysig cefnogi’r agwedd yma o ddysgu neu ddatblygiad y plentyn.  Dylai </a:t>
            </a:r>
            <a:r>
              <a:rPr lang="cy-GB" b="1" u="sng" dirty="0"/>
              <a:t>athroniaeth</a:t>
            </a:r>
            <a:r>
              <a:rPr lang="cy-GB" dirty="0"/>
              <a:t> ac </a:t>
            </a:r>
            <a:r>
              <a:rPr lang="cy-GB" b="1" u="sng" dirty="0"/>
              <a:t>ymchwil</a:t>
            </a:r>
            <a:r>
              <a:rPr lang="cy-GB" dirty="0"/>
              <a:t> danseilio’r drafodaeth yma.</a:t>
            </a:r>
            <a:endParaRPr lang="en-GB" dirty="0"/>
          </a:p>
          <a:p>
            <a:pPr lvl="0"/>
            <a:r>
              <a:rPr lang="cy-GB" dirty="0"/>
              <a:t>Dewiswch ymyrraeth addas ar gyfer eich plentyn/grŵp gan esbonio pam y dewisoch yr ymyrraeth hyn yn benodol, sut y byddwch yn ei weithredu a phwy fydd yn gyfrifol am hynny.  Gwerthuswch hyn yn feirniadol gan ystyried y rhinweddau cadarnhaol a’r agweddau negyddol all godi wrth ei weithredu. Gallwch gyfiawnhau eich dewis trwy adfyfyrio ar arfer dda a arsylwyd ar PAP neu o ymchwil e.e. Estyn ac ati. </a:t>
            </a:r>
            <a:endParaRPr lang="en-GB" dirty="0"/>
          </a:p>
        </p:txBody>
      </p:sp>
      <p:sp>
        <p:nvSpPr>
          <p:cNvPr id="9" name="Content Placeholder 8"/>
          <p:cNvSpPr>
            <a:spLocks noGrp="1"/>
          </p:cNvSpPr>
          <p:nvPr>
            <p:ph sz="half" idx="2"/>
          </p:nvPr>
        </p:nvSpPr>
        <p:spPr>
          <a:xfrm>
            <a:off x="7190747" y="2126221"/>
            <a:ext cx="4313864" cy="4480469"/>
          </a:xfrm>
        </p:spPr>
        <p:txBody>
          <a:bodyPr>
            <a:normAutofit fontScale="92500" lnSpcReduction="20000"/>
          </a:bodyPr>
          <a:lstStyle/>
          <a:p>
            <a:r>
              <a:rPr lang="en-GB" i="1" dirty="0"/>
              <a:t>Explain what is meant by 'progress' in learning and development and why it is important to support this aspect of the child's learning or development. </a:t>
            </a:r>
            <a:r>
              <a:rPr lang="en-GB" b="1" i="1" u="sng" dirty="0"/>
              <a:t>Theory</a:t>
            </a:r>
            <a:r>
              <a:rPr lang="en-GB" i="1" dirty="0"/>
              <a:t> and </a:t>
            </a:r>
            <a:r>
              <a:rPr lang="en-GB" b="1" i="1" u="sng" dirty="0"/>
              <a:t>research</a:t>
            </a:r>
            <a:r>
              <a:rPr lang="en-GB" i="1" dirty="0"/>
              <a:t> should underpin your discussion.</a:t>
            </a:r>
          </a:p>
          <a:p>
            <a:r>
              <a:rPr lang="en-GB" i="1" dirty="0"/>
              <a:t>Choose a suitable intervention for your child / group explaining why you specifically chose this intervention, how you will implement it and who will be responsible. Critically evaluate this, considering the positive qualities and negative aspects that can arise in its implementation.  Justify your choice by reflecting on good practice observed on PTE or from research e.g. </a:t>
            </a:r>
            <a:r>
              <a:rPr lang="en-GB" i="1" dirty="0" err="1"/>
              <a:t>Estyn</a:t>
            </a:r>
            <a:r>
              <a:rPr lang="en-GB" i="1" dirty="0"/>
              <a:t> etc.</a:t>
            </a:r>
          </a:p>
          <a:p>
            <a:endParaRPr lang="en-GB" dirty="0"/>
          </a:p>
          <a:p>
            <a:endParaRPr lang="en-GB" dirty="0"/>
          </a:p>
          <a:p>
            <a:pPr lvl="0"/>
            <a:endParaRPr lang="en-GB" dirty="0"/>
          </a:p>
          <a:p>
            <a:endParaRPr lang="en-GB" dirty="0"/>
          </a:p>
        </p:txBody>
      </p:sp>
    </p:spTree>
    <p:extLst>
      <p:ext uri="{BB962C8B-B14F-4D97-AF65-F5344CB8AC3E}">
        <p14:creationId xmlns:p14="http://schemas.microsoft.com/office/powerpoint/2010/main" val="1915524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err="1"/>
              <a:t>Manylion</a:t>
            </a:r>
            <a:r>
              <a:rPr lang="en-GB" dirty="0"/>
              <a:t> </a:t>
            </a:r>
            <a:r>
              <a:rPr lang="en-GB" dirty="0" err="1"/>
              <a:t>aseiniad</a:t>
            </a:r>
            <a:br>
              <a:rPr lang="en-GB" dirty="0"/>
            </a:br>
            <a:r>
              <a:rPr lang="en-GB" i="1" dirty="0"/>
              <a:t>Assignment details</a:t>
            </a:r>
            <a:endParaRPr lang="en-GB" dirty="0"/>
          </a:p>
        </p:txBody>
      </p:sp>
      <p:sp>
        <p:nvSpPr>
          <p:cNvPr id="8" name="Content Placeholder 7"/>
          <p:cNvSpPr>
            <a:spLocks noGrp="1"/>
          </p:cNvSpPr>
          <p:nvPr>
            <p:ph sz="half" idx="1"/>
          </p:nvPr>
        </p:nvSpPr>
        <p:spPr>
          <a:xfrm>
            <a:off x="2589212" y="2133599"/>
            <a:ext cx="4313864" cy="4321701"/>
          </a:xfrm>
        </p:spPr>
        <p:txBody>
          <a:bodyPr>
            <a:normAutofit/>
          </a:bodyPr>
          <a:lstStyle/>
          <a:p>
            <a:pPr lvl="0"/>
            <a:r>
              <a:rPr lang="cy-GB" dirty="0"/>
              <a:t>Trwy gydol yr aseiniad, cofiwch ddangos gwybodaeth a dealltwriaeth gadarn o </a:t>
            </a:r>
            <a:r>
              <a:rPr lang="cy-GB" b="1" u="sng" dirty="0"/>
              <a:t>ddatblygiad plant </a:t>
            </a:r>
            <a:r>
              <a:rPr lang="cy-GB" dirty="0"/>
              <a:t>a’r </a:t>
            </a:r>
            <a:r>
              <a:rPr lang="cy-GB" b="1" u="sng" dirty="0"/>
              <a:t>athroniaeth</a:t>
            </a:r>
            <a:r>
              <a:rPr lang="cy-GB" dirty="0"/>
              <a:t> sy’n sail i hynny, pam mae’n bwysig </a:t>
            </a:r>
            <a:r>
              <a:rPr lang="cy-GB" b="1" u="sng" dirty="0"/>
              <a:t>cefnogi cynnydd </a:t>
            </a:r>
            <a:r>
              <a:rPr lang="cy-GB" dirty="0"/>
              <a:t>yn eu dysgu a’u datblygiad a beth yw’r goblygiadau ar gyfer athrawon a staff ysgol.</a:t>
            </a:r>
            <a:endParaRPr lang="en-GB" dirty="0"/>
          </a:p>
          <a:p>
            <a:pPr lvl="0"/>
            <a:r>
              <a:rPr lang="cy-GB" dirty="0"/>
              <a:t>Cefnogwch eich safbwyntiau gyda chyfeiriadau at </a:t>
            </a:r>
            <a:r>
              <a:rPr lang="cy-GB" b="1" u="sng" dirty="0"/>
              <a:t>ddarllen cefndirol</a:t>
            </a:r>
            <a:r>
              <a:rPr lang="cy-GB" dirty="0"/>
              <a:t> ac </a:t>
            </a:r>
            <a:r>
              <a:rPr lang="cy-GB" b="1" u="sng" dirty="0"/>
              <a:t>ymchwil cyfredol </a:t>
            </a:r>
            <a:r>
              <a:rPr lang="cy-GB" dirty="0"/>
              <a:t>trwy gydol yr aseiniad.</a:t>
            </a:r>
            <a:endParaRPr lang="en-GB" dirty="0"/>
          </a:p>
        </p:txBody>
      </p:sp>
      <p:sp>
        <p:nvSpPr>
          <p:cNvPr id="9" name="Content Placeholder 8"/>
          <p:cNvSpPr>
            <a:spLocks noGrp="1"/>
          </p:cNvSpPr>
          <p:nvPr>
            <p:ph sz="half" idx="2"/>
          </p:nvPr>
        </p:nvSpPr>
        <p:spPr>
          <a:xfrm>
            <a:off x="7190747" y="2126221"/>
            <a:ext cx="4313864" cy="4480469"/>
          </a:xfrm>
        </p:spPr>
        <p:txBody>
          <a:bodyPr>
            <a:normAutofit/>
          </a:bodyPr>
          <a:lstStyle/>
          <a:p>
            <a:pPr lvl="0"/>
            <a:r>
              <a:rPr lang="en-GB" i="1" dirty="0"/>
              <a:t>Throughout the assignment, demonstrate a sound knowledge and understanding of </a:t>
            </a:r>
            <a:r>
              <a:rPr lang="en-GB" b="1" i="1" u="sng" dirty="0"/>
              <a:t>child development</a:t>
            </a:r>
            <a:r>
              <a:rPr lang="en-GB" i="1" dirty="0"/>
              <a:t> and the underpinning </a:t>
            </a:r>
            <a:r>
              <a:rPr lang="en-GB" b="1" i="1" u="sng" dirty="0"/>
              <a:t>theory</a:t>
            </a:r>
            <a:r>
              <a:rPr lang="en-GB" i="1" dirty="0"/>
              <a:t>, why it is important to </a:t>
            </a:r>
            <a:r>
              <a:rPr lang="en-GB" b="1" i="1" u="sng" dirty="0"/>
              <a:t>support progress </a:t>
            </a:r>
            <a:r>
              <a:rPr lang="en-GB" i="1" dirty="0"/>
              <a:t>in learning and development and the implications for teachers and school staff.</a:t>
            </a:r>
          </a:p>
          <a:p>
            <a:pPr lvl="0"/>
            <a:r>
              <a:rPr lang="en-GB" i="1" dirty="0"/>
              <a:t>Support your views throughout the assignment with references to </a:t>
            </a:r>
            <a:r>
              <a:rPr lang="en-GB" b="1" i="1" u="sng" dirty="0"/>
              <a:t>background reading </a:t>
            </a:r>
            <a:r>
              <a:rPr lang="en-GB" i="1" dirty="0"/>
              <a:t>and </a:t>
            </a:r>
            <a:r>
              <a:rPr lang="en-GB" b="1" i="1" u="sng" dirty="0"/>
              <a:t>current research. </a:t>
            </a:r>
          </a:p>
          <a:p>
            <a:pPr marL="0" lvl="0" indent="0">
              <a:buNone/>
            </a:pPr>
            <a:endParaRPr lang="en-GB" dirty="0"/>
          </a:p>
          <a:p>
            <a:endParaRPr lang="en-GB" dirty="0"/>
          </a:p>
        </p:txBody>
      </p:sp>
    </p:spTree>
    <p:extLst>
      <p:ext uri="{BB962C8B-B14F-4D97-AF65-F5344CB8AC3E}">
        <p14:creationId xmlns:p14="http://schemas.microsoft.com/office/powerpoint/2010/main" val="541005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Ymgysylltu</a:t>
            </a:r>
            <a:r>
              <a:rPr lang="en-GB" dirty="0"/>
              <a:t> </a:t>
            </a:r>
            <a:r>
              <a:rPr lang="en-GB" dirty="0">
                <a:latin typeface="Arial" panose="020B0604020202020204" pitchFamily="34" charset="0"/>
                <a:cs typeface="Arial" panose="020B0604020202020204" pitchFamily="34" charset="0"/>
              </a:rPr>
              <a:t>â </a:t>
            </a:r>
            <a:r>
              <a:rPr lang="en-GB" dirty="0" err="1">
                <a:latin typeface="Arial" panose="020B0604020202020204" pitchFamily="34" charset="0"/>
                <a:cs typeface="Arial" panose="020B0604020202020204" pitchFamily="34" charset="0"/>
              </a:rPr>
              <a:t>llenyddiaeth</a:t>
            </a:r>
            <a:br>
              <a:rPr lang="en-GB" dirty="0"/>
            </a:br>
            <a:r>
              <a:rPr lang="en-GB" i="1" dirty="0"/>
              <a:t>Engagement with literature</a:t>
            </a:r>
          </a:p>
        </p:txBody>
      </p:sp>
      <p:sp>
        <p:nvSpPr>
          <p:cNvPr id="3" name="Content Placeholder 2"/>
          <p:cNvSpPr>
            <a:spLocks noGrp="1"/>
          </p:cNvSpPr>
          <p:nvPr>
            <p:ph sz="half" idx="1"/>
          </p:nvPr>
        </p:nvSpPr>
        <p:spPr>
          <a:xfrm>
            <a:off x="2589212" y="2133599"/>
            <a:ext cx="4313864" cy="4612371"/>
          </a:xfrm>
        </p:spPr>
        <p:txBody>
          <a:bodyPr>
            <a:normAutofit fontScale="92500" lnSpcReduction="10000"/>
          </a:bodyPr>
          <a:lstStyle/>
          <a:p>
            <a:r>
              <a:rPr lang="en-GB" dirty="0" err="1"/>
              <a:t>Defnyddiwch</a:t>
            </a:r>
            <a:r>
              <a:rPr lang="en-GB" dirty="0"/>
              <a:t> </a:t>
            </a:r>
            <a:r>
              <a:rPr lang="en-US" dirty="0" err="1"/>
              <a:t>nodiadau</a:t>
            </a:r>
            <a:r>
              <a:rPr lang="en-US" dirty="0"/>
              <a:t> a </a:t>
            </a:r>
            <a:r>
              <a:rPr lang="en-US" dirty="0" err="1"/>
              <a:t>deunydd</a:t>
            </a:r>
            <a:r>
              <a:rPr lang="en-US" dirty="0"/>
              <a:t> </a:t>
            </a:r>
            <a:r>
              <a:rPr lang="en-US" dirty="0" err="1"/>
              <a:t>darllen</a:t>
            </a:r>
            <a:r>
              <a:rPr lang="en-US" dirty="0"/>
              <a:t> o </a:t>
            </a:r>
            <a:r>
              <a:rPr lang="en-US" dirty="0" err="1"/>
              <a:t>ddarlithoedd</a:t>
            </a:r>
            <a:r>
              <a:rPr lang="en-US" dirty="0"/>
              <a:t>, </a:t>
            </a:r>
            <a:r>
              <a:rPr lang="en-US" dirty="0" err="1"/>
              <a:t>deunydd</a:t>
            </a:r>
            <a:r>
              <a:rPr lang="en-US" dirty="0"/>
              <a:t> </a:t>
            </a:r>
            <a:r>
              <a:rPr lang="en-US" dirty="0" err="1"/>
              <a:t>ychwanegol</a:t>
            </a:r>
            <a:r>
              <a:rPr lang="en-US" dirty="0"/>
              <a:t> a </a:t>
            </a:r>
            <a:r>
              <a:rPr lang="en-US" dirty="0" err="1"/>
              <a:t>lwythwyd</a:t>
            </a:r>
            <a:r>
              <a:rPr lang="en-US" dirty="0"/>
              <a:t> </a:t>
            </a:r>
            <a:r>
              <a:rPr lang="en-US" dirty="0" err="1"/>
              <a:t>ar</a:t>
            </a:r>
            <a:r>
              <a:rPr lang="en-US" dirty="0"/>
              <a:t> </a:t>
            </a:r>
            <a:r>
              <a:rPr lang="en-GB" dirty="0"/>
              <a:t>Moodle a </a:t>
            </a:r>
            <a:r>
              <a:rPr lang="en-GB" dirty="0" err="1"/>
              <a:t>llyfrau</a:t>
            </a:r>
            <a:r>
              <a:rPr lang="en-GB" dirty="0"/>
              <a:t> o </a:t>
            </a:r>
            <a:r>
              <a:rPr lang="en-GB" dirty="0" err="1"/>
              <a:t>restr</a:t>
            </a:r>
            <a:r>
              <a:rPr lang="en-GB" dirty="0"/>
              <a:t> </a:t>
            </a:r>
            <a:r>
              <a:rPr lang="en-GB" dirty="0" err="1"/>
              <a:t>ddarllen</a:t>
            </a:r>
            <a:r>
              <a:rPr lang="en-GB" dirty="0"/>
              <a:t> y </a:t>
            </a:r>
            <a:r>
              <a:rPr lang="en-GB" dirty="0" err="1"/>
              <a:t>modwl</a:t>
            </a:r>
            <a:r>
              <a:rPr lang="en-GB" dirty="0"/>
              <a:t> </a:t>
            </a:r>
            <a:r>
              <a:rPr lang="en-GB" dirty="0" err="1"/>
              <a:t>yn</a:t>
            </a:r>
            <a:r>
              <a:rPr lang="en-GB" dirty="0"/>
              <a:t> </a:t>
            </a:r>
            <a:r>
              <a:rPr lang="en-GB" dirty="0" err="1"/>
              <a:t>ymwneud</a:t>
            </a:r>
            <a:r>
              <a:rPr lang="en-GB" dirty="0"/>
              <a:t> â </a:t>
            </a:r>
            <a:r>
              <a:rPr lang="en-GB" dirty="0" err="1"/>
              <a:t>datblygiad</a:t>
            </a:r>
            <a:r>
              <a:rPr lang="en-GB" dirty="0"/>
              <a:t> plant </a:t>
            </a:r>
            <a:r>
              <a:rPr lang="en-GB" dirty="0" err="1"/>
              <a:t>a’r</a:t>
            </a:r>
            <a:r>
              <a:rPr lang="en-GB" dirty="0"/>
              <a:t> </a:t>
            </a:r>
            <a:r>
              <a:rPr lang="en-GB" dirty="0" err="1"/>
              <a:t>maes</a:t>
            </a:r>
            <a:r>
              <a:rPr lang="en-GB" dirty="0"/>
              <a:t> </a:t>
            </a:r>
            <a:r>
              <a:rPr lang="en-GB" dirty="0" err="1"/>
              <a:t>dewisol</a:t>
            </a:r>
            <a:r>
              <a:rPr lang="en-GB" dirty="0"/>
              <a:t> </a:t>
            </a:r>
            <a:r>
              <a:rPr lang="en-GB" dirty="0" err="1"/>
              <a:t>ar</a:t>
            </a:r>
            <a:r>
              <a:rPr lang="en-GB" dirty="0"/>
              <a:t> </a:t>
            </a:r>
            <a:r>
              <a:rPr lang="en-GB" dirty="0" err="1"/>
              <a:t>gyfer</a:t>
            </a:r>
            <a:r>
              <a:rPr lang="en-GB" dirty="0"/>
              <a:t> </a:t>
            </a:r>
            <a:r>
              <a:rPr lang="en-GB" dirty="0" err="1"/>
              <a:t>ymyrraeth</a:t>
            </a:r>
            <a:r>
              <a:rPr lang="en-GB" dirty="0"/>
              <a:t>.  </a:t>
            </a:r>
            <a:r>
              <a:rPr lang="en-GB" dirty="0" err="1"/>
              <a:t>Dangoswch</a:t>
            </a:r>
            <a:r>
              <a:rPr lang="en-GB" dirty="0"/>
              <a:t> </a:t>
            </a:r>
            <a:r>
              <a:rPr lang="en-GB" dirty="0" err="1"/>
              <a:t>dystiolaeth</a:t>
            </a:r>
            <a:r>
              <a:rPr lang="en-GB" dirty="0"/>
              <a:t> </a:t>
            </a:r>
            <a:r>
              <a:rPr lang="en-GB" dirty="0" err="1"/>
              <a:t>hefyd</a:t>
            </a:r>
            <a:r>
              <a:rPr lang="en-GB" dirty="0"/>
              <a:t> o </a:t>
            </a:r>
            <a:r>
              <a:rPr lang="en-GB" dirty="0" err="1"/>
              <a:t>ddarllen</a:t>
            </a:r>
            <a:r>
              <a:rPr lang="en-GB" dirty="0"/>
              <a:t> </a:t>
            </a:r>
            <a:r>
              <a:rPr lang="en-GB" dirty="0" err="1"/>
              <a:t>cyfredol</a:t>
            </a:r>
            <a:r>
              <a:rPr lang="en-GB" dirty="0"/>
              <a:t> </a:t>
            </a:r>
            <a:r>
              <a:rPr lang="en-GB" dirty="0" err="1"/>
              <a:t>ehangach</a:t>
            </a:r>
            <a:r>
              <a:rPr lang="en-GB" dirty="0"/>
              <a:t> a </a:t>
            </a:r>
            <a:r>
              <a:rPr lang="en-GB" dirty="0" err="1"/>
              <a:t>ffynonellau</a:t>
            </a:r>
            <a:r>
              <a:rPr lang="en-GB" dirty="0"/>
              <a:t> a </a:t>
            </a:r>
            <a:r>
              <a:rPr lang="en-GB" dirty="0" err="1"/>
              <a:t>gyrchwyd</a:t>
            </a:r>
            <a:r>
              <a:rPr lang="en-GB" dirty="0"/>
              <a:t> </a:t>
            </a:r>
            <a:r>
              <a:rPr lang="en-GB" dirty="0" err="1"/>
              <a:t>yn</a:t>
            </a:r>
            <a:r>
              <a:rPr lang="en-GB" dirty="0"/>
              <a:t> </a:t>
            </a:r>
            <a:r>
              <a:rPr lang="en-GB" dirty="0" err="1"/>
              <a:t>annibynnol</a:t>
            </a:r>
            <a:r>
              <a:rPr lang="en-GB" dirty="0"/>
              <a:t> </a:t>
            </a:r>
            <a:r>
              <a:rPr lang="en-GB" dirty="0" err="1"/>
              <a:t>gan</a:t>
            </a:r>
            <a:r>
              <a:rPr lang="en-GB" dirty="0"/>
              <a:t> </a:t>
            </a:r>
            <a:r>
              <a:rPr lang="en-GB" dirty="0" err="1"/>
              <a:t>gynnwys</a:t>
            </a:r>
            <a:r>
              <a:rPr lang="en-GB" dirty="0"/>
              <a:t> </a:t>
            </a:r>
            <a:r>
              <a:rPr lang="en-GB" dirty="0" err="1"/>
              <a:t>llyfrau</a:t>
            </a:r>
            <a:r>
              <a:rPr lang="en-GB" dirty="0"/>
              <a:t> a </a:t>
            </a:r>
            <a:r>
              <a:rPr lang="en-GB" dirty="0" err="1"/>
              <a:t>chylchgronau</a:t>
            </a:r>
            <a:r>
              <a:rPr lang="en-GB" dirty="0"/>
              <a:t> </a:t>
            </a:r>
            <a:r>
              <a:rPr lang="en-GB" dirty="0" err="1"/>
              <a:t>academaidd</a:t>
            </a:r>
            <a:r>
              <a:rPr lang="en-GB" dirty="0"/>
              <a:t>.  </a:t>
            </a:r>
            <a:r>
              <a:rPr lang="cy-GB" dirty="0"/>
              <a:t>Cyfeirnodwch pob ffynhonnell gwybodaeth gan ddilyn confensiynau’r dull </a:t>
            </a:r>
            <a:r>
              <a:rPr lang="cy-GB" dirty="0" err="1"/>
              <a:t>Harvard</a:t>
            </a:r>
            <a:r>
              <a:rPr lang="cy-GB" dirty="0"/>
              <a:t> a chynnwys rhestr gyfeirnodi ar ddiwedd yr aseiniad - defnyddiwch Lawlyfr Canllawiau Cyfeirnodi’r Brifysgol ar gyfer hyn (</a:t>
            </a:r>
            <a:r>
              <a:rPr lang="en-GB" dirty="0">
                <a:hlinkClick r:id="rId3"/>
              </a:rPr>
              <a:t>Harvard-cym_v.1.2.pdf (uwtsd.ac.uk)</a:t>
            </a:r>
            <a:r>
              <a:rPr lang="cy-GB" dirty="0"/>
              <a:t>). </a:t>
            </a:r>
            <a:endParaRPr lang="en-GB" dirty="0"/>
          </a:p>
        </p:txBody>
      </p:sp>
      <p:sp>
        <p:nvSpPr>
          <p:cNvPr id="4" name="Content Placeholder 3"/>
          <p:cNvSpPr>
            <a:spLocks noGrp="1"/>
          </p:cNvSpPr>
          <p:nvPr>
            <p:ph sz="half" idx="2"/>
          </p:nvPr>
        </p:nvSpPr>
        <p:spPr>
          <a:xfrm>
            <a:off x="7190747" y="2126222"/>
            <a:ext cx="4313864" cy="4528914"/>
          </a:xfrm>
        </p:spPr>
        <p:txBody>
          <a:bodyPr>
            <a:normAutofit fontScale="92500" lnSpcReduction="10000"/>
          </a:bodyPr>
          <a:lstStyle/>
          <a:p>
            <a:r>
              <a:rPr lang="en-GB" i="1" dirty="0"/>
              <a:t>Use notes and reading material from lectures, additional material uploaded on Moodle and books from the module reading list relating to child development and the chosen area for intervention.  Show evidence also of wider reading and independently sourced current sources including academic books and journals. Reference all sources of information following the conventions of the Harvard style of referencing and include a reference list at the end of the assignment - use the University's Referencing Guidelines Handbook for this (</a:t>
            </a:r>
            <a:r>
              <a:rPr lang="en-GB" dirty="0">
                <a:hlinkClick r:id="rId4"/>
              </a:rPr>
              <a:t>Cite Them Right (uwtsd.ac.uk)</a:t>
            </a:r>
            <a:endParaRPr lang="en-GB" i="1" dirty="0"/>
          </a:p>
        </p:txBody>
      </p:sp>
    </p:spTree>
    <p:extLst>
      <p:ext uri="{BB962C8B-B14F-4D97-AF65-F5344CB8AC3E}">
        <p14:creationId xmlns:p14="http://schemas.microsoft.com/office/powerpoint/2010/main" val="2140461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Gwybodaeth</a:t>
            </a:r>
            <a:r>
              <a:rPr lang="en-GB" dirty="0"/>
              <a:t> a </a:t>
            </a:r>
            <a:r>
              <a:rPr lang="en-GB" dirty="0" err="1"/>
              <a:t>Dealltwriaeth</a:t>
            </a:r>
            <a:br>
              <a:rPr lang="en-GB" dirty="0"/>
            </a:br>
            <a:r>
              <a:rPr lang="en-GB" i="1" dirty="0"/>
              <a:t>Knowledge and Understanding</a:t>
            </a:r>
          </a:p>
        </p:txBody>
      </p:sp>
      <p:sp>
        <p:nvSpPr>
          <p:cNvPr id="3" name="Content Placeholder 2"/>
          <p:cNvSpPr>
            <a:spLocks noGrp="1"/>
          </p:cNvSpPr>
          <p:nvPr>
            <p:ph sz="half" idx="1"/>
          </p:nvPr>
        </p:nvSpPr>
        <p:spPr>
          <a:xfrm>
            <a:off x="2589212" y="2133600"/>
            <a:ext cx="4313864" cy="4563926"/>
          </a:xfrm>
        </p:spPr>
        <p:txBody>
          <a:bodyPr>
            <a:normAutofit fontScale="92500" lnSpcReduction="10000"/>
          </a:bodyPr>
          <a:lstStyle/>
          <a:p>
            <a:r>
              <a:rPr lang="en-GB" dirty="0" err="1"/>
              <a:t>Dylech</a:t>
            </a:r>
            <a:r>
              <a:rPr lang="en-GB" dirty="0"/>
              <a:t> </a:t>
            </a:r>
            <a:r>
              <a:rPr lang="en-GB" dirty="0" err="1"/>
              <a:t>arddangos</a:t>
            </a:r>
            <a:r>
              <a:rPr lang="en-GB" dirty="0"/>
              <a:t> </a:t>
            </a:r>
            <a:r>
              <a:rPr lang="en-GB" dirty="0" err="1"/>
              <a:t>gwybodaeth</a:t>
            </a:r>
            <a:r>
              <a:rPr lang="en-GB" dirty="0"/>
              <a:t> a </a:t>
            </a:r>
            <a:r>
              <a:rPr lang="en-GB" dirty="0" err="1"/>
              <a:t>dealltwriaeth</a:t>
            </a:r>
            <a:r>
              <a:rPr lang="en-GB" dirty="0"/>
              <a:t> </a:t>
            </a:r>
            <a:r>
              <a:rPr lang="en-GB" dirty="0" err="1"/>
              <a:t>gadarn</a:t>
            </a:r>
            <a:r>
              <a:rPr lang="en-GB" dirty="0"/>
              <a:t> a </a:t>
            </a:r>
            <a:r>
              <a:rPr lang="en-GB" dirty="0" err="1"/>
              <a:t>chynhwysfawr</a:t>
            </a:r>
            <a:r>
              <a:rPr lang="en-GB" dirty="0"/>
              <a:t> </a:t>
            </a:r>
            <a:r>
              <a:rPr lang="en-GB" dirty="0" err="1"/>
              <a:t>o’r</a:t>
            </a:r>
            <a:r>
              <a:rPr lang="en-GB" dirty="0"/>
              <a:t> </a:t>
            </a:r>
            <a:r>
              <a:rPr lang="en-GB" dirty="0" err="1"/>
              <a:t>theori</a:t>
            </a:r>
            <a:r>
              <a:rPr lang="en-GB" dirty="0"/>
              <a:t> </a:t>
            </a:r>
            <a:r>
              <a:rPr lang="en-GB" dirty="0" err="1"/>
              <a:t>sydd</a:t>
            </a:r>
            <a:r>
              <a:rPr lang="en-GB" dirty="0"/>
              <a:t> </a:t>
            </a:r>
            <a:r>
              <a:rPr lang="en-GB" dirty="0" err="1"/>
              <a:t>yn</a:t>
            </a:r>
            <a:r>
              <a:rPr lang="en-GB" dirty="0"/>
              <a:t> sail </a:t>
            </a:r>
            <a:r>
              <a:rPr lang="en-GB" dirty="0" err="1"/>
              <a:t>i</a:t>
            </a:r>
            <a:r>
              <a:rPr lang="en-GB" dirty="0"/>
              <a:t> </a:t>
            </a:r>
            <a:r>
              <a:rPr lang="en-GB" dirty="0" err="1"/>
              <a:t>ddatblygiad</a:t>
            </a:r>
            <a:r>
              <a:rPr lang="en-GB" dirty="0"/>
              <a:t> </a:t>
            </a:r>
            <a:r>
              <a:rPr lang="en-GB" dirty="0" err="1"/>
              <a:t>cyfannol</a:t>
            </a:r>
            <a:r>
              <a:rPr lang="en-GB" dirty="0"/>
              <a:t> plant </a:t>
            </a:r>
            <a:r>
              <a:rPr lang="en-GB" dirty="0" err="1"/>
              <a:t>rhwng</a:t>
            </a:r>
            <a:r>
              <a:rPr lang="en-GB" dirty="0"/>
              <a:t> 7 ac 11 </a:t>
            </a:r>
            <a:r>
              <a:rPr lang="en-GB" dirty="0" err="1"/>
              <a:t>oed</a:t>
            </a:r>
            <a:r>
              <a:rPr lang="en-GB" dirty="0"/>
              <a:t> a </a:t>
            </a:r>
            <a:r>
              <a:rPr lang="en-GB" dirty="0" err="1"/>
              <a:t>rhai</a:t>
            </a:r>
            <a:r>
              <a:rPr lang="en-GB" dirty="0"/>
              <a:t> </a:t>
            </a:r>
            <a:r>
              <a:rPr lang="en-GB" dirty="0" err="1"/>
              <a:t>o’r</a:t>
            </a:r>
            <a:r>
              <a:rPr lang="en-GB" dirty="0"/>
              <a:t> </a:t>
            </a:r>
            <a:r>
              <a:rPr lang="en-GB" dirty="0" err="1"/>
              <a:t>tensiynau</a:t>
            </a:r>
            <a:r>
              <a:rPr lang="en-GB" dirty="0"/>
              <a:t> </a:t>
            </a:r>
            <a:r>
              <a:rPr lang="en-GB" dirty="0" err="1"/>
              <a:t>sydd</a:t>
            </a:r>
            <a:r>
              <a:rPr lang="en-GB" dirty="0"/>
              <a:t> </a:t>
            </a:r>
            <a:r>
              <a:rPr lang="en-GB" dirty="0" err="1"/>
              <a:t>yn</a:t>
            </a:r>
            <a:r>
              <a:rPr lang="en-GB" dirty="0"/>
              <a:t> </a:t>
            </a:r>
            <a:r>
              <a:rPr lang="en-GB" dirty="0" err="1"/>
              <a:t>codi</a:t>
            </a:r>
            <a:r>
              <a:rPr lang="en-GB" dirty="0"/>
              <a:t> </a:t>
            </a:r>
            <a:r>
              <a:rPr lang="en-GB" dirty="0" err="1"/>
              <a:t>rhyngddynt</a:t>
            </a:r>
            <a:r>
              <a:rPr lang="en-GB" dirty="0"/>
              <a:t> </a:t>
            </a:r>
            <a:r>
              <a:rPr lang="en-GB" dirty="0" err="1"/>
              <a:t>e.e</a:t>
            </a:r>
            <a:r>
              <a:rPr lang="en-GB" dirty="0"/>
              <a:t>. cam </a:t>
            </a:r>
            <a:r>
              <a:rPr lang="en-GB" dirty="0" err="1"/>
              <a:t>neu</a:t>
            </a:r>
            <a:r>
              <a:rPr lang="en-GB" dirty="0"/>
              <a:t> </a:t>
            </a:r>
            <a:r>
              <a:rPr lang="en-GB" dirty="0" err="1"/>
              <a:t>oed</a:t>
            </a:r>
            <a:r>
              <a:rPr lang="en-GB" dirty="0"/>
              <a:t> </a:t>
            </a:r>
            <a:r>
              <a:rPr lang="en-GB" dirty="0" err="1"/>
              <a:t>datblygiad</a:t>
            </a:r>
            <a:r>
              <a:rPr lang="en-GB" dirty="0"/>
              <a:t>, </a:t>
            </a:r>
            <a:r>
              <a:rPr lang="en-GB" dirty="0" err="1"/>
              <a:t>natur</a:t>
            </a:r>
            <a:r>
              <a:rPr lang="en-GB" dirty="0"/>
              <a:t> </a:t>
            </a:r>
            <a:r>
              <a:rPr lang="en-GB" dirty="0" err="1"/>
              <a:t>neu</a:t>
            </a:r>
            <a:r>
              <a:rPr lang="en-GB" dirty="0"/>
              <a:t> </a:t>
            </a:r>
            <a:r>
              <a:rPr lang="en-GB" dirty="0" err="1"/>
              <a:t>fagwraeth</a:t>
            </a:r>
            <a:r>
              <a:rPr lang="en-GB" dirty="0"/>
              <a:t> ac </a:t>
            </a:r>
            <a:r>
              <a:rPr lang="en-GB" dirty="0" err="1"/>
              <a:t>ati</a:t>
            </a:r>
            <a:r>
              <a:rPr lang="en-GB" dirty="0"/>
              <a:t>.  </a:t>
            </a:r>
            <a:r>
              <a:rPr lang="en-GB" dirty="0" err="1"/>
              <a:t>Dylech</a:t>
            </a:r>
            <a:r>
              <a:rPr lang="en-GB" dirty="0"/>
              <a:t> </a:t>
            </a:r>
            <a:r>
              <a:rPr lang="en-GB" dirty="0" err="1"/>
              <a:t>hefyd</a:t>
            </a:r>
            <a:r>
              <a:rPr lang="en-GB" dirty="0"/>
              <a:t> </a:t>
            </a:r>
            <a:r>
              <a:rPr lang="en-GB" dirty="0" err="1"/>
              <a:t>fedru</a:t>
            </a:r>
            <a:r>
              <a:rPr lang="en-GB" dirty="0"/>
              <a:t> </a:t>
            </a:r>
            <a:r>
              <a:rPr lang="en-GB" dirty="0" err="1"/>
              <a:t>esbonio</a:t>
            </a:r>
            <a:r>
              <a:rPr lang="en-GB" dirty="0"/>
              <a:t> </a:t>
            </a:r>
            <a:r>
              <a:rPr lang="en-GB" dirty="0" err="1"/>
              <a:t>sut</a:t>
            </a:r>
            <a:r>
              <a:rPr lang="en-GB" dirty="0"/>
              <a:t> </a:t>
            </a:r>
            <a:r>
              <a:rPr lang="en-GB" dirty="0" err="1"/>
              <a:t>mae</a:t>
            </a:r>
            <a:r>
              <a:rPr lang="en-GB" dirty="0"/>
              <a:t> </a:t>
            </a:r>
            <a:r>
              <a:rPr lang="en-GB" dirty="0" err="1"/>
              <a:t>elfennau</a:t>
            </a:r>
            <a:r>
              <a:rPr lang="en-GB" dirty="0"/>
              <a:t> o </a:t>
            </a:r>
            <a:r>
              <a:rPr lang="en-GB" dirty="0" err="1"/>
              <a:t>athroniaeth</a:t>
            </a:r>
            <a:r>
              <a:rPr lang="en-GB" dirty="0"/>
              <a:t> </a:t>
            </a:r>
            <a:r>
              <a:rPr lang="en-GB" dirty="0" err="1"/>
              <a:t>berthnasol</a:t>
            </a:r>
            <a:r>
              <a:rPr lang="en-GB" dirty="0"/>
              <a:t> </a:t>
            </a:r>
            <a:r>
              <a:rPr lang="en-GB" dirty="0" err="1"/>
              <a:t>e.e</a:t>
            </a:r>
            <a:r>
              <a:rPr lang="en-GB" dirty="0"/>
              <a:t>. </a:t>
            </a:r>
            <a:r>
              <a:rPr lang="en-GB" dirty="0" err="1"/>
              <a:t>adeileddol</a:t>
            </a:r>
            <a:r>
              <a:rPr lang="en-GB" dirty="0"/>
              <a:t>, </a:t>
            </a:r>
            <a:r>
              <a:rPr lang="en-GB" dirty="0" err="1"/>
              <a:t>ymddygiadol</a:t>
            </a:r>
            <a:r>
              <a:rPr lang="en-GB" dirty="0"/>
              <a:t>, </a:t>
            </a:r>
            <a:r>
              <a:rPr lang="en-GB" dirty="0" err="1"/>
              <a:t>dynol</a:t>
            </a:r>
            <a:r>
              <a:rPr lang="en-GB" dirty="0"/>
              <a:t> ac </a:t>
            </a:r>
            <a:r>
              <a:rPr lang="en-GB" dirty="0" err="1"/>
              <a:t>ati</a:t>
            </a:r>
            <a:r>
              <a:rPr lang="en-GB" dirty="0"/>
              <a:t>, </a:t>
            </a:r>
            <a:r>
              <a:rPr lang="en-GB" dirty="0" err="1"/>
              <a:t>yn</a:t>
            </a:r>
            <a:r>
              <a:rPr lang="en-GB" dirty="0"/>
              <a:t> </a:t>
            </a:r>
            <a:r>
              <a:rPr lang="en-GB" dirty="0" err="1"/>
              <a:t>sicrhau</a:t>
            </a:r>
            <a:r>
              <a:rPr lang="en-GB" dirty="0"/>
              <a:t> </a:t>
            </a:r>
            <a:r>
              <a:rPr lang="en-GB" dirty="0" err="1"/>
              <a:t>cynnydd</a:t>
            </a:r>
            <a:r>
              <a:rPr lang="en-GB" dirty="0"/>
              <a:t> </a:t>
            </a:r>
            <a:r>
              <a:rPr lang="en-GB" dirty="0" err="1"/>
              <a:t>yn</a:t>
            </a:r>
            <a:r>
              <a:rPr lang="en-GB" dirty="0"/>
              <a:t> </a:t>
            </a:r>
            <a:r>
              <a:rPr lang="en-GB" dirty="0" err="1"/>
              <a:t>nysgu</a:t>
            </a:r>
            <a:r>
              <a:rPr lang="en-GB" dirty="0"/>
              <a:t> a </a:t>
            </a:r>
            <a:r>
              <a:rPr lang="en-GB" dirty="0" err="1"/>
              <a:t>datblygiad</a:t>
            </a:r>
            <a:r>
              <a:rPr lang="en-GB" dirty="0"/>
              <a:t> plant </a:t>
            </a:r>
            <a:r>
              <a:rPr lang="en-GB" dirty="0" err="1"/>
              <a:t>yr</a:t>
            </a:r>
            <a:r>
              <a:rPr lang="en-GB" dirty="0"/>
              <a:t> </a:t>
            </a:r>
            <a:r>
              <a:rPr lang="en-GB" dirty="0" err="1"/>
              <a:t>oedran</a:t>
            </a:r>
            <a:r>
              <a:rPr lang="en-GB" dirty="0"/>
              <a:t> </a:t>
            </a:r>
            <a:r>
              <a:rPr lang="en-GB" dirty="0" err="1"/>
              <a:t>hyn</a:t>
            </a:r>
            <a:r>
              <a:rPr lang="en-GB" dirty="0"/>
              <a:t>.  </a:t>
            </a:r>
            <a:r>
              <a:rPr lang="en-GB" dirty="0" err="1"/>
              <a:t>Amlinellwch</a:t>
            </a:r>
            <a:r>
              <a:rPr lang="en-GB" dirty="0"/>
              <a:t> </a:t>
            </a:r>
            <a:r>
              <a:rPr lang="en-GB" dirty="0" err="1"/>
              <a:t>hefyd</a:t>
            </a:r>
            <a:r>
              <a:rPr lang="en-GB" dirty="0"/>
              <a:t> </a:t>
            </a:r>
            <a:r>
              <a:rPr lang="en-GB" dirty="0" err="1"/>
              <a:t>ymyrraeth</a:t>
            </a:r>
            <a:r>
              <a:rPr lang="en-GB" dirty="0"/>
              <a:t> </a:t>
            </a:r>
            <a:r>
              <a:rPr lang="en-GB" dirty="0" err="1"/>
              <a:t>addas</a:t>
            </a:r>
            <a:r>
              <a:rPr lang="en-GB" dirty="0"/>
              <a:t> </a:t>
            </a:r>
            <a:r>
              <a:rPr lang="en-GB" dirty="0" err="1"/>
              <a:t>i’w</a:t>
            </a:r>
            <a:r>
              <a:rPr lang="en-GB" dirty="0"/>
              <a:t> </a:t>
            </a:r>
            <a:r>
              <a:rPr lang="en-GB" dirty="0" err="1"/>
              <a:t>cefnogi</a:t>
            </a:r>
            <a:r>
              <a:rPr lang="en-GB" dirty="0"/>
              <a:t> </a:t>
            </a:r>
            <a:r>
              <a:rPr lang="en-GB" dirty="0" err="1"/>
              <a:t>i</a:t>
            </a:r>
            <a:r>
              <a:rPr lang="en-GB" dirty="0"/>
              <a:t> </a:t>
            </a:r>
            <a:r>
              <a:rPr lang="en-GB" dirty="0" err="1"/>
              <a:t>symud</a:t>
            </a:r>
            <a:r>
              <a:rPr lang="en-GB" dirty="0"/>
              <a:t> </a:t>
            </a:r>
            <a:r>
              <a:rPr lang="en-GB" dirty="0" err="1"/>
              <a:t>ymlaen</a:t>
            </a:r>
            <a:r>
              <a:rPr lang="en-GB" dirty="0"/>
              <a:t> </a:t>
            </a:r>
            <a:r>
              <a:rPr lang="en-GB" dirty="0" err="1"/>
              <a:t>gan</a:t>
            </a:r>
            <a:r>
              <a:rPr lang="en-GB" dirty="0"/>
              <a:t> </a:t>
            </a:r>
            <a:r>
              <a:rPr lang="en-GB" dirty="0" err="1"/>
              <a:t>ddangos</a:t>
            </a:r>
            <a:r>
              <a:rPr lang="en-GB" dirty="0"/>
              <a:t> </a:t>
            </a:r>
            <a:r>
              <a:rPr lang="en-GB" dirty="0" err="1"/>
              <a:t>ymybyddiaeth</a:t>
            </a:r>
            <a:r>
              <a:rPr lang="en-GB" dirty="0"/>
              <a:t> </a:t>
            </a:r>
            <a:r>
              <a:rPr lang="en-GB" dirty="0" err="1"/>
              <a:t>gadarn</a:t>
            </a:r>
            <a:r>
              <a:rPr lang="en-GB" dirty="0"/>
              <a:t> o </a:t>
            </a:r>
            <a:r>
              <a:rPr lang="en-GB" dirty="0" err="1"/>
              <a:t>sut</a:t>
            </a:r>
            <a:r>
              <a:rPr lang="en-GB" dirty="0"/>
              <a:t> y </a:t>
            </a:r>
            <a:r>
              <a:rPr lang="en-GB" dirty="0" err="1"/>
              <a:t>gellid</a:t>
            </a:r>
            <a:r>
              <a:rPr lang="en-GB" dirty="0"/>
              <a:t> </a:t>
            </a:r>
            <a:r>
              <a:rPr lang="en-GB" dirty="0" err="1"/>
              <a:t>gweithredu</a:t>
            </a:r>
            <a:r>
              <a:rPr lang="en-GB" dirty="0"/>
              <a:t> </a:t>
            </a:r>
            <a:r>
              <a:rPr lang="en-GB" dirty="0" err="1"/>
              <a:t>hwn</a:t>
            </a:r>
            <a:r>
              <a:rPr lang="en-GB" dirty="0"/>
              <a:t> </a:t>
            </a:r>
            <a:r>
              <a:rPr lang="en-GB" dirty="0" err="1"/>
              <a:t>yn</a:t>
            </a:r>
            <a:r>
              <a:rPr lang="en-GB" dirty="0"/>
              <a:t> </a:t>
            </a:r>
            <a:r>
              <a:rPr lang="en-GB" dirty="0" err="1"/>
              <a:t>eich</a:t>
            </a:r>
            <a:r>
              <a:rPr lang="en-GB" dirty="0"/>
              <a:t> </a:t>
            </a:r>
            <a:r>
              <a:rPr lang="en-GB" dirty="0" err="1"/>
              <a:t>cyd-destun</a:t>
            </a:r>
            <a:r>
              <a:rPr lang="en-GB" dirty="0"/>
              <a:t> chi.  </a:t>
            </a:r>
          </a:p>
        </p:txBody>
      </p:sp>
      <p:sp>
        <p:nvSpPr>
          <p:cNvPr id="4" name="Content Placeholder 3"/>
          <p:cNvSpPr>
            <a:spLocks noGrp="1"/>
          </p:cNvSpPr>
          <p:nvPr>
            <p:ph sz="half" idx="2"/>
          </p:nvPr>
        </p:nvSpPr>
        <p:spPr>
          <a:xfrm>
            <a:off x="7190747" y="2126221"/>
            <a:ext cx="4313864" cy="4619749"/>
          </a:xfrm>
        </p:spPr>
        <p:txBody>
          <a:bodyPr>
            <a:normAutofit fontScale="92500" lnSpcReduction="10000"/>
          </a:bodyPr>
          <a:lstStyle/>
          <a:p>
            <a:r>
              <a:rPr lang="en-GB" i="1" dirty="0"/>
              <a:t>You should demonstrate sound and comprehensive knowledge and understanding of the theories that underpin the holistic development of 7 to 11 year olds and some of the tensions that arise between them e.g. stage or age of development, nature v. nurture etc. You should also be able to explain how elements of a relevant theory e.g. constructivist, behaviourist, humanistic etc. ensures progress in the learning and development of children of this age. Outline also a suitable intervention to support a pupil/pupils in moving forward, showing a sound awareness of how this could be applied in your context.</a:t>
            </a:r>
          </a:p>
        </p:txBody>
      </p:sp>
    </p:spTree>
    <p:extLst>
      <p:ext uri="{BB962C8B-B14F-4D97-AF65-F5344CB8AC3E}">
        <p14:creationId xmlns:p14="http://schemas.microsoft.com/office/powerpoint/2010/main" val="2235806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Sgiliau</a:t>
            </a:r>
            <a:r>
              <a:rPr lang="en-GB" dirty="0"/>
              <a:t> </a:t>
            </a:r>
            <a:r>
              <a:rPr lang="en-GB" dirty="0" err="1"/>
              <a:t>Gwybyddol</a:t>
            </a:r>
            <a:r>
              <a:rPr lang="en-GB" dirty="0"/>
              <a:t> a </a:t>
            </a:r>
            <a:r>
              <a:rPr lang="en-GB" dirty="0" err="1"/>
              <a:t>Chymdeithasol</a:t>
            </a:r>
            <a:br>
              <a:rPr lang="en-GB" dirty="0"/>
            </a:br>
            <a:r>
              <a:rPr lang="en-GB" i="1" dirty="0"/>
              <a:t>Cognitive and Intellectual Skills</a:t>
            </a:r>
          </a:p>
        </p:txBody>
      </p:sp>
      <p:sp>
        <p:nvSpPr>
          <p:cNvPr id="3" name="Content Placeholder 2"/>
          <p:cNvSpPr>
            <a:spLocks noGrp="1"/>
          </p:cNvSpPr>
          <p:nvPr>
            <p:ph sz="half" idx="1"/>
          </p:nvPr>
        </p:nvSpPr>
        <p:spPr>
          <a:xfrm>
            <a:off x="2589212" y="2133600"/>
            <a:ext cx="4313864" cy="4424646"/>
          </a:xfrm>
        </p:spPr>
        <p:txBody>
          <a:bodyPr>
            <a:normAutofit lnSpcReduction="10000"/>
          </a:bodyPr>
          <a:lstStyle/>
          <a:p>
            <a:r>
              <a:rPr lang="en-GB"/>
              <a:t>Esboniwch</a:t>
            </a:r>
            <a:r>
              <a:rPr lang="en-GB" dirty="0"/>
              <a:t> </a:t>
            </a:r>
            <a:r>
              <a:rPr lang="cy-GB" dirty="0"/>
              <a:t>pam y dewiswyd yr ymyrraeth benodol yma ar gyfer yr unigolyn/ grŵp, sut y caiff ei weithredu, gan bwy, a sut y gwyddoch chi ei fod yn addas ac effeithiol</a:t>
            </a:r>
            <a:r>
              <a:rPr lang="en-GB" dirty="0"/>
              <a:t>. </a:t>
            </a:r>
            <a:r>
              <a:rPr lang="en-GB" dirty="0" err="1"/>
              <a:t>Dylech</a:t>
            </a:r>
            <a:r>
              <a:rPr lang="en-GB" dirty="0"/>
              <a:t> </a:t>
            </a:r>
            <a:r>
              <a:rPr lang="en-GB" dirty="0" err="1"/>
              <a:t>gyfiawnhau</a:t>
            </a:r>
            <a:r>
              <a:rPr lang="en-GB" dirty="0"/>
              <a:t> </a:t>
            </a:r>
            <a:r>
              <a:rPr lang="en-GB" dirty="0" err="1"/>
              <a:t>eich</a:t>
            </a:r>
            <a:r>
              <a:rPr lang="en-GB" dirty="0"/>
              <a:t> </a:t>
            </a:r>
            <a:r>
              <a:rPr lang="en-GB" dirty="0" err="1"/>
              <a:t>dewis</a:t>
            </a:r>
            <a:r>
              <a:rPr lang="en-GB" dirty="0"/>
              <a:t> o </a:t>
            </a:r>
            <a:r>
              <a:rPr lang="en-GB" dirty="0" err="1"/>
              <a:t>ymyrraeth</a:t>
            </a:r>
            <a:r>
              <a:rPr lang="en-GB" dirty="0"/>
              <a:t> </a:t>
            </a:r>
            <a:r>
              <a:rPr lang="en-GB" dirty="0" err="1"/>
              <a:t>gan</a:t>
            </a:r>
            <a:r>
              <a:rPr lang="en-GB" dirty="0"/>
              <a:t> </a:t>
            </a:r>
            <a:r>
              <a:rPr lang="en-GB" dirty="0" err="1"/>
              <a:t>werthuso’n</a:t>
            </a:r>
            <a:r>
              <a:rPr lang="en-GB" dirty="0"/>
              <a:t> </a:t>
            </a:r>
            <a:r>
              <a:rPr lang="en-GB" dirty="0" err="1"/>
              <a:t>feirniadol</a:t>
            </a:r>
            <a:r>
              <a:rPr lang="en-GB" dirty="0"/>
              <a:t> </a:t>
            </a:r>
            <a:r>
              <a:rPr lang="en-GB" dirty="0" err="1"/>
              <a:t>ei</a:t>
            </a:r>
            <a:r>
              <a:rPr lang="en-GB" dirty="0"/>
              <a:t> </a:t>
            </a:r>
            <a:r>
              <a:rPr lang="en-GB" dirty="0" err="1"/>
              <a:t>gryfderau</a:t>
            </a:r>
            <a:r>
              <a:rPr lang="en-GB" dirty="0"/>
              <a:t> </a:t>
            </a:r>
            <a:r>
              <a:rPr lang="en-GB" dirty="0" err="1"/>
              <a:t>a’i</a:t>
            </a:r>
            <a:r>
              <a:rPr lang="en-GB" dirty="0"/>
              <a:t> </a:t>
            </a:r>
            <a:r>
              <a:rPr lang="en-GB" dirty="0" err="1"/>
              <a:t>wendidau</a:t>
            </a:r>
            <a:r>
              <a:rPr lang="en-GB" dirty="0"/>
              <a:t> o ran </a:t>
            </a:r>
            <a:r>
              <a:rPr lang="en-GB" dirty="0" err="1"/>
              <a:t>sicrhau</a:t>
            </a:r>
            <a:r>
              <a:rPr lang="en-GB" dirty="0"/>
              <a:t> </a:t>
            </a:r>
            <a:r>
              <a:rPr lang="en-GB" dirty="0" err="1"/>
              <a:t>cynnydd</a:t>
            </a:r>
            <a:r>
              <a:rPr lang="en-GB" dirty="0"/>
              <a:t> plant. </a:t>
            </a:r>
            <a:r>
              <a:rPr lang="en-GB" dirty="0" err="1"/>
              <a:t>Dadansoddwch</a:t>
            </a:r>
            <a:r>
              <a:rPr lang="en-GB" dirty="0"/>
              <a:t> </a:t>
            </a:r>
            <a:r>
              <a:rPr lang="en-GB" dirty="0" err="1"/>
              <a:t>yn</a:t>
            </a:r>
            <a:r>
              <a:rPr lang="en-GB" dirty="0"/>
              <a:t> </a:t>
            </a:r>
            <a:r>
              <a:rPr lang="en-GB" dirty="0" err="1"/>
              <a:t>feirniadol</a:t>
            </a:r>
            <a:r>
              <a:rPr lang="en-GB" dirty="0"/>
              <a:t> </a:t>
            </a:r>
            <a:r>
              <a:rPr lang="en-GB" dirty="0" err="1"/>
              <a:t>ei</a:t>
            </a:r>
            <a:r>
              <a:rPr lang="en-GB" dirty="0"/>
              <a:t> </a:t>
            </a:r>
            <a:r>
              <a:rPr lang="en-GB" dirty="0" err="1"/>
              <a:t>effeithlonrwydd</a:t>
            </a:r>
            <a:r>
              <a:rPr lang="en-GB" dirty="0"/>
              <a:t> </a:t>
            </a:r>
            <a:r>
              <a:rPr lang="en-GB" dirty="0" err="1"/>
              <a:t>fel</a:t>
            </a:r>
            <a:r>
              <a:rPr lang="en-GB" dirty="0"/>
              <a:t> </a:t>
            </a:r>
            <a:r>
              <a:rPr lang="en-GB" dirty="0" err="1"/>
              <a:t>ymyrraeth</a:t>
            </a:r>
            <a:r>
              <a:rPr lang="en-GB" dirty="0"/>
              <a:t> </a:t>
            </a:r>
            <a:r>
              <a:rPr lang="en-GB" dirty="0" err="1"/>
              <a:t>ar</a:t>
            </a:r>
            <a:r>
              <a:rPr lang="en-GB" dirty="0"/>
              <a:t> sail </a:t>
            </a:r>
            <a:r>
              <a:rPr lang="en-GB" dirty="0" err="1"/>
              <a:t>tystiolaeth</a:t>
            </a:r>
            <a:r>
              <a:rPr lang="en-GB" dirty="0"/>
              <a:t> o </a:t>
            </a:r>
            <a:r>
              <a:rPr lang="en-GB" dirty="0" err="1"/>
              <a:t>ymchwil</a:t>
            </a:r>
            <a:r>
              <a:rPr lang="en-GB" dirty="0"/>
              <a:t> </a:t>
            </a:r>
            <a:r>
              <a:rPr lang="en-GB" dirty="0" err="1"/>
              <a:t>neu</a:t>
            </a:r>
            <a:r>
              <a:rPr lang="en-GB" dirty="0"/>
              <a:t> </a:t>
            </a:r>
            <a:r>
              <a:rPr lang="en-GB" dirty="0" err="1"/>
              <a:t>drwy</a:t>
            </a:r>
            <a:r>
              <a:rPr lang="en-GB" dirty="0"/>
              <a:t> </a:t>
            </a:r>
            <a:r>
              <a:rPr lang="en-GB" dirty="0" err="1"/>
              <a:t>adfyfyrio</a:t>
            </a:r>
            <a:r>
              <a:rPr lang="en-GB" dirty="0"/>
              <a:t> </a:t>
            </a:r>
            <a:r>
              <a:rPr lang="en-GB" dirty="0" err="1"/>
              <a:t>ar</a:t>
            </a:r>
            <a:r>
              <a:rPr lang="en-GB" dirty="0"/>
              <a:t> </a:t>
            </a:r>
            <a:r>
              <a:rPr lang="en-GB" dirty="0" err="1"/>
              <a:t>brofiadau</a:t>
            </a:r>
            <a:r>
              <a:rPr lang="en-GB" dirty="0"/>
              <a:t> </a:t>
            </a:r>
            <a:r>
              <a:rPr lang="en-GB" dirty="0" err="1"/>
              <a:t>personol</a:t>
            </a:r>
            <a:r>
              <a:rPr lang="en-GB" dirty="0"/>
              <a:t>.  </a:t>
            </a:r>
          </a:p>
          <a:p>
            <a:endParaRPr lang="en-GB" dirty="0"/>
          </a:p>
        </p:txBody>
      </p:sp>
      <p:sp>
        <p:nvSpPr>
          <p:cNvPr id="4" name="Content Placeholder 3"/>
          <p:cNvSpPr>
            <a:spLocks noGrp="1"/>
          </p:cNvSpPr>
          <p:nvPr>
            <p:ph sz="half" idx="2"/>
          </p:nvPr>
        </p:nvSpPr>
        <p:spPr>
          <a:xfrm>
            <a:off x="7190747" y="2126222"/>
            <a:ext cx="4313864" cy="4474414"/>
          </a:xfrm>
        </p:spPr>
        <p:txBody>
          <a:bodyPr>
            <a:normAutofit lnSpcReduction="10000"/>
          </a:bodyPr>
          <a:lstStyle/>
          <a:p>
            <a:r>
              <a:rPr lang="en-GB" i="1" dirty="0"/>
              <a:t>Explain why this particular intervention was chosen for the individual / group, how it could be implemented, by whom, and how you would know whether it is appropriate and effective. You should justify your choice of intervention and critically evaluate its strengths and weaknesses in ensuring children's progress in the classroom. Critically analyse its effectiveness as an intervention based on evidence from research or through reflection on personal experiences.</a:t>
            </a:r>
          </a:p>
          <a:p>
            <a:endParaRPr lang="en-GB" dirty="0"/>
          </a:p>
        </p:txBody>
      </p:sp>
    </p:spTree>
    <p:extLst>
      <p:ext uri="{BB962C8B-B14F-4D97-AF65-F5344CB8AC3E}">
        <p14:creationId xmlns:p14="http://schemas.microsoft.com/office/powerpoint/2010/main" val="1268552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Sgiliau</a:t>
            </a:r>
            <a:r>
              <a:rPr lang="en-GB" dirty="0"/>
              <a:t> </a:t>
            </a:r>
            <a:r>
              <a:rPr lang="en-GB" dirty="0" err="1"/>
              <a:t>Ymarferol</a:t>
            </a:r>
            <a:br>
              <a:rPr lang="en-GB" dirty="0"/>
            </a:br>
            <a:r>
              <a:rPr lang="en-GB" i="1" dirty="0"/>
              <a:t>Practical Skills</a:t>
            </a:r>
          </a:p>
        </p:txBody>
      </p:sp>
      <p:sp>
        <p:nvSpPr>
          <p:cNvPr id="3" name="Content Placeholder 2"/>
          <p:cNvSpPr>
            <a:spLocks noGrp="1"/>
          </p:cNvSpPr>
          <p:nvPr>
            <p:ph sz="half" idx="1"/>
          </p:nvPr>
        </p:nvSpPr>
        <p:spPr>
          <a:xfrm>
            <a:off x="2589212" y="2133599"/>
            <a:ext cx="4313864" cy="4412535"/>
          </a:xfrm>
        </p:spPr>
        <p:txBody>
          <a:bodyPr>
            <a:normAutofit/>
          </a:bodyPr>
          <a:lstStyle/>
          <a:p>
            <a:r>
              <a:rPr lang="en-GB" dirty="0" err="1"/>
              <a:t>Dylech</a:t>
            </a:r>
            <a:r>
              <a:rPr lang="en-GB" dirty="0"/>
              <a:t> </a:t>
            </a:r>
            <a:r>
              <a:rPr lang="en-GB" dirty="0" err="1"/>
              <a:t>arddangos</a:t>
            </a:r>
            <a:r>
              <a:rPr lang="en-GB" dirty="0"/>
              <a:t> </a:t>
            </a:r>
            <a:r>
              <a:rPr lang="en-GB" dirty="0" err="1"/>
              <a:t>sut</a:t>
            </a:r>
            <a:r>
              <a:rPr lang="en-GB" dirty="0"/>
              <a:t> </a:t>
            </a:r>
            <a:r>
              <a:rPr lang="en-GB" dirty="0" err="1"/>
              <a:t>mae</a:t>
            </a:r>
            <a:r>
              <a:rPr lang="en-GB" dirty="0"/>
              <a:t> </a:t>
            </a:r>
            <a:r>
              <a:rPr lang="en-GB" dirty="0" err="1"/>
              <a:t>rhai</a:t>
            </a:r>
            <a:r>
              <a:rPr lang="en-GB" dirty="0"/>
              <a:t> </a:t>
            </a:r>
            <a:r>
              <a:rPr lang="en-GB" dirty="0" err="1"/>
              <a:t>o’r</a:t>
            </a:r>
            <a:r>
              <a:rPr lang="en-GB" dirty="0"/>
              <a:t> </a:t>
            </a:r>
            <a:r>
              <a:rPr lang="en-GB" dirty="0" err="1"/>
              <a:t>theoriau</a:t>
            </a:r>
            <a:r>
              <a:rPr lang="en-GB" dirty="0"/>
              <a:t> </a:t>
            </a:r>
            <a:r>
              <a:rPr lang="en-GB" dirty="0" err="1"/>
              <a:t>datblygiad</a:t>
            </a:r>
            <a:r>
              <a:rPr lang="en-GB" dirty="0"/>
              <a:t> plant a </a:t>
            </a:r>
            <a:r>
              <a:rPr lang="en-GB" dirty="0" err="1"/>
              <a:t>gyflwynwyd</a:t>
            </a:r>
            <a:r>
              <a:rPr lang="en-GB" dirty="0"/>
              <a:t> </a:t>
            </a:r>
            <a:r>
              <a:rPr lang="en-GB" dirty="0" err="1"/>
              <a:t>yn</a:t>
            </a:r>
            <a:r>
              <a:rPr lang="en-GB" dirty="0"/>
              <a:t> </a:t>
            </a:r>
            <a:r>
              <a:rPr lang="en-GB" dirty="0" err="1"/>
              <a:t>ystod</a:t>
            </a:r>
            <a:r>
              <a:rPr lang="en-GB" dirty="0"/>
              <a:t> y </a:t>
            </a:r>
            <a:r>
              <a:rPr lang="en-GB" dirty="0" err="1"/>
              <a:t>modwl</a:t>
            </a:r>
            <a:r>
              <a:rPr lang="en-GB" dirty="0"/>
              <a:t> </a:t>
            </a:r>
            <a:r>
              <a:rPr lang="en-GB" dirty="0" err="1"/>
              <a:t>yn</a:t>
            </a:r>
            <a:r>
              <a:rPr lang="en-GB" dirty="0"/>
              <a:t> </a:t>
            </a:r>
            <a:r>
              <a:rPr lang="en-GB" dirty="0" err="1"/>
              <a:t>cysylltu</a:t>
            </a:r>
            <a:r>
              <a:rPr lang="en-GB" dirty="0"/>
              <a:t> </a:t>
            </a:r>
            <a:r>
              <a:rPr lang="en-GB" dirty="0" err="1"/>
              <a:t>gydag</a:t>
            </a:r>
            <a:r>
              <a:rPr lang="en-GB" dirty="0"/>
              <a:t> </a:t>
            </a:r>
            <a:r>
              <a:rPr lang="en-GB" dirty="0" err="1"/>
              <a:t>ymarfer</a:t>
            </a:r>
            <a:r>
              <a:rPr lang="en-GB" dirty="0"/>
              <a:t> </a:t>
            </a:r>
            <a:r>
              <a:rPr lang="en-GB" dirty="0" err="1"/>
              <a:t>ar</a:t>
            </a:r>
            <a:r>
              <a:rPr lang="en-GB" dirty="0"/>
              <a:t> </a:t>
            </a:r>
            <a:r>
              <a:rPr lang="en-GB" dirty="0" err="1"/>
              <a:t>lawr</a:t>
            </a:r>
            <a:r>
              <a:rPr lang="en-GB" dirty="0"/>
              <a:t> y </a:t>
            </a:r>
            <a:r>
              <a:rPr lang="en-GB" dirty="0" err="1"/>
              <a:t>dosbarth</a:t>
            </a:r>
            <a:r>
              <a:rPr lang="en-GB" dirty="0"/>
              <a:t>.  </a:t>
            </a:r>
            <a:r>
              <a:rPr lang="en-GB" dirty="0" err="1"/>
              <a:t>Amlygwch</a:t>
            </a:r>
            <a:r>
              <a:rPr lang="en-GB" dirty="0"/>
              <a:t> </a:t>
            </a:r>
            <a:r>
              <a:rPr lang="en-GB" dirty="0" err="1"/>
              <a:t>hyn</a:t>
            </a:r>
            <a:r>
              <a:rPr lang="en-GB" dirty="0"/>
              <a:t> </a:t>
            </a:r>
            <a:r>
              <a:rPr lang="en-GB" dirty="0" err="1"/>
              <a:t>wrth</a:t>
            </a:r>
            <a:r>
              <a:rPr lang="en-GB" dirty="0"/>
              <a:t> </a:t>
            </a:r>
            <a:r>
              <a:rPr lang="en-GB" dirty="0" err="1"/>
              <a:t>werthuso</a:t>
            </a:r>
            <a:r>
              <a:rPr lang="en-GB" dirty="0"/>
              <a:t> a </a:t>
            </a:r>
            <a:r>
              <a:rPr lang="en-GB" dirty="0" err="1"/>
              <a:t>thrafod</a:t>
            </a:r>
            <a:r>
              <a:rPr lang="en-GB" dirty="0"/>
              <a:t> </a:t>
            </a:r>
            <a:r>
              <a:rPr lang="en-GB" dirty="0" err="1"/>
              <a:t>cryfderau</a:t>
            </a:r>
            <a:r>
              <a:rPr lang="en-GB" dirty="0"/>
              <a:t> a </a:t>
            </a:r>
            <a:r>
              <a:rPr lang="en-GB" dirty="0" err="1"/>
              <a:t>gwendidau</a:t>
            </a:r>
            <a:r>
              <a:rPr lang="en-GB" dirty="0"/>
              <a:t> </a:t>
            </a:r>
            <a:r>
              <a:rPr lang="en-GB" dirty="0" err="1"/>
              <a:t>yr</a:t>
            </a:r>
            <a:r>
              <a:rPr lang="en-GB" dirty="0"/>
              <a:t> </a:t>
            </a:r>
            <a:r>
              <a:rPr lang="en-GB" dirty="0" err="1"/>
              <a:t>ymyrraeth</a:t>
            </a:r>
            <a:r>
              <a:rPr lang="en-GB" dirty="0"/>
              <a:t> a </a:t>
            </a:r>
            <a:r>
              <a:rPr lang="en-GB" dirty="0" err="1"/>
              <a:t>ddewiswyd</a:t>
            </a:r>
            <a:r>
              <a:rPr lang="en-GB" dirty="0"/>
              <a:t> </a:t>
            </a:r>
            <a:r>
              <a:rPr lang="en-GB" dirty="0" err="1"/>
              <a:t>gan</a:t>
            </a:r>
            <a:r>
              <a:rPr lang="en-GB" dirty="0"/>
              <a:t> </a:t>
            </a:r>
            <a:r>
              <a:rPr lang="en-GB" dirty="0" err="1"/>
              <a:t>ystyried</a:t>
            </a:r>
            <a:r>
              <a:rPr lang="en-GB" dirty="0"/>
              <a:t> </a:t>
            </a:r>
            <a:r>
              <a:rPr lang="en-GB" dirty="0" err="1"/>
              <a:t>yr</a:t>
            </a:r>
            <a:r>
              <a:rPr lang="en-GB" dirty="0"/>
              <a:t> </a:t>
            </a:r>
            <a:r>
              <a:rPr lang="en-GB" dirty="0" err="1"/>
              <a:t>heriau</a:t>
            </a:r>
            <a:r>
              <a:rPr lang="en-GB" dirty="0"/>
              <a:t> </a:t>
            </a:r>
            <a:r>
              <a:rPr lang="en-GB" dirty="0" err="1"/>
              <a:t>posib</a:t>
            </a:r>
            <a:r>
              <a:rPr lang="en-GB" dirty="0"/>
              <a:t> all </a:t>
            </a:r>
            <a:r>
              <a:rPr lang="en-GB" dirty="0" err="1"/>
              <a:t>godi</a:t>
            </a:r>
            <a:r>
              <a:rPr lang="en-GB" dirty="0"/>
              <a:t> </a:t>
            </a:r>
            <a:r>
              <a:rPr lang="en-GB" dirty="0" err="1"/>
              <a:t>wrth</a:t>
            </a:r>
            <a:r>
              <a:rPr lang="en-GB" dirty="0"/>
              <a:t> </a:t>
            </a:r>
            <a:r>
              <a:rPr lang="en-GB" dirty="0" err="1"/>
              <a:t>ei</a:t>
            </a:r>
            <a:r>
              <a:rPr lang="en-GB" dirty="0"/>
              <a:t> </a:t>
            </a:r>
            <a:r>
              <a:rPr lang="en-GB" dirty="0" err="1"/>
              <a:t>weithredu</a:t>
            </a:r>
            <a:r>
              <a:rPr lang="en-GB" dirty="0"/>
              <a:t>.  </a:t>
            </a:r>
            <a:r>
              <a:rPr lang="en-GB" dirty="0" err="1"/>
              <a:t>Gallwch</a:t>
            </a:r>
            <a:r>
              <a:rPr lang="en-GB" dirty="0"/>
              <a:t> </a:t>
            </a:r>
            <a:r>
              <a:rPr lang="en-GB" dirty="0" err="1"/>
              <a:t>gyfeirio</a:t>
            </a:r>
            <a:r>
              <a:rPr lang="en-GB" dirty="0"/>
              <a:t> </a:t>
            </a:r>
            <a:r>
              <a:rPr lang="en-GB" dirty="0" err="1"/>
              <a:t>yn</a:t>
            </a:r>
            <a:r>
              <a:rPr lang="en-GB" dirty="0"/>
              <a:t> </a:t>
            </a:r>
            <a:r>
              <a:rPr lang="en-GB" dirty="0" err="1"/>
              <a:t>ogystal</a:t>
            </a:r>
            <a:r>
              <a:rPr lang="en-GB" dirty="0"/>
              <a:t> at </a:t>
            </a:r>
            <a:r>
              <a:rPr lang="en-GB" dirty="0" err="1"/>
              <a:t>bolisïau</a:t>
            </a:r>
            <a:r>
              <a:rPr lang="en-GB" dirty="0"/>
              <a:t> ac </a:t>
            </a:r>
            <a:r>
              <a:rPr lang="en-GB" dirty="0" err="1"/>
              <a:t>enghreifftiau</a:t>
            </a:r>
            <a:r>
              <a:rPr lang="en-GB" dirty="0"/>
              <a:t> o </a:t>
            </a:r>
            <a:r>
              <a:rPr lang="en-GB" dirty="0" err="1"/>
              <a:t>arfer</a:t>
            </a:r>
            <a:r>
              <a:rPr lang="en-GB" dirty="0"/>
              <a:t> </a:t>
            </a:r>
            <a:r>
              <a:rPr lang="en-GB" dirty="0" err="1"/>
              <a:t>dda</a:t>
            </a:r>
            <a:r>
              <a:rPr lang="en-GB" dirty="0"/>
              <a:t> </a:t>
            </a:r>
            <a:r>
              <a:rPr lang="en-GB" dirty="0" err="1"/>
              <a:t>mewn</a:t>
            </a:r>
            <a:r>
              <a:rPr lang="en-GB" dirty="0"/>
              <a:t> </a:t>
            </a:r>
            <a:r>
              <a:rPr lang="en-GB" dirty="0" err="1"/>
              <a:t>ysgolion</a:t>
            </a:r>
            <a:r>
              <a:rPr lang="en-GB" dirty="0"/>
              <a:t>, </a:t>
            </a:r>
            <a:r>
              <a:rPr lang="en-GB" dirty="0" err="1"/>
              <a:t>e.e</a:t>
            </a:r>
            <a:r>
              <a:rPr lang="en-GB" dirty="0"/>
              <a:t>. PAP </a:t>
            </a:r>
            <a:r>
              <a:rPr lang="en-GB" dirty="0" err="1"/>
              <a:t>neu</a:t>
            </a:r>
            <a:r>
              <a:rPr lang="en-GB" dirty="0"/>
              <a:t> </a:t>
            </a:r>
            <a:r>
              <a:rPr lang="en-GB" dirty="0" err="1"/>
              <a:t>astudiaethau</a:t>
            </a:r>
            <a:r>
              <a:rPr lang="en-GB" dirty="0"/>
              <a:t> </a:t>
            </a:r>
            <a:r>
              <a:rPr lang="en-GB" dirty="0" err="1"/>
              <a:t>achos</a:t>
            </a:r>
            <a:r>
              <a:rPr lang="en-GB" dirty="0"/>
              <a:t> </a:t>
            </a:r>
            <a:r>
              <a:rPr lang="en-GB" dirty="0" err="1"/>
              <a:t>Estyn</a:t>
            </a:r>
            <a:r>
              <a:rPr lang="en-GB" dirty="0"/>
              <a:t>, </a:t>
            </a:r>
            <a:r>
              <a:rPr lang="en-GB" dirty="0" err="1"/>
              <a:t>os</a:t>
            </a:r>
            <a:r>
              <a:rPr lang="en-GB" dirty="0"/>
              <a:t> </a:t>
            </a:r>
            <a:r>
              <a:rPr lang="en-GB" dirty="0" err="1"/>
              <a:t>yw</a:t>
            </a:r>
            <a:r>
              <a:rPr lang="en-GB" dirty="0"/>
              <a:t> </a:t>
            </a:r>
            <a:r>
              <a:rPr lang="en-GB" dirty="0" err="1"/>
              <a:t>hynny’n</a:t>
            </a:r>
            <a:r>
              <a:rPr lang="en-GB" dirty="0"/>
              <a:t> </a:t>
            </a:r>
            <a:r>
              <a:rPr lang="en-GB" dirty="0" err="1"/>
              <a:t>berthnasol</a:t>
            </a:r>
            <a:r>
              <a:rPr lang="en-GB" dirty="0"/>
              <a:t>.  </a:t>
            </a:r>
          </a:p>
        </p:txBody>
      </p:sp>
      <p:sp>
        <p:nvSpPr>
          <p:cNvPr id="4" name="Content Placeholder 3"/>
          <p:cNvSpPr>
            <a:spLocks noGrp="1"/>
          </p:cNvSpPr>
          <p:nvPr>
            <p:ph sz="half" idx="2"/>
          </p:nvPr>
        </p:nvSpPr>
        <p:spPr>
          <a:xfrm>
            <a:off x="7190747" y="2126222"/>
            <a:ext cx="4313864" cy="4528914"/>
          </a:xfrm>
        </p:spPr>
        <p:txBody>
          <a:bodyPr>
            <a:normAutofit/>
          </a:bodyPr>
          <a:lstStyle/>
          <a:p>
            <a:r>
              <a:rPr lang="en-GB" i="1" dirty="0"/>
              <a:t>You should demonstrate how some of the theories of child development introduced during the module link to classroom practice. Highlight this when evaluating and discussing the strengths and weaknesses of the chosen intervention and in considering the potential challenges that may arise in its implementation. You can also refer to policies and examples of good practice in schools, e.g. PTE or </a:t>
            </a:r>
            <a:r>
              <a:rPr lang="en-GB" i="1" dirty="0" err="1"/>
              <a:t>Estyn</a:t>
            </a:r>
            <a:r>
              <a:rPr lang="en-GB" i="1" dirty="0"/>
              <a:t> case studies, if applicable.</a:t>
            </a:r>
          </a:p>
          <a:p>
            <a:pPr marL="0" indent="0">
              <a:buNone/>
            </a:pPr>
            <a:endParaRPr lang="en-GB" dirty="0"/>
          </a:p>
        </p:txBody>
      </p:sp>
    </p:spTree>
    <p:extLst>
      <p:ext uri="{BB962C8B-B14F-4D97-AF65-F5344CB8AC3E}">
        <p14:creationId xmlns:p14="http://schemas.microsoft.com/office/powerpoint/2010/main" val="1079478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Sgiliau</a:t>
            </a:r>
            <a:r>
              <a:rPr lang="en-GB" dirty="0"/>
              <a:t> </a:t>
            </a:r>
            <a:r>
              <a:rPr lang="en-GB" dirty="0" err="1"/>
              <a:t>Trosglwyddadwy</a:t>
            </a:r>
            <a:br>
              <a:rPr lang="en-GB" dirty="0"/>
            </a:br>
            <a:r>
              <a:rPr lang="en-GB" i="1" dirty="0"/>
              <a:t>Transferable Skills</a:t>
            </a:r>
          </a:p>
        </p:txBody>
      </p:sp>
      <p:sp>
        <p:nvSpPr>
          <p:cNvPr id="3" name="Content Placeholder 2"/>
          <p:cNvSpPr>
            <a:spLocks noGrp="1"/>
          </p:cNvSpPr>
          <p:nvPr>
            <p:ph sz="half" idx="1"/>
          </p:nvPr>
        </p:nvSpPr>
        <p:spPr>
          <a:xfrm>
            <a:off x="2589212" y="2133600"/>
            <a:ext cx="4313864" cy="4582092"/>
          </a:xfrm>
        </p:spPr>
        <p:txBody>
          <a:bodyPr>
            <a:normAutofit lnSpcReduction="10000"/>
          </a:bodyPr>
          <a:lstStyle/>
          <a:p>
            <a:r>
              <a:rPr lang="en-GB" dirty="0" err="1"/>
              <a:t>Ysgrifennwch</a:t>
            </a:r>
            <a:r>
              <a:rPr lang="en-GB" dirty="0"/>
              <a:t> </a:t>
            </a:r>
            <a:r>
              <a:rPr lang="en-GB" dirty="0" err="1"/>
              <a:t>mewn</a:t>
            </a:r>
            <a:r>
              <a:rPr lang="en-GB" dirty="0"/>
              <a:t> </a:t>
            </a:r>
            <a:r>
              <a:rPr lang="cy-GB" dirty="0"/>
              <a:t>arddull academaidd ffurfiol a defnyddiwch berson cyntaf y ferf i adfyfyrio yn unig.  Ceisiwch strwythuro’ch gwaith yn glir a rhesymegol a chyflwynwch mewn </a:t>
            </a:r>
            <a:r>
              <a:rPr lang="en-US" dirty="0" err="1"/>
              <a:t>iaith</a:t>
            </a:r>
            <a:r>
              <a:rPr lang="en-US" dirty="0"/>
              <a:t> </a:t>
            </a:r>
            <a:r>
              <a:rPr lang="en-US" dirty="0" err="1"/>
              <a:t>gywir</a:t>
            </a:r>
            <a:r>
              <a:rPr lang="en-US" dirty="0"/>
              <a:t> a </a:t>
            </a:r>
            <a:r>
              <a:rPr lang="en-US" dirty="0" err="1"/>
              <a:t>graenus</a:t>
            </a:r>
            <a:r>
              <a:rPr lang="en-US" dirty="0"/>
              <a:t> </a:t>
            </a:r>
            <a:r>
              <a:rPr lang="en-US" dirty="0" err="1"/>
              <a:t>gan</a:t>
            </a:r>
            <a:r>
              <a:rPr lang="en-US" dirty="0"/>
              <a:t> </a:t>
            </a:r>
            <a:r>
              <a:rPr lang="en-US" dirty="0" err="1"/>
              <a:t>ddefnyddio</a:t>
            </a:r>
            <a:r>
              <a:rPr lang="en-US" dirty="0"/>
              <a:t> </a:t>
            </a:r>
            <a:r>
              <a:rPr lang="en-US" dirty="0" err="1"/>
              <a:t>rhaglen</a:t>
            </a:r>
            <a:r>
              <a:rPr lang="en-US" dirty="0"/>
              <a:t> </a:t>
            </a:r>
            <a:r>
              <a:rPr lang="en-US" dirty="0" err="1"/>
              <a:t>megis</a:t>
            </a:r>
            <a:r>
              <a:rPr lang="en-US" dirty="0"/>
              <a:t> </a:t>
            </a:r>
            <a:r>
              <a:rPr lang="en-US" dirty="0" err="1"/>
              <a:t>Cysill</a:t>
            </a:r>
            <a:r>
              <a:rPr lang="en-US" dirty="0"/>
              <a:t> </a:t>
            </a:r>
            <a:r>
              <a:rPr lang="en-US" dirty="0" err="1"/>
              <a:t>i</a:t>
            </a:r>
            <a:r>
              <a:rPr lang="en-US" dirty="0"/>
              <a:t> </a:t>
            </a:r>
            <a:r>
              <a:rPr lang="en-US" dirty="0" err="1"/>
              <a:t>sicrhau</a:t>
            </a:r>
            <a:r>
              <a:rPr lang="en-US" dirty="0"/>
              <a:t> </a:t>
            </a:r>
            <a:r>
              <a:rPr lang="en-US" dirty="0" err="1"/>
              <a:t>cywirdeb</a:t>
            </a:r>
            <a:r>
              <a:rPr lang="en-US" dirty="0"/>
              <a:t>.  </a:t>
            </a:r>
            <a:r>
              <a:rPr lang="en-US" dirty="0" err="1"/>
              <a:t>Os</a:t>
            </a:r>
            <a:r>
              <a:rPr lang="en-US" dirty="0"/>
              <a:t> </a:t>
            </a:r>
            <a:r>
              <a:rPr lang="en-US" dirty="0" err="1"/>
              <a:t>ydych</a:t>
            </a:r>
            <a:r>
              <a:rPr lang="en-US" dirty="0"/>
              <a:t> </a:t>
            </a:r>
            <a:r>
              <a:rPr lang="en-US" dirty="0" err="1"/>
              <a:t>yn</a:t>
            </a:r>
            <a:r>
              <a:rPr lang="en-US" dirty="0"/>
              <a:t> </a:t>
            </a:r>
            <a:r>
              <a:rPr lang="en-US" dirty="0" err="1"/>
              <a:t>cyfeirio</a:t>
            </a:r>
            <a:r>
              <a:rPr lang="en-US" dirty="0"/>
              <a:t> at </a:t>
            </a:r>
            <a:r>
              <a:rPr lang="en-US" dirty="0" err="1"/>
              <a:t>brofiadau</a:t>
            </a:r>
            <a:r>
              <a:rPr lang="en-US" dirty="0"/>
              <a:t> PAP </a:t>
            </a:r>
            <a:r>
              <a:rPr lang="en-US" dirty="0" err="1"/>
              <a:t>yna</a:t>
            </a:r>
            <a:r>
              <a:rPr lang="en-US" dirty="0"/>
              <a:t> </a:t>
            </a:r>
            <a:r>
              <a:rPr lang="en-US" dirty="0" err="1"/>
              <a:t>glynwch</a:t>
            </a:r>
            <a:r>
              <a:rPr lang="en-US" dirty="0"/>
              <a:t> at </a:t>
            </a:r>
            <a:r>
              <a:rPr lang="en-US" dirty="0" err="1"/>
              <a:t>gonfensiynau</a:t>
            </a:r>
            <a:r>
              <a:rPr lang="en-US" dirty="0"/>
              <a:t> </a:t>
            </a:r>
            <a:r>
              <a:rPr lang="en-US" dirty="0" err="1"/>
              <a:t>moesegol</a:t>
            </a:r>
            <a:r>
              <a:rPr lang="en-US" dirty="0"/>
              <a:t> </a:t>
            </a:r>
            <a:r>
              <a:rPr lang="en-US" dirty="0" err="1"/>
              <a:t>gan</a:t>
            </a:r>
            <a:r>
              <a:rPr lang="en-US" dirty="0"/>
              <a:t> </a:t>
            </a:r>
            <a:r>
              <a:rPr lang="en-US" dirty="0" err="1"/>
              <a:t>sicrhau</a:t>
            </a:r>
            <a:r>
              <a:rPr lang="en-US" dirty="0"/>
              <a:t> </a:t>
            </a:r>
            <a:r>
              <a:rPr lang="en-US" dirty="0" err="1"/>
              <a:t>anhysbysrwydd</a:t>
            </a:r>
            <a:r>
              <a:rPr lang="en-US" dirty="0"/>
              <a:t> </a:t>
            </a:r>
            <a:r>
              <a:rPr lang="en-US" dirty="0" err="1"/>
              <a:t>i</a:t>
            </a:r>
            <a:r>
              <a:rPr lang="en-US" dirty="0"/>
              <a:t> bob </a:t>
            </a:r>
            <a:r>
              <a:rPr lang="en-US" dirty="0" err="1"/>
              <a:t>sefydliad</a:t>
            </a:r>
            <a:r>
              <a:rPr lang="en-US" dirty="0"/>
              <a:t> ac </a:t>
            </a:r>
            <a:r>
              <a:rPr lang="en-US" dirty="0" err="1"/>
              <a:t>unigolyn</a:t>
            </a:r>
            <a:r>
              <a:rPr lang="en-US" dirty="0"/>
              <a:t>. Er </a:t>
            </a:r>
            <a:r>
              <a:rPr lang="en-US" dirty="0" err="1"/>
              <a:t>mwyn</a:t>
            </a:r>
            <a:r>
              <a:rPr lang="en-US" dirty="0"/>
              <a:t> </a:t>
            </a:r>
            <a:r>
              <a:rPr lang="en-US" dirty="0" err="1"/>
              <a:t>arddangos</a:t>
            </a:r>
            <a:r>
              <a:rPr lang="en-US" dirty="0"/>
              <a:t> </a:t>
            </a:r>
            <a:r>
              <a:rPr lang="en-US" dirty="0" err="1"/>
              <a:t>ymdrech</a:t>
            </a:r>
            <a:r>
              <a:rPr lang="en-US" dirty="0"/>
              <a:t> </a:t>
            </a:r>
            <a:r>
              <a:rPr lang="en-US" dirty="0" err="1"/>
              <a:t>i</a:t>
            </a:r>
            <a:r>
              <a:rPr lang="en-US" dirty="0"/>
              <a:t> </a:t>
            </a:r>
            <a:r>
              <a:rPr lang="en-US" dirty="0" err="1"/>
              <a:t>wella</a:t>
            </a:r>
            <a:r>
              <a:rPr lang="en-US" dirty="0"/>
              <a:t> </a:t>
            </a:r>
            <a:r>
              <a:rPr lang="en-US" dirty="0" err="1"/>
              <a:t>sgiliau</a:t>
            </a:r>
            <a:r>
              <a:rPr lang="en-US" dirty="0"/>
              <a:t> </a:t>
            </a:r>
            <a:r>
              <a:rPr lang="en-US" dirty="0" err="1"/>
              <a:t>personol</a:t>
            </a:r>
            <a:r>
              <a:rPr lang="en-US" dirty="0"/>
              <a:t>, </a:t>
            </a:r>
            <a:r>
              <a:rPr lang="en-US" dirty="0" err="1"/>
              <a:t>cofiwch</a:t>
            </a:r>
            <a:r>
              <a:rPr lang="en-US" dirty="0"/>
              <a:t> </a:t>
            </a:r>
            <a:r>
              <a:rPr lang="en-US" dirty="0" err="1"/>
              <a:t>ddefnyddio’r</a:t>
            </a:r>
            <a:r>
              <a:rPr lang="en-US" dirty="0"/>
              <a:t> </a:t>
            </a:r>
            <a:r>
              <a:rPr lang="en-US" dirty="0" err="1"/>
              <a:t>templed</a:t>
            </a:r>
            <a:r>
              <a:rPr lang="en-US" dirty="0"/>
              <a:t> </a:t>
            </a:r>
            <a:r>
              <a:rPr lang="en-US" dirty="0" err="1"/>
              <a:t>cyflwyno</a:t>
            </a:r>
            <a:r>
              <a:rPr lang="en-US" dirty="0"/>
              <a:t> </a:t>
            </a:r>
            <a:r>
              <a:rPr lang="en-US" dirty="0" err="1"/>
              <a:t>aseiniad</a:t>
            </a:r>
            <a:r>
              <a:rPr lang="en-US" dirty="0"/>
              <a:t> (</a:t>
            </a:r>
            <a:r>
              <a:rPr lang="en-US" dirty="0" err="1"/>
              <a:t>ar</a:t>
            </a:r>
            <a:r>
              <a:rPr lang="en-US" dirty="0"/>
              <a:t> Moodle).</a:t>
            </a:r>
            <a:endParaRPr lang="en-GB" dirty="0"/>
          </a:p>
          <a:p>
            <a:endParaRPr lang="en-GB" dirty="0"/>
          </a:p>
        </p:txBody>
      </p:sp>
      <p:sp>
        <p:nvSpPr>
          <p:cNvPr id="4" name="Content Placeholder 3"/>
          <p:cNvSpPr>
            <a:spLocks noGrp="1"/>
          </p:cNvSpPr>
          <p:nvPr>
            <p:ph sz="half" idx="2"/>
          </p:nvPr>
        </p:nvSpPr>
        <p:spPr>
          <a:xfrm>
            <a:off x="7190747" y="2126221"/>
            <a:ext cx="4313864" cy="4589471"/>
          </a:xfrm>
        </p:spPr>
        <p:txBody>
          <a:bodyPr>
            <a:normAutofit lnSpcReduction="10000"/>
          </a:bodyPr>
          <a:lstStyle/>
          <a:p>
            <a:r>
              <a:rPr lang="en-GB" i="1" dirty="0"/>
              <a:t>Write in a formal academic style and use the first person of the verb for reflection only. Try to structure your work clearly and logically and present it in accurate and standard language using Spellchecker to ensure accuracy. If you refer to PTE experiences, then adhere to ethical conventions and ensure anonymity for all schools and individuals. To demonstrate your effort to improve personal skills, remember to use the assignment submission template (available on Moodle).</a:t>
            </a:r>
          </a:p>
        </p:txBody>
      </p:sp>
    </p:spTree>
    <p:extLst>
      <p:ext uri="{BB962C8B-B14F-4D97-AF65-F5344CB8AC3E}">
        <p14:creationId xmlns:p14="http://schemas.microsoft.com/office/powerpoint/2010/main" val="3711863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32F680-26B8-49E5-8488-BA9822AD8386}"/>
              </a:ext>
            </a:extLst>
          </p:cNvPr>
          <p:cNvPicPr>
            <a:picLocks noChangeAspect="1"/>
          </p:cNvPicPr>
          <p:nvPr/>
        </p:nvPicPr>
        <p:blipFill>
          <a:blip r:embed="rId3"/>
          <a:stretch>
            <a:fillRect/>
          </a:stretch>
        </p:blipFill>
        <p:spPr>
          <a:xfrm>
            <a:off x="3148781" y="228600"/>
            <a:ext cx="6902373" cy="6017810"/>
          </a:xfrm>
          <a:prstGeom prst="rect">
            <a:avLst/>
          </a:prstGeom>
        </p:spPr>
      </p:pic>
    </p:spTree>
    <p:extLst>
      <p:ext uri="{BB962C8B-B14F-4D97-AF65-F5344CB8AC3E}">
        <p14:creationId xmlns:p14="http://schemas.microsoft.com/office/powerpoint/2010/main" val="351703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D5ACF-319C-4757-9165-023FD5F8ACFE}"/>
              </a:ext>
            </a:extLst>
          </p:cNvPr>
          <p:cNvSpPr>
            <a:spLocks noGrp="1"/>
          </p:cNvSpPr>
          <p:nvPr>
            <p:ph type="title"/>
          </p:nvPr>
        </p:nvSpPr>
        <p:spPr/>
        <p:txBody>
          <a:bodyPr/>
          <a:lstStyle/>
          <a:p>
            <a:r>
              <a:rPr lang="en-GB" dirty="0" err="1"/>
              <a:t>Cyflwyniad</a:t>
            </a:r>
            <a:br>
              <a:rPr lang="en-GB" dirty="0"/>
            </a:br>
            <a:r>
              <a:rPr lang="en-GB" i="1" dirty="0"/>
              <a:t>Introduction</a:t>
            </a:r>
            <a:endParaRPr lang="en-GB" dirty="0"/>
          </a:p>
        </p:txBody>
      </p:sp>
      <p:sp>
        <p:nvSpPr>
          <p:cNvPr id="3" name="Content Placeholder 2">
            <a:extLst>
              <a:ext uri="{FF2B5EF4-FFF2-40B4-BE49-F238E27FC236}">
                <a16:creationId xmlns:a16="http://schemas.microsoft.com/office/drawing/2014/main" id="{5C9ED902-DF1A-4A6A-BA7B-BA408E3B1665}"/>
              </a:ext>
            </a:extLst>
          </p:cNvPr>
          <p:cNvSpPr>
            <a:spLocks noGrp="1"/>
          </p:cNvSpPr>
          <p:nvPr>
            <p:ph sz="half" idx="1"/>
          </p:nvPr>
        </p:nvSpPr>
        <p:spPr>
          <a:xfrm>
            <a:off x="2589212" y="2133600"/>
            <a:ext cx="4313864" cy="4508360"/>
          </a:xfrm>
        </p:spPr>
        <p:txBody>
          <a:bodyPr>
            <a:normAutofit lnSpcReduction="10000"/>
          </a:bodyPr>
          <a:lstStyle/>
          <a:p>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rhowch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drosolwg</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o nod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eich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aseiniad</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yn</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y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paragraff</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agoriadol</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p>
          <a:p>
            <a:r>
              <a:rPr lang="en-GB" sz="2000" dirty="0" err="1">
                <a:solidFill>
                  <a:schemeClr val="tx1"/>
                </a:solidFill>
                <a:latin typeface="Arial" panose="020B0604020202020204" pitchFamily="34" charset="0"/>
                <a:ea typeface="Calibri" panose="020F0502020204030204" pitchFamily="34" charset="0"/>
                <a:cs typeface="Times New Roman" panose="02020603050405020304" pitchFamily="18" charset="0"/>
              </a:rPr>
              <a:t>c</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yflwynwch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y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disgybl</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disgyblion</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gan</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roi’r</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cyd-destun</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fel</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yr</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amlinellir</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yn</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iii</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p>
            <a:r>
              <a:rPr lang="en-GB" sz="2000" dirty="0" err="1">
                <a:solidFill>
                  <a:schemeClr val="tx1"/>
                </a:solidFill>
                <a:latin typeface="Arial" panose="020B0604020202020204" pitchFamily="34" charset="0"/>
                <a:ea typeface="Calibri" panose="020F0502020204030204" pitchFamily="34" charset="0"/>
                <a:cs typeface="Times New Roman" panose="02020603050405020304" pitchFamily="18" charset="0"/>
              </a:rPr>
              <a:t>r</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howch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drosolwg</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cryno</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o'r</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ymyrraeth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ddewisoch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eglurwch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beth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yw</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pham</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y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gwnaethoch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ei</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ddewis</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canolbwyntiwch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ar</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sgiliau</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gwybodaeth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dealltwriaeth</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ac </a:t>
            </a:r>
            <a:r>
              <a:rPr lang="en-GB" sz="20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ati</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p>
            <a:pPr marL="0" indent="0">
              <a:buNone/>
            </a:pPr>
            <a:r>
              <a:rPr lang="en-GB" sz="2000" b="1" dirty="0">
                <a:solidFill>
                  <a:schemeClr val="tx1"/>
                </a:solidFill>
                <a:latin typeface="Arial" panose="020B0604020202020204" pitchFamily="34" charset="0"/>
                <a:ea typeface="Calibri" panose="020F0502020204030204" pitchFamily="34" charset="0"/>
                <a:cs typeface="Times New Roman" panose="02020603050405020304" pitchFamily="18" charset="0"/>
              </a:rPr>
              <a:t>     </a:t>
            </a:r>
            <a:r>
              <a:rPr lang="en-GB" sz="2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r>
              <a:rPr lang="en-GB" sz="2000" b="1" dirty="0" err="1">
                <a:solidFill>
                  <a:schemeClr val="tx1"/>
                </a:solidFill>
                <a:latin typeface="Arial" panose="020B0604020202020204" pitchFamily="34" charset="0"/>
                <a:ea typeface="Calibri" panose="020F0502020204030204" pitchFamily="34" charset="0"/>
                <a:cs typeface="Times New Roman" panose="02020603050405020304" pitchFamily="18" charset="0"/>
              </a:rPr>
              <a:t>t</a:t>
            </a:r>
            <a:r>
              <a:rPr lang="en-GB" sz="2000" b="1"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ua</a:t>
            </a:r>
            <a:r>
              <a:rPr lang="en-GB" sz="2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400 gair)</a:t>
            </a:r>
            <a:r>
              <a:rPr lang="en-GB" sz="2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Content Placeholder 3">
            <a:extLst>
              <a:ext uri="{FF2B5EF4-FFF2-40B4-BE49-F238E27FC236}">
                <a16:creationId xmlns:a16="http://schemas.microsoft.com/office/drawing/2014/main" id="{346F4407-0367-4C81-B665-5302D0DDFBE9}"/>
              </a:ext>
            </a:extLst>
          </p:cNvPr>
          <p:cNvSpPr>
            <a:spLocks noGrp="1"/>
          </p:cNvSpPr>
          <p:nvPr>
            <p:ph sz="half" idx="2"/>
          </p:nvPr>
        </p:nvSpPr>
        <p:spPr/>
        <p:txBody>
          <a:bodyPr>
            <a:normAutofit lnSpcReduction="10000"/>
          </a:bodyPr>
          <a:lstStyle/>
          <a:p>
            <a:r>
              <a:rPr lang="en-GB" sz="2000" i="1" dirty="0">
                <a:effectLst/>
                <a:latin typeface="Arial" panose="020B0604020202020204" pitchFamily="34" charset="0"/>
                <a:ea typeface="Calibri" panose="020F0502020204030204" pitchFamily="34" charset="0"/>
                <a:cs typeface="Times New Roman" panose="02020603050405020304" pitchFamily="18" charset="0"/>
              </a:rPr>
              <a:t>provide an overview of the aims of your assignment in the opening paragraph</a:t>
            </a:r>
          </a:p>
          <a:p>
            <a:r>
              <a:rPr lang="en-GB" sz="2000" i="1" dirty="0">
                <a:latin typeface="Arial" panose="020B0604020202020204" pitchFamily="34" charset="0"/>
                <a:ea typeface="Calibri" panose="020F0502020204030204" pitchFamily="34" charset="0"/>
                <a:cs typeface="Times New Roman" panose="02020603050405020304" pitchFamily="18" charset="0"/>
              </a:rPr>
              <a:t>i</a:t>
            </a:r>
            <a:r>
              <a:rPr lang="en-GB" sz="2000" i="1" dirty="0">
                <a:effectLst/>
                <a:latin typeface="Arial" panose="020B0604020202020204" pitchFamily="34" charset="0"/>
                <a:ea typeface="Calibri" panose="020F0502020204030204" pitchFamily="34" charset="0"/>
                <a:cs typeface="Times New Roman" panose="02020603050405020304" pitchFamily="18" charset="0"/>
              </a:rPr>
              <a:t>ntroduce the pupil/pupils and provide the context as outlined in </a:t>
            </a:r>
            <a:r>
              <a:rPr lang="en-GB" sz="2000" b="1" i="1" dirty="0">
                <a:effectLst/>
                <a:latin typeface="Arial" panose="020B0604020202020204" pitchFamily="34" charset="0"/>
                <a:ea typeface="Calibri" panose="020F0502020204030204" pitchFamily="34" charset="0"/>
                <a:cs typeface="Times New Roman" panose="02020603050405020304" pitchFamily="18" charset="0"/>
              </a:rPr>
              <a:t>2 iii.   </a:t>
            </a:r>
          </a:p>
          <a:p>
            <a:r>
              <a:rPr lang="en-GB" sz="2000" i="1" dirty="0">
                <a:latin typeface="Arial" panose="020B0604020202020204" pitchFamily="34" charset="0"/>
                <a:ea typeface="Calibri" panose="020F0502020204030204" pitchFamily="34" charset="0"/>
                <a:cs typeface="Times New Roman" panose="02020603050405020304" pitchFamily="18" charset="0"/>
              </a:rPr>
              <a:t>g</a:t>
            </a:r>
            <a:r>
              <a:rPr lang="en-GB" sz="2000" i="1" dirty="0">
                <a:effectLst/>
                <a:latin typeface="Arial" panose="020B0604020202020204" pitchFamily="34" charset="0"/>
                <a:ea typeface="Calibri" panose="020F0502020204030204" pitchFamily="34" charset="0"/>
                <a:cs typeface="Times New Roman" panose="02020603050405020304" pitchFamily="18" charset="0"/>
              </a:rPr>
              <a:t>ive a concise overview of your chosen intervention, explain what it is and why you chose it – focus on skills/knowledge/ understanding etc.            </a:t>
            </a:r>
            <a:r>
              <a:rPr lang="en-GB" sz="2000" b="1" i="1" dirty="0">
                <a:effectLst/>
                <a:latin typeface="Arial" panose="020B0604020202020204" pitchFamily="34" charset="0"/>
                <a:ea typeface="Calibri" panose="020F0502020204030204" pitchFamily="34" charset="0"/>
                <a:cs typeface="Times New Roman" panose="02020603050405020304" pitchFamily="18" charset="0"/>
              </a:rPr>
              <a:t>(approx. 400 words)</a:t>
            </a:r>
            <a:endParaRPr lang="en-GB" sz="2000"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240684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6C612-7EAE-4C37-8545-B2E13EED4576}"/>
              </a:ext>
            </a:extLst>
          </p:cNvPr>
          <p:cNvSpPr>
            <a:spLocks noGrp="1"/>
          </p:cNvSpPr>
          <p:nvPr>
            <p:ph type="title"/>
          </p:nvPr>
        </p:nvSpPr>
        <p:spPr/>
        <p:txBody>
          <a:bodyPr/>
          <a:lstStyle/>
          <a:p>
            <a:r>
              <a:rPr lang="en-GB" dirty="0" err="1"/>
              <a:t>Prif</a:t>
            </a:r>
            <a:r>
              <a:rPr lang="en-GB" dirty="0"/>
              <a:t> ran</a:t>
            </a:r>
            <a:br>
              <a:rPr lang="en-GB" dirty="0"/>
            </a:br>
            <a:r>
              <a:rPr lang="en-GB" i="1" dirty="0"/>
              <a:t>Main body</a:t>
            </a:r>
            <a:endParaRPr lang="en-GB" dirty="0"/>
          </a:p>
        </p:txBody>
      </p:sp>
      <p:sp>
        <p:nvSpPr>
          <p:cNvPr id="3" name="Content Placeholder 2">
            <a:extLst>
              <a:ext uri="{FF2B5EF4-FFF2-40B4-BE49-F238E27FC236}">
                <a16:creationId xmlns:a16="http://schemas.microsoft.com/office/drawing/2014/main" id="{8D6AF767-680B-4A06-9BCB-AB9D8AAC6BFA}"/>
              </a:ext>
            </a:extLst>
          </p:cNvPr>
          <p:cNvSpPr>
            <a:spLocks noGrp="1"/>
          </p:cNvSpPr>
          <p:nvPr>
            <p:ph sz="half" idx="1"/>
          </p:nvPr>
        </p:nvSpPr>
        <p:spPr>
          <a:xfrm>
            <a:off x="2468562" y="1905000"/>
            <a:ext cx="4313864" cy="3777622"/>
          </a:xfrm>
        </p:spPr>
        <p:txBody>
          <a:bodyPr>
            <a:noAutofit/>
          </a:bodyPr>
          <a:lstStyle/>
          <a:p>
            <a:r>
              <a:rPr lang="cy-GB" dirty="0">
                <a:solidFill>
                  <a:schemeClr val="tx1"/>
                </a:solidFill>
                <a:effectLst/>
                <a:latin typeface="Arial" panose="020B0604020202020204" pitchFamily="34" charset="0"/>
                <a:ea typeface="Calibri" panose="020F0502020204030204" pitchFamily="34" charset="0"/>
              </a:rPr>
              <a:t>ymhelaethu ar sut mae plant yn dysgu ac yn datblygu o fewn yr agwedd a ddewiswyd e.e. ymddygiad, lles, llythrennedd ac ati a chysylltu â theori fel y crybwyllir yn </a:t>
            </a:r>
            <a:r>
              <a:rPr lang="cy-GB" b="1" dirty="0">
                <a:solidFill>
                  <a:schemeClr val="tx1"/>
                </a:solidFill>
                <a:effectLst/>
                <a:latin typeface="Arial" panose="020B0604020202020204" pitchFamily="34" charset="0"/>
                <a:ea typeface="Calibri" panose="020F0502020204030204" pitchFamily="34" charset="0"/>
              </a:rPr>
              <a:t>2 </a:t>
            </a:r>
            <a:r>
              <a:rPr lang="cy-GB" b="1" dirty="0" err="1">
                <a:solidFill>
                  <a:schemeClr val="tx1"/>
                </a:solidFill>
                <a:effectLst/>
                <a:latin typeface="Arial" panose="020B0604020202020204" pitchFamily="34" charset="0"/>
                <a:ea typeface="Calibri" panose="020F0502020204030204" pitchFamily="34" charset="0"/>
              </a:rPr>
              <a:t>ii</a:t>
            </a:r>
            <a:r>
              <a:rPr lang="cy-GB" dirty="0">
                <a:solidFill>
                  <a:schemeClr val="tx1"/>
                </a:solidFill>
                <a:effectLst/>
                <a:latin typeface="Arial" panose="020B0604020202020204" pitchFamily="34" charset="0"/>
                <a:ea typeface="Calibri" panose="020F0502020204030204" pitchFamily="34" charset="0"/>
              </a:rPr>
              <a:t>. </a:t>
            </a:r>
          </a:p>
          <a:p>
            <a:r>
              <a:rPr lang="cy-GB" dirty="0">
                <a:solidFill>
                  <a:schemeClr val="tx1"/>
                </a:solidFill>
                <a:latin typeface="Arial" panose="020B0604020202020204" pitchFamily="34" charset="0"/>
                <a:ea typeface="Calibri" panose="020F0502020204030204" pitchFamily="34" charset="0"/>
              </a:rPr>
              <a:t>e</a:t>
            </a:r>
            <a:r>
              <a:rPr lang="cy-GB" dirty="0">
                <a:solidFill>
                  <a:schemeClr val="tx1"/>
                </a:solidFill>
                <a:effectLst/>
                <a:latin typeface="Arial" panose="020B0604020202020204" pitchFamily="34" charset="0"/>
                <a:ea typeface="Calibri" panose="020F0502020204030204" pitchFamily="34" charset="0"/>
              </a:rPr>
              <a:t>sboniwch pam mae dilyniant mewn dysgu yn bwysig a chysylltwch â disgwyliadau'r cwricwlwm (gweler </a:t>
            </a:r>
            <a:r>
              <a:rPr lang="cy-GB" b="1" dirty="0">
                <a:solidFill>
                  <a:schemeClr val="tx1"/>
                </a:solidFill>
                <a:effectLst/>
                <a:latin typeface="Arial" panose="020B0604020202020204" pitchFamily="34" charset="0"/>
                <a:ea typeface="Calibri" panose="020F0502020204030204" pitchFamily="34" charset="0"/>
              </a:rPr>
              <a:t>2 </a:t>
            </a:r>
            <a:r>
              <a:rPr lang="cy-GB" b="1" dirty="0" err="1">
                <a:solidFill>
                  <a:schemeClr val="tx1"/>
                </a:solidFill>
                <a:effectLst/>
                <a:latin typeface="Arial" panose="020B0604020202020204" pitchFamily="34" charset="0"/>
                <a:ea typeface="Calibri" panose="020F0502020204030204" pitchFamily="34" charset="0"/>
              </a:rPr>
              <a:t>iv</a:t>
            </a:r>
            <a:r>
              <a:rPr lang="cy-GB" b="1" dirty="0">
                <a:solidFill>
                  <a:schemeClr val="tx1"/>
                </a:solidFill>
                <a:effectLst/>
                <a:latin typeface="Arial" panose="020B0604020202020204" pitchFamily="34" charset="0"/>
                <a:ea typeface="Calibri" panose="020F0502020204030204" pitchFamily="34" charset="0"/>
              </a:rPr>
              <a:t>.</a:t>
            </a:r>
            <a:endParaRPr lang="cy-GB" b="1" dirty="0">
              <a:solidFill>
                <a:schemeClr val="tx1"/>
              </a:solidFill>
              <a:latin typeface="Arial" panose="020B0604020202020204" pitchFamily="34" charset="0"/>
              <a:ea typeface="Calibri" panose="020F0502020204030204" pitchFamily="34" charset="0"/>
            </a:endParaRPr>
          </a:p>
          <a:p>
            <a:r>
              <a:rPr lang="cy-GB" dirty="0">
                <a:solidFill>
                  <a:schemeClr val="tx1"/>
                </a:solidFill>
                <a:latin typeface="Arial" panose="020B0604020202020204" pitchFamily="34" charset="0"/>
                <a:ea typeface="Calibri" panose="020F0502020204030204" pitchFamily="34" charset="0"/>
              </a:rPr>
              <a:t>y</a:t>
            </a:r>
            <a:r>
              <a:rPr lang="cy-GB" dirty="0">
                <a:solidFill>
                  <a:schemeClr val="tx1"/>
                </a:solidFill>
                <a:effectLst/>
                <a:latin typeface="Arial" panose="020B0604020202020204" pitchFamily="34" charset="0"/>
                <a:ea typeface="Calibri" panose="020F0502020204030204" pitchFamily="34" charset="0"/>
              </a:rPr>
              <a:t>mhelaethwch ar yr ymyrraeth a ddewisoch - eglurwch sut y byddech chi'n ei weithredu a phwy fyddai'n gyfrifol am hynny, e.e. athro / cynorthwyydd cymorth / rhieni / asiantaethau allanol ac ati. </a:t>
            </a:r>
            <a:endParaRPr lang="en-GB" dirty="0">
              <a:solidFill>
                <a:schemeClr val="tx1"/>
              </a:solidFill>
            </a:endParaRPr>
          </a:p>
        </p:txBody>
      </p:sp>
      <p:sp>
        <p:nvSpPr>
          <p:cNvPr id="4" name="Content Placeholder 3">
            <a:extLst>
              <a:ext uri="{FF2B5EF4-FFF2-40B4-BE49-F238E27FC236}">
                <a16:creationId xmlns:a16="http://schemas.microsoft.com/office/drawing/2014/main" id="{5037148A-8C36-424C-AFF8-734B32B6CD97}"/>
              </a:ext>
            </a:extLst>
          </p:cNvPr>
          <p:cNvSpPr>
            <a:spLocks noGrp="1"/>
          </p:cNvSpPr>
          <p:nvPr>
            <p:ph sz="half" idx="2"/>
          </p:nvPr>
        </p:nvSpPr>
        <p:spPr>
          <a:xfrm>
            <a:off x="7190747" y="2126221"/>
            <a:ext cx="4313864" cy="4405207"/>
          </a:xfrm>
        </p:spPr>
        <p:txBody>
          <a:bodyPr>
            <a:normAutofit fontScale="92500" lnSpcReduction="20000"/>
          </a:bodyPr>
          <a:lstStyle/>
          <a:p>
            <a:pPr>
              <a:lnSpc>
                <a:spcPct val="107000"/>
              </a:lnSpc>
              <a:spcAft>
                <a:spcPts val="800"/>
              </a:spcAft>
              <a:tabLst>
                <a:tab pos="180340" algn="l"/>
              </a:tabLst>
            </a:pPr>
            <a:r>
              <a:rPr lang="en-GB" sz="2100" i="1" dirty="0">
                <a:effectLst/>
                <a:latin typeface="Arial" panose="020B0604020202020204" pitchFamily="34" charset="0"/>
                <a:ea typeface="Calibri" panose="020F0502020204030204" pitchFamily="34" charset="0"/>
                <a:cs typeface="Times New Roman" panose="02020603050405020304" pitchFamily="18" charset="0"/>
              </a:rPr>
              <a:t>elaborate on how children learn and develop within your chosen aspect e.g. behaviour, wellbeing, literacy etc. and link to theory as mentioned in </a:t>
            </a:r>
            <a:r>
              <a:rPr lang="en-GB" sz="2100" b="1" i="1" dirty="0">
                <a:effectLst/>
                <a:latin typeface="Arial" panose="020B0604020202020204" pitchFamily="34" charset="0"/>
                <a:ea typeface="Calibri" panose="020F0502020204030204" pitchFamily="34" charset="0"/>
                <a:cs typeface="Times New Roman" panose="02020603050405020304" pitchFamily="18" charset="0"/>
              </a:rPr>
              <a:t>2 ii. </a:t>
            </a:r>
            <a:endParaRPr lang="en-GB" sz="2100" b="1" i="1"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sz="2100" i="1" dirty="0">
                <a:effectLst/>
                <a:latin typeface="Arial" panose="020B0604020202020204" pitchFamily="34" charset="0"/>
                <a:ea typeface="Calibri" panose="020F0502020204030204" pitchFamily="34" charset="0"/>
                <a:cs typeface="Times New Roman" panose="02020603050405020304" pitchFamily="18" charset="0"/>
              </a:rPr>
              <a:t>explain why progression in learning is important and link to curriculum expectations (see </a:t>
            </a:r>
            <a:r>
              <a:rPr lang="en-GB" sz="2100" b="1" i="1" dirty="0">
                <a:effectLst/>
                <a:latin typeface="Arial" panose="020B0604020202020204" pitchFamily="34" charset="0"/>
                <a:ea typeface="Calibri" panose="020F0502020204030204" pitchFamily="34" charset="0"/>
                <a:cs typeface="Times New Roman" panose="02020603050405020304" pitchFamily="18" charset="0"/>
              </a:rPr>
              <a:t>2 iv.</a:t>
            </a:r>
            <a:r>
              <a:rPr lang="en-GB" sz="2100" i="1" dirty="0">
                <a:effectLst/>
                <a:latin typeface="Arial" panose="020B0604020202020204" pitchFamily="34" charset="0"/>
                <a:ea typeface="Calibri" panose="020F0502020204030204" pitchFamily="34" charset="0"/>
                <a:cs typeface="Times New Roman" panose="02020603050405020304" pitchFamily="18" charset="0"/>
              </a:rPr>
              <a:t>).  </a:t>
            </a:r>
          </a:p>
          <a:p>
            <a:pPr>
              <a:lnSpc>
                <a:spcPct val="107000"/>
              </a:lnSpc>
              <a:spcAft>
                <a:spcPts val="800"/>
              </a:spcAft>
              <a:tabLst>
                <a:tab pos="180340" algn="l"/>
              </a:tabLst>
            </a:pPr>
            <a:r>
              <a:rPr lang="en-GB" sz="2100" i="1" dirty="0">
                <a:latin typeface="Arial" panose="020B0604020202020204" pitchFamily="34" charset="0"/>
                <a:ea typeface="Calibri" panose="020F0502020204030204" pitchFamily="34" charset="0"/>
                <a:cs typeface="Times New Roman" panose="02020603050405020304" pitchFamily="18" charset="0"/>
              </a:rPr>
              <a:t>e</a:t>
            </a:r>
            <a:r>
              <a:rPr lang="en-GB" sz="2100" i="1" dirty="0">
                <a:effectLst/>
                <a:latin typeface="Arial" panose="020B0604020202020204" pitchFamily="34" charset="0"/>
                <a:ea typeface="Calibri" panose="020F0502020204030204" pitchFamily="34" charset="0"/>
                <a:cs typeface="Times New Roman" panose="02020603050405020304" pitchFamily="18" charset="0"/>
              </a:rPr>
              <a:t>laborate on your chosen intervention –</a:t>
            </a:r>
            <a:r>
              <a:rPr lang="en-GB" sz="2100" b="1" i="1" dirty="0">
                <a:effectLst/>
                <a:latin typeface="Arial" panose="020B0604020202020204" pitchFamily="34" charset="0"/>
                <a:ea typeface="Calibri" panose="020F0502020204030204" pitchFamily="34" charset="0"/>
                <a:cs typeface="Times New Roman" panose="02020603050405020304" pitchFamily="18" charset="0"/>
              </a:rPr>
              <a:t> </a:t>
            </a:r>
            <a:r>
              <a:rPr lang="en-GB" sz="2100" i="1" dirty="0">
                <a:effectLst/>
                <a:latin typeface="Arial" panose="020B0604020202020204" pitchFamily="34" charset="0"/>
                <a:ea typeface="Calibri" panose="020F0502020204030204" pitchFamily="34" charset="0"/>
                <a:cs typeface="Times New Roman" panose="02020603050405020304" pitchFamily="18" charset="0"/>
              </a:rPr>
              <a:t>explain how you would implement it and who would be responsible e.g. teacher/support assistant/parents/outside agencies etc</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dirty="0"/>
          </a:p>
        </p:txBody>
      </p:sp>
    </p:spTree>
    <p:extLst>
      <p:ext uri="{BB962C8B-B14F-4D97-AF65-F5344CB8AC3E}">
        <p14:creationId xmlns:p14="http://schemas.microsoft.com/office/powerpoint/2010/main" val="3430232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6C612-7EAE-4C37-8545-B2E13EED4576}"/>
              </a:ext>
            </a:extLst>
          </p:cNvPr>
          <p:cNvSpPr>
            <a:spLocks noGrp="1"/>
          </p:cNvSpPr>
          <p:nvPr>
            <p:ph type="title"/>
          </p:nvPr>
        </p:nvSpPr>
        <p:spPr/>
        <p:txBody>
          <a:bodyPr/>
          <a:lstStyle/>
          <a:p>
            <a:r>
              <a:rPr lang="en-GB" dirty="0" err="1"/>
              <a:t>Prif</a:t>
            </a:r>
            <a:r>
              <a:rPr lang="en-GB" dirty="0"/>
              <a:t> ran (</a:t>
            </a:r>
            <a:r>
              <a:rPr lang="en-GB" dirty="0" err="1"/>
              <a:t>parhad</a:t>
            </a:r>
            <a:r>
              <a:rPr lang="en-GB" dirty="0"/>
              <a:t>)</a:t>
            </a:r>
            <a:br>
              <a:rPr lang="en-GB" dirty="0"/>
            </a:br>
            <a:r>
              <a:rPr lang="en-GB" i="1" dirty="0"/>
              <a:t>Main body (continued)</a:t>
            </a:r>
            <a:endParaRPr lang="en-GB" dirty="0"/>
          </a:p>
        </p:txBody>
      </p:sp>
      <p:sp>
        <p:nvSpPr>
          <p:cNvPr id="3" name="Content Placeholder 2">
            <a:extLst>
              <a:ext uri="{FF2B5EF4-FFF2-40B4-BE49-F238E27FC236}">
                <a16:creationId xmlns:a16="http://schemas.microsoft.com/office/drawing/2014/main" id="{8D6AF767-680B-4A06-9BCB-AB9D8AAC6BFA}"/>
              </a:ext>
            </a:extLst>
          </p:cNvPr>
          <p:cNvSpPr>
            <a:spLocks noGrp="1"/>
          </p:cNvSpPr>
          <p:nvPr>
            <p:ph sz="half" idx="1"/>
          </p:nvPr>
        </p:nvSpPr>
        <p:spPr>
          <a:xfrm>
            <a:off x="2468562" y="1905000"/>
            <a:ext cx="4313864" cy="3777622"/>
          </a:xfrm>
        </p:spPr>
        <p:txBody>
          <a:bodyPr>
            <a:noAutofit/>
          </a:bodyPr>
          <a:lstStyle/>
          <a:p>
            <a:r>
              <a:rPr lang="cy-GB" sz="1800" dirty="0">
                <a:solidFill>
                  <a:schemeClr val="tx1"/>
                </a:solidFill>
                <a:effectLst/>
                <a:latin typeface="Arial" panose="020B0604020202020204" pitchFamily="34" charset="0"/>
                <a:ea typeface="Calibri" panose="020F0502020204030204" pitchFamily="34" charset="0"/>
              </a:rPr>
              <a:t>gwerthuswch eich ymyrraeth, gan ystyried ei gryfderau a'i gyfyngiadau posib fel y crybwyllir yn </a:t>
            </a:r>
            <a:r>
              <a:rPr lang="cy-GB" sz="1800" b="1" dirty="0">
                <a:solidFill>
                  <a:schemeClr val="tx1"/>
                </a:solidFill>
                <a:effectLst/>
                <a:latin typeface="Arial" panose="020B0604020202020204" pitchFamily="34" charset="0"/>
                <a:ea typeface="Calibri" panose="020F0502020204030204" pitchFamily="34" charset="0"/>
              </a:rPr>
              <a:t>2 </a:t>
            </a:r>
            <a:r>
              <a:rPr lang="cy-GB" sz="1800" b="1" dirty="0" err="1">
                <a:solidFill>
                  <a:schemeClr val="tx1"/>
                </a:solidFill>
                <a:effectLst/>
                <a:latin typeface="Arial" panose="020B0604020202020204" pitchFamily="34" charset="0"/>
                <a:ea typeface="Calibri" panose="020F0502020204030204" pitchFamily="34" charset="0"/>
              </a:rPr>
              <a:t>v</a:t>
            </a:r>
            <a:r>
              <a:rPr lang="cy-GB" sz="1800" dirty="0" err="1">
                <a:solidFill>
                  <a:schemeClr val="tx1"/>
                </a:solidFill>
                <a:effectLst/>
                <a:latin typeface="Arial" panose="020B0604020202020204" pitchFamily="34" charset="0"/>
                <a:ea typeface="Calibri" panose="020F0502020204030204" pitchFamily="34" charset="0"/>
              </a:rPr>
              <a:t>.</a:t>
            </a:r>
            <a:endParaRPr lang="cy-GB" sz="1800" dirty="0">
              <a:solidFill>
                <a:schemeClr val="tx1"/>
              </a:solidFill>
              <a:effectLst/>
              <a:latin typeface="Arial" panose="020B0604020202020204" pitchFamily="34" charset="0"/>
              <a:ea typeface="Calibri" panose="020F0502020204030204" pitchFamily="34" charset="0"/>
            </a:endParaRPr>
          </a:p>
          <a:p>
            <a:r>
              <a:rPr lang="cy-GB" dirty="0">
                <a:solidFill>
                  <a:schemeClr val="tx1"/>
                </a:solidFill>
                <a:latin typeface="Arial" panose="020B0604020202020204" pitchFamily="34" charset="0"/>
                <a:ea typeface="Calibri" panose="020F0502020204030204" pitchFamily="34" charset="0"/>
              </a:rPr>
              <a:t>y</a:t>
            </a:r>
            <a:r>
              <a:rPr lang="cy-GB" sz="1800" dirty="0">
                <a:solidFill>
                  <a:schemeClr val="tx1"/>
                </a:solidFill>
                <a:effectLst/>
                <a:latin typeface="Arial" panose="020B0604020202020204" pitchFamily="34" charset="0"/>
                <a:ea typeface="Calibri" panose="020F0502020204030204" pitchFamily="34" charset="0"/>
              </a:rPr>
              <a:t>styriwch y goblygiadau ar gyfer addysgu a dysgu. Cefnogwch hyn gyda thystiolaeth os yn bosibl (gweler </a:t>
            </a:r>
            <a:r>
              <a:rPr lang="cy-GB" sz="1800" b="1" dirty="0">
                <a:solidFill>
                  <a:schemeClr val="tx1"/>
                </a:solidFill>
                <a:effectLst/>
                <a:latin typeface="Arial" panose="020B0604020202020204" pitchFamily="34" charset="0"/>
                <a:ea typeface="Calibri" panose="020F0502020204030204" pitchFamily="34" charset="0"/>
              </a:rPr>
              <a:t>2 </a:t>
            </a:r>
            <a:r>
              <a:rPr lang="cy-GB" sz="1800" b="1" dirty="0" err="1">
                <a:solidFill>
                  <a:schemeClr val="tx1"/>
                </a:solidFill>
                <a:effectLst/>
                <a:latin typeface="Arial" panose="020B0604020202020204" pitchFamily="34" charset="0"/>
                <a:ea typeface="Calibri" panose="020F0502020204030204" pitchFamily="34" charset="0"/>
              </a:rPr>
              <a:t>v</a:t>
            </a:r>
            <a:r>
              <a:rPr lang="cy-GB" sz="1800" dirty="0" err="1">
                <a:solidFill>
                  <a:schemeClr val="tx1"/>
                </a:solidFill>
                <a:effectLst/>
                <a:latin typeface="Arial" panose="020B0604020202020204" pitchFamily="34" charset="0"/>
                <a:ea typeface="Calibri" panose="020F0502020204030204" pitchFamily="34" charset="0"/>
              </a:rPr>
              <a:t>.</a:t>
            </a:r>
            <a:r>
              <a:rPr lang="cy-GB" sz="1800" dirty="0">
                <a:solidFill>
                  <a:schemeClr val="tx1"/>
                </a:solidFill>
                <a:effectLst/>
                <a:latin typeface="Arial" panose="020B0604020202020204" pitchFamily="34" charset="0"/>
                <a:ea typeface="Calibri" panose="020F0502020204030204" pitchFamily="34" charset="0"/>
              </a:rPr>
              <a:t>). </a:t>
            </a:r>
          </a:p>
          <a:p>
            <a:r>
              <a:rPr lang="cy-GB" dirty="0">
                <a:solidFill>
                  <a:schemeClr val="tx1"/>
                </a:solidFill>
                <a:latin typeface="Arial" panose="020B0604020202020204" pitchFamily="34" charset="0"/>
                <a:ea typeface="Calibri" panose="020F0502020204030204" pitchFamily="34" charset="0"/>
              </a:rPr>
              <a:t>ceisiwch osgoi </a:t>
            </a:r>
            <a:r>
              <a:rPr lang="cy-GB" sz="1800" dirty="0">
                <a:solidFill>
                  <a:schemeClr val="tx1"/>
                </a:solidFill>
                <a:effectLst/>
                <a:latin typeface="Arial" panose="020B0604020202020204" pitchFamily="34" charset="0"/>
                <a:ea typeface="Calibri" panose="020F0502020204030204" pitchFamily="34" charset="0"/>
              </a:rPr>
              <a:t>defnyddio deunydd gwefan sy'n hyrwyddo adnoddau penodol oherwydd mae’n bosib bod rhain wedi eu anelu at ddibenion masnachol.</a:t>
            </a:r>
          </a:p>
          <a:p>
            <a:r>
              <a:rPr lang="cy-GB" dirty="0">
                <a:solidFill>
                  <a:schemeClr val="tx1"/>
                </a:solidFill>
                <a:latin typeface="Arial" panose="020B0604020202020204" pitchFamily="34" charset="0"/>
                <a:ea typeface="Calibri" panose="020F0502020204030204" pitchFamily="34" charset="0"/>
              </a:rPr>
              <a:t>c</a:t>
            </a:r>
            <a:r>
              <a:rPr lang="cy-GB" sz="1800" dirty="0">
                <a:solidFill>
                  <a:schemeClr val="tx1"/>
                </a:solidFill>
                <a:effectLst/>
                <a:latin typeface="Arial" panose="020B0604020202020204" pitchFamily="34" charset="0"/>
                <a:ea typeface="Calibri" panose="020F0502020204030204" pitchFamily="34" charset="0"/>
              </a:rPr>
              <a:t>adwch ffocws glir ar eich disgybl/</a:t>
            </a:r>
            <a:r>
              <a:rPr lang="cy-GB" sz="1800" dirty="0" err="1">
                <a:solidFill>
                  <a:schemeClr val="tx1"/>
                </a:solidFill>
                <a:effectLst/>
                <a:latin typeface="Arial" panose="020B0604020202020204" pitchFamily="34" charset="0"/>
                <a:ea typeface="Calibri" panose="020F0502020204030204" pitchFamily="34" charset="0"/>
              </a:rPr>
              <a:t>ion</a:t>
            </a:r>
            <a:r>
              <a:rPr lang="cy-GB" sz="1800" dirty="0">
                <a:solidFill>
                  <a:schemeClr val="tx1"/>
                </a:solidFill>
                <a:effectLst/>
                <a:latin typeface="Arial" panose="020B0604020202020204" pitchFamily="34" charset="0"/>
                <a:ea typeface="Calibri" panose="020F0502020204030204" pitchFamily="34" charset="0"/>
              </a:rPr>
              <a:t> drwy’r aseiniad</a:t>
            </a:r>
            <a:r>
              <a:rPr lang="cy-GB" dirty="0">
                <a:solidFill>
                  <a:schemeClr val="tx1"/>
                </a:solidFill>
                <a:latin typeface="Arial" panose="020B0604020202020204" pitchFamily="34" charset="0"/>
                <a:ea typeface="Calibri" panose="020F0502020204030204" pitchFamily="34" charset="0"/>
              </a:rPr>
              <a:t>.</a:t>
            </a:r>
          </a:p>
          <a:p>
            <a:pPr marL="0" indent="0">
              <a:buNone/>
            </a:pPr>
            <a:r>
              <a:rPr lang="cy-GB" sz="1800" dirty="0">
                <a:solidFill>
                  <a:schemeClr val="tx1"/>
                </a:solidFill>
                <a:effectLst/>
                <a:latin typeface="Arial" panose="020B0604020202020204" pitchFamily="34" charset="0"/>
                <a:ea typeface="Calibri" panose="020F0502020204030204" pitchFamily="34" charset="0"/>
              </a:rPr>
              <a:t>      (tua 3,200 gair)</a:t>
            </a:r>
          </a:p>
          <a:p>
            <a:endParaRPr lang="cy-GB" dirty="0">
              <a:solidFill>
                <a:srgbClr val="222222"/>
              </a:solidFill>
              <a:latin typeface="Arial" panose="020B0604020202020204" pitchFamily="34" charset="0"/>
              <a:ea typeface="Calibri" panose="020F0502020204030204" pitchFamily="34" charset="0"/>
            </a:endParaRPr>
          </a:p>
          <a:p>
            <a:endParaRPr lang="en-GB" dirty="0">
              <a:solidFill>
                <a:schemeClr val="tx1"/>
              </a:solidFill>
            </a:endParaRPr>
          </a:p>
        </p:txBody>
      </p:sp>
      <p:sp>
        <p:nvSpPr>
          <p:cNvPr id="4" name="Content Placeholder 3">
            <a:extLst>
              <a:ext uri="{FF2B5EF4-FFF2-40B4-BE49-F238E27FC236}">
                <a16:creationId xmlns:a16="http://schemas.microsoft.com/office/drawing/2014/main" id="{5037148A-8C36-424C-AFF8-734B32B6CD97}"/>
              </a:ext>
            </a:extLst>
          </p:cNvPr>
          <p:cNvSpPr>
            <a:spLocks noGrp="1"/>
          </p:cNvSpPr>
          <p:nvPr>
            <p:ph sz="half" idx="2"/>
          </p:nvPr>
        </p:nvSpPr>
        <p:spPr>
          <a:xfrm>
            <a:off x="7190747" y="2126221"/>
            <a:ext cx="4313864" cy="4637435"/>
          </a:xfrm>
        </p:spPr>
        <p:txBody>
          <a:bodyPr>
            <a:normAutofit fontScale="92500" lnSpcReduction="10000"/>
          </a:bodyPr>
          <a:lstStyle/>
          <a:p>
            <a:pPr>
              <a:lnSpc>
                <a:spcPct val="107000"/>
              </a:lnSpc>
              <a:spcAft>
                <a:spcPts val="800"/>
              </a:spcAft>
              <a:tabLst>
                <a:tab pos="180340" algn="l"/>
              </a:tabLst>
            </a:pPr>
            <a:r>
              <a:rPr lang="en-GB" i="1" dirty="0">
                <a:latin typeface="Arial" panose="020B0604020202020204" pitchFamily="34" charset="0"/>
                <a:ea typeface="Calibri" panose="020F0502020204030204" pitchFamily="34" charset="0"/>
                <a:cs typeface="Times New Roman" panose="02020603050405020304" pitchFamily="18" charset="0"/>
              </a:rPr>
              <a:t>e</a:t>
            </a:r>
            <a:r>
              <a:rPr lang="en-GB" sz="1800" i="1" dirty="0">
                <a:effectLst/>
                <a:latin typeface="Arial" panose="020B0604020202020204" pitchFamily="34" charset="0"/>
                <a:ea typeface="Calibri" panose="020F0502020204030204" pitchFamily="34" charset="0"/>
                <a:cs typeface="Times New Roman" panose="02020603050405020304" pitchFamily="18" charset="0"/>
              </a:rPr>
              <a:t>valuate your intervention, considering its strengths and possible limitations as mentioned in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2 v. </a:t>
            </a:r>
          </a:p>
          <a:p>
            <a:pPr>
              <a:lnSpc>
                <a:spcPct val="107000"/>
              </a:lnSpc>
              <a:spcAft>
                <a:spcPts val="800"/>
              </a:spcAft>
              <a:tabLst>
                <a:tab pos="180340" algn="l"/>
              </a:tabLst>
            </a:pPr>
            <a:r>
              <a:rPr lang="en-GB" i="1" dirty="0">
                <a:latin typeface="Arial" panose="020B0604020202020204" pitchFamily="34" charset="0"/>
                <a:ea typeface="Calibri" panose="020F0502020204030204" pitchFamily="34" charset="0"/>
                <a:cs typeface="Times New Roman" panose="02020603050405020304" pitchFamily="18" charset="0"/>
              </a:rPr>
              <a:t>c</a:t>
            </a:r>
            <a:r>
              <a:rPr lang="en-GB" sz="1800" i="1" dirty="0">
                <a:effectLst/>
                <a:latin typeface="Arial" panose="020B0604020202020204" pitchFamily="34" charset="0"/>
                <a:ea typeface="Calibri" panose="020F0502020204030204" pitchFamily="34" charset="0"/>
                <a:cs typeface="Times New Roman" panose="02020603050405020304" pitchFamily="18" charset="0"/>
              </a:rPr>
              <a:t>onsider its implications for both teaching and learning. Evidence this if possible (see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2 v.</a:t>
            </a:r>
            <a:r>
              <a:rPr lang="en-GB" sz="1800" i="1" dirty="0">
                <a:effectLst/>
                <a:latin typeface="Arial" panose="020B0604020202020204" pitchFamily="34" charset="0"/>
                <a:ea typeface="Calibri" panose="020F0502020204030204" pitchFamily="34" charset="0"/>
                <a:cs typeface="Times New Roman" panose="02020603050405020304" pitchFamily="18" charset="0"/>
              </a:rPr>
              <a:t>) </a:t>
            </a:r>
          </a:p>
          <a:p>
            <a:pPr>
              <a:lnSpc>
                <a:spcPct val="107000"/>
              </a:lnSpc>
              <a:spcAft>
                <a:spcPts val="800"/>
              </a:spcAft>
              <a:tabLst>
                <a:tab pos="180340" algn="l"/>
              </a:tabLst>
            </a:pPr>
            <a:r>
              <a:rPr lang="en-GB" i="1" dirty="0">
                <a:latin typeface="Arial" panose="020B0604020202020204" pitchFamily="34" charset="0"/>
                <a:ea typeface="Calibri" panose="020F0502020204030204" pitchFamily="34" charset="0"/>
                <a:cs typeface="Times New Roman" panose="02020603050405020304" pitchFamily="18" charset="0"/>
              </a:rPr>
              <a:t>a</a:t>
            </a:r>
            <a:r>
              <a:rPr lang="en-GB" sz="1800" i="1" dirty="0">
                <a:effectLst/>
                <a:latin typeface="Arial" panose="020B0604020202020204" pitchFamily="34" charset="0"/>
                <a:ea typeface="Calibri" panose="020F0502020204030204" pitchFamily="34" charset="0"/>
                <a:cs typeface="Times New Roman" panose="02020603050405020304" pitchFamily="18" charset="0"/>
              </a:rPr>
              <a:t>void using website material that promotes particular resources as these may be shared for commercial purposes.  </a:t>
            </a: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i="1" dirty="0">
                <a:latin typeface="Arial" panose="020B0604020202020204" pitchFamily="34" charset="0"/>
                <a:ea typeface="Calibri" panose="020F0502020204030204" pitchFamily="34" charset="0"/>
                <a:cs typeface="Times New Roman" panose="02020603050405020304" pitchFamily="18" charset="0"/>
              </a:rPr>
              <a:t>k</a:t>
            </a:r>
            <a:r>
              <a:rPr lang="en-GB" sz="1800" i="1" dirty="0">
                <a:effectLst/>
                <a:latin typeface="Arial" panose="020B0604020202020204" pitchFamily="34" charset="0"/>
                <a:ea typeface="Calibri" panose="020F0502020204030204" pitchFamily="34" charset="0"/>
                <a:cs typeface="Times New Roman" panose="02020603050405020304" pitchFamily="18" charset="0"/>
              </a:rPr>
              <a:t>eep a clear focus on your chosen pupil/pupils throughout. </a:t>
            </a: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sz="1800" b="1" i="1" dirty="0">
                <a:effectLst/>
                <a:latin typeface="Arial" panose="020B0604020202020204" pitchFamily="34" charset="0"/>
                <a:ea typeface="Calibri" panose="020F0502020204030204" pitchFamily="34" charset="0"/>
                <a:cs typeface="Times New Roman" panose="02020603050405020304" pitchFamily="18" charset="0"/>
              </a:rPr>
              <a:t>(approx. 3,200 words)</a:t>
            </a: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5431630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58F0A-D424-47B9-8FBE-B0E53EEA3959}"/>
              </a:ext>
            </a:extLst>
          </p:cNvPr>
          <p:cNvSpPr>
            <a:spLocks noGrp="1"/>
          </p:cNvSpPr>
          <p:nvPr>
            <p:ph type="title"/>
          </p:nvPr>
        </p:nvSpPr>
        <p:spPr/>
        <p:txBody>
          <a:bodyPr/>
          <a:lstStyle/>
          <a:p>
            <a:r>
              <a:rPr lang="en-GB" dirty="0" err="1"/>
              <a:t>Diweddglo</a:t>
            </a:r>
            <a:br>
              <a:rPr lang="en-GB" dirty="0"/>
            </a:br>
            <a:r>
              <a:rPr lang="en-GB" i="1" dirty="0"/>
              <a:t>Conclusion</a:t>
            </a:r>
            <a:endParaRPr lang="en-GB" dirty="0"/>
          </a:p>
        </p:txBody>
      </p:sp>
      <p:sp>
        <p:nvSpPr>
          <p:cNvPr id="3" name="Content Placeholder 2">
            <a:extLst>
              <a:ext uri="{FF2B5EF4-FFF2-40B4-BE49-F238E27FC236}">
                <a16:creationId xmlns:a16="http://schemas.microsoft.com/office/drawing/2014/main" id="{BCE801C2-AEE3-4C4C-A0AA-583934AE8548}"/>
              </a:ext>
            </a:extLst>
          </p:cNvPr>
          <p:cNvSpPr>
            <a:spLocks noGrp="1"/>
          </p:cNvSpPr>
          <p:nvPr>
            <p:ph sz="half" idx="1"/>
          </p:nvPr>
        </p:nvSpPr>
        <p:spPr/>
        <p:txBody>
          <a:bodyPr/>
          <a:lstStyle/>
          <a:p>
            <a:r>
              <a:rPr lang="cy-GB" sz="1800" dirty="0">
                <a:effectLst/>
                <a:latin typeface="Arial" panose="020B0604020202020204" pitchFamily="34" charset="0"/>
                <a:ea typeface="Calibri" panose="020F0502020204030204" pitchFamily="34" charset="0"/>
                <a:cs typeface="Times New Roman" panose="02020603050405020304" pitchFamily="18" charset="0"/>
              </a:rPr>
              <a:t>crynhowch eich trafodaeth at ei gilydd a nodwch y camau nesaf i’w hystyried ar gyfer y disgybl/</a:t>
            </a:r>
            <a:r>
              <a:rPr lang="cy-GB" sz="1800" dirty="0" err="1">
                <a:effectLst/>
                <a:latin typeface="Arial" panose="020B0604020202020204" pitchFamily="34" charset="0"/>
                <a:ea typeface="Calibri" panose="020F0502020204030204" pitchFamily="34" charset="0"/>
                <a:cs typeface="Times New Roman" panose="02020603050405020304" pitchFamily="18" charset="0"/>
              </a:rPr>
              <a:t>ion</a:t>
            </a:r>
            <a:r>
              <a:rPr lang="cy-GB" sz="1800" dirty="0">
                <a:effectLst/>
                <a:latin typeface="Arial" panose="020B0604020202020204" pitchFamily="34" charset="0"/>
                <a:ea typeface="Calibri" panose="020F0502020204030204" pitchFamily="34" charset="0"/>
                <a:cs typeface="Times New Roman" panose="02020603050405020304" pitchFamily="18" charset="0"/>
              </a:rPr>
              <a:t> a’r staff, e.e. a oes budd o gyflwyno’r ymyrraeth hon ar draws yr ysgol gyfan?  </a:t>
            </a:r>
            <a:r>
              <a:rPr lang="en-GB" sz="1800" dirty="0">
                <a:effectLst/>
                <a:latin typeface="Arial" panose="020B0604020202020204" pitchFamily="34" charset="0"/>
                <a:ea typeface="Calibri" panose="020F0502020204030204" pitchFamily="34" charset="0"/>
                <a:cs typeface="Times New Roman" panose="02020603050405020304" pitchFamily="18" charset="0"/>
              </a:rPr>
              <a:t>A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ellid</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cynnwys</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rhieni</a:t>
            </a:r>
            <a:r>
              <a:rPr lang="en-GB" sz="1800" dirty="0">
                <a:effectLst/>
                <a:latin typeface="Arial" panose="020B0604020202020204" pitchFamily="34" charset="0"/>
                <a:ea typeface="Calibri" panose="020F0502020204030204" pitchFamily="34" charset="0"/>
                <a:cs typeface="Times New Roman" panose="02020603050405020304" pitchFamily="18" charset="0"/>
              </a:rPr>
              <a:t>? A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oes</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angen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hyfforddiant</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pellach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Unrhywbeth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wybodaeth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arall</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perthnasol</a:t>
            </a:r>
            <a:r>
              <a:rPr lang="en-GB" sz="1800" dirty="0">
                <a:effectLst/>
                <a:latin typeface="Arial" panose="020B0604020202020204" pitchFamily="34" charset="0"/>
                <a:ea typeface="Calibri" panose="020F0502020204030204" pitchFamily="34" charset="0"/>
                <a:cs typeface="Times New Roman" panose="02020603050405020304" pitchFamily="18" charset="0"/>
              </a:rPr>
              <a:t>.</a:t>
            </a:r>
          </a:p>
          <a:p>
            <a:pPr marL="0" indent="0">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r>
              <a:rPr lang="en-GB" sz="1800" b="1"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Tua</a:t>
            </a:r>
            <a:r>
              <a:rPr lang="en-GB"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400 gair)</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Content Placeholder 3">
            <a:extLst>
              <a:ext uri="{FF2B5EF4-FFF2-40B4-BE49-F238E27FC236}">
                <a16:creationId xmlns:a16="http://schemas.microsoft.com/office/drawing/2014/main" id="{49FC3313-8E25-4797-944B-FB27A7740E2D}"/>
              </a:ext>
            </a:extLst>
          </p:cNvPr>
          <p:cNvSpPr>
            <a:spLocks noGrp="1"/>
          </p:cNvSpPr>
          <p:nvPr>
            <p:ph sz="half" idx="2"/>
          </p:nvPr>
        </p:nvSpPr>
        <p:spPr/>
        <p:txBody>
          <a:bodyPr/>
          <a:lstStyle/>
          <a:p>
            <a:pPr>
              <a:lnSpc>
                <a:spcPct val="107000"/>
              </a:lnSpc>
              <a:spcAft>
                <a:spcPts val="800"/>
              </a:spcAft>
              <a:tabLst>
                <a:tab pos="180340" algn="l"/>
              </a:tabLst>
            </a:pPr>
            <a:r>
              <a:rPr lang="en-GB" sz="1800" i="1" dirty="0">
                <a:effectLst/>
                <a:latin typeface="Arial" panose="020B0604020202020204" pitchFamily="34" charset="0"/>
                <a:ea typeface="Calibri" panose="020F0502020204030204" pitchFamily="34" charset="0"/>
                <a:cs typeface="Times New Roman" panose="02020603050405020304" pitchFamily="18" charset="0"/>
              </a:rPr>
              <a:t>draw your discussion together and identify the next steps for consideration for both the pupil/pupils and staff e.g. could this intervention be rolled out across the whole school?  Could parents be included? Do you/staff need further training etc.? </a:t>
            </a: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tabLst>
                <a:tab pos="90170" algn="l"/>
                <a:tab pos="180340" algn="l"/>
              </a:tabLst>
            </a:pPr>
            <a:r>
              <a:rPr lang="en-GB" sz="1800" b="1" i="1" dirty="0">
                <a:effectLst/>
                <a:latin typeface="Arial" panose="020B0604020202020204" pitchFamily="34" charset="0"/>
                <a:ea typeface="Calibri" panose="020F0502020204030204" pitchFamily="34" charset="0"/>
                <a:cs typeface="Times New Roman" panose="02020603050405020304" pitchFamily="18" charset="0"/>
              </a:rPr>
              <a:t>      (approx. 400 words)</a:t>
            </a: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248324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69052-0983-49CF-B35B-4BE4E5832D56}"/>
              </a:ext>
            </a:extLst>
          </p:cNvPr>
          <p:cNvSpPr>
            <a:spLocks noGrp="1"/>
          </p:cNvSpPr>
          <p:nvPr>
            <p:ph type="title"/>
          </p:nvPr>
        </p:nvSpPr>
        <p:spPr/>
        <p:txBody>
          <a:bodyPr/>
          <a:lstStyle/>
          <a:p>
            <a:r>
              <a:rPr lang="en-GB" dirty="0"/>
              <a:t>‘’Top Tips!’’</a:t>
            </a:r>
          </a:p>
        </p:txBody>
      </p:sp>
      <p:sp>
        <p:nvSpPr>
          <p:cNvPr id="3" name="Content Placeholder 2">
            <a:extLst>
              <a:ext uri="{FF2B5EF4-FFF2-40B4-BE49-F238E27FC236}">
                <a16:creationId xmlns:a16="http://schemas.microsoft.com/office/drawing/2014/main" id="{FC254586-6AB8-4A8B-993E-F7E4DBB1DB09}"/>
              </a:ext>
            </a:extLst>
          </p:cNvPr>
          <p:cNvSpPr>
            <a:spLocks noGrp="1"/>
          </p:cNvSpPr>
          <p:nvPr>
            <p:ph sz="half" idx="1"/>
          </p:nvPr>
        </p:nvSpPr>
        <p:spPr>
          <a:xfrm>
            <a:off x="2589212" y="2133600"/>
            <a:ext cx="4313864" cy="4546600"/>
          </a:xfrm>
        </p:spPr>
        <p:txBody>
          <a:bodyPr>
            <a:normAutofit fontScale="77500" lnSpcReduction="20000"/>
          </a:bodyPr>
          <a:lstStyle/>
          <a:p>
            <a:r>
              <a:rPr lang="en-GB" sz="1800" dirty="0" err="1">
                <a:effectLst/>
                <a:latin typeface="Arial" panose="020B0604020202020204" pitchFamily="34" charset="0"/>
                <a:ea typeface="Calibri" panose="020F0502020204030204" pitchFamily="34" charset="0"/>
              </a:rPr>
              <a:t>Ysgrifennwch</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mewn</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arddull</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academaidd</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ffurfiol</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heblaw</a:t>
            </a:r>
            <a:r>
              <a:rPr lang="en-GB" sz="1800" dirty="0">
                <a:effectLst/>
                <a:latin typeface="Arial" panose="020B0604020202020204" pitchFamily="34" charset="0"/>
                <a:ea typeface="Calibri" panose="020F0502020204030204" pitchFamily="34" charset="0"/>
              </a:rPr>
              <a:t> pan </a:t>
            </a:r>
            <a:r>
              <a:rPr lang="en-GB" sz="1800" dirty="0" err="1">
                <a:effectLst/>
                <a:latin typeface="Arial" panose="020B0604020202020204" pitchFamily="34" charset="0"/>
                <a:ea typeface="Calibri" panose="020F0502020204030204" pitchFamily="34" charset="0"/>
              </a:rPr>
              <a:t>fyddwch</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yn</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adfyfyrio</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ar</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brofiadau</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lle</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mae’n</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dderbyniol</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i</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ddefnyddio</a:t>
            </a:r>
            <a:r>
              <a:rPr lang="en-GB" sz="1800" dirty="0">
                <a:effectLst/>
                <a:latin typeface="Arial" panose="020B0604020202020204" pitchFamily="34" charset="0"/>
                <a:ea typeface="Calibri" panose="020F0502020204030204" pitchFamily="34" charset="0"/>
              </a:rPr>
              <a:t> person </a:t>
            </a:r>
            <a:r>
              <a:rPr lang="en-GB" sz="1800" dirty="0" err="1">
                <a:effectLst/>
                <a:latin typeface="Arial" panose="020B0604020202020204" pitchFamily="34" charset="0"/>
                <a:ea typeface="Calibri" panose="020F0502020204030204" pitchFamily="34" charset="0"/>
              </a:rPr>
              <a:t>cyntaf</a:t>
            </a:r>
            <a:r>
              <a:rPr lang="en-GB" sz="1800" dirty="0">
                <a:effectLst/>
                <a:latin typeface="Arial" panose="020B0604020202020204" pitchFamily="34" charset="0"/>
                <a:ea typeface="Calibri" panose="020F0502020204030204" pitchFamily="34" charset="0"/>
              </a:rPr>
              <a:t> y </a:t>
            </a:r>
            <a:r>
              <a:rPr lang="en-GB" sz="1800" dirty="0" err="1">
                <a:effectLst/>
                <a:latin typeface="Arial" panose="020B0604020202020204" pitchFamily="34" charset="0"/>
                <a:ea typeface="Calibri" panose="020F0502020204030204" pitchFamily="34" charset="0"/>
              </a:rPr>
              <a:t>ferf</a:t>
            </a:r>
            <a:r>
              <a:rPr lang="en-GB" sz="1800" dirty="0">
                <a:effectLst/>
                <a:latin typeface="Arial" panose="020B0604020202020204" pitchFamily="34" charset="0"/>
                <a:ea typeface="Calibri" panose="020F0502020204030204" pitchFamily="34" charset="0"/>
              </a:rPr>
              <a:t>.</a:t>
            </a:r>
          </a:p>
          <a:p>
            <a:r>
              <a:rPr lang="en-GB" sz="1800" dirty="0" err="1">
                <a:effectLst/>
                <a:latin typeface="Arial" panose="020B0604020202020204" pitchFamily="34" charset="0"/>
                <a:ea typeface="Calibri" panose="020F0502020204030204" pitchFamily="34" charset="0"/>
                <a:cs typeface="Times New Roman" panose="02020603050405020304" pitchFamily="18" charset="0"/>
              </a:rPr>
              <a:t>Bydd</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aseiniad</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llifo’n</a:t>
            </a:r>
            <a:r>
              <a:rPr lang="en-GB" sz="1800" dirty="0">
                <a:effectLst/>
                <a:latin typeface="Arial" panose="020B0604020202020204" pitchFamily="34" charset="0"/>
                <a:ea typeface="Calibri" panose="020F0502020204030204" pitchFamily="34" charset="0"/>
                <a:cs typeface="Times New Roman" panose="02020603050405020304" pitchFamily="18" charset="0"/>
              </a:rPr>
              <a:t>’ well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heb</a:t>
            </a:r>
            <a:r>
              <a:rPr lang="en-GB" sz="1800" dirty="0">
                <a:effectLst/>
                <a:latin typeface="Arial" panose="020B0604020202020204" pitchFamily="34" charset="0"/>
                <a:ea typeface="Calibri" panose="020F0502020204030204" pitchFamily="34" charset="0"/>
                <a:cs typeface="Times New Roman" panose="02020603050405020304" pitchFamily="18" charset="0"/>
              </a:rPr>
              <a:t> is-</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deitlau</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ond</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defnyddiwch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nifer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fechan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os</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ydy</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hynny’n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eich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helpu</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i</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drefnu’r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aseiniad</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yn</a:t>
            </a:r>
            <a:r>
              <a:rPr lang="en-GB" sz="1800" dirty="0">
                <a:effectLst/>
                <a:latin typeface="Arial" panose="020B0604020202020204" pitchFamily="34" charset="0"/>
                <a:ea typeface="Calibri" panose="020F0502020204030204" pitchFamily="34" charset="0"/>
                <a:cs typeface="Times New Roman" panose="02020603050405020304" pitchFamily="18" charset="0"/>
              </a:rPr>
              <a:t> well.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err="1">
                <a:effectLst/>
                <a:latin typeface="Arial" panose="020B0604020202020204" pitchFamily="34" charset="0"/>
                <a:ea typeface="Calibri" panose="020F0502020204030204" pitchFamily="34" charset="0"/>
              </a:rPr>
              <a:t>Darllenwch</a:t>
            </a:r>
            <a:r>
              <a:rPr lang="en-GB" sz="1800" dirty="0">
                <a:effectLst/>
                <a:latin typeface="Arial" panose="020B0604020202020204" pitchFamily="34" charset="0"/>
                <a:ea typeface="Calibri" panose="020F0502020204030204" pitchFamily="34" charset="0"/>
              </a:rPr>
              <a:t> y </a:t>
            </a:r>
            <a:r>
              <a:rPr lang="en-GB" sz="1800" dirty="0" err="1">
                <a:effectLst/>
                <a:latin typeface="Arial" panose="020B0604020202020204" pitchFamily="34" charset="0"/>
                <a:ea typeface="Calibri" panose="020F0502020204030204" pitchFamily="34" charset="0"/>
              </a:rPr>
              <a:t>meini</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prawf</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asesu</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generig</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ar</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gyfer</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lefel</a:t>
            </a:r>
            <a:r>
              <a:rPr lang="en-GB" sz="1800" dirty="0">
                <a:effectLst/>
                <a:latin typeface="Arial" panose="020B0604020202020204" pitchFamily="34" charset="0"/>
                <a:ea typeface="Calibri" panose="020F0502020204030204" pitchFamily="34" charset="0"/>
              </a:rPr>
              <a:t> 5 (</a:t>
            </a:r>
            <a:r>
              <a:rPr lang="en-GB" sz="1800" dirty="0" err="1">
                <a:effectLst/>
                <a:latin typeface="Arial" panose="020B0604020202020204" pitchFamily="34" charset="0"/>
                <a:ea typeface="Calibri" panose="020F0502020204030204" pitchFamily="34" charset="0"/>
              </a:rPr>
              <a:t>ar</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gael</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ar</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ddiwedd</a:t>
            </a:r>
            <a:r>
              <a:rPr lang="en-GB" sz="1800" dirty="0">
                <a:effectLst/>
                <a:latin typeface="Arial" panose="020B0604020202020204" pitchFamily="34" charset="0"/>
                <a:ea typeface="Calibri" panose="020F0502020204030204" pitchFamily="34" charset="0"/>
              </a:rPr>
              <a:t> y </a:t>
            </a:r>
            <a:r>
              <a:rPr lang="en-GB" sz="1800" dirty="0" err="1">
                <a:effectLst/>
                <a:latin typeface="Arial" panose="020B0604020202020204" pitchFamily="34" charset="0"/>
                <a:ea typeface="Calibri" panose="020F0502020204030204" pitchFamily="34" charset="0"/>
              </a:rPr>
              <a:t>fanyleb</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asesu</a:t>
            </a:r>
            <a:r>
              <a:rPr lang="en-GB" sz="1800" dirty="0">
                <a:effectLst/>
                <a:latin typeface="Arial" panose="020B0604020202020204" pitchFamily="34" charset="0"/>
                <a:ea typeface="Calibri" panose="020F0502020204030204" pitchFamily="34" charset="0"/>
              </a:rPr>
              <a:t> </a:t>
            </a:r>
            <a:r>
              <a:rPr lang="en-GB" sz="1800" dirty="0" err="1">
                <a:effectLst/>
                <a:latin typeface="Arial" panose="020B0604020202020204" pitchFamily="34" charset="0"/>
                <a:ea typeface="Calibri" panose="020F0502020204030204" pitchFamily="34" charset="0"/>
              </a:rPr>
              <a:t>ar</a:t>
            </a:r>
            <a:r>
              <a:rPr lang="en-GB" sz="1800" dirty="0">
                <a:effectLst/>
                <a:latin typeface="Arial" panose="020B0604020202020204" pitchFamily="34" charset="0"/>
                <a:ea typeface="Calibri" panose="020F0502020204030204" pitchFamily="34" charset="0"/>
              </a:rPr>
              <a:t> Moodle). </a:t>
            </a:r>
            <a:endParaRPr lang="en-GB" dirty="0">
              <a:latin typeface="Arial" panose="020B0604020202020204" pitchFamily="34" charset="0"/>
              <a:ea typeface="Calibri" panose="020F0502020204030204" pitchFamily="34" charset="0"/>
            </a:endParaRPr>
          </a:p>
          <a:p>
            <a:r>
              <a:rPr lang="en-GB" sz="1800" dirty="0">
                <a:effectLst/>
                <a:latin typeface="Arial" panose="020B0604020202020204" pitchFamily="34" charset="0"/>
                <a:ea typeface="Calibri" panose="020F0502020204030204" pitchFamily="34" charset="0"/>
                <a:cs typeface="Times New Roman" panose="02020603050405020304" pitchFamily="18" charset="0"/>
              </a:rPr>
              <a:t>Ail-</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ddarllenwch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canllawiau’r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fanyleb</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asesu</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ar</a:t>
            </a:r>
            <a:r>
              <a:rPr lang="en-GB" sz="1800" dirty="0">
                <a:effectLst/>
                <a:latin typeface="Arial" panose="020B0604020202020204" pitchFamily="34" charset="0"/>
                <a:ea typeface="Calibri" panose="020F0502020204030204" pitchFamily="34" charset="0"/>
                <a:cs typeface="Times New Roman" panose="02020603050405020304" pitchFamily="18" charset="0"/>
              </a:rPr>
              <a:t> Moodle ac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enwedig</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tudalennau</a:t>
            </a:r>
            <a:r>
              <a:rPr lang="en-GB" sz="1800" dirty="0">
                <a:effectLst/>
                <a:latin typeface="Arial" panose="020B0604020202020204" pitchFamily="34" charset="0"/>
                <a:ea typeface="Calibri" panose="020F0502020204030204" pitchFamily="34" charset="0"/>
                <a:cs typeface="Times New Roman" panose="02020603050405020304" pitchFamily="18" charset="0"/>
              </a:rPr>
              <a:t>  2, 3 &amp; 4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adrannau</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canllawiau</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penodol</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i’r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asesiad</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hwn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Gwnewch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siwr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fod</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holl</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elfennau</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hyn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wedi’u</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cynnwys</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yn</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eich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aseiniad</a:t>
            </a:r>
            <a:r>
              <a:rPr lang="en-GB" dirty="0">
                <a:latin typeface="Arial" panose="020B0604020202020204" pitchFamily="34" charset="0"/>
                <a:ea typeface="Calibri" panose="020F0502020204030204" pitchFamily="34" charset="0"/>
                <a:cs typeface="Times New Roman" panose="02020603050405020304" pitchFamily="18" charset="0"/>
              </a:rPr>
              <a:t> -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dyma’r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meini</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prawf</a:t>
            </a:r>
            <a:r>
              <a:rPr lang="en-GB" sz="1800" dirty="0">
                <a:effectLst/>
                <a:latin typeface="Arial" panose="020B0604020202020204" pitchFamily="34" charset="0"/>
                <a:ea typeface="Calibri" panose="020F0502020204030204" pitchFamily="34" charset="0"/>
                <a:cs typeface="Times New Roman" panose="02020603050405020304" pitchFamily="18" charset="0"/>
              </a:rPr>
              <a:t> a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ddefnyddir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gan</a:t>
            </a:r>
            <a:r>
              <a:rPr lang="en-GB" sz="1800" dirty="0">
                <a:effectLst/>
                <a:latin typeface="Arial" panose="020B0604020202020204" pitchFamily="34" charset="0"/>
                <a:ea typeface="Calibri" panose="020F0502020204030204" pitchFamily="34" charset="0"/>
                <a:cs typeface="Times New Roman" panose="02020603050405020304" pitchFamily="18" charset="0"/>
              </a:rPr>
              <a:t> y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tîm</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marcio</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wrth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farcio’ch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gwaith</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Content Placeholder 3">
            <a:extLst>
              <a:ext uri="{FF2B5EF4-FFF2-40B4-BE49-F238E27FC236}">
                <a16:creationId xmlns:a16="http://schemas.microsoft.com/office/drawing/2014/main" id="{5E464B65-3834-4282-8A3B-BC2EC473F85C}"/>
              </a:ext>
            </a:extLst>
          </p:cNvPr>
          <p:cNvSpPr>
            <a:spLocks noGrp="1"/>
          </p:cNvSpPr>
          <p:nvPr>
            <p:ph sz="half" idx="2"/>
          </p:nvPr>
        </p:nvSpPr>
        <p:spPr/>
        <p:txBody>
          <a:bodyPr>
            <a:normAutofit fontScale="77500" lnSpcReduction="20000"/>
          </a:bodyPr>
          <a:lstStyle/>
          <a:p>
            <a:pPr>
              <a:lnSpc>
                <a:spcPct val="107000"/>
              </a:lnSpc>
              <a:tabLst>
                <a:tab pos="270510" algn="l"/>
              </a:tabLst>
            </a:pPr>
            <a:r>
              <a:rPr lang="en-GB" sz="1800" i="1" dirty="0">
                <a:effectLst/>
                <a:latin typeface="Arial" panose="020B0604020202020204" pitchFamily="34" charset="0"/>
                <a:ea typeface="Calibri" panose="020F0502020204030204" pitchFamily="34" charset="0"/>
                <a:cs typeface="Times New Roman" panose="02020603050405020304" pitchFamily="18" charset="0"/>
              </a:rPr>
              <a:t>Write in a formal, academic style except when reflecting on experiences, when the first person of the verb is acceptable. </a:t>
            </a: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270510" algn="l"/>
              </a:tabLst>
            </a:pPr>
            <a:r>
              <a:rPr lang="en-GB" sz="1800" i="1" dirty="0">
                <a:effectLst/>
                <a:latin typeface="Arial" panose="020B0604020202020204" pitchFamily="34" charset="0"/>
                <a:ea typeface="Calibri" panose="020F0502020204030204" pitchFamily="34" charset="0"/>
                <a:cs typeface="Times New Roman" panose="02020603050405020304" pitchFamily="18" charset="0"/>
              </a:rPr>
              <a:t>The assignment will ‘flow’ better without subtitles but use a limited number if this helps the organisation of the assignment.</a:t>
            </a:r>
          </a:p>
          <a:p>
            <a:pPr>
              <a:lnSpc>
                <a:spcPct val="107000"/>
              </a:lnSpc>
              <a:spcAft>
                <a:spcPts val="800"/>
              </a:spcAft>
              <a:tabLst>
                <a:tab pos="270510" algn="l"/>
              </a:tabLst>
            </a:pPr>
            <a:r>
              <a:rPr lang="en-GB" sz="1800" i="1" dirty="0">
                <a:effectLst/>
                <a:latin typeface="Arial" panose="020B0604020202020204" pitchFamily="34" charset="0"/>
                <a:ea typeface="Calibri" panose="020F0502020204030204" pitchFamily="34" charset="0"/>
              </a:rPr>
              <a:t>Read the generic assessment criteria for level 5 (available at the end of the assessment specification sheet on Moodle). </a:t>
            </a:r>
            <a:endParaRPr lang="en-GB" i="1" dirty="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270510" algn="l"/>
              </a:tabLst>
            </a:pPr>
            <a:r>
              <a:rPr lang="en-GB" sz="1800" i="1" dirty="0">
                <a:effectLst/>
                <a:latin typeface="Arial" panose="020B0604020202020204" pitchFamily="34" charset="0"/>
                <a:ea typeface="Calibri" panose="020F0502020204030204" pitchFamily="34" charset="0"/>
                <a:cs typeface="Times New Roman" panose="02020603050405020304" pitchFamily="18" charset="0"/>
              </a:rPr>
              <a:t>Re-read the assessment specification guidelines on Moodle, and particularly pages 2, 3 &amp; 4 and the ‘guidance specific to this assignment’ sections.  Make sure all these elements have been included within your assignment as these will be the criteria used by the marking team when marking your work.  </a:t>
            </a: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270510" algn="l"/>
              </a:tabLst>
            </a:pP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66975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Enghreifftiau</a:t>
            </a:r>
            <a:r>
              <a:rPr lang="en-GB" dirty="0"/>
              <a:t> o </a:t>
            </a:r>
            <a:r>
              <a:rPr lang="en-GB" dirty="0" err="1"/>
              <a:t>arfer</a:t>
            </a:r>
            <a:r>
              <a:rPr lang="en-GB" dirty="0"/>
              <a:t> </a:t>
            </a:r>
            <a:r>
              <a:rPr lang="en-GB" dirty="0" err="1"/>
              <a:t>dda</a:t>
            </a:r>
            <a:br>
              <a:rPr lang="en-GB" dirty="0"/>
            </a:br>
            <a:r>
              <a:rPr lang="en-GB" i="1" dirty="0"/>
              <a:t>Examples of good practice</a:t>
            </a:r>
          </a:p>
        </p:txBody>
      </p:sp>
      <p:sp>
        <p:nvSpPr>
          <p:cNvPr id="3" name="Content Placeholder 2"/>
          <p:cNvSpPr>
            <a:spLocks noGrp="1"/>
          </p:cNvSpPr>
          <p:nvPr>
            <p:ph sz="half" idx="1"/>
          </p:nvPr>
        </p:nvSpPr>
        <p:spPr/>
        <p:txBody>
          <a:bodyPr>
            <a:normAutofit/>
          </a:bodyPr>
          <a:lstStyle/>
          <a:p>
            <a:pPr marL="0" indent="0">
              <a:buNone/>
            </a:pPr>
            <a:r>
              <a:rPr lang="en-GB" sz="2800" dirty="0">
                <a:hlinkClick r:id="rId3"/>
              </a:rPr>
              <a:t>https://moodle.uwtsd.ac.uk/mod/folder/view.php?id=330495</a:t>
            </a:r>
            <a:r>
              <a:rPr lang="en-GB" sz="2800" dirty="0"/>
              <a:t> </a:t>
            </a:r>
          </a:p>
        </p:txBody>
      </p:sp>
      <p:sp>
        <p:nvSpPr>
          <p:cNvPr id="4" name="Content Placeholder 3"/>
          <p:cNvSpPr>
            <a:spLocks noGrp="1"/>
          </p:cNvSpPr>
          <p:nvPr>
            <p:ph sz="half" idx="2"/>
          </p:nvPr>
        </p:nvSpPr>
        <p:spPr/>
        <p:txBody>
          <a:bodyPr>
            <a:normAutofit/>
          </a:bodyPr>
          <a:lstStyle/>
          <a:p>
            <a:pPr marL="0" indent="0">
              <a:buNone/>
            </a:pPr>
            <a:r>
              <a:rPr lang="en-GB" sz="2800" dirty="0">
                <a:hlinkClick r:id="rId4"/>
              </a:rPr>
              <a:t>https://moodle.uwtsd.ac.uk/mod/folder/view.php?id=330496</a:t>
            </a:r>
            <a:r>
              <a:rPr lang="en-GB" sz="2800" dirty="0"/>
              <a:t> </a:t>
            </a:r>
          </a:p>
        </p:txBody>
      </p:sp>
      <p:pic>
        <p:nvPicPr>
          <p:cNvPr id="6" name="Picture 5"/>
          <p:cNvPicPr>
            <a:picLocks noChangeAspect="1"/>
          </p:cNvPicPr>
          <p:nvPr/>
        </p:nvPicPr>
        <p:blipFill>
          <a:blip r:embed="rId5"/>
          <a:stretch>
            <a:fillRect/>
          </a:stretch>
        </p:blipFill>
        <p:spPr>
          <a:xfrm>
            <a:off x="4420610" y="3869100"/>
            <a:ext cx="4129938" cy="2748286"/>
          </a:xfrm>
          <a:prstGeom prst="rect">
            <a:avLst/>
          </a:prstGeom>
        </p:spPr>
      </p:pic>
    </p:spTree>
    <p:extLst>
      <p:ext uri="{BB962C8B-B14F-4D97-AF65-F5344CB8AC3E}">
        <p14:creationId xmlns:p14="http://schemas.microsoft.com/office/powerpoint/2010/main" val="4233463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00781" y="1701709"/>
            <a:ext cx="6784230" cy="2585323"/>
          </a:xfrm>
          <a:prstGeom prst="rect">
            <a:avLst/>
          </a:prstGeom>
          <a:noFill/>
        </p:spPr>
        <p:txBody>
          <a:bodyPr wrap="none" lIns="91440" tIns="45720" rIns="91440" bIns="45720">
            <a:spAutoFit/>
          </a:bodyPr>
          <a:lstStyle/>
          <a:p>
            <a:pPr algn="ctr"/>
            <a:r>
              <a:rPr lang="en-US" sz="5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Sesiwn</a:t>
            </a:r>
            <a:r>
              <a:rPr 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Holi ac </a:t>
            </a:r>
            <a:r>
              <a:rPr lang="en-US" sz="54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rPr>
              <a:t>Ateb</a:t>
            </a:r>
            <a:endParaRPr 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a:p>
            <a:pPr algn="ctr"/>
            <a:endParaRPr 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a:p>
            <a:pPr algn="ctr"/>
            <a:r>
              <a:rPr lang="en-US" sz="5400" b="1" i="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Q&amp;A Session</a:t>
            </a:r>
          </a:p>
        </p:txBody>
      </p:sp>
      <p:sp>
        <p:nvSpPr>
          <p:cNvPr id="6" name="TextBox 5"/>
          <p:cNvSpPr txBox="1"/>
          <p:nvPr/>
        </p:nvSpPr>
        <p:spPr>
          <a:xfrm>
            <a:off x="1574465" y="5377399"/>
            <a:ext cx="10403570" cy="1200329"/>
          </a:xfrm>
          <a:prstGeom prst="rect">
            <a:avLst/>
          </a:prstGeom>
          <a:noFill/>
        </p:spPr>
        <p:txBody>
          <a:bodyPr wrap="square" rtlCol="0">
            <a:spAutoFit/>
          </a:bodyPr>
          <a:lstStyle/>
          <a:p>
            <a:pPr algn="ctr"/>
            <a:r>
              <a:rPr lang="en-GB" sz="2400" dirty="0" err="1"/>
              <a:t>Cwestiynau</a:t>
            </a:r>
            <a:r>
              <a:rPr lang="en-GB" sz="2400" dirty="0"/>
              <a:t> </a:t>
            </a:r>
            <a:r>
              <a:rPr lang="en-GB" sz="2400" dirty="0" err="1"/>
              <a:t>pellach</a:t>
            </a:r>
            <a:r>
              <a:rPr lang="en-GB" sz="2400" dirty="0"/>
              <a:t> </a:t>
            </a:r>
            <a:r>
              <a:rPr lang="en-GB" sz="2400" dirty="0" err="1"/>
              <a:t>i’r</a:t>
            </a:r>
            <a:r>
              <a:rPr lang="en-GB" sz="2400" dirty="0"/>
              <a:t> </a:t>
            </a:r>
            <a:r>
              <a:rPr lang="en-GB" sz="2400" dirty="0" err="1"/>
              <a:t>fforwm</a:t>
            </a:r>
            <a:r>
              <a:rPr lang="en-GB" sz="2400" dirty="0"/>
              <a:t>/Further questions to the forum: </a:t>
            </a:r>
            <a:r>
              <a:rPr lang="en-GB" sz="2400" dirty="0">
                <a:hlinkClick r:id="rId3"/>
              </a:rPr>
              <a:t>https://moodle.uwtsd.ac.uk/mod/forum/view.php?id=397904</a:t>
            </a:r>
            <a:r>
              <a:rPr lang="en-GB" sz="2400" dirty="0"/>
              <a:t> </a:t>
            </a:r>
          </a:p>
          <a:p>
            <a:pPr algn="ctr"/>
            <a:endParaRPr lang="en-GB" sz="2400" dirty="0"/>
          </a:p>
        </p:txBody>
      </p:sp>
    </p:spTree>
    <p:extLst>
      <p:ext uri="{BB962C8B-B14F-4D97-AF65-F5344CB8AC3E}">
        <p14:creationId xmlns:p14="http://schemas.microsoft.com/office/powerpoint/2010/main" val="2290590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0EA43885-82B1-4CAB-B633-448FB85158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1921042"/>
            <a:ext cx="4083253" cy="2885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190678"/>
      </p:ext>
    </p:extLst>
  </p:cSld>
  <p:clrMapOvr>
    <a:masterClrMapping/>
  </p:clrMapOvr>
</p:sld>
</file>

<file path=ppt/theme/theme1.xml><?xml version="1.0" encoding="utf-8"?>
<a:theme xmlns:a="http://schemas.openxmlformats.org/drawingml/2006/main" name="Wisp">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4" ma:contentTypeDescription="Create a new document." ma:contentTypeScope="" ma:versionID="dbe92236eb52756637cf95a5975600e6">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0779b79f0bdd1f697d581aed2de9f84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NotebookType" ma:index="21" nillable="true" ma:displayName="Notebook Type" ma:internalName="NotebookType">
      <xsd:simpleType>
        <xsd:restriction base="dms:Text"/>
      </xsd:simpleType>
    </xsd:element>
    <xsd:element name="FolderType" ma:index="22" nillable="true" ma:displayName="Folder Type" ma:internalName="FolderType">
      <xsd:simpleType>
        <xsd:restriction base="dms:Text"/>
      </xsd:simpleType>
    </xsd:element>
    <xsd:element name="CultureName" ma:index="23" nillable="true" ma:displayName="Culture Name" ma:internalName="CultureName">
      <xsd:simpleType>
        <xsd:restriction base="dms:Text"/>
      </xsd:simpleType>
    </xsd:element>
    <xsd:element name="AppVersion" ma:index="24" nillable="true" ma:displayName="App Version" ma:internalName="AppVersion">
      <xsd:simpleType>
        <xsd:restriction base="dms:Text"/>
      </xsd:simpleType>
    </xsd:element>
    <xsd:element name="TeamsChannelId" ma:index="25" nillable="true" ma:displayName="Teams Channel Id" ma:internalName="TeamsChannelId">
      <xsd:simpleType>
        <xsd:restriction base="dms:Text"/>
      </xsd:simpleType>
    </xsd:element>
    <xsd:element name="Owner" ma:index="26"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7" nillable="true" ma:displayName="Math Settings" ma:internalName="Math_Settings">
      <xsd:simpleType>
        <xsd:restriction base="dms:Text"/>
      </xsd:simpleType>
    </xsd:element>
    <xsd:element name="DefaultSectionNames" ma:index="28" nillable="true" ma:displayName="Default Section Names" ma:internalName="DefaultSectionNames">
      <xsd:simpleType>
        <xsd:restriction base="dms:Note">
          <xsd:maxLength value="255"/>
        </xsd:restriction>
      </xsd:simpleType>
    </xsd:element>
    <xsd:element name="Templates" ma:index="29" nillable="true" ma:displayName="Templates" ma:internalName="Templates">
      <xsd:simpleType>
        <xsd:restriction base="dms:Note">
          <xsd:maxLength value="255"/>
        </xsd:restriction>
      </xsd:simpleType>
    </xsd:element>
    <xsd:element name="Teachers" ma:index="30"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1"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2"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3" nillable="true" ma:displayName="Distribution Groups" ma:internalName="Distribution_Groups">
      <xsd:simpleType>
        <xsd:restriction base="dms:Note">
          <xsd:maxLength value="255"/>
        </xsd:restriction>
      </xsd:simpleType>
    </xsd:element>
    <xsd:element name="LMS_Mappings" ma:index="34" nillable="true" ma:displayName="LMS Mappings" ma:internalName="LMS_Mappings">
      <xsd:simpleType>
        <xsd:restriction base="dms:Note">
          <xsd:maxLength value="255"/>
        </xsd:restriction>
      </xsd:simpleType>
    </xsd:element>
    <xsd:element name="Invited_Teachers" ma:index="35" nillable="true" ma:displayName="Invited Teachers" ma:internalName="Invited_Teachers">
      <xsd:simpleType>
        <xsd:restriction base="dms:Note">
          <xsd:maxLength value="255"/>
        </xsd:restriction>
      </xsd:simpleType>
    </xsd:element>
    <xsd:element name="Invited_Students" ma:index="36" nillable="true" ma:displayName="Invited Students" ma:internalName="Invited_Students">
      <xsd:simpleType>
        <xsd:restriction base="dms:Note">
          <xsd:maxLength value="255"/>
        </xsd:restriction>
      </xsd:simpleType>
    </xsd:element>
    <xsd:element name="Self_Registration_Enabled" ma:index="37" nillable="true" ma:displayName="Self Registration Enabled" ma:internalName="Self_Registration_Enabled">
      <xsd:simpleType>
        <xsd:restriction base="dms:Boolean"/>
      </xsd:simpleType>
    </xsd:element>
    <xsd:element name="Has_Teacher_Only_SectionGroup" ma:index="38" nillable="true" ma:displayName="Has Teacher Only SectionGroup" ma:internalName="Has_Teacher_Only_SectionGroup">
      <xsd:simpleType>
        <xsd:restriction base="dms:Boolean"/>
      </xsd:simpleType>
    </xsd:element>
    <xsd:element name="Is_Collaboration_Space_Locked" ma:index="39" nillable="true" ma:displayName="Is Collaboration Space Locked" ma:internalName="Is_Collaboration_Space_Locked">
      <xsd:simpleType>
        <xsd:restriction base="dms:Boolean"/>
      </xsd:simpleType>
    </xsd:element>
    <xsd:element name="IsNotebookLocked" ma:index="40" nillable="true" ma:displayName="Is Notebook Locked" ma:internalName="IsNotebookLocked">
      <xsd:simpleType>
        <xsd:restriction base="dms:Boolean"/>
      </xsd:simpleType>
    </xsd:element>
    <xsd:element name="Teams_Channel_Section_Location" ma:index="41" nillable="true" ma:displayName="Teams Channel Section Location" ma:internalName="Teams_Channel_Section_Loca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Is_Collaboration_Space_Locked xmlns="92c24619-d6d5-42cf-b618-23d930ad9f20" xsi:nil="true"/>
    <Templates xmlns="92c24619-d6d5-42cf-b618-23d930ad9f20" xsi:nil="true"/>
    <Students xmlns="92c24619-d6d5-42cf-b618-23d930ad9f20">
      <UserInfo>
        <DisplayName/>
        <AccountId xsi:nil="true"/>
        <AccountType/>
      </UserInfo>
    </Students>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Props1.xml><?xml version="1.0" encoding="utf-8"?>
<ds:datastoreItem xmlns:ds="http://schemas.openxmlformats.org/officeDocument/2006/customXml" ds:itemID="{A7B3EA38-4CE5-4760-909C-B4764B9B35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47CC214-F2CC-49C3-8313-98EA0F35005E}">
  <ds:schemaRefs>
    <ds:schemaRef ds:uri="http://schemas.microsoft.com/sharepoint/v3/contenttype/forms"/>
  </ds:schemaRefs>
</ds:datastoreItem>
</file>

<file path=customXml/itemProps3.xml><?xml version="1.0" encoding="utf-8"?>
<ds:datastoreItem xmlns:ds="http://schemas.openxmlformats.org/officeDocument/2006/customXml" ds:itemID="{DCF5E352-63CA-4C3C-9FF4-EF8366BFE218}">
  <ds:schemaRefs>
    <ds:schemaRef ds:uri="http://schemas.microsoft.com/office/2006/metadata/properties"/>
    <ds:schemaRef ds:uri="http://schemas.microsoft.com/office/infopath/2007/PartnerControls"/>
    <ds:schemaRef ds:uri="92c24619-d6d5-42cf-b618-23d930ad9f20"/>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3302</Words>
  <Application>Microsoft Office PowerPoint</Application>
  <PresentationFormat>Sgrin Lydan</PresentationFormat>
  <Paragraphs>147</Paragraphs>
  <Slides>20</Slides>
  <Notes>15</Notes>
  <HiddenSlides>0</HiddenSlides>
  <MMClips>0</MMClips>
  <ScaleCrop>false</ScaleCrop>
  <HeadingPairs>
    <vt:vector size="6" baseType="variant">
      <vt:variant>
        <vt:lpstr>Ffontiau a Ddefnyddiwyd</vt:lpstr>
      </vt:variant>
      <vt:variant>
        <vt:i4>4</vt:i4>
      </vt:variant>
      <vt:variant>
        <vt:lpstr>Thema</vt:lpstr>
      </vt:variant>
      <vt:variant>
        <vt:i4>1</vt:i4>
      </vt:variant>
      <vt:variant>
        <vt:lpstr>Teitlau Sleidiau</vt:lpstr>
      </vt:variant>
      <vt:variant>
        <vt:i4>20</vt:i4>
      </vt:variant>
    </vt:vector>
  </HeadingPairs>
  <TitlesOfParts>
    <vt:vector size="25" baseType="lpstr">
      <vt:lpstr>Arial</vt:lpstr>
      <vt:lpstr>Calibri</vt:lpstr>
      <vt:lpstr>Century Gothic</vt:lpstr>
      <vt:lpstr>Wingdings 3</vt:lpstr>
      <vt:lpstr>Wisp</vt:lpstr>
      <vt:lpstr>Cyflwyniad PowerPoint</vt:lpstr>
      <vt:lpstr>Adyfyrio ar y modwl Reflecting on the module</vt:lpstr>
      <vt:lpstr>Teitl a manylion cyflwyno Title and submission details</vt:lpstr>
      <vt:lpstr>Manylion aseiniad Assignment details</vt:lpstr>
      <vt:lpstr>Manylion aseiniad Assignment details</vt:lpstr>
      <vt:lpstr>Manylion aseiniad Assignment details</vt:lpstr>
      <vt:lpstr>Ymgysylltu â llenyddiaeth Engagement with literature</vt:lpstr>
      <vt:lpstr>Gwybodaeth a Dealltwriaeth Knowledge and Understanding</vt:lpstr>
      <vt:lpstr>Sgiliau Gwybyddol a Chymdeithasol Cognitive and Intellectual Skills</vt:lpstr>
      <vt:lpstr>Sgiliau Ymarferol Practical Skills</vt:lpstr>
      <vt:lpstr>Sgiliau Trosglwyddadwy Transferable Skills</vt:lpstr>
      <vt:lpstr>Cyflwyniad PowerPoint</vt:lpstr>
      <vt:lpstr>Cyflwyniad Introduction</vt:lpstr>
      <vt:lpstr>Prif ran Main body</vt:lpstr>
      <vt:lpstr>Prif ran (parhad) Main body (continued)</vt:lpstr>
      <vt:lpstr>Diweddglo Conclusion</vt:lpstr>
      <vt:lpstr>‘’Top Tips!’’</vt:lpstr>
      <vt:lpstr>Enghreifftiau o arfer dda Examples of good practice</vt:lpstr>
      <vt:lpstr>Cyflwyniad PowerPoint</vt:lpstr>
      <vt:lpstr>Cyflwyniad PowerPoint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Sesiwn Adolygu Revision Session</dc:title>
  <dc:creator>Nanna Ryder</dc:creator>
  <cp:lastModifiedBy>Meryl Bowen</cp:lastModifiedBy>
  <cp:revision>12</cp:revision>
  <dcterms:created xsi:type="dcterms:W3CDTF">2021-02-06T21:55:48Z</dcterms:created>
  <dcterms:modified xsi:type="dcterms:W3CDTF">2023-02-01T13:15:44Z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ies>
</file>