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omments/comment1.xml" ContentType="application/vnd.openxmlformats-officedocument.presentationml.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3" r:id="rId7"/>
    <p:sldId id="264" r:id="rId8"/>
    <p:sldId id="261" r:id="rId9"/>
    <p:sldId id="262"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may" initials="cm" lastIdx="1" clrIdx="0">
    <p:extLst>
      <p:ext uri="{19B8F6BF-5375-455C-9EA6-DF929625EA0E}">
        <p15:presenceInfo xmlns:p15="http://schemas.microsoft.com/office/powerpoint/2012/main" userId="99f4514274c67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9" autoAdjust="0"/>
    <p:restoredTop sz="94660"/>
  </p:normalViewPr>
  <p:slideViewPr>
    <p:cSldViewPr snapToGrid="0">
      <p:cViewPr varScale="1">
        <p:scale>
          <a:sx n="81" d="100"/>
          <a:sy n="81" d="100"/>
        </p:scale>
        <p:origin x="13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10-16T19:14:29.137" idx="1">
    <p:pos x="10" y="10"/>
    <p:text/>
    <p:extLst>
      <p:ext uri="{C676402C-5697-4E1C-873F-D02D1690AC5C}">
        <p15:threadingInfo xmlns:p15="http://schemas.microsoft.com/office/powerpoint/2012/main" timeZoneBias="-60"/>
      </p:ext>
    </p:extLst>
  </p:cm>
</p:cmLst>
</file>

<file path=ppt/diagrams/_rels/data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DD6113-CEE0-42E4-86C8-B3B369E434E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5DD7F89-2372-4DEB-A583-7BEC6FA8958D}">
      <dgm:prSet/>
      <dgm:spPr/>
      <dgm:t>
        <a:bodyPr/>
        <a:lstStyle/>
        <a:p>
          <a:pPr>
            <a:lnSpc>
              <a:spcPct val="100000"/>
            </a:lnSpc>
          </a:pPr>
          <a:r>
            <a:rPr lang="en-GB" dirty="0"/>
            <a:t>Training on the job</a:t>
          </a:r>
          <a:endParaRPr lang="en-US" dirty="0"/>
        </a:p>
      </dgm:t>
    </dgm:pt>
    <dgm:pt modelId="{FE60F30B-596B-43B4-8B02-7C0838150B5E}" type="parTrans" cxnId="{C2B4A6A2-E03D-48B5-A6D2-C3769CB5A3B2}">
      <dgm:prSet/>
      <dgm:spPr/>
      <dgm:t>
        <a:bodyPr/>
        <a:lstStyle/>
        <a:p>
          <a:endParaRPr lang="en-US"/>
        </a:p>
      </dgm:t>
    </dgm:pt>
    <dgm:pt modelId="{3BA58E38-C26B-4037-AA7F-583611E940BA}" type="sibTrans" cxnId="{C2B4A6A2-E03D-48B5-A6D2-C3769CB5A3B2}">
      <dgm:prSet/>
      <dgm:spPr/>
      <dgm:t>
        <a:bodyPr/>
        <a:lstStyle/>
        <a:p>
          <a:endParaRPr lang="en-US"/>
        </a:p>
      </dgm:t>
    </dgm:pt>
    <dgm:pt modelId="{CCBF7974-56E1-4FC4-94F3-B9A676D328A8}">
      <dgm:prSet/>
      <dgm:spPr/>
      <dgm:t>
        <a:bodyPr/>
        <a:lstStyle/>
        <a:p>
          <a:pPr>
            <a:lnSpc>
              <a:spcPct val="100000"/>
            </a:lnSpc>
          </a:pPr>
          <a:r>
            <a:rPr lang="en-GB"/>
            <a:t>Chances to further knowledge and understanding of mental illnesses</a:t>
          </a:r>
          <a:endParaRPr lang="en-US"/>
        </a:p>
      </dgm:t>
    </dgm:pt>
    <dgm:pt modelId="{7CBF310D-1B92-43F1-8F29-76FA3F6AC4C2}" type="parTrans" cxnId="{AA970C30-D616-485C-BCD5-9919DDA43D1F}">
      <dgm:prSet/>
      <dgm:spPr/>
      <dgm:t>
        <a:bodyPr/>
        <a:lstStyle/>
        <a:p>
          <a:endParaRPr lang="en-US"/>
        </a:p>
      </dgm:t>
    </dgm:pt>
    <dgm:pt modelId="{24DF7B62-982B-4B4E-ACA1-3A1AB84A6328}" type="sibTrans" cxnId="{AA970C30-D616-485C-BCD5-9919DDA43D1F}">
      <dgm:prSet/>
      <dgm:spPr/>
      <dgm:t>
        <a:bodyPr/>
        <a:lstStyle/>
        <a:p>
          <a:endParaRPr lang="en-US"/>
        </a:p>
      </dgm:t>
    </dgm:pt>
    <dgm:pt modelId="{DC7C9128-96F0-4024-A085-04214F1160FC}">
      <dgm:prSet/>
      <dgm:spPr/>
      <dgm:t>
        <a:bodyPr/>
        <a:lstStyle/>
        <a:p>
          <a:pPr>
            <a:lnSpc>
              <a:spcPct val="100000"/>
            </a:lnSpc>
          </a:pPr>
          <a:r>
            <a:rPr lang="en-GB"/>
            <a:t>Enhancing skills to support mental illness</a:t>
          </a:r>
          <a:endParaRPr lang="en-US"/>
        </a:p>
      </dgm:t>
    </dgm:pt>
    <dgm:pt modelId="{32E3782B-4AD5-45FE-9660-9053149E264E}" type="parTrans" cxnId="{C3A1B1BA-B364-41C3-8B9F-96E7DB72F58F}">
      <dgm:prSet/>
      <dgm:spPr/>
      <dgm:t>
        <a:bodyPr/>
        <a:lstStyle/>
        <a:p>
          <a:endParaRPr lang="en-US"/>
        </a:p>
      </dgm:t>
    </dgm:pt>
    <dgm:pt modelId="{97484BF8-1843-4621-9B9B-8C536833EE3D}" type="sibTrans" cxnId="{C3A1B1BA-B364-41C3-8B9F-96E7DB72F58F}">
      <dgm:prSet/>
      <dgm:spPr/>
      <dgm:t>
        <a:bodyPr/>
        <a:lstStyle/>
        <a:p>
          <a:endParaRPr lang="en-US"/>
        </a:p>
      </dgm:t>
    </dgm:pt>
    <dgm:pt modelId="{2BE37EAD-EA52-4180-9586-1649EA1CABAC}">
      <dgm:prSet/>
      <dgm:spPr/>
      <dgm:t>
        <a:bodyPr/>
        <a:lstStyle/>
        <a:p>
          <a:pPr>
            <a:lnSpc>
              <a:spcPct val="100000"/>
            </a:lnSpc>
          </a:pPr>
          <a:r>
            <a:rPr lang="en-GB"/>
            <a:t>To make a difference to peoples lives</a:t>
          </a:r>
          <a:endParaRPr lang="en-US"/>
        </a:p>
      </dgm:t>
    </dgm:pt>
    <dgm:pt modelId="{97E7B056-81D3-4524-BE8F-54B6153344AD}" type="parTrans" cxnId="{6717E229-F47A-46D2-A491-6FFB4C38307E}">
      <dgm:prSet/>
      <dgm:spPr/>
      <dgm:t>
        <a:bodyPr/>
        <a:lstStyle/>
        <a:p>
          <a:endParaRPr lang="en-US"/>
        </a:p>
      </dgm:t>
    </dgm:pt>
    <dgm:pt modelId="{CEEFB2BE-DAE0-4953-9BC7-EFF15D2776E4}" type="sibTrans" cxnId="{6717E229-F47A-46D2-A491-6FFB4C38307E}">
      <dgm:prSet/>
      <dgm:spPr/>
      <dgm:t>
        <a:bodyPr/>
        <a:lstStyle/>
        <a:p>
          <a:endParaRPr lang="en-US"/>
        </a:p>
      </dgm:t>
    </dgm:pt>
    <dgm:pt modelId="{6EE62349-76EA-493C-BB42-9B5EFF14E336}">
      <dgm:prSet/>
      <dgm:spPr/>
      <dgm:t>
        <a:bodyPr/>
        <a:lstStyle/>
        <a:p>
          <a:pPr>
            <a:lnSpc>
              <a:spcPct val="100000"/>
            </a:lnSpc>
          </a:pPr>
          <a:r>
            <a:rPr lang="en-GB"/>
            <a:t>(Cleary, et al, 2012)</a:t>
          </a:r>
          <a:endParaRPr lang="en-US"/>
        </a:p>
      </dgm:t>
    </dgm:pt>
    <dgm:pt modelId="{7E883E24-6C7E-4752-99B6-1893D5403A3F}" type="parTrans" cxnId="{7E0056AD-788D-4186-9537-6574678AFC66}">
      <dgm:prSet/>
      <dgm:spPr/>
      <dgm:t>
        <a:bodyPr/>
        <a:lstStyle/>
        <a:p>
          <a:endParaRPr lang="en-US"/>
        </a:p>
      </dgm:t>
    </dgm:pt>
    <dgm:pt modelId="{8E9685F8-BDB9-47A5-8056-5C33A24F2DF2}" type="sibTrans" cxnId="{7E0056AD-788D-4186-9537-6574678AFC66}">
      <dgm:prSet/>
      <dgm:spPr/>
      <dgm:t>
        <a:bodyPr/>
        <a:lstStyle/>
        <a:p>
          <a:endParaRPr lang="en-US"/>
        </a:p>
      </dgm:t>
    </dgm:pt>
    <dgm:pt modelId="{7F1DE13C-98FF-4363-B37A-C37B4F78AE39}" type="pres">
      <dgm:prSet presAssocID="{ACDD6113-CEE0-42E4-86C8-B3B369E434EB}" presName="root" presStyleCnt="0">
        <dgm:presLayoutVars>
          <dgm:dir/>
          <dgm:resizeHandles val="exact"/>
        </dgm:presLayoutVars>
      </dgm:prSet>
      <dgm:spPr/>
    </dgm:pt>
    <dgm:pt modelId="{12B5C372-9CCA-4BAA-9D3A-2CC710FAC869}" type="pres">
      <dgm:prSet presAssocID="{15DD7F89-2372-4DEB-A583-7BEC6FA8958D}" presName="compNode" presStyleCnt="0"/>
      <dgm:spPr/>
    </dgm:pt>
    <dgm:pt modelId="{58C0B42F-287F-4001-A785-074580316B53}" type="pres">
      <dgm:prSet presAssocID="{15DD7F89-2372-4DEB-A583-7BEC6FA8958D}" presName="bgRect" presStyleLbl="bgShp" presStyleIdx="0" presStyleCnt="5"/>
      <dgm:spPr/>
    </dgm:pt>
    <dgm:pt modelId="{6C7E2DD3-26B9-419A-9F8D-FDB3F18C40C6}" type="pres">
      <dgm:prSet presAssocID="{15DD7F89-2372-4DEB-A583-7BEC6FA8958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ffice Worker"/>
        </a:ext>
      </dgm:extLst>
    </dgm:pt>
    <dgm:pt modelId="{9203B6E2-1A26-486A-8DB8-0D9DBD728EBB}" type="pres">
      <dgm:prSet presAssocID="{15DD7F89-2372-4DEB-A583-7BEC6FA8958D}" presName="spaceRect" presStyleCnt="0"/>
      <dgm:spPr/>
    </dgm:pt>
    <dgm:pt modelId="{F5B5957E-0C4A-4BC3-8CB3-707CC0D3E5FE}" type="pres">
      <dgm:prSet presAssocID="{15DD7F89-2372-4DEB-A583-7BEC6FA8958D}" presName="parTx" presStyleLbl="revTx" presStyleIdx="0" presStyleCnt="5">
        <dgm:presLayoutVars>
          <dgm:chMax val="0"/>
          <dgm:chPref val="0"/>
        </dgm:presLayoutVars>
      </dgm:prSet>
      <dgm:spPr/>
    </dgm:pt>
    <dgm:pt modelId="{BB13DA22-FB1C-48F1-90F2-29A2BC49D64F}" type="pres">
      <dgm:prSet presAssocID="{3BA58E38-C26B-4037-AA7F-583611E940BA}" presName="sibTrans" presStyleCnt="0"/>
      <dgm:spPr/>
    </dgm:pt>
    <dgm:pt modelId="{563F7B6D-F695-465E-A380-5AFC6A60EB58}" type="pres">
      <dgm:prSet presAssocID="{CCBF7974-56E1-4FC4-94F3-B9A676D328A8}" presName="compNode" presStyleCnt="0"/>
      <dgm:spPr/>
    </dgm:pt>
    <dgm:pt modelId="{A0BA64DC-25D2-4335-A19C-2AB3F5945B03}" type="pres">
      <dgm:prSet presAssocID="{CCBF7974-56E1-4FC4-94F3-B9A676D328A8}" presName="bgRect" presStyleLbl="bgShp" presStyleIdx="1" presStyleCnt="5"/>
      <dgm:spPr/>
    </dgm:pt>
    <dgm:pt modelId="{589AD22E-D3ED-43DB-B9CF-3D4AA484D927}" type="pres">
      <dgm:prSet presAssocID="{CCBF7974-56E1-4FC4-94F3-B9A676D328A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030D49DF-27DB-4EAD-AC72-704B68B75212}" type="pres">
      <dgm:prSet presAssocID="{CCBF7974-56E1-4FC4-94F3-B9A676D328A8}" presName="spaceRect" presStyleCnt="0"/>
      <dgm:spPr/>
    </dgm:pt>
    <dgm:pt modelId="{0F686CC6-60B4-4D78-B897-316C5D580A68}" type="pres">
      <dgm:prSet presAssocID="{CCBF7974-56E1-4FC4-94F3-B9A676D328A8}" presName="parTx" presStyleLbl="revTx" presStyleIdx="1" presStyleCnt="5">
        <dgm:presLayoutVars>
          <dgm:chMax val="0"/>
          <dgm:chPref val="0"/>
        </dgm:presLayoutVars>
      </dgm:prSet>
      <dgm:spPr/>
    </dgm:pt>
    <dgm:pt modelId="{2B6A4A73-722F-4534-B0BA-B5F1F04DE254}" type="pres">
      <dgm:prSet presAssocID="{24DF7B62-982B-4B4E-ACA1-3A1AB84A6328}" presName="sibTrans" presStyleCnt="0"/>
      <dgm:spPr/>
    </dgm:pt>
    <dgm:pt modelId="{886B6902-909F-45B1-BF4B-18D177697549}" type="pres">
      <dgm:prSet presAssocID="{DC7C9128-96F0-4024-A085-04214F1160FC}" presName="compNode" presStyleCnt="0"/>
      <dgm:spPr/>
    </dgm:pt>
    <dgm:pt modelId="{120A2B10-F1BC-4994-AB36-489A881415D8}" type="pres">
      <dgm:prSet presAssocID="{DC7C9128-96F0-4024-A085-04214F1160FC}" presName="bgRect" presStyleLbl="bgShp" presStyleIdx="2" presStyleCnt="5"/>
      <dgm:spPr/>
    </dgm:pt>
    <dgm:pt modelId="{AF3C85CE-4473-4CD9-BED7-DC1B0678460A}" type="pres">
      <dgm:prSet presAssocID="{DC7C9128-96F0-4024-A085-04214F1160F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3A33347F-ABDA-419F-8EA6-28D000E100CF}" type="pres">
      <dgm:prSet presAssocID="{DC7C9128-96F0-4024-A085-04214F1160FC}" presName="spaceRect" presStyleCnt="0"/>
      <dgm:spPr/>
    </dgm:pt>
    <dgm:pt modelId="{EED5F1E5-1173-4B9D-8CFF-D5B10872FCC9}" type="pres">
      <dgm:prSet presAssocID="{DC7C9128-96F0-4024-A085-04214F1160FC}" presName="parTx" presStyleLbl="revTx" presStyleIdx="2" presStyleCnt="5">
        <dgm:presLayoutVars>
          <dgm:chMax val="0"/>
          <dgm:chPref val="0"/>
        </dgm:presLayoutVars>
      </dgm:prSet>
      <dgm:spPr/>
    </dgm:pt>
    <dgm:pt modelId="{AEB3CF97-9E47-4C7C-8F72-DD59140D2B4D}" type="pres">
      <dgm:prSet presAssocID="{97484BF8-1843-4621-9B9B-8C536833EE3D}" presName="sibTrans" presStyleCnt="0"/>
      <dgm:spPr/>
    </dgm:pt>
    <dgm:pt modelId="{FEE25485-D52F-47C4-9B7F-A18FAAD8529A}" type="pres">
      <dgm:prSet presAssocID="{2BE37EAD-EA52-4180-9586-1649EA1CABAC}" presName="compNode" presStyleCnt="0"/>
      <dgm:spPr/>
    </dgm:pt>
    <dgm:pt modelId="{3BFC18CE-E056-4FAC-9B46-75650555FB21}" type="pres">
      <dgm:prSet presAssocID="{2BE37EAD-EA52-4180-9586-1649EA1CABAC}" presName="bgRect" presStyleLbl="bgShp" presStyleIdx="3" presStyleCnt="5"/>
      <dgm:spPr/>
    </dgm:pt>
    <dgm:pt modelId="{2D5848EE-8BE4-49CD-8AAE-76F31E690069}" type="pres">
      <dgm:prSet presAssocID="{2BE37EAD-EA52-4180-9586-1649EA1CABAC}"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estion mark"/>
        </a:ext>
      </dgm:extLst>
    </dgm:pt>
    <dgm:pt modelId="{FEBFFB2A-9601-4FD3-A908-23B7F241E1BE}" type="pres">
      <dgm:prSet presAssocID="{2BE37EAD-EA52-4180-9586-1649EA1CABAC}" presName="spaceRect" presStyleCnt="0"/>
      <dgm:spPr/>
    </dgm:pt>
    <dgm:pt modelId="{B14113D6-CD07-46DF-AAC7-87AA6185BF16}" type="pres">
      <dgm:prSet presAssocID="{2BE37EAD-EA52-4180-9586-1649EA1CABAC}" presName="parTx" presStyleLbl="revTx" presStyleIdx="3" presStyleCnt="5">
        <dgm:presLayoutVars>
          <dgm:chMax val="0"/>
          <dgm:chPref val="0"/>
        </dgm:presLayoutVars>
      </dgm:prSet>
      <dgm:spPr/>
    </dgm:pt>
    <dgm:pt modelId="{BBE88905-DDBF-4DFF-9A44-CEAF2392B52C}" type="pres">
      <dgm:prSet presAssocID="{CEEFB2BE-DAE0-4953-9BC7-EFF15D2776E4}" presName="sibTrans" presStyleCnt="0"/>
      <dgm:spPr/>
    </dgm:pt>
    <dgm:pt modelId="{A5BF772C-A434-4FBC-83E9-96AB0D0EAB1C}" type="pres">
      <dgm:prSet presAssocID="{6EE62349-76EA-493C-BB42-9B5EFF14E336}" presName="compNode" presStyleCnt="0"/>
      <dgm:spPr/>
    </dgm:pt>
    <dgm:pt modelId="{5C119CCF-0E45-401B-B5DA-77F901408348}" type="pres">
      <dgm:prSet presAssocID="{6EE62349-76EA-493C-BB42-9B5EFF14E336}" presName="bgRect" presStyleLbl="bgShp" presStyleIdx="4" presStyleCnt="5"/>
      <dgm:spPr/>
    </dgm:pt>
    <dgm:pt modelId="{9BD977C6-31EA-4BA1-8BF0-E0454C47A7AA}" type="pres">
      <dgm:prSet presAssocID="{6EE62349-76EA-493C-BB42-9B5EFF14E33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keleton"/>
        </a:ext>
      </dgm:extLst>
    </dgm:pt>
    <dgm:pt modelId="{BCF68989-2D60-4D6F-B4A2-51C12B4D12B5}" type="pres">
      <dgm:prSet presAssocID="{6EE62349-76EA-493C-BB42-9B5EFF14E336}" presName="spaceRect" presStyleCnt="0"/>
      <dgm:spPr/>
    </dgm:pt>
    <dgm:pt modelId="{35916E26-8E88-42CD-B7B6-7BD543C3C7A0}" type="pres">
      <dgm:prSet presAssocID="{6EE62349-76EA-493C-BB42-9B5EFF14E336}" presName="parTx" presStyleLbl="revTx" presStyleIdx="4" presStyleCnt="5">
        <dgm:presLayoutVars>
          <dgm:chMax val="0"/>
          <dgm:chPref val="0"/>
        </dgm:presLayoutVars>
      </dgm:prSet>
      <dgm:spPr/>
    </dgm:pt>
  </dgm:ptLst>
  <dgm:cxnLst>
    <dgm:cxn modelId="{D5DD5E24-61D7-41EF-9660-1DF2B2ACF4C5}" type="presOf" srcId="{ACDD6113-CEE0-42E4-86C8-B3B369E434EB}" destId="{7F1DE13C-98FF-4363-B37A-C37B4F78AE39}" srcOrd="0" destOrd="0" presId="urn:microsoft.com/office/officeart/2018/2/layout/IconVerticalSolidList"/>
    <dgm:cxn modelId="{6717E229-F47A-46D2-A491-6FFB4C38307E}" srcId="{ACDD6113-CEE0-42E4-86C8-B3B369E434EB}" destId="{2BE37EAD-EA52-4180-9586-1649EA1CABAC}" srcOrd="3" destOrd="0" parTransId="{97E7B056-81D3-4524-BE8F-54B6153344AD}" sibTransId="{CEEFB2BE-DAE0-4953-9BC7-EFF15D2776E4}"/>
    <dgm:cxn modelId="{AA970C30-D616-485C-BCD5-9919DDA43D1F}" srcId="{ACDD6113-CEE0-42E4-86C8-B3B369E434EB}" destId="{CCBF7974-56E1-4FC4-94F3-B9A676D328A8}" srcOrd="1" destOrd="0" parTransId="{7CBF310D-1B92-43F1-8F29-76FA3F6AC4C2}" sibTransId="{24DF7B62-982B-4B4E-ACA1-3A1AB84A6328}"/>
    <dgm:cxn modelId="{FAA0257D-7A7E-419E-BF62-EA5101CB4781}" type="presOf" srcId="{DC7C9128-96F0-4024-A085-04214F1160FC}" destId="{EED5F1E5-1173-4B9D-8CFF-D5B10872FCC9}" srcOrd="0" destOrd="0" presId="urn:microsoft.com/office/officeart/2018/2/layout/IconVerticalSolidList"/>
    <dgm:cxn modelId="{C2B4A6A2-E03D-48B5-A6D2-C3769CB5A3B2}" srcId="{ACDD6113-CEE0-42E4-86C8-B3B369E434EB}" destId="{15DD7F89-2372-4DEB-A583-7BEC6FA8958D}" srcOrd="0" destOrd="0" parTransId="{FE60F30B-596B-43B4-8B02-7C0838150B5E}" sibTransId="{3BA58E38-C26B-4037-AA7F-583611E940BA}"/>
    <dgm:cxn modelId="{7E0056AD-788D-4186-9537-6574678AFC66}" srcId="{ACDD6113-CEE0-42E4-86C8-B3B369E434EB}" destId="{6EE62349-76EA-493C-BB42-9B5EFF14E336}" srcOrd="4" destOrd="0" parTransId="{7E883E24-6C7E-4752-99B6-1893D5403A3F}" sibTransId="{8E9685F8-BDB9-47A5-8056-5C33A24F2DF2}"/>
    <dgm:cxn modelId="{4002E7B0-4695-4ABD-AB24-34F10AD890F0}" type="presOf" srcId="{2BE37EAD-EA52-4180-9586-1649EA1CABAC}" destId="{B14113D6-CD07-46DF-AAC7-87AA6185BF16}" srcOrd="0" destOrd="0" presId="urn:microsoft.com/office/officeart/2018/2/layout/IconVerticalSolidList"/>
    <dgm:cxn modelId="{3264C6B4-A6D9-43E5-8F3D-4B8FF2DEB379}" type="presOf" srcId="{CCBF7974-56E1-4FC4-94F3-B9A676D328A8}" destId="{0F686CC6-60B4-4D78-B897-316C5D580A68}" srcOrd="0" destOrd="0" presId="urn:microsoft.com/office/officeart/2018/2/layout/IconVerticalSolidList"/>
    <dgm:cxn modelId="{C3A1B1BA-B364-41C3-8B9F-96E7DB72F58F}" srcId="{ACDD6113-CEE0-42E4-86C8-B3B369E434EB}" destId="{DC7C9128-96F0-4024-A085-04214F1160FC}" srcOrd="2" destOrd="0" parTransId="{32E3782B-4AD5-45FE-9660-9053149E264E}" sibTransId="{97484BF8-1843-4621-9B9B-8C536833EE3D}"/>
    <dgm:cxn modelId="{45CA79D3-F909-4302-B205-194236DFC009}" type="presOf" srcId="{15DD7F89-2372-4DEB-A583-7BEC6FA8958D}" destId="{F5B5957E-0C4A-4BC3-8CB3-707CC0D3E5FE}" srcOrd="0" destOrd="0" presId="urn:microsoft.com/office/officeart/2018/2/layout/IconVerticalSolidList"/>
    <dgm:cxn modelId="{0C5761D7-A2DF-4F53-B152-E860D3FC8B87}" type="presOf" srcId="{6EE62349-76EA-493C-BB42-9B5EFF14E336}" destId="{35916E26-8E88-42CD-B7B6-7BD543C3C7A0}" srcOrd="0" destOrd="0" presId="urn:microsoft.com/office/officeart/2018/2/layout/IconVerticalSolidList"/>
    <dgm:cxn modelId="{91FC02FD-8929-45E6-BA61-D55D62A35FF3}" type="presParOf" srcId="{7F1DE13C-98FF-4363-B37A-C37B4F78AE39}" destId="{12B5C372-9CCA-4BAA-9D3A-2CC710FAC869}" srcOrd="0" destOrd="0" presId="urn:microsoft.com/office/officeart/2018/2/layout/IconVerticalSolidList"/>
    <dgm:cxn modelId="{AE14C6BD-B9F1-487D-B7D6-BC2A9F5EC125}" type="presParOf" srcId="{12B5C372-9CCA-4BAA-9D3A-2CC710FAC869}" destId="{58C0B42F-287F-4001-A785-074580316B53}" srcOrd="0" destOrd="0" presId="urn:microsoft.com/office/officeart/2018/2/layout/IconVerticalSolidList"/>
    <dgm:cxn modelId="{A730845C-6FD0-4219-8331-28B693EA1FEC}" type="presParOf" srcId="{12B5C372-9CCA-4BAA-9D3A-2CC710FAC869}" destId="{6C7E2DD3-26B9-419A-9F8D-FDB3F18C40C6}" srcOrd="1" destOrd="0" presId="urn:microsoft.com/office/officeart/2018/2/layout/IconVerticalSolidList"/>
    <dgm:cxn modelId="{63BEF6EC-87CB-4718-AF14-7E68DC427898}" type="presParOf" srcId="{12B5C372-9CCA-4BAA-9D3A-2CC710FAC869}" destId="{9203B6E2-1A26-486A-8DB8-0D9DBD728EBB}" srcOrd="2" destOrd="0" presId="urn:microsoft.com/office/officeart/2018/2/layout/IconVerticalSolidList"/>
    <dgm:cxn modelId="{8451141B-57C3-419A-B17A-4C5FEF465141}" type="presParOf" srcId="{12B5C372-9CCA-4BAA-9D3A-2CC710FAC869}" destId="{F5B5957E-0C4A-4BC3-8CB3-707CC0D3E5FE}" srcOrd="3" destOrd="0" presId="urn:microsoft.com/office/officeart/2018/2/layout/IconVerticalSolidList"/>
    <dgm:cxn modelId="{B0114D35-9EE2-489F-A86D-5F393F9DCF4D}" type="presParOf" srcId="{7F1DE13C-98FF-4363-B37A-C37B4F78AE39}" destId="{BB13DA22-FB1C-48F1-90F2-29A2BC49D64F}" srcOrd="1" destOrd="0" presId="urn:microsoft.com/office/officeart/2018/2/layout/IconVerticalSolidList"/>
    <dgm:cxn modelId="{6A966408-5318-4106-A005-DBB5E3B29861}" type="presParOf" srcId="{7F1DE13C-98FF-4363-B37A-C37B4F78AE39}" destId="{563F7B6D-F695-465E-A380-5AFC6A60EB58}" srcOrd="2" destOrd="0" presId="urn:microsoft.com/office/officeart/2018/2/layout/IconVerticalSolidList"/>
    <dgm:cxn modelId="{DC91D0AA-0D44-47F7-96CC-7E17AF3A556A}" type="presParOf" srcId="{563F7B6D-F695-465E-A380-5AFC6A60EB58}" destId="{A0BA64DC-25D2-4335-A19C-2AB3F5945B03}" srcOrd="0" destOrd="0" presId="urn:microsoft.com/office/officeart/2018/2/layout/IconVerticalSolidList"/>
    <dgm:cxn modelId="{C1F4B9C0-BBFB-4211-AAD3-9048AA3CFBFF}" type="presParOf" srcId="{563F7B6D-F695-465E-A380-5AFC6A60EB58}" destId="{589AD22E-D3ED-43DB-B9CF-3D4AA484D927}" srcOrd="1" destOrd="0" presId="urn:microsoft.com/office/officeart/2018/2/layout/IconVerticalSolidList"/>
    <dgm:cxn modelId="{3D20F78B-EBDC-4661-B256-AFD996CD5A10}" type="presParOf" srcId="{563F7B6D-F695-465E-A380-5AFC6A60EB58}" destId="{030D49DF-27DB-4EAD-AC72-704B68B75212}" srcOrd="2" destOrd="0" presId="urn:microsoft.com/office/officeart/2018/2/layout/IconVerticalSolidList"/>
    <dgm:cxn modelId="{52B947D9-6A78-4DEF-99AF-2C24DC60E288}" type="presParOf" srcId="{563F7B6D-F695-465E-A380-5AFC6A60EB58}" destId="{0F686CC6-60B4-4D78-B897-316C5D580A68}" srcOrd="3" destOrd="0" presId="urn:microsoft.com/office/officeart/2018/2/layout/IconVerticalSolidList"/>
    <dgm:cxn modelId="{B1A344B6-132E-4AF6-B9FA-544CE262CD92}" type="presParOf" srcId="{7F1DE13C-98FF-4363-B37A-C37B4F78AE39}" destId="{2B6A4A73-722F-4534-B0BA-B5F1F04DE254}" srcOrd="3" destOrd="0" presId="urn:microsoft.com/office/officeart/2018/2/layout/IconVerticalSolidList"/>
    <dgm:cxn modelId="{85E640D2-9EC0-489C-ACA6-D589584CCEA2}" type="presParOf" srcId="{7F1DE13C-98FF-4363-B37A-C37B4F78AE39}" destId="{886B6902-909F-45B1-BF4B-18D177697549}" srcOrd="4" destOrd="0" presId="urn:microsoft.com/office/officeart/2018/2/layout/IconVerticalSolidList"/>
    <dgm:cxn modelId="{8F8C5B23-5BA7-475C-98A0-2688A46F09F6}" type="presParOf" srcId="{886B6902-909F-45B1-BF4B-18D177697549}" destId="{120A2B10-F1BC-4994-AB36-489A881415D8}" srcOrd="0" destOrd="0" presId="urn:microsoft.com/office/officeart/2018/2/layout/IconVerticalSolidList"/>
    <dgm:cxn modelId="{487ED981-DA07-4925-B437-59EEFBCFFF17}" type="presParOf" srcId="{886B6902-909F-45B1-BF4B-18D177697549}" destId="{AF3C85CE-4473-4CD9-BED7-DC1B0678460A}" srcOrd="1" destOrd="0" presId="urn:microsoft.com/office/officeart/2018/2/layout/IconVerticalSolidList"/>
    <dgm:cxn modelId="{D52C01BF-E737-4BE0-9610-2DB8D69C395C}" type="presParOf" srcId="{886B6902-909F-45B1-BF4B-18D177697549}" destId="{3A33347F-ABDA-419F-8EA6-28D000E100CF}" srcOrd="2" destOrd="0" presId="urn:microsoft.com/office/officeart/2018/2/layout/IconVerticalSolidList"/>
    <dgm:cxn modelId="{058AA77A-40B9-4208-9A29-B50E5448C819}" type="presParOf" srcId="{886B6902-909F-45B1-BF4B-18D177697549}" destId="{EED5F1E5-1173-4B9D-8CFF-D5B10872FCC9}" srcOrd="3" destOrd="0" presId="urn:microsoft.com/office/officeart/2018/2/layout/IconVerticalSolidList"/>
    <dgm:cxn modelId="{3010DC6C-0ECC-42FE-BDC3-CF33A0D5119C}" type="presParOf" srcId="{7F1DE13C-98FF-4363-B37A-C37B4F78AE39}" destId="{AEB3CF97-9E47-4C7C-8F72-DD59140D2B4D}" srcOrd="5" destOrd="0" presId="urn:microsoft.com/office/officeart/2018/2/layout/IconVerticalSolidList"/>
    <dgm:cxn modelId="{862E5E8D-D5AF-4A3B-BE1D-31DC24153681}" type="presParOf" srcId="{7F1DE13C-98FF-4363-B37A-C37B4F78AE39}" destId="{FEE25485-D52F-47C4-9B7F-A18FAAD8529A}" srcOrd="6" destOrd="0" presId="urn:microsoft.com/office/officeart/2018/2/layout/IconVerticalSolidList"/>
    <dgm:cxn modelId="{5709430E-9CEE-4980-80C0-3572274AAC40}" type="presParOf" srcId="{FEE25485-D52F-47C4-9B7F-A18FAAD8529A}" destId="{3BFC18CE-E056-4FAC-9B46-75650555FB21}" srcOrd="0" destOrd="0" presId="urn:microsoft.com/office/officeart/2018/2/layout/IconVerticalSolidList"/>
    <dgm:cxn modelId="{84DAC03B-570F-4F0C-9DC0-8627582ADCC5}" type="presParOf" srcId="{FEE25485-D52F-47C4-9B7F-A18FAAD8529A}" destId="{2D5848EE-8BE4-49CD-8AAE-76F31E690069}" srcOrd="1" destOrd="0" presId="urn:microsoft.com/office/officeart/2018/2/layout/IconVerticalSolidList"/>
    <dgm:cxn modelId="{9945CB82-5900-4D4C-9074-71746EA97950}" type="presParOf" srcId="{FEE25485-D52F-47C4-9B7F-A18FAAD8529A}" destId="{FEBFFB2A-9601-4FD3-A908-23B7F241E1BE}" srcOrd="2" destOrd="0" presId="urn:microsoft.com/office/officeart/2018/2/layout/IconVerticalSolidList"/>
    <dgm:cxn modelId="{20B9D44C-5485-4CEF-9577-139970F1C8B7}" type="presParOf" srcId="{FEE25485-D52F-47C4-9B7F-A18FAAD8529A}" destId="{B14113D6-CD07-46DF-AAC7-87AA6185BF16}" srcOrd="3" destOrd="0" presId="urn:microsoft.com/office/officeart/2018/2/layout/IconVerticalSolidList"/>
    <dgm:cxn modelId="{456D2837-1B44-488A-AFCE-53D86955EEF6}" type="presParOf" srcId="{7F1DE13C-98FF-4363-B37A-C37B4F78AE39}" destId="{BBE88905-DDBF-4DFF-9A44-CEAF2392B52C}" srcOrd="7" destOrd="0" presId="urn:microsoft.com/office/officeart/2018/2/layout/IconVerticalSolidList"/>
    <dgm:cxn modelId="{BA7954E3-7FEA-4A3E-AEA6-EC96507E8E5C}" type="presParOf" srcId="{7F1DE13C-98FF-4363-B37A-C37B4F78AE39}" destId="{A5BF772C-A434-4FBC-83E9-96AB0D0EAB1C}" srcOrd="8" destOrd="0" presId="urn:microsoft.com/office/officeart/2018/2/layout/IconVerticalSolidList"/>
    <dgm:cxn modelId="{8997B474-0D78-4DC4-A958-42E5EA4A0ABF}" type="presParOf" srcId="{A5BF772C-A434-4FBC-83E9-96AB0D0EAB1C}" destId="{5C119CCF-0E45-401B-B5DA-77F901408348}" srcOrd="0" destOrd="0" presId="urn:microsoft.com/office/officeart/2018/2/layout/IconVerticalSolidList"/>
    <dgm:cxn modelId="{5265D579-8548-46AF-A11B-7562DD0E87B1}" type="presParOf" srcId="{A5BF772C-A434-4FBC-83E9-96AB0D0EAB1C}" destId="{9BD977C6-31EA-4BA1-8BF0-E0454C47A7AA}" srcOrd="1" destOrd="0" presId="urn:microsoft.com/office/officeart/2018/2/layout/IconVerticalSolidList"/>
    <dgm:cxn modelId="{A43ED54D-7BC0-4664-85F8-F7DF420ED92A}" type="presParOf" srcId="{A5BF772C-A434-4FBC-83E9-96AB0D0EAB1C}" destId="{BCF68989-2D60-4D6F-B4A2-51C12B4D12B5}" srcOrd="2" destOrd="0" presId="urn:microsoft.com/office/officeart/2018/2/layout/IconVerticalSolidList"/>
    <dgm:cxn modelId="{9510EC9F-11C5-4CFC-B549-915F854A0099}" type="presParOf" srcId="{A5BF772C-A434-4FBC-83E9-96AB0D0EAB1C}" destId="{35916E26-8E88-42CD-B7B6-7BD543C3C7A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921E6B-4051-4E11-A9B0-402619C61C8B}"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90E18992-26E2-48D5-9654-D30C8B5BB31E}">
      <dgm:prSet/>
      <dgm:spPr/>
      <dgm:t>
        <a:bodyPr/>
        <a:lstStyle/>
        <a:p>
          <a:r>
            <a:rPr lang="en-GB" dirty="0"/>
            <a:t>Motivated – I will encourage patients to reach their full potential</a:t>
          </a:r>
          <a:endParaRPr lang="en-US" dirty="0"/>
        </a:p>
      </dgm:t>
    </dgm:pt>
    <dgm:pt modelId="{54F21BF8-CE91-4A9C-A21A-9D5E0E3BD061}" type="parTrans" cxnId="{DFB20E8F-A989-4723-A1D6-FC8EB188D633}">
      <dgm:prSet/>
      <dgm:spPr/>
      <dgm:t>
        <a:bodyPr/>
        <a:lstStyle/>
        <a:p>
          <a:endParaRPr lang="en-US"/>
        </a:p>
      </dgm:t>
    </dgm:pt>
    <dgm:pt modelId="{E27F2124-D3D2-4FB4-9080-B1D5F2EC0715}" type="sibTrans" cxnId="{DFB20E8F-A989-4723-A1D6-FC8EB188D633}">
      <dgm:prSet/>
      <dgm:spPr/>
      <dgm:t>
        <a:bodyPr/>
        <a:lstStyle/>
        <a:p>
          <a:endParaRPr lang="en-US"/>
        </a:p>
      </dgm:t>
    </dgm:pt>
    <dgm:pt modelId="{6A1BF5F1-B39E-4E89-A91A-140173826CBA}">
      <dgm:prSet/>
      <dgm:spPr/>
      <dgm:t>
        <a:bodyPr/>
        <a:lstStyle/>
        <a:p>
          <a:r>
            <a:rPr lang="en-GB"/>
            <a:t>Resilient – I am able to adapt to change and bounce back from difficult situations</a:t>
          </a:r>
          <a:endParaRPr lang="en-US"/>
        </a:p>
      </dgm:t>
    </dgm:pt>
    <dgm:pt modelId="{4D32E158-BDF9-4811-9AFD-305F4AE4B8FA}" type="parTrans" cxnId="{993AB04B-8BBE-4C91-AFE6-136EF1AC83BE}">
      <dgm:prSet/>
      <dgm:spPr/>
      <dgm:t>
        <a:bodyPr/>
        <a:lstStyle/>
        <a:p>
          <a:endParaRPr lang="en-US"/>
        </a:p>
      </dgm:t>
    </dgm:pt>
    <dgm:pt modelId="{D0E431A1-CC2F-4B2A-A1E7-08E088CF7707}" type="sibTrans" cxnId="{993AB04B-8BBE-4C91-AFE6-136EF1AC83BE}">
      <dgm:prSet/>
      <dgm:spPr/>
      <dgm:t>
        <a:bodyPr/>
        <a:lstStyle/>
        <a:p>
          <a:endParaRPr lang="en-US"/>
        </a:p>
      </dgm:t>
    </dgm:pt>
    <dgm:pt modelId="{AF2833A4-C6A1-44BA-ACE1-8E7A9D9FE0F2}">
      <dgm:prSet/>
      <dgm:spPr/>
      <dgm:t>
        <a:bodyPr/>
        <a:lstStyle/>
        <a:p>
          <a:r>
            <a:rPr lang="en-GB"/>
            <a:t>Self aware – I am aware of my feelings and behaviours</a:t>
          </a:r>
          <a:endParaRPr lang="en-US"/>
        </a:p>
      </dgm:t>
    </dgm:pt>
    <dgm:pt modelId="{7CAD6075-C8F5-4875-8812-212708A68715}" type="parTrans" cxnId="{85A4C228-50BF-4C60-9AEE-8951D6A447B5}">
      <dgm:prSet/>
      <dgm:spPr/>
      <dgm:t>
        <a:bodyPr/>
        <a:lstStyle/>
        <a:p>
          <a:endParaRPr lang="en-US"/>
        </a:p>
      </dgm:t>
    </dgm:pt>
    <dgm:pt modelId="{EBAA0FF2-9B13-40C2-A5A8-218F84D5FF8A}" type="sibTrans" cxnId="{85A4C228-50BF-4C60-9AEE-8951D6A447B5}">
      <dgm:prSet/>
      <dgm:spPr/>
      <dgm:t>
        <a:bodyPr/>
        <a:lstStyle/>
        <a:p>
          <a:endParaRPr lang="en-US"/>
        </a:p>
      </dgm:t>
    </dgm:pt>
    <dgm:pt modelId="{3D1818CA-FFF2-44C1-A8F6-80DA4D82168C}">
      <dgm:prSet/>
      <dgm:spPr/>
      <dgm:t>
        <a:bodyPr/>
        <a:lstStyle/>
        <a:p>
          <a:r>
            <a:rPr lang="en-GB"/>
            <a:t>Empathy – I can try to imagine what others are going through and empathise</a:t>
          </a:r>
          <a:endParaRPr lang="en-US"/>
        </a:p>
      </dgm:t>
    </dgm:pt>
    <dgm:pt modelId="{E366D00E-652A-471A-9ABE-382070479085}" type="parTrans" cxnId="{52F2AD58-05FD-438C-8E7D-461FEA21056B}">
      <dgm:prSet/>
      <dgm:spPr/>
      <dgm:t>
        <a:bodyPr/>
        <a:lstStyle/>
        <a:p>
          <a:endParaRPr lang="en-US"/>
        </a:p>
      </dgm:t>
    </dgm:pt>
    <dgm:pt modelId="{617DBE6D-4D7D-4096-9206-3CEC8E447776}" type="sibTrans" cxnId="{52F2AD58-05FD-438C-8E7D-461FEA21056B}">
      <dgm:prSet/>
      <dgm:spPr/>
      <dgm:t>
        <a:bodyPr/>
        <a:lstStyle/>
        <a:p>
          <a:endParaRPr lang="en-US"/>
        </a:p>
      </dgm:t>
    </dgm:pt>
    <dgm:pt modelId="{81998EDD-4CA1-462F-93A2-6A053DE1843C}">
      <dgm:prSet/>
      <dgm:spPr/>
      <dgm:t>
        <a:bodyPr/>
        <a:lstStyle/>
        <a:p>
          <a:r>
            <a:rPr lang="en-GB" dirty="0"/>
            <a:t>Experience – I have experience of volunteering in mental health settings </a:t>
          </a:r>
          <a:endParaRPr lang="en-US" dirty="0"/>
        </a:p>
      </dgm:t>
    </dgm:pt>
    <dgm:pt modelId="{A0C0B8A4-1773-4703-A38F-181942A85263}" type="parTrans" cxnId="{186DE6EC-8C79-4ABC-B4DE-EFCF9F226730}">
      <dgm:prSet/>
      <dgm:spPr/>
      <dgm:t>
        <a:bodyPr/>
        <a:lstStyle/>
        <a:p>
          <a:endParaRPr lang="en-US"/>
        </a:p>
      </dgm:t>
    </dgm:pt>
    <dgm:pt modelId="{A87776E0-3A10-45E3-A2BD-3BA63BBB7F2F}" type="sibTrans" cxnId="{186DE6EC-8C79-4ABC-B4DE-EFCF9F226730}">
      <dgm:prSet/>
      <dgm:spPr/>
      <dgm:t>
        <a:bodyPr/>
        <a:lstStyle/>
        <a:p>
          <a:endParaRPr lang="en-US"/>
        </a:p>
      </dgm:t>
    </dgm:pt>
    <dgm:pt modelId="{E2090478-1492-4EA7-86FA-9B9651C2D85D}" type="pres">
      <dgm:prSet presAssocID="{07921E6B-4051-4E11-A9B0-402619C61C8B}" presName="vert0" presStyleCnt="0">
        <dgm:presLayoutVars>
          <dgm:dir/>
          <dgm:animOne val="branch"/>
          <dgm:animLvl val="lvl"/>
        </dgm:presLayoutVars>
      </dgm:prSet>
      <dgm:spPr/>
    </dgm:pt>
    <dgm:pt modelId="{7FCB146A-B60E-4882-B4F9-A29D4EC810B7}" type="pres">
      <dgm:prSet presAssocID="{90E18992-26E2-48D5-9654-D30C8B5BB31E}" presName="thickLine" presStyleLbl="alignNode1" presStyleIdx="0" presStyleCnt="5"/>
      <dgm:spPr/>
    </dgm:pt>
    <dgm:pt modelId="{78658B77-9435-4C08-BFE9-311C70DFAF8D}" type="pres">
      <dgm:prSet presAssocID="{90E18992-26E2-48D5-9654-D30C8B5BB31E}" presName="horz1" presStyleCnt="0"/>
      <dgm:spPr/>
    </dgm:pt>
    <dgm:pt modelId="{9616469D-5638-44F2-984F-CC751518DE49}" type="pres">
      <dgm:prSet presAssocID="{90E18992-26E2-48D5-9654-D30C8B5BB31E}" presName="tx1" presStyleLbl="revTx" presStyleIdx="0" presStyleCnt="5"/>
      <dgm:spPr/>
    </dgm:pt>
    <dgm:pt modelId="{D96CEB36-41EB-4867-96E0-2BF1D9F94760}" type="pres">
      <dgm:prSet presAssocID="{90E18992-26E2-48D5-9654-D30C8B5BB31E}" presName="vert1" presStyleCnt="0"/>
      <dgm:spPr/>
    </dgm:pt>
    <dgm:pt modelId="{D5E1F4EF-3818-4417-8675-0F5B3FE96010}" type="pres">
      <dgm:prSet presAssocID="{6A1BF5F1-B39E-4E89-A91A-140173826CBA}" presName="thickLine" presStyleLbl="alignNode1" presStyleIdx="1" presStyleCnt="5"/>
      <dgm:spPr/>
    </dgm:pt>
    <dgm:pt modelId="{10CB5CB2-CE55-4505-B14F-FEF8CA7B34E3}" type="pres">
      <dgm:prSet presAssocID="{6A1BF5F1-B39E-4E89-A91A-140173826CBA}" presName="horz1" presStyleCnt="0"/>
      <dgm:spPr/>
    </dgm:pt>
    <dgm:pt modelId="{C51047AA-8E95-43D5-A02F-4591B6449FA8}" type="pres">
      <dgm:prSet presAssocID="{6A1BF5F1-B39E-4E89-A91A-140173826CBA}" presName="tx1" presStyleLbl="revTx" presStyleIdx="1" presStyleCnt="5"/>
      <dgm:spPr/>
    </dgm:pt>
    <dgm:pt modelId="{D107B617-7EC4-4411-9ECA-FE57AF3A4BDC}" type="pres">
      <dgm:prSet presAssocID="{6A1BF5F1-B39E-4E89-A91A-140173826CBA}" presName="vert1" presStyleCnt="0"/>
      <dgm:spPr/>
    </dgm:pt>
    <dgm:pt modelId="{2813573E-8281-4B7B-97CF-BAF7A7362EB0}" type="pres">
      <dgm:prSet presAssocID="{AF2833A4-C6A1-44BA-ACE1-8E7A9D9FE0F2}" presName="thickLine" presStyleLbl="alignNode1" presStyleIdx="2" presStyleCnt="5"/>
      <dgm:spPr/>
    </dgm:pt>
    <dgm:pt modelId="{C34D2883-8B57-41F2-ACD3-B01B59DBFAF4}" type="pres">
      <dgm:prSet presAssocID="{AF2833A4-C6A1-44BA-ACE1-8E7A9D9FE0F2}" presName="horz1" presStyleCnt="0"/>
      <dgm:spPr/>
    </dgm:pt>
    <dgm:pt modelId="{CB3CBC6F-F111-41E6-B5C4-660B3F059070}" type="pres">
      <dgm:prSet presAssocID="{AF2833A4-C6A1-44BA-ACE1-8E7A9D9FE0F2}" presName="tx1" presStyleLbl="revTx" presStyleIdx="2" presStyleCnt="5"/>
      <dgm:spPr/>
    </dgm:pt>
    <dgm:pt modelId="{03A34033-16F5-4C09-AD81-26C042CD0236}" type="pres">
      <dgm:prSet presAssocID="{AF2833A4-C6A1-44BA-ACE1-8E7A9D9FE0F2}" presName="vert1" presStyleCnt="0"/>
      <dgm:spPr/>
    </dgm:pt>
    <dgm:pt modelId="{58156B86-F975-4025-9966-20B9956A263A}" type="pres">
      <dgm:prSet presAssocID="{3D1818CA-FFF2-44C1-A8F6-80DA4D82168C}" presName="thickLine" presStyleLbl="alignNode1" presStyleIdx="3" presStyleCnt="5"/>
      <dgm:spPr/>
    </dgm:pt>
    <dgm:pt modelId="{BD24DC79-10D7-40A1-8192-C5CCDEB19EC4}" type="pres">
      <dgm:prSet presAssocID="{3D1818CA-FFF2-44C1-A8F6-80DA4D82168C}" presName="horz1" presStyleCnt="0"/>
      <dgm:spPr/>
    </dgm:pt>
    <dgm:pt modelId="{38469D78-73EB-4558-8B9D-A2AD389E1944}" type="pres">
      <dgm:prSet presAssocID="{3D1818CA-FFF2-44C1-A8F6-80DA4D82168C}" presName="tx1" presStyleLbl="revTx" presStyleIdx="3" presStyleCnt="5"/>
      <dgm:spPr/>
    </dgm:pt>
    <dgm:pt modelId="{604B5DB0-4F9A-4F11-BBED-DD18E0757C33}" type="pres">
      <dgm:prSet presAssocID="{3D1818CA-FFF2-44C1-A8F6-80DA4D82168C}" presName="vert1" presStyleCnt="0"/>
      <dgm:spPr/>
    </dgm:pt>
    <dgm:pt modelId="{60AC6929-AADE-4A48-89B2-0BB6F645F658}" type="pres">
      <dgm:prSet presAssocID="{81998EDD-4CA1-462F-93A2-6A053DE1843C}" presName="thickLine" presStyleLbl="alignNode1" presStyleIdx="4" presStyleCnt="5"/>
      <dgm:spPr/>
    </dgm:pt>
    <dgm:pt modelId="{ED78A794-084D-44FD-BE83-F444A597F081}" type="pres">
      <dgm:prSet presAssocID="{81998EDD-4CA1-462F-93A2-6A053DE1843C}" presName="horz1" presStyleCnt="0"/>
      <dgm:spPr/>
    </dgm:pt>
    <dgm:pt modelId="{E02C758B-AE99-43B4-87E2-1DD256429587}" type="pres">
      <dgm:prSet presAssocID="{81998EDD-4CA1-462F-93A2-6A053DE1843C}" presName="tx1" presStyleLbl="revTx" presStyleIdx="4" presStyleCnt="5"/>
      <dgm:spPr/>
    </dgm:pt>
    <dgm:pt modelId="{BFCF0111-058F-403B-A5BE-929DD7FCA078}" type="pres">
      <dgm:prSet presAssocID="{81998EDD-4CA1-462F-93A2-6A053DE1843C}" presName="vert1" presStyleCnt="0"/>
      <dgm:spPr/>
    </dgm:pt>
  </dgm:ptLst>
  <dgm:cxnLst>
    <dgm:cxn modelId="{85A4C228-50BF-4C60-9AEE-8951D6A447B5}" srcId="{07921E6B-4051-4E11-A9B0-402619C61C8B}" destId="{AF2833A4-C6A1-44BA-ACE1-8E7A9D9FE0F2}" srcOrd="2" destOrd="0" parTransId="{7CAD6075-C8F5-4875-8812-212708A68715}" sibTransId="{EBAA0FF2-9B13-40C2-A5A8-218F84D5FF8A}"/>
    <dgm:cxn modelId="{65ADEA32-180A-438A-9608-33AAF2E18D45}" type="presOf" srcId="{AF2833A4-C6A1-44BA-ACE1-8E7A9D9FE0F2}" destId="{CB3CBC6F-F111-41E6-B5C4-660B3F059070}" srcOrd="0" destOrd="0" presId="urn:microsoft.com/office/officeart/2008/layout/LinedList"/>
    <dgm:cxn modelId="{A6F3FD3C-4963-4C2E-9041-6DDBF0C9BC0C}" type="presOf" srcId="{07921E6B-4051-4E11-A9B0-402619C61C8B}" destId="{E2090478-1492-4EA7-86FA-9B9651C2D85D}" srcOrd="0" destOrd="0" presId="urn:microsoft.com/office/officeart/2008/layout/LinedList"/>
    <dgm:cxn modelId="{993AB04B-8BBE-4C91-AFE6-136EF1AC83BE}" srcId="{07921E6B-4051-4E11-A9B0-402619C61C8B}" destId="{6A1BF5F1-B39E-4E89-A91A-140173826CBA}" srcOrd="1" destOrd="0" parTransId="{4D32E158-BDF9-4811-9AFD-305F4AE4B8FA}" sibTransId="{D0E431A1-CC2F-4B2A-A1E7-08E088CF7707}"/>
    <dgm:cxn modelId="{6647DB73-C861-4FE8-AC45-80246D7E9F27}" type="presOf" srcId="{3D1818CA-FFF2-44C1-A8F6-80DA4D82168C}" destId="{38469D78-73EB-4558-8B9D-A2AD389E1944}" srcOrd="0" destOrd="0" presId="urn:microsoft.com/office/officeart/2008/layout/LinedList"/>
    <dgm:cxn modelId="{52F2AD58-05FD-438C-8E7D-461FEA21056B}" srcId="{07921E6B-4051-4E11-A9B0-402619C61C8B}" destId="{3D1818CA-FFF2-44C1-A8F6-80DA4D82168C}" srcOrd="3" destOrd="0" parTransId="{E366D00E-652A-471A-9ABE-382070479085}" sibTransId="{617DBE6D-4D7D-4096-9206-3CEC8E447776}"/>
    <dgm:cxn modelId="{DFB20E8F-A989-4723-A1D6-FC8EB188D633}" srcId="{07921E6B-4051-4E11-A9B0-402619C61C8B}" destId="{90E18992-26E2-48D5-9654-D30C8B5BB31E}" srcOrd="0" destOrd="0" parTransId="{54F21BF8-CE91-4A9C-A21A-9D5E0E3BD061}" sibTransId="{E27F2124-D3D2-4FB4-9080-B1D5F2EC0715}"/>
    <dgm:cxn modelId="{08C98296-2A79-4A80-AAF2-5BDA832AFC8B}" type="presOf" srcId="{90E18992-26E2-48D5-9654-D30C8B5BB31E}" destId="{9616469D-5638-44F2-984F-CC751518DE49}" srcOrd="0" destOrd="0" presId="urn:microsoft.com/office/officeart/2008/layout/LinedList"/>
    <dgm:cxn modelId="{902E4FB2-3D50-4338-B133-52EC35C3B7A2}" type="presOf" srcId="{81998EDD-4CA1-462F-93A2-6A053DE1843C}" destId="{E02C758B-AE99-43B4-87E2-1DD256429587}" srcOrd="0" destOrd="0" presId="urn:microsoft.com/office/officeart/2008/layout/LinedList"/>
    <dgm:cxn modelId="{5017F5D6-DA5D-411A-9D1A-25DD146B008E}" type="presOf" srcId="{6A1BF5F1-B39E-4E89-A91A-140173826CBA}" destId="{C51047AA-8E95-43D5-A02F-4591B6449FA8}" srcOrd="0" destOrd="0" presId="urn:microsoft.com/office/officeart/2008/layout/LinedList"/>
    <dgm:cxn modelId="{186DE6EC-8C79-4ABC-B4DE-EFCF9F226730}" srcId="{07921E6B-4051-4E11-A9B0-402619C61C8B}" destId="{81998EDD-4CA1-462F-93A2-6A053DE1843C}" srcOrd="4" destOrd="0" parTransId="{A0C0B8A4-1773-4703-A38F-181942A85263}" sibTransId="{A87776E0-3A10-45E3-A2BD-3BA63BBB7F2F}"/>
    <dgm:cxn modelId="{5EA7A703-78C0-43F9-8572-27A2CA35341B}" type="presParOf" srcId="{E2090478-1492-4EA7-86FA-9B9651C2D85D}" destId="{7FCB146A-B60E-4882-B4F9-A29D4EC810B7}" srcOrd="0" destOrd="0" presId="urn:microsoft.com/office/officeart/2008/layout/LinedList"/>
    <dgm:cxn modelId="{C22FE67B-9D89-4736-9A9A-366FFA19CD6A}" type="presParOf" srcId="{E2090478-1492-4EA7-86FA-9B9651C2D85D}" destId="{78658B77-9435-4C08-BFE9-311C70DFAF8D}" srcOrd="1" destOrd="0" presId="urn:microsoft.com/office/officeart/2008/layout/LinedList"/>
    <dgm:cxn modelId="{9888E36A-9338-4430-BFC7-2225393B85C1}" type="presParOf" srcId="{78658B77-9435-4C08-BFE9-311C70DFAF8D}" destId="{9616469D-5638-44F2-984F-CC751518DE49}" srcOrd="0" destOrd="0" presId="urn:microsoft.com/office/officeart/2008/layout/LinedList"/>
    <dgm:cxn modelId="{F379BCCC-925C-4D98-A34A-7F8A403B6B65}" type="presParOf" srcId="{78658B77-9435-4C08-BFE9-311C70DFAF8D}" destId="{D96CEB36-41EB-4867-96E0-2BF1D9F94760}" srcOrd="1" destOrd="0" presId="urn:microsoft.com/office/officeart/2008/layout/LinedList"/>
    <dgm:cxn modelId="{1AAA293A-009F-403B-863D-B47C90FDF9E8}" type="presParOf" srcId="{E2090478-1492-4EA7-86FA-9B9651C2D85D}" destId="{D5E1F4EF-3818-4417-8675-0F5B3FE96010}" srcOrd="2" destOrd="0" presId="urn:microsoft.com/office/officeart/2008/layout/LinedList"/>
    <dgm:cxn modelId="{1C9CE377-77CE-42EE-A9C6-AA5CFF2731C5}" type="presParOf" srcId="{E2090478-1492-4EA7-86FA-9B9651C2D85D}" destId="{10CB5CB2-CE55-4505-B14F-FEF8CA7B34E3}" srcOrd="3" destOrd="0" presId="urn:microsoft.com/office/officeart/2008/layout/LinedList"/>
    <dgm:cxn modelId="{B1C93E15-BE08-4008-9344-2768B52897DD}" type="presParOf" srcId="{10CB5CB2-CE55-4505-B14F-FEF8CA7B34E3}" destId="{C51047AA-8E95-43D5-A02F-4591B6449FA8}" srcOrd="0" destOrd="0" presId="urn:microsoft.com/office/officeart/2008/layout/LinedList"/>
    <dgm:cxn modelId="{CFBEBE43-DD65-4F16-AAE0-47E6CA76E205}" type="presParOf" srcId="{10CB5CB2-CE55-4505-B14F-FEF8CA7B34E3}" destId="{D107B617-7EC4-4411-9ECA-FE57AF3A4BDC}" srcOrd="1" destOrd="0" presId="urn:microsoft.com/office/officeart/2008/layout/LinedList"/>
    <dgm:cxn modelId="{4877BD20-BD19-40B8-97D1-7D2C086A6F3C}" type="presParOf" srcId="{E2090478-1492-4EA7-86FA-9B9651C2D85D}" destId="{2813573E-8281-4B7B-97CF-BAF7A7362EB0}" srcOrd="4" destOrd="0" presId="urn:microsoft.com/office/officeart/2008/layout/LinedList"/>
    <dgm:cxn modelId="{315C98AA-FE54-4070-88BB-12F2D938E0BB}" type="presParOf" srcId="{E2090478-1492-4EA7-86FA-9B9651C2D85D}" destId="{C34D2883-8B57-41F2-ACD3-B01B59DBFAF4}" srcOrd="5" destOrd="0" presId="urn:microsoft.com/office/officeart/2008/layout/LinedList"/>
    <dgm:cxn modelId="{8CF18CC9-5327-49E5-B135-1CFB710A5CB5}" type="presParOf" srcId="{C34D2883-8B57-41F2-ACD3-B01B59DBFAF4}" destId="{CB3CBC6F-F111-41E6-B5C4-660B3F059070}" srcOrd="0" destOrd="0" presId="urn:microsoft.com/office/officeart/2008/layout/LinedList"/>
    <dgm:cxn modelId="{EE6F62A4-DD44-4AC7-8D62-571B36132203}" type="presParOf" srcId="{C34D2883-8B57-41F2-ACD3-B01B59DBFAF4}" destId="{03A34033-16F5-4C09-AD81-26C042CD0236}" srcOrd="1" destOrd="0" presId="urn:microsoft.com/office/officeart/2008/layout/LinedList"/>
    <dgm:cxn modelId="{220AF6F8-BE32-4DE6-8866-9FDC8E68B042}" type="presParOf" srcId="{E2090478-1492-4EA7-86FA-9B9651C2D85D}" destId="{58156B86-F975-4025-9966-20B9956A263A}" srcOrd="6" destOrd="0" presId="urn:microsoft.com/office/officeart/2008/layout/LinedList"/>
    <dgm:cxn modelId="{3602A9C1-8BE7-4AB8-A51A-F04773655605}" type="presParOf" srcId="{E2090478-1492-4EA7-86FA-9B9651C2D85D}" destId="{BD24DC79-10D7-40A1-8192-C5CCDEB19EC4}" srcOrd="7" destOrd="0" presId="urn:microsoft.com/office/officeart/2008/layout/LinedList"/>
    <dgm:cxn modelId="{1E39C48B-C1F4-433F-A5F6-F4CF6E14AAF0}" type="presParOf" srcId="{BD24DC79-10D7-40A1-8192-C5CCDEB19EC4}" destId="{38469D78-73EB-4558-8B9D-A2AD389E1944}" srcOrd="0" destOrd="0" presId="urn:microsoft.com/office/officeart/2008/layout/LinedList"/>
    <dgm:cxn modelId="{65F5729E-2D2C-461D-A060-C6C301D87DE5}" type="presParOf" srcId="{BD24DC79-10D7-40A1-8192-C5CCDEB19EC4}" destId="{604B5DB0-4F9A-4F11-BBED-DD18E0757C33}" srcOrd="1" destOrd="0" presId="urn:microsoft.com/office/officeart/2008/layout/LinedList"/>
    <dgm:cxn modelId="{D8EE293E-131E-468F-B45E-19763F1E70CE}" type="presParOf" srcId="{E2090478-1492-4EA7-86FA-9B9651C2D85D}" destId="{60AC6929-AADE-4A48-89B2-0BB6F645F658}" srcOrd="8" destOrd="0" presId="urn:microsoft.com/office/officeart/2008/layout/LinedList"/>
    <dgm:cxn modelId="{3509C768-8274-4071-840B-FB540A7FADBC}" type="presParOf" srcId="{E2090478-1492-4EA7-86FA-9B9651C2D85D}" destId="{ED78A794-084D-44FD-BE83-F444A597F081}" srcOrd="9" destOrd="0" presId="urn:microsoft.com/office/officeart/2008/layout/LinedList"/>
    <dgm:cxn modelId="{BBC41FCD-73F8-43EB-A8E0-10F924AF18C1}" type="presParOf" srcId="{ED78A794-084D-44FD-BE83-F444A597F081}" destId="{E02C758B-AE99-43B4-87E2-1DD256429587}" srcOrd="0" destOrd="0" presId="urn:microsoft.com/office/officeart/2008/layout/LinedList"/>
    <dgm:cxn modelId="{9BEA8AC5-B50A-4C2C-B116-84E4336C8911}" type="presParOf" srcId="{ED78A794-084D-44FD-BE83-F444A597F081}" destId="{BFCF0111-058F-403B-A5BE-929DD7FCA078}"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C0B42F-287F-4001-A785-074580316B53}">
      <dsp:nvSpPr>
        <dsp:cNvPr id="0" name=""/>
        <dsp:cNvSpPr/>
      </dsp:nvSpPr>
      <dsp:spPr>
        <a:xfrm>
          <a:off x="0" y="4100"/>
          <a:ext cx="5914209" cy="87340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7E2DD3-26B9-419A-9F8D-FDB3F18C40C6}">
      <dsp:nvSpPr>
        <dsp:cNvPr id="0" name=""/>
        <dsp:cNvSpPr/>
      </dsp:nvSpPr>
      <dsp:spPr>
        <a:xfrm>
          <a:off x="264206" y="200617"/>
          <a:ext cx="480375" cy="480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5B5957E-0C4A-4BC3-8CB3-707CC0D3E5FE}">
      <dsp:nvSpPr>
        <dsp:cNvPr id="0" name=""/>
        <dsp:cNvSpPr/>
      </dsp:nvSpPr>
      <dsp:spPr>
        <a:xfrm>
          <a:off x="1008787" y="4100"/>
          <a:ext cx="4905421"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100000"/>
            </a:lnSpc>
            <a:spcBef>
              <a:spcPct val="0"/>
            </a:spcBef>
            <a:spcAft>
              <a:spcPct val="35000"/>
            </a:spcAft>
            <a:buNone/>
          </a:pPr>
          <a:r>
            <a:rPr lang="en-GB" sz="1900" kern="1200" dirty="0"/>
            <a:t>Training on the job</a:t>
          </a:r>
          <a:endParaRPr lang="en-US" sz="1900" kern="1200" dirty="0"/>
        </a:p>
      </dsp:txBody>
      <dsp:txXfrm>
        <a:off x="1008787" y="4100"/>
        <a:ext cx="4905421" cy="873409"/>
      </dsp:txXfrm>
    </dsp:sp>
    <dsp:sp modelId="{A0BA64DC-25D2-4335-A19C-2AB3F5945B03}">
      <dsp:nvSpPr>
        <dsp:cNvPr id="0" name=""/>
        <dsp:cNvSpPr/>
      </dsp:nvSpPr>
      <dsp:spPr>
        <a:xfrm>
          <a:off x="0" y="1095862"/>
          <a:ext cx="5914209" cy="87340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9AD22E-D3ED-43DB-B9CF-3D4AA484D927}">
      <dsp:nvSpPr>
        <dsp:cNvPr id="0" name=""/>
        <dsp:cNvSpPr/>
      </dsp:nvSpPr>
      <dsp:spPr>
        <a:xfrm>
          <a:off x="264206" y="1292379"/>
          <a:ext cx="480375" cy="480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F686CC6-60B4-4D78-B897-316C5D580A68}">
      <dsp:nvSpPr>
        <dsp:cNvPr id="0" name=""/>
        <dsp:cNvSpPr/>
      </dsp:nvSpPr>
      <dsp:spPr>
        <a:xfrm>
          <a:off x="1008787" y="1095862"/>
          <a:ext cx="4905421"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100000"/>
            </a:lnSpc>
            <a:spcBef>
              <a:spcPct val="0"/>
            </a:spcBef>
            <a:spcAft>
              <a:spcPct val="35000"/>
            </a:spcAft>
            <a:buNone/>
          </a:pPr>
          <a:r>
            <a:rPr lang="en-GB" sz="1900" kern="1200"/>
            <a:t>Chances to further knowledge and understanding of mental illnesses</a:t>
          </a:r>
          <a:endParaRPr lang="en-US" sz="1900" kern="1200"/>
        </a:p>
      </dsp:txBody>
      <dsp:txXfrm>
        <a:off x="1008787" y="1095862"/>
        <a:ext cx="4905421" cy="873409"/>
      </dsp:txXfrm>
    </dsp:sp>
    <dsp:sp modelId="{120A2B10-F1BC-4994-AB36-489A881415D8}">
      <dsp:nvSpPr>
        <dsp:cNvPr id="0" name=""/>
        <dsp:cNvSpPr/>
      </dsp:nvSpPr>
      <dsp:spPr>
        <a:xfrm>
          <a:off x="0" y="2187623"/>
          <a:ext cx="5914209" cy="87340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3C85CE-4473-4CD9-BED7-DC1B0678460A}">
      <dsp:nvSpPr>
        <dsp:cNvPr id="0" name=""/>
        <dsp:cNvSpPr/>
      </dsp:nvSpPr>
      <dsp:spPr>
        <a:xfrm>
          <a:off x="264206" y="2384140"/>
          <a:ext cx="480375" cy="4803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ED5F1E5-1173-4B9D-8CFF-D5B10872FCC9}">
      <dsp:nvSpPr>
        <dsp:cNvPr id="0" name=""/>
        <dsp:cNvSpPr/>
      </dsp:nvSpPr>
      <dsp:spPr>
        <a:xfrm>
          <a:off x="1008787" y="2187623"/>
          <a:ext cx="4905421"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100000"/>
            </a:lnSpc>
            <a:spcBef>
              <a:spcPct val="0"/>
            </a:spcBef>
            <a:spcAft>
              <a:spcPct val="35000"/>
            </a:spcAft>
            <a:buNone/>
          </a:pPr>
          <a:r>
            <a:rPr lang="en-GB" sz="1900" kern="1200"/>
            <a:t>Enhancing skills to support mental illness</a:t>
          </a:r>
          <a:endParaRPr lang="en-US" sz="1900" kern="1200"/>
        </a:p>
      </dsp:txBody>
      <dsp:txXfrm>
        <a:off x="1008787" y="2187623"/>
        <a:ext cx="4905421" cy="873409"/>
      </dsp:txXfrm>
    </dsp:sp>
    <dsp:sp modelId="{3BFC18CE-E056-4FAC-9B46-75650555FB21}">
      <dsp:nvSpPr>
        <dsp:cNvPr id="0" name=""/>
        <dsp:cNvSpPr/>
      </dsp:nvSpPr>
      <dsp:spPr>
        <a:xfrm>
          <a:off x="0" y="3279385"/>
          <a:ext cx="5914209" cy="873409"/>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5848EE-8BE4-49CD-8AAE-76F31E690069}">
      <dsp:nvSpPr>
        <dsp:cNvPr id="0" name=""/>
        <dsp:cNvSpPr/>
      </dsp:nvSpPr>
      <dsp:spPr>
        <a:xfrm>
          <a:off x="264206" y="3475902"/>
          <a:ext cx="480375" cy="48037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14113D6-CD07-46DF-AAC7-87AA6185BF16}">
      <dsp:nvSpPr>
        <dsp:cNvPr id="0" name=""/>
        <dsp:cNvSpPr/>
      </dsp:nvSpPr>
      <dsp:spPr>
        <a:xfrm>
          <a:off x="1008787" y="3279385"/>
          <a:ext cx="4905421"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100000"/>
            </a:lnSpc>
            <a:spcBef>
              <a:spcPct val="0"/>
            </a:spcBef>
            <a:spcAft>
              <a:spcPct val="35000"/>
            </a:spcAft>
            <a:buNone/>
          </a:pPr>
          <a:r>
            <a:rPr lang="en-GB" sz="1900" kern="1200"/>
            <a:t>To make a difference to peoples lives</a:t>
          </a:r>
          <a:endParaRPr lang="en-US" sz="1900" kern="1200"/>
        </a:p>
      </dsp:txBody>
      <dsp:txXfrm>
        <a:off x="1008787" y="3279385"/>
        <a:ext cx="4905421" cy="873409"/>
      </dsp:txXfrm>
    </dsp:sp>
    <dsp:sp modelId="{5C119CCF-0E45-401B-B5DA-77F901408348}">
      <dsp:nvSpPr>
        <dsp:cNvPr id="0" name=""/>
        <dsp:cNvSpPr/>
      </dsp:nvSpPr>
      <dsp:spPr>
        <a:xfrm>
          <a:off x="0" y="4371147"/>
          <a:ext cx="5914209" cy="873409"/>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D977C6-31EA-4BA1-8BF0-E0454C47A7AA}">
      <dsp:nvSpPr>
        <dsp:cNvPr id="0" name=""/>
        <dsp:cNvSpPr/>
      </dsp:nvSpPr>
      <dsp:spPr>
        <a:xfrm>
          <a:off x="264206" y="4567664"/>
          <a:ext cx="480375" cy="48037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5916E26-8E88-42CD-B7B6-7BD543C3C7A0}">
      <dsp:nvSpPr>
        <dsp:cNvPr id="0" name=""/>
        <dsp:cNvSpPr/>
      </dsp:nvSpPr>
      <dsp:spPr>
        <a:xfrm>
          <a:off x="1008787" y="4371147"/>
          <a:ext cx="4905421"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100000"/>
            </a:lnSpc>
            <a:spcBef>
              <a:spcPct val="0"/>
            </a:spcBef>
            <a:spcAft>
              <a:spcPct val="35000"/>
            </a:spcAft>
            <a:buNone/>
          </a:pPr>
          <a:r>
            <a:rPr lang="en-GB" sz="1900" kern="1200"/>
            <a:t>(Cleary, et al, 2012)</a:t>
          </a:r>
          <a:endParaRPr lang="en-US" sz="1900" kern="1200"/>
        </a:p>
      </dsp:txBody>
      <dsp:txXfrm>
        <a:off x="1008787" y="4371147"/>
        <a:ext cx="4905421" cy="8734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CB146A-B60E-4882-B4F9-A29D4EC810B7}">
      <dsp:nvSpPr>
        <dsp:cNvPr id="0" name=""/>
        <dsp:cNvSpPr/>
      </dsp:nvSpPr>
      <dsp:spPr>
        <a:xfrm>
          <a:off x="0" y="364"/>
          <a:ext cx="960119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616469D-5638-44F2-984F-CC751518DE49}">
      <dsp:nvSpPr>
        <dsp:cNvPr id="0" name=""/>
        <dsp:cNvSpPr/>
      </dsp:nvSpPr>
      <dsp:spPr>
        <a:xfrm>
          <a:off x="0" y="364"/>
          <a:ext cx="9601196" cy="596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Motivated – I will encourage patients to reach their full potential</a:t>
          </a:r>
          <a:endParaRPr lang="en-US" sz="2300" kern="1200" dirty="0"/>
        </a:p>
      </dsp:txBody>
      <dsp:txXfrm>
        <a:off x="0" y="364"/>
        <a:ext cx="9601196" cy="596989"/>
      </dsp:txXfrm>
    </dsp:sp>
    <dsp:sp modelId="{D5E1F4EF-3818-4417-8675-0F5B3FE96010}">
      <dsp:nvSpPr>
        <dsp:cNvPr id="0" name=""/>
        <dsp:cNvSpPr/>
      </dsp:nvSpPr>
      <dsp:spPr>
        <a:xfrm>
          <a:off x="0" y="597353"/>
          <a:ext cx="9601196"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1047AA-8E95-43D5-A02F-4591B6449FA8}">
      <dsp:nvSpPr>
        <dsp:cNvPr id="0" name=""/>
        <dsp:cNvSpPr/>
      </dsp:nvSpPr>
      <dsp:spPr>
        <a:xfrm>
          <a:off x="0" y="597353"/>
          <a:ext cx="9601196" cy="596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Resilient – I am able to adapt to change and bounce back from difficult situations</a:t>
          </a:r>
          <a:endParaRPr lang="en-US" sz="2300" kern="1200"/>
        </a:p>
      </dsp:txBody>
      <dsp:txXfrm>
        <a:off x="0" y="597353"/>
        <a:ext cx="9601196" cy="596989"/>
      </dsp:txXfrm>
    </dsp:sp>
    <dsp:sp modelId="{2813573E-8281-4B7B-97CF-BAF7A7362EB0}">
      <dsp:nvSpPr>
        <dsp:cNvPr id="0" name=""/>
        <dsp:cNvSpPr/>
      </dsp:nvSpPr>
      <dsp:spPr>
        <a:xfrm>
          <a:off x="0" y="1194342"/>
          <a:ext cx="9601196"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3CBC6F-F111-41E6-B5C4-660B3F059070}">
      <dsp:nvSpPr>
        <dsp:cNvPr id="0" name=""/>
        <dsp:cNvSpPr/>
      </dsp:nvSpPr>
      <dsp:spPr>
        <a:xfrm>
          <a:off x="0" y="1194342"/>
          <a:ext cx="9601196" cy="596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Self aware – I am aware of my feelings and behaviours</a:t>
          </a:r>
          <a:endParaRPr lang="en-US" sz="2300" kern="1200"/>
        </a:p>
      </dsp:txBody>
      <dsp:txXfrm>
        <a:off x="0" y="1194342"/>
        <a:ext cx="9601196" cy="596989"/>
      </dsp:txXfrm>
    </dsp:sp>
    <dsp:sp modelId="{58156B86-F975-4025-9966-20B9956A263A}">
      <dsp:nvSpPr>
        <dsp:cNvPr id="0" name=""/>
        <dsp:cNvSpPr/>
      </dsp:nvSpPr>
      <dsp:spPr>
        <a:xfrm>
          <a:off x="0" y="1791332"/>
          <a:ext cx="9601196" cy="0"/>
        </a:xfrm>
        <a:prstGeom prst="line">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469D78-73EB-4558-8B9D-A2AD389E1944}">
      <dsp:nvSpPr>
        <dsp:cNvPr id="0" name=""/>
        <dsp:cNvSpPr/>
      </dsp:nvSpPr>
      <dsp:spPr>
        <a:xfrm>
          <a:off x="0" y="1791332"/>
          <a:ext cx="9601196" cy="596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Empathy – I can try to imagine what others are going through and empathise</a:t>
          </a:r>
          <a:endParaRPr lang="en-US" sz="2300" kern="1200"/>
        </a:p>
      </dsp:txBody>
      <dsp:txXfrm>
        <a:off x="0" y="1791332"/>
        <a:ext cx="9601196" cy="596989"/>
      </dsp:txXfrm>
    </dsp:sp>
    <dsp:sp modelId="{60AC6929-AADE-4A48-89B2-0BB6F645F658}">
      <dsp:nvSpPr>
        <dsp:cNvPr id="0" name=""/>
        <dsp:cNvSpPr/>
      </dsp:nvSpPr>
      <dsp:spPr>
        <a:xfrm>
          <a:off x="0" y="2388321"/>
          <a:ext cx="9601196" cy="0"/>
        </a:xfrm>
        <a:prstGeom prst="line">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2C758B-AE99-43B4-87E2-1DD256429587}">
      <dsp:nvSpPr>
        <dsp:cNvPr id="0" name=""/>
        <dsp:cNvSpPr/>
      </dsp:nvSpPr>
      <dsp:spPr>
        <a:xfrm>
          <a:off x="0" y="2388321"/>
          <a:ext cx="9601196" cy="596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Experience – I have experience of volunteering in mental health settings </a:t>
          </a:r>
          <a:endParaRPr lang="en-US" sz="2300" kern="1200" dirty="0"/>
        </a:p>
      </dsp:txBody>
      <dsp:txXfrm>
        <a:off x="0" y="2388321"/>
        <a:ext cx="9601196" cy="5969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10/17/2019</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10/17/2019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10/17/2019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10/17/2019</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comments" Target="../comments/commen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10" Type="http://schemas.openxmlformats.org/officeDocument/2006/relationships/image" Target="../media/image25.png"/><Relationship Id="rId4" Type="http://schemas.openxmlformats.org/officeDocument/2006/relationships/diagramData" Target="../diagrams/data2.xml"/><Relationship Id="rId9" Type="http://schemas.openxmlformats.org/officeDocument/2006/relationships/image" Target="../media/image2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CE9EA-AEE3-431B-AD89-76F8065DE395}"/>
              </a:ext>
            </a:extLst>
          </p:cNvPr>
          <p:cNvSpPr>
            <a:spLocks noGrp="1"/>
          </p:cNvSpPr>
          <p:nvPr>
            <p:ph type="ctrTitle"/>
          </p:nvPr>
        </p:nvSpPr>
        <p:spPr/>
        <p:txBody>
          <a:bodyPr/>
          <a:lstStyle/>
          <a:p>
            <a:r>
              <a:rPr lang="en-GB" dirty="0"/>
              <a:t>Presentation and Interview</a:t>
            </a:r>
          </a:p>
        </p:txBody>
      </p:sp>
      <p:sp>
        <p:nvSpPr>
          <p:cNvPr id="3" name="Subtitle 2">
            <a:extLst>
              <a:ext uri="{FF2B5EF4-FFF2-40B4-BE49-F238E27FC236}">
                <a16:creationId xmlns:a16="http://schemas.microsoft.com/office/drawing/2014/main" id="{F594E423-0F41-4569-BDB8-CD205D6C3A16}"/>
              </a:ext>
            </a:extLst>
          </p:cNvPr>
          <p:cNvSpPr>
            <a:spLocks noGrp="1"/>
          </p:cNvSpPr>
          <p:nvPr>
            <p:ph type="subTitle" idx="1"/>
          </p:nvPr>
        </p:nvSpPr>
        <p:spPr/>
        <p:txBody>
          <a:bodyPr/>
          <a:lstStyle/>
          <a:p>
            <a:r>
              <a:rPr lang="en-GB" dirty="0"/>
              <a:t>By Charlotte May 1601604</a:t>
            </a:r>
          </a:p>
        </p:txBody>
      </p:sp>
    </p:spTree>
    <p:extLst>
      <p:ext uri="{BB962C8B-B14F-4D97-AF65-F5344CB8AC3E}">
        <p14:creationId xmlns:p14="http://schemas.microsoft.com/office/powerpoint/2010/main" val="2014485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52D7949F-F7AD-4D72-9C9D-4FF1086C85B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A0D43747-1797-428C-A5F3-65D62D221706}"/>
              </a:ext>
            </a:extLst>
          </p:cNvPr>
          <p:cNvSpPr>
            <a:spLocks noGrp="1"/>
          </p:cNvSpPr>
          <p:nvPr>
            <p:ph type="title"/>
          </p:nvPr>
        </p:nvSpPr>
        <p:spPr>
          <a:xfrm>
            <a:off x="6094412" y="982132"/>
            <a:ext cx="4802185" cy="1303867"/>
          </a:xfrm>
        </p:spPr>
        <p:txBody>
          <a:bodyPr>
            <a:normAutofit/>
          </a:bodyPr>
          <a:lstStyle/>
          <a:p>
            <a:pPr>
              <a:lnSpc>
                <a:spcPct val="90000"/>
              </a:lnSpc>
            </a:pPr>
            <a:r>
              <a:rPr lang="en-GB" sz="3400"/>
              <a:t>Job Description – Mental health support assistant.</a:t>
            </a:r>
          </a:p>
        </p:txBody>
      </p:sp>
      <p:sp>
        <p:nvSpPr>
          <p:cNvPr id="20" name="Rectangle 19">
            <a:extLst>
              <a:ext uri="{FF2B5EF4-FFF2-40B4-BE49-F238E27FC236}">
                <a16:creationId xmlns:a16="http://schemas.microsoft.com/office/drawing/2014/main" id="{EABBD5AE-06A5-42CD-88F2-7CCF8719EC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4517009"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people walking down a street&#10;&#10;Description automatically generated">
            <a:extLst>
              <a:ext uri="{FF2B5EF4-FFF2-40B4-BE49-F238E27FC236}">
                <a16:creationId xmlns:a16="http://schemas.microsoft.com/office/drawing/2014/main" id="{64DE7CEB-BDE0-46CC-9740-03BB5DAA0F65}"/>
              </a:ext>
            </a:extLst>
          </p:cNvPr>
          <p:cNvPicPr>
            <a:picLocks noChangeAspect="1"/>
          </p:cNvPicPr>
          <p:nvPr/>
        </p:nvPicPr>
        <p:blipFill rotWithShape="1">
          <a:blip r:embed="rId4"/>
          <a:srcRect l="31142" r="21638" b="-2"/>
          <a:stretch/>
        </p:blipFill>
        <p:spPr>
          <a:xfrm>
            <a:off x="1412683" y="1410208"/>
            <a:ext cx="3876801" cy="3858780"/>
          </a:xfrm>
          <a:prstGeom prst="rect">
            <a:avLst/>
          </a:prstGeom>
        </p:spPr>
      </p:pic>
      <p:cxnSp>
        <p:nvCxnSpPr>
          <p:cNvPr id="22" name="Straight Connector 21">
            <a:extLst>
              <a:ext uri="{FF2B5EF4-FFF2-40B4-BE49-F238E27FC236}">
                <a16:creationId xmlns:a16="http://schemas.microsoft.com/office/drawing/2014/main" id="{C3E43B92-4F7A-45DF-BBDC-84EBC37E85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4412" y="2400639"/>
            <a:ext cx="4802185"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17BE9DC0-CD78-48F8-B7A5-A02C9143C8A2}"/>
              </a:ext>
            </a:extLst>
          </p:cNvPr>
          <p:cNvSpPr>
            <a:spLocks noGrp="1"/>
          </p:cNvSpPr>
          <p:nvPr>
            <p:ph idx="1"/>
          </p:nvPr>
        </p:nvSpPr>
        <p:spPr>
          <a:xfrm>
            <a:off x="6094412" y="2556932"/>
            <a:ext cx="4802184" cy="3318936"/>
          </a:xfrm>
        </p:spPr>
        <p:txBody>
          <a:bodyPr>
            <a:normAutofit/>
          </a:bodyPr>
          <a:lstStyle/>
          <a:p>
            <a:pPr>
              <a:lnSpc>
                <a:spcPct val="90000"/>
              </a:lnSpc>
            </a:pPr>
            <a:r>
              <a:rPr lang="en-GB" sz="1900"/>
              <a:t>Working as part of a team on a hospital ward.</a:t>
            </a:r>
          </a:p>
          <a:p>
            <a:pPr>
              <a:lnSpc>
                <a:spcPct val="90000"/>
              </a:lnSpc>
            </a:pPr>
            <a:r>
              <a:rPr lang="en-GB" sz="1900"/>
              <a:t>Helping and supporting nurses to assess patients in relation to their individual care plan.</a:t>
            </a:r>
          </a:p>
          <a:p>
            <a:pPr>
              <a:lnSpc>
                <a:spcPct val="90000"/>
              </a:lnSpc>
            </a:pPr>
            <a:r>
              <a:rPr lang="en-GB" sz="1900"/>
              <a:t>Communicating with family when needed.</a:t>
            </a:r>
          </a:p>
          <a:p>
            <a:pPr>
              <a:lnSpc>
                <a:spcPct val="90000"/>
              </a:lnSpc>
            </a:pPr>
            <a:r>
              <a:rPr lang="en-GB" sz="1900"/>
              <a:t>Observation of patient behaviour and report any concerns to the line manager. </a:t>
            </a:r>
          </a:p>
          <a:p>
            <a:pPr marL="0" indent="0">
              <a:lnSpc>
                <a:spcPct val="90000"/>
              </a:lnSpc>
              <a:buNone/>
            </a:pPr>
            <a:r>
              <a:rPr lang="en-GB" sz="1900"/>
              <a:t>                                                                                    (Indeed.co.uk, 2019) </a:t>
            </a:r>
          </a:p>
        </p:txBody>
      </p:sp>
      <p:sp>
        <p:nvSpPr>
          <p:cNvPr id="5" name="TextBox 4">
            <a:extLst>
              <a:ext uri="{FF2B5EF4-FFF2-40B4-BE49-F238E27FC236}">
                <a16:creationId xmlns:a16="http://schemas.microsoft.com/office/drawing/2014/main" id="{70374CF4-82EA-4D80-AEF9-7C90E245EAC8}"/>
              </a:ext>
            </a:extLst>
          </p:cNvPr>
          <p:cNvSpPr txBox="1"/>
          <p:nvPr/>
        </p:nvSpPr>
        <p:spPr>
          <a:xfrm>
            <a:off x="3170903" y="5875868"/>
            <a:ext cx="2438749" cy="369332"/>
          </a:xfrm>
          <a:prstGeom prst="rect">
            <a:avLst/>
          </a:prstGeom>
          <a:noFill/>
        </p:spPr>
        <p:txBody>
          <a:bodyPr wrap="square" rtlCol="0">
            <a:spAutoFit/>
          </a:bodyPr>
          <a:lstStyle/>
          <a:p>
            <a:r>
              <a:rPr lang="en-GB" dirty="0"/>
              <a:t>(Google images 1, 2019)</a:t>
            </a:r>
          </a:p>
        </p:txBody>
      </p:sp>
    </p:spTree>
    <p:extLst>
      <p:ext uri="{BB962C8B-B14F-4D97-AF65-F5344CB8AC3E}">
        <p14:creationId xmlns:p14="http://schemas.microsoft.com/office/powerpoint/2010/main" val="2595464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F1BC5-9C00-4909-BDFD-1A2A45A25139}"/>
              </a:ext>
            </a:extLst>
          </p:cNvPr>
          <p:cNvSpPr>
            <a:spLocks noGrp="1"/>
          </p:cNvSpPr>
          <p:nvPr>
            <p:ph type="title"/>
          </p:nvPr>
        </p:nvSpPr>
        <p:spPr/>
        <p:txBody>
          <a:bodyPr>
            <a:normAutofit fontScale="90000"/>
          </a:bodyPr>
          <a:lstStyle/>
          <a:p>
            <a:r>
              <a:rPr lang="en-GB" dirty="0"/>
              <a:t>My Experiences and skills in relation to the job description</a:t>
            </a:r>
          </a:p>
        </p:txBody>
      </p:sp>
      <p:sp>
        <p:nvSpPr>
          <p:cNvPr id="3" name="Content Placeholder 2">
            <a:extLst>
              <a:ext uri="{FF2B5EF4-FFF2-40B4-BE49-F238E27FC236}">
                <a16:creationId xmlns:a16="http://schemas.microsoft.com/office/drawing/2014/main" id="{82D19330-0116-40F8-9967-295455F9438E}"/>
              </a:ext>
            </a:extLst>
          </p:cNvPr>
          <p:cNvSpPr>
            <a:spLocks noGrp="1"/>
          </p:cNvSpPr>
          <p:nvPr>
            <p:ph idx="1"/>
          </p:nvPr>
        </p:nvSpPr>
        <p:spPr>
          <a:xfrm>
            <a:off x="1295401" y="4323644"/>
            <a:ext cx="9601196" cy="1552224"/>
          </a:xfrm>
        </p:spPr>
        <p:txBody>
          <a:bodyPr>
            <a:normAutofit lnSpcReduction="10000"/>
          </a:bodyPr>
          <a:lstStyle/>
          <a:p>
            <a:r>
              <a:rPr lang="en-GB" dirty="0"/>
              <a:t>Voluntary work with Mind </a:t>
            </a:r>
          </a:p>
          <a:p>
            <a:r>
              <a:rPr lang="en-GB" dirty="0"/>
              <a:t>Voluntary work for </a:t>
            </a:r>
            <a:r>
              <a:rPr lang="en-GB" dirty="0" err="1"/>
              <a:t>DeafBlind</a:t>
            </a:r>
            <a:r>
              <a:rPr lang="en-GB" dirty="0"/>
              <a:t> UK</a:t>
            </a:r>
          </a:p>
          <a:p>
            <a:r>
              <a:rPr lang="en-GB" dirty="0"/>
              <a:t>Establishing an eating disorders support group</a:t>
            </a:r>
          </a:p>
          <a:p>
            <a:endParaRPr lang="en-GB" dirty="0"/>
          </a:p>
        </p:txBody>
      </p:sp>
      <p:pic>
        <p:nvPicPr>
          <p:cNvPr id="4" name="Picture 3">
            <a:extLst>
              <a:ext uri="{FF2B5EF4-FFF2-40B4-BE49-F238E27FC236}">
                <a16:creationId xmlns:a16="http://schemas.microsoft.com/office/drawing/2014/main" id="{018D2009-1E2D-44B5-AE6E-10796A01CB47}"/>
              </a:ext>
            </a:extLst>
          </p:cNvPr>
          <p:cNvPicPr>
            <a:picLocks noChangeAspect="1"/>
          </p:cNvPicPr>
          <p:nvPr/>
        </p:nvPicPr>
        <p:blipFill>
          <a:blip r:embed="rId2"/>
          <a:stretch>
            <a:fillRect/>
          </a:stretch>
        </p:blipFill>
        <p:spPr>
          <a:xfrm>
            <a:off x="1295401" y="2468748"/>
            <a:ext cx="2973562" cy="1672146"/>
          </a:xfrm>
          <a:prstGeom prst="rect">
            <a:avLst/>
          </a:prstGeom>
        </p:spPr>
      </p:pic>
      <p:sp>
        <p:nvSpPr>
          <p:cNvPr id="5" name="TextBox 4">
            <a:extLst>
              <a:ext uri="{FF2B5EF4-FFF2-40B4-BE49-F238E27FC236}">
                <a16:creationId xmlns:a16="http://schemas.microsoft.com/office/drawing/2014/main" id="{B6567CF1-25D0-4F78-898E-C48ACD093FD1}"/>
              </a:ext>
            </a:extLst>
          </p:cNvPr>
          <p:cNvSpPr txBox="1"/>
          <p:nvPr/>
        </p:nvSpPr>
        <p:spPr>
          <a:xfrm>
            <a:off x="1761737" y="3925072"/>
            <a:ext cx="2507226" cy="369332"/>
          </a:xfrm>
          <a:prstGeom prst="rect">
            <a:avLst/>
          </a:prstGeom>
          <a:noFill/>
        </p:spPr>
        <p:txBody>
          <a:bodyPr wrap="square" rtlCol="0">
            <a:spAutoFit/>
          </a:bodyPr>
          <a:lstStyle/>
          <a:p>
            <a:r>
              <a:rPr lang="en-GB" dirty="0"/>
              <a:t>(Google images 2, 2019)</a:t>
            </a:r>
          </a:p>
        </p:txBody>
      </p:sp>
      <p:pic>
        <p:nvPicPr>
          <p:cNvPr id="6" name="Picture 5">
            <a:extLst>
              <a:ext uri="{FF2B5EF4-FFF2-40B4-BE49-F238E27FC236}">
                <a16:creationId xmlns:a16="http://schemas.microsoft.com/office/drawing/2014/main" id="{E3E72D50-EF81-454A-9175-9690ABC2CD18}"/>
              </a:ext>
            </a:extLst>
          </p:cNvPr>
          <p:cNvPicPr>
            <a:picLocks noChangeAspect="1"/>
          </p:cNvPicPr>
          <p:nvPr/>
        </p:nvPicPr>
        <p:blipFill>
          <a:blip r:embed="rId3"/>
          <a:stretch>
            <a:fillRect/>
          </a:stretch>
        </p:blipFill>
        <p:spPr>
          <a:xfrm>
            <a:off x="4735299" y="2455369"/>
            <a:ext cx="2247367" cy="1685525"/>
          </a:xfrm>
          <a:prstGeom prst="rect">
            <a:avLst/>
          </a:prstGeom>
        </p:spPr>
      </p:pic>
      <p:sp>
        <p:nvSpPr>
          <p:cNvPr id="7" name="TextBox 6">
            <a:extLst>
              <a:ext uri="{FF2B5EF4-FFF2-40B4-BE49-F238E27FC236}">
                <a16:creationId xmlns:a16="http://schemas.microsoft.com/office/drawing/2014/main" id="{AC5112AA-B711-4ACE-9F01-3452B0813631}"/>
              </a:ext>
            </a:extLst>
          </p:cNvPr>
          <p:cNvSpPr txBox="1"/>
          <p:nvPr/>
        </p:nvSpPr>
        <p:spPr>
          <a:xfrm>
            <a:off x="4842386" y="3742279"/>
            <a:ext cx="2507226" cy="369332"/>
          </a:xfrm>
          <a:prstGeom prst="rect">
            <a:avLst/>
          </a:prstGeom>
          <a:noFill/>
        </p:spPr>
        <p:txBody>
          <a:bodyPr wrap="square" rtlCol="0">
            <a:spAutoFit/>
          </a:bodyPr>
          <a:lstStyle/>
          <a:p>
            <a:r>
              <a:rPr lang="en-GB" dirty="0"/>
              <a:t>(Google images 3, 2019)</a:t>
            </a:r>
          </a:p>
        </p:txBody>
      </p:sp>
      <p:pic>
        <p:nvPicPr>
          <p:cNvPr id="9" name="Picture 8">
            <a:extLst>
              <a:ext uri="{FF2B5EF4-FFF2-40B4-BE49-F238E27FC236}">
                <a16:creationId xmlns:a16="http://schemas.microsoft.com/office/drawing/2014/main" id="{7C828E92-869D-4A72-B2C5-151EB292F486}"/>
              </a:ext>
            </a:extLst>
          </p:cNvPr>
          <p:cNvPicPr>
            <a:picLocks noChangeAspect="1"/>
          </p:cNvPicPr>
          <p:nvPr/>
        </p:nvPicPr>
        <p:blipFill>
          <a:blip r:embed="rId4"/>
          <a:stretch>
            <a:fillRect/>
          </a:stretch>
        </p:blipFill>
        <p:spPr>
          <a:xfrm>
            <a:off x="7923039" y="2662902"/>
            <a:ext cx="2998144" cy="2955983"/>
          </a:xfrm>
          <a:prstGeom prst="rect">
            <a:avLst/>
          </a:prstGeom>
        </p:spPr>
      </p:pic>
      <p:sp>
        <p:nvSpPr>
          <p:cNvPr id="10" name="TextBox 9">
            <a:extLst>
              <a:ext uri="{FF2B5EF4-FFF2-40B4-BE49-F238E27FC236}">
                <a16:creationId xmlns:a16="http://schemas.microsoft.com/office/drawing/2014/main" id="{E71A41AB-0679-44E8-8322-8A1D5E166662}"/>
              </a:ext>
            </a:extLst>
          </p:cNvPr>
          <p:cNvSpPr txBox="1"/>
          <p:nvPr/>
        </p:nvSpPr>
        <p:spPr>
          <a:xfrm>
            <a:off x="8524568" y="5722374"/>
            <a:ext cx="2787445" cy="369332"/>
          </a:xfrm>
          <a:prstGeom prst="rect">
            <a:avLst/>
          </a:prstGeom>
          <a:noFill/>
        </p:spPr>
        <p:txBody>
          <a:bodyPr wrap="square" rtlCol="0">
            <a:spAutoFit/>
          </a:bodyPr>
          <a:lstStyle/>
          <a:p>
            <a:r>
              <a:rPr lang="en-GB" dirty="0"/>
              <a:t>(Google images 4, 2019)</a:t>
            </a:r>
          </a:p>
        </p:txBody>
      </p:sp>
    </p:spTree>
    <p:extLst>
      <p:ext uri="{BB962C8B-B14F-4D97-AF65-F5344CB8AC3E}">
        <p14:creationId xmlns:p14="http://schemas.microsoft.com/office/powerpoint/2010/main" val="25520526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3DBBDD-A329-48DB-936A-40D9FCA9CDC1}"/>
              </a:ext>
            </a:extLst>
          </p:cNvPr>
          <p:cNvSpPr>
            <a:spLocks noGrp="1"/>
          </p:cNvSpPr>
          <p:nvPr>
            <p:ph idx="1"/>
          </p:nvPr>
        </p:nvSpPr>
        <p:spPr>
          <a:xfrm>
            <a:off x="1080912" y="886177"/>
            <a:ext cx="9601196" cy="5085646"/>
          </a:xfrm>
        </p:spPr>
        <p:txBody>
          <a:bodyPr>
            <a:normAutofit fontScale="85000" lnSpcReduction="20000"/>
          </a:bodyPr>
          <a:lstStyle/>
          <a:p>
            <a:r>
              <a:rPr lang="en-GB" dirty="0"/>
              <a:t>Being in university has been very demanding but has taught me many things. To work together as part of a team is one aspect that university has improved for me, it has also taught me to use my own initiative and work independently. I believe I have gained many new qualities such as:</a:t>
            </a:r>
          </a:p>
          <a:p>
            <a:r>
              <a:rPr lang="en-GB" dirty="0"/>
              <a:t>Being ambitious                                 </a:t>
            </a:r>
          </a:p>
          <a:p>
            <a:r>
              <a:rPr lang="en-GB" dirty="0"/>
              <a:t>Approachable</a:t>
            </a:r>
          </a:p>
          <a:p>
            <a:r>
              <a:rPr lang="en-GB" dirty="0"/>
              <a:t>Determined</a:t>
            </a:r>
          </a:p>
          <a:p>
            <a:r>
              <a:rPr lang="en-GB" dirty="0"/>
              <a:t>Easy going </a:t>
            </a:r>
          </a:p>
          <a:p>
            <a:r>
              <a:rPr lang="en-GB" dirty="0"/>
              <a:t>Committed </a:t>
            </a:r>
          </a:p>
          <a:p>
            <a:r>
              <a:rPr lang="en-GB" dirty="0"/>
              <a:t>Enthusiastic </a:t>
            </a:r>
          </a:p>
          <a:p>
            <a:r>
              <a:rPr lang="en-GB" dirty="0"/>
              <a:t>Willing to learn</a:t>
            </a:r>
          </a:p>
          <a:p>
            <a:r>
              <a:rPr lang="en-GB" dirty="0"/>
              <a:t>Improving communication skills and Improving problem solving skills </a:t>
            </a:r>
          </a:p>
          <a:p>
            <a:r>
              <a:rPr lang="en-GB" dirty="0"/>
              <a:t>All of these qualities will help work towards new goals in life and the Mental Health Support Assistant job role.  Also, many Support Assistant jobs require a person to have a full UK driving licence. I do have an advantage here as I have a driving licence. </a:t>
            </a:r>
          </a:p>
          <a:p>
            <a:endParaRPr lang="en-GB" dirty="0"/>
          </a:p>
        </p:txBody>
      </p:sp>
      <p:sp>
        <p:nvSpPr>
          <p:cNvPr id="4" name="TextBox 3">
            <a:extLst>
              <a:ext uri="{FF2B5EF4-FFF2-40B4-BE49-F238E27FC236}">
                <a16:creationId xmlns:a16="http://schemas.microsoft.com/office/drawing/2014/main" id="{AF3F3F9C-70E5-4278-AB25-B2130E618C20}"/>
              </a:ext>
            </a:extLst>
          </p:cNvPr>
          <p:cNvSpPr txBox="1"/>
          <p:nvPr/>
        </p:nvSpPr>
        <p:spPr>
          <a:xfrm>
            <a:off x="9155289" y="5787157"/>
            <a:ext cx="2698044" cy="369332"/>
          </a:xfrm>
          <a:prstGeom prst="rect">
            <a:avLst/>
          </a:prstGeom>
          <a:noFill/>
        </p:spPr>
        <p:txBody>
          <a:bodyPr wrap="square" rtlCol="0">
            <a:spAutoFit/>
          </a:bodyPr>
          <a:lstStyle/>
          <a:p>
            <a:r>
              <a:rPr lang="en-GB" dirty="0"/>
              <a:t>(Fallows, et al, 2000) </a:t>
            </a:r>
          </a:p>
        </p:txBody>
      </p:sp>
      <p:pic>
        <p:nvPicPr>
          <p:cNvPr id="2" name="Picture 1">
            <a:extLst>
              <a:ext uri="{FF2B5EF4-FFF2-40B4-BE49-F238E27FC236}">
                <a16:creationId xmlns:a16="http://schemas.microsoft.com/office/drawing/2014/main" id="{C7C333D0-6245-4482-AF7C-AEE219B33A9F}"/>
              </a:ext>
            </a:extLst>
          </p:cNvPr>
          <p:cNvPicPr>
            <a:picLocks noChangeAspect="1"/>
          </p:cNvPicPr>
          <p:nvPr/>
        </p:nvPicPr>
        <p:blipFill>
          <a:blip r:embed="rId2"/>
          <a:stretch>
            <a:fillRect/>
          </a:stretch>
        </p:blipFill>
        <p:spPr>
          <a:xfrm>
            <a:off x="7580223" y="1867850"/>
            <a:ext cx="3530865" cy="2554527"/>
          </a:xfrm>
          <a:prstGeom prst="rect">
            <a:avLst/>
          </a:prstGeom>
        </p:spPr>
      </p:pic>
      <p:sp>
        <p:nvSpPr>
          <p:cNvPr id="5" name="TextBox 4">
            <a:extLst>
              <a:ext uri="{FF2B5EF4-FFF2-40B4-BE49-F238E27FC236}">
                <a16:creationId xmlns:a16="http://schemas.microsoft.com/office/drawing/2014/main" id="{52242F78-AA97-46F4-B8B1-7C81D5F617EA}"/>
              </a:ext>
            </a:extLst>
          </p:cNvPr>
          <p:cNvSpPr txBox="1"/>
          <p:nvPr/>
        </p:nvSpPr>
        <p:spPr>
          <a:xfrm>
            <a:off x="9089813" y="4422377"/>
            <a:ext cx="2763520" cy="369332"/>
          </a:xfrm>
          <a:prstGeom prst="rect">
            <a:avLst/>
          </a:prstGeom>
          <a:noFill/>
        </p:spPr>
        <p:txBody>
          <a:bodyPr wrap="square" rtlCol="0">
            <a:spAutoFit/>
          </a:bodyPr>
          <a:lstStyle/>
          <a:p>
            <a:r>
              <a:rPr lang="en-GB" dirty="0"/>
              <a:t>(Google images 5, 2019)</a:t>
            </a:r>
          </a:p>
        </p:txBody>
      </p:sp>
      <p:pic>
        <p:nvPicPr>
          <p:cNvPr id="8" name="Picture 7">
            <a:extLst>
              <a:ext uri="{FF2B5EF4-FFF2-40B4-BE49-F238E27FC236}">
                <a16:creationId xmlns:a16="http://schemas.microsoft.com/office/drawing/2014/main" id="{D71684B1-E6B6-4D65-A48A-04C65AC3D3FD}"/>
              </a:ext>
            </a:extLst>
          </p:cNvPr>
          <p:cNvPicPr>
            <a:picLocks noChangeAspect="1"/>
          </p:cNvPicPr>
          <p:nvPr/>
        </p:nvPicPr>
        <p:blipFill>
          <a:blip r:embed="rId3"/>
          <a:stretch>
            <a:fillRect/>
          </a:stretch>
        </p:blipFill>
        <p:spPr>
          <a:xfrm>
            <a:off x="3620378" y="1968893"/>
            <a:ext cx="3530865" cy="2352439"/>
          </a:xfrm>
          <a:prstGeom prst="rect">
            <a:avLst/>
          </a:prstGeom>
        </p:spPr>
      </p:pic>
      <p:sp>
        <p:nvSpPr>
          <p:cNvPr id="9" name="TextBox 8">
            <a:extLst>
              <a:ext uri="{FF2B5EF4-FFF2-40B4-BE49-F238E27FC236}">
                <a16:creationId xmlns:a16="http://schemas.microsoft.com/office/drawing/2014/main" id="{A937A36E-3B51-4615-B8E1-00291D8DDC9E}"/>
              </a:ext>
            </a:extLst>
          </p:cNvPr>
          <p:cNvSpPr txBox="1"/>
          <p:nvPr/>
        </p:nvSpPr>
        <p:spPr>
          <a:xfrm>
            <a:off x="4454013" y="4321332"/>
            <a:ext cx="2763520" cy="369332"/>
          </a:xfrm>
          <a:prstGeom prst="rect">
            <a:avLst/>
          </a:prstGeom>
          <a:noFill/>
        </p:spPr>
        <p:txBody>
          <a:bodyPr wrap="square" rtlCol="0">
            <a:spAutoFit/>
          </a:bodyPr>
          <a:lstStyle/>
          <a:p>
            <a:r>
              <a:rPr lang="en-GB" dirty="0"/>
              <a:t>(Google images 6, 2019)</a:t>
            </a:r>
          </a:p>
        </p:txBody>
      </p:sp>
    </p:spTree>
    <p:extLst>
      <p:ext uri="{BB962C8B-B14F-4D97-AF65-F5344CB8AC3E}">
        <p14:creationId xmlns:p14="http://schemas.microsoft.com/office/powerpoint/2010/main" val="2827189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15" name="Picture 8">
            <a:extLst>
              <a:ext uri="{FF2B5EF4-FFF2-40B4-BE49-F238E27FC236}">
                <a16:creationId xmlns:a16="http://schemas.microsoft.com/office/drawing/2014/main" id="{23CC1DB7-CD19-47F3-A822-00E42A543CD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EE100A00-0EB4-49BC-94AD-38DB0B55F81A}"/>
              </a:ext>
            </a:extLst>
          </p:cNvPr>
          <p:cNvSpPr>
            <a:spLocks noGrp="1"/>
          </p:cNvSpPr>
          <p:nvPr>
            <p:ph type="title"/>
          </p:nvPr>
        </p:nvSpPr>
        <p:spPr>
          <a:xfrm>
            <a:off x="7535825" y="982132"/>
            <a:ext cx="3360772" cy="1303867"/>
          </a:xfrm>
        </p:spPr>
        <p:txBody>
          <a:bodyPr>
            <a:normAutofit/>
          </a:bodyPr>
          <a:lstStyle/>
          <a:p>
            <a:pPr>
              <a:lnSpc>
                <a:spcPct val="90000"/>
              </a:lnSpc>
            </a:pPr>
            <a:r>
              <a:rPr lang="en-GB" sz="2800"/>
              <a:t>Key skills required of support assistants</a:t>
            </a:r>
          </a:p>
        </p:txBody>
      </p:sp>
      <p:sp>
        <p:nvSpPr>
          <p:cNvPr id="16" name="Rectangle 10">
            <a:extLst>
              <a:ext uri="{FF2B5EF4-FFF2-40B4-BE49-F238E27FC236}">
                <a16:creationId xmlns:a16="http://schemas.microsoft.com/office/drawing/2014/main" id="{E6501E79-7616-491F-BFD0-442862FBCB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594268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B1632FC-E67B-43C8-9004-94E0B3E1F40A}"/>
              </a:ext>
            </a:extLst>
          </p:cNvPr>
          <p:cNvPicPr>
            <a:picLocks noChangeAspect="1"/>
          </p:cNvPicPr>
          <p:nvPr/>
        </p:nvPicPr>
        <p:blipFill>
          <a:blip r:embed="rId4"/>
          <a:stretch>
            <a:fillRect/>
          </a:stretch>
        </p:blipFill>
        <p:spPr>
          <a:xfrm>
            <a:off x="1412683" y="1736169"/>
            <a:ext cx="5278777" cy="3206857"/>
          </a:xfrm>
          <a:prstGeom prst="rect">
            <a:avLst/>
          </a:prstGeom>
        </p:spPr>
      </p:pic>
      <p:cxnSp>
        <p:nvCxnSpPr>
          <p:cNvPr id="17" name="Straight Connector 12">
            <a:extLst>
              <a:ext uri="{FF2B5EF4-FFF2-40B4-BE49-F238E27FC236}">
                <a16:creationId xmlns:a16="http://schemas.microsoft.com/office/drawing/2014/main" id="{3AD75F65-EDBA-4B97-8A4E-614B489DB2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20089" y="2400639"/>
            <a:ext cx="337650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B2387806-FEE1-4725-8EB4-8FC77D1F95C1}"/>
              </a:ext>
            </a:extLst>
          </p:cNvPr>
          <p:cNvSpPr>
            <a:spLocks noGrp="1"/>
          </p:cNvSpPr>
          <p:nvPr>
            <p:ph idx="1"/>
          </p:nvPr>
        </p:nvSpPr>
        <p:spPr>
          <a:xfrm>
            <a:off x="7535824" y="2556932"/>
            <a:ext cx="3360771" cy="3318936"/>
          </a:xfrm>
        </p:spPr>
        <p:txBody>
          <a:bodyPr>
            <a:normAutofit/>
          </a:bodyPr>
          <a:lstStyle/>
          <a:p>
            <a:pPr>
              <a:lnSpc>
                <a:spcPct val="90000"/>
              </a:lnSpc>
            </a:pPr>
            <a:r>
              <a:rPr lang="en-GB" sz="2000"/>
              <a:t>Good communication skills</a:t>
            </a:r>
          </a:p>
          <a:p>
            <a:pPr>
              <a:lnSpc>
                <a:spcPct val="90000"/>
              </a:lnSpc>
            </a:pPr>
            <a:r>
              <a:rPr lang="en-GB" sz="2000"/>
              <a:t>Good Interpersonal skills</a:t>
            </a:r>
          </a:p>
          <a:p>
            <a:pPr>
              <a:lnSpc>
                <a:spcPct val="90000"/>
              </a:lnSpc>
            </a:pPr>
            <a:r>
              <a:rPr lang="en-GB" sz="2000"/>
              <a:t>Willingness to learn </a:t>
            </a:r>
          </a:p>
          <a:p>
            <a:pPr>
              <a:lnSpc>
                <a:spcPct val="90000"/>
              </a:lnSpc>
            </a:pPr>
            <a:r>
              <a:rPr lang="en-GB" sz="2000"/>
              <a:t>Able to work both in a team and individually</a:t>
            </a:r>
          </a:p>
          <a:p>
            <a:pPr>
              <a:lnSpc>
                <a:spcPct val="90000"/>
              </a:lnSpc>
            </a:pPr>
            <a:endParaRPr lang="en-GB" sz="2000"/>
          </a:p>
          <a:p>
            <a:pPr marL="0" indent="0">
              <a:lnSpc>
                <a:spcPct val="90000"/>
              </a:lnSpc>
              <a:buNone/>
            </a:pPr>
            <a:r>
              <a:rPr lang="en-GB" sz="2000"/>
              <a:t>                                                                                          (Cleary, et al, 2012)</a:t>
            </a:r>
          </a:p>
          <a:p>
            <a:pPr>
              <a:lnSpc>
                <a:spcPct val="90000"/>
              </a:lnSpc>
            </a:pPr>
            <a:endParaRPr lang="en-GB" sz="2000"/>
          </a:p>
        </p:txBody>
      </p:sp>
      <p:sp>
        <p:nvSpPr>
          <p:cNvPr id="5" name="TextBox 4">
            <a:extLst>
              <a:ext uri="{FF2B5EF4-FFF2-40B4-BE49-F238E27FC236}">
                <a16:creationId xmlns:a16="http://schemas.microsoft.com/office/drawing/2014/main" id="{AAA34F78-344C-4D81-B920-137DB3DE6C60}"/>
              </a:ext>
            </a:extLst>
          </p:cNvPr>
          <p:cNvSpPr txBox="1"/>
          <p:nvPr/>
        </p:nvSpPr>
        <p:spPr>
          <a:xfrm>
            <a:off x="4226560" y="5875868"/>
            <a:ext cx="3293529" cy="375405"/>
          </a:xfrm>
          <a:prstGeom prst="rect">
            <a:avLst/>
          </a:prstGeom>
          <a:noFill/>
        </p:spPr>
        <p:txBody>
          <a:bodyPr wrap="square" rtlCol="0">
            <a:spAutoFit/>
          </a:bodyPr>
          <a:lstStyle/>
          <a:p>
            <a:r>
              <a:rPr lang="en-GB" dirty="0"/>
              <a:t>(Google images 7, 2019)</a:t>
            </a:r>
          </a:p>
        </p:txBody>
      </p:sp>
    </p:spTree>
    <p:extLst>
      <p:ext uri="{BB962C8B-B14F-4D97-AF65-F5344CB8AC3E}">
        <p14:creationId xmlns:p14="http://schemas.microsoft.com/office/powerpoint/2010/main" val="1139653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31778-0D61-4C13-B8D9-9D889689A12B}"/>
              </a:ext>
            </a:extLst>
          </p:cNvPr>
          <p:cNvSpPr>
            <a:spLocks noGrp="1"/>
          </p:cNvSpPr>
          <p:nvPr>
            <p:ph type="title"/>
          </p:nvPr>
        </p:nvSpPr>
        <p:spPr/>
        <p:txBody>
          <a:bodyPr/>
          <a:lstStyle/>
          <a:p>
            <a:r>
              <a:rPr lang="en-GB" dirty="0"/>
              <a:t>Relating to Kolb’s theory</a:t>
            </a:r>
          </a:p>
        </p:txBody>
      </p:sp>
      <p:sp>
        <p:nvSpPr>
          <p:cNvPr id="3" name="Content Placeholder 2">
            <a:extLst>
              <a:ext uri="{FF2B5EF4-FFF2-40B4-BE49-F238E27FC236}">
                <a16:creationId xmlns:a16="http://schemas.microsoft.com/office/drawing/2014/main" id="{32B8463D-E0C3-491C-855F-47B89E042CB9}"/>
              </a:ext>
            </a:extLst>
          </p:cNvPr>
          <p:cNvSpPr>
            <a:spLocks noGrp="1"/>
          </p:cNvSpPr>
          <p:nvPr>
            <p:ph idx="1"/>
          </p:nvPr>
        </p:nvSpPr>
        <p:spPr/>
        <p:txBody>
          <a:bodyPr/>
          <a:lstStyle/>
          <a:p>
            <a:r>
              <a:rPr lang="en-GB" dirty="0"/>
              <a:t>Skills I have gained from Mind (volunteering).</a:t>
            </a:r>
          </a:p>
          <a:p>
            <a:r>
              <a:rPr lang="en-GB" dirty="0"/>
              <a:t>Listening skills</a:t>
            </a:r>
          </a:p>
          <a:p>
            <a:r>
              <a:rPr lang="en-GB" dirty="0"/>
              <a:t>Observation skills</a:t>
            </a:r>
          </a:p>
          <a:p>
            <a:r>
              <a:rPr lang="en-GB" dirty="0"/>
              <a:t>Reflective skills </a:t>
            </a:r>
          </a:p>
          <a:p>
            <a:endParaRPr lang="en-GB" dirty="0"/>
          </a:p>
          <a:p>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6FC66C7A-A420-45F7-8560-37AC08DFB406}"/>
              </a:ext>
            </a:extLst>
          </p:cNvPr>
          <p:cNvPicPr>
            <a:picLocks noChangeAspect="1"/>
          </p:cNvPicPr>
          <p:nvPr/>
        </p:nvPicPr>
        <p:blipFill>
          <a:blip r:embed="rId2"/>
          <a:stretch>
            <a:fillRect/>
          </a:stretch>
        </p:blipFill>
        <p:spPr>
          <a:xfrm>
            <a:off x="7258756" y="2201730"/>
            <a:ext cx="4030133" cy="3239514"/>
          </a:xfrm>
          <a:prstGeom prst="rect">
            <a:avLst/>
          </a:prstGeom>
        </p:spPr>
      </p:pic>
      <p:sp>
        <p:nvSpPr>
          <p:cNvPr id="5" name="TextBox 4">
            <a:extLst>
              <a:ext uri="{FF2B5EF4-FFF2-40B4-BE49-F238E27FC236}">
                <a16:creationId xmlns:a16="http://schemas.microsoft.com/office/drawing/2014/main" id="{5272386B-5C5D-4257-9617-FF49DC707376}"/>
              </a:ext>
            </a:extLst>
          </p:cNvPr>
          <p:cNvSpPr txBox="1"/>
          <p:nvPr/>
        </p:nvSpPr>
        <p:spPr>
          <a:xfrm>
            <a:off x="8715022" y="5441244"/>
            <a:ext cx="2460978" cy="369332"/>
          </a:xfrm>
          <a:prstGeom prst="rect">
            <a:avLst/>
          </a:prstGeom>
          <a:noFill/>
        </p:spPr>
        <p:txBody>
          <a:bodyPr wrap="square" rtlCol="0">
            <a:spAutoFit/>
          </a:bodyPr>
          <a:lstStyle/>
          <a:p>
            <a:r>
              <a:rPr lang="en-GB" dirty="0"/>
              <a:t>                (</a:t>
            </a:r>
            <a:r>
              <a:rPr lang="en-GB" dirty="0" err="1"/>
              <a:t>Mcleod</a:t>
            </a:r>
            <a:r>
              <a:rPr lang="en-GB" dirty="0"/>
              <a:t>, 2017)</a:t>
            </a:r>
          </a:p>
        </p:txBody>
      </p:sp>
    </p:spTree>
    <p:extLst>
      <p:ext uri="{BB962C8B-B14F-4D97-AF65-F5344CB8AC3E}">
        <p14:creationId xmlns:p14="http://schemas.microsoft.com/office/powerpoint/2010/main" val="4245977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6553AB8-AFF8-40AE-A53C-09FBBC03C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D6575D-C99F-4105-BC67-882C8B1ED1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14903F-1119-4CF2-8FEE-189CE1F3F253}"/>
              </a:ext>
            </a:extLst>
          </p:cNvPr>
          <p:cNvSpPr>
            <a:spLocks noGrp="1"/>
          </p:cNvSpPr>
          <p:nvPr>
            <p:ph type="title"/>
          </p:nvPr>
        </p:nvSpPr>
        <p:spPr>
          <a:xfrm>
            <a:off x="1055599" y="1055077"/>
            <a:ext cx="2532909" cy="4794578"/>
          </a:xfrm>
        </p:spPr>
        <p:txBody>
          <a:bodyPr>
            <a:normAutofit/>
          </a:bodyPr>
          <a:lstStyle/>
          <a:p>
            <a:r>
              <a:rPr lang="en-GB" sz="3400">
                <a:solidFill>
                  <a:srgbClr val="262626"/>
                </a:solidFill>
              </a:rPr>
              <a:t>Ways to continue my professional development </a:t>
            </a:r>
          </a:p>
        </p:txBody>
      </p:sp>
      <p:sp useBgFill="1">
        <p:nvSpPr>
          <p:cNvPr id="14" name="Rectangle 13">
            <a:extLst>
              <a:ext uri="{FF2B5EF4-FFF2-40B4-BE49-F238E27FC236}">
                <a16:creationId xmlns:a16="http://schemas.microsoft.com/office/drawing/2014/main" id="{991975BE-39CD-4AC1-85C4-5653651604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AFA1742-B570-426D-901A-121CF1D800E9}"/>
              </a:ext>
            </a:extLst>
          </p:cNvPr>
          <p:cNvGraphicFramePr>
            <a:graphicFrameLocks noGrp="1"/>
          </p:cNvGraphicFramePr>
          <p:nvPr>
            <p:ph idx="1"/>
            <p:extLst>
              <p:ext uri="{D42A27DB-BD31-4B8C-83A1-F6EECF244321}">
                <p14:modId xmlns:p14="http://schemas.microsoft.com/office/powerpoint/2010/main" val="4275549501"/>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0626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B8286FD-0D8B-4A23-A1DB-E3296C7280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C45A990F-5655-4935-A76E-35B43EA7953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4D79A4FA-9F17-4E97-B690-326ED05AD6F9}"/>
              </a:ext>
            </a:extLst>
          </p:cNvPr>
          <p:cNvSpPr>
            <a:spLocks noGrp="1"/>
          </p:cNvSpPr>
          <p:nvPr>
            <p:ph type="title"/>
          </p:nvPr>
        </p:nvSpPr>
        <p:spPr>
          <a:xfrm>
            <a:off x="1295402" y="982132"/>
            <a:ext cx="9601196" cy="1303867"/>
          </a:xfrm>
        </p:spPr>
        <p:txBody>
          <a:bodyPr>
            <a:normAutofit/>
          </a:bodyPr>
          <a:lstStyle/>
          <a:p>
            <a:pPr>
              <a:lnSpc>
                <a:spcPct val="90000"/>
              </a:lnSpc>
            </a:pPr>
            <a:r>
              <a:rPr lang="en-GB" sz="4100" dirty="0">
                <a:solidFill>
                  <a:srgbClr val="262626"/>
                </a:solidFill>
              </a:rPr>
              <a:t>Why I believe I am good for the job?</a:t>
            </a:r>
            <a:br>
              <a:rPr lang="en-GB" sz="4100" dirty="0">
                <a:solidFill>
                  <a:srgbClr val="262626"/>
                </a:solidFill>
              </a:rPr>
            </a:br>
            <a:endParaRPr lang="en-GB" sz="4100" dirty="0">
              <a:solidFill>
                <a:srgbClr val="262626"/>
              </a:solidFill>
            </a:endParaRPr>
          </a:p>
        </p:txBody>
      </p:sp>
      <p:graphicFrame>
        <p:nvGraphicFramePr>
          <p:cNvPr id="5" name="Content Placeholder 2">
            <a:extLst>
              <a:ext uri="{FF2B5EF4-FFF2-40B4-BE49-F238E27FC236}">
                <a16:creationId xmlns:a16="http://schemas.microsoft.com/office/drawing/2014/main" id="{B7E17FD2-918E-42D5-A7DD-A5923BE164A3}"/>
              </a:ext>
            </a:extLst>
          </p:cNvPr>
          <p:cNvGraphicFramePr>
            <a:graphicFrameLocks noGrp="1"/>
          </p:cNvGraphicFramePr>
          <p:nvPr>
            <p:ph idx="1"/>
            <p:extLst>
              <p:ext uri="{D42A27DB-BD31-4B8C-83A1-F6EECF244321}">
                <p14:modId xmlns:p14="http://schemas.microsoft.com/office/powerpoint/2010/main" val="1311203793"/>
              </p:ext>
            </p:extLst>
          </p:nvPr>
        </p:nvGraphicFramePr>
        <p:xfrm>
          <a:off x="1295401" y="2675822"/>
          <a:ext cx="9601197" cy="29856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Picture 3">
            <a:extLst>
              <a:ext uri="{FF2B5EF4-FFF2-40B4-BE49-F238E27FC236}">
                <a16:creationId xmlns:a16="http://schemas.microsoft.com/office/drawing/2014/main" id="{64F6135E-0F90-41FC-8050-3176D0D4BF6F}"/>
              </a:ext>
            </a:extLst>
          </p:cNvPr>
          <p:cNvPicPr>
            <a:picLocks noChangeAspect="1"/>
          </p:cNvPicPr>
          <p:nvPr/>
        </p:nvPicPr>
        <p:blipFill>
          <a:blip r:embed="rId9"/>
          <a:stretch>
            <a:fillRect/>
          </a:stretch>
        </p:blipFill>
        <p:spPr>
          <a:xfrm>
            <a:off x="476966" y="1556546"/>
            <a:ext cx="1748074" cy="1117490"/>
          </a:xfrm>
          <a:prstGeom prst="rect">
            <a:avLst/>
          </a:prstGeom>
        </p:spPr>
      </p:pic>
      <p:sp>
        <p:nvSpPr>
          <p:cNvPr id="6" name="TextBox 5">
            <a:extLst>
              <a:ext uri="{FF2B5EF4-FFF2-40B4-BE49-F238E27FC236}">
                <a16:creationId xmlns:a16="http://schemas.microsoft.com/office/drawing/2014/main" id="{B17B1332-E4AA-4602-BD45-071AA1788FBC}"/>
              </a:ext>
            </a:extLst>
          </p:cNvPr>
          <p:cNvSpPr txBox="1"/>
          <p:nvPr/>
        </p:nvSpPr>
        <p:spPr>
          <a:xfrm>
            <a:off x="995680" y="5661497"/>
            <a:ext cx="2458720" cy="369332"/>
          </a:xfrm>
          <a:prstGeom prst="rect">
            <a:avLst/>
          </a:prstGeom>
          <a:noFill/>
        </p:spPr>
        <p:txBody>
          <a:bodyPr wrap="square" rtlCol="0">
            <a:spAutoFit/>
          </a:bodyPr>
          <a:lstStyle/>
          <a:p>
            <a:r>
              <a:rPr lang="en-GB" dirty="0"/>
              <a:t>(Google images 8, 2019)</a:t>
            </a:r>
          </a:p>
        </p:txBody>
      </p:sp>
      <p:pic>
        <p:nvPicPr>
          <p:cNvPr id="8" name="Picture 7">
            <a:extLst>
              <a:ext uri="{FF2B5EF4-FFF2-40B4-BE49-F238E27FC236}">
                <a16:creationId xmlns:a16="http://schemas.microsoft.com/office/drawing/2014/main" id="{E1C44E46-3567-47A2-A00E-ACDDB52C142E}"/>
              </a:ext>
            </a:extLst>
          </p:cNvPr>
          <p:cNvPicPr>
            <a:picLocks noChangeAspect="1"/>
          </p:cNvPicPr>
          <p:nvPr/>
        </p:nvPicPr>
        <p:blipFill>
          <a:blip r:embed="rId10"/>
          <a:stretch>
            <a:fillRect/>
          </a:stretch>
        </p:blipFill>
        <p:spPr>
          <a:xfrm>
            <a:off x="9739596" y="1473797"/>
            <a:ext cx="1748073" cy="1119380"/>
          </a:xfrm>
          <a:prstGeom prst="rect">
            <a:avLst/>
          </a:prstGeom>
        </p:spPr>
      </p:pic>
    </p:spTree>
    <p:extLst>
      <p:ext uri="{BB962C8B-B14F-4D97-AF65-F5344CB8AC3E}">
        <p14:creationId xmlns:p14="http://schemas.microsoft.com/office/powerpoint/2010/main" val="1513803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114D9-63D0-41EC-8363-E01E3956E8B7}"/>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143513DE-6CCE-4441-A629-448DEF0AD163}"/>
              </a:ext>
            </a:extLst>
          </p:cNvPr>
          <p:cNvSpPr>
            <a:spLocks noGrp="1"/>
          </p:cNvSpPr>
          <p:nvPr>
            <p:ph idx="1"/>
          </p:nvPr>
        </p:nvSpPr>
        <p:spPr/>
        <p:txBody>
          <a:bodyPr>
            <a:normAutofit fontScale="85000" lnSpcReduction="20000"/>
          </a:bodyPr>
          <a:lstStyle/>
          <a:p>
            <a:r>
              <a:rPr lang="en-GB" dirty="0"/>
              <a:t>Cleary, M., Horsfall, J., O'Hara‐Aarons, M., Mannix, J., Jackson, D. and Hunt, G.E., 2012. Views and experiences of mental health nurses working with undergraduate assistants in nursing in an acute mental health setting. International journal of mental health nursing, 21(2), pp.184-190.</a:t>
            </a:r>
          </a:p>
          <a:p>
            <a:r>
              <a:rPr lang="en-GB" dirty="0"/>
              <a:t>Fallows, S. and Steven, C., 2000. Building employability skills into the higher education </a:t>
            </a:r>
            <a:r>
              <a:rPr lang="en-GB" dirty="0">
                <a:solidFill>
                  <a:schemeClr val="tx1"/>
                </a:solidFill>
              </a:rPr>
              <a:t>curriculum: a university-wide initiative. Education+ training, 42(2), pp.75-83.</a:t>
            </a:r>
          </a:p>
          <a:p>
            <a:r>
              <a:rPr lang="en-GB" dirty="0">
                <a:solidFill>
                  <a:schemeClr val="tx1"/>
                </a:solidFill>
              </a:rPr>
              <a:t>Google images 1 (2019) Available at: https://www.google.co.uk/url?sa=i&amp;url=https%3A%2F%2Fwww.thejobnetwork.com%2F10-entry-level-hospital-jobs%2F&amp;psig=AOvVaw1iRDQxUOEIIylvENP1Xh2H&amp;ust=1571335993726000&amp;source=images&amp;cd=vfe&amp;ved=0CAIQjRxqFwoTCNDS6PKwoeUCFQAAAAAdAAAAABAE (Accessed on 14</a:t>
            </a:r>
            <a:r>
              <a:rPr lang="en-GB" baseline="30000" dirty="0">
                <a:solidFill>
                  <a:schemeClr val="tx1"/>
                </a:solidFill>
              </a:rPr>
              <a:t>th</a:t>
            </a:r>
            <a:r>
              <a:rPr lang="en-GB" dirty="0">
                <a:solidFill>
                  <a:schemeClr val="tx1"/>
                </a:solidFill>
              </a:rPr>
              <a:t> October 2019).</a:t>
            </a:r>
          </a:p>
        </p:txBody>
      </p:sp>
    </p:spTree>
    <p:extLst>
      <p:ext uri="{BB962C8B-B14F-4D97-AF65-F5344CB8AC3E}">
        <p14:creationId xmlns:p14="http://schemas.microsoft.com/office/powerpoint/2010/main" val="1300672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2871CD-3387-4DF1-BF05-4E4BF93A641E}"/>
              </a:ext>
            </a:extLst>
          </p:cNvPr>
          <p:cNvSpPr>
            <a:spLocks noGrp="1"/>
          </p:cNvSpPr>
          <p:nvPr>
            <p:ph idx="1"/>
          </p:nvPr>
        </p:nvSpPr>
        <p:spPr>
          <a:xfrm>
            <a:off x="1295402" y="811161"/>
            <a:ext cx="9601196" cy="5389172"/>
          </a:xfrm>
        </p:spPr>
        <p:txBody>
          <a:bodyPr>
            <a:normAutofit fontScale="62500" lnSpcReduction="20000"/>
          </a:bodyPr>
          <a:lstStyle/>
          <a:p>
            <a:r>
              <a:rPr lang="en-GB" sz="2900" dirty="0"/>
              <a:t>Google images 2 (2019) Available at: https://www.justgiving.com/fundraising/welsy?utm_campaign=eua-email-sponsorshiprequest&amp;utm_content=shorturl&amp;utm_medium=emails-from-eua&amp;utm_source=email (Accessed on 14th October 2019)</a:t>
            </a:r>
          </a:p>
          <a:p>
            <a:r>
              <a:rPr lang="en-GB" sz="2900" dirty="0"/>
              <a:t>Google images 3 (2019) Available </a:t>
            </a:r>
            <a:r>
              <a:rPr lang="en-GB" sz="2900" dirty="0" err="1"/>
              <a:t>at:https</a:t>
            </a:r>
            <a:r>
              <a:rPr lang="en-GB" sz="2900" dirty="0"/>
              <a:t>://www.google.co.uk/url?sa=i&amp;url=https%3A%2F%2Fwww.everyclick.com%2Fdeafblinduk%2Finfo&amp;psig=AOvVaw1cHTshCnr5wldT7IP_vrXE&amp;ust=1571336504168000&amp;source=images&amp;cd=vfe&amp;ved=0CAIQjRxqFwoTCLiAoeSyoeUCFQAAAAAdAAAAABAL  (Accessed on 14th October 2019)</a:t>
            </a:r>
          </a:p>
          <a:p>
            <a:r>
              <a:rPr lang="en-GB" sz="2900" dirty="0"/>
              <a:t>Google images 4 (2019) Available </a:t>
            </a:r>
            <a:r>
              <a:rPr lang="en-GB" sz="2900" dirty="0" err="1"/>
              <a:t>at:https</a:t>
            </a:r>
            <a:r>
              <a:rPr lang="en-GB" sz="2900" dirty="0"/>
              <a:t>://www.google.co.uk/url?sa=i&amp;url=http%3A%2F%2Fvoicesofhopececilmd.org%2Fevent%2Feating-disorder-support-group%2F&amp;psig=AOvVaw0FL8Ps7xJ1fFVwHLPF0JZD&amp;ust=1571336665293000&amp;source=images&amp;cd=vfe&amp;ved=0CAIQjRxqFwoTCJimlLSzoeUCFQAAAAAdAAAAABAL  (Accessed on 14th October 2019)</a:t>
            </a:r>
          </a:p>
          <a:p>
            <a:r>
              <a:rPr lang="en-GB" sz="2900" dirty="0"/>
              <a:t>Google images 5 (2019) Available at: https://www.google.co.uk/url?sa=i&amp;url=https%3A%2F%2Ffuzeinteriors.co.nz%2Foffice-design-effective-teamwork%2F&amp;psig=AOvVaw0YrSnQcOR8V_jGFh4hxok5&amp;ust=1571336872462000&amp;source=images&amp;cd=vfe&amp;ved=0CAIQjRxqFwoTCLi58pO0oeUCFQAAAAAdAAAAABAK (Accessed on 14th October 2019)</a:t>
            </a:r>
          </a:p>
          <a:p>
            <a:endParaRPr lang="en-GB" dirty="0"/>
          </a:p>
        </p:txBody>
      </p:sp>
    </p:spTree>
    <p:extLst>
      <p:ext uri="{BB962C8B-B14F-4D97-AF65-F5344CB8AC3E}">
        <p14:creationId xmlns:p14="http://schemas.microsoft.com/office/powerpoint/2010/main" val="12489986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50177E-90DD-49C0-ACFF-C36F587E4D49}"/>
              </a:ext>
            </a:extLst>
          </p:cNvPr>
          <p:cNvSpPr>
            <a:spLocks noGrp="1"/>
          </p:cNvSpPr>
          <p:nvPr>
            <p:ph idx="1"/>
          </p:nvPr>
        </p:nvSpPr>
        <p:spPr>
          <a:xfrm>
            <a:off x="1295401" y="650240"/>
            <a:ext cx="9601196" cy="5994400"/>
          </a:xfrm>
        </p:spPr>
        <p:txBody>
          <a:bodyPr>
            <a:normAutofit/>
          </a:bodyPr>
          <a:lstStyle/>
          <a:p>
            <a:r>
              <a:rPr lang="en-GB" dirty="0"/>
              <a:t>Google images 6 (2019) Available </a:t>
            </a:r>
            <a:r>
              <a:rPr lang="en-GB" dirty="0" err="1"/>
              <a:t>at:https</a:t>
            </a:r>
            <a:r>
              <a:rPr lang="en-GB" dirty="0"/>
              <a:t>://www.google.co.uk/url?sa=i&amp;url=https%3A%2F%2Fwww.dreamstime.com%2Fphotos-images (Accessed on 14th October 2019)</a:t>
            </a:r>
          </a:p>
          <a:p>
            <a:r>
              <a:rPr lang="en-GB" dirty="0"/>
              <a:t>Google images 7 (2019) Available at:  https://www.independenceplus.com/5-keys-of-effective-communication-in-the-workplace/ (Accessed on 14th October 2019)</a:t>
            </a:r>
          </a:p>
          <a:p>
            <a:r>
              <a:rPr lang="en-GB" dirty="0"/>
              <a:t>Google images 8 (2019) Available at: https://www.google.co.uk/</a:t>
            </a:r>
            <a:r>
              <a:rPr lang="en-GB" dirty="0" err="1"/>
              <a:t>search?q</a:t>
            </a:r>
            <a:r>
              <a:rPr lang="en-GB" dirty="0"/>
              <a:t>=</a:t>
            </a:r>
            <a:r>
              <a:rPr lang="en-GB" dirty="0" err="1"/>
              <a:t>good+job&amp;tbm</a:t>
            </a:r>
            <a:r>
              <a:rPr lang="en-GB" dirty="0"/>
              <a:t>=</a:t>
            </a:r>
            <a:r>
              <a:rPr lang="en-GB" dirty="0" err="1"/>
              <a:t>isch&amp;ved</a:t>
            </a:r>
            <a:r>
              <a:rPr lang="en-GB" dirty="0"/>
              <a:t>=2ahUKEwjmseLTtaHlAhVQ3hoKHchgCzgQ2-cCegQIABAA&amp;oq=</a:t>
            </a:r>
            <a:r>
              <a:rPr lang="en-GB" dirty="0" err="1"/>
              <a:t>good+job&amp;gs_l</a:t>
            </a:r>
            <a:r>
              <a:rPr lang="en-GB" dirty="0"/>
              <a:t>=img.3..0l10.511198.512355..512626...0.0..0.463.2176.0j2j2j2j1......0....1..gws-wiz-img.......0i67.5zfVxMNLhtU&amp;ei=vmKnXebaI9C8a8jBrcAD&amp;bih=588&amp;biw=1366&amp;safe=</a:t>
            </a:r>
            <a:r>
              <a:rPr lang="en-GB" dirty="0" err="1"/>
              <a:t>strict#imgrc</a:t>
            </a:r>
            <a:r>
              <a:rPr lang="en-GB" dirty="0"/>
              <a:t>=g8f1U1B5-aXeSM (Accessed on 14th October 2019)</a:t>
            </a:r>
          </a:p>
          <a:p>
            <a:endParaRPr lang="en-GB" dirty="0"/>
          </a:p>
        </p:txBody>
      </p:sp>
    </p:spTree>
    <p:extLst>
      <p:ext uri="{BB962C8B-B14F-4D97-AF65-F5344CB8AC3E}">
        <p14:creationId xmlns:p14="http://schemas.microsoft.com/office/powerpoint/2010/main" val="2438250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3393E2-1108-46A7-8598-3CB9A7F3B584}"/>
              </a:ext>
            </a:extLst>
          </p:cNvPr>
          <p:cNvSpPr>
            <a:spLocks noGrp="1"/>
          </p:cNvSpPr>
          <p:nvPr>
            <p:ph idx="1"/>
          </p:nvPr>
        </p:nvSpPr>
        <p:spPr>
          <a:xfrm>
            <a:off x="1295401" y="873760"/>
            <a:ext cx="9601196" cy="5002108"/>
          </a:xfrm>
        </p:spPr>
        <p:txBody>
          <a:bodyPr>
            <a:normAutofit/>
          </a:bodyPr>
          <a:lstStyle/>
          <a:p>
            <a:r>
              <a:rPr lang="en-GB" dirty="0"/>
              <a:t>Indeed.co.uk. (2019). Mental Health Assistant Jobs in Cardiff - October 2019 | Indeed.co.uk. [online] Available at: https://www.indeed.co.uk/jobs?q=mental%20health%20assistant&amp;l=cardiff&amp;vjk=cb497a229177f28e [Accessed 16 Oct. 2019].</a:t>
            </a:r>
          </a:p>
          <a:p>
            <a:r>
              <a:rPr lang="en-GB" dirty="0"/>
              <a:t>McLeod, S. A. (2017, Oct 24). Kolb - learning styles. Retrieved from https://www.simplypsychology.org/learning-kolb.html</a:t>
            </a:r>
          </a:p>
          <a:p>
            <a:endParaRPr lang="en-GB" dirty="0"/>
          </a:p>
        </p:txBody>
      </p:sp>
    </p:spTree>
    <p:extLst>
      <p:ext uri="{BB962C8B-B14F-4D97-AF65-F5344CB8AC3E}">
        <p14:creationId xmlns:p14="http://schemas.microsoft.com/office/powerpoint/2010/main" val="63969979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otalTime>104</TotalTime>
  <Words>1145</Words>
  <Application>Microsoft Office PowerPoint</Application>
  <PresentationFormat>Widescreen</PresentationFormat>
  <Paragraphs>72</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Garamond</vt:lpstr>
      <vt:lpstr>Organic</vt:lpstr>
      <vt:lpstr>Presentation and Interview</vt:lpstr>
      <vt:lpstr>Job Description – Mental health support assistant.</vt:lpstr>
      <vt:lpstr>My Experiences and skills in relation to the job description</vt:lpstr>
      <vt:lpstr>PowerPoint Presentation</vt:lpstr>
      <vt:lpstr>Key skills required of support assistants</vt:lpstr>
      <vt:lpstr>Relating to Kolb’s theory</vt:lpstr>
      <vt:lpstr>Ways to continue my professional development </vt:lpstr>
      <vt:lpstr>Why I believe I am good for the job? </vt:lpstr>
      <vt:lpstr>References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and Interview</dc:title>
  <dc:creator>charlotte may</dc:creator>
  <cp:lastModifiedBy>charlotte may</cp:lastModifiedBy>
  <cp:revision>3</cp:revision>
  <dcterms:created xsi:type="dcterms:W3CDTF">2019-10-16T18:42:43Z</dcterms:created>
  <dcterms:modified xsi:type="dcterms:W3CDTF">2019-10-17T13:45:11Z</dcterms:modified>
</cp:coreProperties>
</file>