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6" r:id="rId1"/>
  </p:sldMasterIdLst>
  <p:sldIdLst>
    <p:sldId id="267" r:id="rId2"/>
    <p:sldId id="256" r:id="rId3"/>
    <p:sldId id="257" r:id="rId4"/>
    <p:sldId id="259" r:id="rId5"/>
    <p:sldId id="260" r:id="rId6"/>
    <p:sldId id="261" r:id="rId7"/>
    <p:sldId id="262" r:id="rId8"/>
    <p:sldId id="263" r:id="rId9"/>
    <p:sldId id="264" r:id="rId10"/>
    <p:sldId id="265" r:id="rId11"/>
    <p:sldId id="266" r:id="rId12"/>
    <p:sldId id="258"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88B0F7-0E7A-4940-ABFA-64234045A129}" v="1" dt="2023-07-10T09:19:48.6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8" d="100"/>
          <a:sy n="78" d="100"/>
        </p:scale>
        <p:origin x="850"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mita Patel" userId="c86e895af91bc40e" providerId="LiveId" clId="{C788B0F7-0E7A-4940-ABFA-64234045A129}"/>
    <pc:docChg chg="addSld delSld modSld sldOrd">
      <pc:chgData name="Rimita Patel" userId="c86e895af91bc40e" providerId="LiveId" clId="{C788B0F7-0E7A-4940-ABFA-64234045A129}" dt="2023-07-10T09:44:17.595" v="874" actId="20577"/>
      <pc:docMkLst>
        <pc:docMk/>
      </pc:docMkLst>
      <pc:sldChg chg="ord">
        <pc:chgData name="Rimita Patel" userId="c86e895af91bc40e" providerId="LiveId" clId="{C788B0F7-0E7A-4940-ABFA-64234045A129}" dt="2023-07-10T09:17:27.202" v="4"/>
        <pc:sldMkLst>
          <pc:docMk/>
          <pc:sldMk cId="3953651291" sldId="256"/>
        </pc:sldMkLst>
      </pc:sldChg>
      <pc:sldChg chg="addSp modSp new mod">
        <pc:chgData name="Rimita Patel" userId="c86e895af91bc40e" providerId="LiveId" clId="{C788B0F7-0E7A-4940-ABFA-64234045A129}" dt="2023-07-10T09:44:17.595" v="874" actId="20577"/>
        <pc:sldMkLst>
          <pc:docMk/>
          <pc:sldMk cId="3245583444" sldId="267"/>
        </pc:sldMkLst>
        <pc:spChg chg="add mod">
          <ac:chgData name="Rimita Patel" userId="c86e895af91bc40e" providerId="LiveId" clId="{C788B0F7-0E7A-4940-ABFA-64234045A129}" dt="2023-07-10T09:44:17.595" v="874" actId="20577"/>
          <ac:spMkLst>
            <pc:docMk/>
            <pc:sldMk cId="3245583444" sldId="267"/>
            <ac:spMk id="3" creationId="{F66B9C7D-AF81-6888-C14F-3AE4A267F564}"/>
          </ac:spMkLst>
        </pc:spChg>
        <pc:picChg chg="add mod">
          <ac:chgData name="Rimita Patel" userId="c86e895af91bc40e" providerId="LiveId" clId="{C788B0F7-0E7A-4940-ABFA-64234045A129}" dt="2023-07-10T09:20:35.977" v="17" actId="1076"/>
          <ac:picMkLst>
            <pc:docMk/>
            <pc:sldMk cId="3245583444" sldId="267"/>
            <ac:picMk id="5" creationId="{A33CA5C5-4EB4-2FCC-57C7-05E4C969223A}"/>
          </ac:picMkLst>
        </pc:picChg>
      </pc:sldChg>
      <pc:sldChg chg="new del">
        <pc:chgData name="Rimita Patel" userId="c86e895af91bc40e" providerId="LiveId" clId="{C788B0F7-0E7A-4940-ABFA-64234045A129}" dt="2023-07-10T09:17:07.754" v="1" actId="47"/>
        <pc:sldMkLst>
          <pc:docMk/>
          <pc:sldMk cId="3651621634" sldId="267"/>
        </pc:sldMkLst>
      </pc:sldChg>
      <pc:sldChg chg="addSp modSp new mod">
        <pc:chgData name="Rimita Patel" userId="c86e895af91bc40e" providerId="LiveId" clId="{C788B0F7-0E7A-4940-ABFA-64234045A129}" dt="2023-07-10T09:34:31.830" v="462" actId="14100"/>
        <pc:sldMkLst>
          <pc:docMk/>
          <pc:sldMk cId="2753938946" sldId="268"/>
        </pc:sldMkLst>
        <pc:spChg chg="add mod">
          <ac:chgData name="Rimita Patel" userId="c86e895af91bc40e" providerId="LiveId" clId="{C788B0F7-0E7A-4940-ABFA-64234045A129}" dt="2023-07-10T09:34:31.830" v="462" actId="14100"/>
          <ac:spMkLst>
            <pc:docMk/>
            <pc:sldMk cId="2753938946" sldId="268"/>
            <ac:spMk id="3" creationId="{4EBC919E-A992-4E85-74A8-44966A07CEAA}"/>
          </ac:spMkLst>
        </pc:spChg>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ECF46C02-6453-4407-96B7-D1B9E9BFF687}" type="datetimeFigureOut">
              <a:rPr lang="en-US" smtClean="0"/>
              <a:t>7/10/2023</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3AEE6D74-8814-4B1D-8C8B-BF2B1843B624}"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483710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F46C02-6453-4407-96B7-D1B9E9BFF687}" type="datetimeFigureOut">
              <a:rPr lang="en-US" smtClean="0"/>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EE6D74-8814-4B1D-8C8B-BF2B1843B624}" type="slidenum">
              <a:rPr lang="en-US" smtClean="0"/>
              <a:t>‹#›</a:t>
            </a:fld>
            <a:endParaRPr lang="en-US"/>
          </a:p>
        </p:txBody>
      </p:sp>
    </p:spTree>
    <p:extLst>
      <p:ext uri="{BB962C8B-B14F-4D97-AF65-F5344CB8AC3E}">
        <p14:creationId xmlns:p14="http://schemas.microsoft.com/office/powerpoint/2010/main" val="20676066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CF46C02-6453-4407-96B7-D1B9E9BFF687}" type="datetimeFigureOut">
              <a:rPr lang="en-US" smtClean="0"/>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EE6D74-8814-4B1D-8C8B-BF2B1843B624}"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05513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CF46C02-6453-4407-96B7-D1B9E9BFF687}" type="datetimeFigureOut">
              <a:rPr lang="en-US" smtClean="0"/>
              <a:t>7/10/2023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EE6D74-8814-4B1D-8C8B-BF2B1843B624}" type="slidenum">
              <a:rPr lang="en-US" smtClean="0"/>
              <a:t>‹#›</a:t>
            </a:fld>
            <a:endParaRPr lang="en-US"/>
          </a:p>
        </p:txBody>
      </p:sp>
    </p:spTree>
    <p:extLst>
      <p:ext uri="{BB962C8B-B14F-4D97-AF65-F5344CB8AC3E}">
        <p14:creationId xmlns:p14="http://schemas.microsoft.com/office/powerpoint/2010/main" val="36063212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CF46C02-6453-4407-96B7-D1B9E9BFF687}" type="datetimeFigureOut">
              <a:rPr lang="en-US" smtClean="0"/>
              <a:t>7/10/2023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EE6D74-8814-4B1D-8C8B-BF2B1843B624}"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52058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F46C02-6453-4407-96B7-D1B9E9BFF687}" type="datetimeFigureOut">
              <a:rPr lang="en-US" smtClean="0"/>
              <a:t>7/10/2023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EE6D74-8814-4B1D-8C8B-BF2B1843B624}"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91323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F46C02-6453-4407-96B7-D1B9E9BFF687}" type="datetimeFigureOut">
              <a:rPr lang="en-US" smtClean="0"/>
              <a:t>7/10/2023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EE6D74-8814-4B1D-8C8B-BF2B1843B624}" type="slidenum">
              <a:rPr lang="en-US" smtClean="0"/>
              <a:t>‹#›</a:t>
            </a:fld>
            <a:endParaRPr lang="en-US"/>
          </a:p>
        </p:txBody>
      </p:sp>
    </p:spTree>
    <p:extLst>
      <p:ext uri="{BB962C8B-B14F-4D97-AF65-F5344CB8AC3E}">
        <p14:creationId xmlns:p14="http://schemas.microsoft.com/office/powerpoint/2010/main" val="1322646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CF46C02-6453-4407-96B7-D1B9E9BFF687}" type="datetimeFigureOut">
              <a:rPr lang="en-US" smtClean="0"/>
              <a:t>7/10/2023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EE6D74-8814-4B1D-8C8B-BF2B1843B624}"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88206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CF46C02-6453-4407-96B7-D1B9E9BFF687}" type="datetimeFigureOut">
              <a:rPr lang="en-US" smtClean="0"/>
              <a:t>7/10/2023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EE6D74-8814-4B1D-8C8B-BF2B1843B624}" type="slidenum">
              <a:rPr lang="en-US" smtClean="0"/>
              <a:t>‹#›</a:t>
            </a:fld>
            <a:endParaRPr lang="en-US"/>
          </a:p>
        </p:txBody>
      </p:sp>
    </p:spTree>
    <p:extLst>
      <p:ext uri="{BB962C8B-B14F-4D97-AF65-F5344CB8AC3E}">
        <p14:creationId xmlns:p14="http://schemas.microsoft.com/office/powerpoint/2010/main" val="6974708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CF46C02-6453-4407-96B7-D1B9E9BFF687}" type="datetimeFigureOut">
              <a:rPr lang="en-US" smtClean="0"/>
              <a:t>7/10/2023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EE6D74-8814-4B1D-8C8B-BF2B1843B624}" type="slidenum">
              <a:rPr lang="en-US" smtClean="0"/>
              <a:t>‹#›</a:t>
            </a:fld>
            <a:endParaRPr lang="en-US"/>
          </a:p>
        </p:txBody>
      </p:sp>
    </p:spTree>
    <p:extLst>
      <p:ext uri="{BB962C8B-B14F-4D97-AF65-F5344CB8AC3E}">
        <p14:creationId xmlns:p14="http://schemas.microsoft.com/office/powerpoint/2010/main" val="28102634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CF46C02-6453-4407-96B7-D1B9E9BFF687}" type="datetimeFigureOut">
              <a:rPr lang="en-US" smtClean="0"/>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EE6D74-8814-4B1D-8C8B-BF2B1843B624}"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550044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CF46C02-6453-4407-96B7-D1B9E9BFF687}" type="datetimeFigureOut">
              <a:rPr lang="en-US" smtClean="0"/>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EE6D74-8814-4B1D-8C8B-BF2B1843B624}"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959211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CF46C02-6453-4407-96B7-D1B9E9BFF687}" type="datetimeFigureOut">
              <a:rPr lang="en-US" smtClean="0"/>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EE6D74-8814-4B1D-8C8B-BF2B1843B624}" type="slidenum">
              <a:rPr lang="en-US" smtClean="0"/>
              <a:t>‹#›</a:t>
            </a:fld>
            <a:endParaRPr lang="en-US"/>
          </a:p>
        </p:txBody>
      </p:sp>
    </p:spTree>
    <p:extLst>
      <p:ext uri="{BB962C8B-B14F-4D97-AF65-F5344CB8AC3E}">
        <p14:creationId xmlns:p14="http://schemas.microsoft.com/office/powerpoint/2010/main" val="32903862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CF46C02-6453-4407-96B7-D1B9E9BFF687}" type="datetimeFigureOut">
              <a:rPr lang="en-US" smtClean="0"/>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EE6D74-8814-4B1D-8C8B-BF2B1843B624}"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377945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CF46C02-6453-4407-96B7-D1B9E9BFF687}" type="datetimeFigureOut">
              <a:rPr lang="en-US" smtClean="0"/>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EE6D74-8814-4B1D-8C8B-BF2B1843B624}"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254600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F46C02-6453-4407-96B7-D1B9E9BFF687}" type="datetimeFigureOut">
              <a:rPr lang="en-US" smtClean="0"/>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EE6D74-8814-4B1D-8C8B-BF2B1843B624}"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954128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F46C02-6453-4407-96B7-D1B9E9BFF687}" type="datetimeFigureOut">
              <a:rPr lang="en-US" smtClean="0"/>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EE6D74-8814-4B1D-8C8B-BF2B1843B624}"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0203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CF46C02-6453-4407-96B7-D1B9E9BFF687}" type="datetimeFigureOut">
              <a:rPr lang="en-US" smtClean="0"/>
              <a:t>7/10/2023</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AEE6D74-8814-4B1D-8C8B-BF2B1843B624}" type="slidenum">
              <a:rPr lang="en-US" smtClean="0"/>
              <a:t>‹#›</a:t>
            </a:fld>
            <a:endParaRPr lang="en-US"/>
          </a:p>
        </p:txBody>
      </p:sp>
    </p:spTree>
    <p:extLst>
      <p:ext uri="{BB962C8B-B14F-4D97-AF65-F5344CB8AC3E}">
        <p14:creationId xmlns:p14="http://schemas.microsoft.com/office/powerpoint/2010/main" val="2979868313"/>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 id="2147483888" r:id="rId12"/>
    <p:sldLayoutId id="2147483889" r:id="rId13"/>
    <p:sldLayoutId id="2147483890" r:id="rId14"/>
    <p:sldLayoutId id="2147483891" r:id="rId15"/>
    <p:sldLayoutId id="2147483892" r:id="rId16"/>
    <p:sldLayoutId id="214748389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66B9C7D-AF81-6888-C14F-3AE4A267F564}"/>
              </a:ext>
            </a:extLst>
          </p:cNvPr>
          <p:cNvSpPr txBox="1"/>
          <p:nvPr/>
        </p:nvSpPr>
        <p:spPr>
          <a:xfrm>
            <a:off x="3903407" y="1362285"/>
            <a:ext cx="6115664" cy="6236579"/>
          </a:xfrm>
          <a:prstGeom prst="rect">
            <a:avLst/>
          </a:prstGeom>
          <a:noFill/>
        </p:spPr>
        <p:txBody>
          <a:bodyPr wrap="square">
            <a:spAutoFit/>
          </a:bodyPr>
          <a:lstStyle/>
          <a:p>
            <a:pPr algn="just">
              <a:lnSpc>
                <a:spcPct val="150000"/>
              </a:lnSpc>
              <a:spcAft>
                <a:spcPts val="800"/>
              </a:spcAft>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pPr>
            <a:endParaRPr lang="en-US" sz="1400" b="1"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endParaRPr lang="en-US" sz="1400" b="1"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                  Master of Business Administration</a:t>
            </a:r>
            <a:endParaRPr lang="en-IN"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b="1" dirty="0">
                <a:latin typeface="Times New Roman" panose="02020603050405020304" pitchFamily="18" charset="0"/>
                <a:ea typeface="Calibri" panose="020F0502020204030204" pitchFamily="34" charset="0"/>
                <a:cs typeface="Times New Roman" panose="02020603050405020304" pitchFamily="18" charset="0"/>
              </a:rPr>
              <a:t>Marketing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Management        </a:t>
            </a:r>
            <a:endParaRPr lang="en-IN"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                  LCMB7001</a:t>
            </a:r>
          </a:p>
          <a:p>
            <a:pPr algn="just">
              <a:lnSpc>
                <a:spcPct val="150000"/>
              </a:lnSpc>
              <a:spcAft>
                <a:spcPts val="800"/>
              </a:spcAft>
            </a:pPr>
            <a:r>
              <a:rPr lang="en-US" b="1" dirty="0">
                <a:latin typeface="Times New Roman" panose="02020603050405020304" pitchFamily="18" charset="0"/>
                <a:ea typeface="Calibri" panose="020F0502020204030204" pitchFamily="34" charset="0"/>
                <a:cs typeface="Times New Roman" panose="02020603050405020304" pitchFamily="18" charset="0"/>
              </a:rPr>
              <a:t>                  NAME : RIMITA RAHUL PATEL</a:t>
            </a:r>
          </a:p>
          <a:p>
            <a:pPr algn="just">
              <a:lnSpc>
                <a:spcPct val="150000"/>
              </a:lnSpc>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                  STUDENT ID :2240912</a:t>
            </a:r>
          </a:p>
          <a:p>
            <a:pPr algn="just">
              <a:lnSpc>
                <a:spcPct val="150000"/>
              </a:lnSpc>
              <a:spcAft>
                <a:spcPts val="800"/>
              </a:spcAft>
            </a:pPr>
            <a:r>
              <a:rPr lang="en-US" b="1" dirty="0">
                <a:latin typeface="Times New Roman" panose="02020603050405020304" pitchFamily="18" charset="0"/>
                <a:ea typeface="Calibri" panose="020F0502020204030204" pitchFamily="34" charset="0"/>
                <a:cs typeface="Times New Roman" panose="02020603050405020304" pitchFamily="18" charset="0"/>
              </a:rPr>
              <a:t>                  LECTURER : EFUA  ADAMS </a:t>
            </a:r>
            <a:endParaRPr lang="en-US"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b="1" dirty="0">
                <a:latin typeface="Times New Roman" panose="02020603050405020304" pitchFamily="18" charset="0"/>
                <a:ea typeface="Calibri" panose="020F0502020204030204" pitchFamily="34" charset="0"/>
                <a:cs typeface="Times New Roman" panose="02020603050405020304" pitchFamily="18" charset="0"/>
              </a:rPr>
              <a:t>                  </a:t>
            </a:r>
            <a:endParaRPr lang="en-IN" sz="1100" dirty="0"/>
          </a:p>
          <a:p>
            <a:pPr algn="just">
              <a:lnSpc>
                <a:spcPct val="150000"/>
              </a:lnSpc>
              <a:spcAft>
                <a:spcPts val="800"/>
              </a:spcAft>
            </a:pPr>
            <a:endParaRPr lang="en-IN"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A33CA5C5-4EB4-2FCC-57C7-05E4C96922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14684" y="787544"/>
            <a:ext cx="2617684" cy="1798339"/>
          </a:xfrm>
          <a:prstGeom prst="rect">
            <a:avLst/>
          </a:prstGeom>
        </p:spPr>
      </p:pic>
    </p:spTree>
    <p:extLst>
      <p:ext uri="{BB962C8B-B14F-4D97-AF65-F5344CB8AC3E}">
        <p14:creationId xmlns:p14="http://schemas.microsoft.com/office/powerpoint/2010/main" val="3245583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Apple Inc.</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47682" y="3666692"/>
            <a:ext cx="2705100" cy="16859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53651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608059"/>
            <a:ext cx="9601196" cy="1303867"/>
          </a:xfrm>
        </p:spPr>
        <p:txBody>
          <a:bodyPr/>
          <a:lstStyle/>
          <a:p>
            <a:r>
              <a:rPr lang="en-US" dirty="0"/>
              <a:t>Introduction</a:t>
            </a:r>
          </a:p>
        </p:txBody>
      </p:sp>
      <p:sp>
        <p:nvSpPr>
          <p:cNvPr id="3" name="Content Placeholder 2"/>
          <p:cNvSpPr>
            <a:spLocks noGrp="1"/>
          </p:cNvSpPr>
          <p:nvPr>
            <p:ph idx="1"/>
          </p:nvPr>
        </p:nvSpPr>
        <p:spPr>
          <a:xfrm>
            <a:off x="1295401" y="2458410"/>
            <a:ext cx="9601196" cy="2501517"/>
          </a:xfrm>
        </p:spPr>
        <p:txBody>
          <a:bodyPr>
            <a:normAutofit/>
          </a:bodyPr>
          <a:lstStyle/>
          <a:p>
            <a:r>
              <a:rPr lang="en-US" sz="1800" dirty="0"/>
              <a:t>Apple Inc.: A multinational tech company noted for its innovation and worldwide influence.COVID-19 has disrupted supply chains, changed customer </a:t>
            </a:r>
            <a:r>
              <a:rPr lang="en-US" sz="1800" dirty="0" err="1"/>
              <a:t>behaviour</a:t>
            </a:r>
            <a:r>
              <a:rPr lang="en-US" sz="1800" dirty="0"/>
              <a:t>, enhanced digitalization, and shifted distant </a:t>
            </a:r>
            <a:r>
              <a:rPr lang="en-US" sz="1800" dirty="0" err="1"/>
              <a:t>labour</a:t>
            </a:r>
            <a:r>
              <a:rPr lang="en-US" sz="1800" dirty="0"/>
              <a:t>.</a:t>
            </a:r>
          </a:p>
          <a:p>
            <a:r>
              <a:rPr lang="en-US" sz="1800" dirty="0"/>
              <a:t>Apple Inc.'s post-pandemic worldwide business climate discussed in this presentation, including market analysis, prospective market failure drivers, resource allocation, competitive strategy, green marketing, and CSR.</a:t>
            </a:r>
          </a:p>
        </p:txBody>
      </p:sp>
      <p:sp>
        <p:nvSpPr>
          <p:cNvPr id="4" name="TextBox 3"/>
          <p:cNvSpPr txBox="1"/>
          <p:nvPr/>
        </p:nvSpPr>
        <p:spPr>
          <a:xfrm>
            <a:off x="1295401" y="4488873"/>
            <a:ext cx="9982199" cy="1277273"/>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Notes: Apple Inc., a worldwide technology company, is known for its creativity and broad variety of products and services that have shaped our digital world. Global COVID-19 epidemic transforms business landscape. Due to supply chain disruptions, changing customer habits, and an increased push towards digitalization and remote work, </a:t>
            </a:r>
            <a:r>
              <a:rPr lang="en-US" sz="1100" dirty="0" err="1">
                <a:latin typeface="Arial" panose="020B0604020202020204" pitchFamily="34" charset="0"/>
                <a:cs typeface="Arial" panose="020B0604020202020204" pitchFamily="34" charset="0"/>
              </a:rPr>
              <a:t>organisations</a:t>
            </a:r>
            <a:r>
              <a:rPr lang="en-US" sz="1100" dirty="0">
                <a:latin typeface="Arial" panose="020B0604020202020204" pitchFamily="34" charset="0"/>
                <a:cs typeface="Arial" panose="020B0604020202020204" pitchFamily="34" charset="0"/>
              </a:rPr>
              <a:t> have had to adopt a new architecture (Lee and </a:t>
            </a:r>
            <a:r>
              <a:rPr lang="en-US" sz="1100" dirty="0" err="1">
                <a:latin typeface="Arial" panose="020B0604020202020204" pitchFamily="34" charset="0"/>
                <a:cs typeface="Arial" panose="020B0604020202020204" pitchFamily="34" charset="0"/>
              </a:rPr>
              <a:t>Trimi</a:t>
            </a:r>
            <a:r>
              <a:rPr lang="en-US" sz="1100" dirty="0">
                <a:latin typeface="Arial" panose="020B0604020202020204" pitchFamily="34" charset="0"/>
                <a:cs typeface="Arial" panose="020B0604020202020204" pitchFamily="34" charset="0"/>
              </a:rPr>
              <a:t> 2021). This presentation analyses Apple Inc.'s worldwide business climate post-pandemic. This examination will examine key components. Considering internal and external criteria, these actions appraise the market. We will also identify market failure concerns. To address current issues, Apple's strategic resource allocation strategies will be examined. Apple's competitive strategy will also be examined to help it maintain its industry leadership. Finally, we'll look at Apple's green marketing and CSR efforts. This study aims to understand how Apple solves complicated problems and provide suggestions to maintain and improve its competitive advantage.</a:t>
            </a:r>
          </a:p>
        </p:txBody>
      </p:sp>
    </p:spTree>
    <p:extLst>
      <p:ext uri="{BB962C8B-B14F-4D97-AF65-F5344CB8AC3E}">
        <p14:creationId xmlns:p14="http://schemas.microsoft.com/office/powerpoint/2010/main" val="2140814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 Analysis-Internal Factors</a:t>
            </a:r>
          </a:p>
        </p:txBody>
      </p:sp>
      <p:sp>
        <p:nvSpPr>
          <p:cNvPr id="3" name="Content Placeholder 2"/>
          <p:cNvSpPr>
            <a:spLocks noGrp="1"/>
          </p:cNvSpPr>
          <p:nvPr>
            <p:ph idx="1"/>
          </p:nvPr>
        </p:nvSpPr>
        <p:spPr/>
        <p:txBody>
          <a:bodyPr>
            <a:normAutofit/>
          </a:bodyPr>
          <a:lstStyle/>
          <a:p>
            <a:r>
              <a:rPr lang="en-US" sz="1800" dirty="0"/>
              <a:t>Apple's impressive financial results</a:t>
            </a:r>
          </a:p>
          <a:p>
            <a:r>
              <a:rPr lang="en-US" sz="1800" dirty="0"/>
              <a:t>Pipeline of inventive products</a:t>
            </a:r>
          </a:p>
          <a:p>
            <a:r>
              <a:rPr lang="en-US" sz="1800" dirty="0"/>
              <a:t>Strong brand and devoted clientele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53381" y="2426081"/>
            <a:ext cx="4536380" cy="3822319"/>
          </a:xfrm>
          <a:prstGeom prst="rect">
            <a:avLst/>
          </a:prstGeom>
        </p:spPr>
      </p:pic>
      <p:sp>
        <p:nvSpPr>
          <p:cNvPr id="5" name="TextBox 4"/>
          <p:cNvSpPr txBox="1"/>
          <p:nvPr/>
        </p:nvSpPr>
        <p:spPr>
          <a:xfrm>
            <a:off x="602237" y="3917038"/>
            <a:ext cx="6451144" cy="2462213"/>
          </a:xfrm>
          <a:prstGeom prst="rect">
            <a:avLst/>
          </a:prstGeom>
          <a:noFill/>
        </p:spPr>
        <p:txBody>
          <a:bodyPr wrap="square" rtlCol="0">
            <a:spAutoFit/>
          </a:bodyPr>
          <a:lstStyle/>
          <a:p>
            <a:r>
              <a:rPr lang="en-US" sz="1100" b="1" dirty="0">
                <a:latin typeface="Arial" panose="020B0604020202020204" pitchFamily="34" charset="0"/>
                <a:cs typeface="Arial" panose="020B0604020202020204" pitchFamily="34" charset="0"/>
              </a:rPr>
              <a:t>Notes</a:t>
            </a:r>
            <a:r>
              <a:rPr lang="en-US" sz="1100" dirty="0">
                <a:latin typeface="Arial" panose="020B0604020202020204" pitchFamily="34" charset="0"/>
                <a:cs typeface="Arial" panose="020B0604020202020204" pitchFamily="34" charset="0"/>
              </a:rPr>
              <a:t>: Apple's global business environment includes internal drivers. These elements support its market advantage and resilience. Apple's financial performance is a strength. Apple's sales have remained strong during the epidemic. The 2022 annual report showed a 33% increase in sales to $365.8 billion. Apple's strong finances support investments in innovation and navigate market volatility and upheavals </a:t>
            </a:r>
            <a:r>
              <a:rPr lang="nl-NL" sz="1100" dirty="0">
                <a:latin typeface="Arial" panose="020B0604020202020204" pitchFamily="34" charset="0"/>
                <a:cs typeface="Arial" panose="020B0604020202020204" pitchFamily="34" charset="0"/>
              </a:rPr>
              <a:t>(Meena, Bervan et al. 2022)</a:t>
            </a:r>
            <a:r>
              <a:rPr lang="en-US" sz="1100" dirty="0">
                <a:latin typeface="Arial" panose="020B0604020202020204" pitchFamily="34" charset="0"/>
                <a:cs typeface="Arial" panose="020B0604020202020204" pitchFamily="34" charset="0"/>
              </a:rPr>
              <a:t>. Apple's product pipeline is innovative and sets it apart in the IT world. The firm introduces new items and updates its product line with technical innovation. Apple invests heavily in R&amp;D for innovation. R&amp;D spending rose to $21.6 billion in 2022, a 14% increase. Apple's success relies on its innovation and ability to adapt to customer needs and technology. Apple's brand image and consumer loyalty are important. Apple is globally </a:t>
            </a:r>
            <a:r>
              <a:rPr lang="en-US" sz="1100" dirty="0" err="1">
                <a:latin typeface="Arial" panose="020B0604020202020204" pitchFamily="34" charset="0"/>
                <a:cs typeface="Arial" panose="020B0604020202020204" pitchFamily="34" charset="0"/>
              </a:rPr>
              <a:t>recognised</a:t>
            </a:r>
            <a:r>
              <a:rPr lang="en-US" sz="1100" dirty="0">
                <a:latin typeface="Arial" panose="020B0604020202020204" pitchFamily="34" charset="0"/>
                <a:cs typeface="Arial" panose="020B0604020202020204" pitchFamily="34" charset="0"/>
              </a:rPr>
              <a:t> and valuable. This increases client loyalty through quality, innovation, and design perfection. Apple's ecosystem boosts client loyalty. Apple's brand and loyal customers allow for premium pricing and high profits. Apple can manage the corporate environment post-epidemic due to its financial strength, new product pipeline, and strong brand and consumer devotion. These qualities are only a part. Apple's external issues and market concerns will be discussed next. </a:t>
            </a:r>
          </a:p>
        </p:txBody>
      </p:sp>
    </p:spTree>
    <p:extLst>
      <p:ext uri="{BB962C8B-B14F-4D97-AF65-F5344CB8AC3E}">
        <p14:creationId xmlns:p14="http://schemas.microsoft.com/office/powerpoint/2010/main" val="3389816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 Analysis- External Factors</a:t>
            </a:r>
          </a:p>
        </p:txBody>
      </p:sp>
      <p:sp>
        <p:nvSpPr>
          <p:cNvPr id="3" name="Content Placeholder 2"/>
          <p:cNvSpPr>
            <a:spLocks noGrp="1"/>
          </p:cNvSpPr>
          <p:nvPr>
            <p:ph idx="1"/>
          </p:nvPr>
        </p:nvSpPr>
        <p:spPr>
          <a:xfrm>
            <a:off x="1295403" y="2556932"/>
            <a:ext cx="6213762" cy="1557868"/>
          </a:xfrm>
        </p:spPr>
        <p:txBody>
          <a:bodyPr>
            <a:normAutofit fontScale="92500" lnSpcReduction="20000"/>
          </a:bodyPr>
          <a:lstStyle/>
          <a:p>
            <a:r>
              <a:rPr lang="en-US" dirty="0"/>
              <a:t>Competition in Tech Industry</a:t>
            </a:r>
          </a:p>
          <a:p>
            <a:r>
              <a:rPr lang="en-US" dirty="0"/>
              <a:t>Customer behavior and rising digitalization</a:t>
            </a:r>
          </a:p>
          <a:p>
            <a:r>
              <a:rPr lang="en-US" dirty="0"/>
              <a:t>Global Economic conditions and Supply Chain disruption</a:t>
            </a:r>
          </a:p>
        </p:txBody>
      </p:sp>
      <p:sp>
        <p:nvSpPr>
          <p:cNvPr id="4" name="TextBox 3"/>
          <p:cNvSpPr txBox="1"/>
          <p:nvPr/>
        </p:nvSpPr>
        <p:spPr>
          <a:xfrm>
            <a:off x="845127" y="4003964"/>
            <a:ext cx="6664038" cy="2292935"/>
          </a:xfrm>
          <a:prstGeom prst="rect">
            <a:avLst/>
          </a:prstGeom>
          <a:noFill/>
        </p:spPr>
        <p:txBody>
          <a:bodyPr wrap="square" rtlCol="0">
            <a:spAutoFit/>
          </a:bodyPr>
          <a:lstStyle/>
          <a:p>
            <a:r>
              <a:rPr lang="en-US" sz="1100" b="1" dirty="0">
                <a:latin typeface="Arial" panose="020B0604020202020204" pitchFamily="34" charset="0"/>
                <a:cs typeface="Arial" panose="020B0604020202020204" pitchFamily="34" charset="0"/>
              </a:rPr>
              <a:t>Notes: </a:t>
            </a:r>
            <a:r>
              <a:rPr lang="en-US" sz="1100" dirty="0">
                <a:latin typeface="Arial" panose="020B0604020202020204" pitchFamily="34" charset="0"/>
                <a:cs typeface="Arial" panose="020B0604020202020204" pitchFamily="34" charset="0"/>
              </a:rPr>
              <a:t>After addressing internal issues, external factors impacting Apple's operations and plans should be considered. Apple's market performance is influenced by the global business </a:t>
            </a:r>
            <a:r>
              <a:rPr lang="en-US" sz="1100" dirty="0" err="1">
                <a:latin typeface="Arial" panose="020B0604020202020204" pitchFamily="34" charset="0"/>
                <a:cs typeface="Arial" panose="020B0604020202020204" pitchFamily="34" charset="0"/>
              </a:rPr>
              <a:t>climate.The</a:t>
            </a:r>
            <a:r>
              <a:rPr lang="en-US" sz="1100" dirty="0">
                <a:latin typeface="Arial" panose="020B0604020202020204" pitchFamily="34" charset="0"/>
                <a:cs typeface="Arial" panose="020B0604020202020204" pitchFamily="34" charset="0"/>
              </a:rPr>
              <a:t> technology industry is highly competitive, with companies like Samsung, Google, and Huawei vying for market share (Yeo, </a:t>
            </a:r>
            <a:r>
              <a:rPr lang="en-US" sz="1100" dirty="0" err="1">
                <a:latin typeface="Arial" panose="020B0604020202020204" pitchFamily="34" charset="0"/>
                <a:cs typeface="Arial" panose="020B0604020202020204" pitchFamily="34" charset="0"/>
              </a:rPr>
              <a:t>Kee</a:t>
            </a:r>
            <a:r>
              <a:rPr lang="en-US" sz="1100" dirty="0">
                <a:latin typeface="Arial" panose="020B0604020202020204" pitchFamily="34" charset="0"/>
                <a:cs typeface="Arial" panose="020B0604020202020204" pitchFamily="34" charset="0"/>
              </a:rPr>
              <a:t> et al. 2020). Apple must innovate, differentiate, and manage its brand reputation to remain successful. Rival firms in emerging nations offer cheaper, higher-quality Apple products, posing a major </a:t>
            </a:r>
            <a:r>
              <a:rPr lang="en-US" sz="1100" dirty="0" err="1">
                <a:latin typeface="Arial" panose="020B0604020202020204" pitchFamily="34" charset="0"/>
                <a:cs typeface="Arial" panose="020B0604020202020204" pitchFamily="34" charset="0"/>
              </a:rPr>
              <a:t>challenge.Consumer</a:t>
            </a:r>
            <a:r>
              <a:rPr lang="en-US" sz="1100" dirty="0">
                <a:latin typeface="Arial" panose="020B0604020202020204" pitchFamily="34" charset="0"/>
                <a:cs typeface="Arial" panose="020B0604020202020204" pitchFamily="34" charset="0"/>
              </a:rPr>
              <a:t> </a:t>
            </a:r>
            <a:r>
              <a:rPr lang="en-US" sz="1100" dirty="0" err="1">
                <a:latin typeface="Arial" panose="020B0604020202020204" pitchFamily="34" charset="0"/>
                <a:cs typeface="Arial" panose="020B0604020202020204" pitchFamily="34" charset="0"/>
              </a:rPr>
              <a:t>behaviour</a:t>
            </a:r>
            <a:r>
              <a:rPr lang="en-US" sz="1100" dirty="0">
                <a:latin typeface="Arial" panose="020B0604020202020204" pitchFamily="34" charset="0"/>
                <a:cs typeface="Arial" panose="020B0604020202020204" pitchFamily="34" charset="0"/>
              </a:rPr>
              <a:t> and digitization impact the technology industry. COVID-19 has increased technology usage for work, study, entertainment, and </a:t>
            </a:r>
            <a:r>
              <a:rPr lang="en-US" sz="1100" dirty="0" err="1">
                <a:latin typeface="Arial" panose="020B0604020202020204" pitchFamily="34" charset="0"/>
                <a:cs typeface="Arial" panose="020B0604020202020204" pitchFamily="34" charset="0"/>
              </a:rPr>
              <a:t>socialising</a:t>
            </a:r>
            <a:r>
              <a:rPr lang="en-US" sz="1100" dirty="0">
                <a:latin typeface="Arial" panose="020B0604020202020204" pitchFamily="34" charset="0"/>
                <a:cs typeface="Arial" panose="020B0604020202020204" pitchFamily="34" charset="0"/>
              </a:rPr>
              <a:t>. Apple's influence shapes consumer expectations and technology needs. Apple must adapt and meet consumers' changing </a:t>
            </a:r>
            <a:r>
              <a:rPr lang="en-US" sz="1100" dirty="0" err="1">
                <a:latin typeface="Arial" panose="020B0604020202020204" pitchFamily="34" charset="0"/>
                <a:cs typeface="Arial" panose="020B0604020202020204" pitchFamily="34" charset="0"/>
              </a:rPr>
              <a:t>needs.Global</a:t>
            </a:r>
            <a:r>
              <a:rPr lang="en-US" sz="1100" dirty="0">
                <a:latin typeface="Arial" panose="020B0604020202020204" pitchFamily="34" charset="0"/>
                <a:cs typeface="Arial" panose="020B0604020202020204" pitchFamily="34" charset="0"/>
              </a:rPr>
              <a:t> economy and supply chain disruptions impact Apple's operations. Economic downturns, currency volatility, and trade conflicts may impact Apple's financial performance. Factors affecting firm sales and profit margins. COVID-19 has led to factory closures and logistical challenges. Disruptions can increase prices and reduce </a:t>
            </a:r>
            <a:r>
              <a:rPr lang="en-US" sz="1100" dirty="0" err="1">
                <a:latin typeface="Arial" panose="020B0604020202020204" pitchFamily="34" charset="0"/>
                <a:cs typeface="Arial" panose="020B0604020202020204" pitchFamily="34" charset="0"/>
              </a:rPr>
              <a:t>supply.To</a:t>
            </a:r>
            <a:r>
              <a:rPr lang="en-US" sz="1100" dirty="0">
                <a:latin typeface="Arial" panose="020B0604020202020204" pitchFamily="34" charset="0"/>
                <a:cs typeface="Arial" panose="020B0604020202020204" pitchFamily="34" charset="0"/>
              </a:rPr>
              <a:t> understand Apple's global business problems and prospects, we must examine these external elements. We'll identify factors that could cause Apple's market failure.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03127" y="2392829"/>
            <a:ext cx="3745489" cy="374548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7534159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Factors Contributing to Market Failure</a:t>
            </a:r>
          </a:p>
        </p:txBody>
      </p:sp>
      <p:sp>
        <p:nvSpPr>
          <p:cNvPr id="3" name="Content Placeholder 2"/>
          <p:cNvSpPr>
            <a:spLocks noGrp="1"/>
          </p:cNvSpPr>
          <p:nvPr>
            <p:ph idx="1"/>
          </p:nvPr>
        </p:nvSpPr>
        <p:spPr>
          <a:xfrm>
            <a:off x="1295401" y="2556932"/>
            <a:ext cx="4190999" cy="1640995"/>
          </a:xfrm>
        </p:spPr>
        <p:txBody>
          <a:bodyPr/>
          <a:lstStyle/>
          <a:p>
            <a:r>
              <a:rPr lang="en-US" dirty="0"/>
              <a:t>Dependence of few Products</a:t>
            </a:r>
          </a:p>
          <a:p>
            <a:r>
              <a:rPr lang="en-US" dirty="0"/>
              <a:t>Fluctuations in Supply Chain</a:t>
            </a:r>
          </a:p>
          <a:p>
            <a:r>
              <a:rPr lang="en-US" dirty="0"/>
              <a:t>Competitive Market</a:t>
            </a:r>
          </a:p>
        </p:txBody>
      </p:sp>
      <p:sp>
        <p:nvSpPr>
          <p:cNvPr id="4" name="TextBox 3"/>
          <p:cNvSpPr txBox="1"/>
          <p:nvPr/>
        </p:nvSpPr>
        <p:spPr>
          <a:xfrm>
            <a:off x="928255" y="4197927"/>
            <a:ext cx="10418618" cy="1615827"/>
          </a:xfrm>
          <a:prstGeom prst="rect">
            <a:avLst/>
          </a:prstGeom>
          <a:noFill/>
        </p:spPr>
        <p:txBody>
          <a:bodyPr wrap="square" rtlCol="0">
            <a:spAutoFit/>
          </a:bodyPr>
          <a:lstStyle/>
          <a:p>
            <a:r>
              <a:rPr lang="en-US" sz="1100" b="1" dirty="0">
                <a:latin typeface="Arial" panose="020B0604020202020204" pitchFamily="34" charset="0"/>
                <a:cs typeface="Arial" panose="020B0604020202020204" pitchFamily="34" charset="0"/>
              </a:rPr>
              <a:t>Notes: Apple has succeeded, but market failure risks are important. Competition, supply chain volatility, and core item dependence stand out. Apple's reliance on the iPhone is concerning. In their 2022 annual report, iPhone sales accounted for 50% of revenue. Apple's success has been driven by the iPhone, but over-reliance makes it vulnerable to iPhone sales setbacks. Without innovation or iPhone users, Apple's performance may suffer. Apple may have failed owing of fierce competition. Competitors offer new items in the fast-moving tech business. Samsung, Google, and Huawei battle with Chinese and Indian startups. They attract price-sensitive customers with similar products at lower prices. Apple must differentiate to stay ahead </a:t>
            </a:r>
            <a:r>
              <a:rPr lang="en-US" sz="1100" dirty="0">
                <a:latin typeface="Arial" panose="020B0604020202020204" pitchFamily="34" charset="0"/>
                <a:cs typeface="Arial" panose="020B0604020202020204" pitchFamily="34" charset="0"/>
              </a:rPr>
              <a:t>(</a:t>
            </a:r>
            <a:r>
              <a:rPr lang="en-US" sz="1100" dirty="0" err="1">
                <a:latin typeface="Arial" panose="020B0604020202020204" pitchFamily="34" charset="0"/>
                <a:cs typeface="Arial" panose="020B0604020202020204" pitchFamily="34" charset="0"/>
              </a:rPr>
              <a:t>Pinheiro</a:t>
            </a:r>
            <a:r>
              <a:rPr lang="en-US" sz="1100" dirty="0">
                <a:latin typeface="Arial" panose="020B0604020202020204" pitchFamily="34" charset="0"/>
                <a:cs typeface="Arial" panose="020B0604020202020204" pitchFamily="34" charset="0"/>
              </a:rPr>
              <a:t> 2022)</a:t>
            </a:r>
            <a:r>
              <a:rPr lang="en-US" sz="1100" b="1" dirty="0">
                <a:latin typeface="Arial" panose="020B0604020202020204" pitchFamily="34" charset="0"/>
                <a:cs typeface="Arial" panose="020B0604020202020204" pitchFamily="34" charset="0"/>
              </a:rPr>
              <a:t>. Finally, Apple's supply chain unpredictability may cause issues. Global supply chain disruptions produced COVID-19 pandemic product shortages and increased costs. Apple's supply chain is vulnerable due to its worldwide supplier base and China-based assembly. Trade restrictions, tariffs, geopolitical conflicts, and another global health catastrophe may severely harm company operations. Apple must understand these dangers to build ways to overcome them and succeed in the post-pandemic global business landscape, which we'll discuss next.</a:t>
            </a:r>
          </a:p>
        </p:txBody>
      </p:sp>
    </p:spTree>
    <p:extLst>
      <p:ext uri="{BB962C8B-B14F-4D97-AF65-F5344CB8AC3E}">
        <p14:creationId xmlns:p14="http://schemas.microsoft.com/office/powerpoint/2010/main" val="27521863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Resource Allocation</a:t>
            </a:r>
          </a:p>
        </p:txBody>
      </p:sp>
      <p:sp>
        <p:nvSpPr>
          <p:cNvPr id="3" name="Content Placeholder 2"/>
          <p:cNvSpPr>
            <a:spLocks noGrp="1"/>
          </p:cNvSpPr>
          <p:nvPr>
            <p:ph idx="1"/>
          </p:nvPr>
        </p:nvSpPr>
        <p:spPr>
          <a:xfrm>
            <a:off x="1295401" y="2556932"/>
            <a:ext cx="9996054" cy="1945795"/>
          </a:xfrm>
        </p:spPr>
        <p:txBody>
          <a:bodyPr/>
          <a:lstStyle/>
          <a:p>
            <a:r>
              <a:rPr lang="en-US" dirty="0"/>
              <a:t>R&amp;D expenditures to fuel </a:t>
            </a:r>
            <a:r>
              <a:rPr lang="en-US" dirty="0" err="1"/>
              <a:t>innovationuse</a:t>
            </a:r>
            <a:r>
              <a:rPr lang="en-US" dirty="0"/>
              <a:t> its solid financial position as a spring</a:t>
            </a:r>
          </a:p>
          <a:p>
            <a:r>
              <a:rPr lang="en-US" dirty="0"/>
              <a:t>Board to establish supplier networks</a:t>
            </a:r>
          </a:p>
          <a:p>
            <a:r>
              <a:rPr lang="en-US" dirty="0"/>
              <a:t>Investigating new markets and niches</a:t>
            </a:r>
          </a:p>
        </p:txBody>
      </p:sp>
      <p:sp>
        <p:nvSpPr>
          <p:cNvPr id="4" name="TextBox 3"/>
          <p:cNvSpPr txBox="1"/>
          <p:nvPr/>
        </p:nvSpPr>
        <p:spPr>
          <a:xfrm>
            <a:off x="762000" y="4267200"/>
            <a:ext cx="10529455" cy="1554272"/>
          </a:xfrm>
          <a:prstGeom prst="rect">
            <a:avLst/>
          </a:prstGeom>
          <a:noFill/>
        </p:spPr>
        <p:txBody>
          <a:bodyPr wrap="square" rtlCol="0">
            <a:spAutoFit/>
          </a:bodyPr>
          <a:lstStyle/>
          <a:p>
            <a:r>
              <a:rPr lang="en-US" sz="1100" b="1" dirty="0">
                <a:latin typeface="Arial" panose="020B0604020202020204" pitchFamily="34" charset="0"/>
                <a:cs typeface="Arial" panose="020B0604020202020204" pitchFamily="34" charset="0"/>
              </a:rPr>
              <a:t>Notes</a:t>
            </a:r>
            <a:r>
              <a:rPr lang="en-US" dirty="0"/>
              <a:t>: </a:t>
            </a:r>
            <a:r>
              <a:rPr lang="en-US" sz="1100" dirty="0">
                <a:latin typeface="Arial" panose="020B0604020202020204" pitchFamily="34" charset="0"/>
                <a:cs typeface="Arial" panose="020B0604020202020204" pitchFamily="34" charset="0"/>
              </a:rPr>
              <a:t>Apple's resource allocation has resolved environmental issues. The firm strategically deployed resources to solve the issues. Apple invests in R&amp;D. In 2022, the corporation spent $21.6 billion on R&amp;D. Apple stays ahead by producing new and improved goods to meet customer wants and compete with rivals. R&amp;D develops cutting-edge technologies to keep the product line competitive. Apple diversifies supply chain to mitigate pandemic risks. Diversifying suppliers and production sites reduces reliance on one nation or provider. Apple has expanded manufacturing in India and Vietnam, reducing reliance on China. Geographic diversity enhances supply chain flexibility and resilience (White 2023). Apple is investing in its services division, which includes Apple Music, iCloud, App Store, Apple TV+, and Apple Arcade. Services offer more stable and less competitive income compared to hardware. Services accounted for 19% of sales in 2022, showing strong growth. Apple is investing in this market to diversify its income and reduce its dependence on the iPhone. Apple can adapt and maintain its competitive advantage post-pandemic with planned resource deployments. Apple's competitive tactics are on the next slide.</a:t>
            </a:r>
          </a:p>
        </p:txBody>
      </p:sp>
    </p:spTree>
    <p:extLst>
      <p:ext uri="{BB962C8B-B14F-4D97-AF65-F5344CB8AC3E}">
        <p14:creationId xmlns:p14="http://schemas.microsoft.com/office/powerpoint/2010/main" val="23550428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Competitive Strategy</a:t>
            </a:r>
          </a:p>
        </p:txBody>
      </p:sp>
      <p:sp>
        <p:nvSpPr>
          <p:cNvPr id="3" name="Content Placeholder 2"/>
          <p:cNvSpPr>
            <a:spLocks noGrp="1"/>
          </p:cNvSpPr>
          <p:nvPr>
            <p:ph idx="1"/>
          </p:nvPr>
        </p:nvSpPr>
        <p:spPr>
          <a:xfrm>
            <a:off x="1295401" y="2556932"/>
            <a:ext cx="9601196" cy="1613286"/>
          </a:xfrm>
        </p:spPr>
        <p:txBody>
          <a:bodyPr/>
          <a:lstStyle/>
          <a:p>
            <a:r>
              <a:rPr lang="en-US" dirty="0"/>
              <a:t>Innovation and distinction on a consistent basis</a:t>
            </a:r>
          </a:p>
          <a:p>
            <a:r>
              <a:rPr lang="en-US" dirty="0"/>
              <a:t>Growing the service industry (Apple Music, Apple TV+, etc.)</a:t>
            </a:r>
          </a:p>
          <a:p>
            <a:r>
              <a:rPr lang="en-US" dirty="0"/>
              <a:t>Integrating many systems to improve customer connections.</a:t>
            </a:r>
          </a:p>
        </p:txBody>
      </p:sp>
      <p:sp>
        <p:nvSpPr>
          <p:cNvPr id="4" name="TextBox 3"/>
          <p:cNvSpPr txBox="1"/>
          <p:nvPr/>
        </p:nvSpPr>
        <p:spPr>
          <a:xfrm>
            <a:off x="1295402" y="4433455"/>
            <a:ext cx="10162307" cy="1446550"/>
          </a:xfrm>
          <a:prstGeom prst="rect">
            <a:avLst/>
          </a:prstGeom>
          <a:noFill/>
        </p:spPr>
        <p:txBody>
          <a:bodyPr wrap="square" rtlCol="0">
            <a:spAutoFit/>
          </a:bodyPr>
          <a:lstStyle/>
          <a:p>
            <a:r>
              <a:rPr lang="en-US" sz="1100" b="1" dirty="0">
                <a:latin typeface="Arial" panose="020B0604020202020204" pitchFamily="34" charset="0"/>
                <a:cs typeface="Arial" panose="020B0604020202020204" pitchFamily="34" charset="0"/>
              </a:rPr>
              <a:t>Notes: </a:t>
            </a:r>
            <a:r>
              <a:rPr lang="en-US" sz="1100" dirty="0">
                <a:latin typeface="Arial" panose="020B0604020202020204" pitchFamily="34" charset="0"/>
                <a:cs typeface="Arial" panose="020B0604020202020204" pitchFamily="34" charset="0"/>
              </a:rPr>
              <a:t>Apple's post-pandemic competitive strategy relies on four core concepts for market </a:t>
            </a:r>
            <a:r>
              <a:rPr lang="en-US" sz="1100" dirty="0" err="1">
                <a:latin typeface="Arial" panose="020B0604020202020204" pitchFamily="34" charset="0"/>
                <a:cs typeface="Arial" panose="020B0604020202020204" pitchFamily="34" charset="0"/>
              </a:rPr>
              <a:t>leadership.Apple</a:t>
            </a:r>
            <a:r>
              <a:rPr lang="en-US" sz="1100" dirty="0">
                <a:latin typeface="Arial" panose="020B0604020202020204" pitchFamily="34" charset="0"/>
                <a:cs typeface="Arial" panose="020B0604020202020204" pitchFamily="34" charset="0"/>
              </a:rPr>
              <a:t> </a:t>
            </a:r>
            <a:r>
              <a:rPr lang="en-US" sz="1100" dirty="0" err="1">
                <a:latin typeface="Arial" panose="020B0604020202020204" pitchFamily="34" charset="0"/>
                <a:cs typeface="Arial" panose="020B0604020202020204" pitchFamily="34" charset="0"/>
              </a:rPr>
              <a:t>prioritises</a:t>
            </a:r>
            <a:r>
              <a:rPr lang="en-US" sz="1100" dirty="0">
                <a:latin typeface="Arial" panose="020B0604020202020204" pitchFamily="34" charset="0"/>
                <a:cs typeface="Arial" panose="020B0604020202020204" pitchFamily="34" charset="0"/>
              </a:rPr>
              <a:t> differentiation. The firm promotes unique, high-quality, and user-friendly goods and services. Apple's reputation for quality and innovation enables high prices and big profits. The corporation invests in R&amp;D to differentiate its goods from </a:t>
            </a:r>
            <a:r>
              <a:rPr lang="en-US" sz="1100" dirty="0" err="1">
                <a:latin typeface="Arial" panose="020B0604020202020204" pitchFamily="34" charset="0"/>
                <a:cs typeface="Arial" panose="020B0604020202020204" pitchFamily="34" charset="0"/>
              </a:rPr>
              <a:t>rivals.Apple's</a:t>
            </a:r>
            <a:r>
              <a:rPr lang="en-US" sz="1100" dirty="0">
                <a:latin typeface="Arial" panose="020B0604020202020204" pitchFamily="34" charset="0"/>
                <a:cs typeface="Arial" panose="020B0604020202020204" pitchFamily="34" charset="0"/>
              </a:rPr>
              <a:t> strategy relies on its ecosystem of hardware, software, and services. The Apple ecosystem, including iPhone, iPad, Mac, Apple Watch, iCloud, App Store, and Apple Music, boosts customer loyalty and makes it harder to switch. Buying an iPhone increases the likelihood of purchasing a Mac, iPad, and Apple services, reducing the chance of switching to a </a:t>
            </a:r>
            <a:r>
              <a:rPr lang="en-US" sz="1100" dirty="0" err="1">
                <a:latin typeface="Arial" panose="020B0604020202020204" pitchFamily="34" charset="0"/>
                <a:cs typeface="Arial" panose="020B0604020202020204" pitchFamily="34" charset="0"/>
              </a:rPr>
              <a:t>competitor.Apple</a:t>
            </a:r>
            <a:r>
              <a:rPr lang="en-US" sz="1100" dirty="0">
                <a:latin typeface="Arial" panose="020B0604020202020204" pitchFamily="34" charset="0"/>
                <a:cs typeface="Arial" panose="020B0604020202020204" pitchFamily="34" charset="0"/>
              </a:rPr>
              <a:t> </a:t>
            </a:r>
            <a:r>
              <a:rPr lang="en-US" sz="1100" dirty="0" err="1">
                <a:latin typeface="Arial" panose="020B0604020202020204" pitchFamily="34" charset="0"/>
                <a:cs typeface="Arial" panose="020B0604020202020204" pitchFamily="34" charset="0"/>
              </a:rPr>
              <a:t>prioritises</a:t>
            </a:r>
            <a:r>
              <a:rPr lang="en-US" sz="1100" dirty="0">
                <a:latin typeface="Arial" panose="020B0604020202020204" pitchFamily="34" charset="0"/>
                <a:cs typeface="Arial" panose="020B0604020202020204" pitchFamily="34" charset="0"/>
              </a:rPr>
              <a:t> market expansion for growth. The corporation has expanded into China and India, which offer large customer populations and growth opportunities. The firm is expanding its product categories and services. Apple aims to expand its customer base and diversify its revenue through new services (Apple TV+ and Apple Arcade) and products (Apple Watch and </a:t>
            </a:r>
            <a:r>
              <a:rPr lang="en-US" sz="1100" dirty="0" err="1">
                <a:latin typeface="Arial" panose="020B0604020202020204" pitchFamily="34" charset="0"/>
                <a:cs typeface="Arial" panose="020B0604020202020204" pitchFamily="34" charset="0"/>
              </a:rPr>
              <a:t>AirPods</a:t>
            </a:r>
            <a:r>
              <a:rPr lang="en-US" sz="1100" dirty="0">
                <a:latin typeface="Arial" panose="020B0604020202020204" pitchFamily="34" charset="0"/>
                <a:cs typeface="Arial" panose="020B0604020202020204" pitchFamily="34" charset="0"/>
              </a:rPr>
              <a:t>) (</a:t>
            </a:r>
            <a:r>
              <a:rPr lang="en-US" sz="1100" dirty="0" err="1">
                <a:latin typeface="Arial" panose="020B0604020202020204" pitchFamily="34" charset="0"/>
                <a:cs typeface="Arial" panose="020B0604020202020204" pitchFamily="34" charset="0"/>
              </a:rPr>
              <a:t>Goyal</a:t>
            </a:r>
            <a:r>
              <a:rPr lang="en-US" sz="1100" dirty="0">
                <a:latin typeface="Arial" panose="020B0604020202020204" pitchFamily="34" charset="0"/>
                <a:cs typeface="Arial" panose="020B0604020202020204" pitchFamily="34" charset="0"/>
              </a:rPr>
              <a:t> and Gaur). </a:t>
            </a:r>
          </a:p>
        </p:txBody>
      </p:sp>
    </p:spTree>
    <p:extLst>
      <p:ext uri="{BB962C8B-B14F-4D97-AF65-F5344CB8AC3E}">
        <p14:creationId xmlns:p14="http://schemas.microsoft.com/office/powerpoint/2010/main" val="22715099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Green Marketing and CSR Strategies</a:t>
            </a:r>
          </a:p>
        </p:txBody>
      </p:sp>
      <p:sp>
        <p:nvSpPr>
          <p:cNvPr id="3" name="Content Placeholder 2"/>
          <p:cNvSpPr>
            <a:spLocks noGrp="1"/>
          </p:cNvSpPr>
          <p:nvPr>
            <p:ph idx="1"/>
          </p:nvPr>
        </p:nvSpPr>
        <p:spPr>
          <a:xfrm>
            <a:off x="1295401" y="2556932"/>
            <a:ext cx="8555181" cy="1488595"/>
          </a:xfrm>
        </p:spPr>
        <p:txBody>
          <a:bodyPr/>
          <a:lstStyle/>
          <a:p>
            <a:r>
              <a:rPr lang="en-US" dirty="0"/>
              <a:t>Carbon neutrality pledged by 2030; recyclable, energy-efficient products to be developed.</a:t>
            </a:r>
          </a:p>
          <a:p>
            <a:r>
              <a:rPr lang="en-US" dirty="0"/>
              <a:t>Participation in a wide range of humanitarian efforts</a:t>
            </a:r>
          </a:p>
        </p:txBody>
      </p:sp>
      <p:sp>
        <p:nvSpPr>
          <p:cNvPr id="4" name="TextBox 3"/>
          <p:cNvSpPr txBox="1"/>
          <p:nvPr/>
        </p:nvSpPr>
        <p:spPr>
          <a:xfrm>
            <a:off x="1122218" y="4156364"/>
            <a:ext cx="10293927" cy="1785104"/>
          </a:xfrm>
          <a:prstGeom prst="rect">
            <a:avLst/>
          </a:prstGeom>
          <a:noFill/>
        </p:spPr>
        <p:txBody>
          <a:bodyPr wrap="square" rtlCol="0">
            <a:spAutoFit/>
          </a:bodyPr>
          <a:lstStyle/>
          <a:p>
            <a:r>
              <a:rPr lang="en-US" sz="1100" b="1" dirty="0">
                <a:latin typeface="Arial" panose="020B0604020202020204" pitchFamily="34" charset="0"/>
                <a:cs typeface="Arial" panose="020B0604020202020204" pitchFamily="34" charset="0"/>
              </a:rPr>
              <a:t>Notes: </a:t>
            </a:r>
            <a:r>
              <a:rPr lang="en-US" sz="1100" dirty="0">
                <a:latin typeface="Arial" panose="020B0604020202020204" pitchFamily="34" charset="0"/>
                <a:cs typeface="Arial" panose="020B0604020202020204" pitchFamily="34" charset="0"/>
              </a:rPr>
              <a:t>Apple's sustainability and corporate citizenship efforts include green marketing and CSR. First, Apple will be carbon neutral by 2030 throughout its supply chain and product life cycles. Apple's green marketing plan includes this ambitious environmental pledge. The corporation is switching to renewable energy, investing in energy-efficient operations, and creating novel carbon removal techniques to do this. Apple's green efforts reduce its environmental effect and attract eco-conscious shoppers. Apple is also employing more recyclable materials. The newest MacBook Air and Mac mini use 100% recyclable </a:t>
            </a:r>
            <a:r>
              <a:rPr lang="en-US" sz="1100" dirty="0" err="1">
                <a:latin typeface="Arial" panose="020B0604020202020204" pitchFamily="34" charset="0"/>
                <a:cs typeface="Arial" panose="020B0604020202020204" pitchFamily="34" charset="0"/>
              </a:rPr>
              <a:t>aluminium</a:t>
            </a:r>
            <a:r>
              <a:rPr lang="en-US" sz="1100" dirty="0">
                <a:latin typeface="Arial" panose="020B0604020202020204" pitchFamily="34" charset="0"/>
                <a:cs typeface="Arial" panose="020B0604020202020204" pitchFamily="34" charset="0"/>
              </a:rPr>
              <a:t>. Apple is also developing new ways to recycle outdated gadget components more efficiently, decreasing mining and material manufacturing. Apple reduces its environmental impact and differentiates itself by selling environmentally friendly products. Apple supports communities and society via CSR. Educational </a:t>
            </a:r>
            <a:r>
              <a:rPr lang="en-US" sz="1100" dirty="0" err="1">
                <a:latin typeface="Arial" panose="020B0604020202020204" pitchFamily="34" charset="0"/>
                <a:cs typeface="Arial" panose="020B0604020202020204" pitchFamily="34" charset="0"/>
              </a:rPr>
              <a:t>programmes</a:t>
            </a:r>
            <a:r>
              <a:rPr lang="en-US" sz="1100" dirty="0">
                <a:latin typeface="Arial" panose="020B0604020202020204" pitchFamily="34" charset="0"/>
                <a:cs typeface="Arial" panose="020B0604020202020204" pitchFamily="34" charset="0"/>
              </a:rPr>
              <a:t> like "Everyone Can Code" and diversity and equitable employment are among the company's initiatives. Apple has also donated millions to relief operations, equipped healthcare personnel with protective gear, and created a COVID-19 screening tool (Li, Zhang et al. 2019). Apple's green marketing and CSR efforts boost brand image, customer loyalty, and differentiation. It helps it face and overcome existing business issues. </a:t>
            </a:r>
          </a:p>
          <a:p>
            <a:r>
              <a:rPr lang="en-US" sz="11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5020239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Recommendation</a:t>
            </a:r>
          </a:p>
        </p:txBody>
      </p:sp>
      <p:sp>
        <p:nvSpPr>
          <p:cNvPr id="3" name="Content Placeholder 2"/>
          <p:cNvSpPr>
            <a:spLocks noGrp="1"/>
          </p:cNvSpPr>
          <p:nvPr>
            <p:ph idx="1"/>
          </p:nvPr>
        </p:nvSpPr>
        <p:spPr>
          <a:xfrm>
            <a:off x="1295401" y="2556932"/>
            <a:ext cx="9601196" cy="1710268"/>
          </a:xfrm>
        </p:spPr>
        <p:txBody>
          <a:bodyPr/>
          <a:lstStyle/>
          <a:p>
            <a:r>
              <a:rPr lang="en-US" dirty="0"/>
              <a:t>Diversify into different products</a:t>
            </a:r>
          </a:p>
          <a:p>
            <a:r>
              <a:rPr lang="en-US" dirty="0"/>
              <a:t>Investment in sustainable practices</a:t>
            </a:r>
          </a:p>
          <a:p>
            <a:r>
              <a:rPr lang="en-US" dirty="0"/>
              <a:t>Strengthening software and services</a:t>
            </a:r>
          </a:p>
        </p:txBody>
      </p:sp>
      <p:sp>
        <p:nvSpPr>
          <p:cNvPr id="4" name="TextBox 3"/>
          <p:cNvSpPr txBox="1"/>
          <p:nvPr/>
        </p:nvSpPr>
        <p:spPr>
          <a:xfrm>
            <a:off x="1177636" y="4364182"/>
            <a:ext cx="10307782" cy="1277273"/>
          </a:xfrm>
          <a:prstGeom prst="rect">
            <a:avLst/>
          </a:prstGeom>
          <a:noFill/>
        </p:spPr>
        <p:txBody>
          <a:bodyPr wrap="square" rtlCol="0">
            <a:spAutoFit/>
          </a:bodyPr>
          <a:lstStyle/>
          <a:p>
            <a:r>
              <a:rPr lang="en-US" sz="1100" b="1" dirty="0">
                <a:latin typeface="Arial" panose="020B0604020202020204" pitchFamily="34" charset="0"/>
                <a:cs typeface="Arial" panose="020B0604020202020204" pitchFamily="34" charset="0"/>
              </a:rPr>
              <a:t>Notes</a:t>
            </a:r>
            <a:r>
              <a:rPr lang="en-US" sz="1100" dirty="0">
                <a:latin typeface="Arial" panose="020B0604020202020204" pitchFamily="34" charset="0"/>
                <a:cs typeface="Arial" panose="020B0604020202020204" pitchFamily="34" charset="0"/>
              </a:rPr>
              <a:t>: I suggest the following post-pandemic business options for </a:t>
            </a:r>
            <a:r>
              <a:rPr lang="en-US" sz="1100" dirty="0" err="1">
                <a:latin typeface="Arial" panose="020B0604020202020204" pitchFamily="34" charset="0"/>
                <a:cs typeface="Arial" panose="020B0604020202020204" pitchFamily="34" charset="0"/>
              </a:rPr>
              <a:t>Apple:First</a:t>
            </a:r>
            <a:r>
              <a:rPr lang="en-US" sz="1100" dirty="0">
                <a:latin typeface="Arial" panose="020B0604020202020204" pitchFamily="34" charset="0"/>
                <a:cs typeface="Arial" panose="020B0604020202020204" pitchFamily="34" charset="0"/>
              </a:rPr>
              <a:t>, Apple should boost R&amp;D. Continuous innovation is essential in the IT business. Apple invests much in R&amp;D, but technical progress demands even more. Academic institutions, tech startups, and strategic collaborations may help speed its innovation </a:t>
            </a:r>
            <a:r>
              <a:rPr lang="en-US" sz="1100" dirty="0" err="1">
                <a:latin typeface="Arial" panose="020B0604020202020204" pitchFamily="34" charset="0"/>
                <a:cs typeface="Arial" panose="020B0604020202020204" pitchFamily="34" charset="0"/>
              </a:rPr>
              <a:t>initiatives.Second</a:t>
            </a:r>
            <a:r>
              <a:rPr lang="en-US" sz="1100" dirty="0">
                <a:latin typeface="Arial" panose="020B0604020202020204" pitchFamily="34" charset="0"/>
                <a:cs typeface="Arial" panose="020B0604020202020204" pitchFamily="34" charset="0"/>
              </a:rPr>
              <a:t>, growing its services offering would diversify its income and reduce its hardware dependence. Cloud computing, streaming, and financial services provide growth. Given the rise of digital payments and </a:t>
            </a:r>
            <a:r>
              <a:rPr lang="en-US" sz="1100" dirty="0" err="1">
                <a:latin typeface="Arial" panose="020B0604020202020204" pitchFamily="34" charset="0"/>
                <a:cs typeface="Arial" panose="020B0604020202020204" pitchFamily="34" charset="0"/>
              </a:rPr>
              <a:t>fintech</a:t>
            </a:r>
            <a:r>
              <a:rPr lang="en-US" sz="1100" dirty="0">
                <a:latin typeface="Arial" panose="020B0604020202020204" pitchFamily="34" charset="0"/>
                <a:cs typeface="Arial" panose="020B0604020202020204" pitchFamily="34" charset="0"/>
              </a:rPr>
              <a:t>, extending Apple Pay and adding financial services might be a growth </a:t>
            </a:r>
            <a:r>
              <a:rPr lang="en-US" sz="1100" dirty="0" err="1">
                <a:latin typeface="Arial" panose="020B0604020202020204" pitchFamily="34" charset="0"/>
                <a:cs typeface="Arial" panose="020B0604020202020204" pitchFamily="34" charset="0"/>
              </a:rPr>
              <a:t>sector.Finally</a:t>
            </a:r>
            <a:r>
              <a:rPr lang="en-US" sz="1100" dirty="0">
                <a:latin typeface="Arial" panose="020B0604020202020204" pitchFamily="34" charset="0"/>
                <a:cs typeface="Arial" panose="020B0604020202020204" pitchFamily="34" charset="0"/>
              </a:rPr>
              <a:t>, pandemic interruptions need supply chain resilience. Apple might diversify its supplier chain further. Local component sourcing, geographically varied production sites, and AI and machine learning for disruption prediction and management might boost </a:t>
            </a:r>
            <a:r>
              <a:rPr lang="en-US" sz="1100" dirty="0" err="1">
                <a:latin typeface="Arial" panose="020B0604020202020204" pitchFamily="34" charset="0"/>
                <a:cs typeface="Arial" panose="020B0604020202020204" pitchFamily="34" charset="0"/>
              </a:rPr>
              <a:t>resilience.These</a:t>
            </a:r>
            <a:r>
              <a:rPr lang="en-US" sz="1100" dirty="0">
                <a:latin typeface="Arial" panose="020B0604020202020204" pitchFamily="34" charset="0"/>
                <a:cs typeface="Arial" panose="020B0604020202020204" pitchFamily="34" charset="0"/>
              </a:rPr>
              <a:t> suggestions will help Apple manage the post-pandemic business landscape and boost its competitiveness.</a:t>
            </a:r>
            <a:endParaRPr lang="en-US" dirty="0"/>
          </a:p>
        </p:txBody>
      </p:sp>
    </p:spTree>
    <p:extLst>
      <p:ext uri="{BB962C8B-B14F-4D97-AF65-F5344CB8AC3E}">
        <p14:creationId xmlns:p14="http://schemas.microsoft.com/office/powerpoint/2010/main" val="16239295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p:txBody>
          <a:bodyPr/>
          <a:lstStyle/>
          <a:p>
            <a:r>
              <a:rPr lang="en-US" dirty="0"/>
              <a:t>Apple's Success Despite Problems</a:t>
            </a:r>
          </a:p>
          <a:p>
            <a:r>
              <a:rPr lang="en-US" dirty="0"/>
              <a:t>The significance of successful strategies</a:t>
            </a:r>
          </a:p>
          <a:p>
            <a:r>
              <a:rPr lang="en-US" dirty="0"/>
              <a:t>Constant Adaptation and Improvement Are Required</a:t>
            </a:r>
          </a:p>
        </p:txBody>
      </p:sp>
      <p:sp>
        <p:nvSpPr>
          <p:cNvPr id="4" name="TextBox 3"/>
          <p:cNvSpPr txBox="1"/>
          <p:nvPr/>
        </p:nvSpPr>
        <p:spPr>
          <a:xfrm>
            <a:off x="997527" y="4294909"/>
            <a:ext cx="9504218" cy="1785104"/>
          </a:xfrm>
          <a:prstGeom prst="rect">
            <a:avLst/>
          </a:prstGeom>
          <a:noFill/>
        </p:spPr>
        <p:txBody>
          <a:bodyPr wrap="square" rtlCol="0">
            <a:spAutoFit/>
          </a:bodyPr>
          <a:lstStyle/>
          <a:p>
            <a:r>
              <a:rPr lang="en-US" sz="1100" b="1" dirty="0">
                <a:latin typeface="Arial" panose="020B0604020202020204" pitchFamily="34" charset="0"/>
                <a:cs typeface="Arial" panose="020B0604020202020204" pitchFamily="34" charset="0"/>
              </a:rPr>
              <a:t>Notes: </a:t>
            </a:r>
            <a:r>
              <a:rPr lang="en-US" sz="1100" dirty="0">
                <a:latin typeface="Arial" panose="020B0604020202020204" pitchFamily="34" charset="0"/>
                <a:cs typeface="Arial" panose="020B0604020202020204" pitchFamily="34" charset="0"/>
              </a:rPr>
              <a:t>Apple has implemented a comprehensive global business strategy following the pandemic, encompassing various key components such as market research, resource allocation, competitive strategy, green marketing, and corporate social responsibility (CSR). Apple's strategic approach has enabled it to mitigate the negative effects of over-reliance on a limited range of products, intense competition, and potential disruptions in its supply chain .The implementation of effective strategies following the pandemic is of utmost importance. The current epidemic necessitates a revision of business strategy. The strategic approach adopted by Apple demonstrates that consistent innovation, diversification, adaptability, and commitment to sustainability and corporate responsibility can contribute to the success of </a:t>
            </a:r>
            <a:r>
              <a:rPr lang="en-US" sz="1100" dirty="0" err="1">
                <a:latin typeface="Arial" panose="020B0604020202020204" pitchFamily="34" charset="0"/>
                <a:cs typeface="Arial" panose="020B0604020202020204" pitchFamily="34" charset="0"/>
              </a:rPr>
              <a:t>organisations</a:t>
            </a:r>
            <a:r>
              <a:rPr lang="en-US" sz="1100" dirty="0">
                <a:latin typeface="Arial" panose="020B0604020202020204" pitchFamily="34" charset="0"/>
                <a:cs typeface="Arial" panose="020B0604020202020204" pitchFamily="34" charset="0"/>
              </a:rPr>
              <a:t> in the current business environment. The business landscape following the pandemic exhibits a high degree of dynamism. Therefore, it is imperative for </a:t>
            </a:r>
            <a:r>
              <a:rPr lang="en-US" sz="1100" dirty="0" err="1">
                <a:latin typeface="Arial" panose="020B0604020202020204" pitchFamily="34" charset="0"/>
                <a:cs typeface="Arial" panose="020B0604020202020204" pitchFamily="34" charset="0"/>
              </a:rPr>
              <a:t>organisations</a:t>
            </a:r>
            <a:r>
              <a:rPr lang="en-US" sz="1100" dirty="0">
                <a:latin typeface="Arial" panose="020B0604020202020204" pitchFamily="34" charset="0"/>
                <a:cs typeface="Arial" panose="020B0604020202020204" pitchFamily="34" charset="0"/>
              </a:rPr>
              <a:t> to remain vigilant and modify and improve their strategies in response to changing circumstances. Apple should </a:t>
            </a:r>
            <a:r>
              <a:rPr lang="en-US" sz="1100" dirty="0" err="1">
                <a:latin typeface="Arial" panose="020B0604020202020204" pitchFamily="34" charset="0"/>
                <a:cs typeface="Arial" panose="020B0604020202020204" pitchFamily="34" charset="0"/>
              </a:rPr>
              <a:t>prioritise</a:t>
            </a:r>
            <a:r>
              <a:rPr lang="en-US" sz="1100" dirty="0">
                <a:latin typeface="Arial" panose="020B0604020202020204" pitchFamily="34" charset="0"/>
                <a:cs typeface="Arial" panose="020B0604020202020204" pitchFamily="34" charset="0"/>
              </a:rPr>
              <a:t> enhancing its research and development (R&amp;D) efforts, services, supply chain management, as well as its ecological and corporate social responsibility (CSR) initiatives. Apple has the potential to maintain its competitive edge and achieve continued success in the global commercial landscape following the pandemic.</a:t>
            </a:r>
          </a:p>
        </p:txBody>
      </p:sp>
    </p:spTree>
    <p:extLst>
      <p:ext uri="{BB962C8B-B14F-4D97-AF65-F5344CB8AC3E}">
        <p14:creationId xmlns:p14="http://schemas.microsoft.com/office/powerpoint/2010/main" val="15237379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70000" lnSpcReduction="20000"/>
          </a:bodyPr>
          <a:lstStyle/>
          <a:p>
            <a:r>
              <a:rPr lang="en-US" dirty="0"/>
              <a:t>Lee, S. M. and S. </a:t>
            </a:r>
            <a:r>
              <a:rPr lang="en-US" dirty="0" err="1"/>
              <a:t>Trimi</a:t>
            </a:r>
            <a:r>
              <a:rPr lang="en-US" dirty="0"/>
              <a:t> (2021). "Convergence innovation in the digital age and in the COVID-19 pandemic crisis." </a:t>
            </a:r>
            <a:r>
              <a:rPr lang="en-US" u="sng" dirty="0"/>
              <a:t>Journal of Business Research</a:t>
            </a:r>
            <a:r>
              <a:rPr lang="en-US" dirty="0"/>
              <a:t> </a:t>
            </a:r>
            <a:r>
              <a:rPr lang="en-US" b="1" dirty="0"/>
              <a:t>123</a:t>
            </a:r>
            <a:r>
              <a:rPr lang="en-US" dirty="0"/>
              <a:t>: 14-22.</a:t>
            </a:r>
          </a:p>
          <a:p>
            <a:r>
              <a:rPr lang="en-US" dirty="0"/>
              <a:t>	</a:t>
            </a:r>
            <a:r>
              <a:rPr lang="en-US" dirty="0" err="1"/>
              <a:t>Meena</a:t>
            </a:r>
            <a:r>
              <a:rPr lang="en-US" dirty="0"/>
              <a:t>, M., et al. (2022). "About this Appendix."</a:t>
            </a:r>
          </a:p>
          <a:p>
            <a:r>
              <a:rPr lang="en-US" dirty="0"/>
              <a:t>	Yeo, C., et al. (2020). "Technology advancement and growth: A case study of Huawei." </a:t>
            </a:r>
            <a:r>
              <a:rPr lang="en-US" u="sng" dirty="0"/>
              <a:t>Journal of the community development in Asia</a:t>
            </a:r>
            <a:r>
              <a:rPr lang="en-US" dirty="0"/>
              <a:t> </a:t>
            </a:r>
            <a:r>
              <a:rPr lang="en-US" b="1" dirty="0"/>
              <a:t>3</a:t>
            </a:r>
            <a:r>
              <a:rPr lang="en-US" dirty="0"/>
              <a:t>(1): 82-91.</a:t>
            </a:r>
          </a:p>
          <a:p>
            <a:r>
              <a:rPr lang="en-US" dirty="0"/>
              <a:t>	</a:t>
            </a:r>
            <a:r>
              <a:rPr lang="en-US" dirty="0" err="1"/>
              <a:t>Pinheiro</a:t>
            </a:r>
            <a:r>
              <a:rPr lang="en-US" dirty="0"/>
              <a:t>, A. M. R. E. (2022). Equity research apple </a:t>
            </a:r>
            <a:r>
              <a:rPr lang="en-US" dirty="0" err="1"/>
              <a:t>inc.</a:t>
            </a:r>
            <a:endParaRPr lang="en-US" dirty="0"/>
          </a:p>
          <a:p>
            <a:r>
              <a:rPr lang="en-US" dirty="0"/>
              <a:t>	White, A. (2023). "The DCMS Committee’s inquiry on the economics of music streaming and its implications for artists." </a:t>
            </a:r>
            <a:r>
              <a:rPr lang="en-US" u="sng" dirty="0"/>
              <a:t>Cultural Trends</a:t>
            </a:r>
            <a:r>
              <a:rPr lang="en-US" dirty="0"/>
              <a:t> </a:t>
            </a:r>
            <a:r>
              <a:rPr lang="en-US" b="1" dirty="0"/>
              <a:t>32</a:t>
            </a:r>
            <a:r>
              <a:rPr lang="en-US" dirty="0"/>
              <a:t>(3): 325-339.</a:t>
            </a:r>
          </a:p>
          <a:p>
            <a:r>
              <a:rPr lang="en-US" dirty="0"/>
              <a:t>	</a:t>
            </a:r>
            <a:r>
              <a:rPr lang="en-US" dirty="0" err="1"/>
              <a:t>Goyal</a:t>
            </a:r>
            <a:r>
              <a:rPr lang="en-US" dirty="0"/>
              <a:t>, T. and H. Gaur "A Study on Marketing Strategies of Apple." </a:t>
            </a:r>
            <a:r>
              <a:rPr lang="en-US" u="sng" dirty="0"/>
              <a:t>IJFMR-International Journal For Multidisciplinary Research</a:t>
            </a:r>
            <a:r>
              <a:rPr lang="en-US" dirty="0"/>
              <a:t> </a:t>
            </a:r>
            <a:r>
              <a:rPr lang="en-US" b="1" dirty="0"/>
              <a:t>5</a:t>
            </a:r>
            <a:r>
              <a:rPr lang="en-US" dirty="0"/>
              <a:t>(2).</a:t>
            </a:r>
          </a:p>
          <a:p>
            <a:r>
              <a:rPr lang="en-US" dirty="0"/>
              <a:t>	Li, J., et al. (2019). "Building consumer-oriented CSR differentiation strategy." </a:t>
            </a:r>
            <a:r>
              <a:rPr lang="en-US" u="sng" dirty="0"/>
              <a:t>Sustainability</a:t>
            </a:r>
            <a:r>
              <a:rPr lang="en-US" dirty="0"/>
              <a:t> </a:t>
            </a:r>
            <a:r>
              <a:rPr lang="en-US" b="1" dirty="0"/>
              <a:t>11</a:t>
            </a:r>
            <a:r>
              <a:rPr lang="en-US" dirty="0"/>
              <a:t>(3): 664.</a:t>
            </a:r>
          </a:p>
          <a:p>
            <a:pPr marL="0" indent="0">
              <a:buNone/>
            </a:pPr>
            <a:endParaRPr lang="en-US" dirty="0"/>
          </a:p>
          <a:p>
            <a:endParaRPr lang="en-US" b="1" dirty="0"/>
          </a:p>
          <a:p>
            <a:endParaRPr lang="en-US" b="1" dirty="0"/>
          </a:p>
          <a:p>
            <a:endParaRPr lang="en-US" b="1" dirty="0"/>
          </a:p>
          <a:p>
            <a:endParaRPr lang="en-US" dirty="0"/>
          </a:p>
          <a:p>
            <a:endParaRPr lang="en-US" b="1" dirty="0"/>
          </a:p>
          <a:p>
            <a:endParaRPr lang="en-US" dirty="0"/>
          </a:p>
          <a:p>
            <a:endParaRPr lang="en-US" b="1" dirty="0"/>
          </a:p>
        </p:txBody>
      </p:sp>
    </p:spTree>
    <p:extLst>
      <p:ext uri="{BB962C8B-B14F-4D97-AF65-F5344CB8AC3E}">
        <p14:creationId xmlns:p14="http://schemas.microsoft.com/office/powerpoint/2010/main" val="42182942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EBC919E-A992-4E85-74A8-44966A07CEAA}"/>
              </a:ext>
            </a:extLst>
          </p:cNvPr>
          <p:cNvSpPr txBox="1"/>
          <p:nvPr/>
        </p:nvSpPr>
        <p:spPr>
          <a:xfrm>
            <a:off x="3038167" y="1903059"/>
            <a:ext cx="7806813" cy="1463734"/>
          </a:xfrm>
          <a:prstGeom prst="rect">
            <a:avLst/>
          </a:prstGeom>
          <a:noFill/>
        </p:spPr>
        <p:txBody>
          <a:bodyPr wrap="square">
            <a:spAutoFit/>
          </a:bodyPr>
          <a:lstStyle/>
          <a:p>
            <a:pPr algn="just">
              <a:lnSpc>
                <a:spcPct val="150000"/>
              </a:lnSpc>
              <a:spcAft>
                <a:spcPts val="800"/>
              </a:spcAft>
            </a:pPr>
            <a:r>
              <a:rPr lang="en-US" b="1" dirty="0">
                <a:latin typeface="Times New Roman" panose="02020603050405020304" pitchFamily="18" charset="0"/>
                <a:ea typeface="Calibri" panose="020F0502020204030204" pitchFamily="34" charset="0"/>
                <a:cs typeface="Times New Roman" panose="02020603050405020304" pitchFamily="18" charset="0"/>
              </a:rPr>
              <a:t>           </a:t>
            </a:r>
            <a:r>
              <a:rPr lang="en-US" sz="6600" b="1" dirty="0">
                <a:latin typeface="Times New Roman" panose="02020603050405020304" pitchFamily="18" charset="0"/>
                <a:ea typeface="Calibri" panose="020F0502020204030204" pitchFamily="34" charset="0"/>
                <a:cs typeface="Times New Roman" panose="02020603050405020304" pitchFamily="18" charset="0"/>
              </a:rPr>
              <a:t>THANK YOU!</a:t>
            </a:r>
            <a:endParaRPr lang="en-IN" sz="6600" dirty="0"/>
          </a:p>
        </p:txBody>
      </p:sp>
    </p:spTree>
    <p:extLst>
      <p:ext uri="{BB962C8B-B14F-4D97-AF65-F5344CB8AC3E}">
        <p14:creationId xmlns:p14="http://schemas.microsoft.com/office/powerpoint/2010/main" val="275393894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84</TotalTime>
  <Words>2298</Words>
  <Application>Microsoft Office PowerPoint</Application>
  <PresentationFormat>Widescreen</PresentationFormat>
  <Paragraphs>73</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Garamond</vt:lpstr>
      <vt:lpstr>Times New Roman</vt:lpstr>
      <vt:lpstr>Organic</vt:lpstr>
      <vt:lpstr>PowerPoint Presentation</vt:lpstr>
      <vt:lpstr>Apple Inc.</vt:lpstr>
      <vt:lpstr>Introduction</vt:lpstr>
      <vt:lpstr>Market Analysis-Internal Factors</vt:lpstr>
      <vt:lpstr>Market Analysis- External Factors</vt:lpstr>
      <vt:lpstr>Factors Contributing to Market Failure</vt:lpstr>
      <vt:lpstr>Resource Allocation</vt:lpstr>
      <vt:lpstr>Competitive Strategy</vt:lpstr>
      <vt:lpstr>Green Marketing and CSR Strategies</vt:lpstr>
      <vt:lpstr>Recommendation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Apple Inc.</dc:title>
  <dc:creator>RIMITA RAHUL PATEL</dc:creator>
  <cp:lastModifiedBy>Rimita Patel</cp:lastModifiedBy>
  <cp:revision>7</cp:revision>
  <dcterms:created xsi:type="dcterms:W3CDTF">2023-07-05T21:01:51Z</dcterms:created>
  <dcterms:modified xsi:type="dcterms:W3CDTF">2023-07-10T09:44:28Z</dcterms:modified>
</cp:coreProperties>
</file>