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38" r:id="rId1"/>
  </p:sldMasterIdLst>
  <p:notesMasterIdLst>
    <p:notesMasterId r:id="rId10"/>
  </p:notesMasterIdLst>
  <p:sldIdLst>
    <p:sldId id="264" r:id="rId2"/>
    <p:sldId id="256"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69"/>
    <p:restoredTop sz="94703"/>
  </p:normalViewPr>
  <p:slideViewPr>
    <p:cSldViewPr snapToGrid="0" snapToObjects="1">
      <p:cViewPr varScale="1">
        <p:scale>
          <a:sx n="86" d="100"/>
          <a:sy n="86" d="100"/>
        </p:scale>
        <p:origin x="125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4F746A-8D51-3E4D-B647-71A78C06AC06}" type="datetimeFigureOut">
              <a:rPr lang="en-US" smtClean="0"/>
              <a:t>1/14/22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A52AFD-AEF2-BB48-BC71-3AD0F1E53E18}" type="slidenum">
              <a:rPr lang="en-US" smtClean="0"/>
              <a:t>‹#›</a:t>
            </a:fld>
            <a:endParaRPr lang="en-US" dirty="0"/>
          </a:p>
        </p:txBody>
      </p:sp>
    </p:spTree>
    <p:extLst>
      <p:ext uri="{BB962C8B-B14F-4D97-AF65-F5344CB8AC3E}">
        <p14:creationId xmlns:p14="http://schemas.microsoft.com/office/powerpoint/2010/main" val="2147432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A52AFD-AEF2-BB48-BC71-3AD0F1E53E18}" type="slidenum">
              <a:rPr lang="en-US" smtClean="0"/>
              <a:t>3</a:t>
            </a:fld>
            <a:endParaRPr lang="en-US" dirty="0"/>
          </a:p>
        </p:txBody>
      </p:sp>
    </p:spTree>
    <p:extLst>
      <p:ext uri="{BB962C8B-B14F-4D97-AF65-F5344CB8AC3E}">
        <p14:creationId xmlns:p14="http://schemas.microsoft.com/office/powerpoint/2010/main" val="2008696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A52AFD-AEF2-BB48-BC71-3AD0F1E53E18}" type="slidenum">
              <a:rPr lang="en-US" smtClean="0"/>
              <a:t>4</a:t>
            </a:fld>
            <a:endParaRPr lang="en-US" dirty="0"/>
          </a:p>
        </p:txBody>
      </p:sp>
    </p:spTree>
    <p:extLst>
      <p:ext uri="{BB962C8B-B14F-4D97-AF65-F5344CB8AC3E}">
        <p14:creationId xmlns:p14="http://schemas.microsoft.com/office/powerpoint/2010/main" val="269167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A52AFD-AEF2-BB48-BC71-3AD0F1E53E18}" type="slidenum">
              <a:rPr lang="en-US" smtClean="0"/>
              <a:t>5</a:t>
            </a:fld>
            <a:endParaRPr lang="en-US" dirty="0"/>
          </a:p>
        </p:txBody>
      </p:sp>
    </p:spTree>
    <p:extLst>
      <p:ext uri="{BB962C8B-B14F-4D97-AF65-F5344CB8AC3E}">
        <p14:creationId xmlns:p14="http://schemas.microsoft.com/office/powerpoint/2010/main" val="740156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2777998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3591232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EDCA73-0A86-4195-A787-75037827079D}" type="datetime2">
              <a:rPr lang="en-US" smtClean="0"/>
              <a:t>Friday, January 14, 2022</a:t>
            </a:fld>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620364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3C75374-B296-498E-A935-80631EA9020D}" type="datetime2">
              <a:rPr lang="en-US" smtClean="0"/>
              <a:t>Friday, January 14, 2022</a:t>
            </a:fld>
            <a:endParaRPr lang="en-US" dirty="0"/>
          </a:p>
        </p:txBody>
      </p:sp>
      <p:sp>
        <p:nvSpPr>
          <p:cNvPr id="6" name="Footer Placeholder 5"/>
          <p:cNvSpPr>
            <a:spLocks noGrp="1"/>
          </p:cNvSpPr>
          <p:nvPr>
            <p:ph type="ftr" sz="quarter" idx="11"/>
          </p:nvPr>
        </p:nvSpPr>
        <p:spPr/>
        <p:txBody>
          <a:bodyPr/>
          <a:lstStyle/>
          <a:p>
            <a:r>
              <a:rPr lang="en-US" dirty="0"/>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750926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8" name="Footer Placeholder 7"/>
          <p:cNvSpPr>
            <a:spLocks noGrp="1"/>
          </p:cNvSpPr>
          <p:nvPr>
            <p:ph type="ftr" sz="quarter" idx="11"/>
          </p:nvPr>
        </p:nvSpPr>
        <p:spPr/>
        <p:txBody>
          <a:bodyPr/>
          <a:lstStyle/>
          <a:p>
            <a:r>
              <a:rPr lang="en-US" spc="200" dirty="0"/>
              <a:t>Sample Footer Text</a:t>
            </a:r>
          </a:p>
        </p:txBody>
      </p:sp>
      <p:sp>
        <p:nvSpPr>
          <p:cNvPr id="9" name="Slide Number Placeholder 8"/>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308608623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015F02D0-6806-43AF-9888-2359BF40C204}" type="datetime2">
              <a:rPr lang="en-US" smtClean="0"/>
              <a:t>Friday, January 14, 2022</a:t>
            </a:fld>
            <a:endParaRPr lang="en-US" dirty="0"/>
          </a:p>
        </p:txBody>
      </p:sp>
      <p:sp>
        <p:nvSpPr>
          <p:cNvPr id="5" name="Footer Placeholder 3"/>
          <p:cNvSpPr>
            <a:spLocks noGrp="1"/>
          </p:cNvSpPr>
          <p:nvPr>
            <p:ph type="ftr" sz="quarter" idx="11"/>
          </p:nvPr>
        </p:nvSpPr>
        <p:spPr/>
        <p:txBody>
          <a:bodyPr/>
          <a:lstStyle/>
          <a:p>
            <a:r>
              <a:rPr lang="en-US" dirty="0"/>
              <a:t>Sample Footer Text</a:t>
            </a:r>
          </a:p>
        </p:txBody>
      </p:sp>
      <p:sp>
        <p:nvSpPr>
          <p:cNvPr id="6" name="Slide Number Placeholder 4"/>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15467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EE14D2D-B1AF-4197-82D6-FC1F8BD05681}" type="datetime2">
              <a:rPr lang="en-US" smtClean="0"/>
              <a:t>Friday, January 14, 2022</a:t>
            </a:fld>
            <a:endParaRPr lang="en-US" dirty="0"/>
          </a:p>
        </p:txBody>
      </p:sp>
      <p:sp>
        <p:nvSpPr>
          <p:cNvPr id="5" name="Footer Placeholder 2"/>
          <p:cNvSpPr>
            <a:spLocks noGrp="1"/>
          </p:cNvSpPr>
          <p:nvPr>
            <p:ph type="ftr" sz="quarter" idx="11"/>
          </p:nvPr>
        </p:nvSpPr>
        <p:spPr/>
        <p:txBody>
          <a:bodyPr/>
          <a:lstStyle/>
          <a:p>
            <a:r>
              <a:rPr lang="en-US" dirty="0"/>
              <a:t>Sample Footer Text</a:t>
            </a:r>
          </a:p>
        </p:txBody>
      </p:sp>
      <p:sp>
        <p:nvSpPr>
          <p:cNvPr id="6" name="Slide Number Placeholder 3"/>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2565061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98771CEB-9838-4245-91B8-EFBAFE2D8B44}" type="datetime2">
              <a:rPr lang="en-US" smtClean="0"/>
              <a:t>Friday, January 14, 2022</a:t>
            </a:fld>
            <a:endParaRPr lang="en-US" dirty="0"/>
          </a:p>
        </p:txBody>
      </p:sp>
      <p:sp>
        <p:nvSpPr>
          <p:cNvPr id="5" name="Footer Placeholder 5"/>
          <p:cNvSpPr>
            <a:spLocks noGrp="1"/>
          </p:cNvSpPr>
          <p:nvPr>
            <p:ph type="ftr" sz="quarter" idx="11"/>
          </p:nvPr>
        </p:nvSpPr>
        <p:spPr/>
        <p:txBody>
          <a:bodyPr/>
          <a:lstStyle/>
          <a:p>
            <a:r>
              <a:rPr lang="en-US" dirty="0"/>
              <a:t>Sample Footer Text</a:t>
            </a:r>
          </a:p>
        </p:txBody>
      </p:sp>
      <p:sp>
        <p:nvSpPr>
          <p:cNvPr id="6"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381882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6" name="Footer Placeholder 5"/>
          <p:cNvSpPr>
            <a:spLocks noGrp="1"/>
          </p:cNvSpPr>
          <p:nvPr>
            <p:ph type="ftr" sz="quarter" idx="11"/>
          </p:nvPr>
        </p:nvSpPr>
        <p:spPr/>
        <p:txBody>
          <a:bodyPr/>
          <a:lstStyle/>
          <a:p>
            <a:r>
              <a:rPr lang="en-US" spc="200" dirty="0"/>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425131472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6" name="Footer Placeholder 5"/>
          <p:cNvSpPr>
            <a:spLocks noGrp="1"/>
          </p:cNvSpPr>
          <p:nvPr>
            <p:ph type="ftr" sz="quarter" idx="11"/>
          </p:nvPr>
        </p:nvSpPr>
        <p:spPr/>
        <p:txBody>
          <a:bodyPr/>
          <a:lstStyle/>
          <a:p>
            <a:r>
              <a:rPr lang="en-US" spc="200" dirty="0"/>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69986575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939960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9347540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5"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412270209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4"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189432865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256C2ED-54A4-480D-B5C8-65C0D62359B9}" type="datetime2">
              <a:rPr lang="en-US" smtClean="0"/>
              <a:pPr/>
              <a:t>Friday, January 14, 2022</a:t>
            </a:fld>
            <a:endParaRPr lang="en-US" dirty="0"/>
          </a:p>
        </p:txBody>
      </p:sp>
      <p:sp>
        <p:nvSpPr>
          <p:cNvPr id="4" name="Footer Placeholder 4"/>
          <p:cNvSpPr>
            <a:spLocks noGrp="1"/>
          </p:cNvSpPr>
          <p:nvPr>
            <p:ph type="ftr" sz="quarter" idx="11"/>
          </p:nvPr>
        </p:nvSpPr>
        <p:spPr/>
        <p:txBody>
          <a:bodyPr/>
          <a:lstStyle/>
          <a:p>
            <a:r>
              <a:rPr lang="en-US" spc="200"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267996946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CF612A-4CB0-4F57-9A87-F049CECB184D}" type="datetime2">
              <a:rPr lang="en-US" smtClean="0"/>
              <a:t>Friday, January 14, 2022</a:t>
            </a:fld>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4013700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397F40-C8F7-4897-A6B8-241042F913A9}" type="datetime2">
              <a:rPr lang="en-US" smtClean="0"/>
              <a:t>Friday, January 14, 2022</a:t>
            </a:fld>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928268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256C2ED-54A4-480D-B5C8-65C0D62359B9}" type="datetime2">
              <a:rPr lang="en-US" smtClean="0"/>
              <a:pPr/>
              <a:t>Friday, January 14, 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spc="200" dirty="0"/>
              <a:t>Sample Footer Text</a:t>
            </a:r>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3084213092"/>
      </p:ext>
    </p:extLst>
  </p:cSld>
  <p:clrMap bg1="dk1" tx1="lt1" bg2="dk2" tx2="lt2" accent1="accent1" accent2="accent2" accent3="accent3" accent4="accent4" accent5="accent5" accent6="accent6" hlink="hlink" folHlink="folHlink"/>
  <p:sldLayoutIdLst>
    <p:sldLayoutId id="2147484039" r:id="rId1"/>
    <p:sldLayoutId id="2147484040" r:id="rId2"/>
    <p:sldLayoutId id="2147484041"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 id="2147484050" r:id="rId12"/>
    <p:sldLayoutId id="2147484051" r:id="rId13"/>
    <p:sldLayoutId id="2147484052" r:id="rId14"/>
    <p:sldLayoutId id="2147484053" r:id="rId15"/>
    <p:sldLayoutId id="2147484054" r:id="rId16"/>
    <p:sldLayoutId id="214748405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hwb.gov.wales/api/storage/d5d8e39c-b534-40cb-a3f5-7e2e126d8077/foundation-phase-framework.pdf" TargetMode="External"/><Relationship Id="rId13" Type="http://schemas.openxmlformats.org/officeDocument/2006/relationships/hyperlink" Target="https://gov.wales/jeremy-miles-ms#section-15165" TargetMode="External"/><Relationship Id="rId3" Type="http://schemas.openxmlformats.org/officeDocument/2006/relationships/hyperlink" Target="https://gov.wales/sites/default/files/publications/2018-03/successful-futures.pdf" TargetMode="External"/><Relationship Id="rId7" Type="http://schemas.openxmlformats.org/officeDocument/2006/relationships/hyperlink" Target="https://commons.wikimedia.org/wiki/File:John_Dewey_in_1902.jpg" TargetMode="External"/><Relationship Id="rId12" Type="http://schemas.openxmlformats.org/officeDocument/2006/relationships/hyperlink" Target="https://media.service.gov.wales/media-library/getty-images-2018-19-education-saa-2019-teacher-reading-to-class-of-children-483161230-1" TargetMode="External"/><Relationship Id="rId2" Type="http://schemas.openxmlformats.org/officeDocument/2006/relationships/hyperlink" Target="https://www.pinterest.co.uk/pin/13581236356771214/" TargetMode="External"/><Relationship Id="rId1" Type="http://schemas.openxmlformats.org/officeDocument/2006/relationships/slideLayout" Target="../slideLayouts/slideLayout2.xml"/><Relationship Id="rId6" Type="http://schemas.openxmlformats.org/officeDocument/2006/relationships/hyperlink" Target="https://www.youtube.com/watch?v=y3fm6wNzK70" TargetMode="External"/><Relationship Id="rId11" Type="http://schemas.openxmlformats.org/officeDocument/2006/relationships/hyperlink" Target="https://curriculumforwales.gov.wales/2017/01/17/2017-lets-go-for-it/" TargetMode="External"/><Relationship Id="rId5" Type="http://schemas.openxmlformats.org/officeDocument/2006/relationships/hyperlink" Target="https://www.estyn.gov.wales/effective-practice/implementing-personalised-curriculum" TargetMode="External"/><Relationship Id="rId10" Type="http://schemas.openxmlformats.org/officeDocument/2006/relationships/hyperlink" Target="https://www.housinglin.org.uk/_assets/Resources/Housing/OtherOrganisation/160920-taking-wales-forward-en.pdf" TargetMode="External"/><Relationship Id="rId4" Type="http://schemas.openxmlformats.org/officeDocument/2006/relationships/hyperlink" Target="https://www.estyn.gov.wales/effective-practice/developing-skills-based-curriculum-primary-school" TargetMode="External"/><Relationship Id="rId9" Type="http://schemas.openxmlformats.org/officeDocument/2006/relationships/hyperlink" Target="https://gov.wales/sites/default/files/publications/2018-03/foundation-phase-action-pla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1A714-2BEC-694D-ACA1-A62090B0F785}"/>
              </a:ext>
            </a:extLst>
          </p:cNvPr>
          <p:cNvSpPr>
            <a:spLocks noGrp="1"/>
          </p:cNvSpPr>
          <p:nvPr>
            <p:ph type="title"/>
          </p:nvPr>
        </p:nvSpPr>
        <p:spPr>
          <a:xfrm>
            <a:off x="1393637" y="873958"/>
            <a:ext cx="9404723" cy="3564478"/>
          </a:xfrm>
        </p:spPr>
        <p:txBody>
          <a:bodyPr/>
          <a:lstStyle/>
          <a:p>
            <a:pPr algn="ctr"/>
            <a:r>
              <a:rPr lang="en-US" b="1" dirty="0">
                <a:latin typeface="Calibri" panose="020F0502020204030204" pitchFamily="34" charset="0"/>
                <a:cs typeface="Calibri" panose="020F0502020204030204" pitchFamily="34" charset="0"/>
              </a:rPr>
              <a:t>ECES4010 </a:t>
            </a:r>
            <a:br>
              <a:rPr lang="en-US" b="1" dirty="0">
                <a:latin typeface="Calibri" panose="020F0502020204030204" pitchFamily="34" charset="0"/>
                <a:cs typeface="Calibri" panose="020F0502020204030204" pitchFamily="34" charset="0"/>
              </a:rPr>
            </a:br>
            <a:br>
              <a:rPr lang="en-US" b="1" dirty="0">
                <a:latin typeface="Calibri" panose="020F0502020204030204" pitchFamily="34" charset="0"/>
                <a:cs typeface="Calibri" panose="020F0502020204030204" pitchFamily="34" charset="0"/>
              </a:rPr>
            </a:br>
            <a:r>
              <a:rPr lang="en-US" b="1" dirty="0">
                <a:latin typeface="Calibri" panose="020F0502020204030204" pitchFamily="34" charset="0"/>
                <a:cs typeface="Calibri" panose="020F0502020204030204" pitchFamily="34" charset="0"/>
              </a:rPr>
              <a:t>Demonstrate how learning theories can support effective teaching and learning </a:t>
            </a:r>
          </a:p>
        </p:txBody>
      </p:sp>
      <p:sp>
        <p:nvSpPr>
          <p:cNvPr id="4" name="TextBox 3">
            <a:extLst>
              <a:ext uri="{FF2B5EF4-FFF2-40B4-BE49-F238E27FC236}">
                <a16:creationId xmlns:a16="http://schemas.microsoft.com/office/drawing/2014/main" id="{B5BF427C-36A1-4044-BAD0-E44D8C0DFB3A}"/>
              </a:ext>
            </a:extLst>
          </p:cNvPr>
          <p:cNvSpPr txBox="1"/>
          <p:nvPr/>
        </p:nvSpPr>
        <p:spPr>
          <a:xfrm>
            <a:off x="799670" y="4112288"/>
            <a:ext cx="10592656" cy="2246769"/>
          </a:xfrm>
          <a:prstGeom prst="rect">
            <a:avLst/>
          </a:prstGeom>
          <a:noFill/>
        </p:spPr>
        <p:txBody>
          <a:bodyPr wrap="square" rtlCol="0">
            <a:spAutoFit/>
          </a:bodyPr>
          <a:lstStyle/>
          <a:p>
            <a:pPr algn="ctr"/>
            <a:r>
              <a:rPr lang="en-US" sz="2800" b="1" dirty="0">
                <a:latin typeface="Calibri" panose="020F0502020204030204" pitchFamily="34" charset="0"/>
                <a:cs typeface="Calibri" panose="020F0502020204030204" pitchFamily="34" charset="0"/>
              </a:rPr>
              <a:t>Daniel Ashby (2114240)</a:t>
            </a:r>
          </a:p>
          <a:p>
            <a:pPr algn="ctr"/>
            <a:endParaRPr lang="en-US" sz="2800" b="1" dirty="0">
              <a:latin typeface="Calibri" panose="020F0502020204030204" pitchFamily="34" charset="0"/>
              <a:cs typeface="Calibri" panose="020F0502020204030204" pitchFamily="34" charset="0"/>
            </a:endParaRPr>
          </a:p>
          <a:p>
            <a:pPr algn="ctr"/>
            <a:r>
              <a:rPr lang="en-US" sz="2800" b="1" dirty="0">
                <a:latin typeface="Calibri" panose="020F0502020204030204" pitchFamily="34" charset="0"/>
                <a:cs typeface="Calibri" panose="020F0502020204030204" pitchFamily="34" charset="0"/>
              </a:rPr>
              <a:t>Tasha Schoeman (2100964)</a:t>
            </a:r>
          </a:p>
          <a:p>
            <a:pPr algn="ctr"/>
            <a:endParaRPr lang="en-US" sz="2800" b="1" dirty="0">
              <a:latin typeface="Calibri" panose="020F0502020204030204" pitchFamily="34" charset="0"/>
              <a:cs typeface="Calibri" panose="020F0502020204030204" pitchFamily="34" charset="0"/>
            </a:endParaRPr>
          </a:p>
          <a:p>
            <a:pPr algn="ctr"/>
            <a:r>
              <a:rPr lang="en-US" sz="2800" b="1" dirty="0">
                <a:latin typeface="Calibri" panose="020F0502020204030204" pitchFamily="34" charset="0"/>
                <a:cs typeface="Calibri" panose="020F0502020204030204" pitchFamily="34" charset="0"/>
              </a:rPr>
              <a:t>Shannon Gravelle (2114260) </a:t>
            </a:r>
          </a:p>
        </p:txBody>
      </p:sp>
    </p:spTree>
    <p:extLst>
      <p:ext uri="{BB962C8B-B14F-4D97-AF65-F5344CB8AC3E}">
        <p14:creationId xmlns:p14="http://schemas.microsoft.com/office/powerpoint/2010/main" val="1928966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5F778-55E4-DC4C-8F77-FF19AD6A80BD}"/>
              </a:ext>
            </a:extLst>
          </p:cNvPr>
          <p:cNvSpPr>
            <a:spLocks noGrp="1"/>
          </p:cNvSpPr>
          <p:nvPr>
            <p:ph type="ctrTitle"/>
          </p:nvPr>
        </p:nvSpPr>
        <p:spPr>
          <a:xfrm>
            <a:off x="268778" y="932116"/>
            <a:ext cx="11654443" cy="1846256"/>
          </a:xfrm>
        </p:spPr>
        <p:txBody>
          <a:bodyPr>
            <a:normAutofit/>
          </a:bodyPr>
          <a:lstStyle/>
          <a:p>
            <a:pPr algn="ctr"/>
            <a:r>
              <a:rPr lang="en-US" sz="5400" b="1" dirty="0">
                <a:latin typeface="Calibri" panose="020F0502020204030204" pitchFamily="34" charset="0"/>
                <a:cs typeface="Calibri" panose="020F0502020204030204" pitchFamily="34" charset="0"/>
              </a:rPr>
              <a:t>John Dewey</a:t>
            </a:r>
          </a:p>
        </p:txBody>
      </p:sp>
    </p:spTree>
    <p:extLst>
      <p:ext uri="{BB962C8B-B14F-4D97-AF65-F5344CB8AC3E}">
        <p14:creationId xmlns:p14="http://schemas.microsoft.com/office/powerpoint/2010/main" val="1443590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7467A-CCF3-3B42-AAAB-083FCB390CA9}"/>
              </a:ext>
            </a:extLst>
          </p:cNvPr>
          <p:cNvSpPr>
            <a:spLocks noGrp="1"/>
          </p:cNvSpPr>
          <p:nvPr>
            <p:ph type="title"/>
          </p:nvPr>
        </p:nvSpPr>
        <p:spPr>
          <a:xfrm>
            <a:off x="528915" y="-93457"/>
            <a:ext cx="9929105" cy="1230284"/>
          </a:xfrm>
        </p:spPr>
        <p:txBody>
          <a:bodyPr vert="horz" lIns="0" tIns="0" rIns="0" bIns="0" rtlCol="0" anchor="b">
            <a:normAutofit/>
          </a:bodyPr>
          <a:lstStyle/>
          <a:p>
            <a:pPr algn="ctr">
              <a:lnSpc>
                <a:spcPct val="100000"/>
              </a:lnSpc>
            </a:pPr>
            <a:r>
              <a:rPr lang="en-US" sz="6400" dirty="0"/>
              <a:t> </a:t>
            </a:r>
            <a:r>
              <a:rPr lang="en-US" b="1" dirty="0">
                <a:latin typeface="Calibri" panose="020F0502020204030204" pitchFamily="34" charset="0"/>
                <a:cs typeface="Calibri" panose="020F0502020204030204" pitchFamily="34" charset="0"/>
              </a:rPr>
              <a:t>John Dewey (1859 – 1952)</a:t>
            </a:r>
          </a:p>
        </p:txBody>
      </p:sp>
      <p:sp>
        <p:nvSpPr>
          <p:cNvPr id="5" name="TextBox 4">
            <a:extLst>
              <a:ext uri="{FF2B5EF4-FFF2-40B4-BE49-F238E27FC236}">
                <a16:creationId xmlns:a16="http://schemas.microsoft.com/office/drawing/2014/main" id="{381463A4-B1C2-944B-9006-8E8E899CC10E}"/>
              </a:ext>
            </a:extLst>
          </p:cNvPr>
          <p:cNvSpPr txBox="1"/>
          <p:nvPr/>
        </p:nvSpPr>
        <p:spPr>
          <a:xfrm>
            <a:off x="3611941" y="1854448"/>
            <a:ext cx="7031305" cy="3477875"/>
          </a:xfrm>
          <a:prstGeom prst="rect">
            <a:avLst/>
          </a:prstGeom>
          <a:noFill/>
        </p:spPr>
        <p:txBody>
          <a:bodyPr wrap="square" rtlCol="0">
            <a:spAutoFit/>
          </a:bodyPr>
          <a:lstStyle/>
          <a:p>
            <a:r>
              <a:rPr lang="en-US" sz="1400" dirty="0">
                <a:latin typeface="Calibri" panose="020F0502020204030204" pitchFamily="34" charset="0"/>
                <a:cs typeface="Calibri" panose="020F0502020204030204" pitchFamily="34" charset="0"/>
              </a:rPr>
              <a:t>According to Aubrey and Riley (2019), </a:t>
            </a:r>
          </a:p>
          <a:p>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Born in Vermont USA in 1859 </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Born during time of huge social change in American Culture </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Taught in High School and smaller rural setting</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Set up elementary ” Laboratory Schools”</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Chair of Philosophy between 1904 and 1939</a:t>
            </a:r>
          </a:p>
          <a:p>
            <a:pPr marL="171450" indent="-1714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400" dirty="0">
                <a:latin typeface="Calibri" panose="020F0502020204030204" pitchFamily="34" charset="0"/>
                <a:cs typeface="Calibri" panose="020F0502020204030204" pitchFamily="34" charset="0"/>
              </a:rPr>
              <a:t>John Dewey passed away in 1952</a:t>
            </a:r>
          </a:p>
          <a:p>
            <a:endParaRPr lang="en-US" sz="1400" dirty="0"/>
          </a:p>
          <a:p>
            <a:endParaRPr lang="en-US" sz="1200" dirty="0"/>
          </a:p>
          <a:p>
            <a:endParaRPr lang="en-US" sz="1200" dirty="0"/>
          </a:p>
        </p:txBody>
      </p:sp>
      <p:pic>
        <p:nvPicPr>
          <p:cNvPr id="7" name="Picture 6" descr="A person with a mustache&#10;&#10;Description automatically generated with medium confidence">
            <a:extLst>
              <a:ext uri="{FF2B5EF4-FFF2-40B4-BE49-F238E27FC236}">
                <a16:creationId xmlns:a16="http://schemas.microsoft.com/office/drawing/2014/main" id="{DE9AF357-633F-B64B-B8B6-09B96CAC1A4C}"/>
              </a:ext>
            </a:extLst>
          </p:cNvPr>
          <p:cNvPicPr>
            <a:picLocks noChangeAspect="1"/>
          </p:cNvPicPr>
          <p:nvPr/>
        </p:nvPicPr>
        <p:blipFill>
          <a:blip r:embed="rId3"/>
          <a:stretch>
            <a:fillRect/>
          </a:stretch>
        </p:blipFill>
        <p:spPr>
          <a:xfrm>
            <a:off x="528915" y="1438382"/>
            <a:ext cx="2577224" cy="3379966"/>
          </a:xfrm>
          <a:prstGeom prst="rect">
            <a:avLst/>
          </a:prstGeom>
        </p:spPr>
      </p:pic>
      <p:sp>
        <p:nvSpPr>
          <p:cNvPr id="8" name="TextBox 7">
            <a:extLst>
              <a:ext uri="{FF2B5EF4-FFF2-40B4-BE49-F238E27FC236}">
                <a16:creationId xmlns:a16="http://schemas.microsoft.com/office/drawing/2014/main" id="{DC44B1C7-963D-D742-9957-CF7692704C47}"/>
              </a:ext>
            </a:extLst>
          </p:cNvPr>
          <p:cNvSpPr txBox="1"/>
          <p:nvPr/>
        </p:nvSpPr>
        <p:spPr>
          <a:xfrm>
            <a:off x="336004" y="5096452"/>
            <a:ext cx="2577224" cy="646331"/>
          </a:xfrm>
          <a:prstGeom prst="rect">
            <a:avLst/>
          </a:prstGeom>
          <a:noFill/>
        </p:spPr>
        <p:txBody>
          <a:bodyPr wrap="square" rtlCol="0">
            <a:spAutoFit/>
          </a:bodyPr>
          <a:lstStyle/>
          <a:p>
            <a:pPr algn="ctr"/>
            <a:r>
              <a:rPr lang="en-US" sz="1200" dirty="0"/>
              <a:t>John Dewey in 1902 (</a:t>
            </a:r>
            <a:r>
              <a:rPr lang="en-GB" sz="1200" dirty="0"/>
              <a:t>Watson-Schütze, 1902)</a:t>
            </a:r>
          </a:p>
          <a:p>
            <a:endParaRPr lang="en-US" sz="1200" dirty="0"/>
          </a:p>
        </p:txBody>
      </p:sp>
    </p:spTree>
    <p:extLst>
      <p:ext uri="{BB962C8B-B14F-4D97-AF65-F5344CB8AC3E}">
        <p14:creationId xmlns:p14="http://schemas.microsoft.com/office/powerpoint/2010/main" val="3185530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4B20-C38C-A745-A4D3-F9E02675C46E}"/>
              </a:ext>
            </a:extLst>
          </p:cNvPr>
          <p:cNvSpPr>
            <a:spLocks noGrp="1"/>
          </p:cNvSpPr>
          <p:nvPr>
            <p:ph type="title"/>
          </p:nvPr>
        </p:nvSpPr>
        <p:spPr>
          <a:xfrm>
            <a:off x="1264970" y="184097"/>
            <a:ext cx="9404723" cy="1400530"/>
          </a:xfrm>
        </p:spPr>
        <p:txBody>
          <a:bodyPr/>
          <a:lstStyle/>
          <a:p>
            <a:pPr algn="ctr"/>
            <a:r>
              <a:rPr lang="en-US" b="1" dirty="0">
                <a:latin typeface="Calibri" panose="020F0502020204030204" pitchFamily="34" charset="0"/>
                <a:cs typeface="Calibri" panose="020F0502020204030204" pitchFamily="34" charset="0"/>
              </a:rPr>
              <a:t>What is Dewey’s Learning Theory </a:t>
            </a:r>
          </a:p>
        </p:txBody>
      </p:sp>
      <p:sp>
        <p:nvSpPr>
          <p:cNvPr id="3" name="AutoShape 2" descr="Vygotsky's Zone of Proximal Development">
            <a:extLst>
              <a:ext uri="{FF2B5EF4-FFF2-40B4-BE49-F238E27FC236}">
                <a16:creationId xmlns:a16="http://schemas.microsoft.com/office/drawing/2014/main" id="{1B2AD440-ACBE-0D4E-A4F0-14D323A27C46}"/>
              </a:ext>
            </a:extLst>
          </p:cNvPr>
          <p:cNvSpPr>
            <a:spLocks noChangeAspect="1" noChangeArrowheads="1"/>
          </p:cNvSpPr>
          <p:nvPr/>
        </p:nvSpPr>
        <p:spPr bwMode="auto">
          <a:xfrm>
            <a:off x="3524036" y="3276600"/>
            <a:ext cx="2724364" cy="272436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 name="TextBox 5">
            <a:extLst>
              <a:ext uri="{FF2B5EF4-FFF2-40B4-BE49-F238E27FC236}">
                <a16:creationId xmlns:a16="http://schemas.microsoft.com/office/drawing/2014/main" id="{4D8CE123-1642-4847-81E6-7CCE42F771C9}"/>
              </a:ext>
            </a:extLst>
          </p:cNvPr>
          <p:cNvSpPr txBox="1"/>
          <p:nvPr/>
        </p:nvSpPr>
        <p:spPr>
          <a:xfrm>
            <a:off x="8569258" y="5309145"/>
            <a:ext cx="3133618" cy="276999"/>
          </a:xfrm>
          <a:prstGeom prst="rect">
            <a:avLst/>
          </a:prstGeom>
          <a:noFill/>
        </p:spPr>
        <p:txBody>
          <a:bodyPr wrap="square" rtlCol="0">
            <a:spAutoFit/>
          </a:bodyPr>
          <a:lstStyle/>
          <a:p>
            <a:pPr algn="ctr"/>
            <a:r>
              <a:rPr lang="en-US" sz="1200" dirty="0"/>
              <a:t>Jackfruit Seedlings (Aych, 2016)</a:t>
            </a:r>
          </a:p>
        </p:txBody>
      </p:sp>
      <p:pic>
        <p:nvPicPr>
          <p:cNvPr id="5" name="Picture 4">
            <a:extLst>
              <a:ext uri="{FF2B5EF4-FFF2-40B4-BE49-F238E27FC236}">
                <a16:creationId xmlns:a16="http://schemas.microsoft.com/office/drawing/2014/main" id="{BCC56905-39EE-6A4B-9C62-FCF31BF415B5}"/>
              </a:ext>
            </a:extLst>
          </p:cNvPr>
          <p:cNvPicPr>
            <a:picLocks noChangeAspect="1"/>
          </p:cNvPicPr>
          <p:nvPr/>
        </p:nvPicPr>
        <p:blipFill>
          <a:blip r:embed="rId3"/>
          <a:stretch>
            <a:fillRect/>
          </a:stretch>
        </p:blipFill>
        <p:spPr>
          <a:xfrm>
            <a:off x="8651516" y="1410355"/>
            <a:ext cx="2969102" cy="3753492"/>
          </a:xfrm>
          <a:prstGeom prst="rect">
            <a:avLst/>
          </a:prstGeom>
        </p:spPr>
      </p:pic>
      <p:sp>
        <p:nvSpPr>
          <p:cNvPr id="9" name="TextBox 8">
            <a:extLst>
              <a:ext uri="{FF2B5EF4-FFF2-40B4-BE49-F238E27FC236}">
                <a16:creationId xmlns:a16="http://schemas.microsoft.com/office/drawing/2014/main" id="{930B5463-E489-C44E-A6DC-C21D57D28A4B}"/>
              </a:ext>
            </a:extLst>
          </p:cNvPr>
          <p:cNvSpPr txBox="1"/>
          <p:nvPr/>
        </p:nvSpPr>
        <p:spPr>
          <a:xfrm>
            <a:off x="335434" y="1348109"/>
            <a:ext cx="5381260" cy="1938992"/>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rPr>
              <a:t>Sprouts (2021)</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Dewey's learning theory is focused on learning by doing.</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This allowed children to become more engaged with their learning.</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Experiential learning, would not always go to plan but this would allow a child to reflect on the experience to compound learning.</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Group reflections with peers also important part of learning experience </a:t>
            </a:r>
          </a:p>
        </p:txBody>
      </p:sp>
      <p:sp>
        <p:nvSpPr>
          <p:cNvPr id="11" name="TextBox 10">
            <a:extLst>
              <a:ext uri="{FF2B5EF4-FFF2-40B4-BE49-F238E27FC236}">
                <a16:creationId xmlns:a16="http://schemas.microsoft.com/office/drawing/2014/main" id="{0563FD21-7E14-E24D-B970-2FA63AF2D207}"/>
              </a:ext>
            </a:extLst>
          </p:cNvPr>
          <p:cNvSpPr txBox="1"/>
          <p:nvPr/>
        </p:nvSpPr>
        <p:spPr>
          <a:xfrm>
            <a:off x="3239824" y="3696128"/>
            <a:ext cx="4953740" cy="2215991"/>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rPr>
              <a:t>Aubrey and Riley (2019) </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Dewey also believed pedagogy should be radically different and rejected traditional teaching methods</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Teachers role is to provide learning experiences and be there to guide learning </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Teaching and Learning is a two way street with reflection for both Teachers and Learners of equal importance </a:t>
            </a:r>
          </a:p>
          <a:p>
            <a:endParaRPr lang="en-US" dirty="0"/>
          </a:p>
        </p:txBody>
      </p:sp>
    </p:spTree>
    <p:extLst>
      <p:ext uri="{BB962C8B-B14F-4D97-AF65-F5344CB8AC3E}">
        <p14:creationId xmlns:p14="http://schemas.microsoft.com/office/powerpoint/2010/main" val="3122847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BDB89-6BAC-0047-B620-AF7C60C5BBA1}"/>
              </a:ext>
            </a:extLst>
          </p:cNvPr>
          <p:cNvSpPr>
            <a:spLocks noGrp="1"/>
          </p:cNvSpPr>
          <p:nvPr>
            <p:ph type="title"/>
          </p:nvPr>
        </p:nvSpPr>
        <p:spPr>
          <a:xfrm>
            <a:off x="1402747" y="186215"/>
            <a:ext cx="8761413" cy="1120603"/>
          </a:xfrm>
        </p:spPr>
        <p:txBody>
          <a:bodyPr>
            <a:normAutofit fontScale="90000"/>
          </a:bodyPr>
          <a:lstStyle/>
          <a:p>
            <a:pPr algn="ctr"/>
            <a:r>
              <a:rPr lang="en-US" b="1" dirty="0">
                <a:latin typeface="Calibri" panose="020F0502020204030204" pitchFamily="34" charset="0"/>
                <a:cs typeface="Calibri" panose="020F0502020204030204" pitchFamily="34" charset="0"/>
              </a:rPr>
              <a:t>How does Dewey’s theory fit into Welsh Education Policy?</a:t>
            </a:r>
          </a:p>
        </p:txBody>
      </p:sp>
      <p:pic>
        <p:nvPicPr>
          <p:cNvPr id="4" name="Picture 3">
            <a:extLst>
              <a:ext uri="{FF2B5EF4-FFF2-40B4-BE49-F238E27FC236}">
                <a16:creationId xmlns:a16="http://schemas.microsoft.com/office/drawing/2014/main" id="{CBCEFCC2-D6F4-8043-8407-F12864B94C6F}"/>
              </a:ext>
            </a:extLst>
          </p:cNvPr>
          <p:cNvPicPr>
            <a:picLocks noChangeAspect="1"/>
          </p:cNvPicPr>
          <p:nvPr/>
        </p:nvPicPr>
        <p:blipFill>
          <a:blip r:embed="rId3"/>
          <a:stretch>
            <a:fillRect/>
          </a:stretch>
        </p:blipFill>
        <p:spPr>
          <a:xfrm>
            <a:off x="256853" y="1672928"/>
            <a:ext cx="3539018" cy="2606211"/>
          </a:xfrm>
          <a:prstGeom prst="rect">
            <a:avLst/>
          </a:prstGeom>
        </p:spPr>
      </p:pic>
      <p:sp>
        <p:nvSpPr>
          <p:cNvPr id="5" name="TextBox 4">
            <a:extLst>
              <a:ext uri="{FF2B5EF4-FFF2-40B4-BE49-F238E27FC236}">
                <a16:creationId xmlns:a16="http://schemas.microsoft.com/office/drawing/2014/main" id="{CFAF98F8-A24B-924F-804D-D4CA0F2300AB}"/>
              </a:ext>
            </a:extLst>
          </p:cNvPr>
          <p:cNvSpPr txBox="1"/>
          <p:nvPr/>
        </p:nvSpPr>
        <p:spPr>
          <a:xfrm>
            <a:off x="256853" y="4414416"/>
            <a:ext cx="3539018" cy="461665"/>
          </a:xfrm>
          <a:prstGeom prst="rect">
            <a:avLst/>
          </a:prstGeom>
          <a:noFill/>
        </p:spPr>
        <p:txBody>
          <a:bodyPr wrap="square" rtlCol="0">
            <a:spAutoFit/>
          </a:bodyPr>
          <a:lstStyle/>
          <a:p>
            <a:pPr algn="ctr"/>
            <a:r>
              <a:rPr lang="en-US" sz="1200" dirty="0">
                <a:latin typeface="Calibri" panose="020F0502020204030204" pitchFamily="34" charset="0"/>
                <a:cs typeface="Calibri" panose="020F0502020204030204" pitchFamily="34" charset="0"/>
              </a:rPr>
              <a:t>Jeremy Miles MS – Minister for Education and Welsh Language (Welsh Government, 2021)</a:t>
            </a:r>
          </a:p>
        </p:txBody>
      </p:sp>
      <p:sp>
        <p:nvSpPr>
          <p:cNvPr id="6" name="TextBox 5">
            <a:extLst>
              <a:ext uri="{FF2B5EF4-FFF2-40B4-BE49-F238E27FC236}">
                <a16:creationId xmlns:a16="http://schemas.microsoft.com/office/drawing/2014/main" id="{099CB020-CCB4-5F42-89DD-68AE784DC101}"/>
              </a:ext>
            </a:extLst>
          </p:cNvPr>
          <p:cNvSpPr txBox="1"/>
          <p:nvPr/>
        </p:nvSpPr>
        <p:spPr>
          <a:xfrm>
            <a:off x="4095965" y="1672928"/>
            <a:ext cx="7839182" cy="4524315"/>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rPr>
              <a:t>On reviewing several Welsh Government policies it is clear to see how Dewey’s learning theories are central to education in Wales today </a:t>
            </a:r>
          </a:p>
          <a:p>
            <a:endParaRPr lang="en-US" sz="1200" dirty="0">
              <a:latin typeface="Calibri" panose="020F0502020204030204" pitchFamily="34" charset="0"/>
              <a:cs typeface="Calibri" panose="020F0502020204030204" pitchFamily="34" charset="0"/>
            </a:endParaRPr>
          </a:p>
          <a:p>
            <a:r>
              <a:rPr lang="en-US" sz="1200" dirty="0">
                <a:latin typeface="Calibri" panose="020F0502020204030204" pitchFamily="34" charset="0"/>
                <a:cs typeface="Calibri" panose="020F0502020204030204" pitchFamily="34" charset="0"/>
              </a:rPr>
              <a:t>Welsh Government (2015) Foundation Phase framework </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Child centered holistic learning is placed central to the policy</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Experiential play based learning in small and large groups also allowing children to develop the social interaction skills that will be vital in future years </a:t>
            </a:r>
          </a:p>
          <a:p>
            <a:pPr marL="171450" indent="-171450">
              <a:buFont typeface="Arial" panose="020B0604020202020204" pitchFamily="34" charset="0"/>
              <a:buChar char="•"/>
            </a:pPr>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Children should also be given access to a wide range of play based activities including those that are initiated by the individual child</a:t>
            </a:r>
          </a:p>
          <a:p>
            <a:endParaRPr lang="en-US" sz="1200" dirty="0">
              <a:latin typeface="Calibri" panose="020F0502020204030204" pitchFamily="34" charset="0"/>
              <a:cs typeface="Calibri" panose="020F0502020204030204" pitchFamily="34" charset="0"/>
            </a:endParaRPr>
          </a:p>
          <a:p>
            <a:endParaRPr lang="en-US" sz="1200" dirty="0">
              <a:latin typeface="Calibri" panose="020F0502020204030204" pitchFamily="34" charset="0"/>
              <a:cs typeface="Calibri" panose="020F0502020204030204" pitchFamily="34" charset="0"/>
            </a:endParaRPr>
          </a:p>
          <a:p>
            <a:r>
              <a:rPr lang="en-US" sz="1200" dirty="0">
                <a:latin typeface="Calibri" panose="020F0502020204030204" pitchFamily="34" charset="0"/>
                <a:cs typeface="Calibri" panose="020F0502020204030204" pitchFamily="34" charset="0"/>
              </a:rPr>
              <a:t>The Welsh Government (2016a) Foundation Phase Action Plan </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Wales is currently in a time of wide range educational reform which is something very exciting as a country which aims to provide a fairer future with better jobs, a more robust economy leading to a fairer society according to Welsh Government (2016b) Taking Wales Forwards 2016-2021 report</a:t>
            </a:r>
          </a:p>
          <a:p>
            <a:endParaRPr lang="en-US" sz="1200" dirty="0">
              <a:latin typeface="Calibri" panose="020F0502020204030204" pitchFamily="34" charset="0"/>
              <a:cs typeface="Calibri" panose="020F0502020204030204" pitchFamily="34" charset="0"/>
            </a:endParaRPr>
          </a:p>
          <a:p>
            <a:r>
              <a:rPr lang="en-US" sz="1200" dirty="0">
                <a:latin typeface="Calibri" panose="020F0502020204030204" pitchFamily="34" charset="0"/>
                <a:cs typeface="Calibri" panose="020F0502020204030204" pitchFamily="34" charset="0"/>
              </a:rPr>
              <a:t>Aubrey and Riley (2019) state that </a:t>
            </a:r>
          </a:p>
          <a:p>
            <a:endParaRPr lang="en-US" sz="12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US" sz="1200" dirty="0">
                <a:latin typeface="Calibri" panose="020F0502020204030204" pitchFamily="34" charset="0"/>
                <a:cs typeface="Calibri" panose="020F0502020204030204" pitchFamily="34" charset="0"/>
              </a:rPr>
              <a:t>Dewey felt that the learner centered approach that the Welsh Government have taken with the foundation phase, will help children to develop themselves to become ready to contribute with the society </a:t>
            </a:r>
          </a:p>
        </p:txBody>
      </p:sp>
    </p:spTree>
    <p:extLst>
      <p:ext uri="{BB962C8B-B14F-4D97-AF65-F5344CB8AC3E}">
        <p14:creationId xmlns:p14="http://schemas.microsoft.com/office/powerpoint/2010/main" val="486427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AE686-FA8C-894A-9EC5-0F9B573FF97D}"/>
              </a:ext>
            </a:extLst>
          </p:cNvPr>
          <p:cNvSpPr>
            <a:spLocks noGrp="1"/>
          </p:cNvSpPr>
          <p:nvPr>
            <p:ph type="title"/>
          </p:nvPr>
        </p:nvSpPr>
        <p:spPr>
          <a:xfrm>
            <a:off x="1820682" y="36070"/>
            <a:ext cx="8370041" cy="1422697"/>
          </a:xfrm>
        </p:spPr>
        <p:txBody>
          <a:bodyPr>
            <a:normAutofit fontScale="90000"/>
          </a:bodyPr>
          <a:lstStyle/>
          <a:p>
            <a:pPr algn="ctr"/>
            <a:r>
              <a:rPr lang="en-US" b="1" dirty="0">
                <a:latin typeface="Calibri" panose="020F0502020204030204" pitchFamily="34" charset="0"/>
                <a:cs typeface="Calibri" panose="020F0502020204030204" pitchFamily="34" charset="0"/>
              </a:rPr>
              <a:t>How is Theory and Welsh Government Policy delivered in the classroom?</a:t>
            </a:r>
          </a:p>
        </p:txBody>
      </p:sp>
      <p:pic>
        <p:nvPicPr>
          <p:cNvPr id="5" name="Picture 4">
            <a:extLst>
              <a:ext uri="{FF2B5EF4-FFF2-40B4-BE49-F238E27FC236}">
                <a16:creationId xmlns:a16="http://schemas.microsoft.com/office/drawing/2014/main" id="{C4BC2699-1BEF-1C44-89A4-DA7F25296227}"/>
              </a:ext>
            </a:extLst>
          </p:cNvPr>
          <p:cNvPicPr>
            <a:picLocks noChangeAspect="1"/>
          </p:cNvPicPr>
          <p:nvPr/>
        </p:nvPicPr>
        <p:blipFill>
          <a:blip r:embed="rId2"/>
          <a:stretch>
            <a:fillRect/>
          </a:stretch>
        </p:blipFill>
        <p:spPr>
          <a:xfrm>
            <a:off x="8388079" y="2477571"/>
            <a:ext cx="3605289" cy="2397517"/>
          </a:xfrm>
          <a:prstGeom prst="rect">
            <a:avLst/>
          </a:prstGeom>
        </p:spPr>
      </p:pic>
      <p:sp>
        <p:nvSpPr>
          <p:cNvPr id="6" name="TextBox 5">
            <a:extLst>
              <a:ext uri="{FF2B5EF4-FFF2-40B4-BE49-F238E27FC236}">
                <a16:creationId xmlns:a16="http://schemas.microsoft.com/office/drawing/2014/main" id="{A2F0B953-8C30-904C-BF6B-7E32B8400A26}"/>
              </a:ext>
            </a:extLst>
          </p:cNvPr>
          <p:cNvSpPr txBox="1"/>
          <p:nvPr/>
        </p:nvSpPr>
        <p:spPr>
          <a:xfrm>
            <a:off x="8373438" y="5034337"/>
            <a:ext cx="3524036" cy="738664"/>
          </a:xfrm>
          <a:prstGeom prst="rect">
            <a:avLst/>
          </a:prstGeom>
          <a:noFill/>
        </p:spPr>
        <p:txBody>
          <a:bodyPr wrap="square" rtlCol="0">
            <a:spAutoFit/>
          </a:bodyPr>
          <a:lstStyle/>
          <a:p>
            <a:pPr algn="ctr"/>
            <a:r>
              <a:rPr lang="en-GB" sz="1200" dirty="0"/>
              <a:t>Education - teacher reading to class of children (Welsh Government, 2020)</a:t>
            </a:r>
          </a:p>
          <a:p>
            <a:endParaRPr lang="en-US" dirty="0"/>
          </a:p>
        </p:txBody>
      </p:sp>
      <p:sp>
        <p:nvSpPr>
          <p:cNvPr id="4" name="TextBox 3">
            <a:extLst>
              <a:ext uri="{FF2B5EF4-FFF2-40B4-BE49-F238E27FC236}">
                <a16:creationId xmlns:a16="http://schemas.microsoft.com/office/drawing/2014/main" id="{658D16EC-8753-3C4F-8D8B-00A8A0C91AFA}"/>
              </a:ext>
            </a:extLst>
          </p:cNvPr>
          <p:cNvSpPr txBox="1"/>
          <p:nvPr/>
        </p:nvSpPr>
        <p:spPr>
          <a:xfrm>
            <a:off x="421631" y="2477571"/>
            <a:ext cx="7951807" cy="1815882"/>
          </a:xfrm>
          <a:prstGeom prst="rect">
            <a:avLst/>
          </a:prstGeom>
          <a:noFill/>
        </p:spPr>
        <p:txBody>
          <a:bodyPr wrap="square" rtlCol="0">
            <a:spAutoFit/>
          </a:bodyPr>
          <a:lstStyle/>
          <a:p>
            <a:pPr marL="171450" indent="-171450">
              <a:buFont typeface="Arial" panose="020B0604020202020204" pitchFamily="34" charset="0"/>
              <a:buChar char="•"/>
            </a:pPr>
            <a:r>
              <a:rPr lang="en-GB" sz="1400" dirty="0">
                <a:latin typeface="Calibri" panose="020F0502020204030204" pitchFamily="34" charset="0"/>
                <a:cs typeface="Calibri" panose="020F0502020204030204" pitchFamily="34" charset="0"/>
              </a:rPr>
              <a:t>Cross Curricular teaching, topic based themes whereby multiple subject areas are covered</a:t>
            </a:r>
          </a:p>
          <a:p>
            <a:pPr marL="171450" indent="-1714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sz="1400" dirty="0">
                <a:latin typeface="Calibri" panose="020F0502020204030204" pitchFamily="34" charset="0"/>
                <a:cs typeface="Calibri" panose="020F0502020204030204" pitchFamily="34" charset="0"/>
              </a:rPr>
              <a:t>Estyn (2018) recognises this as effective best practice at Tavernspite Primary School </a:t>
            </a:r>
          </a:p>
          <a:p>
            <a:pPr marL="171450" indent="-1714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sz="1400" dirty="0">
                <a:latin typeface="Calibri" panose="020F0502020204030204" pitchFamily="34" charset="0"/>
                <a:cs typeface="Calibri" panose="020F0502020204030204" pitchFamily="34" charset="0"/>
              </a:rPr>
              <a:t>Democratic approach to learning, giving children a say in what they want to learn at start of a new topic </a:t>
            </a:r>
          </a:p>
          <a:p>
            <a:pPr marL="171450" indent="-1714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sz="1400" dirty="0">
                <a:latin typeface="Calibri" panose="020F0502020204030204" pitchFamily="34" charset="0"/>
                <a:cs typeface="Calibri" panose="020F0502020204030204" pitchFamily="34" charset="0"/>
              </a:rPr>
              <a:t>Estyn (2020) acknowledges the move to child led planning as an example of best practice at St Mary’s R.C Primary school in Wrexham </a:t>
            </a:r>
          </a:p>
        </p:txBody>
      </p:sp>
    </p:spTree>
    <p:extLst>
      <p:ext uri="{BB962C8B-B14F-4D97-AF65-F5344CB8AC3E}">
        <p14:creationId xmlns:p14="http://schemas.microsoft.com/office/powerpoint/2010/main" val="405509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0B15-F174-D744-8FC7-4B0AD02E3228}"/>
              </a:ext>
            </a:extLst>
          </p:cNvPr>
          <p:cNvSpPr>
            <a:spLocks noGrp="1"/>
          </p:cNvSpPr>
          <p:nvPr>
            <p:ph type="title"/>
          </p:nvPr>
        </p:nvSpPr>
        <p:spPr>
          <a:xfrm>
            <a:off x="1154954" y="660242"/>
            <a:ext cx="9006188" cy="1096637"/>
          </a:xfrm>
        </p:spPr>
        <p:txBody>
          <a:bodyPr>
            <a:normAutofit fontScale="90000"/>
          </a:bodyPr>
          <a:lstStyle/>
          <a:p>
            <a:r>
              <a:rPr lang="en-US" b="1" dirty="0">
                <a:latin typeface="Calibri" panose="020F0502020204030204" pitchFamily="34" charset="0"/>
                <a:cs typeface="Calibri" panose="020F0502020204030204" pitchFamily="34" charset="0"/>
              </a:rPr>
              <a:t>What will the future implications for Dewey’s theory in Welsh Education? </a:t>
            </a:r>
          </a:p>
        </p:txBody>
      </p:sp>
      <p:sp>
        <p:nvSpPr>
          <p:cNvPr id="3" name="TextBox 2">
            <a:extLst>
              <a:ext uri="{FF2B5EF4-FFF2-40B4-BE49-F238E27FC236}">
                <a16:creationId xmlns:a16="http://schemas.microsoft.com/office/drawing/2014/main" id="{27E7E299-4614-4046-BA03-8A9523552C8F}"/>
              </a:ext>
            </a:extLst>
          </p:cNvPr>
          <p:cNvSpPr txBox="1"/>
          <p:nvPr/>
        </p:nvSpPr>
        <p:spPr>
          <a:xfrm>
            <a:off x="4064561" y="2341759"/>
            <a:ext cx="7917231" cy="2123658"/>
          </a:xfrm>
          <a:prstGeom prst="rect">
            <a:avLst/>
          </a:prstGeom>
          <a:noFill/>
        </p:spPr>
        <p:txBody>
          <a:bodyPr wrap="square" rtlCol="0">
            <a:spAutoFit/>
          </a:bodyPr>
          <a:lstStyle/>
          <a:p>
            <a:pPr marL="171450" indent="-171450">
              <a:buFont typeface="Arial" panose="020B0604020202020204" pitchFamily="34" charset="0"/>
              <a:buChar char="•"/>
            </a:pPr>
            <a:r>
              <a:rPr lang="en-US" sz="1200" dirty="0"/>
              <a:t>New Curriculum to be rolled out across schools from Foundation Phase through to Year 7 in September 2022</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Donaldson (2015) states that for leaning to be fully effective, opportunities must be provided for children to engage and collaborate </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The success of the new curriculum will have a massive impact on the future social, cultural and economic health of Wales </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Dewey’s Theory therefore links closely with Welsh Government Policy and what we are starting to see on a day to day basis in classrooms across Wales.</a:t>
            </a:r>
          </a:p>
        </p:txBody>
      </p:sp>
      <p:pic>
        <p:nvPicPr>
          <p:cNvPr id="5" name="Picture 4">
            <a:extLst>
              <a:ext uri="{FF2B5EF4-FFF2-40B4-BE49-F238E27FC236}">
                <a16:creationId xmlns:a16="http://schemas.microsoft.com/office/drawing/2014/main" id="{73A8A4E6-6038-C84A-932A-251249F03B7F}"/>
              </a:ext>
            </a:extLst>
          </p:cNvPr>
          <p:cNvPicPr>
            <a:picLocks noChangeAspect="1"/>
          </p:cNvPicPr>
          <p:nvPr/>
        </p:nvPicPr>
        <p:blipFill>
          <a:blip r:embed="rId2"/>
          <a:stretch>
            <a:fillRect/>
          </a:stretch>
        </p:blipFill>
        <p:spPr>
          <a:xfrm>
            <a:off x="210208" y="2161750"/>
            <a:ext cx="3587679" cy="2303667"/>
          </a:xfrm>
          <a:prstGeom prst="rect">
            <a:avLst/>
          </a:prstGeom>
        </p:spPr>
      </p:pic>
      <p:sp>
        <p:nvSpPr>
          <p:cNvPr id="6" name="TextBox 5">
            <a:extLst>
              <a:ext uri="{FF2B5EF4-FFF2-40B4-BE49-F238E27FC236}">
                <a16:creationId xmlns:a16="http://schemas.microsoft.com/office/drawing/2014/main" id="{2313F957-DBD1-424C-8C8A-8C30D41A6FE5}"/>
              </a:ext>
            </a:extLst>
          </p:cNvPr>
          <p:cNvSpPr txBox="1"/>
          <p:nvPr/>
        </p:nvSpPr>
        <p:spPr>
          <a:xfrm>
            <a:off x="210208" y="4639455"/>
            <a:ext cx="3587679" cy="461665"/>
          </a:xfrm>
          <a:prstGeom prst="rect">
            <a:avLst/>
          </a:prstGeom>
          <a:noFill/>
        </p:spPr>
        <p:txBody>
          <a:bodyPr wrap="square" rtlCol="0">
            <a:spAutoFit/>
          </a:bodyPr>
          <a:lstStyle/>
          <a:p>
            <a:pPr algn="ctr"/>
            <a:r>
              <a:rPr lang="en-US" sz="1200" dirty="0"/>
              <a:t>Professor Graham Donaldson (Welsh Government, 2017)</a:t>
            </a:r>
          </a:p>
        </p:txBody>
      </p:sp>
    </p:spTree>
    <p:extLst>
      <p:ext uri="{BB962C8B-B14F-4D97-AF65-F5344CB8AC3E}">
        <p14:creationId xmlns:p14="http://schemas.microsoft.com/office/powerpoint/2010/main" val="232556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A1DD7-68D7-034A-BD55-D564F150A645}"/>
              </a:ext>
            </a:extLst>
          </p:cNvPr>
          <p:cNvSpPr>
            <a:spLocks noGrp="1"/>
          </p:cNvSpPr>
          <p:nvPr>
            <p:ph type="title"/>
          </p:nvPr>
        </p:nvSpPr>
        <p:spPr>
          <a:xfrm>
            <a:off x="322020" y="0"/>
            <a:ext cx="9404723" cy="1400530"/>
          </a:xfrm>
        </p:spPr>
        <p:txBody>
          <a:bodyPr/>
          <a:lstStyle/>
          <a:p>
            <a:r>
              <a:rPr lang="en-US" sz="4800" b="1" dirty="0">
                <a:latin typeface="Calibri" panose="020F0502020204030204" pitchFamily="34" charset="0"/>
                <a:cs typeface="Calibri" panose="020F0502020204030204" pitchFamily="34" charset="0"/>
              </a:rPr>
              <a:t>Reference List </a:t>
            </a:r>
          </a:p>
        </p:txBody>
      </p:sp>
      <p:sp>
        <p:nvSpPr>
          <p:cNvPr id="4" name="TextBox 3">
            <a:extLst>
              <a:ext uri="{FF2B5EF4-FFF2-40B4-BE49-F238E27FC236}">
                <a16:creationId xmlns:a16="http://schemas.microsoft.com/office/drawing/2014/main" id="{52C38373-0EC1-674E-84E4-2CDB8E9BAB89}"/>
              </a:ext>
            </a:extLst>
          </p:cNvPr>
          <p:cNvSpPr txBox="1"/>
          <p:nvPr/>
        </p:nvSpPr>
        <p:spPr>
          <a:xfrm>
            <a:off x="322020" y="700265"/>
            <a:ext cx="11380124" cy="6924973"/>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Aubrey, K. and Riley, A. (2019) Understanding &amp; using Educational theories. 2nd edition. London: SAGE Publications.</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Aych, K. (2016) </a:t>
            </a:r>
            <a:r>
              <a:rPr lang="en-GB" sz="1200" i="1" dirty="0">
                <a:latin typeface="Calibri" panose="020F0502020204030204" pitchFamily="34" charset="0"/>
                <a:cs typeface="Calibri" panose="020F0502020204030204" pitchFamily="34" charset="0"/>
              </a:rPr>
              <a:t>Jackfruit Seedlings. Available at: </a:t>
            </a:r>
            <a:r>
              <a:rPr lang="en-GB" sz="1200" i="1" dirty="0">
                <a:latin typeface="Calibri" panose="020F0502020204030204" pitchFamily="34" charset="0"/>
                <a:cs typeface="Calibri" panose="020F0502020204030204" pitchFamily="34" charset="0"/>
                <a:hlinkClick r:id="rId2"/>
              </a:rPr>
              <a:t>https://www.pinterest.co.uk/pin/13581236356771214/</a:t>
            </a:r>
            <a:r>
              <a:rPr lang="en-GB" sz="1200" i="1" dirty="0">
                <a:latin typeface="Calibri" panose="020F0502020204030204" pitchFamily="34" charset="0"/>
                <a:cs typeface="Calibri" panose="020F0502020204030204" pitchFamily="34" charset="0"/>
              </a:rPr>
              <a:t> (Accessed 6</a:t>
            </a:r>
            <a:r>
              <a:rPr lang="en-GB" sz="1200" i="1" baseline="30000" dirty="0">
                <a:latin typeface="Calibri" panose="020F0502020204030204" pitchFamily="34" charset="0"/>
                <a:cs typeface="Calibri" panose="020F0502020204030204" pitchFamily="34" charset="0"/>
              </a:rPr>
              <a:t>th</a:t>
            </a:r>
            <a:r>
              <a:rPr lang="en-GB" sz="1200" i="1" dirty="0">
                <a:latin typeface="Calibri" panose="020F0502020204030204" pitchFamily="34" charset="0"/>
                <a:cs typeface="Calibri" panose="020F0502020204030204" pitchFamily="34" charset="0"/>
              </a:rPr>
              <a:t> January 2022)</a:t>
            </a:r>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Donaldson, G. (2015) </a:t>
            </a:r>
            <a:r>
              <a:rPr lang="en-GB" sz="1200" i="1" dirty="0">
                <a:latin typeface="Calibri" panose="020F0502020204030204" pitchFamily="34" charset="0"/>
                <a:cs typeface="Calibri" panose="020F0502020204030204" pitchFamily="34" charset="0"/>
              </a:rPr>
              <a:t>Successful futures: Independent review of curriculum and assessment arrangements in Wales</a:t>
            </a:r>
            <a:r>
              <a:rPr lang="en-GB" sz="1200" dirty="0">
                <a:latin typeface="Calibri" panose="020F0502020204030204" pitchFamily="34" charset="0"/>
                <a:cs typeface="Calibri" panose="020F0502020204030204" pitchFamily="34" charset="0"/>
              </a:rPr>
              <a:t>. Available at: </a:t>
            </a:r>
            <a:r>
              <a:rPr lang="en-GB" sz="1200" u="sng" dirty="0">
                <a:latin typeface="Calibri" panose="020F0502020204030204" pitchFamily="34" charset="0"/>
                <a:cs typeface="Calibri" panose="020F0502020204030204" pitchFamily="34" charset="0"/>
                <a:hlinkClick r:id="rId3"/>
              </a:rPr>
              <a:t>https://gov.wales/sites/default/files/publications/2018-03/successful-futures.pdf</a:t>
            </a:r>
            <a:r>
              <a:rPr lang="en-GB" sz="1200" dirty="0">
                <a:latin typeface="Calibri" panose="020F0502020204030204" pitchFamily="34" charset="0"/>
                <a:cs typeface="Calibri" panose="020F0502020204030204" pitchFamily="34" charset="0"/>
              </a:rPr>
              <a:t> (Accessed: 1st January 2022)</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Estyn (2018). </a:t>
            </a:r>
            <a:r>
              <a:rPr lang="en-GB" sz="1200" i="1" dirty="0">
                <a:latin typeface="Calibri" panose="020F0502020204030204" pitchFamily="34" charset="0"/>
                <a:cs typeface="Calibri" panose="020F0502020204030204" pitchFamily="34" charset="0"/>
              </a:rPr>
              <a:t>Developing a skills-based curriculum in primary school. </a:t>
            </a:r>
            <a:r>
              <a:rPr lang="en-GB" sz="1200" dirty="0">
                <a:latin typeface="Calibri" panose="020F0502020204030204" pitchFamily="34" charset="0"/>
                <a:cs typeface="Calibri" panose="020F0502020204030204" pitchFamily="34" charset="0"/>
              </a:rPr>
              <a:t>Available at: </a:t>
            </a:r>
            <a:r>
              <a:rPr lang="en-GB" sz="1200" dirty="0">
                <a:latin typeface="Calibri" panose="020F0502020204030204" pitchFamily="34" charset="0"/>
                <a:cs typeface="Calibri" panose="020F0502020204030204" pitchFamily="34" charset="0"/>
                <a:hlinkClick r:id="rId4"/>
              </a:rPr>
              <a:t>https://www.estyn.gov.wales/effective-practice/developing-skills-based-curriculum-primary-school</a:t>
            </a:r>
            <a:r>
              <a:rPr lang="en-GB" sz="1200" dirty="0">
                <a:latin typeface="Calibri" panose="020F0502020204030204" pitchFamily="34" charset="0"/>
                <a:cs typeface="Calibri" panose="020F0502020204030204" pitchFamily="34" charset="0"/>
              </a:rPr>
              <a:t> (Accessed: 6</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January 2022)</a:t>
            </a:r>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Estyn (2020). </a:t>
            </a:r>
            <a:r>
              <a:rPr lang="en-GB" sz="1200" i="1" dirty="0">
                <a:latin typeface="Calibri" panose="020F0502020204030204" pitchFamily="34" charset="0"/>
                <a:cs typeface="Calibri" panose="020F0502020204030204" pitchFamily="34" charset="0"/>
              </a:rPr>
              <a:t>Implementing a personalised curriculum. Available at: </a:t>
            </a:r>
            <a:r>
              <a:rPr lang="en-GB" sz="1200" i="1" dirty="0">
                <a:latin typeface="Calibri" panose="020F0502020204030204" pitchFamily="34" charset="0"/>
                <a:cs typeface="Calibri" panose="020F0502020204030204" pitchFamily="34" charset="0"/>
                <a:hlinkClick r:id="rId5"/>
              </a:rPr>
              <a:t>https://www.estyn.gov.wales/effective-practice/implementing-personalised-curriculum</a:t>
            </a:r>
            <a:r>
              <a:rPr lang="en-GB" sz="1200" i="1" dirty="0">
                <a:latin typeface="Calibri" panose="020F0502020204030204" pitchFamily="34" charset="0"/>
                <a:cs typeface="Calibri" panose="020F0502020204030204" pitchFamily="34" charset="0"/>
              </a:rPr>
              <a:t> (Accessed: 6</a:t>
            </a:r>
            <a:r>
              <a:rPr lang="en-GB" sz="1200" i="1" baseline="30000" dirty="0">
                <a:latin typeface="Calibri" panose="020F0502020204030204" pitchFamily="34" charset="0"/>
                <a:cs typeface="Calibri" panose="020F0502020204030204" pitchFamily="34" charset="0"/>
              </a:rPr>
              <a:t>th</a:t>
            </a:r>
            <a:r>
              <a:rPr lang="en-GB" sz="1200" i="1" dirty="0">
                <a:latin typeface="Calibri" panose="020F0502020204030204" pitchFamily="34" charset="0"/>
                <a:cs typeface="Calibri" panose="020F0502020204030204" pitchFamily="34" charset="0"/>
              </a:rPr>
              <a:t> January 2022)</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Sprouts (2021) </a:t>
            </a:r>
            <a:r>
              <a:rPr lang="en-GB" sz="1200" i="1" dirty="0">
                <a:latin typeface="Calibri" panose="020F0502020204030204" pitchFamily="34" charset="0"/>
                <a:cs typeface="Calibri" panose="020F0502020204030204" pitchFamily="34" charset="0"/>
              </a:rPr>
              <a:t>John Dewey’s 4 Principles of Education. </a:t>
            </a:r>
            <a:r>
              <a:rPr lang="en-GB" sz="1200" dirty="0">
                <a:latin typeface="Calibri" panose="020F0502020204030204" pitchFamily="34" charset="0"/>
                <a:cs typeface="Calibri" panose="020F0502020204030204" pitchFamily="34" charset="0"/>
              </a:rPr>
              <a:t>30th January. Available at: </a:t>
            </a:r>
            <a:r>
              <a:rPr lang="en-GB" sz="1200" dirty="0">
                <a:latin typeface="Calibri" panose="020F0502020204030204" pitchFamily="34" charset="0"/>
                <a:cs typeface="Calibri" panose="020F0502020204030204" pitchFamily="34" charset="0"/>
                <a:hlinkClick r:id="rId6"/>
              </a:rPr>
              <a:t>https://www.youtube.com/watch?v=y3fm6wNzK70</a:t>
            </a:r>
            <a:r>
              <a:rPr lang="en-GB" sz="1200" dirty="0">
                <a:latin typeface="Calibri" panose="020F0502020204030204" pitchFamily="34" charset="0"/>
                <a:cs typeface="Calibri" panose="020F0502020204030204" pitchFamily="34" charset="0"/>
              </a:rPr>
              <a:t> (Accessed 3</a:t>
            </a:r>
            <a:r>
              <a:rPr lang="en-GB" sz="1200" baseline="30000" dirty="0">
                <a:latin typeface="Calibri" panose="020F0502020204030204" pitchFamily="34" charset="0"/>
                <a:cs typeface="Calibri" panose="020F0502020204030204" pitchFamily="34" charset="0"/>
              </a:rPr>
              <a:t>rd</a:t>
            </a:r>
            <a:r>
              <a:rPr lang="en-GB" sz="1200" dirty="0">
                <a:latin typeface="Calibri" panose="020F0502020204030204" pitchFamily="34" charset="0"/>
                <a:cs typeface="Calibri" panose="020F0502020204030204" pitchFamily="34" charset="0"/>
              </a:rPr>
              <a:t> January 2022)</a:t>
            </a:r>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Watson-Schütze, E. </a:t>
            </a:r>
            <a:r>
              <a:rPr lang="en-GB" sz="1200" i="1" dirty="0">
                <a:latin typeface="Calibri" panose="020F0502020204030204" pitchFamily="34" charset="0"/>
                <a:cs typeface="Calibri" panose="020F0502020204030204" pitchFamily="34" charset="0"/>
              </a:rPr>
              <a:t>John Dewey in 1902</a:t>
            </a:r>
            <a:r>
              <a:rPr lang="en-GB" sz="1200" dirty="0">
                <a:latin typeface="Calibri" panose="020F0502020204030204" pitchFamily="34" charset="0"/>
                <a:cs typeface="Calibri" panose="020F0502020204030204" pitchFamily="34" charset="0"/>
              </a:rPr>
              <a:t>. Available at: </a:t>
            </a:r>
            <a:r>
              <a:rPr lang="en-GB" sz="1200" dirty="0">
                <a:latin typeface="Calibri" panose="020F0502020204030204" pitchFamily="34" charset="0"/>
                <a:cs typeface="Calibri" panose="020F0502020204030204" pitchFamily="34" charset="0"/>
                <a:hlinkClick r:id="rId7"/>
              </a:rPr>
              <a:t>https://commons.wikimedia.org/wiki/File:John_Dewey_in_1902.jpg</a:t>
            </a:r>
            <a:r>
              <a:rPr lang="en-GB" sz="1200" dirty="0">
                <a:latin typeface="Calibri" panose="020F0502020204030204" pitchFamily="34" charset="0"/>
                <a:cs typeface="Calibri" panose="020F0502020204030204" pitchFamily="34" charset="0"/>
              </a:rPr>
              <a:t> (Accessed 2</a:t>
            </a:r>
            <a:r>
              <a:rPr lang="en-GB" sz="1200" baseline="30000" dirty="0">
                <a:latin typeface="Calibri" panose="020F0502020204030204" pitchFamily="34" charset="0"/>
                <a:cs typeface="Calibri" panose="020F0502020204030204" pitchFamily="34" charset="0"/>
              </a:rPr>
              <a:t>nd</a:t>
            </a:r>
            <a:r>
              <a:rPr lang="en-GB" sz="1200" dirty="0">
                <a:latin typeface="Calibri" panose="020F0502020204030204" pitchFamily="34" charset="0"/>
                <a:cs typeface="Calibri" panose="020F0502020204030204" pitchFamily="34" charset="0"/>
              </a:rPr>
              <a:t> January 2022)</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Welsh Government (2015) </a:t>
            </a:r>
            <a:r>
              <a:rPr lang="en-GB" sz="1200" i="1" dirty="0">
                <a:latin typeface="Calibri" panose="020F0502020204030204" pitchFamily="34" charset="0"/>
                <a:cs typeface="Calibri" panose="020F0502020204030204" pitchFamily="34" charset="0"/>
              </a:rPr>
              <a:t>Foundation Phase Framework. Available at: </a:t>
            </a:r>
            <a:r>
              <a:rPr lang="en-GB" sz="1200" i="1" dirty="0">
                <a:latin typeface="Calibri" panose="020F0502020204030204" pitchFamily="34" charset="0"/>
                <a:cs typeface="Calibri" panose="020F0502020204030204" pitchFamily="34" charset="0"/>
                <a:hlinkClick r:id="rId8"/>
              </a:rPr>
              <a:t>https://hwb.gov.wales/api/storage/d5d8e39c-b534-40cb-a3f5-7e2e126d8077/foundation-phase-framework.pdf</a:t>
            </a:r>
            <a:r>
              <a:rPr lang="en-GB" sz="1200" i="1" dirty="0">
                <a:latin typeface="Calibri" panose="020F0502020204030204" pitchFamily="34" charset="0"/>
                <a:cs typeface="Calibri" panose="020F0502020204030204" pitchFamily="34" charset="0"/>
              </a:rPr>
              <a:t> (Accessed: 31st December 2021)</a:t>
            </a:r>
          </a:p>
          <a:p>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cs typeface="Calibri" panose="020F0502020204030204" pitchFamily="34" charset="0"/>
              </a:rPr>
              <a:t>Welsh Government (2016a) Foundation Phase Action Plan. Available at: </a:t>
            </a:r>
            <a:r>
              <a:rPr lang="en-GB" sz="1200" i="1" dirty="0">
                <a:latin typeface="Calibri" panose="020F0502020204030204" pitchFamily="34" charset="0"/>
                <a:cs typeface="Calibri" panose="020F0502020204030204" pitchFamily="34" charset="0"/>
                <a:hlinkClick r:id="rId9"/>
              </a:rPr>
              <a:t>https://gov.wales/sites/default/files/publications/2018-03/foundation-phase-action-plan.pdf</a:t>
            </a:r>
            <a:r>
              <a:rPr lang="en-GB" sz="1200" i="1" dirty="0">
                <a:latin typeface="Calibri" panose="020F0502020204030204" pitchFamily="34" charset="0"/>
                <a:cs typeface="Calibri" panose="020F0502020204030204" pitchFamily="34" charset="0"/>
              </a:rPr>
              <a:t> (Accessed: 31</a:t>
            </a:r>
            <a:r>
              <a:rPr lang="en-GB" sz="1200" i="1" baseline="30000" dirty="0">
                <a:latin typeface="Calibri" panose="020F0502020204030204" pitchFamily="34" charset="0"/>
                <a:cs typeface="Calibri" panose="020F0502020204030204" pitchFamily="34" charset="0"/>
              </a:rPr>
              <a:t>st</a:t>
            </a:r>
            <a:r>
              <a:rPr lang="en-GB" sz="1200" i="1" dirty="0">
                <a:latin typeface="Calibri" panose="020F0502020204030204" pitchFamily="34" charset="0"/>
                <a:cs typeface="Calibri" panose="020F0502020204030204" pitchFamily="34" charset="0"/>
              </a:rPr>
              <a:t> December 2021)</a:t>
            </a:r>
          </a:p>
          <a:p>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cs typeface="Calibri" panose="020F0502020204030204" pitchFamily="34" charset="0"/>
              </a:rPr>
              <a:t>Welsh Government (2016b) Taking Wales Forward (2016-21). Available at </a:t>
            </a:r>
            <a:r>
              <a:rPr lang="en-GB" sz="1200" i="1" dirty="0">
                <a:latin typeface="Calibri" panose="020F0502020204030204" pitchFamily="34" charset="0"/>
                <a:cs typeface="Calibri" panose="020F0502020204030204" pitchFamily="34" charset="0"/>
                <a:hlinkClick r:id="rId10"/>
              </a:rPr>
              <a:t>https://www.housinglin.org.uk/_assets/Resources/Housing/OtherOrganisation/160920-taking-wales-forward-en.pdf</a:t>
            </a:r>
            <a:r>
              <a:rPr lang="en-GB" sz="1200" i="1" dirty="0">
                <a:latin typeface="Calibri" panose="020F0502020204030204" pitchFamily="34" charset="0"/>
                <a:cs typeface="Calibri" panose="020F0502020204030204" pitchFamily="34" charset="0"/>
              </a:rPr>
              <a:t> (Accessed: 6th January 2022)</a:t>
            </a:r>
          </a:p>
          <a:p>
            <a:endParaRPr lang="en-GB" sz="1200" i="1" dirty="0">
              <a:latin typeface="Calibri" panose="020F0502020204030204" pitchFamily="34" charset="0"/>
              <a:cs typeface="Calibri" panose="020F0502020204030204" pitchFamily="34" charset="0"/>
            </a:endParaRPr>
          </a:p>
          <a:p>
            <a:r>
              <a:rPr lang="en-GB" sz="1200" i="1" dirty="0">
                <a:latin typeface="Calibri" panose="020F0502020204030204" pitchFamily="34" charset="0"/>
                <a:cs typeface="Calibri" panose="020F0502020204030204" pitchFamily="34" charset="0"/>
              </a:rPr>
              <a:t>Welsh Government (2017) Professor Graham Donaldson. Available at: </a:t>
            </a:r>
            <a:r>
              <a:rPr lang="en-GB" sz="1200" i="1" dirty="0">
                <a:latin typeface="Calibri" panose="020F0502020204030204" pitchFamily="34" charset="0"/>
                <a:cs typeface="Calibri" panose="020F0502020204030204" pitchFamily="34" charset="0"/>
                <a:hlinkClick r:id="rId11"/>
              </a:rPr>
              <a:t>https://curriculumforwales.gov.wales/2017/01/17/2017-lets-go-for-it/</a:t>
            </a:r>
            <a:r>
              <a:rPr lang="en-GB" sz="1200" i="1" dirty="0">
                <a:latin typeface="Calibri" panose="020F0502020204030204" pitchFamily="34" charset="0"/>
                <a:cs typeface="Calibri" panose="020F0502020204030204" pitchFamily="34" charset="0"/>
              </a:rPr>
              <a:t> (Accessed: 1</a:t>
            </a:r>
            <a:r>
              <a:rPr lang="en-GB" sz="1200" i="1" baseline="30000" dirty="0">
                <a:latin typeface="Calibri" panose="020F0502020204030204" pitchFamily="34" charset="0"/>
                <a:cs typeface="Calibri" panose="020F0502020204030204" pitchFamily="34" charset="0"/>
              </a:rPr>
              <a:t>st</a:t>
            </a:r>
            <a:r>
              <a:rPr lang="en-GB" sz="1200" i="1" dirty="0">
                <a:latin typeface="Calibri" panose="020F0502020204030204" pitchFamily="34" charset="0"/>
                <a:cs typeface="Calibri" panose="020F0502020204030204" pitchFamily="34" charset="0"/>
              </a:rPr>
              <a:t> January 2022)</a:t>
            </a:r>
          </a:p>
          <a:p>
            <a:endParaRPr lang="en-GB" sz="1200" i="1"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Welsh Government (2020) </a:t>
            </a:r>
            <a:r>
              <a:rPr lang="en-GB" sz="1200" i="1" dirty="0">
                <a:latin typeface="Calibri" panose="020F0502020204030204" pitchFamily="34" charset="0"/>
                <a:cs typeface="Calibri" panose="020F0502020204030204" pitchFamily="34" charset="0"/>
              </a:rPr>
              <a:t>Education - teacher reading to class of children. Available at: </a:t>
            </a:r>
            <a:r>
              <a:rPr lang="en-GB" sz="1200" i="1" dirty="0">
                <a:latin typeface="Calibri" panose="020F0502020204030204" pitchFamily="34" charset="0"/>
                <a:cs typeface="Calibri" panose="020F0502020204030204" pitchFamily="34" charset="0"/>
                <a:hlinkClick r:id="rId12"/>
              </a:rPr>
              <a:t>https://media.service.gov.wales/media-library/getty-images-2018-19-education-saa-2019-teacher-reading-to-class-of-children-483161230-1</a:t>
            </a:r>
            <a:r>
              <a:rPr lang="en-GB" sz="1200" i="1" dirty="0">
                <a:latin typeface="Calibri" panose="020F0502020204030204" pitchFamily="34" charset="0"/>
                <a:cs typeface="Calibri" panose="020F0502020204030204" pitchFamily="34" charset="0"/>
              </a:rPr>
              <a:t> (Accessed: 31</a:t>
            </a:r>
            <a:r>
              <a:rPr lang="en-GB" sz="1200" i="1" baseline="30000" dirty="0">
                <a:latin typeface="Calibri" panose="020F0502020204030204" pitchFamily="34" charset="0"/>
                <a:cs typeface="Calibri" panose="020F0502020204030204" pitchFamily="34" charset="0"/>
              </a:rPr>
              <a:t>st</a:t>
            </a:r>
            <a:r>
              <a:rPr lang="en-GB" sz="1200" i="1" dirty="0">
                <a:latin typeface="Calibri" panose="020F0502020204030204" pitchFamily="34" charset="0"/>
                <a:cs typeface="Calibri" panose="020F0502020204030204" pitchFamily="34" charset="0"/>
              </a:rPr>
              <a:t> December 2021)</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Welsh Government. (2021) </a:t>
            </a:r>
            <a:r>
              <a:rPr lang="en-GB" sz="1200" i="1" dirty="0">
                <a:latin typeface="Calibri" panose="020F0502020204030204" pitchFamily="34" charset="0"/>
                <a:cs typeface="Calibri" panose="020F0502020204030204" pitchFamily="34" charset="0"/>
              </a:rPr>
              <a:t>Jeremy Miles MS – Minister for Education and Welsh Language. Available at: </a:t>
            </a:r>
            <a:r>
              <a:rPr lang="en-GB" sz="1200" i="1" dirty="0">
                <a:latin typeface="Calibri" panose="020F0502020204030204" pitchFamily="34" charset="0"/>
                <a:cs typeface="Calibri" panose="020F0502020204030204" pitchFamily="34" charset="0"/>
                <a:hlinkClick r:id="rId13"/>
              </a:rPr>
              <a:t>https://gov.wales/jeremy-miles-ms#section-15165</a:t>
            </a:r>
            <a:r>
              <a:rPr lang="en-GB" sz="1200" i="1" dirty="0">
                <a:latin typeface="Calibri" panose="020F0502020204030204" pitchFamily="34" charset="0"/>
                <a:cs typeface="Calibri" panose="020F0502020204030204" pitchFamily="34" charset="0"/>
              </a:rPr>
              <a:t> (Accessed: 31</a:t>
            </a:r>
            <a:r>
              <a:rPr lang="en-GB" sz="1200" i="1" baseline="30000" dirty="0">
                <a:latin typeface="Calibri" panose="020F0502020204030204" pitchFamily="34" charset="0"/>
                <a:cs typeface="Calibri" panose="020F0502020204030204" pitchFamily="34" charset="0"/>
              </a:rPr>
              <a:t>st</a:t>
            </a:r>
            <a:r>
              <a:rPr lang="en-GB" sz="1200" i="1" dirty="0">
                <a:latin typeface="Calibri" panose="020F0502020204030204" pitchFamily="34" charset="0"/>
                <a:cs typeface="Calibri" panose="020F0502020204030204" pitchFamily="34" charset="0"/>
              </a:rPr>
              <a:t> December 2021)</a:t>
            </a:r>
          </a:p>
          <a:p>
            <a:endParaRPr lang="en-GB" sz="1200" i="1" dirty="0">
              <a:latin typeface="Calibri" panose="020F0502020204030204" pitchFamily="34" charset="0"/>
              <a:cs typeface="Calibri" panose="020F0502020204030204" pitchFamily="34" charset="0"/>
            </a:endParaRPr>
          </a:p>
          <a:p>
            <a:endParaRPr lang="en-GB" sz="1200" i="1" dirty="0">
              <a:latin typeface="Calibri" panose="020F0502020204030204" pitchFamily="34" charset="0"/>
              <a:cs typeface="Calibri" panose="020F0502020204030204" pitchFamily="34" charset="0"/>
            </a:endParaRPr>
          </a:p>
          <a:p>
            <a:endParaRPr lang="en-US" sz="1200" dirty="0"/>
          </a:p>
        </p:txBody>
      </p:sp>
    </p:spTree>
    <p:extLst>
      <p:ext uri="{BB962C8B-B14F-4D97-AF65-F5344CB8AC3E}">
        <p14:creationId xmlns:p14="http://schemas.microsoft.com/office/powerpoint/2010/main" val="27687850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{6089F92A-0622-384E-A70E-371706D58529}tf10001062</Template>
  <TotalTime>17570</TotalTime>
  <Words>1120</Words>
  <Application>Microsoft Macintosh PowerPoint</Application>
  <PresentationFormat>Widescreen</PresentationFormat>
  <Paragraphs>109</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vt:lpstr>
      <vt:lpstr>ECES4010   Demonstrate how learning theories can support effective teaching and learning </vt:lpstr>
      <vt:lpstr>John Dewey</vt:lpstr>
      <vt:lpstr> John Dewey (1859 – 1952)</vt:lpstr>
      <vt:lpstr>What is Dewey’s Learning Theory </vt:lpstr>
      <vt:lpstr>How does Dewey’s theory fit into Welsh Education Policy?</vt:lpstr>
      <vt:lpstr>How is Theory and Welsh Government Policy delivered in the classroom?</vt:lpstr>
      <vt:lpstr>What will the future implications for Dewey’s theory in Welsh Education?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Vygotsky’s theories in effective teaching and learning</dc:title>
  <dc:creator>Daniel James Ashby (2114240)</dc:creator>
  <cp:lastModifiedBy>Daniel James Ashby (2114240)</cp:lastModifiedBy>
  <cp:revision>22</cp:revision>
  <dcterms:created xsi:type="dcterms:W3CDTF">2021-12-17T20:58:02Z</dcterms:created>
  <dcterms:modified xsi:type="dcterms:W3CDTF">2022-01-14T09:59:28Z</dcterms:modified>
</cp:coreProperties>
</file>