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Lst>
  <p:sldSz cx="15119350" cy="106918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7/1/26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7/1/26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7/1/26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7/1/26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7/1/26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7/1/26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7/1/26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7/1/26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7/1/26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BF8F4"/>
        </a:solidFill>
        <a:effectLst/>
      </p:bgPr>
    </p:bg>
    <p:spTree>
      <p:nvGrpSpPr>
        <p:cNvPr id="1" name=""/>
        <p:cNvGrpSpPr/>
        <p:nvPr/>
      </p:nvGrpSpPr>
      <p:grpSpPr>
        <a:xfrm>
          <a:off x="0" y="0"/>
          <a:ext cx="0" cy="0"/>
          <a:chOff x="0" y="0"/>
          <a:chExt cx="0" cy="0"/>
        </a:xfrm>
      </p:grpSpPr>
      <p:sp>
        <p:nvSpPr>
          <p:cNvPr id="2" name="Rectangle 1"/>
          <p:cNvSpPr/>
          <p:nvPr/>
        </p:nvSpPr>
        <p:spPr>
          <a:xfrm>
            <a:off x="292608" y="292608"/>
            <a:ext cx="14534388" cy="841248"/>
          </a:xfrm>
          <a:prstGeom prst="rect">
            <a:avLst/>
          </a:prstGeom>
          <a:solidFill>
            <a:srgbClr val="1E2A52"/>
          </a:solidFill>
          <a:ln w="12700">
            <a:solidFill>
              <a:srgbClr val="1E2A5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429768" y="347472"/>
            <a:ext cx="9302008" cy="457200"/>
          </a:xfrm>
          <a:prstGeom prst="rect">
            <a:avLst/>
          </a:prstGeom>
          <a:noFill/>
        </p:spPr>
        <p:txBody>
          <a:bodyPr wrap="square">
            <a:spAutoFit/>
          </a:bodyPr>
          <a:lstStyle/>
          <a:p>
            <a:pPr algn="l"/>
            <a:r>
              <a:rPr sz="1650" b="1" i="0">
                <a:solidFill>
                  <a:srgbClr val="E0A458"/>
                </a:solidFill>
                <a:latin typeface="Cambria"/>
              </a:rPr>
              <a:t>A Review of Lifestyle Modification and Blood Glucose Control as Part of Diabetes Management Among Adults in the UK</a:t>
            </a:r>
          </a:p>
        </p:txBody>
      </p:sp>
      <p:sp>
        <p:nvSpPr>
          <p:cNvPr id="4" name="TextBox 3"/>
          <p:cNvSpPr txBox="1"/>
          <p:nvPr/>
        </p:nvSpPr>
        <p:spPr>
          <a:xfrm>
            <a:off x="429768" y="822959"/>
            <a:ext cx="9302008" cy="246888"/>
          </a:xfrm>
          <a:prstGeom prst="rect">
            <a:avLst/>
          </a:prstGeom>
          <a:noFill/>
        </p:spPr>
        <p:txBody>
          <a:bodyPr wrap="square">
            <a:spAutoFit/>
          </a:bodyPr>
          <a:lstStyle/>
          <a:p>
            <a:pPr algn="l"/>
            <a:r>
              <a:rPr sz="950" b="0" i="1">
                <a:solidFill>
                  <a:srgbClr val="C5D0DE"/>
                </a:solidFill>
                <a:latin typeface="Calibri"/>
              </a:rPr>
              <a:t>MD Shamim Osman  |  2503961  |  shamimosmanabircou10@gmail.com  |  MSc Public Health and Social Care in Practice</a:t>
            </a:r>
          </a:p>
        </p:txBody>
      </p:sp>
      <p:cxnSp>
        <p:nvCxnSpPr>
          <p:cNvPr id="5" name="Connector 4"/>
          <p:cNvCxnSpPr/>
          <p:nvPr/>
        </p:nvCxnSpPr>
        <p:spPr>
          <a:xfrm>
            <a:off x="9957976" y="384048"/>
            <a:ext cx="0" cy="658367"/>
          </a:xfrm>
          <a:prstGeom prst="line">
            <a:avLst/>
          </a:prstGeom>
          <a:ln w="12700">
            <a:solidFill>
              <a:srgbClr val="2E3D6B"/>
            </a:solidFill>
          </a:ln>
        </p:spPr>
        <p:style>
          <a:lnRef idx="2">
            <a:schemeClr val="accent1"/>
          </a:lnRef>
          <a:fillRef idx="0">
            <a:schemeClr val="accent1"/>
          </a:fillRef>
          <a:effectRef idx="1">
            <a:schemeClr val="accent1"/>
          </a:effectRef>
          <a:fontRef idx="minor">
            <a:schemeClr val="tx1"/>
          </a:fontRef>
        </p:style>
      </p:cxnSp>
      <p:sp>
        <p:nvSpPr>
          <p:cNvPr id="6" name="TextBox 5"/>
          <p:cNvSpPr txBox="1"/>
          <p:nvPr/>
        </p:nvSpPr>
        <p:spPr>
          <a:xfrm>
            <a:off x="10103319" y="365760"/>
            <a:ext cx="4632236" cy="182880"/>
          </a:xfrm>
          <a:prstGeom prst="rect">
            <a:avLst/>
          </a:prstGeom>
          <a:noFill/>
        </p:spPr>
        <p:txBody>
          <a:bodyPr wrap="square">
            <a:spAutoFit/>
          </a:bodyPr>
          <a:lstStyle/>
          <a:p>
            <a:pPr algn="l"/>
            <a:r>
              <a:rPr sz="950" b="1">
                <a:solidFill>
                  <a:srgbClr val="E0A458"/>
                </a:solidFill>
                <a:latin typeface="Calibri"/>
              </a:rPr>
              <a:t>Student Name:  </a:t>
            </a:r>
            <a:r>
              <a:rPr sz="950" b="0">
                <a:solidFill>
                  <a:srgbClr val="FFFFFF"/>
                </a:solidFill>
                <a:latin typeface="Calibri"/>
              </a:rPr>
              <a:t>MD Shamim Osman</a:t>
            </a:r>
          </a:p>
        </p:txBody>
      </p:sp>
      <p:sp>
        <p:nvSpPr>
          <p:cNvPr id="7" name="TextBox 6"/>
          <p:cNvSpPr txBox="1"/>
          <p:nvPr/>
        </p:nvSpPr>
        <p:spPr>
          <a:xfrm>
            <a:off x="10103319" y="553212"/>
            <a:ext cx="4632236" cy="182880"/>
          </a:xfrm>
          <a:prstGeom prst="rect">
            <a:avLst/>
          </a:prstGeom>
          <a:noFill/>
        </p:spPr>
        <p:txBody>
          <a:bodyPr wrap="square">
            <a:spAutoFit/>
          </a:bodyPr>
          <a:lstStyle/>
          <a:p>
            <a:pPr algn="l"/>
            <a:r>
              <a:rPr sz="950" b="1">
                <a:solidFill>
                  <a:srgbClr val="E0A458"/>
                </a:solidFill>
                <a:latin typeface="Calibri"/>
              </a:rPr>
              <a:t>Student ID:  </a:t>
            </a:r>
            <a:r>
              <a:rPr sz="950" b="0">
                <a:solidFill>
                  <a:srgbClr val="FFFFFF"/>
                </a:solidFill>
                <a:latin typeface="Calibri"/>
              </a:rPr>
              <a:t>2503961</a:t>
            </a:r>
          </a:p>
        </p:txBody>
      </p:sp>
      <p:sp>
        <p:nvSpPr>
          <p:cNvPr id="8" name="TextBox 7"/>
          <p:cNvSpPr txBox="1"/>
          <p:nvPr/>
        </p:nvSpPr>
        <p:spPr>
          <a:xfrm>
            <a:off x="10103319" y="740664"/>
            <a:ext cx="4632236" cy="182880"/>
          </a:xfrm>
          <a:prstGeom prst="rect">
            <a:avLst/>
          </a:prstGeom>
          <a:noFill/>
        </p:spPr>
        <p:txBody>
          <a:bodyPr wrap="square">
            <a:spAutoFit/>
          </a:bodyPr>
          <a:lstStyle/>
          <a:p>
            <a:pPr algn="l"/>
            <a:r>
              <a:rPr sz="950" b="1">
                <a:solidFill>
                  <a:srgbClr val="E0A458"/>
                </a:solidFill>
                <a:latin typeface="Calibri"/>
              </a:rPr>
              <a:t>Student Email:  </a:t>
            </a:r>
            <a:r>
              <a:rPr sz="950" b="0">
                <a:solidFill>
                  <a:srgbClr val="FFFFFF"/>
                </a:solidFill>
                <a:latin typeface="Calibri"/>
              </a:rPr>
              <a:t>shamimosmanabircou10@gmail.com</a:t>
            </a:r>
          </a:p>
        </p:txBody>
      </p:sp>
      <p:sp>
        <p:nvSpPr>
          <p:cNvPr id="9" name="TextBox 8"/>
          <p:cNvSpPr txBox="1"/>
          <p:nvPr/>
        </p:nvSpPr>
        <p:spPr>
          <a:xfrm>
            <a:off x="10103319" y="928115"/>
            <a:ext cx="4632236" cy="182880"/>
          </a:xfrm>
          <a:prstGeom prst="rect">
            <a:avLst/>
          </a:prstGeom>
          <a:noFill/>
        </p:spPr>
        <p:txBody>
          <a:bodyPr wrap="square">
            <a:spAutoFit/>
          </a:bodyPr>
          <a:lstStyle/>
          <a:p>
            <a:pPr algn="l"/>
            <a:r>
              <a:rPr sz="950" b="1">
                <a:solidFill>
                  <a:srgbClr val="E0A458"/>
                </a:solidFill>
                <a:latin typeface="Calibri"/>
              </a:rPr>
              <a:t>Programme:  </a:t>
            </a:r>
            <a:r>
              <a:rPr sz="950" b="0">
                <a:solidFill>
                  <a:srgbClr val="FFFFFF"/>
                </a:solidFill>
                <a:latin typeface="Calibri"/>
              </a:rPr>
              <a:t>MSc Public Health and Social Care in Practice</a:t>
            </a:r>
          </a:p>
        </p:txBody>
      </p:sp>
      <p:sp>
        <p:nvSpPr>
          <p:cNvPr id="10" name="Rectangle 9"/>
          <p:cNvSpPr/>
          <p:nvPr/>
        </p:nvSpPr>
        <p:spPr>
          <a:xfrm>
            <a:off x="292608" y="1280160"/>
            <a:ext cx="4142300" cy="3640313"/>
          </a:xfrm>
          <a:prstGeom prst="rect">
            <a:avLst/>
          </a:prstGeom>
          <a:solidFill>
            <a:srgbClr val="FBF8F4"/>
          </a:solidFill>
          <a:ln w="31750">
            <a:solidFill>
              <a:srgbClr val="2E7D3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20624" y="1371600"/>
            <a:ext cx="3886268" cy="256032"/>
          </a:xfrm>
          <a:prstGeom prst="rect">
            <a:avLst/>
          </a:prstGeom>
          <a:noFill/>
        </p:spPr>
        <p:txBody>
          <a:bodyPr wrap="square">
            <a:spAutoFit/>
          </a:bodyPr>
          <a:lstStyle/>
          <a:p>
            <a:pPr algn="l"/>
            <a:r>
              <a:rPr sz="1200" b="1" i="0">
                <a:solidFill>
                  <a:srgbClr val="2E7D32"/>
                </a:solidFill>
                <a:latin typeface="Cambria"/>
              </a:rPr>
              <a:t>Introduction / Rationale</a:t>
            </a:r>
          </a:p>
        </p:txBody>
      </p:sp>
      <p:sp>
        <p:nvSpPr>
          <p:cNvPr id="12" name="TextBox 11"/>
          <p:cNvSpPr txBox="1"/>
          <p:nvPr/>
        </p:nvSpPr>
        <p:spPr>
          <a:xfrm>
            <a:off x="420624" y="1664207"/>
            <a:ext cx="3886268" cy="3164825"/>
          </a:xfrm>
          <a:prstGeom prst="rect">
            <a:avLst/>
          </a:prstGeom>
          <a:noFill/>
        </p:spPr>
        <p:txBody>
          <a:bodyPr wrap="square">
            <a:spAutoFit/>
          </a:bodyPr>
          <a:lstStyle/>
          <a:p>
            <a:pPr>
              <a:spcBef>
                <a:spcPts val="400"/>
              </a:spcBef>
            </a:pPr>
            <a:r>
              <a:rPr sz="900" i="0">
                <a:solidFill>
                  <a:srgbClr val="2B2B2B"/>
                </a:solidFill>
                <a:latin typeface="Calibri"/>
              </a:rPr>
              <a:t>Type 2 diabetes is one of the UK's most pressing public health challenges, yet fewer than half of people with the condition achieve all three NICE treatment targets for HbA1c, blood pressure and statin prescription (OHID, 2026).</a:t>
            </a:r>
          </a:p>
          <a:p>
            <a:pPr>
              <a:spcBef>
                <a:spcPts val="400"/>
              </a:spcBef>
            </a:pPr>
            <a:r>
              <a:rPr sz="900" i="0">
                <a:solidFill>
                  <a:srgbClr val="2B2B2B"/>
                </a:solidFill>
                <a:latin typeface="Calibri"/>
              </a:rPr>
              <a:t>Lifestyle modification, including diet, physical activity and structured weight management, is clinically proven to improve glycaemic control and can induce remission, yet real-world adherence remains low and uneven across populations (Lean et al., 2018; Lean et al., 2019; Rai et al., 2023). The DiRECT trial remains the leading UK evidence base (Diabetes Remission Clinical Trial, 2026).</a:t>
            </a:r>
          </a:p>
          <a:p>
            <a:pPr>
              <a:spcBef>
                <a:spcPts val="400"/>
              </a:spcBef>
            </a:pPr>
            <a:r>
              <a:rPr sz="900" i="0">
                <a:solidFill>
                  <a:srgbClr val="2B2B2B"/>
                </a:solidFill>
                <a:latin typeface="Calibri"/>
              </a:rPr>
              <a:t>Treatment-target achievement has changed little between successive NHS audits (OHID, 2025; OHID, 2026), underlining the urgency of evidence on what improves adherence and outcomes.</a:t>
            </a:r>
          </a:p>
        </p:txBody>
      </p:sp>
      <p:sp>
        <p:nvSpPr>
          <p:cNvPr id="13" name="Rectangle 12"/>
          <p:cNvSpPr/>
          <p:nvPr/>
        </p:nvSpPr>
        <p:spPr>
          <a:xfrm>
            <a:off x="4581212" y="1280160"/>
            <a:ext cx="5014363" cy="3640313"/>
          </a:xfrm>
          <a:prstGeom prst="rect">
            <a:avLst/>
          </a:prstGeom>
          <a:solidFill>
            <a:srgbClr val="FBF8F4"/>
          </a:solidFill>
          <a:ln w="31750">
            <a:solidFill>
              <a:srgbClr val="C6282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4709228" y="1371600"/>
            <a:ext cx="4758331" cy="256032"/>
          </a:xfrm>
          <a:prstGeom prst="rect">
            <a:avLst/>
          </a:prstGeom>
          <a:noFill/>
        </p:spPr>
        <p:txBody>
          <a:bodyPr wrap="square">
            <a:spAutoFit/>
          </a:bodyPr>
          <a:lstStyle/>
          <a:p>
            <a:pPr algn="l"/>
            <a:r>
              <a:rPr sz="1200" b="1" i="0">
                <a:solidFill>
                  <a:srgbClr val="C62828"/>
                </a:solidFill>
                <a:latin typeface="Cambria"/>
              </a:rPr>
              <a:t>Prevalence</a:t>
            </a:r>
          </a:p>
        </p:txBody>
      </p:sp>
      <p:sp>
        <p:nvSpPr>
          <p:cNvPr id="15" name="TextBox 14"/>
          <p:cNvSpPr txBox="1"/>
          <p:nvPr/>
        </p:nvSpPr>
        <p:spPr>
          <a:xfrm>
            <a:off x="4709228" y="1664207"/>
            <a:ext cx="2379165" cy="502920"/>
          </a:xfrm>
          <a:prstGeom prst="rect">
            <a:avLst/>
          </a:prstGeom>
          <a:noFill/>
        </p:spPr>
        <p:txBody>
          <a:bodyPr wrap="square">
            <a:spAutoFit/>
          </a:bodyPr>
          <a:lstStyle/>
          <a:p>
            <a:pPr algn="ctr"/>
            <a:r>
              <a:rPr sz="2600" b="1" i="0">
                <a:solidFill>
                  <a:srgbClr val="C8743C"/>
                </a:solidFill>
                <a:latin typeface="Cambria"/>
              </a:rPr>
              <a:t>4.7M+</a:t>
            </a:r>
          </a:p>
        </p:txBody>
      </p:sp>
      <p:sp>
        <p:nvSpPr>
          <p:cNvPr id="16" name="TextBox 15"/>
          <p:cNvSpPr txBox="1"/>
          <p:nvPr/>
        </p:nvSpPr>
        <p:spPr>
          <a:xfrm>
            <a:off x="7088394" y="1664207"/>
            <a:ext cx="2379165" cy="502920"/>
          </a:xfrm>
          <a:prstGeom prst="rect">
            <a:avLst/>
          </a:prstGeom>
          <a:noFill/>
        </p:spPr>
        <p:txBody>
          <a:bodyPr wrap="square">
            <a:spAutoFit/>
          </a:bodyPr>
          <a:lstStyle/>
          <a:p>
            <a:pPr algn="ctr"/>
            <a:r>
              <a:rPr sz="2600" b="1" i="0">
                <a:solidFill>
                  <a:srgbClr val="1E2A52"/>
                </a:solidFill>
                <a:latin typeface="Cambria"/>
              </a:rPr>
              <a:t>45.2%</a:t>
            </a:r>
          </a:p>
        </p:txBody>
      </p:sp>
      <p:sp>
        <p:nvSpPr>
          <p:cNvPr id="17" name="TextBox 16"/>
          <p:cNvSpPr txBox="1"/>
          <p:nvPr/>
        </p:nvSpPr>
        <p:spPr>
          <a:xfrm>
            <a:off x="4709228" y="2176272"/>
            <a:ext cx="2379165" cy="384048"/>
          </a:xfrm>
          <a:prstGeom prst="rect">
            <a:avLst/>
          </a:prstGeom>
          <a:noFill/>
        </p:spPr>
        <p:txBody>
          <a:bodyPr wrap="square">
            <a:spAutoFit/>
          </a:bodyPr>
          <a:lstStyle/>
          <a:p>
            <a:pPr algn="ctr"/>
            <a:r>
              <a:rPr sz="800" b="0" i="0">
                <a:solidFill>
                  <a:srgbClr val="5A5A5A"/>
                </a:solidFill>
                <a:latin typeface="Calibri"/>
              </a:rPr>
              <a:t>diagnosed with diabetes in the UK (Diabetes UK, 2026)</a:t>
            </a:r>
          </a:p>
        </p:txBody>
      </p:sp>
      <p:sp>
        <p:nvSpPr>
          <p:cNvPr id="18" name="TextBox 17"/>
          <p:cNvSpPr txBox="1"/>
          <p:nvPr/>
        </p:nvSpPr>
        <p:spPr>
          <a:xfrm>
            <a:off x="7088394" y="2176272"/>
            <a:ext cx="2379165" cy="384048"/>
          </a:xfrm>
          <a:prstGeom prst="rect">
            <a:avLst/>
          </a:prstGeom>
          <a:noFill/>
        </p:spPr>
        <p:txBody>
          <a:bodyPr wrap="square">
            <a:spAutoFit/>
          </a:bodyPr>
          <a:lstStyle/>
          <a:p>
            <a:pPr algn="ctr"/>
            <a:r>
              <a:rPr sz="800" b="0" i="0">
                <a:solidFill>
                  <a:srgbClr val="5A5A5A"/>
                </a:solidFill>
                <a:latin typeface="Calibri"/>
              </a:rPr>
              <a:t>of people with T2D met all 3 NICE targets (OHID, 2026)</a:t>
            </a:r>
          </a:p>
        </p:txBody>
      </p:sp>
      <p:sp>
        <p:nvSpPr>
          <p:cNvPr id="19" name="Rectangle 18"/>
          <p:cNvSpPr/>
          <p:nvPr/>
        </p:nvSpPr>
        <p:spPr>
          <a:xfrm>
            <a:off x="4709228" y="2633472"/>
            <a:ext cx="4758331" cy="9144"/>
          </a:xfrm>
          <a:prstGeom prst="rect">
            <a:avLst/>
          </a:prstGeom>
          <a:solidFill>
            <a:srgbClr val="DDDDD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4709228" y="2724912"/>
            <a:ext cx="4758331" cy="640080"/>
          </a:xfrm>
          <a:prstGeom prst="rect">
            <a:avLst/>
          </a:prstGeom>
          <a:noFill/>
        </p:spPr>
        <p:txBody>
          <a:bodyPr wrap="square">
            <a:spAutoFit/>
          </a:bodyPr>
          <a:lstStyle/>
          <a:p>
            <a:pPr algn="l"/>
            <a:r>
              <a:rPr sz="930" b="1">
                <a:solidFill>
                  <a:srgbClr val="C8743C"/>
                </a:solidFill>
                <a:latin typeface="Calibri"/>
              </a:rPr>
              <a:t>1.3 million</a:t>
            </a:r>
            <a:r>
              <a:rPr sz="930" b="0">
                <a:solidFill>
                  <a:srgbClr val="2B2B2B"/>
                </a:solidFill>
                <a:latin typeface="Calibri"/>
              </a:rPr>
              <a:t> people have undiagnosed type 2 diabetes; a further </a:t>
            </a:r>
            <a:r>
              <a:rPr sz="930" b="1">
                <a:solidFill>
                  <a:srgbClr val="C8743C"/>
                </a:solidFill>
                <a:latin typeface="Calibri"/>
              </a:rPr>
              <a:t>6.9 million</a:t>
            </a:r>
            <a:r>
              <a:rPr sz="930" b="0">
                <a:solidFill>
                  <a:srgbClr val="2B2B2B"/>
                </a:solidFill>
                <a:latin typeface="Calibri"/>
              </a:rPr>
              <a:t> are at increased risk (Diabetes UK, 2026).</a:t>
            </a:r>
          </a:p>
        </p:txBody>
      </p:sp>
      <p:sp>
        <p:nvSpPr>
          <p:cNvPr id="21" name="TextBox 20"/>
          <p:cNvSpPr txBox="1"/>
          <p:nvPr/>
        </p:nvSpPr>
        <p:spPr>
          <a:xfrm>
            <a:off x="4709228" y="3401568"/>
            <a:ext cx="4758331" cy="548640"/>
          </a:xfrm>
          <a:prstGeom prst="rect">
            <a:avLst/>
          </a:prstGeom>
          <a:noFill/>
        </p:spPr>
        <p:txBody>
          <a:bodyPr wrap="square">
            <a:spAutoFit/>
          </a:bodyPr>
          <a:lstStyle/>
          <a:p>
            <a:pPr algn="l"/>
            <a:r>
              <a:rPr sz="900" b="1">
                <a:solidFill>
                  <a:srgbClr val="1E2A52"/>
                </a:solidFill>
                <a:latin typeface="Calibri"/>
              </a:rPr>
              <a:t>30.7%</a:t>
            </a:r>
            <a:r>
              <a:rPr sz="900" b="0">
                <a:solidFill>
                  <a:srgbClr val="2B2B2B"/>
                </a:solidFill>
                <a:latin typeface="Calibri"/>
              </a:rPr>
              <a:t> of type 1 and </a:t>
            </a:r>
            <a:r>
              <a:rPr sz="900" b="1">
                <a:solidFill>
                  <a:srgbClr val="1E2A52"/>
                </a:solidFill>
                <a:latin typeface="Calibri"/>
              </a:rPr>
              <a:t>45.2%</a:t>
            </a:r>
            <a:r>
              <a:rPr sz="900" b="0">
                <a:solidFill>
                  <a:srgbClr val="2B2B2B"/>
                </a:solidFill>
                <a:latin typeface="Calibri"/>
              </a:rPr>
              <a:t> of type 2 patients achieved all 3 targets in 2024/25 (OHID, 2026).</a:t>
            </a:r>
          </a:p>
        </p:txBody>
      </p:sp>
      <p:sp>
        <p:nvSpPr>
          <p:cNvPr id="22" name="TextBox 21"/>
          <p:cNvSpPr txBox="1"/>
          <p:nvPr/>
        </p:nvSpPr>
        <p:spPr>
          <a:xfrm>
            <a:off x="4709228" y="4005072"/>
            <a:ext cx="4758331" cy="823961"/>
          </a:xfrm>
          <a:prstGeom prst="rect">
            <a:avLst/>
          </a:prstGeom>
          <a:noFill/>
        </p:spPr>
        <p:txBody>
          <a:bodyPr wrap="square">
            <a:spAutoFit/>
          </a:bodyPr>
          <a:lstStyle/>
          <a:p>
            <a:pPr>
              <a:spcBef>
                <a:spcPts val="400"/>
              </a:spcBef>
            </a:pPr>
            <a:r>
              <a:rPr sz="900" i="1">
                <a:solidFill>
                  <a:srgbClr val="5A5A5A"/>
                </a:solidFill>
                <a:latin typeface="Calibri"/>
              </a:rPr>
              <a:t>Combined lifestyle interventions, including diet, activity and sustained weight loss, can cut type 2 diabetes risk by around 50% (Diabetes UK, 2026).</a:t>
            </a:r>
          </a:p>
        </p:txBody>
      </p:sp>
      <p:sp>
        <p:nvSpPr>
          <p:cNvPr id="23" name="Rectangle 22"/>
          <p:cNvSpPr/>
          <p:nvPr/>
        </p:nvSpPr>
        <p:spPr>
          <a:xfrm>
            <a:off x="9741880" y="1280160"/>
            <a:ext cx="5085115" cy="3640313"/>
          </a:xfrm>
          <a:prstGeom prst="rect">
            <a:avLst/>
          </a:prstGeom>
          <a:solidFill>
            <a:srgbClr val="FBF8F4"/>
          </a:solidFill>
          <a:ln w="31750">
            <a:solidFill>
              <a:srgbClr val="1E2A5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9869896" y="1371600"/>
            <a:ext cx="4829083" cy="256032"/>
          </a:xfrm>
          <a:prstGeom prst="rect">
            <a:avLst/>
          </a:prstGeom>
          <a:noFill/>
        </p:spPr>
        <p:txBody>
          <a:bodyPr wrap="square">
            <a:spAutoFit/>
          </a:bodyPr>
          <a:lstStyle/>
          <a:p>
            <a:pPr algn="l"/>
            <a:r>
              <a:rPr sz="1200" b="1" i="0">
                <a:solidFill>
                  <a:srgbClr val="1E2A52"/>
                </a:solidFill>
                <a:latin typeface="Cambria"/>
              </a:rPr>
              <a:t>Research Impact</a:t>
            </a:r>
          </a:p>
        </p:txBody>
      </p:sp>
      <p:sp>
        <p:nvSpPr>
          <p:cNvPr id="25" name="TextBox 24"/>
          <p:cNvSpPr txBox="1"/>
          <p:nvPr/>
        </p:nvSpPr>
        <p:spPr>
          <a:xfrm>
            <a:off x="9869896" y="1664207"/>
            <a:ext cx="4829083" cy="3164825"/>
          </a:xfrm>
          <a:prstGeom prst="rect">
            <a:avLst/>
          </a:prstGeom>
          <a:noFill/>
        </p:spPr>
        <p:txBody>
          <a:bodyPr wrap="square">
            <a:spAutoFit/>
          </a:bodyPr>
          <a:lstStyle/>
          <a:p>
            <a:pPr>
              <a:spcBef>
                <a:spcPts val="400"/>
              </a:spcBef>
            </a:pPr>
            <a:r>
              <a:rPr sz="900" i="0">
                <a:solidFill>
                  <a:srgbClr val="2B2B2B"/>
                </a:solidFill>
                <a:latin typeface="Calibri"/>
              </a:rPr>
              <a:t>Findings can inform NHS Diabetes Prevention Programme (DPP) delivery and weight-management pathways. The 36% remission rate in DiRECT (Lean et al., 2019) and the 20% risk reduction from DPP referral (Ravindrarajah et al., 2023; Ravindrarajah, Sutton and Kontopantelis, 2023) support wider commissioning of structured lifestyle support.</a:t>
            </a:r>
          </a:p>
          <a:p>
            <a:pPr>
              <a:spcBef>
                <a:spcPts val="400"/>
              </a:spcBef>
            </a:pPr>
            <a:r>
              <a:rPr sz="900" i="0">
                <a:solidFill>
                  <a:srgbClr val="2B2B2B"/>
                </a:solidFill>
                <a:latin typeface="Calibri"/>
              </a:rPr>
              <a:t>This effect holds consistently across age, sex, BMI and deprivation (Ravindrarajah et al., 2025), though NIHR (2024) cautions that real-world completion still falls short of trial conditions.</a:t>
            </a:r>
          </a:p>
          <a:p>
            <a:pPr>
              <a:spcBef>
                <a:spcPts val="400"/>
              </a:spcBef>
            </a:pPr>
            <a:r>
              <a:rPr sz="900" i="0">
                <a:solidFill>
                  <a:srgbClr val="2B2B2B"/>
                </a:solidFill>
                <a:latin typeface="Calibri"/>
              </a:rPr>
              <a:t>Barriers: Healthcare inequity, cultural insensitivity and time constraints reduce adherence among South Asian adults (Rai et al., 2023; Singh, Cinnirella and Bradley, 2012; Rushforth et al., 2016; Boocock et al., 2024; Greenhalgh et al., 2011).</a:t>
            </a:r>
          </a:p>
          <a:p>
            <a:pPr>
              <a:spcBef>
                <a:spcPts val="400"/>
              </a:spcBef>
            </a:pPr>
            <a:r>
              <a:rPr sz="900" i="0">
                <a:solidFill>
                  <a:srgbClr val="2B2B2B"/>
                </a:solidFill>
                <a:latin typeface="Calibri"/>
              </a:rPr>
              <a:t>Facilitators: Social support and culturally sensitive education sustain lifestyle change (Rehackova et al., 2022; Rai et al., 2023).</a:t>
            </a:r>
          </a:p>
        </p:txBody>
      </p:sp>
      <p:sp>
        <p:nvSpPr>
          <p:cNvPr id="26" name="Rectangle 25"/>
          <p:cNvSpPr/>
          <p:nvPr/>
        </p:nvSpPr>
        <p:spPr>
          <a:xfrm>
            <a:off x="292608" y="5066777"/>
            <a:ext cx="4142300" cy="4985221"/>
          </a:xfrm>
          <a:prstGeom prst="rect">
            <a:avLst/>
          </a:prstGeom>
          <a:solidFill>
            <a:srgbClr val="FBF8F4"/>
          </a:solidFill>
          <a:ln w="31750">
            <a:solidFill>
              <a:srgbClr val="33333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384048" y="5158217"/>
            <a:ext cx="3959420" cy="237744"/>
          </a:xfrm>
          <a:prstGeom prst="rect">
            <a:avLst/>
          </a:prstGeom>
          <a:noFill/>
        </p:spPr>
        <p:txBody>
          <a:bodyPr wrap="square">
            <a:spAutoFit/>
          </a:bodyPr>
          <a:lstStyle/>
          <a:p>
            <a:pPr algn="ctr"/>
            <a:r>
              <a:rPr sz="900" b="1" i="0">
                <a:solidFill>
                  <a:srgbClr val="1E2A52"/>
                </a:solidFill>
                <a:latin typeface="Calibri"/>
              </a:rPr>
              <a:t>UK Diagnosed Diabetes Cases (millions), 2010-2024</a:t>
            </a:r>
          </a:p>
        </p:txBody>
      </p:sp>
      <p:sp>
        <p:nvSpPr>
          <p:cNvPr id="28" name="Rectangle 27"/>
          <p:cNvSpPr/>
          <p:nvPr/>
        </p:nvSpPr>
        <p:spPr>
          <a:xfrm>
            <a:off x="795528" y="5487401"/>
            <a:ext cx="9144" cy="4089109"/>
          </a:xfrm>
          <a:prstGeom prst="rect">
            <a:avLst/>
          </a:prstGeom>
          <a:solidFill>
            <a:srgbClr val="5A5A5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Rectangle 28"/>
          <p:cNvSpPr/>
          <p:nvPr/>
        </p:nvSpPr>
        <p:spPr>
          <a:xfrm>
            <a:off x="795528" y="9576511"/>
            <a:ext cx="3511364" cy="9144"/>
          </a:xfrm>
          <a:prstGeom prst="rect">
            <a:avLst/>
          </a:prstGeom>
          <a:solidFill>
            <a:srgbClr val="5A5A5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347472" y="9485071"/>
            <a:ext cx="402336" cy="182880"/>
          </a:xfrm>
          <a:prstGeom prst="rect">
            <a:avLst/>
          </a:prstGeom>
          <a:noFill/>
        </p:spPr>
        <p:txBody>
          <a:bodyPr wrap="square">
            <a:spAutoFit/>
          </a:bodyPr>
          <a:lstStyle/>
          <a:p>
            <a:pPr algn="r"/>
            <a:r>
              <a:rPr sz="750" b="0" i="0">
                <a:solidFill>
                  <a:srgbClr val="5A5A5A"/>
                </a:solidFill>
                <a:latin typeface="Calibri"/>
              </a:rPr>
              <a:t>0M</a:t>
            </a:r>
          </a:p>
        </p:txBody>
      </p:sp>
      <p:sp>
        <p:nvSpPr>
          <p:cNvPr id="31" name="TextBox 30"/>
          <p:cNvSpPr txBox="1"/>
          <p:nvPr/>
        </p:nvSpPr>
        <p:spPr>
          <a:xfrm>
            <a:off x="347472" y="8667249"/>
            <a:ext cx="402336" cy="182880"/>
          </a:xfrm>
          <a:prstGeom prst="rect">
            <a:avLst/>
          </a:prstGeom>
          <a:noFill/>
        </p:spPr>
        <p:txBody>
          <a:bodyPr wrap="square">
            <a:spAutoFit/>
          </a:bodyPr>
          <a:lstStyle/>
          <a:p>
            <a:pPr algn="r"/>
            <a:r>
              <a:rPr sz="750" b="0" i="0">
                <a:solidFill>
                  <a:srgbClr val="5A5A5A"/>
                </a:solidFill>
                <a:latin typeface="Calibri"/>
              </a:rPr>
              <a:t>1M</a:t>
            </a:r>
          </a:p>
        </p:txBody>
      </p:sp>
      <p:sp>
        <p:nvSpPr>
          <p:cNvPr id="32" name="Rectangle 31"/>
          <p:cNvSpPr/>
          <p:nvPr/>
        </p:nvSpPr>
        <p:spPr>
          <a:xfrm>
            <a:off x="795528" y="8758689"/>
            <a:ext cx="3511364" cy="4572"/>
          </a:xfrm>
          <a:prstGeom prst="rect">
            <a:avLst/>
          </a:prstGeom>
          <a:solidFill>
            <a:srgbClr val="DDDDD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TextBox 32"/>
          <p:cNvSpPr txBox="1"/>
          <p:nvPr/>
        </p:nvSpPr>
        <p:spPr>
          <a:xfrm>
            <a:off x="347472" y="7849427"/>
            <a:ext cx="402336" cy="182880"/>
          </a:xfrm>
          <a:prstGeom prst="rect">
            <a:avLst/>
          </a:prstGeom>
          <a:noFill/>
        </p:spPr>
        <p:txBody>
          <a:bodyPr wrap="square">
            <a:spAutoFit/>
          </a:bodyPr>
          <a:lstStyle/>
          <a:p>
            <a:pPr algn="r"/>
            <a:r>
              <a:rPr sz="750" b="0" i="0">
                <a:solidFill>
                  <a:srgbClr val="5A5A5A"/>
                </a:solidFill>
                <a:latin typeface="Calibri"/>
              </a:rPr>
              <a:t>2M</a:t>
            </a:r>
          </a:p>
        </p:txBody>
      </p:sp>
      <p:sp>
        <p:nvSpPr>
          <p:cNvPr id="34" name="Rectangle 33"/>
          <p:cNvSpPr/>
          <p:nvPr/>
        </p:nvSpPr>
        <p:spPr>
          <a:xfrm>
            <a:off x="795528" y="7940867"/>
            <a:ext cx="3511364" cy="4572"/>
          </a:xfrm>
          <a:prstGeom prst="rect">
            <a:avLst/>
          </a:prstGeom>
          <a:solidFill>
            <a:srgbClr val="DDDDD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TextBox 34"/>
          <p:cNvSpPr txBox="1"/>
          <p:nvPr/>
        </p:nvSpPr>
        <p:spPr>
          <a:xfrm>
            <a:off x="347472" y="7031605"/>
            <a:ext cx="402336" cy="182880"/>
          </a:xfrm>
          <a:prstGeom prst="rect">
            <a:avLst/>
          </a:prstGeom>
          <a:noFill/>
        </p:spPr>
        <p:txBody>
          <a:bodyPr wrap="square">
            <a:spAutoFit/>
          </a:bodyPr>
          <a:lstStyle/>
          <a:p>
            <a:pPr algn="r"/>
            <a:r>
              <a:rPr sz="750" b="0" i="0">
                <a:solidFill>
                  <a:srgbClr val="5A5A5A"/>
                </a:solidFill>
                <a:latin typeface="Calibri"/>
              </a:rPr>
              <a:t>3M</a:t>
            </a:r>
          </a:p>
        </p:txBody>
      </p:sp>
      <p:sp>
        <p:nvSpPr>
          <p:cNvPr id="36" name="Rectangle 35"/>
          <p:cNvSpPr/>
          <p:nvPr/>
        </p:nvSpPr>
        <p:spPr>
          <a:xfrm>
            <a:off x="795528" y="7123045"/>
            <a:ext cx="3511364" cy="4572"/>
          </a:xfrm>
          <a:prstGeom prst="rect">
            <a:avLst/>
          </a:prstGeom>
          <a:solidFill>
            <a:srgbClr val="DDDDD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TextBox 36"/>
          <p:cNvSpPr txBox="1"/>
          <p:nvPr/>
        </p:nvSpPr>
        <p:spPr>
          <a:xfrm>
            <a:off x="347472" y="6213783"/>
            <a:ext cx="402336" cy="182880"/>
          </a:xfrm>
          <a:prstGeom prst="rect">
            <a:avLst/>
          </a:prstGeom>
          <a:noFill/>
        </p:spPr>
        <p:txBody>
          <a:bodyPr wrap="square">
            <a:spAutoFit/>
          </a:bodyPr>
          <a:lstStyle/>
          <a:p>
            <a:pPr algn="r"/>
            <a:r>
              <a:rPr sz="750" b="0" i="0">
                <a:solidFill>
                  <a:srgbClr val="5A5A5A"/>
                </a:solidFill>
                <a:latin typeface="Calibri"/>
              </a:rPr>
              <a:t>4M</a:t>
            </a:r>
          </a:p>
        </p:txBody>
      </p:sp>
      <p:sp>
        <p:nvSpPr>
          <p:cNvPr id="38" name="Rectangle 37"/>
          <p:cNvSpPr/>
          <p:nvPr/>
        </p:nvSpPr>
        <p:spPr>
          <a:xfrm>
            <a:off x="795528" y="6305223"/>
            <a:ext cx="3511364" cy="4572"/>
          </a:xfrm>
          <a:prstGeom prst="rect">
            <a:avLst/>
          </a:prstGeom>
          <a:solidFill>
            <a:srgbClr val="DDDDD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9" name="TextBox 38"/>
          <p:cNvSpPr txBox="1"/>
          <p:nvPr/>
        </p:nvSpPr>
        <p:spPr>
          <a:xfrm>
            <a:off x="347472" y="5395961"/>
            <a:ext cx="402336" cy="182880"/>
          </a:xfrm>
          <a:prstGeom prst="rect">
            <a:avLst/>
          </a:prstGeom>
          <a:noFill/>
        </p:spPr>
        <p:txBody>
          <a:bodyPr wrap="square">
            <a:spAutoFit/>
          </a:bodyPr>
          <a:lstStyle/>
          <a:p>
            <a:pPr algn="r"/>
            <a:r>
              <a:rPr sz="750" b="0" i="0">
                <a:solidFill>
                  <a:srgbClr val="5A5A5A"/>
                </a:solidFill>
                <a:latin typeface="Calibri"/>
              </a:rPr>
              <a:t>5M</a:t>
            </a:r>
          </a:p>
        </p:txBody>
      </p:sp>
      <p:sp>
        <p:nvSpPr>
          <p:cNvPr id="40" name="Rectangle 39"/>
          <p:cNvSpPr/>
          <p:nvPr/>
        </p:nvSpPr>
        <p:spPr>
          <a:xfrm>
            <a:off x="795528" y="5487401"/>
            <a:ext cx="3511364" cy="4572"/>
          </a:xfrm>
          <a:prstGeom prst="rect">
            <a:avLst/>
          </a:prstGeom>
          <a:solidFill>
            <a:srgbClr val="DDDDD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1" name="Rectangle 40"/>
          <p:cNvSpPr/>
          <p:nvPr/>
        </p:nvSpPr>
        <p:spPr>
          <a:xfrm>
            <a:off x="795528" y="7450174"/>
            <a:ext cx="272130" cy="2126337"/>
          </a:xfrm>
          <a:prstGeom prst="rect">
            <a:avLst/>
          </a:prstGeom>
          <a:solidFill>
            <a:srgbClr val="4472C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2" name="TextBox 41"/>
          <p:cNvSpPr txBox="1"/>
          <p:nvPr/>
        </p:nvSpPr>
        <p:spPr>
          <a:xfrm>
            <a:off x="749808" y="9622231"/>
            <a:ext cx="363570" cy="164592"/>
          </a:xfrm>
          <a:prstGeom prst="rect">
            <a:avLst/>
          </a:prstGeom>
          <a:noFill/>
        </p:spPr>
        <p:txBody>
          <a:bodyPr wrap="square">
            <a:spAutoFit/>
          </a:bodyPr>
          <a:lstStyle/>
          <a:p>
            <a:pPr algn="ctr"/>
            <a:r>
              <a:rPr sz="700" b="0" i="0">
                <a:solidFill>
                  <a:srgbClr val="5A5A5A"/>
                </a:solidFill>
                <a:latin typeface="Calibri"/>
              </a:rPr>
              <a:t>2010</a:t>
            </a:r>
          </a:p>
        </p:txBody>
      </p:sp>
      <p:sp>
        <p:nvSpPr>
          <p:cNvPr id="43" name="Rectangle 42"/>
          <p:cNvSpPr/>
          <p:nvPr/>
        </p:nvSpPr>
        <p:spPr>
          <a:xfrm>
            <a:off x="1234448" y="7204827"/>
            <a:ext cx="272130" cy="2371683"/>
          </a:xfrm>
          <a:prstGeom prst="rect">
            <a:avLst/>
          </a:prstGeom>
          <a:solidFill>
            <a:srgbClr val="4472C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4" name="TextBox 43"/>
          <p:cNvSpPr txBox="1"/>
          <p:nvPr/>
        </p:nvSpPr>
        <p:spPr>
          <a:xfrm>
            <a:off x="1188728" y="9622231"/>
            <a:ext cx="363570" cy="164592"/>
          </a:xfrm>
          <a:prstGeom prst="rect">
            <a:avLst/>
          </a:prstGeom>
          <a:noFill/>
        </p:spPr>
        <p:txBody>
          <a:bodyPr wrap="square">
            <a:spAutoFit/>
          </a:bodyPr>
          <a:lstStyle/>
          <a:p>
            <a:pPr algn="ctr"/>
            <a:r>
              <a:rPr sz="700" b="0" i="0">
                <a:solidFill>
                  <a:srgbClr val="5A5A5A"/>
                </a:solidFill>
                <a:latin typeface="Calibri"/>
              </a:rPr>
              <a:t>2012</a:t>
            </a:r>
          </a:p>
        </p:txBody>
      </p:sp>
      <p:sp>
        <p:nvSpPr>
          <p:cNvPr id="45" name="Rectangle 44"/>
          <p:cNvSpPr/>
          <p:nvPr/>
        </p:nvSpPr>
        <p:spPr>
          <a:xfrm>
            <a:off x="1673369" y="6959480"/>
            <a:ext cx="272130" cy="2617030"/>
          </a:xfrm>
          <a:prstGeom prst="rect">
            <a:avLst/>
          </a:prstGeom>
          <a:solidFill>
            <a:srgbClr val="4472C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6" name="TextBox 45"/>
          <p:cNvSpPr txBox="1"/>
          <p:nvPr/>
        </p:nvSpPr>
        <p:spPr>
          <a:xfrm>
            <a:off x="1627649" y="9622231"/>
            <a:ext cx="363570" cy="164592"/>
          </a:xfrm>
          <a:prstGeom prst="rect">
            <a:avLst/>
          </a:prstGeom>
          <a:noFill/>
        </p:spPr>
        <p:txBody>
          <a:bodyPr wrap="square">
            <a:spAutoFit/>
          </a:bodyPr>
          <a:lstStyle/>
          <a:p>
            <a:pPr algn="ctr"/>
            <a:r>
              <a:rPr sz="700" b="0" i="0">
                <a:solidFill>
                  <a:srgbClr val="5A5A5A"/>
                </a:solidFill>
                <a:latin typeface="Calibri"/>
              </a:rPr>
              <a:t>2014</a:t>
            </a:r>
          </a:p>
        </p:txBody>
      </p:sp>
      <p:sp>
        <p:nvSpPr>
          <p:cNvPr id="47" name="Rectangle 46"/>
          <p:cNvSpPr/>
          <p:nvPr/>
        </p:nvSpPr>
        <p:spPr>
          <a:xfrm>
            <a:off x="2112289" y="6714134"/>
            <a:ext cx="272130" cy="2862376"/>
          </a:xfrm>
          <a:prstGeom prst="rect">
            <a:avLst/>
          </a:prstGeom>
          <a:solidFill>
            <a:srgbClr val="4472C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8" name="TextBox 47"/>
          <p:cNvSpPr txBox="1"/>
          <p:nvPr/>
        </p:nvSpPr>
        <p:spPr>
          <a:xfrm>
            <a:off x="2066569" y="9622231"/>
            <a:ext cx="363570" cy="164592"/>
          </a:xfrm>
          <a:prstGeom prst="rect">
            <a:avLst/>
          </a:prstGeom>
          <a:noFill/>
        </p:spPr>
        <p:txBody>
          <a:bodyPr wrap="square">
            <a:spAutoFit/>
          </a:bodyPr>
          <a:lstStyle/>
          <a:p>
            <a:pPr algn="ctr"/>
            <a:r>
              <a:rPr sz="700" b="0" i="0">
                <a:solidFill>
                  <a:srgbClr val="5A5A5A"/>
                </a:solidFill>
                <a:latin typeface="Calibri"/>
              </a:rPr>
              <a:t>2016</a:t>
            </a:r>
          </a:p>
        </p:txBody>
      </p:sp>
      <p:sp>
        <p:nvSpPr>
          <p:cNvPr id="49" name="Rectangle 48"/>
          <p:cNvSpPr/>
          <p:nvPr/>
        </p:nvSpPr>
        <p:spPr>
          <a:xfrm>
            <a:off x="2551210" y="6550569"/>
            <a:ext cx="272130" cy="3025941"/>
          </a:xfrm>
          <a:prstGeom prst="rect">
            <a:avLst/>
          </a:prstGeom>
          <a:solidFill>
            <a:srgbClr val="4472C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0" name="TextBox 49"/>
          <p:cNvSpPr txBox="1"/>
          <p:nvPr/>
        </p:nvSpPr>
        <p:spPr>
          <a:xfrm>
            <a:off x="2505490" y="9622231"/>
            <a:ext cx="363570" cy="164592"/>
          </a:xfrm>
          <a:prstGeom prst="rect">
            <a:avLst/>
          </a:prstGeom>
          <a:noFill/>
        </p:spPr>
        <p:txBody>
          <a:bodyPr wrap="square">
            <a:spAutoFit/>
          </a:bodyPr>
          <a:lstStyle/>
          <a:p>
            <a:pPr algn="ctr"/>
            <a:r>
              <a:rPr sz="700" b="0" i="0">
                <a:solidFill>
                  <a:srgbClr val="5A5A5A"/>
                </a:solidFill>
                <a:latin typeface="Calibri"/>
              </a:rPr>
              <a:t>2018</a:t>
            </a:r>
          </a:p>
        </p:txBody>
      </p:sp>
      <p:sp>
        <p:nvSpPr>
          <p:cNvPr id="51" name="Rectangle 50"/>
          <p:cNvSpPr/>
          <p:nvPr/>
        </p:nvSpPr>
        <p:spPr>
          <a:xfrm>
            <a:off x="2990130" y="6305223"/>
            <a:ext cx="272130" cy="3271287"/>
          </a:xfrm>
          <a:prstGeom prst="rect">
            <a:avLst/>
          </a:prstGeom>
          <a:solidFill>
            <a:srgbClr val="4472C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2" name="TextBox 51"/>
          <p:cNvSpPr txBox="1"/>
          <p:nvPr/>
        </p:nvSpPr>
        <p:spPr>
          <a:xfrm>
            <a:off x="2944410" y="9622231"/>
            <a:ext cx="363570" cy="164592"/>
          </a:xfrm>
          <a:prstGeom prst="rect">
            <a:avLst/>
          </a:prstGeom>
          <a:noFill/>
        </p:spPr>
        <p:txBody>
          <a:bodyPr wrap="square">
            <a:spAutoFit/>
          </a:bodyPr>
          <a:lstStyle/>
          <a:p>
            <a:pPr algn="ctr"/>
            <a:r>
              <a:rPr sz="700" b="0" i="0">
                <a:solidFill>
                  <a:srgbClr val="5A5A5A"/>
                </a:solidFill>
                <a:latin typeface="Calibri"/>
              </a:rPr>
              <a:t>2020</a:t>
            </a:r>
          </a:p>
        </p:txBody>
      </p:sp>
      <p:sp>
        <p:nvSpPr>
          <p:cNvPr id="53" name="Rectangle 52"/>
          <p:cNvSpPr/>
          <p:nvPr/>
        </p:nvSpPr>
        <p:spPr>
          <a:xfrm>
            <a:off x="3429051" y="6059876"/>
            <a:ext cx="272130" cy="3516634"/>
          </a:xfrm>
          <a:prstGeom prst="rect">
            <a:avLst/>
          </a:prstGeom>
          <a:solidFill>
            <a:srgbClr val="4472C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4" name="TextBox 53"/>
          <p:cNvSpPr txBox="1"/>
          <p:nvPr/>
        </p:nvSpPr>
        <p:spPr>
          <a:xfrm>
            <a:off x="3383331" y="9622231"/>
            <a:ext cx="363570" cy="164592"/>
          </a:xfrm>
          <a:prstGeom prst="rect">
            <a:avLst/>
          </a:prstGeom>
          <a:noFill/>
        </p:spPr>
        <p:txBody>
          <a:bodyPr wrap="square">
            <a:spAutoFit/>
          </a:bodyPr>
          <a:lstStyle/>
          <a:p>
            <a:pPr algn="ctr"/>
            <a:r>
              <a:rPr sz="700" b="0" i="0">
                <a:solidFill>
                  <a:srgbClr val="5A5A5A"/>
                </a:solidFill>
                <a:latin typeface="Calibri"/>
              </a:rPr>
              <a:t>2022</a:t>
            </a:r>
          </a:p>
        </p:txBody>
      </p:sp>
      <p:sp>
        <p:nvSpPr>
          <p:cNvPr id="55" name="Rectangle 54"/>
          <p:cNvSpPr/>
          <p:nvPr/>
        </p:nvSpPr>
        <p:spPr>
          <a:xfrm>
            <a:off x="3867972" y="5732747"/>
            <a:ext cx="272130" cy="3843763"/>
          </a:xfrm>
          <a:prstGeom prst="rect">
            <a:avLst/>
          </a:prstGeom>
          <a:solidFill>
            <a:srgbClr val="4472C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6" name="TextBox 55"/>
          <p:cNvSpPr txBox="1"/>
          <p:nvPr/>
        </p:nvSpPr>
        <p:spPr>
          <a:xfrm>
            <a:off x="3822252" y="9622231"/>
            <a:ext cx="363570" cy="164592"/>
          </a:xfrm>
          <a:prstGeom prst="rect">
            <a:avLst/>
          </a:prstGeom>
          <a:noFill/>
        </p:spPr>
        <p:txBody>
          <a:bodyPr wrap="square">
            <a:spAutoFit/>
          </a:bodyPr>
          <a:lstStyle/>
          <a:p>
            <a:pPr algn="ctr"/>
            <a:r>
              <a:rPr sz="700" b="0" i="0">
                <a:solidFill>
                  <a:srgbClr val="5A5A5A"/>
                </a:solidFill>
                <a:latin typeface="Calibri"/>
              </a:rPr>
              <a:t>2024</a:t>
            </a:r>
          </a:p>
        </p:txBody>
      </p:sp>
      <p:cxnSp>
        <p:nvCxnSpPr>
          <p:cNvPr id="57" name="Connector 56"/>
          <p:cNvCxnSpPr/>
          <p:nvPr/>
        </p:nvCxnSpPr>
        <p:spPr>
          <a:xfrm flipV="1">
            <a:off x="931593" y="7186539"/>
            <a:ext cx="438920" cy="245347"/>
          </a:xfrm>
          <a:prstGeom prst="line">
            <a:avLst/>
          </a:prstGeom>
          <a:ln w="25400">
            <a:solidFill>
              <a:srgbClr val="C8743C"/>
            </a:solidFill>
          </a:ln>
        </p:spPr>
        <p:style>
          <a:lnRef idx="2">
            <a:schemeClr val="accent1"/>
          </a:lnRef>
          <a:fillRef idx="0">
            <a:schemeClr val="accent1"/>
          </a:fillRef>
          <a:effectRef idx="1">
            <a:schemeClr val="accent1"/>
          </a:effectRef>
          <a:fontRef idx="minor">
            <a:schemeClr val="tx1"/>
          </a:fontRef>
        </p:style>
      </p:cxnSp>
      <p:cxnSp>
        <p:nvCxnSpPr>
          <p:cNvPr id="58" name="Connector 57"/>
          <p:cNvCxnSpPr/>
          <p:nvPr/>
        </p:nvCxnSpPr>
        <p:spPr>
          <a:xfrm flipV="1">
            <a:off x="1370513" y="6941192"/>
            <a:ext cx="438921" cy="245347"/>
          </a:xfrm>
          <a:prstGeom prst="line">
            <a:avLst/>
          </a:prstGeom>
          <a:ln w="25400">
            <a:solidFill>
              <a:srgbClr val="C8743C"/>
            </a:solidFill>
          </a:ln>
        </p:spPr>
        <p:style>
          <a:lnRef idx="2">
            <a:schemeClr val="accent1"/>
          </a:lnRef>
          <a:fillRef idx="0">
            <a:schemeClr val="accent1"/>
          </a:fillRef>
          <a:effectRef idx="1">
            <a:schemeClr val="accent1"/>
          </a:effectRef>
          <a:fontRef idx="minor">
            <a:schemeClr val="tx1"/>
          </a:fontRef>
        </p:style>
      </p:cxnSp>
      <p:cxnSp>
        <p:nvCxnSpPr>
          <p:cNvPr id="59" name="Connector 58"/>
          <p:cNvCxnSpPr/>
          <p:nvPr/>
        </p:nvCxnSpPr>
        <p:spPr>
          <a:xfrm flipV="1">
            <a:off x="1809434" y="6695846"/>
            <a:ext cx="438921" cy="245346"/>
          </a:xfrm>
          <a:prstGeom prst="line">
            <a:avLst/>
          </a:prstGeom>
          <a:ln w="25400">
            <a:solidFill>
              <a:srgbClr val="C8743C"/>
            </a:solidFill>
          </a:ln>
        </p:spPr>
        <p:style>
          <a:lnRef idx="2">
            <a:schemeClr val="accent1"/>
          </a:lnRef>
          <a:fillRef idx="0">
            <a:schemeClr val="accent1"/>
          </a:fillRef>
          <a:effectRef idx="1">
            <a:schemeClr val="accent1"/>
          </a:effectRef>
          <a:fontRef idx="minor">
            <a:schemeClr val="tx1"/>
          </a:fontRef>
        </p:style>
      </p:cxnSp>
      <p:cxnSp>
        <p:nvCxnSpPr>
          <p:cNvPr id="60" name="Connector 59"/>
          <p:cNvCxnSpPr/>
          <p:nvPr/>
        </p:nvCxnSpPr>
        <p:spPr>
          <a:xfrm flipV="1">
            <a:off x="2248355" y="6532281"/>
            <a:ext cx="438920" cy="163565"/>
          </a:xfrm>
          <a:prstGeom prst="line">
            <a:avLst/>
          </a:prstGeom>
          <a:ln w="25400">
            <a:solidFill>
              <a:srgbClr val="C8743C"/>
            </a:solidFill>
          </a:ln>
        </p:spPr>
        <p:style>
          <a:lnRef idx="2">
            <a:schemeClr val="accent1"/>
          </a:lnRef>
          <a:fillRef idx="0">
            <a:schemeClr val="accent1"/>
          </a:fillRef>
          <a:effectRef idx="1">
            <a:schemeClr val="accent1"/>
          </a:effectRef>
          <a:fontRef idx="minor">
            <a:schemeClr val="tx1"/>
          </a:fontRef>
        </p:style>
      </p:cxnSp>
      <p:cxnSp>
        <p:nvCxnSpPr>
          <p:cNvPr id="61" name="Connector 60"/>
          <p:cNvCxnSpPr/>
          <p:nvPr/>
        </p:nvCxnSpPr>
        <p:spPr>
          <a:xfrm flipV="1">
            <a:off x="2687275" y="6286935"/>
            <a:ext cx="438921" cy="245346"/>
          </a:xfrm>
          <a:prstGeom prst="line">
            <a:avLst/>
          </a:prstGeom>
          <a:ln w="25400">
            <a:solidFill>
              <a:srgbClr val="C8743C"/>
            </a:solidFill>
          </a:ln>
        </p:spPr>
        <p:style>
          <a:lnRef idx="2">
            <a:schemeClr val="accent1"/>
          </a:lnRef>
          <a:fillRef idx="0">
            <a:schemeClr val="accent1"/>
          </a:fillRef>
          <a:effectRef idx="1">
            <a:schemeClr val="accent1"/>
          </a:effectRef>
          <a:fontRef idx="minor">
            <a:schemeClr val="tx1"/>
          </a:fontRef>
        </p:style>
      </p:cxnSp>
      <p:cxnSp>
        <p:nvCxnSpPr>
          <p:cNvPr id="62" name="Connector 61"/>
          <p:cNvCxnSpPr/>
          <p:nvPr/>
        </p:nvCxnSpPr>
        <p:spPr>
          <a:xfrm flipV="1">
            <a:off x="3126196" y="6041588"/>
            <a:ext cx="438920" cy="245347"/>
          </a:xfrm>
          <a:prstGeom prst="line">
            <a:avLst/>
          </a:prstGeom>
          <a:ln w="25400">
            <a:solidFill>
              <a:srgbClr val="C8743C"/>
            </a:solidFill>
          </a:ln>
        </p:spPr>
        <p:style>
          <a:lnRef idx="2">
            <a:schemeClr val="accent1"/>
          </a:lnRef>
          <a:fillRef idx="0">
            <a:schemeClr val="accent1"/>
          </a:fillRef>
          <a:effectRef idx="1">
            <a:schemeClr val="accent1"/>
          </a:effectRef>
          <a:fontRef idx="minor">
            <a:schemeClr val="tx1"/>
          </a:fontRef>
        </p:style>
      </p:cxnSp>
      <p:cxnSp>
        <p:nvCxnSpPr>
          <p:cNvPr id="63" name="Connector 62"/>
          <p:cNvCxnSpPr/>
          <p:nvPr/>
        </p:nvCxnSpPr>
        <p:spPr>
          <a:xfrm flipV="1">
            <a:off x="3565116" y="5714459"/>
            <a:ext cx="438921" cy="327129"/>
          </a:xfrm>
          <a:prstGeom prst="line">
            <a:avLst/>
          </a:prstGeom>
          <a:ln w="25400">
            <a:solidFill>
              <a:srgbClr val="C8743C"/>
            </a:solidFill>
          </a:ln>
        </p:spPr>
        <p:style>
          <a:lnRef idx="2">
            <a:schemeClr val="accent1"/>
          </a:lnRef>
          <a:fillRef idx="0">
            <a:schemeClr val="accent1"/>
          </a:fillRef>
          <a:effectRef idx="1">
            <a:schemeClr val="accent1"/>
          </a:effectRef>
          <a:fontRef idx="minor">
            <a:schemeClr val="tx1"/>
          </a:fontRef>
        </p:style>
      </p:cxnSp>
      <p:sp>
        <p:nvSpPr>
          <p:cNvPr id="64" name="Rectangle 63"/>
          <p:cNvSpPr/>
          <p:nvPr/>
        </p:nvSpPr>
        <p:spPr>
          <a:xfrm>
            <a:off x="795528" y="9722815"/>
            <a:ext cx="164592" cy="118872"/>
          </a:xfrm>
          <a:prstGeom prst="rect">
            <a:avLst/>
          </a:prstGeom>
          <a:solidFill>
            <a:srgbClr val="4472C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5" name="TextBox 64"/>
          <p:cNvSpPr txBox="1"/>
          <p:nvPr/>
        </p:nvSpPr>
        <p:spPr>
          <a:xfrm>
            <a:off x="996696" y="9704527"/>
            <a:ext cx="1188720" cy="155448"/>
          </a:xfrm>
          <a:prstGeom prst="rect">
            <a:avLst/>
          </a:prstGeom>
          <a:noFill/>
        </p:spPr>
        <p:txBody>
          <a:bodyPr wrap="square">
            <a:spAutoFit/>
          </a:bodyPr>
          <a:lstStyle/>
          <a:p>
            <a:pPr algn="l"/>
            <a:r>
              <a:rPr sz="750" b="0" i="0">
                <a:solidFill>
                  <a:srgbClr val="2B2B2B"/>
                </a:solidFill>
                <a:latin typeface="Calibri"/>
              </a:rPr>
              <a:t>Diagnosed cases</a:t>
            </a:r>
          </a:p>
        </p:txBody>
      </p:sp>
      <p:cxnSp>
        <p:nvCxnSpPr>
          <p:cNvPr id="66" name="Connector 65"/>
          <p:cNvCxnSpPr/>
          <p:nvPr/>
        </p:nvCxnSpPr>
        <p:spPr>
          <a:xfrm>
            <a:off x="2212848" y="9777679"/>
            <a:ext cx="182880" cy="0"/>
          </a:xfrm>
          <a:prstGeom prst="line">
            <a:avLst/>
          </a:prstGeom>
          <a:ln w="25400">
            <a:solidFill>
              <a:srgbClr val="C8743C"/>
            </a:solidFill>
          </a:ln>
        </p:spPr>
        <p:style>
          <a:lnRef idx="2">
            <a:schemeClr val="accent1"/>
          </a:lnRef>
          <a:fillRef idx="0">
            <a:schemeClr val="accent1"/>
          </a:fillRef>
          <a:effectRef idx="1">
            <a:schemeClr val="accent1"/>
          </a:effectRef>
          <a:fontRef idx="minor">
            <a:schemeClr val="tx1"/>
          </a:fontRef>
        </p:style>
      </p:cxnSp>
      <p:sp>
        <p:nvSpPr>
          <p:cNvPr id="67" name="TextBox 66"/>
          <p:cNvSpPr txBox="1"/>
          <p:nvPr/>
        </p:nvSpPr>
        <p:spPr>
          <a:xfrm>
            <a:off x="2441448" y="9704527"/>
            <a:ext cx="457200" cy="155448"/>
          </a:xfrm>
          <a:prstGeom prst="rect">
            <a:avLst/>
          </a:prstGeom>
          <a:noFill/>
        </p:spPr>
        <p:txBody>
          <a:bodyPr wrap="square">
            <a:spAutoFit/>
          </a:bodyPr>
          <a:lstStyle/>
          <a:p>
            <a:pPr algn="l"/>
            <a:r>
              <a:rPr sz="750" b="0" i="0">
                <a:solidFill>
                  <a:srgbClr val="2B2B2B"/>
                </a:solidFill>
                <a:latin typeface="Calibri"/>
              </a:rPr>
              <a:t>Trend</a:t>
            </a:r>
          </a:p>
        </p:txBody>
      </p:sp>
      <p:sp>
        <p:nvSpPr>
          <p:cNvPr id="68" name="TextBox 67"/>
          <p:cNvSpPr txBox="1"/>
          <p:nvPr/>
        </p:nvSpPr>
        <p:spPr>
          <a:xfrm>
            <a:off x="384048" y="9887407"/>
            <a:ext cx="3959420" cy="128016"/>
          </a:xfrm>
          <a:prstGeom prst="rect">
            <a:avLst/>
          </a:prstGeom>
          <a:noFill/>
        </p:spPr>
        <p:txBody>
          <a:bodyPr wrap="square">
            <a:spAutoFit/>
          </a:bodyPr>
          <a:lstStyle/>
          <a:p>
            <a:pPr algn="r"/>
            <a:r>
              <a:rPr sz="700" b="0" i="1">
                <a:solidFill>
                  <a:srgbClr val="5A5A5A"/>
                </a:solidFill>
                <a:latin typeface="Calibri"/>
              </a:rPr>
              <a:t>Source: Diabetes UK, 2026</a:t>
            </a:r>
          </a:p>
        </p:txBody>
      </p:sp>
      <p:sp>
        <p:nvSpPr>
          <p:cNvPr id="69" name="Rectangle 68"/>
          <p:cNvSpPr/>
          <p:nvPr/>
        </p:nvSpPr>
        <p:spPr>
          <a:xfrm>
            <a:off x="4581212" y="5066777"/>
            <a:ext cx="5014363" cy="4985221"/>
          </a:xfrm>
          <a:prstGeom prst="rect">
            <a:avLst/>
          </a:prstGeom>
          <a:solidFill>
            <a:srgbClr val="FBF8F4"/>
          </a:solidFill>
          <a:ln w="31750">
            <a:solidFill>
              <a:srgbClr val="00695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0" name="TextBox 69"/>
          <p:cNvSpPr txBox="1"/>
          <p:nvPr/>
        </p:nvSpPr>
        <p:spPr>
          <a:xfrm>
            <a:off x="4709228" y="5158217"/>
            <a:ext cx="4758331" cy="256032"/>
          </a:xfrm>
          <a:prstGeom prst="rect">
            <a:avLst/>
          </a:prstGeom>
          <a:noFill/>
        </p:spPr>
        <p:txBody>
          <a:bodyPr wrap="square">
            <a:spAutoFit/>
          </a:bodyPr>
          <a:lstStyle/>
          <a:p>
            <a:pPr algn="l"/>
            <a:r>
              <a:rPr sz="1200" b="1" i="0">
                <a:solidFill>
                  <a:srgbClr val="00695C"/>
                </a:solidFill>
                <a:latin typeface="Cambria"/>
              </a:rPr>
              <a:t>Research Question, Aim and Objectives</a:t>
            </a:r>
          </a:p>
        </p:txBody>
      </p:sp>
      <p:sp>
        <p:nvSpPr>
          <p:cNvPr id="71" name="TextBox 70"/>
          <p:cNvSpPr txBox="1"/>
          <p:nvPr/>
        </p:nvSpPr>
        <p:spPr>
          <a:xfrm>
            <a:off x="4709228" y="5450825"/>
            <a:ext cx="4758331" cy="201168"/>
          </a:xfrm>
          <a:prstGeom prst="rect">
            <a:avLst/>
          </a:prstGeom>
          <a:noFill/>
        </p:spPr>
        <p:txBody>
          <a:bodyPr wrap="square">
            <a:spAutoFit/>
          </a:bodyPr>
          <a:lstStyle/>
          <a:p>
            <a:pPr algn="l"/>
            <a:r>
              <a:rPr sz="850" b="1" i="0">
                <a:solidFill>
                  <a:srgbClr val="C8743C"/>
                </a:solidFill>
                <a:latin typeface="Calibri"/>
              </a:rPr>
              <a:t>RESEARCH QUESTION</a:t>
            </a:r>
          </a:p>
        </p:txBody>
      </p:sp>
      <p:sp>
        <p:nvSpPr>
          <p:cNvPr id="72" name="TextBox 71"/>
          <p:cNvSpPr txBox="1"/>
          <p:nvPr/>
        </p:nvSpPr>
        <p:spPr>
          <a:xfrm>
            <a:off x="4709228" y="5670281"/>
            <a:ext cx="4758331" cy="658368"/>
          </a:xfrm>
          <a:prstGeom prst="rect">
            <a:avLst/>
          </a:prstGeom>
          <a:noFill/>
        </p:spPr>
        <p:txBody>
          <a:bodyPr wrap="square">
            <a:spAutoFit/>
          </a:bodyPr>
          <a:lstStyle/>
          <a:p>
            <a:pPr>
              <a:spcBef>
                <a:spcPts val="400"/>
              </a:spcBef>
            </a:pPr>
            <a:r>
              <a:rPr sz="930" i="1">
                <a:solidFill>
                  <a:srgbClr val="2B2B2B"/>
                </a:solidFill>
                <a:latin typeface="Calibri"/>
              </a:rPr>
              <a:t>How effective is lifestyle modification in supporting blood glucose control as part of diabetes management among adults in the UK, and what factors influence engagement?</a:t>
            </a:r>
          </a:p>
        </p:txBody>
      </p:sp>
      <p:sp>
        <p:nvSpPr>
          <p:cNvPr id="73" name="TextBox 72"/>
          <p:cNvSpPr txBox="1"/>
          <p:nvPr/>
        </p:nvSpPr>
        <p:spPr>
          <a:xfrm>
            <a:off x="4709228" y="6365225"/>
            <a:ext cx="4758331" cy="201168"/>
          </a:xfrm>
          <a:prstGeom prst="rect">
            <a:avLst/>
          </a:prstGeom>
          <a:noFill/>
        </p:spPr>
        <p:txBody>
          <a:bodyPr wrap="square">
            <a:spAutoFit/>
          </a:bodyPr>
          <a:lstStyle/>
          <a:p>
            <a:pPr algn="l"/>
            <a:r>
              <a:rPr sz="850" b="1" i="0">
                <a:solidFill>
                  <a:srgbClr val="C8743C"/>
                </a:solidFill>
                <a:latin typeface="Calibri"/>
              </a:rPr>
              <a:t>AIM</a:t>
            </a:r>
          </a:p>
        </p:txBody>
      </p:sp>
      <p:sp>
        <p:nvSpPr>
          <p:cNvPr id="74" name="TextBox 73"/>
          <p:cNvSpPr txBox="1"/>
          <p:nvPr/>
        </p:nvSpPr>
        <p:spPr>
          <a:xfrm>
            <a:off x="4709228" y="6584681"/>
            <a:ext cx="4758331" cy="621792"/>
          </a:xfrm>
          <a:prstGeom prst="rect">
            <a:avLst/>
          </a:prstGeom>
          <a:noFill/>
        </p:spPr>
        <p:txBody>
          <a:bodyPr wrap="square">
            <a:spAutoFit/>
          </a:bodyPr>
          <a:lstStyle/>
          <a:p>
            <a:pPr>
              <a:spcBef>
                <a:spcPts val="400"/>
              </a:spcBef>
            </a:pPr>
            <a:r>
              <a:rPr sz="930" i="0">
                <a:solidFill>
                  <a:srgbClr val="2B2B2B"/>
                </a:solidFill>
                <a:latin typeface="Calibri"/>
              </a:rPr>
              <a:t>To explore the effectiveness of diet, physical activity and structured weight management in achieving glycaemic control, and to identify factors that support or hinder adherence among UK adults.</a:t>
            </a:r>
          </a:p>
        </p:txBody>
      </p:sp>
      <p:sp>
        <p:nvSpPr>
          <p:cNvPr id="75" name="TextBox 74"/>
          <p:cNvSpPr txBox="1"/>
          <p:nvPr/>
        </p:nvSpPr>
        <p:spPr>
          <a:xfrm>
            <a:off x="4709228" y="7243049"/>
            <a:ext cx="4758331" cy="201168"/>
          </a:xfrm>
          <a:prstGeom prst="rect">
            <a:avLst/>
          </a:prstGeom>
          <a:noFill/>
        </p:spPr>
        <p:txBody>
          <a:bodyPr wrap="square">
            <a:spAutoFit/>
          </a:bodyPr>
          <a:lstStyle/>
          <a:p>
            <a:pPr algn="l"/>
            <a:r>
              <a:rPr sz="850" b="1" i="0">
                <a:solidFill>
                  <a:srgbClr val="C8743C"/>
                </a:solidFill>
                <a:latin typeface="Calibri"/>
              </a:rPr>
              <a:t>OBJECTIVES</a:t>
            </a:r>
          </a:p>
        </p:txBody>
      </p:sp>
      <p:sp>
        <p:nvSpPr>
          <p:cNvPr id="76" name="Oval 75"/>
          <p:cNvSpPr/>
          <p:nvPr/>
        </p:nvSpPr>
        <p:spPr>
          <a:xfrm>
            <a:off x="4709228" y="7480793"/>
            <a:ext cx="237744" cy="237744"/>
          </a:xfrm>
          <a:prstGeom prst="ellipse">
            <a:avLst/>
          </a:prstGeom>
          <a:solidFill>
            <a:srgbClr val="1E2A5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sz="850" b="1">
                <a:solidFill>
                  <a:srgbClr val="FFFFFF"/>
                </a:solidFill>
                <a:latin typeface="Calibri"/>
              </a:rPr>
              <a:t>1</a:t>
            </a:r>
          </a:p>
        </p:txBody>
      </p:sp>
      <p:sp>
        <p:nvSpPr>
          <p:cNvPr id="77" name="TextBox 76"/>
          <p:cNvSpPr txBox="1"/>
          <p:nvPr/>
        </p:nvSpPr>
        <p:spPr>
          <a:xfrm>
            <a:off x="4983548" y="7462505"/>
            <a:ext cx="4447435" cy="585216"/>
          </a:xfrm>
          <a:prstGeom prst="rect">
            <a:avLst/>
          </a:prstGeom>
          <a:noFill/>
        </p:spPr>
        <p:txBody>
          <a:bodyPr wrap="square">
            <a:spAutoFit/>
          </a:bodyPr>
          <a:lstStyle/>
          <a:p>
            <a:pPr>
              <a:spcBef>
                <a:spcPts val="400"/>
              </a:spcBef>
            </a:pPr>
            <a:r>
              <a:rPr sz="900" i="0">
                <a:solidFill>
                  <a:srgbClr val="2B2B2B"/>
                </a:solidFill>
                <a:latin typeface="Calibri"/>
              </a:rPr>
              <a:t>Evaluate evidence on diet, activity and weight management for improving HbA1c and supporting diabetes remission.</a:t>
            </a:r>
          </a:p>
        </p:txBody>
      </p:sp>
      <p:sp>
        <p:nvSpPr>
          <p:cNvPr id="78" name="Oval 77"/>
          <p:cNvSpPr/>
          <p:nvPr/>
        </p:nvSpPr>
        <p:spPr>
          <a:xfrm>
            <a:off x="4709228" y="8102585"/>
            <a:ext cx="237744" cy="237744"/>
          </a:xfrm>
          <a:prstGeom prst="ellipse">
            <a:avLst/>
          </a:prstGeom>
          <a:solidFill>
            <a:srgbClr val="1E2A5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sz="850" b="1">
                <a:solidFill>
                  <a:srgbClr val="FFFFFF"/>
                </a:solidFill>
                <a:latin typeface="Calibri"/>
              </a:rPr>
              <a:t>2</a:t>
            </a:r>
          </a:p>
        </p:txBody>
      </p:sp>
      <p:sp>
        <p:nvSpPr>
          <p:cNvPr id="79" name="TextBox 78"/>
          <p:cNvSpPr txBox="1"/>
          <p:nvPr/>
        </p:nvSpPr>
        <p:spPr>
          <a:xfrm>
            <a:off x="4983548" y="8084297"/>
            <a:ext cx="4447435" cy="585216"/>
          </a:xfrm>
          <a:prstGeom prst="rect">
            <a:avLst/>
          </a:prstGeom>
          <a:noFill/>
        </p:spPr>
        <p:txBody>
          <a:bodyPr wrap="square">
            <a:spAutoFit/>
          </a:bodyPr>
          <a:lstStyle/>
          <a:p>
            <a:pPr>
              <a:spcBef>
                <a:spcPts val="400"/>
              </a:spcBef>
            </a:pPr>
            <a:r>
              <a:rPr sz="900" i="0">
                <a:solidFill>
                  <a:srgbClr val="2B2B2B"/>
                </a:solidFill>
                <a:latin typeface="Calibri"/>
              </a:rPr>
              <a:t>Identify cultural, structural and psychosocial barriers to adherence among UK adults (Rushforth et al., 2016; Boocock et al., 2024; Greenhalgh et al., 2011).</a:t>
            </a:r>
          </a:p>
        </p:txBody>
      </p:sp>
      <p:sp>
        <p:nvSpPr>
          <p:cNvPr id="80" name="Oval 79"/>
          <p:cNvSpPr/>
          <p:nvPr/>
        </p:nvSpPr>
        <p:spPr>
          <a:xfrm>
            <a:off x="4709228" y="8724377"/>
            <a:ext cx="237744" cy="237744"/>
          </a:xfrm>
          <a:prstGeom prst="ellipse">
            <a:avLst/>
          </a:prstGeom>
          <a:solidFill>
            <a:srgbClr val="1E2A5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sz="850" b="1">
                <a:solidFill>
                  <a:srgbClr val="FFFFFF"/>
                </a:solidFill>
                <a:latin typeface="Calibri"/>
              </a:rPr>
              <a:t>3</a:t>
            </a:r>
          </a:p>
        </p:txBody>
      </p:sp>
      <p:sp>
        <p:nvSpPr>
          <p:cNvPr id="81" name="TextBox 80"/>
          <p:cNvSpPr txBox="1"/>
          <p:nvPr/>
        </p:nvSpPr>
        <p:spPr>
          <a:xfrm>
            <a:off x="4983548" y="8706089"/>
            <a:ext cx="4447435" cy="585216"/>
          </a:xfrm>
          <a:prstGeom prst="rect">
            <a:avLst/>
          </a:prstGeom>
          <a:noFill/>
        </p:spPr>
        <p:txBody>
          <a:bodyPr wrap="square">
            <a:spAutoFit/>
          </a:bodyPr>
          <a:lstStyle/>
          <a:p>
            <a:pPr>
              <a:spcBef>
                <a:spcPts val="400"/>
              </a:spcBef>
            </a:pPr>
            <a:r>
              <a:rPr sz="900" i="0">
                <a:solidFill>
                  <a:srgbClr val="2B2B2B"/>
                </a:solidFill>
                <a:latin typeface="Calibri"/>
              </a:rPr>
              <a:t>Examine facilitators such as structured support and self-monitoring that improve glycaemic control (Rehackova et al., 2022; Rai et al., 2023).</a:t>
            </a:r>
          </a:p>
        </p:txBody>
      </p:sp>
      <p:sp>
        <p:nvSpPr>
          <p:cNvPr id="82" name="Rectangle 81"/>
          <p:cNvSpPr/>
          <p:nvPr/>
        </p:nvSpPr>
        <p:spPr>
          <a:xfrm>
            <a:off x="9741880" y="5066777"/>
            <a:ext cx="5085115" cy="4985221"/>
          </a:xfrm>
          <a:prstGeom prst="rect">
            <a:avLst/>
          </a:prstGeom>
          <a:solidFill>
            <a:srgbClr val="FBF8F4"/>
          </a:solidFill>
          <a:ln w="31750">
            <a:solidFill>
              <a:srgbClr val="1565C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3" name="TextBox 82"/>
          <p:cNvSpPr txBox="1"/>
          <p:nvPr/>
        </p:nvSpPr>
        <p:spPr>
          <a:xfrm>
            <a:off x="9869896" y="5158217"/>
            <a:ext cx="4829083" cy="256032"/>
          </a:xfrm>
          <a:prstGeom prst="rect">
            <a:avLst/>
          </a:prstGeom>
          <a:noFill/>
        </p:spPr>
        <p:txBody>
          <a:bodyPr wrap="square">
            <a:spAutoFit/>
          </a:bodyPr>
          <a:lstStyle/>
          <a:p>
            <a:pPr algn="l"/>
            <a:r>
              <a:rPr sz="1200" b="1" i="0">
                <a:solidFill>
                  <a:srgbClr val="1565C0"/>
                </a:solidFill>
                <a:latin typeface="Cambria"/>
              </a:rPr>
              <a:t>References</a:t>
            </a:r>
          </a:p>
        </p:txBody>
      </p:sp>
      <p:sp>
        <p:nvSpPr>
          <p:cNvPr id="84" name="TextBox 83"/>
          <p:cNvSpPr txBox="1"/>
          <p:nvPr/>
        </p:nvSpPr>
        <p:spPr>
          <a:xfrm>
            <a:off x="9869896" y="5450825"/>
            <a:ext cx="4829083" cy="4509733"/>
          </a:xfrm>
          <a:prstGeom prst="rect">
            <a:avLst/>
          </a:prstGeom>
          <a:noFill/>
        </p:spPr>
        <p:txBody>
          <a:bodyPr wrap="square">
            <a:spAutoFit/>
          </a:bodyPr>
          <a:lstStyle/>
          <a:p>
            <a:pPr>
              <a:spcAft>
                <a:spcPts val="400"/>
              </a:spcAft>
            </a:pPr>
            <a:r>
              <a:rPr sz="750">
                <a:solidFill>
                  <a:srgbClr val="2B2B2B"/>
                </a:solidFill>
                <a:latin typeface="Calibri"/>
              </a:rPr>
              <a:t>Boocock, R.C. et al. (2024) Journal of Nutritional Science, 13, e28.</a:t>
            </a:r>
          </a:p>
          <a:p>
            <a:pPr>
              <a:spcAft>
                <a:spcPts val="400"/>
              </a:spcAft>
            </a:pPr>
            <a:r>
              <a:rPr sz="750">
                <a:solidFill>
                  <a:srgbClr val="2B2B2B"/>
                </a:solidFill>
                <a:latin typeface="Calibri"/>
              </a:rPr>
              <a:t>Diabetes Remission Clinical Trial (DiRECT) (2026) About DiRECT. Available at: directclinicaltrial.org.uk (Accessed: 26 June 2026).</a:t>
            </a:r>
          </a:p>
          <a:p>
            <a:pPr>
              <a:spcAft>
                <a:spcPts val="400"/>
              </a:spcAft>
            </a:pPr>
            <a:r>
              <a:rPr sz="750">
                <a:solidFill>
                  <a:srgbClr val="2B2B2B"/>
                </a:solidFill>
                <a:latin typeface="Calibri"/>
              </a:rPr>
              <a:t>Diabetes UK (2026) How many people in the UK have diabetes? Available at: diabetes.org.uk (Accessed: 26 June 2026).</a:t>
            </a:r>
          </a:p>
          <a:p>
            <a:pPr>
              <a:spcAft>
                <a:spcPts val="400"/>
              </a:spcAft>
            </a:pPr>
            <a:r>
              <a:rPr sz="750">
                <a:solidFill>
                  <a:srgbClr val="2B2B2B"/>
                </a:solidFill>
                <a:latin typeface="Calibri"/>
              </a:rPr>
              <a:t>Greenhalgh, T. et al. (2011) Journal of Health Services Research and Policy, 16(1), pp. 37-43.</a:t>
            </a:r>
          </a:p>
          <a:p>
            <a:pPr>
              <a:spcAft>
                <a:spcPts val="400"/>
              </a:spcAft>
            </a:pPr>
            <a:r>
              <a:rPr sz="750">
                <a:solidFill>
                  <a:srgbClr val="2B2B2B"/>
                </a:solidFill>
                <a:latin typeface="Calibri"/>
              </a:rPr>
              <a:t>Lean, M.E. et al. (2018) The Lancet, 391(10120), pp. 541-551.</a:t>
            </a:r>
          </a:p>
          <a:p>
            <a:pPr>
              <a:spcAft>
                <a:spcPts val="400"/>
              </a:spcAft>
            </a:pPr>
            <a:r>
              <a:rPr sz="750">
                <a:solidFill>
                  <a:srgbClr val="2B2B2B"/>
                </a:solidFill>
                <a:latin typeface="Calibri"/>
              </a:rPr>
              <a:t>Lean, M.E. et al. (2019) The Lancet Diabetes and Endocrinology, 7(5), pp. 344-355.</a:t>
            </a:r>
          </a:p>
          <a:p>
            <a:pPr>
              <a:spcAft>
                <a:spcPts val="400"/>
              </a:spcAft>
            </a:pPr>
            <a:r>
              <a:rPr sz="750">
                <a:solidFill>
                  <a:srgbClr val="2B2B2B"/>
                </a:solidFill>
                <a:latin typeface="Calibri"/>
              </a:rPr>
              <a:t>National Institute for Health and Care Research (2024) NHS DPP. Available at: evidence.nihr.ac.uk (Accessed: 26 June 2026).</a:t>
            </a:r>
          </a:p>
          <a:p>
            <a:pPr>
              <a:spcAft>
                <a:spcPts val="400"/>
              </a:spcAft>
            </a:pPr>
            <a:r>
              <a:rPr sz="750">
                <a:solidFill>
                  <a:srgbClr val="2B2B2B"/>
                </a:solidFill>
                <a:latin typeface="Calibri"/>
              </a:rPr>
              <a:t>Office for Health Improvement and Disparities (2025) Diabetes profile: March 2025. London: GOV.UK.</a:t>
            </a:r>
          </a:p>
          <a:p>
            <a:pPr>
              <a:spcAft>
                <a:spcPts val="400"/>
              </a:spcAft>
            </a:pPr>
            <a:r>
              <a:rPr sz="750">
                <a:solidFill>
                  <a:srgbClr val="2B2B2B"/>
                </a:solidFill>
                <a:latin typeface="Calibri"/>
              </a:rPr>
              <a:t>Office for Health Improvement and Disparities (2026) Diabetes profile: April 2026. London: GOV.UK.</a:t>
            </a:r>
          </a:p>
          <a:p>
            <a:pPr>
              <a:spcAft>
                <a:spcPts val="400"/>
              </a:spcAft>
            </a:pPr>
            <a:r>
              <a:rPr sz="750">
                <a:solidFill>
                  <a:srgbClr val="2B2B2B"/>
                </a:solidFill>
                <a:latin typeface="Calibri"/>
              </a:rPr>
              <a:t>Rai, A. et al. (2023) Diabetic Medicine, 40(8), e15132.</a:t>
            </a:r>
          </a:p>
          <a:p>
            <a:pPr>
              <a:spcAft>
                <a:spcPts val="400"/>
              </a:spcAft>
            </a:pPr>
            <a:r>
              <a:rPr sz="750">
                <a:solidFill>
                  <a:srgbClr val="2B2B2B"/>
                </a:solidFill>
                <a:latin typeface="Calibri"/>
              </a:rPr>
              <a:t>Ravindrarajah, R. et al. (2023) PLOS Medicine, 20(2), e1004177.</a:t>
            </a:r>
          </a:p>
          <a:p>
            <a:pPr>
              <a:spcAft>
                <a:spcPts val="400"/>
              </a:spcAft>
            </a:pPr>
            <a:r>
              <a:rPr sz="750">
                <a:solidFill>
                  <a:srgbClr val="2B2B2B"/>
                </a:solidFill>
                <a:latin typeface="Calibri"/>
              </a:rPr>
              <a:t>Ravindrarajah, R., Sutton, M. and Kontopantelis, E. (2023) NHS programme linked to 20% reduction in risk of diabetes. Manchester: University of Manchester.</a:t>
            </a:r>
          </a:p>
          <a:p>
            <a:pPr>
              <a:spcAft>
                <a:spcPts val="400"/>
              </a:spcAft>
            </a:pPr>
            <a:r>
              <a:rPr sz="750">
                <a:solidFill>
                  <a:srgbClr val="2B2B2B"/>
                </a:solidFill>
                <a:latin typeface="Calibri"/>
              </a:rPr>
              <a:t>Ravindrarajah, R. et al. (2025) Diabetic Medicine, 42(7), e70037.</a:t>
            </a:r>
          </a:p>
          <a:p>
            <a:pPr>
              <a:spcAft>
                <a:spcPts val="400"/>
              </a:spcAft>
            </a:pPr>
            <a:r>
              <a:rPr sz="750">
                <a:solidFill>
                  <a:srgbClr val="2B2B2B"/>
                </a:solidFill>
                <a:latin typeface="Calibri"/>
              </a:rPr>
              <a:t>Rehackova, L. et al. (2022) Diabetic Medicine, 39(1), e14689.</a:t>
            </a:r>
          </a:p>
          <a:p>
            <a:pPr>
              <a:spcAft>
                <a:spcPts val="400"/>
              </a:spcAft>
            </a:pPr>
            <a:r>
              <a:rPr sz="750">
                <a:solidFill>
                  <a:srgbClr val="2B2B2B"/>
                </a:solidFill>
                <a:latin typeface="Calibri"/>
              </a:rPr>
              <a:t>Rushforth, B. et al. (2016) British Journal of General Practice, 66(643), pp. e114-e127.</a:t>
            </a:r>
          </a:p>
          <a:p>
            <a:pPr>
              <a:spcAft>
                <a:spcPts val="400"/>
              </a:spcAft>
            </a:pPr>
            <a:r>
              <a:rPr sz="750">
                <a:solidFill>
                  <a:srgbClr val="2B2B2B"/>
                </a:solidFill>
                <a:latin typeface="Calibri"/>
              </a:rPr>
              <a:t>Singh, H., Cinnirella, M. and Bradley, C. (2012) BMJ Open, 2(6), e001459.</a:t>
            </a:r>
          </a:p>
        </p:txBody>
      </p:sp>
      <p:sp>
        <p:nvSpPr>
          <p:cNvPr id="85" name="Rectangle 84"/>
          <p:cNvSpPr/>
          <p:nvPr/>
        </p:nvSpPr>
        <p:spPr>
          <a:xfrm>
            <a:off x="0" y="10362895"/>
            <a:ext cx="15119604" cy="329184"/>
          </a:xfrm>
          <a:prstGeom prst="rect">
            <a:avLst/>
          </a:prstGeom>
          <a:solidFill>
            <a:srgbClr val="1E2A5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6" name="TextBox 85"/>
          <p:cNvSpPr txBox="1"/>
          <p:nvPr/>
        </p:nvSpPr>
        <p:spPr>
          <a:xfrm>
            <a:off x="292608" y="10362895"/>
            <a:ext cx="12248388" cy="329184"/>
          </a:xfrm>
          <a:prstGeom prst="rect">
            <a:avLst/>
          </a:prstGeom>
          <a:noFill/>
        </p:spPr>
        <p:txBody>
          <a:bodyPr wrap="square">
            <a:spAutoFit/>
          </a:bodyPr>
          <a:lstStyle/>
          <a:p>
            <a:pPr algn="l"/>
            <a:r>
              <a:rPr sz="950" b="0" i="0">
                <a:solidFill>
                  <a:srgbClr val="FFFFFF"/>
                </a:solidFill>
                <a:latin typeface="Calibri"/>
              </a:rPr>
              <a:t>Poster Presentation : MSc Public Health and Social Care in Practice  |  LCHS7008</a:t>
            </a:r>
          </a:p>
        </p:txBody>
      </p:sp>
      <p:sp>
        <p:nvSpPr>
          <p:cNvPr id="87" name="TextBox 86"/>
          <p:cNvSpPr txBox="1"/>
          <p:nvPr/>
        </p:nvSpPr>
        <p:spPr>
          <a:xfrm>
            <a:off x="12193524" y="10362895"/>
            <a:ext cx="2743200" cy="329184"/>
          </a:xfrm>
          <a:prstGeom prst="rect">
            <a:avLst/>
          </a:prstGeom>
          <a:noFill/>
        </p:spPr>
        <p:txBody>
          <a:bodyPr wrap="square">
            <a:spAutoFit/>
          </a:bodyPr>
          <a:lstStyle/>
          <a:p>
            <a:pPr algn="r"/>
            <a:r>
              <a:rPr sz="950" b="0" i="0">
                <a:solidFill>
                  <a:srgbClr val="FFFFFF"/>
                </a:solidFill>
                <a:latin typeface="Calibri"/>
              </a:rPr>
              <a:t>MD Shamim Osman  |  2503961</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TotalTime>
  <Words>0</Words>
  <Application>Microsoft Office PowerPoint</Application>
  <PresentationFormat>Custom</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generated using python-pptx</dc:description>
  <cp:lastModifiedBy>MD DIDAR ALAM</cp:lastModifiedBy>
  <cp:revision>2</cp:revision>
  <dcterms:created xsi:type="dcterms:W3CDTF">2013-01-27T09:14:16Z</dcterms:created>
  <dcterms:modified xsi:type="dcterms:W3CDTF">2026-07-01T21:36:01Z</dcterms:modified>
  <cp:category/>
</cp:coreProperties>
</file>