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5" r:id="rId4"/>
    <p:sldId id="266" r:id="rId5"/>
    <p:sldId id="258"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6" d="100"/>
          <a:sy n="86" d="100"/>
        </p:scale>
        <p:origin x="708" y="3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065137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014728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7200F5-8D1D-4DDB-B247-1144DBC965E3}"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878054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07200F5-8D1D-4DDB-B247-1144DBC965E3}"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0450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07200F5-8D1D-4DDB-B247-1144DBC965E3}" type="datetimeFigureOut">
              <a:rPr lang="en-GB" smtClean="0"/>
              <a:t>03/11/2019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776934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7200F5-8D1D-4DDB-B247-1144DBC965E3}" type="datetimeFigureOut">
              <a:rPr lang="en-GB" smtClean="0"/>
              <a:t>03/11/2019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227306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7200F5-8D1D-4DDB-B247-1144DBC965E3}" type="datetimeFigureOut">
              <a:rPr lang="en-GB" smtClean="0"/>
              <a:t>03/11/2019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1072464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7200F5-8D1D-4DDB-B247-1144DBC965E3}"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195439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7200F5-8D1D-4DDB-B247-1144DBC965E3}"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752478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501719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808531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7200F5-8D1D-4DDB-B247-1144DBC965E3}" type="datetimeFigureOut">
              <a:rPr lang="en-GB" smtClean="0"/>
              <a:t>03/11/2019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DA9BFD-2934-461C-9928-BD9F8AC438D8}" type="slidenum">
              <a:rPr lang="en-GB" smtClean="0"/>
              <a:t>‹#›</a:t>
            </a:fld>
            <a:endParaRPr lang="en-GB"/>
          </a:p>
        </p:txBody>
      </p:sp>
    </p:spTree>
    <p:extLst>
      <p:ext uri="{BB962C8B-B14F-4D97-AF65-F5344CB8AC3E}">
        <p14:creationId xmlns:p14="http://schemas.microsoft.com/office/powerpoint/2010/main" val="15885835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gif"/><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864096"/>
          </a:xfrm>
        </p:spPr>
        <p:txBody>
          <a:bodyPr/>
          <a:lstStyle/>
          <a:p>
            <a:r>
              <a:rPr lang="en-GB" dirty="0" smtClean="0"/>
              <a:t>Friction</a:t>
            </a:r>
            <a:endParaRPr lang="en-GB" dirty="0"/>
          </a:p>
        </p:txBody>
      </p:sp>
      <p:pic>
        <p:nvPicPr>
          <p:cNvPr id="1026" name="Picture 2" descr="Image result for friction in spor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8201" y="1226487"/>
            <a:ext cx="2400747" cy="17582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riction in spo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098769"/>
            <a:ext cx="4104456" cy="308155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riction in spor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072837"/>
            <a:ext cx="3906084" cy="31929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1226487"/>
            <a:ext cx="2808312" cy="1477328"/>
          </a:xfrm>
          <a:prstGeom prst="rect">
            <a:avLst/>
          </a:prstGeom>
          <a:noFill/>
        </p:spPr>
        <p:txBody>
          <a:bodyPr wrap="square" rtlCol="0">
            <a:spAutoFit/>
          </a:bodyPr>
          <a:lstStyle/>
          <a:p>
            <a:pPr algn="ctr"/>
            <a:r>
              <a:rPr lang="en-GB" i="1" dirty="0" smtClean="0"/>
              <a:t>The force resisting the relative motion of solid surfaces, fluid layers and material elements sliding against each other</a:t>
            </a:r>
            <a:endParaRPr lang="en-GB" i="1" dirty="0"/>
          </a:p>
        </p:txBody>
      </p:sp>
      <p:sp>
        <p:nvSpPr>
          <p:cNvPr id="5" name="TextBox 4"/>
          <p:cNvSpPr txBox="1"/>
          <p:nvPr/>
        </p:nvSpPr>
        <p:spPr>
          <a:xfrm>
            <a:off x="5940152" y="1226487"/>
            <a:ext cx="2592288" cy="1754326"/>
          </a:xfrm>
          <a:prstGeom prst="rect">
            <a:avLst/>
          </a:prstGeom>
          <a:noFill/>
        </p:spPr>
        <p:txBody>
          <a:bodyPr wrap="square" rtlCol="0">
            <a:spAutoFit/>
          </a:bodyPr>
          <a:lstStyle/>
          <a:p>
            <a:r>
              <a:rPr lang="en-GB" dirty="0" smtClean="0"/>
              <a:t>Static friction</a:t>
            </a:r>
          </a:p>
          <a:p>
            <a:r>
              <a:rPr lang="en-GB" dirty="0" smtClean="0"/>
              <a:t>Sliding friction</a:t>
            </a:r>
          </a:p>
          <a:p>
            <a:r>
              <a:rPr lang="en-GB" dirty="0" smtClean="0"/>
              <a:t>Rolling friction</a:t>
            </a:r>
          </a:p>
          <a:p>
            <a:r>
              <a:rPr lang="en-GB" dirty="0" smtClean="0"/>
              <a:t>Fluid Friction</a:t>
            </a:r>
          </a:p>
          <a:p>
            <a:endParaRPr lang="en-GB" dirty="0" smtClean="0"/>
          </a:p>
          <a:p>
            <a:r>
              <a:rPr lang="en-GB" dirty="0" smtClean="0"/>
              <a:t>Many others</a:t>
            </a:r>
            <a:endParaRPr lang="en-GB" dirty="0"/>
          </a:p>
        </p:txBody>
      </p:sp>
    </p:spTree>
    <p:extLst>
      <p:ext uri="{BB962C8B-B14F-4D97-AF65-F5344CB8AC3E}">
        <p14:creationId xmlns:p14="http://schemas.microsoft.com/office/powerpoint/2010/main" val="4219736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Friction</a:t>
            </a:r>
            <a:endParaRPr lang="en-GB" dirty="0"/>
          </a:p>
        </p:txBody>
      </p:sp>
      <p:sp>
        <p:nvSpPr>
          <p:cNvPr id="4" name="Rectangle 3"/>
          <p:cNvSpPr/>
          <p:nvPr/>
        </p:nvSpPr>
        <p:spPr>
          <a:xfrm>
            <a:off x="2195736" y="1412776"/>
            <a:ext cx="122413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3422337" y="1844824"/>
            <a:ext cx="108012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1547664" y="2276872"/>
            <a:ext cx="648072" cy="0"/>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502457" y="1521658"/>
            <a:ext cx="1368152" cy="646331"/>
          </a:xfrm>
          <a:prstGeom prst="rect">
            <a:avLst/>
          </a:prstGeom>
          <a:noFill/>
        </p:spPr>
        <p:txBody>
          <a:bodyPr wrap="square" rtlCol="0">
            <a:spAutoFit/>
          </a:bodyPr>
          <a:lstStyle/>
          <a:p>
            <a:r>
              <a:rPr lang="en-GB" dirty="0" smtClean="0"/>
              <a:t>Direction of Movement</a:t>
            </a:r>
            <a:endParaRPr lang="en-GB" dirty="0"/>
          </a:p>
        </p:txBody>
      </p:sp>
      <p:sp>
        <p:nvSpPr>
          <p:cNvPr id="10" name="TextBox 9"/>
          <p:cNvSpPr txBox="1"/>
          <p:nvPr/>
        </p:nvSpPr>
        <p:spPr>
          <a:xfrm>
            <a:off x="251520" y="1953706"/>
            <a:ext cx="1296144" cy="646331"/>
          </a:xfrm>
          <a:prstGeom prst="rect">
            <a:avLst/>
          </a:prstGeom>
          <a:noFill/>
        </p:spPr>
        <p:txBody>
          <a:bodyPr wrap="square" rtlCol="0">
            <a:spAutoFit/>
          </a:bodyPr>
          <a:lstStyle/>
          <a:p>
            <a:pPr algn="ctr"/>
            <a:r>
              <a:rPr lang="en-GB" dirty="0" smtClean="0"/>
              <a:t>Frictional Force</a:t>
            </a:r>
            <a:endParaRPr lang="en-GB" dirty="0"/>
          </a:p>
        </p:txBody>
      </p:sp>
      <p:cxnSp>
        <p:nvCxnSpPr>
          <p:cNvPr id="12" name="Straight Connector 11"/>
          <p:cNvCxnSpPr/>
          <p:nvPr/>
        </p:nvCxnSpPr>
        <p:spPr>
          <a:xfrm flipV="1">
            <a:off x="2411760" y="3356992"/>
            <a:ext cx="3168352" cy="12961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411760" y="4653136"/>
            <a:ext cx="2774773"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3563888" y="3645024"/>
            <a:ext cx="432048"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flipH="1">
            <a:off x="2579445" y="3962897"/>
            <a:ext cx="1008112" cy="43204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5" idx="5"/>
          </p:cNvCxnSpPr>
          <p:nvPr/>
        </p:nvCxnSpPr>
        <p:spPr>
          <a:xfrm flipV="1">
            <a:off x="3932664" y="3645024"/>
            <a:ext cx="927368" cy="368776"/>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187624" y="3639731"/>
            <a:ext cx="1368152" cy="646331"/>
          </a:xfrm>
          <a:prstGeom prst="rect">
            <a:avLst/>
          </a:prstGeom>
          <a:noFill/>
        </p:spPr>
        <p:txBody>
          <a:bodyPr wrap="square" rtlCol="0">
            <a:spAutoFit/>
          </a:bodyPr>
          <a:lstStyle/>
          <a:p>
            <a:r>
              <a:rPr lang="en-GB" dirty="0" smtClean="0"/>
              <a:t>Direction of Movement</a:t>
            </a:r>
            <a:endParaRPr lang="en-GB" dirty="0"/>
          </a:p>
        </p:txBody>
      </p:sp>
      <p:sp>
        <p:nvSpPr>
          <p:cNvPr id="22" name="TextBox 21"/>
          <p:cNvSpPr txBox="1"/>
          <p:nvPr/>
        </p:nvSpPr>
        <p:spPr>
          <a:xfrm>
            <a:off x="4574465" y="3022131"/>
            <a:ext cx="1296144" cy="646331"/>
          </a:xfrm>
          <a:prstGeom prst="rect">
            <a:avLst/>
          </a:prstGeom>
          <a:noFill/>
        </p:spPr>
        <p:txBody>
          <a:bodyPr wrap="square" rtlCol="0">
            <a:spAutoFit/>
          </a:bodyPr>
          <a:lstStyle/>
          <a:p>
            <a:pPr algn="ctr"/>
            <a:r>
              <a:rPr lang="en-GB" dirty="0" smtClean="0"/>
              <a:t>Frictional Force</a:t>
            </a:r>
            <a:endParaRPr lang="en-GB" dirty="0"/>
          </a:p>
        </p:txBody>
      </p:sp>
    </p:spTree>
    <p:extLst>
      <p:ext uri="{BB962C8B-B14F-4D97-AF65-F5344CB8AC3E}">
        <p14:creationId xmlns:p14="http://schemas.microsoft.com/office/powerpoint/2010/main" val="4000539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Static (limiting) Friction</a:t>
            </a:r>
            <a:endParaRPr lang="en-GB" dirty="0"/>
          </a:p>
        </p:txBody>
      </p:sp>
      <p:sp>
        <p:nvSpPr>
          <p:cNvPr id="3" name="Content Placeholder 2"/>
          <p:cNvSpPr>
            <a:spLocks noGrp="1"/>
          </p:cNvSpPr>
          <p:nvPr>
            <p:ph idx="1"/>
          </p:nvPr>
        </p:nvSpPr>
        <p:spPr>
          <a:xfrm>
            <a:off x="323528" y="1052736"/>
            <a:ext cx="8640960" cy="4525963"/>
          </a:xfrm>
        </p:spPr>
        <p:txBody>
          <a:bodyPr>
            <a:normAutofit fontScale="85000" lnSpcReduction="10000"/>
          </a:bodyPr>
          <a:lstStyle/>
          <a:p>
            <a:pPr marL="0" indent="0">
              <a:buNone/>
            </a:pPr>
            <a:r>
              <a:rPr lang="en-GB" sz="2400" dirty="0" smtClean="0"/>
              <a:t>If you are dragging a weight sled on a gym floor then it will slide across the floor relatively easily but if you took the sled on to grass you would have to work a lot harder to drag it, even though the weight of the sled is the same.</a:t>
            </a:r>
          </a:p>
          <a:p>
            <a:pPr marL="0" indent="0">
              <a:buNone/>
            </a:pPr>
            <a:endParaRPr lang="en-GB" sz="2400" dirty="0"/>
          </a:p>
          <a:p>
            <a:pPr marL="0" indent="0">
              <a:buNone/>
            </a:pPr>
            <a:r>
              <a:rPr lang="en-GB" sz="2400" dirty="0" smtClean="0"/>
              <a:t>Therefore the interaction between the two surfaces as they slide over each other is called the </a:t>
            </a:r>
            <a:r>
              <a:rPr lang="en-GB" sz="2400" dirty="0"/>
              <a:t>coefficient of friction (µ</a:t>
            </a:r>
            <a:r>
              <a:rPr lang="en-GB" sz="2400" dirty="0" smtClean="0"/>
              <a:t>).</a:t>
            </a:r>
          </a:p>
          <a:p>
            <a:pPr marL="0" indent="0">
              <a:buNone/>
            </a:pPr>
            <a:endParaRPr lang="en-GB" sz="2400" dirty="0"/>
          </a:p>
          <a:p>
            <a:pPr marL="0" indent="0">
              <a:buNone/>
            </a:pPr>
            <a:r>
              <a:rPr lang="en-GB" sz="2400" dirty="0" smtClean="0"/>
              <a:t>Hence the force required to pull the sled is determined by the coefficient of friction and the reaction force (R) of the object. </a:t>
            </a:r>
          </a:p>
          <a:p>
            <a:pPr marL="0" indent="0">
              <a:buNone/>
            </a:pPr>
            <a:endParaRPr lang="en-GB" sz="2400" dirty="0"/>
          </a:p>
          <a:p>
            <a:pPr marL="0" indent="0" algn="ctr">
              <a:buNone/>
            </a:pPr>
            <a:r>
              <a:rPr lang="en-GB" sz="2400" dirty="0" smtClean="0"/>
              <a:t>i.e. </a:t>
            </a:r>
            <a:r>
              <a:rPr lang="en-GB" sz="3500" dirty="0" smtClean="0"/>
              <a:t>F=</a:t>
            </a:r>
            <a:r>
              <a:rPr lang="en-GB" sz="3500" dirty="0"/>
              <a:t> µ </a:t>
            </a:r>
            <a:r>
              <a:rPr lang="en-GB" sz="3500" dirty="0" smtClean="0"/>
              <a:t>R</a:t>
            </a:r>
            <a:endParaRPr lang="en-GB" sz="3500" dirty="0"/>
          </a:p>
          <a:p>
            <a:pPr marL="0" indent="0">
              <a:buNone/>
            </a:pPr>
            <a:endParaRPr lang="en-GB" dirty="0" smtClean="0"/>
          </a:p>
          <a:p>
            <a:pPr marL="0" indent="0">
              <a:buNone/>
            </a:pPr>
            <a:r>
              <a:rPr lang="en-GB" sz="2400" dirty="0" smtClean="0"/>
              <a:t>Where R is determined as the force the object exerts on surface.</a:t>
            </a:r>
            <a:endParaRPr lang="en-GB" sz="2400" dirty="0"/>
          </a:p>
        </p:txBody>
      </p:sp>
    </p:spTree>
    <p:extLst>
      <p:ext uri="{BB962C8B-B14F-4D97-AF65-F5344CB8AC3E}">
        <p14:creationId xmlns:p14="http://schemas.microsoft.com/office/powerpoint/2010/main" val="2022200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484125" y="1628800"/>
            <a:ext cx="8229600" cy="4525963"/>
          </a:xfrm>
        </p:spPr>
        <p:txBody>
          <a:bodyPr/>
          <a:lstStyle/>
          <a:p>
            <a:pPr marL="0" indent="0">
              <a:buNone/>
            </a:pPr>
            <a:r>
              <a:rPr lang="en-GB" dirty="0" smtClean="0"/>
              <a:t>If </a:t>
            </a:r>
            <a:endParaRPr lang="en-GB" dirty="0"/>
          </a:p>
        </p:txBody>
      </p:sp>
      <p:sp>
        <p:nvSpPr>
          <p:cNvPr id="4" name="Rectangle 3"/>
          <p:cNvSpPr/>
          <p:nvPr/>
        </p:nvSpPr>
        <p:spPr>
          <a:xfrm>
            <a:off x="2987824" y="2420888"/>
            <a:ext cx="144016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899592" y="2924944"/>
            <a:ext cx="5544616" cy="0"/>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8" name="Straight Arrow Connector 7"/>
          <p:cNvCxnSpPr/>
          <p:nvPr/>
        </p:nvCxnSpPr>
        <p:spPr>
          <a:xfrm flipV="1">
            <a:off x="3707904" y="1772816"/>
            <a:ext cx="0" cy="864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779912" y="2780928"/>
            <a:ext cx="0" cy="9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27984" y="2708920"/>
            <a:ext cx="10081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2195736" y="2696843"/>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3563888" y="3650901"/>
            <a:ext cx="576064" cy="369332"/>
          </a:xfrm>
          <a:prstGeom prst="rect">
            <a:avLst/>
          </a:prstGeom>
          <a:noFill/>
        </p:spPr>
        <p:txBody>
          <a:bodyPr wrap="square" rtlCol="0">
            <a:spAutoFit/>
          </a:bodyPr>
          <a:lstStyle/>
          <a:p>
            <a:r>
              <a:rPr lang="en-GB" dirty="0" smtClean="0"/>
              <a:t>mg</a:t>
            </a:r>
            <a:endParaRPr lang="en-GB" dirty="0"/>
          </a:p>
        </p:txBody>
      </p:sp>
      <p:sp>
        <p:nvSpPr>
          <p:cNvPr id="22" name="TextBox 21"/>
          <p:cNvSpPr txBox="1"/>
          <p:nvPr/>
        </p:nvSpPr>
        <p:spPr>
          <a:xfrm>
            <a:off x="3563888" y="1384573"/>
            <a:ext cx="288032" cy="369332"/>
          </a:xfrm>
          <a:prstGeom prst="rect">
            <a:avLst/>
          </a:prstGeom>
          <a:noFill/>
        </p:spPr>
        <p:txBody>
          <a:bodyPr wrap="square" rtlCol="0">
            <a:spAutoFit/>
          </a:bodyPr>
          <a:lstStyle/>
          <a:p>
            <a:r>
              <a:rPr lang="en-GB" dirty="0"/>
              <a:t>R</a:t>
            </a:r>
          </a:p>
        </p:txBody>
      </p:sp>
      <p:sp>
        <p:nvSpPr>
          <p:cNvPr id="23" name="TextBox 22"/>
          <p:cNvSpPr txBox="1"/>
          <p:nvPr/>
        </p:nvSpPr>
        <p:spPr>
          <a:xfrm>
            <a:off x="5508104" y="2492896"/>
            <a:ext cx="1728192" cy="646331"/>
          </a:xfrm>
          <a:prstGeom prst="rect">
            <a:avLst/>
          </a:prstGeom>
          <a:noFill/>
        </p:spPr>
        <p:txBody>
          <a:bodyPr wrap="square" rtlCol="0">
            <a:spAutoFit/>
          </a:bodyPr>
          <a:lstStyle/>
          <a:p>
            <a:r>
              <a:rPr lang="en-GB" dirty="0" smtClean="0"/>
              <a:t>Friction = µR</a:t>
            </a:r>
            <a:endParaRPr lang="en-GB" dirty="0"/>
          </a:p>
          <a:p>
            <a:endParaRPr lang="en-GB" dirty="0"/>
          </a:p>
        </p:txBody>
      </p:sp>
      <p:sp>
        <p:nvSpPr>
          <p:cNvPr id="24" name="TextBox 23"/>
          <p:cNvSpPr txBox="1"/>
          <p:nvPr/>
        </p:nvSpPr>
        <p:spPr>
          <a:xfrm>
            <a:off x="430774" y="2278613"/>
            <a:ext cx="2376264" cy="646331"/>
          </a:xfrm>
          <a:prstGeom prst="rect">
            <a:avLst/>
          </a:prstGeom>
          <a:noFill/>
        </p:spPr>
        <p:txBody>
          <a:bodyPr wrap="square" rtlCol="0">
            <a:spAutoFit/>
          </a:bodyPr>
          <a:lstStyle/>
          <a:p>
            <a:r>
              <a:rPr lang="en-GB" dirty="0" smtClean="0"/>
              <a:t>Force required to just move the object</a:t>
            </a:r>
            <a:endParaRPr lang="en-GB" dirty="0"/>
          </a:p>
        </p:txBody>
      </p:sp>
      <p:sp>
        <p:nvSpPr>
          <p:cNvPr id="25" name="TextBox 24"/>
          <p:cNvSpPr txBox="1"/>
          <p:nvPr/>
        </p:nvSpPr>
        <p:spPr>
          <a:xfrm>
            <a:off x="611560" y="4365104"/>
            <a:ext cx="7128792" cy="1754326"/>
          </a:xfrm>
          <a:prstGeom prst="rect">
            <a:avLst/>
          </a:prstGeom>
          <a:noFill/>
        </p:spPr>
        <p:txBody>
          <a:bodyPr wrap="square" rtlCol="0">
            <a:spAutoFit/>
          </a:bodyPr>
          <a:lstStyle/>
          <a:p>
            <a:r>
              <a:rPr lang="en-GB" dirty="0" smtClean="0"/>
              <a:t>If the force required to start the object moving was 500N and the mass of the object was 10kg then;</a:t>
            </a:r>
          </a:p>
          <a:p>
            <a:endParaRPr lang="en-GB" dirty="0"/>
          </a:p>
          <a:p>
            <a:r>
              <a:rPr lang="en-GB" dirty="0"/>
              <a:t>5</a:t>
            </a:r>
            <a:r>
              <a:rPr lang="en-GB" dirty="0" smtClean="0"/>
              <a:t>00= µ (10x9.81)</a:t>
            </a:r>
          </a:p>
          <a:p>
            <a:r>
              <a:rPr lang="en-GB" dirty="0" smtClean="0"/>
              <a:t>µ = 98.1 / 500</a:t>
            </a:r>
          </a:p>
          <a:p>
            <a:r>
              <a:rPr lang="en-GB" dirty="0" smtClean="0"/>
              <a:t>µ= 0.2</a:t>
            </a:r>
            <a:endParaRPr lang="en-GB" dirty="0"/>
          </a:p>
        </p:txBody>
      </p:sp>
    </p:spTree>
    <p:extLst>
      <p:ext uri="{BB962C8B-B14F-4D97-AF65-F5344CB8AC3E}">
        <p14:creationId xmlns:p14="http://schemas.microsoft.com/office/powerpoint/2010/main" val="3382046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a:t>
            </a:r>
            <a:r>
              <a:rPr lang="en-GB" b="1" dirty="0" smtClean="0">
                <a:solidFill>
                  <a:srgbClr val="FF0000"/>
                </a:solidFill>
              </a:rPr>
              <a:t>µ</a:t>
            </a:r>
            <a:endParaRPr lang="en-GB" dirty="0"/>
          </a:p>
        </p:txBody>
      </p:sp>
      <p:sp>
        <p:nvSpPr>
          <p:cNvPr id="3" name="Content Placeholder 2"/>
          <p:cNvSpPr>
            <a:spLocks noGrp="1"/>
          </p:cNvSpPr>
          <p:nvPr>
            <p:ph idx="1"/>
          </p:nvPr>
        </p:nvSpPr>
        <p:spPr>
          <a:xfrm>
            <a:off x="611560" y="1556792"/>
            <a:ext cx="7344816" cy="4608512"/>
          </a:xfrm>
        </p:spPr>
        <p:txBody>
          <a:bodyPr/>
          <a:lstStyle/>
          <a:p>
            <a:pPr marL="0" indent="0">
              <a:buNone/>
            </a:pPr>
            <a:endParaRPr lang="en-GB" dirty="0" smtClean="0"/>
          </a:p>
          <a:p>
            <a:pPr marL="0" indent="0">
              <a:buNone/>
            </a:pPr>
            <a:endParaRPr lang="en-GB" dirty="0"/>
          </a:p>
          <a:p>
            <a:pPr marL="0" indent="0">
              <a:buNone/>
            </a:pPr>
            <a:endParaRPr lang="en-GB" dirty="0"/>
          </a:p>
        </p:txBody>
      </p:sp>
      <mc:AlternateContent xmlns:mc="http://schemas.openxmlformats.org/markup-compatibility/2006">
        <mc:Choice xmlns:a14="http://schemas.microsoft.com/office/drawing/2010/main" Requires="a14">
          <p:sp>
            <p:nvSpPr>
              <p:cNvPr id="15" name="TextBox 14"/>
              <p:cNvSpPr txBox="1"/>
              <p:nvPr/>
            </p:nvSpPr>
            <p:spPr>
              <a:xfrm>
                <a:off x="179511" y="3717032"/>
                <a:ext cx="6384059" cy="2736327"/>
              </a:xfrm>
              <a:prstGeom prst="rect">
                <a:avLst/>
              </a:prstGeom>
              <a:noFill/>
            </p:spPr>
            <p:txBody>
              <a:bodyPr wrap="square" rtlCol="0">
                <a:spAutoFit/>
              </a:bodyPr>
              <a:lstStyle/>
              <a:p>
                <a:r>
                  <a:rPr lang="en-GB" dirty="0" smtClean="0"/>
                  <a:t>Resolving the forces</a:t>
                </a:r>
              </a:p>
              <a:p>
                <a:endParaRPr lang="en-GB" dirty="0" smtClean="0"/>
              </a:p>
              <a:p>
                <a:r>
                  <a:rPr lang="en-GB" dirty="0" smtClean="0"/>
                  <a:t>R= </a:t>
                </a:r>
                <a:r>
                  <a:rPr lang="en-GB" dirty="0" err="1" smtClean="0"/>
                  <a:t>mgcos</a:t>
                </a:r>
                <a:r>
                  <a:rPr lang="en-GB" dirty="0" smtClean="0"/>
                  <a:t>α</a:t>
                </a:r>
              </a:p>
              <a:p>
                <a:r>
                  <a:rPr lang="en-GB" dirty="0" smtClean="0"/>
                  <a:t>F= </a:t>
                </a:r>
                <a:r>
                  <a:rPr lang="en-GB" dirty="0" err="1" smtClean="0"/>
                  <a:t>mgsin</a:t>
                </a:r>
                <a:r>
                  <a:rPr lang="en-GB" dirty="0" smtClean="0"/>
                  <a:t>α</a:t>
                </a:r>
              </a:p>
              <a:p>
                <a:r>
                  <a:rPr lang="en-GB" dirty="0" smtClean="0"/>
                  <a:t>	</a:t>
                </a:r>
              </a:p>
              <a:p>
                <a:r>
                  <a:rPr lang="en-GB" dirty="0" smtClean="0"/>
                  <a:t>If F=µR (µ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𝐹</m:t>
                        </m:r>
                      </m:num>
                      <m:den>
                        <m:r>
                          <a:rPr lang="en-GB" b="0" i="1" smtClean="0">
                            <a:latin typeface="Cambria Math"/>
                          </a:rPr>
                          <m:t>𝑅</m:t>
                        </m:r>
                      </m:den>
                    </m:f>
                    <m:r>
                      <a:rPr lang="en-GB" b="0" i="1" smtClean="0">
                        <a:latin typeface="Cambria Math"/>
                      </a:rPr>
                      <m:t> </m:t>
                    </m:r>
                  </m:oMath>
                </a14:m>
                <a:r>
                  <a:rPr lang="en-GB" dirty="0" smtClean="0"/>
                  <a:t>) then	</a:t>
                </a:r>
                <a:r>
                  <a:rPr lang="en-GB" dirty="0" err="1" smtClean="0"/>
                  <a:t>mgsin</a:t>
                </a:r>
                <a:r>
                  <a:rPr lang="en-GB" dirty="0" smtClean="0"/>
                  <a:t>α =  </a:t>
                </a:r>
                <a:r>
                  <a:rPr lang="en-GB" dirty="0" smtClean="0"/>
                  <a:t>(µ)mgcosα</a:t>
                </a:r>
                <a:endParaRPr lang="en-GB" dirty="0" smtClean="0"/>
              </a:p>
              <a:p>
                <a:r>
                  <a:rPr lang="en-GB" dirty="0" smtClean="0"/>
                  <a:t> 		</a:t>
                </a:r>
              </a:p>
              <a:p>
                <a:r>
                  <a:rPr lang="en-GB" dirty="0" smtClean="0"/>
                  <a:t>Therefore 	</a:t>
                </a:r>
                <a:r>
                  <a:rPr lang="en-GB" sz="2800" dirty="0" smtClean="0"/>
                  <a:t>µ =</a:t>
                </a: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𝑚𝑔𝑠𝑖𝑛</m:t>
                        </m:r>
                        <m:r>
                          <m:rPr>
                            <m:nor/>
                          </m:rPr>
                          <a:rPr lang="en-GB" sz="2000" dirty="0" smtClean="0">
                            <a:latin typeface="+mj-lt"/>
                          </a:rPr>
                          <m:t>α</m:t>
                        </m:r>
                      </m:num>
                      <m:den>
                        <m:r>
                          <m:rPr>
                            <m:nor/>
                          </m:rPr>
                          <a:rPr lang="en-GB" sz="2000" dirty="0" smtClean="0"/>
                          <m:t>mgcosα</m:t>
                        </m:r>
                        <m:r>
                          <m:rPr>
                            <m:nor/>
                          </m:rPr>
                          <a:rPr lang="en-GB" sz="2000" dirty="0" smtClean="0"/>
                          <m:t> </m:t>
                        </m:r>
                      </m:den>
                    </m:f>
                  </m:oMath>
                </a14:m>
                <a:r>
                  <a:rPr lang="en-GB" sz="1400" dirty="0" smtClean="0"/>
                  <a:t>  or </a:t>
                </a:r>
                <a:r>
                  <a:rPr lang="en-GB" sz="2400" dirty="0" smtClean="0"/>
                  <a:t>µ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a:rPr>
                          <m:t>𝑠𝑖𝑛</m:t>
                        </m:r>
                        <m:r>
                          <m:rPr>
                            <m:nor/>
                          </m:rPr>
                          <a:rPr lang="en-GB" sz="2400" dirty="0"/>
                          <m:t>α</m:t>
                        </m:r>
                      </m:num>
                      <m:den>
                        <m:r>
                          <m:rPr>
                            <m:nor/>
                          </m:rPr>
                          <a:rPr lang="en-GB" sz="2400" dirty="0" smtClean="0"/>
                          <m:t>cosα</m:t>
                        </m:r>
                        <m:r>
                          <m:rPr>
                            <m:nor/>
                          </m:rPr>
                          <a:rPr lang="en-GB" sz="2400" dirty="0" smtClean="0"/>
                          <m:t> </m:t>
                        </m:r>
                      </m:den>
                    </m:f>
                  </m:oMath>
                </a14:m>
                <a:endParaRPr lang="en-GB" sz="2400" dirty="0"/>
              </a:p>
            </p:txBody>
          </p:sp>
        </mc:Choice>
        <mc:Fallback>
          <p:sp>
            <p:nvSpPr>
              <p:cNvPr id="15" name="TextBox 14"/>
              <p:cNvSpPr txBox="1">
                <a:spLocks noRot="1" noChangeAspect="1" noMove="1" noResize="1" noEditPoints="1" noAdjustHandles="1" noChangeArrowheads="1" noChangeShapeType="1" noTextEdit="1"/>
              </p:cNvSpPr>
              <p:nvPr/>
            </p:nvSpPr>
            <p:spPr>
              <a:xfrm>
                <a:off x="179511" y="3717032"/>
                <a:ext cx="6384059" cy="2736327"/>
              </a:xfrm>
              <a:prstGeom prst="rect">
                <a:avLst/>
              </a:prstGeom>
              <a:blipFill>
                <a:blip r:embed="rId2"/>
                <a:stretch>
                  <a:fillRect l="-763" t="-1336" b="-891"/>
                </a:stretch>
              </a:blipFill>
            </p:spPr>
            <p:txBody>
              <a:bodyPr/>
              <a:lstStyle/>
              <a:p>
                <a:r>
                  <a:rPr lang="en-GB">
                    <a:noFill/>
                  </a:rPr>
                  <a:t> </a:t>
                </a:r>
              </a:p>
            </p:txBody>
          </p:sp>
        </mc:Fallback>
      </mc:AlternateContent>
      <p:cxnSp>
        <p:nvCxnSpPr>
          <p:cNvPr id="19" name="Straight Connector 18"/>
          <p:cNvCxnSpPr/>
          <p:nvPr/>
        </p:nvCxnSpPr>
        <p:spPr>
          <a:xfrm flipV="1">
            <a:off x="3347864" y="1556792"/>
            <a:ext cx="3024336" cy="158417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3347864" y="3140968"/>
            <a:ext cx="3384376"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rot="19877259">
            <a:off x="4581882" y="1873188"/>
            <a:ext cx="815399" cy="370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p:cNvCxnSpPr/>
          <p:nvPr/>
        </p:nvCxnSpPr>
        <p:spPr>
          <a:xfrm flipH="1" flipV="1">
            <a:off x="4680012" y="1484784"/>
            <a:ext cx="360040" cy="6455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79512" y="1340768"/>
            <a:ext cx="3600400" cy="2308324"/>
          </a:xfrm>
          <a:prstGeom prst="rect">
            <a:avLst/>
          </a:prstGeom>
          <a:noFill/>
        </p:spPr>
        <p:txBody>
          <a:bodyPr wrap="square" rtlCol="0">
            <a:spAutoFit/>
          </a:bodyPr>
          <a:lstStyle/>
          <a:p>
            <a:r>
              <a:rPr lang="en-GB" dirty="0" smtClean="0"/>
              <a:t>If the object is not moving then the frictional force is greater or equal to the force trying to move it.</a:t>
            </a:r>
          </a:p>
          <a:p>
            <a:endParaRPr lang="en-GB" dirty="0"/>
          </a:p>
          <a:p>
            <a:r>
              <a:rPr lang="en-GB" dirty="0" smtClean="0"/>
              <a:t>Therefore the </a:t>
            </a:r>
            <a:r>
              <a:rPr lang="en-GB" dirty="0" smtClean="0"/>
              <a:t>angle</a:t>
            </a:r>
            <a:r>
              <a:rPr lang="en-GB" dirty="0" smtClean="0"/>
              <a:t> </a:t>
            </a:r>
            <a:r>
              <a:rPr lang="en-GB" dirty="0" smtClean="0"/>
              <a:t>at which the object starts to move is </a:t>
            </a:r>
            <a:r>
              <a:rPr lang="en-GB" dirty="0" smtClean="0"/>
              <a:t>defines the coefficient of friction (µ) and </a:t>
            </a:r>
            <a:r>
              <a:rPr lang="en-GB" dirty="0" smtClean="0"/>
              <a:t>the </a:t>
            </a:r>
            <a:r>
              <a:rPr lang="en-GB" dirty="0" smtClean="0"/>
              <a:t>frictional </a:t>
            </a:r>
            <a:r>
              <a:rPr lang="en-GB" dirty="0" smtClean="0"/>
              <a:t>force(</a:t>
            </a:r>
            <a:r>
              <a:rPr lang="en-GB" dirty="0" smtClean="0"/>
              <a:t>µR)</a:t>
            </a:r>
            <a:endParaRPr lang="en-GB" dirty="0"/>
          </a:p>
        </p:txBody>
      </p:sp>
      <p:cxnSp>
        <p:nvCxnSpPr>
          <p:cNvPr id="28" name="Straight Arrow Connector 27"/>
          <p:cNvCxnSpPr/>
          <p:nvPr/>
        </p:nvCxnSpPr>
        <p:spPr>
          <a:xfrm flipV="1">
            <a:off x="5436097" y="1439238"/>
            <a:ext cx="1025048" cy="52169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2" idx="1"/>
          </p:cNvCxnSpPr>
          <p:nvPr/>
        </p:nvCxnSpPr>
        <p:spPr>
          <a:xfrm flipH="1">
            <a:off x="3995936" y="2254195"/>
            <a:ext cx="636076" cy="3107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809503" y="2812286"/>
            <a:ext cx="432048" cy="369332"/>
          </a:xfrm>
          <a:prstGeom prst="rect">
            <a:avLst/>
          </a:prstGeom>
          <a:noFill/>
        </p:spPr>
        <p:txBody>
          <a:bodyPr wrap="square" rtlCol="0">
            <a:spAutoFit/>
          </a:bodyPr>
          <a:lstStyle/>
          <a:p>
            <a:r>
              <a:rPr lang="en-GB" dirty="0"/>
              <a:t>α</a:t>
            </a:r>
          </a:p>
        </p:txBody>
      </p:sp>
      <p:cxnSp>
        <p:nvCxnSpPr>
          <p:cNvPr id="35" name="Straight Connector 34"/>
          <p:cNvCxnSpPr>
            <a:stCxn id="22" idx="2"/>
          </p:cNvCxnSpPr>
          <p:nvPr/>
        </p:nvCxnSpPr>
        <p:spPr>
          <a:xfrm>
            <a:off x="5078527" y="2220708"/>
            <a:ext cx="645601" cy="106427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6347547" y="1115452"/>
            <a:ext cx="432048" cy="369332"/>
          </a:xfrm>
          <a:prstGeom prst="rect">
            <a:avLst/>
          </a:prstGeom>
          <a:noFill/>
        </p:spPr>
        <p:txBody>
          <a:bodyPr wrap="square" rtlCol="0">
            <a:spAutoFit/>
          </a:bodyPr>
          <a:lstStyle/>
          <a:p>
            <a:r>
              <a:rPr lang="en-GB" dirty="0" smtClean="0"/>
              <a:t>F</a:t>
            </a:r>
            <a:endParaRPr lang="en-GB" dirty="0"/>
          </a:p>
        </p:txBody>
      </p:sp>
      <p:sp>
        <p:nvSpPr>
          <p:cNvPr id="38" name="TextBox 37"/>
          <p:cNvSpPr txBox="1"/>
          <p:nvPr/>
        </p:nvSpPr>
        <p:spPr>
          <a:xfrm>
            <a:off x="4374973" y="1300118"/>
            <a:ext cx="474050" cy="369332"/>
          </a:xfrm>
          <a:prstGeom prst="rect">
            <a:avLst/>
          </a:prstGeom>
          <a:noFill/>
        </p:spPr>
        <p:txBody>
          <a:bodyPr wrap="square" rtlCol="0">
            <a:spAutoFit/>
          </a:bodyPr>
          <a:lstStyle/>
          <a:p>
            <a:r>
              <a:rPr lang="en-GB" dirty="0" smtClean="0"/>
              <a:t>R</a:t>
            </a:r>
            <a:endParaRPr lang="en-GB" dirty="0"/>
          </a:p>
        </p:txBody>
      </p:sp>
      <p:sp>
        <p:nvSpPr>
          <p:cNvPr id="39" name="TextBox 38"/>
          <p:cNvSpPr txBox="1"/>
          <p:nvPr/>
        </p:nvSpPr>
        <p:spPr>
          <a:xfrm>
            <a:off x="3732579" y="2380238"/>
            <a:ext cx="432048" cy="369332"/>
          </a:xfrm>
          <a:prstGeom prst="rect">
            <a:avLst/>
          </a:prstGeom>
          <a:noFill/>
        </p:spPr>
        <p:txBody>
          <a:bodyPr wrap="square" rtlCol="0">
            <a:spAutoFit/>
          </a:bodyPr>
          <a:lstStyle/>
          <a:p>
            <a:r>
              <a:rPr lang="en-GB" dirty="0" smtClean="0"/>
              <a:t>F</a:t>
            </a:r>
            <a:endParaRPr lang="en-GB" dirty="0"/>
          </a:p>
        </p:txBody>
      </p:sp>
      <p:cxnSp>
        <p:nvCxnSpPr>
          <p:cNvPr id="41" name="Straight Arrow Connector 40"/>
          <p:cNvCxnSpPr/>
          <p:nvPr/>
        </p:nvCxnSpPr>
        <p:spPr>
          <a:xfrm>
            <a:off x="5078527" y="2130338"/>
            <a:ext cx="0" cy="144267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4849024" y="3573016"/>
            <a:ext cx="480296" cy="369332"/>
          </a:xfrm>
          <a:prstGeom prst="rect">
            <a:avLst/>
          </a:prstGeom>
          <a:noFill/>
        </p:spPr>
        <p:txBody>
          <a:bodyPr wrap="square" rtlCol="0">
            <a:spAutoFit/>
          </a:bodyPr>
          <a:lstStyle/>
          <a:p>
            <a:r>
              <a:rPr lang="en-GB" dirty="0" smtClean="0"/>
              <a:t>mg</a:t>
            </a:r>
            <a:endParaRPr lang="en-GB" dirty="0"/>
          </a:p>
        </p:txBody>
      </p:sp>
      <p:pic>
        <p:nvPicPr>
          <p:cNvPr id="2063" name="Picture 15" descr="Image result for coefficient of friction of running sho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609235"/>
            <a:ext cx="3213018" cy="2792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412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Rolling Friction</a:t>
            </a:r>
            <a:endParaRPr lang="en-GB" dirty="0"/>
          </a:p>
        </p:txBody>
      </p:sp>
      <p:sp>
        <p:nvSpPr>
          <p:cNvPr id="3" name="Content Placeholder 2"/>
          <p:cNvSpPr>
            <a:spLocks noGrp="1"/>
          </p:cNvSpPr>
          <p:nvPr>
            <p:ph idx="1"/>
          </p:nvPr>
        </p:nvSpPr>
        <p:spPr>
          <a:xfrm>
            <a:off x="313184" y="836712"/>
            <a:ext cx="8229600" cy="1396752"/>
          </a:xfrm>
        </p:spPr>
        <p:txBody>
          <a:bodyPr/>
          <a:lstStyle/>
          <a:p>
            <a:pPr marL="0" indent="0" algn="ctr">
              <a:buNone/>
            </a:pPr>
            <a:r>
              <a:rPr lang="en-GB" i="1" dirty="0" smtClean="0">
                <a:solidFill>
                  <a:srgbClr val="FF0000"/>
                </a:solidFill>
              </a:rPr>
              <a:t>The opposing force to motion caused by the interaction of objects rolling over each other.</a:t>
            </a:r>
            <a:endParaRPr lang="en-GB" i="1" dirty="0">
              <a:solidFill>
                <a:srgbClr val="FF0000"/>
              </a:solidFill>
            </a:endParaRPr>
          </a:p>
        </p:txBody>
      </p:sp>
      <p:pic>
        <p:nvPicPr>
          <p:cNvPr id="3074" name="Picture 2" descr="Image result for rolling fri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954097"/>
            <a:ext cx="4000500" cy="17335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66878" y="3501008"/>
            <a:ext cx="8136904" cy="923330"/>
          </a:xfrm>
          <a:prstGeom prst="rect">
            <a:avLst/>
          </a:prstGeom>
          <a:noFill/>
        </p:spPr>
        <p:txBody>
          <a:bodyPr wrap="square" rtlCol="0">
            <a:spAutoFit/>
          </a:bodyPr>
          <a:lstStyle/>
          <a:p>
            <a:r>
              <a:rPr lang="en-GB" dirty="0" smtClean="0"/>
              <a:t>Eventually friction will stop the wheel rolling therefore experimentally knowing the initial speed of the wheel and the time take for the wheel to stop allows us to determine the coefficient of rolling friction (µ)</a:t>
            </a:r>
          </a:p>
        </p:txBody>
      </p:sp>
      <p:sp>
        <p:nvSpPr>
          <p:cNvPr id="5" name="Rectangle 4"/>
          <p:cNvSpPr/>
          <p:nvPr/>
        </p:nvSpPr>
        <p:spPr>
          <a:xfrm>
            <a:off x="539552" y="4509120"/>
            <a:ext cx="7920880" cy="2277547"/>
          </a:xfrm>
          <a:prstGeom prst="rect">
            <a:avLst/>
          </a:prstGeom>
        </p:spPr>
        <p:txBody>
          <a:bodyPr wrap="square">
            <a:spAutoFit/>
          </a:bodyPr>
          <a:lstStyle/>
          <a:p>
            <a:r>
              <a:rPr lang="en-GB" dirty="0">
                <a:solidFill>
                  <a:srgbClr val="7030A0"/>
                </a:solidFill>
              </a:rPr>
              <a:t>F= µ x </a:t>
            </a:r>
            <a:r>
              <a:rPr lang="en-GB" dirty="0" smtClean="0">
                <a:solidFill>
                  <a:srgbClr val="7030A0"/>
                </a:solidFill>
              </a:rPr>
              <a:t>N 		</a:t>
            </a:r>
            <a:r>
              <a:rPr lang="en-GB" sz="1600" dirty="0" smtClean="0">
                <a:solidFill>
                  <a:srgbClr val="7030A0"/>
                </a:solidFill>
              </a:rPr>
              <a:t>where</a:t>
            </a:r>
            <a:r>
              <a:rPr lang="en-GB" sz="1600" dirty="0">
                <a:solidFill>
                  <a:srgbClr val="7030A0"/>
                </a:solidFill>
              </a:rPr>
              <a:t>	</a:t>
            </a:r>
            <a:r>
              <a:rPr lang="en-GB" sz="1600" dirty="0" smtClean="0">
                <a:solidFill>
                  <a:srgbClr val="7030A0"/>
                </a:solidFill>
              </a:rPr>
              <a:t>N </a:t>
            </a:r>
            <a:r>
              <a:rPr lang="en-GB" sz="1600" dirty="0">
                <a:solidFill>
                  <a:srgbClr val="7030A0"/>
                </a:solidFill>
              </a:rPr>
              <a:t>= </a:t>
            </a:r>
            <a:r>
              <a:rPr lang="en-GB" sz="1600" dirty="0" smtClean="0">
                <a:solidFill>
                  <a:srgbClr val="7030A0"/>
                </a:solidFill>
              </a:rPr>
              <a:t>Normal Reaction force (weight of the object)</a:t>
            </a:r>
            <a:endParaRPr lang="en-GB" sz="1600" dirty="0">
              <a:solidFill>
                <a:srgbClr val="7030A0"/>
              </a:solidFill>
            </a:endParaRPr>
          </a:p>
          <a:p>
            <a:r>
              <a:rPr lang="en-GB" sz="1600" dirty="0" smtClean="0">
                <a:solidFill>
                  <a:srgbClr val="7030A0"/>
                </a:solidFill>
              </a:rPr>
              <a:t>			F= friction force</a:t>
            </a:r>
          </a:p>
          <a:p>
            <a:endParaRPr lang="en-GB" sz="1600" dirty="0"/>
          </a:p>
          <a:p>
            <a:r>
              <a:rPr lang="en-GB" sz="1600" dirty="0" smtClean="0"/>
              <a:t> Experimentally µ can be calculated using by rolling the object down a slope </a:t>
            </a:r>
          </a:p>
          <a:p>
            <a:r>
              <a:rPr lang="en-GB" sz="1600" dirty="0" smtClean="0"/>
              <a:t> 	</a:t>
            </a:r>
            <a:r>
              <a:rPr lang="en-GB" sz="2800" dirty="0" smtClean="0">
                <a:solidFill>
                  <a:srgbClr val="00B050"/>
                </a:solidFill>
              </a:rPr>
              <a:t>µ</a:t>
            </a:r>
            <a:r>
              <a:rPr lang="en-GB" sz="2800" dirty="0">
                <a:solidFill>
                  <a:srgbClr val="00B050"/>
                </a:solidFill>
              </a:rPr>
              <a:t>= u/</a:t>
            </a:r>
            <a:r>
              <a:rPr lang="en-GB" sz="2800" dirty="0" err="1">
                <a:solidFill>
                  <a:srgbClr val="00B050"/>
                </a:solidFill>
              </a:rPr>
              <a:t>tg</a:t>
            </a:r>
            <a:r>
              <a:rPr lang="en-GB" sz="1600" dirty="0">
                <a:solidFill>
                  <a:srgbClr val="00B050"/>
                </a:solidFill>
              </a:rPr>
              <a:t>		</a:t>
            </a:r>
            <a:r>
              <a:rPr lang="en-GB" sz="1600" dirty="0" smtClean="0">
                <a:solidFill>
                  <a:srgbClr val="00B050"/>
                </a:solidFill>
              </a:rPr>
              <a:t>u</a:t>
            </a:r>
            <a:r>
              <a:rPr lang="en-GB" sz="1600" dirty="0">
                <a:solidFill>
                  <a:srgbClr val="00B050"/>
                </a:solidFill>
              </a:rPr>
              <a:t>= initial rolling velocity</a:t>
            </a:r>
          </a:p>
          <a:p>
            <a:r>
              <a:rPr lang="en-GB" sz="1600" dirty="0" smtClean="0">
                <a:solidFill>
                  <a:srgbClr val="00B050"/>
                </a:solidFill>
              </a:rPr>
              <a:t>				g </a:t>
            </a:r>
            <a:r>
              <a:rPr lang="en-GB" sz="1600" dirty="0">
                <a:solidFill>
                  <a:srgbClr val="00B050"/>
                </a:solidFill>
              </a:rPr>
              <a:t>= gravity </a:t>
            </a:r>
          </a:p>
          <a:p>
            <a:r>
              <a:rPr lang="en-GB" sz="1600" dirty="0" smtClean="0">
                <a:solidFill>
                  <a:srgbClr val="00B050"/>
                </a:solidFill>
              </a:rPr>
              <a:t>				t=time </a:t>
            </a:r>
            <a:r>
              <a:rPr lang="en-GB" sz="1600" dirty="0">
                <a:solidFill>
                  <a:srgbClr val="00B050"/>
                </a:solidFill>
              </a:rPr>
              <a:t>taken for the ball to stop </a:t>
            </a:r>
          </a:p>
          <a:p>
            <a:endParaRPr lang="en-GB" sz="1600" dirty="0"/>
          </a:p>
        </p:txBody>
      </p:sp>
    </p:spTree>
    <p:extLst>
      <p:ext uri="{BB962C8B-B14F-4D97-AF65-F5344CB8AC3E}">
        <p14:creationId xmlns:p14="http://schemas.microsoft.com/office/powerpoint/2010/main" val="3876723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Fluid Friction</a:t>
            </a:r>
            <a:endParaRPr lang="en-GB" dirty="0"/>
          </a:p>
        </p:txBody>
      </p:sp>
      <p:sp>
        <p:nvSpPr>
          <p:cNvPr id="3" name="Content Placeholder 2"/>
          <p:cNvSpPr>
            <a:spLocks noGrp="1"/>
          </p:cNvSpPr>
          <p:nvPr>
            <p:ph idx="1"/>
          </p:nvPr>
        </p:nvSpPr>
        <p:spPr>
          <a:xfrm>
            <a:off x="467544" y="1052736"/>
            <a:ext cx="8229600" cy="3701008"/>
          </a:xfrm>
        </p:spPr>
        <p:txBody>
          <a:bodyPr/>
          <a:lstStyle/>
          <a:p>
            <a:pPr marL="0" indent="0" algn="ctr">
              <a:buNone/>
            </a:pPr>
            <a:r>
              <a:rPr lang="en-GB" dirty="0" smtClean="0"/>
              <a:t>Friction between surfaces also occur between fluids such as water and air and objects that move through them.</a:t>
            </a:r>
          </a:p>
          <a:p>
            <a:pPr marL="0" indent="0" algn="ctr">
              <a:buNone/>
            </a:pPr>
            <a:endParaRPr lang="en-GB" dirty="0"/>
          </a:p>
          <a:p>
            <a:pPr marL="0" indent="0" algn="ctr">
              <a:buNone/>
            </a:pPr>
            <a:r>
              <a:rPr lang="en-GB" dirty="0" smtClean="0"/>
              <a:t>In addition to slowing the objects the friction causes movements such as drag, </a:t>
            </a:r>
            <a:r>
              <a:rPr lang="en-GB" dirty="0" smtClean="0"/>
              <a:t>turbulence  </a:t>
            </a:r>
            <a:r>
              <a:rPr lang="en-GB" dirty="0" smtClean="0"/>
              <a:t>and lift.</a:t>
            </a:r>
          </a:p>
          <a:p>
            <a:pPr marL="0" indent="0" algn="ctr">
              <a:buNone/>
            </a:pPr>
            <a:endParaRPr lang="en-GB" dirty="0"/>
          </a:p>
        </p:txBody>
      </p:sp>
      <p:pic>
        <p:nvPicPr>
          <p:cNvPr id="4" name="Picture 3" descr="F:\2018-19 timetables\golf.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4509120"/>
            <a:ext cx="3364520" cy="2281819"/>
          </a:xfrm>
          <a:prstGeom prst="rect">
            <a:avLst/>
          </a:prstGeom>
          <a:noFill/>
          <a:ln>
            <a:noFill/>
          </a:ln>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4088" y="4363743"/>
            <a:ext cx="3579132" cy="2336197"/>
          </a:xfrm>
          <a:prstGeom prst="rect">
            <a:avLst/>
          </a:prstGeom>
        </p:spPr>
      </p:pic>
    </p:spTree>
    <p:extLst>
      <p:ext uri="{BB962C8B-B14F-4D97-AF65-F5344CB8AC3E}">
        <p14:creationId xmlns:p14="http://schemas.microsoft.com/office/powerpoint/2010/main" val="3446967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Manipulating Fluid friction</a:t>
            </a:r>
            <a:endParaRPr lang="en-GB" dirty="0"/>
          </a:p>
        </p:txBody>
      </p:sp>
      <p:sp>
        <p:nvSpPr>
          <p:cNvPr id="3" name="Content Placeholder 2"/>
          <p:cNvSpPr>
            <a:spLocks noGrp="1"/>
          </p:cNvSpPr>
          <p:nvPr>
            <p:ph idx="1"/>
          </p:nvPr>
        </p:nvSpPr>
        <p:spPr>
          <a:xfrm>
            <a:off x="251520" y="1196752"/>
            <a:ext cx="8229600" cy="1540768"/>
          </a:xfrm>
        </p:spPr>
        <p:txBody>
          <a:bodyPr>
            <a:normAutofit lnSpcReduction="10000"/>
          </a:bodyPr>
          <a:lstStyle/>
          <a:p>
            <a:pPr marL="0" indent="0">
              <a:buNone/>
            </a:pPr>
            <a:r>
              <a:rPr lang="en-GB" dirty="0" smtClean="0"/>
              <a:t>By adding contours to balls (for example) we can change where friction acts and thereby change the flight characteristics .of the ball</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535662422"/>
              </p:ext>
            </p:extLst>
          </p:nvPr>
        </p:nvGraphicFramePr>
        <p:xfrm>
          <a:off x="248308" y="2953969"/>
          <a:ext cx="2739516" cy="2851298"/>
        </p:xfrm>
        <a:graphic>
          <a:graphicData uri="http://schemas.openxmlformats.org/drawingml/2006/table">
            <a:tbl>
              <a:tblPr firstRow="1" firstCol="1" bandRow="1">
                <a:tableStyleId>{5C22544A-7EE6-4342-B048-85BDC9FD1C3A}</a:tableStyleId>
              </a:tblPr>
              <a:tblGrid>
                <a:gridCol w="1851024">
                  <a:extLst>
                    <a:ext uri="{9D8B030D-6E8A-4147-A177-3AD203B41FA5}">
                      <a16:colId xmlns:a16="http://schemas.microsoft.com/office/drawing/2014/main" val="20000"/>
                    </a:ext>
                  </a:extLst>
                </a:gridCol>
                <a:gridCol w="888492">
                  <a:extLst>
                    <a:ext uri="{9D8B030D-6E8A-4147-A177-3AD203B41FA5}">
                      <a16:colId xmlns:a16="http://schemas.microsoft.com/office/drawing/2014/main" val="20001"/>
                    </a:ext>
                  </a:extLst>
                </a:gridCol>
              </a:tblGrid>
              <a:tr h="950432">
                <a:tc>
                  <a:txBody>
                    <a:bodyPr/>
                    <a:lstStyle/>
                    <a:p>
                      <a:pPr algn="ctr">
                        <a:lnSpc>
                          <a:spcPct val="107000"/>
                        </a:lnSpc>
                        <a:spcAft>
                          <a:spcPts val="0"/>
                        </a:spcAft>
                      </a:pPr>
                      <a:r>
                        <a:rPr lang="en-GB" sz="1000" dirty="0">
                          <a:effectLst/>
                        </a:rPr>
                        <a:t>Depth of </a:t>
                      </a:r>
                      <a:r>
                        <a:rPr lang="en-GB" sz="1000" dirty="0" smtClean="0">
                          <a:effectLst/>
                        </a:rPr>
                        <a:t> Golf ball dimple</a:t>
                      </a:r>
                      <a:endParaRPr lang="en-GB" sz="1000" dirty="0">
                        <a:effectLst/>
                      </a:endParaRPr>
                    </a:p>
                    <a:p>
                      <a:pPr algn="ctr">
                        <a:lnSpc>
                          <a:spcPct val="107000"/>
                        </a:lnSpc>
                        <a:spcAft>
                          <a:spcPts val="0"/>
                        </a:spcAft>
                      </a:pPr>
                      <a:r>
                        <a:rPr lang="en-GB" sz="1000" dirty="0">
                          <a:effectLst/>
                        </a:rPr>
                        <a:t>(mm)</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Flight</a:t>
                      </a:r>
                    </a:p>
                    <a:p>
                      <a:pPr algn="ctr">
                        <a:lnSpc>
                          <a:spcPct val="107000"/>
                        </a:lnSpc>
                        <a:spcAft>
                          <a:spcPts val="0"/>
                        </a:spcAft>
                      </a:pPr>
                      <a:r>
                        <a:rPr lang="en-GB" sz="1000" dirty="0">
                          <a:effectLst/>
                        </a:rPr>
                        <a:t>(m)</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0"/>
                  </a:ext>
                </a:extLst>
              </a:tr>
              <a:tr h="316811">
                <a:tc>
                  <a:txBody>
                    <a:bodyPr/>
                    <a:lstStyle/>
                    <a:p>
                      <a:pPr algn="ctr">
                        <a:lnSpc>
                          <a:spcPct val="107000"/>
                        </a:lnSpc>
                        <a:spcAft>
                          <a:spcPts val="0"/>
                        </a:spcAft>
                      </a:pPr>
                      <a:r>
                        <a:rPr lang="en-GB" sz="1000" dirty="0">
                          <a:effectLst/>
                        </a:rPr>
                        <a:t>0.005</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a:effectLst/>
                        </a:rPr>
                        <a:t>107</a:t>
                      </a:r>
                      <a:endParaRPr lang="en-GB" sz="1000">
                        <a:effectLst/>
                        <a:latin typeface="Calibri"/>
                        <a:ea typeface="Calibri"/>
                        <a:cs typeface="Times New Roman"/>
                      </a:endParaRPr>
                    </a:p>
                  </a:txBody>
                  <a:tcPr marL="64084" marR="64084" marT="0" marB="0" anchor="ctr"/>
                </a:tc>
                <a:extLst>
                  <a:ext uri="{0D108BD9-81ED-4DB2-BD59-A6C34878D82A}">
                    <a16:rowId xmlns:a16="http://schemas.microsoft.com/office/drawing/2014/main" val="10001"/>
                  </a:ext>
                </a:extLst>
              </a:tr>
              <a:tr h="316811">
                <a:tc>
                  <a:txBody>
                    <a:bodyPr/>
                    <a:lstStyle/>
                    <a:p>
                      <a:pPr algn="ctr">
                        <a:lnSpc>
                          <a:spcPct val="107000"/>
                        </a:lnSpc>
                        <a:spcAft>
                          <a:spcPts val="0"/>
                        </a:spcAft>
                      </a:pPr>
                      <a:r>
                        <a:rPr lang="en-GB" sz="1000">
                          <a:effectLst/>
                        </a:rPr>
                        <a:t>0.01</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171</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2"/>
                  </a:ext>
                </a:extLst>
              </a:tr>
              <a:tr h="316811">
                <a:tc>
                  <a:txBody>
                    <a:bodyPr/>
                    <a:lstStyle/>
                    <a:p>
                      <a:pPr algn="ctr">
                        <a:lnSpc>
                          <a:spcPct val="107000"/>
                        </a:lnSpc>
                        <a:spcAft>
                          <a:spcPts val="0"/>
                        </a:spcAft>
                      </a:pPr>
                      <a:r>
                        <a:rPr lang="en-GB" sz="1000" dirty="0">
                          <a:effectLst/>
                        </a:rPr>
                        <a:t>0.015</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194</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3"/>
                  </a:ext>
                </a:extLst>
              </a:tr>
              <a:tr h="316811">
                <a:tc>
                  <a:txBody>
                    <a:bodyPr/>
                    <a:lstStyle/>
                    <a:p>
                      <a:pPr algn="ctr">
                        <a:lnSpc>
                          <a:spcPct val="107000"/>
                        </a:lnSpc>
                        <a:spcAft>
                          <a:spcPts val="0"/>
                        </a:spcAft>
                      </a:pPr>
                      <a:r>
                        <a:rPr lang="en-GB" sz="1000">
                          <a:effectLst/>
                        </a:rPr>
                        <a:t>0.02</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204</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4"/>
                  </a:ext>
                </a:extLst>
              </a:tr>
              <a:tr h="316811">
                <a:tc>
                  <a:txBody>
                    <a:bodyPr/>
                    <a:lstStyle/>
                    <a:p>
                      <a:pPr algn="ctr">
                        <a:lnSpc>
                          <a:spcPct val="107000"/>
                        </a:lnSpc>
                        <a:spcAft>
                          <a:spcPts val="0"/>
                        </a:spcAft>
                      </a:pPr>
                      <a:r>
                        <a:rPr lang="en-GB" sz="1000">
                          <a:effectLst/>
                        </a:rPr>
                        <a:t>0.025</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218</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5"/>
                  </a:ext>
                </a:extLst>
              </a:tr>
              <a:tr h="316811">
                <a:tc>
                  <a:txBody>
                    <a:bodyPr/>
                    <a:lstStyle/>
                    <a:p>
                      <a:pPr algn="ctr">
                        <a:lnSpc>
                          <a:spcPct val="107000"/>
                        </a:lnSpc>
                        <a:spcAft>
                          <a:spcPts val="0"/>
                        </a:spcAft>
                      </a:pPr>
                      <a:r>
                        <a:rPr lang="en-GB" sz="1000">
                          <a:effectLst/>
                        </a:rPr>
                        <a:t>0.03</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206</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6"/>
                  </a:ext>
                </a:extLst>
              </a:tr>
            </a:tbl>
          </a:graphicData>
        </a:graphic>
      </p:graphicFrame>
      <p:pic>
        <p:nvPicPr>
          <p:cNvPr id="4098" name="Picture 2" descr="Image result for flight of a cricket b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4221088"/>
            <a:ext cx="2729880" cy="186314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2780928"/>
            <a:ext cx="3141890" cy="26308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067944" y="3297758"/>
            <a:ext cx="1547681" cy="646331"/>
          </a:xfrm>
          <a:prstGeom prst="rect">
            <a:avLst/>
          </a:prstGeom>
          <a:noFill/>
        </p:spPr>
        <p:txBody>
          <a:bodyPr wrap="square" rtlCol="0">
            <a:spAutoFit/>
          </a:bodyPr>
          <a:lstStyle/>
          <a:p>
            <a:pPr algn="ctr"/>
            <a:r>
              <a:rPr lang="en-GB" dirty="0" smtClean="0">
                <a:solidFill>
                  <a:srgbClr val="FF0000"/>
                </a:solidFill>
              </a:rPr>
              <a:t>Low pressure zone</a:t>
            </a:r>
            <a:endParaRPr lang="en-GB" dirty="0">
              <a:solidFill>
                <a:srgbClr val="FF0000"/>
              </a:solidFill>
            </a:endParaRPr>
          </a:p>
        </p:txBody>
      </p:sp>
      <p:cxnSp>
        <p:nvCxnSpPr>
          <p:cNvPr id="7" name="Straight Arrow Connector 6"/>
          <p:cNvCxnSpPr/>
          <p:nvPr/>
        </p:nvCxnSpPr>
        <p:spPr>
          <a:xfrm flipH="1">
            <a:off x="4283968" y="3944089"/>
            <a:ext cx="288032" cy="565031"/>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5724128" y="3501008"/>
            <a:ext cx="1368152" cy="21602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602803" y="5589240"/>
            <a:ext cx="1547681" cy="646331"/>
          </a:xfrm>
          <a:prstGeom prst="rect">
            <a:avLst/>
          </a:prstGeom>
          <a:noFill/>
        </p:spPr>
        <p:txBody>
          <a:bodyPr wrap="square" rtlCol="0">
            <a:spAutoFit/>
          </a:bodyPr>
          <a:lstStyle/>
          <a:p>
            <a:pPr algn="ctr"/>
            <a:r>
              <a:rPr lang="en-GB" dirty="0" smtClean="0">
                <a:solidFill>
                  <a:srgbClr val="FF0000"/>
                </a:solidFill>
              </a:rPr>
              <a:t>High pressure zone</a:t>
            </a:r>
            <a:endParaRPr lang="en-GB" dirty="0">
              <a:solidFill>
                <a:srgbClr val="FF0000"/>
              </a:solidFill>
            </a:endParaRPr>
          </a:p>
        </p:txBody>
      </p:sp>
      <p:cxnSp>
        <p:nvCxnSpPr>
          <p:cNvPr id="11" name="Straight Arrow Connector 10"/>
          <p:cNvCxnSpPr/>
          <p:nvPr/>
        </p:nvCxnSpPr>
        <p:spPr>
          <a:xfrm flipV="1">
            <a:off x="7150484" y="4437112"/>
            <a:ext cx="733884" cy="1296144"/>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4644008" y="5517232"/>
            <a:ext cx="958795" cy="216024"/>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1580456" y="6235571"/>
            <a:ext cx="5688632" cy="369332"/>
          </a:xfrm>
          <a:prstGeom prst="rect">
            <a:avLst/>
          </a:prstGeom>
          <a:noFill/>
        </p:spPr>
        <p:txBody>
          <a:bodyPr wrap="square" rtlCol="0">
            <a:spAutoFit/>
          </a:bodyPr>
          <a:lstStyle/>
          <a:p>
            <a:pPr algn="ctr"/>
            <a:r>
              <a:rPr lang="en-GB" dirty="0" smtClean="0">
                <a:solidFill>
                  <a:srgbClr val="FF0000"/>
                </a:solidFill>
              </a:rPr>
              <a:t>The ball will move from high to low pressure zone</a:t>
            </a:r>
            <a:endParaRPr lang="en-GB" dirty="0">
              <a:solidFill>
                <a:srgbClr val="FF0000"/>
              </a:solidFill>
            </a:endParaRPr>
          </a:p>
        </p:txBody>
      </p:sp>
      <p:cxnSp>
        <p:nvCxnSpPr>
          <p:cNvPr id="8" name="Straight Arrow Connector 7"/>
          <p:cNvCxnSpPr/>
          <p:nvPr/>
        </p:nvCxnSpPr>
        <p:spPr>
          <a:xfrm flipV="1">
            <a:off x="4348596" y="4590420"/>
            <a:ext cx="0" cy="562239"/>
          </a:xfrm>
          <a:prstGeom prst="straightConnector1">
            <a:avLst/>
          </a:prstGeom>
          <a:ln w="5715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041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Spin</a:t>
            </a:r>
            <a:endParaRPr lang="en-GB" dirty="0"/>
          </a:p>
        </p:txBody>
      </p:sp>
      <p:sp>
        <p:nvSpPr>
          <p:cNvPr id="3" name="Content Placeholder 2"/>
          <p:cNvSpPr>
            <a:spLocks noGrp="1"/>
          </p:cNvSpPr>
          <p:nvPr>
            <p:ph idx="1"/>
          </p:nvPr>
        </p:nvSpPr>
        <p:spPr>
          <a:xfrm>
            <a:off x="395536" y="908720"/>
            <a:ext cx="8229600" cy="1540768"/>
          </a:xfrm>
        </p:spPr>
        <p:txBody>
          <a:bodyPr>
            <a:normAutofit lnSpcReduction="10000"/>
          </a:bodyPr>
          <a:lstStyle/>
          <a:p>
            <a:pPr marL="0" indent="0" algn="ctr">
              <a:buNone/>
            </a:pPr>
            <a:r>
              <a:rPr lang="en-GB" dirty="0" smtClean="0"/>
              <a:t>Similarly the direction of spin creates high and low pressure zones as the friction adheres to the ball more in the direction of rotation.</a:t>
            </a:r>
            <a:endParaRPr lang="en-GB" dirty="0"/>
          </a:p>
        </p:txBody>
      </p:sp>
      <p:pic>
        <p:nvPicPr>
          <p:cNvPr id="4" name="Picture 3" descr="F:\2018-19 timetables\bernoullis-principle-14-638.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10" y="2500300"/>
            <a:ext cx="3456380" cy="2376264"/>
          </a:xfrm>
          <a:prstGeom prst="rect">
            <a:avLst/>
          </a:prstGeom>
          <a:noFill/>
          <a:ln>
            <a:noFill/>
          </a:ln>
        </p:spPr>
      </p:pic>
      <p:sp>
        <p:nvSpPr>
          <p:cNvPr id="5" name="TextBox 4"/>
          <p:cNvSpPr txBox="1"/>
          <p:nvPr/>
        </p:nvSpPr>
        <p:spPr>
          <a:xfrm>
            <a:off x="633371" y="5229200"/>
            <a:ext cx="8013576" cy="1323439"/>
          </a:xfrm>
          <a:prstGeom prst="rect">
            <a:avLst/>
          </a:prstGeom>
          <a:noFill/>
        </p:spPr>
        <p:txBody>
          <a:bodyPr wrap="square" rtlCol="0">
            <a:spAutoFit/>
          </a:bodyPr>
          <a:lstStyle/>
          <a:p>
            <a:r>
              <a:rPr lang="en-GB" sz="2000" dirty="0" smtClean="0">
                <a:solidFill>
                  <a:srgbClr val="002060"/>
                </a:solidFill>
              </a:rPr>
              <a:t>The </a:t>
            </a:r>
            <a:r>
              <a:rPr lang="en-GB" sz="2000" dirty="0" err="1" smtClean="0">
                <a:solidFill>
                  <a:srgbClr val="002060"/>
                </a:solidFill>
              </a:rPr>
              <a:t>magnus</a:t>
            </a:r>
            <a:r>
              <a:rPr lang="en-GB" sz="2000" dirty="0" smtClean="0">
                <a:solidFill>
                  <a:srgbClr val="002060"/>
                </a:solidFill>
              </a:rPr>
              <a:t> effect</a:t>
            </a:r>
            <a:r>
              <a:rPr lang="en-GB" sz="2000" dirty="0" smtClean="0">
                <a:solidFill>
                  <a:srgbClr val="FF0000"/>
                </a:solidFill>
              </a:rPr>
              <a:t>: </a:t>
            </a:r>
            <a:r>
              <a:rPr lang="en-GB" sz="2000" dirty="0">
                <a:solidFill>
                  <a:srgbClr val="FF0000"/>
                </a:solidFill>
              </a:rPr>
              <a:t>the force exerted on a rapidly spinning cylinder or sphere moving through air or another fluid in a direction at an angle to the axis of spin. This force is responsible for the swerving of balls when hit or thrown with spin.</a:t>
            </a:r>
            <a:endParaRPr lang="en-GB" sz="2000" dirty="0">
              <a:solidFill>
                <a:srgbClr val="FF0000"/>
              </a:solidFill>
            </a:endParaRPr>
          </a:p>
        </p:txBody>
      </p:sp>
    </p:spTree>
    <p:extLst>
      <p:ext uri="{BB962C8B-B14F-4D97-AF65-F5344CB8AC3E}">
        <p14:creationId xmlns:p14="http://schemas.microsoft.com/office/powerpoint/2010/main" val="4178523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and Down force</a:t>
            </a:r>
            <a:endParaRPr lang="en-GB" dirty="0"/>
          </a:p>
        </p:txBody>
      </p:sp>
      <p:sp>
        <p:nvSpPr>
          <p:cNvPr id="3" name="Content Placeholder 2"/>
          <p:cNvSpPr>
            <a:spLocks noGrp="1"/>
          </p:cNvSpPr>
          <p:nvPr>
            <p:ph idx="1"/>
          </p:nvPr>
        </p:nvSpPr>
        <p:spPr>
          <a:xfrm>
            <a:off x="457200" y="1600201"/>
            <a:ext cx="8229600" cy="1612776"/>
          </a:xfrm>
        </p:spPr>
        <p:txBody>
          <a:bodyPr>
            <a:normAutofit/>
          </a:bodyPr>
          <a:lstStyle/>
          <a:p>
            <a:pPr marL="0" indent="0" algn="ctr">
              <a:buNone/>
            </a:pPr>
            <a:r>
              <a:rPr lang="en-GB" sz="2400" dirty="0" smtClean="0">
                <a:solidFill>
                  <a:srgbClr val="FF0000"/>
                </a:solidFill>
              </a:rPr>
              <a:t>Changing the way in which air or water flows over a surface also speeds up or slows down the time which the fluid take to move over the surface of an object. This in turn creates high and low pressure zones and creates specific performance characteristics</a:t>
            </a:r>
            <a:endParaRPr lang="en-GB" sz="2400" dirty="0">
              <a:solidFill>
                <a:srgbClr val="FF0000"/>
              </a:solidFill>
            </a:endParaRPr>
          </a:p>
        </p:txBody>
      </p:sp>
      <p:pic>
        <p:nvPicPr>
          <p:cNvPr id="4" name="Picture 3" descr="F:\AfN registration\sailoff.GIF"/>
          <p:cNvPicPr/>
          <p:nvPr/>
        </p:nvPicPr>
        <p:blipFill>
          <a:blip r:embed="rId2">
            <a:extLst>
              <a:ext uri="{28A0092B-C50C-407E-A947-70E740481C1C}">
                <a14:useLocalDpi xmlns:a14="http://schemas.microsoft.com/office/drawing/2010/main" val="0"/>
              </a:ext>
            </a:extLst>
          </a:blip>
          <a:srcRect/>
          <a:stretch>
            <a:fillRect/>
          </a:stretch>
        </p:blipFill>
        <p:spPr bwMode="auto">
          <a:xfrm>
            <a:off x="755576" y="3428999"/>
            <a:ext cx="1800225" cy="1838325"/>
          </a:xfrm>
          <a:prstGeom prst="rect">
            <a:avLst/>
          </a:prstGeom>
          <a:noFill/>
          <a:ln>
            <a:noFill/>
          </a:ln>
        </p:spPr>
      </p:pic>
      <p:pic>
        <p:nvPicPr>
          <p:cNvPr id="5" name="Picture 4" descr="F:\AfN registration\wing lift.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9792" y="3643591"/>
            <a:ext cx="3122930" cy="1466850"/>
          </a:xfrm>
          <a:prstGeom prst="rect">
            <a:avLst/>
          </a:prstGeom>
          <a:noFill/>
          <a:ln>
            <a:noFill/>
          </a:ln>
        </p:spPr>
      </p:pic>
      <p:pic>
        <p:nvPicPr>
          <p:cNvPr id="6" name="Picture 5" descr="F:\AfN registration\Aerodynamics_Spoiler.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8184" y="3664554"/>
            <a:ext cx="2533650" cy="1669415"/>
          </a:xfrm>
          <a:prstGeom prst="rect">
            <a:avLst/>
          </a:prstGeom>
          <a:noFill/>
          <a:ln>
            <a:noFill/>
          </a:ln>
        </p:spPr>
      </p:pic>
      <p:sp>
        <p:nvSpPr>
          <p:cNvPr id="7" name="TextBox 6"/>
          <p:cNvSpPr txBox="1"/>
          <p:nvPr/>
        </p:nvSpPr>
        <p:spPr>
          <a:xfrm>
            <a:off x="611560" y="5733256"/>
            <a:ext cx="8352928" cy="830997"/>
          </a:xfrm>
          <a:prstGeom prst="rect">
            <a:avLst/>
          </a:prstGeom>
          <a:noFill/>
        </p:spPr>
        <p:txBody>
          <a:bodyPr wrap="square" rtlCol="0">
            <a:spAutoFit/>
          </a:bodyPr>
          <a:lstStyle/>
          <a:p>
            <a:pPr algn="ctr"/>
            <a:r>
              <a:rPr lang="en-GB" sz="2400" dirty="0" smtClean="0">
                <a:solidFill>
                  <a:srgbClr val="0070C0"/>
                </a:solidFill>
              </a:rPr>
              <a:t>Many sports have specific rules that regulate the ability to create and manipulate these forces.</a:t>
            </a:r>
            <a:endParaRPr lang="en-GB" sz="2400" dirty="0">
              <a:solidFill>
                <a:srgbClr val="0070C0"/>
              </a:solidFill>
            </a:endParaRPr>
          </a:p>
        </p:txBody>
      </p:sp>
    </p:spTree>
    <p:extLst>
      <p:ext uri="{BB962C8B-B14F-4D97-AF65-F5344CB8AC3E}">
        <p14:creationId xmlns:p14="http://schemas.microsoft.com/office/powerpoint/2010/main" val="1463915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584</Words>
  <Application>Microsoft Office PowerPoint</Application>
  <PresentationFormat>On-screen Show (4:3)</PresentationFormat>
  <Paragraphs>93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 Math</vt:lpstr>
      <vt:lpstr>Times New Roman</vt:lpstr>
      <vt:lpstr>Office Theme</vt:lpstr>
      <vt:lpstr>Friction</vt:lpstr>
      <vt:lpstr>Friction</vt:lpstr>
      <vt:lpstr>Static (limiting) Friction</vt:lpstr>
      <vt:lpstr>Example</vt:lpstr>
      <vt:lpstr>Calculating µ</vt:lpstr>
      <vt:lpstr>Rolling Friction</vt:lpstr>
      <vt:lpstr>Fluid Friction</vt:lpstr>
      <vt:lpstr>Manipulating Fluid friction</vt:lpstr>
      <vt:lpstr>Spin</vt:lpstr>
      <vt:lpstr>Lift and Down force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Friction</dc:title>
  <dc:creator>Administrator</dc:creator>
  <cp:lastModifiedBy>David Gardner</cp:lastModifiedBy>
  <cp:revision>15</cp:revision>
  <dcterms:created xsi:type="dcterms:W3CDTF">2018-11-01T19:38:31Z</dcterms:created>
  <dcterms:modified xsi:type="dcterms:W3CDTF">2019-11-03T14:29:39Z</dcterms:modified>
</cp:coreProperties>
</file>