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4"/>
  </p:notesMasterIdLst>
  <p:sldIdLst>
    <p:sldId id="256" r:id="rId2"/>
    <p:sldId id="261" r:id="rId3"/>
    <p:sldId id="262" r:id="rId4"/>
    <p:sldId id="263" r:id="rId5"/>
    <p:sldId id="264" r:id="rId6"/>
    <p:sldId id="265" r:id="rId7"/>
    <p:sldId id="257" r:id="rId8"/>
    <p:sldId id="266" r:id="rId9"/>
    <p:sldId id="267" r:id="rId10"/>
    <p:sldId id="258" r:id="rId11"/>
    <p:sldId id="259" r:id="rId12"/>
    <p:sldId id="260"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6933" autoAdjust="0"/>
  </p:normalViewPr>
  <p:slideViewPr>
    <p:cSldViewPr snapToGrid="0">
      <p:cViewPr varScale="1">
        <p:scale>
          <a:sx n="108" d="100"/>
          <a:sy n="108" d="100"/>
        </p:scale>
        <p:origin x="714"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AF99EB-67F1-449A-A44E-6A8B9A95B748}" type="datetimeFigureOut">
              <a:rPr lang="en-IN" smtClean="0"/>
              <a:t>23-03-2026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FC2952D-EFCB-45C4-B460-B82F6E6007D4}" type="slidenum">
              <a:rPr lang="en-IN" smtClean="0"/>
              <a:t>‹#›</a:t>
            </a:fld>
            <a:endParaRPr lang="en-IN"/>
          </a:p>
        </p:txBody>
      </p:sp>
    </p:spTree>
    <p:extLst>
      <p:ext uri="{BB962C8B-B14F-4D97-AF65-F5344CB8AC3E}">
        <p14:creationId xmlns:p14="http://schemas.microsoft.com/office/powerpoint/2010/main" val="22312434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3FC2952D-EFCB-45C4-B460-B82F6E6007D4}" type="slidenum">
              <a:rPr lang="en-IN" smtClean="0"/>
              <a:t>1</a:t>
            </a:fld>
            <a:endParaRPr lang="en-IN"/>
          </a:p>
        </p:txBody>
      </p:sp>
    </p:spTree>
    <p:extLst>
      <p:ext uri="{BB962C8B-B14F-4D97-AF65-F5344CB8AC3E}">
        <p14:creationId xmlns:p14="http://schemas.microsoft.com/office/powerpoint/2010/main" val="27842410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74A87E-0370-DE17-D808-D09239230A0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AFCBA18-8FB7-BA18-DBA8-80BB07F26B6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1155191-7A4D-66A2-1629-B1FC8A431F00}"/>
              </a:ext>
            </a:extLst>
          </p:cNvPr>
          <p:cNvSpPr>
            <a:spLocks noGrp="1"/>
          </p:cNvSpPr>
          <p:nvPr>
            <p:ph type="body" idx="1"/>
          </p:nvPr>
        </p:nvSpPr>
        <p:spPr/>
        <p:txBody>
          <a:bodyPr/>
          <a:lstStyle/>
          <a:p>
            <a:endParaRPr lang="en-IN" dirty="0"/>
          </a:p>
        </p:txBody>
      </p:sp>
      <p:sp>
        <p:nvSpPr>
          <p:cNvPr id="4" name="Slide Number Placeholder 3">
            <a:extLst>
              <a:ext uri="{FF2B5EF4-FFF2-40B4-BE49-F238E27FC236}">
                <a16:creationId xmlns:a16="http://schemas.microsoft.com/office/drawing/2014/main" id="{226D5EB1-5D8A-D03F-5E87-D6825C3401EB}"/>
              </a:ext>
            </a:extLst>
          </p:cNvPr>
          <p:cNvSpPr>
            <a:spLocks noGrp="1"/>
          </p:cNvSpPr>
          <p:nvPr>
            <p:ph type="sldNum" sz="quarter" idx="5"/>
          </p:nvPr>
        </p:nvSpPr>
        <p:spPr/>
        <p:txBody>
          <a:bodyPr/>
          <a:lstStyle/>
          <a:p>
            <a:fld id="{3FC2952D-EFCB-45C4-B460-B82F6E6007D4}" type="slidenum">
              <a:rPr lang="en-IN" smtClean="0"/>
              <a:t>2</a:t>
            </a:fld>
            <a:endParaRPr lang="en-IN"/>
          </a:p>
        </p:txBody>
      </p:sp>
    </p:spTree>
    <p:extLst>
      <p:ext uri="{BB962C8B-B14F-4D97-AF65-F5344CB8AC3E}">
        <p14:creationId xmlns:p14="http://schemas.microsoft.com/office/powerpoint/2010/main" val="10954238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C27F19-544E-4B09-29CC-8EFAEF57BB2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E72ABDC-3CB4-2F81-D11F-56F3CCFD3D4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9F26F83-3F1D-8D0A-6016-8B78FA74A95C}"/>
              </a:ext>
            </a:extLst>
          </p:cNvPr>
          <p:cNvSpPr>
            <a:spLocks noGrp="1"/>
          </p:cNvSpPr>
          <p:nvPr>
            <p:ph type="body" idx="1"/>
          </p:nvPr>
        </p:nvSpPr>
        <p:spPr/>
        <p:txBody>
          <a:bodyPr/>
          <a:lstStyle/>
          <a:p>
            <a:pPr algn="just"/>
            <a:r>
              <a:rPr lang="en-GB" sz="1200" dirty="0">
                <a:latin typeface="Times New Roman" panose="02020603050405020304" pitchFamily="18" charset="0"/>
                <a:cs typeface="Times New Roman" panose="02020603050405020304" pitchFamily="18" charset="0"/>
              </a:rPr>
              <a:t>The study mainly selected the importance of Smart home and assistive technologies in health and social care in the UK, through a critical evaluation of digital transformation supporting independent living. Day by day, people are living independently to lead their lives, but elders and sometimes middle-aged people are faced with challenges if they have chronic health conditions. In this regard, to mitigate these challenges, the UK has adopted advanced technologies to make the home smart and digitalised. </a:t>
            </a:r>
            <a:endParaRPr lang="en-IN" sz="1200" dirty="0">
              <a:latin typeface="Times New Roman" panose="02020603050405020304" pitchFamily="18" charset="0"/>
              <a:cs typeface="Times New Roman" panose="02020603050405020304" pitchFamily="18" charset="0"/>
            </a:endParaRPr>
          </a:p>
          <a:p>
            <a:pPr algn="just"/>
            <a:r>
              <a:rPr lang="en-GB" sz="1200" dirty="0">
                <a:latin typeface="Times New Roman" panose="02020603050405020304" pitchFamily="18" charset="0"/>
                <a:cs typeface="Times New Roman" panose="02020603050405020304" pitchFamily="18" charset="0"/>
              </a:rPr>
              <a:t>To decrease healthcare redundancy, smart home and assistive technologies are included to support elders and disabled residents live independently, manage rising care costs, and address worker shortages. Here, the solutions include voice-activated speakers, telecare, sensors, and AI-driven monitoring to assist with safety, health, and social connection. Therefore, it has been registered that the UK is considered the fastest-growing regional market across Europe, and it is also estimated to reach USD 27,737.6 million by 2030. Moreover, the voice assistant also supports the users in controlling the lights, sends request messages through voice commands and also makes calls when necessary. </a:t>
            </a:r>
            <a:endParaRPr lang="en-IN" sz="1200" dirty="0">
              <a:latin typeface="Times New Roman" panose="02020603050405020304" pitchFamily="18" charset="0"/>
              <a:cs typeface="Times New Roman" panose="02020603050405020304" pitchFamily="18" charset="0"/>
            </a:endParaRPr>
          </a:p>
          <a:p>
            <a:endParaRPr lang="en-IN" dirty="0"/>
          </a:p>
        </p:txBody>
      </p:sp>
      <p:sp>
        <p:nvSpPr>
          <p:cNvPr id="4" name="Slide Number Placeholder 3">
            <a:extLst>
              <a:ext uri="{FF2B5EF4-FFF2-40B4-BE49-F238E27FC236}">
                <a16:creationId xmlns:a16="http://schemas.microsoft.com/office/drawing/2014/main" id="{90F6D9F0-39C9-E4B9-4923-538416A409C3}"/>
              </a:ext>
            </a:extLst>
          </p:cNvPr>
          <p:cNvSpPr>
            <a:spLocks noGrp="1"/>
          </p:cNvSpPr>
          <p:nvPr>
            <p:ph type="sldNum" sz="quarter" idx="5"/>
          </p:nvPr>
        </p:nvSpPr>
        <p:spPr/>
        <p:txBody>
          <a:bodyPr/>
          <a:lstStyle/>
          <a:p>
            <a:fld id="{3FC2952D-EFCB-45C4-B460-B82F6E6007D4}" type="slidenum">
              <a:rPr lang="en-IN" smtClean="0"/>
              <a:t>3</a:t>
            </a:fld>
            <a:endParaRPr lang="en-IN"/>
          </a:p>
        </p:txBody>
      </p:sp>
    </p:spTree>
    <p:extLst>
      <p:ext uri="{BB962C8B-B14F-4D97-AF65-F5344CB8AC3E}">
        <p14:creationId xmlns:p14="http://schemas.microsoft.com/office/powerpoint/2010/main" val="33397879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1F9D3C-BA49-9F22-AF53-E925915B89D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EA88CEE-089E-CDCA-B53B-63B7CBEE9D0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67F937D-5667-05A3-4A87-55F0D1539AC3}"/>
              </a:ext>
            </a:extLst>
          </p:cNvPr>
          <p:cNvSpPr>
            <a:spLocks noGrp="1"/>
          </p:cNvSpPr>
          <p:nvPr>
            <p:ph type="body" idx="1"/>
          </p:nvPr>
        </p:nvSpPr>
        <p:spPr/>
        <p:txBody>
          <a:bodyPr/>
          <a:lstStyle/>
          <a:p>
            <a:pPr lvl="0" algn="just"/>
            <a:r>
              <a:rPr lang="en-GB" dirty="0">
                <a:latin typeface="Times New Roman" panose="02020603050405020304" pitchFamily="18" charset="0"/>
                <a:cs typeface="Times New Roman" panose="02020603050405020304" pitchFamily="18" charset="0"/>
              </a:rPr>
              <a:t>Smart home and assistive technologies (AT) in the UK across the health and social care sector are changing the workforce from traditional to digital infrastructure </a:t>
            </a:r>
            <a:endParaRPr lang="en-IN" dirty="0">
              <a:latin typeface="Times New Roman" panose="02020603050405020304" pitchFamily="18" charset="0"/>
              <a:cs typeface="Times New Roman" panose="02020603050405020304" pitchFamily="18" charset="0"/>
            </a:endParaRPr>
          </a:p>
          <a:p>
            <a:pPr lvl="0" algn="just"/>
            <a:r>
              <a:rPr lang="en-GB" dirty="0">
                <a:latin typeface="Times New Roman" panose="02020603050405020304" pitchFamily="18" charset="0"/>
                <a:cs typeface="Times New Roman" panose="02020603050405020304" pitchFamily="18" charset="0"/>
              </a:rPr>
              <a:t>These advanced technologies integrated the organisational productivity, help manage staff shortages and also enable remote monitoring. The smart technologies, including Telecare, IoT-enabled sensors, and smart home hubs allows the staff to move from reactive </a:t>
            </a:r>
            <a:endParaRPr lang="en-IN" dirty="0">
              <a:latin typeface="Times New Roman" panose="02020603050405020304" pitchFamily="18" charset="0"/>
              <a:cs typeface="Times New Roman" panose="02020603050405020304" pitchFamily="18" charset="0"/>
            </a:endParaRPr>
          </a:p>
          <a:p>
            <a:pPr algn="just"/>
            <a:r>
              <a:rPr lang="en-GB" dirty="0">
                <a:latin typeface="Times New Roman" panose="02020603050405020304" pitchFamily="18" charset="0"/>
                <a:cs typeface="Times New Roman" panose="02020603050405020304" pitchFamily="18" charset="0"/>
              </a:rPr>
              <a:t>To manage this advanced technology, organisations should be focused on the training and development process, which helps them to manage difficulties and also manage the patients, respectively as per guidelines. TAM (Technology acceptance model) is the best theoretical approach which supports users to learn about the new technology and also become habituated with the new rules and guidelines. </a:t>
            </a:r>
            <a:endParaRPr lang="en-IN" dirty="0">
              <a:latin typeface="Times New Roman" panose="02020603050405020304" pitchFamily="18" charset="0"/>
              <a:cs typeface="Times New Roman" panose="02020603050405020304" pitchFamily="18" charset="0"/>
            </a:endParaRPr>
          </a:p>
          <a:p>
            <a:pPr algn="just"/>
            <a:endParaRPr lang="en-IN" dirty="0">
              <a:latin typeface="Times New Roman" panose="02020603050405020304" pitchFamily="18" charset="0"/>
              <a:cs typeface="Times New Roman" panose="02020603050405020304" pitchFamily="18" charset="0"/>
            </a:endParaRPr>
          </a:p>
          <a:p>
            <a:endParaRPr lang="en-IN" dirty="0"/>
          </a:p>
          <a:p>
            <a:endParaRPr lang="en-IN" dirty="0"/>
          </a:p>
        </p:txBody>
      </p:sp>
      <p:sp>
        <p:nvSpPr>
          <p:cNvPr id="4" name="Slide Number Placeholder 3">
            <a:extLst>
              <a:ext uri="{FF2B5EF4-FFF2-40B4-BE49-F238E27FC236}">
                <a16:creationId xmlns:a16="http://schemas.microsoft.com/office/drawing/2014/main" id="{11989883-9BD7-55F0-B08C-92F68206BD69}"/>
              </a:ext>
            </a:extLst>
          </p:cNvPr>
          <p:cNvSpPr>
            <a:spLocks noGrp="1"/>
          </p:cNvSpPr>
          <p:nvPr>
            <p:ph type="sldNum" sz="quarter" idx="5"/>
          </p:nvPr>
        </p:nvSpPr>
        <p:spPr/>
        <p:txBody>
          <a:bodyPr/>
          <a:lstStyle/>
          <a:p>
            <a:fld id="{3FC2952D-EFCB-45C4-B460-B82F6E6007D4}" type="slidenum">
              <a:rPr lang="en-IN" smtClean="0"/>
              <a:t>4</a:t>
            </a:fld>
            <a:endParaRPr lang="en-IN"/>
          </a:p>
        </p:txBody>
      </p:sp>
    </p:spTree>
    <p:extLst>
      <p:ext uri="{BB962C8B-B14F-4D97-AF65-F5344CB8AC3E}">
        <p14:creationId xmlns:p14="http://schemas.microsoft.com/office/powerpoint/2010/main" val="20067263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67EE96-343E-CE96-69F5-79D5B838668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C0DB65E-1F5C-05FF-F1BE-E77B5F9E3CE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5512922-CBD3-C7E1-C6BD-869744893F3B}"/>
              </a:ext>
            </a:extLst>
          </p:cNvPr>
          <p:cNvSpPr>
            <a:spLocks noGrp="1"/>
          </p:cNvSpPr>
          <p:nvPr>
            <p:ph type="body" idx="1"/>
          </p:nvPr>
        </p:nvSpPr>
        <p:spPr/>
        <p:txBody>
          <a:bodyPr/>
          <a:lstStyle/>
          <a:p>
            <a:pPr algn="just"/>
            <a:r>
              <a:rPr lang="en-GB" sz="1200" dirty="0">
                <a:latin typeface="Times New Roman" panose="02020603050405020304" pitchFamily="18" charset="0"/>
                <a:cs typeface="Times New Roman" panose="02020603050405020304" pitchFamily="18" charset="0"/>
              </a:rPr>
              <a:t>The key technologies, such as smart speakers, IoT sensors, and automated monitoring, have also improved the quality of life while assuring data-driven care and proactive delivery. </a:t>
            </a:r>
            <a:endParaRPr lang="en-IN" sz="1200" dirty="0">
              <a:latin typeface="Times New Roman" panose="02020603050405020304" pitchFamily="18" charset="0"/>
              <a:cs typeface="Times New Roman" panose="02020603050405020304" pitchFamily="18" charset="0"/>
            </a:endParaRPr>
          </a:p>
          <a:p>
            <a:pPr algn="just"/>
            <a:r>
              <a:rPr lang="en-GB" sz="1200" dirty="0">
                <a:latin typeface="Times New Roman" panose="02020603050405020304" pitchFamily="18" charset="0"/>
                <a:cs typeface="Times New Roman" panose="02020603050405020304" pitchFamily="18" charset="0"/>
              </a:rPr>
              <a:t>By developing advanced technologies, residents can easily stay at home longer, and technology decreased the requirements for hospitalisation and residential care. As an illustration, Hampshire County Council saved an average of £2 million annually through deploying the care technology in over 13,000 homes. Data from smart devices also monitors the users' movements and identifies the predictive risk through the alarms and sensors. It also enhanced the physical and mental wellbeing by assuring better safety and decreasing the isolation. But there are also some key challenges that are included in the service delivery, such as complex, high-cost, non-intuitive interfaces for elderly users, data privacy concerns and requirements for better integration. </a:t>
            </a:r>
            <a:endParaRPr lang="en-IN" sz="1200" dirty="0">
              <a:latin typeface="Times New Roman" panose="02020603050405020304" pitchFamily="18" charset="0"/>
              <a:cs typeface="Times New Roman" panose="02020603050405020304" pitchFamily="18" charset="0"/>
            </a:endParaRPr>
          </a:p>
          <a:p>
            <a:pPr algn="just"/>
            <a:endParaRPr lang="en-IN" sz="1200" dirty="0">
              <a:latin typeface="Times New Roman" panose="02020603050405020304" pitchFamily="18" charset="0"/>
              <a:cs typeface="Times New Roman" panose="02020603050405020304" pitchFamily="18" charset="0"/>
            </a:endParaRPr>
          </a:p>
          <a:p>
            <a:endParaRPr lang="en-IN" dirty="0"/>
          </a:p>
        </p:txBody>
      </p:sp>
      <p:sp>
        <p:nvSpPr>
          <p:cNvPr id="4" name="Slide Number Placeholder 3">
            <a:extLst>
              <a:ext uri="{FF2B5EF4-FFF2-40B4-BE49-F238E27FC236}">
                <a16:creationId xmlns:a16="http://schemas.microsoft.com/office/drawing/2014/main" id="{93F2E6C8-A181-D591-D75C-05684B9FD253}"/>
              </a:ext>
            </a:extLst>
          </p:cNvPr>
          <p:cNvSpPr>
            <a:spLocks noGrp="1"/>
          </p:cNvSpPr>
          <p:nvPr>
            <p:ph type="sldNum" sz="quarter" idx="5"/>
          </p:nvPr>
        </p:nvSpPr>
        <p:spPr/>
        <p:txBody>
          <a:bodyPr/>
          <a:lstStyle/>
          <a:p>
            <a:fld id="{3FC2952D-EFCB-45C4-B460-B82F6E6007D4}" type="slidenum">
              <a:rPr lang="en-IN" smtClean="0"/>
              <a:t>5</a:t>
            </a:fld>
            <a:endParaRPr lang="en-IN"/>
          </a:p>
        </p:txBody>
      </p:sp>
    </p:spTree>
    <p:extLst>
      <p:ext uri="{BB962C8B-B14F-4D97-AF65-F5344CB8AC3E}">
        <p14:creationId xmlns:p14="http://schemas.microsoft.com/office/powerpoint/2010/main" val="17940037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49B24A-1687-2645-573F-4E0FCB95E2A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BFDDC31-B094-6491-303F-C790608AF8A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41E6EEB-49CF-0015-FBA7-CAC76C5BAF33}"/>
              </a:ext>
            </a:extLst>
          </p:cNvPr>
          <p:cNvSpPr>
            <a:spLocks noGrp="1"/>
          </p:cNvSpPr>
          <p:nvPr>
            <p:ph type="body" idx="1"/>
          </p:nvPr>
        </p:nvSpPr>
        <p:spPr/>
        <p:txBody>
          <a:bodyPr/>
          <a:lstStyle/>
          <a:p>
            <a:r>
              <a:rPr lang="en-GB" sz="1200" dirty="0">
                <a:latin typeface="Times New Roman" panose="02020603050405020304" pitchFamily="18" charset="0"/>
                <a:cs typeface="Times New Roman" panose="02020603050405020304" pitchFamily="18" charset="0"/>
              </a:rPr>
              <a:t>The smart technology increased the confidence level of patients, also developing wellbeing and safety. These technologies are mainly useful for people who are elderly and those suffering from chronic diseases. </a:t>
            </a:r>
            <a:endParaRPr lang="en-IN" dirty="0"/>
          </a:p>
        </p:txBody>
      </p:sp>
      <p:sp>
        <p:nvSpPr>
          <p:cNvPr id="4" name="Slide Number Placeholder 3">
            <a:extLst>
              <a:ext uri="{FF2B5EF4-FFF2-40B4-BE49-F238E27FC236}">
                <a16:creationId xmlns:a16="http://schemas.microsoft.com/office/drawing/2014/main" id="{E80EFB0D-5DB7-2207-D320-F8D7981716EB}"/>
              </a:ext>
            </a:extLst>
          </p:cNvPr>
          <p:cNvSpPr>
            <a:spLocks noGrp="1"/>
          </p:cNvSpPr>
          <p:nvPr>
            <p:ph type="sldNum" sz="quarter" idx="5"/>
          </p:nvPr>
        </p:nvSpPr>
        <p:spPr/>
        <p:txBody>
          <a:bodyPr/>
          <a:lstStyle/>
          <a:p>
            <a:fld id="{3FC2952D-EFCB-45C4-B460-B82F6E6007D4}" type="slidenum">
              <a:rPr lang="en-IN" smtClean="0"/>
              <a:t>6</a:t>
            </a:fld>
            <a:endParaRPr lang="en-IN"/>
          </a:p>
        </p:txBody>
      </p:sp>
    </p:spTree>
    <p:extLst>
      <p:ext uri="{BB962C8B-B14F-4D97-AF65-F5344CB8AC3E}">
        <p14:creationId xmlns:p14="http://schemas.microsoft.com/office/powerpoint/2010/main" val="38220204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Times New Roman" panose="02020603050405020304" pitchFamily="18" charset="0"/>
                <a:cs typeface="Times New Roman" panose="02020603050405020304" pitchFamily="18" charset="0"/>
              </a:rPr>
              <a:t>However, this digital technology gives empowerment, independence and also mental wellbeing but it also has some major challenges, including ethical, technical, and user-centric challenges, which affect the widespread adoption.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Times New Roman" panose="02020603050405020304" pitchFamily="18" charset="0"/>
                <a:cs typeface="Times New Roman" panose="02020603050405020304" pitchFamily="18" charset="0"/>
              </a:rPr>
              <a:t>There are also some infrastructure and policy challenges, such as the digital divide and connectivity. There are many rural areas where internet access and its speed are too critical.  Therefore, lower-income households also suffer from the poor connectivity of the network, which cannot improve the overall services. Lack of uniform regulation is another major challenge which affects the future growth and also affects the reliance on intent connectivity. </a:t>
            </a:r>
            <a:endParaRPr lang="en-IN" dirty="0">
              <a:latin typeface="Times New Roman" panose="02020603050405020304" pitchFamily="18"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3FC2952D-EFCB-45C4-B460-B82F6E6007D4}" type="slidenum">
              <a:rPr lang="en-IN" smtClean="0"/>
              <a:t>7</a:t>
            </a:fld>
            <a:endParaRPr lang="en-IN"/>
          </a:p>
        </p:txBody>
      </p:sp>
    </p:spTree>
    <p:extLst>
      <p:ext uri="{BB962C8B-B14F-4D97-AF65-F5344CB8AC3E}">
        <p14:creationId xmlns:p14="http://schemas.microsoft.com/office/powerpoint/2010/main" val="24824511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D6EEAE-F902-957C-A2BD-4EB509419F6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DB46380-634C-6D16-7A67-56FD5315794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3ABE842-37FF-BE7F-D479-9BEB6B2E0D85}"/>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Times New Roman" panose="02020603050405020304" pitchFamily="18" charset="0"/>
                <a:cs typeface="Times New Roman" panose="02020603050405020304" pitchFamily="18" charset="0"/>
              </a:rPr>
              <a:t>Instead of some major benefits, there are also some challenges due to a lack of proper privacy concerns, a lack of trust in data governance, and also requirements for skill upgradation The UK government also developed these technologies into strategic planning, empowering the requirements of user-centric, accessible, and secure digital ecosystems.</a:t>
            </a:r>
            <a:endParaRPr lang="en-IN" sz="1200" dirty="0">
              <a:latin typeface="Times New Roman" panose="02020603050405020304" pitchFamily="18" charset="0"/>
              <a:cs typeface="Times New Roman" panose="02020603050405020304" pitchFamily="18" charset="0"/>
            </a:endParaRPr>
          </a:p>
          <a:p>
            <a:endParaRPr lang="en-IN" dirty="0"/>
          </a:p>
        </p:txBody>
      </p:sp>
      <p:sp>
        <p:nvSpPr>
          <p:cNvPr id="4" name="Slide Number Placeholder 3">
            <a:extLst>
              <a:ext uri="{FF2B5EF4-FFF2-40B4-BE49-F238E27FC236}">
                <a16:creationId xmlns:a16="http://schemas.microsoft.com/office/drawing/2014/main" id="{4C3767DA-0639-BD7B-2546-3E40AA9240F4}"/>
              </a:ext>
            </a:extLst>
          </p:cNvPr>
          <p:cNvSpPr>
            <a:spLocks noGrp="1"/>
          </p:cNvSpPr>
          <p:nvPr>
            <p:ph type="sldNum" sz="quarter" idx="5"/>
          </p:nvPr>
        </p:nvSpPr>
        <p:spPr/>
        <p:txBody>
          <a:bodyPr/>
          <a:lstStyle/>
          <a:p>
            <a:fld id="{3FC2952D-EFCB-45C4-B460-B82F6E6007D4}" type="slidenum">
              <a:rPr lang="en-IN" smtClean="0"/>
              <a:t>8</a:t>
            </a:fld>
            <a:endParaRPr lang="en-IN"/>
          </a:p>
        </p:txBody>
      </p:sp>
    </p:spTree>
    <p:extLst>
      <p:ext uri="{BB962C8B-B14F-4D97-AF65-F5344CB8AC3E}">
        <p14:creationId xmlns:p14="http://schemas.microsoft.com/office/powerpoint/2010/main" val="18587076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latin typeface="Times New Roman" panose="02020603050405020304" pitchFamily="18" charset="0"/>
                <a:cs typeface="Times New Roman" panose="02020603050405020304" pitchFamily="18" charset="0"/>
              </a:rPr>
              <a:t>Smart home services and assistive technologies also have some major constraints due to inequality, poor income, rural or underserved areas, and a lack of uniform regulation. </a:t>
            </a:r>
            <a:r>
              <a:rPr lang="en-GB" sz="1200" dirty="0">
                <a:latin typeface="Times New Roman" panose="02020603050405020304" pitchFamily="18" charset="0"/>
                <a:cs typeface="Times New Roman" panose="02020603050405020304" pitchFamily="18" charset="0"/>
              </a:rPr>
              <a:t>Inequality has been generated while all people are unable to access the required health care services, and also face challenges while receiving care. </a:t>
            </a:r>
            <a:endParaRPr lang="en-IN" sz="1200" dirty="0">
              <a:latin typeface="Times New Roman" panose="02020603050405020304" pitchFamily="18"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3FC2952D-EFCB-45C4-B460-B82F6E6007D4}" type="slidenum">
              <a:rPr lang="en-IN" smtClean="0"/>
              <a:t>10</a:t>
            </a:fld>
            <a:endParaRPr lang="en-IN"/>
          </a:p>
        </p:txBody>
      </p:sp>
    </p:spTree>
    <p:extLst>
      <p:ext uri="{BB962C8B-B14F-4D97-AF65-F5344CB8AC3E}">
        <p14:creationId xmlns:p14="http://schemas.microsoft.com/office/powerpoint/2010/main" val="38086145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Times New Roman" panose="02020603050405020304" pitchFamily="18" charset="0"/>
                <a:cs typeface="Times New Roman" panose="02020603050405020304" pitchFamily="18" charset="0"/>
              </a:rPr>
              <a:t>Lack of proper skill, governmental rules, poor income, lack of internet connectivity, and poor internet speed are the major reasons behind the increase in inequality across the health and social sectors while accessing digital health. </a:t>
            </a:r>
            <a:endParaRPr lang="en-IN" sz="1200" dirty="0">
              <a:latin typeface="Times New Roman" panose="02020603050405020304" pitchFamily="18"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3FC2952D-EFCB-45C4-B460-B82F6E6007D4}" type="slidenum">
              <a:rPr lang="en-IN" smtClean="0"/>
              <a:t>11</a:t>
            </a:fld>
            <a:endParaRPr lang="en-IN"/>
          </a:p>
        </p:txBody>
      </p:sp>
    </p:spTree>
    <p:extLst>
      <p:ext uri="{BB962C8B-B14F-4D97-AF65-F5344CB8AC3E}">
        <p14:creationId xmlns:p14="http://schemas.microsoft.com/office/powerpoint/2010/main" val="54081793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3E8C68D-68D1-4075-B5D4-0FCAED3F53E6}" type="datetimeFigureOut">
              <a:rPr lang="en-IN" smtClean="0"/>
              <a:t>23-03-2026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5BB144F-6F6F-470D-9C8F-F6657D51350C}" type="slidenum">
              <a:rPr lang="en-IN" smtClean="0"/>
              <a:t>‹#›</a:t>
            </a:fld>
            <a:endParaRPr lang="en-IN"/>
          </a:p>
        </p:txBody>
      </p:sp>
    </p:spTree>
    <p:extLst>
      <p:ext uri="{BB962C8B-B14F-4D97-AF65-F5344CB8AC3E}">
        <p14:creationId xmlns:p14="http://schemas.microsoft.com/office/powerpoint/2010/main" val="35406162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3E8C68D-68D1-4075-B5D4-0FCAED3F53E6}" type="datetimeFigureOut">
              <a:rPr lang="en-IN" smtClean="0"/>
              <a:t>23-03-2026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5BB144F-6F6F-470D-9C8F-F6657D51350C}" type="slidenum">
              <a:rPr lang="en-IN" smtClean="0"/>
              <a:t>‹#›</a:t>
            </a:fld>
            <a:endParaRPr lang="en-IN"/>
          </a:p>
        </p:txBody>
      </p:sp>
    </p:spTree>
    <p:extLst>
      <p:ext uri="{BB962C8B-B14F-4D97-AF65-F5344CB8AC3E}">
        <p14:creationId xmlns:p14="http://schemas.microsoft.com/office/powerpoint/2010/main" val="29770960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3E8C68D-68D1-4075-B5D4-0FCAED3F53E6}" type="datetimeFigureOut">
              <a:rPr lang="en-IN" smtClean="0"/>
              <a:t>23-03-2026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5BB144F-6F6F-470D-9C8F-F6657D51350C}" type="slidenum">
              <a:rPr lang="en-IN" smtClean="0"/>
              <a:t>‹#›</a:t>
            </a:fld>
            <a:endParaRPr lang="en-IN"/>
          </a:p>
        </p:txBody>
      </p:sp>
    </p:spTree>
    <p:extLst>
      <p:ext uri="{BB962C8B-B14F-4D97-AF65-F5344CB8AC3E}">
        <p14:creationId xmlns:p14="http://schemas.microsoft.com/office/powerpoint/2010/main" val="20035714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3E8C68D-68D1-4075-B5D4-0FCAED3F53E6}" type="datetimeFigureOut">
              <a:rPr lang="en-IN" smtClean="0"/>
              <a:t>23-03-2026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05BB144F-6F6F-470D-9C8F-F6657D51350C}" type="slidenum">
              <a:rPr lang="en-IN" smtClean="0"/>
              <a:t>‹#›</a:t>
            </a:fld>
            <a:endParaRPr lang="en-IN"/>
          </a:p>
        </p:txBody>
      </p:sp>
    </p:spTree>
    <p:extLst>
      <p:ext uri="{BB962C8B-B14F-4D97-AF65-F5344CB8AC3E}">
        <p14:creationId xmlns:p14="http://schemas.microsoft.com/office/powerpoint/2010/main" val="30518410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3E8C68D-68D1-4075-B5D4-0FCAED3F53E6}" type="datetimeFigureOut">
              <a:rPr lang="en-IN" smtClean="0"/>
              <a:t>23-03-2026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05BB144F-6F6F-470D-9C8F-F6657D51350C}" type="slidenum">
              <a:rPr lang="en-IN" smtClean="0"/>
              <a:t>‹#›</a:t>
            </a:fld>
            <a:endParaRPr lang="en-IN"/>
          </a:p>
        </p:txBody>
      </p:sp>
    </p:spTree>
    <p:extLst>
      <p:ext uri="{BB962C8B-B14F-4D97-AF65-F5344CB8AC3E}">
        <p14:creationId xmlns:p14="http://schemas.microsoft.com/office/powerpoint/2010/main" val="25212810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3E8C68D-68D1-4075-B5D4-0FCAED3F53E6}" type="datetimeFigureOut">
              <a:rPr lang="en-IN" smtClean="0"/>
              <a:t>23-03-2026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05BB144F-6F6F-470D-9C8F-F6657D51350C}" type="slidenum">
              <a:rPr lang="en-IN" smtClean="0"/>
              <a:t>‹#›</a:t>
            </a:fld>
            <a:endParaRPr lang="en-IN"/>
          </a:p>
        </p:txBody>
      </p:sp>
    </p:spTree>
    <p:extLst>
      <p:ext uri="{BB962C8B-B14F-4D97-AF65-F5344CB8AC3E}">
        <p14:creationId xmlns:p14="http://schemas.microsoft.com/office/powerpoint/2010/main" val="7009342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43E8C68D-68D1-4075-B5D4-0FCAED3F53E6}" type="datetimeFigureOut">
              <a:rPr lang="en-IN" smtClean="0"/>
              <a:t>23-03-2026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05BB144F-6F6F-470D-9C8F-F6657D51350C}" type="slidenum">
              <a:rPr lang="en-IN" smtClean="0"/>
              <a:t>‹#›</a:t>
            </a:fld>
            <a:endParaRPr lang="en-IN"/>
          </a:p>
        </p:txBody>
      </p:sp>
    </p:spTree>
    <p:extLst>
      <p:ext uri="{BB962C8B-B14F-4D97-AF65-F5344CB8AC3E}">
        <p14:creationId xmlns:p14="http://schemas.microsoft.com/office/powerpoint/2010/main" val="30365238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3E8C68D-68D1-4075-B5D4-0FCAED3F53E6}" type="datetimeFigureOut">
              <a:rPr lang="en-IN" smtClean="0"/>
              <a:t>23-03-2026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05BB144F-6F6F-470D-9C8F-F6657D51350C}" type="slidenum">
              <a:rPr lang="en-IN" smtClean="0"/>
              <a:t>‹#›</a:t>
            </a:fld>
            <a:endParaRPr lang="en-IN"/>
          </a:p>
        </p:txBody>
      </p:sp>
    </p:spTree>
    <p:extLst>
      <p:ext uri="{BB962C8B-B14F-4D97-AF65-F5344CB8AC3E}">
        <p14:creationId xmlns:p14="http://schemas.microsoft.com/office/powerpoint/2010/main" val="38612798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3E8C68D-68D1-4075-B5D4-0FCAED3F53E6}" type="datetimeFigureOut">
              <a:rPr lang="en-IN" smtClean="0"/>
              <a:t>23-03-2026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05BB144F-6F6F-470D-9C8F-F6657D51350C}" type="slidenum">
              <a:rPr lang="en-IN" smtClean="0"/>
              <a:t>‹#›</a:t>
            </a:fld>
            <a:endParaRPr lang="en-IN"/>
          </a:p>
        </p:txBody>
      </p:sp>
    </p:spTree>
    <p:extLst>
      <p:ext uri="{BB962C8B-B14F-4D97-AF65-F5344CB8AC3E}">
        <p14:creationId xmlns:p14="http://schemas.microsoft.com/office/powerpoint/2010/main" val="9449689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3E8C68D-68D1-4075-B5D4-0FCAED3F53E6}" type="datetimeFigureOut">
              <a:rPr lang="en-IN" smtClean="0"/>
              <a:t>23-03-2026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05BB144F-6F6F-470D-9C8F-F6657D51350C}" type="slidenum">
              <a:rPr lang="en-IN" smtClean="0"/>
              <a:t>‹#›</a:t>
            </a:fld>
            <a:endParaRPr lang="en-IN"/>
          </a:p>
        </p:txBody>
      </p:sp>
    </p:spTree>
    <p:extLst>
      <p:ext uri="{BB962C8B-B14F-4D97-AF65-F5344CB8AC3E}">
        <p14:creationId xmlns:p14="http://schemas.microsoft.com/office/powerpoint/2010/main" val="488694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3E8C68D-68D1-4075-B5D4-0FCAED3F53E6}" type="datetimeFigureOut">
              <a:rPr lang="en-IN" smtClean="0"/>
              <a:t>23-03-2026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05BB144F-6F6F-470D-9C8F-F6657D51350C}" type="slidenum">
              <a:rPr lang="en-IN" smtClean="0"/>
              <a:t>‹#›</a:t>
            </a:fld>
            <a:endParaRPr lang="en-IN"/>
          </a:p>
        </p:txBody>
      </p:sp>
    </p:spTree>
    <p:extLst>
      <p:ext uri="{BB962C8B-B14F-4D97-AF65-F5344CB8AC3E}">
        <p14:creationId xmlns:p14="http://schemas.microsoft.com/office/powerpoint/2010/main" val="247279079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3E8C68D-68D1-4075-B5D4-0FCAED3F53E6}" type="datetimeFigureOut">
              <a:rPr lang="en-IN" smtClean="0"/>
              <a:t>23-03-2026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05BB144F-6F6F-470D-9C8F-F6657D51350C}" type="slidenum">
              <a:rPr lang="en-IN" smtClean="0"/>
              <a:t>‹#›</a:t>
            </a:fld>
            <a:endParaRPr lang="en-IN"/>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5833903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3E8C68D-68D1-4075-B5D4-0FCAED3F53E6}" type="datetimeFigureOut">
              <a:rPr lang="en-IN" smtClean="0"/>
              <a:t>23-03-2026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05BB144F-6F6F-470D-9C8F-F6657D51350C}" type="slidenum">
              <a:rPr lang="en-IN" smtClean="0"/>
              <a:t>‹#›</a:t>
            </a:fld>
            <a:endParaRPr lang="en-IN"/>
          </a:p>
        </p:txBody>
      </p:sp>
    </p:spTree>
    <p:extLst>
      <p:ext uri="{BB962C8B-B14F-4D97-AF65-F5344CB8AC3E}">
        <p14:creationId xmlns:p14="http://schemas.microsoft.com/office/powerpoint/2010/main" val="15581599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3E8C68D-68D1-4075-B5D4-0FCAED3F53E6}" type="datetimeFigureOut">
              <a:rPr lang="en-IN" smtClean="0"/>
              <a:t>23-03-2026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05BB144F-6F6F-470D-9C8F-F6657D51350C}" type="slidenum">
              <a:rPr lang="en-IN" smtClean="0"/>
              <a:t>‹#›</a:t>
            </a:fld>
            <a:endParaRPr lang="en-IN"/>
          </a:p>
        </p:txBody>
      </p:sp>
    </p:spTree>
    <p:extLst>
      <p:ext uri="{BB962C8B-B14F-4D97-AF65-F5344CB8AC3E}">
        <p14:creationId xmlns:p14="http://schemas.microsoft.com/office/powerpoint/2010/main" val="183599166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3E8C68D-68D1-4075-B5D4-0FCAED3F53E6}" type="datetimeFigureOut">
              <a:rPr lang="en-IN" smtClean="0"/>
              <a:t>23-03-2026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05BB144F-6F6F-470D-9C8F-F6657D51350C}" type="slidenum">
              <a:rPr lang="en-IN" smtClean="0"/>
              <a:t>‹#›</a:t>
            </a:fld>
            <a:endParaRPr lang="en-IN"/>
          </a:p>
        </p:txBody>
      </p:sp>
    </p:spTree>
    <p:extLst>
      <p:ext uri="{BB962C8B-B14F-4D97-AF65-F5344CB8AC3E}">
        <p14:creationId xmlns:p14="http://schemas.microsoft.com/office/powerpoint/2010/main" val="41301826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3E8C68D-68D1-4075-B5D4-0FCAED3F53E6}" type="datetimeFigureOut">
              <a:rPr lang="en-IN" smtClean="0"/>
              <a:t>23-03-2026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5BB144F-6F6F-470D-9C8F-F6657D51350C}" type="slidenum">
              <a:rPr lang="en-IN" smtClean="0"/>
              <a:t>‹#›</a:t>
            </a:fld>
            <a:endParaRPr lang="en-IN"/>
          </a:p>
        </p:txBody>
      </p:sp>
    </p:spTree>
    <p:extLst>
      <p:ext uri="{BB962C8B-B14F-4D97-AF65-F5344CB8AC3E}">
        <p14:creationId xmlns:p14="http://schemas.microsoft.com/office/powerpoint/2010/main" val="149607044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3E8C68D-68D1-4075-B5D4-0FCAED3F53E6}" type="datetimeFigureOut">
              <a:rPr lang="en-IN" smtClean="0"/>
              <a:t>23-03-2026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5BB144F-6F6F-470D-9C8F-F6657D51350C}" type="slidenum">
              <a:rPr lang="en-IN" smtClean="0"/>
              <a:t>‹#›</a:t>
            </a:fld>
            <a:endParaRPr lang="en-IN"/>
          </a:p>
        </p:txBody>
      </p:sp>
    </p:spTree>
    <p:extLst>
      <p:ext uri="{BB962C8B-B14F-4D97-AF65-F5344CB8AC3E}">
        <p14:creationId xmlns:p14="http://schemas.microsoft.com/office/powerpoint/2010/main" val="38314591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mt="8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43E8C68D-68D1-4075-B5D4-0FCAED3F53E6}" type="datetimeFigureOut">
              <a:rPr lang="en-IN" smtClean="0"/>
              <a:t>23-03-2026</a:t>
            </a:fld>
            <a:endParaRPr lang="en-IN"/>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IN"/>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05BB144F-6F6F-470D-9C8F-F6657D51350C}" type="slidenum">
              <a:rPr lang="en-IN" smtClean="0"/>
              <a:t>‹#›</a:t>
            </a:fld>
            <a:endParaRPr lang="en-IN"/>
          </a:p>
        </p:txBody>
      </p:sp>
    </p:spTree>
    <p:extLst>
      <p:ext uri="{BB962C8B-B14F-4D97-AF65-F5344CB8AC3E}">
        <p14:creationId xmlns:p14="http://schemas.microsoft.com/office/powerpoint/2010/main" val="2231657709"/>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C2647EF-51D9-F85B-5D58-CB9ABF7893F7}"/>
              </a:ext>
            </a:extLst>
          </p:cNvPr>
          <p:cNvSpPr txBox="1"/>
          <p:nvPr/>
        </p:nvSpPr>
        <p:spPr>
          <a:xfrm>
            <a:off x="261256" y="891540"/>
            <a:ext cx="11669487" cy="4770537"/>
          </a:xfrm>
          <a:prstGeom prst="rect">
            <a:avLst/>
          </a:prstGeom>
          <a:noFill/>
        </p:spPr>
        <p:txBody>
          <a:bodyPr wrap="square" rtlCol="0">
            <a:spAutoFit/>
          </a:bodyPr>
          <a:lstStyle/>
          <a:p>
            <a:pPr algn="ctr"/>
            <a:r>
              <a:rPr lang="en-GB" sz="3200" b="1" dirty="0">
                <a:latin typeface="Times New Roman" panose="02020603050405020304" pitchFamily="18" charset="0"/>
                <a:cs typeface="Times New Roman" panose="02020603050405020304" pitchFamily="18" charset="0"/>
              </a:rPr>
              <a:t>DIGITAL TRANSFORMATION IN THE HEALTH AND CARE PROFESSIONS (BMHP6026)</a:t>
            </a:r>
          </a:p>
          <a:p>
            <a:pPr algn="ctr"/>
            <a:r>
              <a:rPr lang="en-GB" sz="2800" b="1" dirty="0">
                <a:latin typeface="Times New Roman" panose="02020603050405020304" pitchFamily="18" charset="0"/>
                <a:cs typeface="Times New Roman" panose="02020603050405020304" pitchFamily="18" charset="0"/>
              </a:rPr>
              <a:t>TITLE: SMART HOME AND ASSISTIVE TECHNOLOGIES IN HEALTH AND SOCIAL CARE: A CRITICAL EVALUATION OF DIGITAL TRANSFORMATION SUPPORTING INDEPENDENT LIVING IN THE UK</a:t>
            </a:r>
            <a:endParaRPr lang="en-IN" sz="2800" dirty="0">
              <a:latin typeface="Times New Roman" panose="02020603050405020304" pitchFamily="18" charset="0"/>
              <a:cs typeface="Times New Roman" panose="02020603050405020304" pitchFamily="18" charset="0"/>
            </a:endParaRPr>
          </a:p>
          <a:p>
            <a:pPr algn="ctr"/>
            <a:r>
              <a:rPr lang="en-GB" sz="3200" b="1" dirty="0">
                <a:latin typeface="Times New Roman" panose="02020603050405020304" pitchFamily="18" charset="0"/>
                <a:cs typeface="Times New Roman" panose="02020603050405020304" pitchFamily="18" charset="0"/>
              </a:rPr>
              <a:t>COMPONENT 2 ASSESSMENT</a:t>
            </a:r>
            <a:endParaRPr lang="en-IN" sz="3200" dirty="0">
              <a:latin typeface="Times New Roman" panose="02020603050405020304" pitchFamily="18" charset="0"/>
              <a:cs typeface="Times New Roman" panose="02020603050405020304" pitchFamily="18" charset="0"/>
            </a:endParaRPr>
          </a:p>
          <a:p>
            <a:pPr algn="ctr"/>
            <a:r>
              <a:rPr lang="en-GB" sz="3200" b="1" dirty="0">
                <a:latin typeface="Times New Roman" panose="02020603050405020304" pitchFamily="18" charset="0"/>
                <a:cs typeface="Times New Roman" panose="02020603050405020304" pitchFamily="18" charset="0"/>
              </a:rPr>
              <a:t>STUDENT NAME: JOYCE EBIHOR</a:t>
            </a:r>
            <a:endParaRPr lang="en-IN" sz="3200" dirty="0">
              <a:latin typeface="Times New Roman" panose="02020603050405020304" pitchFamily="18" charset="0"/>
              <a:cs typeface="Times New Roman" panose="02020603050405020304" pitchFamily="18" charset="0"/>
            </a:endParaRPr>
          </a:p>
          <a:p>
            <a:pPr algn="ctr"/>
            <a:r>
              <a:rPr lang="en-GB" sz="3200" b="1" dirty="0">
                <a:latin typeface="Times New Roman" panose="02020603050405020304" pitchFamily="18" charset="0"/>
                <a:cs typeface="Times New Roman" panose="02020603050405020304" pitchFamily="18" charset="0"/>
              </a:rPr>
              <a:t>STUDENT ID: 2323239</a:t>
            </a:r>
            <a:endParaRPr lang="en-IN" sz="3200" dirty="0">
              <a:latin typeface="Times New Roman" panose="02020603050405020304" pitchFamily="18" charset="0"/>
              <a:cs typeface="Times New Roman" panose="02020603050405020304" pitchFamily="18" charset="0"/>
            </a:endParaRPr>
          </a:p>
          <a:p>
            <a:pPr algn="ctr"/>
            <a:r>
              <a:rPr lang="en-GB" sz="3200" b="1" dirty="0">
                <a:latin typeface="Times New Roman" panose="02020603050405020304" pitchFamily="18" charset="0"/>
                <a:cs typeface="Times New Roman" panose="02020603050405020304" pitchFamily="18" charset="0"/>
              </a:rPr>
              <a:t>LECTURER: G2 MUHAMMED KHAN</a:t>
            </a:r>
            <a:endParaRPr lang="en-IN" sz="3200" b="1"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C0CC6BD9-76E1-7610-8E32-D053347F3C96}"/>
              </a:ext>
            </a:extLst>
          </p:cNvPr>
          <p:cNvPicPr>
            <a:picLocks noChangeAspect="1"/>
          </p:cNvPicPr>
          <p:nvPr/>
        </p:nvPicPr>
        <p:blipFill>
          <a:blip r:embed="rId3"/>
          <a:stretch>
            <a:fillRect/>
          </a:stretch>
        </p:blipFill>
        <p:spPr>
          <a:xfrm>
            <a:off x="10165080" y="0"/>
            <a:ext cx="2026920" cy="891540"/>
          </a:xfrm>
          <a:prstGeom prst="rect">
            <a:avLst/>
          </a:prstGeom>
        </p:spPr>
      </p:pic>
    </p:spTree>
    <p:extLst>
      <p:ext uri="{BB962C8B-B14F-4D97-AF65-F5344CB8AC3E}">
        <p14:creationId xmlns:p14="http://schemas.microsoft.com/office/powerpoint/2010/main" val="41651533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9DED43-6253-E832-22A1-D53DE3BC2A06}"/>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54A846A4-CCA8-EAE9-8BF4-D2D9DF84DA5E}"/>
              </a:ext>
            </a:extLst>
          </p:cNvPr>
          <p:cNvSpPr txBox="1"/>
          <p:nvPr/>
        </p:nvSpPr>
        <p:spPr>
          <a:xfrm>
            <a:off x="5597843" y="169664"/>
            <a:ext cx="6097904" cy="523220"/>
          </a:xfrm>
          <a:prstGeom prst="rect">
            <a:avLst/>
          </a:prstGeom>
          <a:noFill/>
        </p:spPr>
        <p:txBody>
          <a:bodyPr wrap="square">
            <a:spAutoFit/>
          </a:bodyPr>
          <a:lstStyle/>
          <a:p>
            <a:r>
              <a:rPr lang="en-IN" sz="2800" b="1" dirty="0">
                <a:latin typeface="Times New Roman" panose="02020603050405020304" pitchFamily="18" charset="0"/>
                <a:cs typeface="Times New Roman" panose="02020603050405020304" pitchFamily="18" charset="0"/>
              </a:rPr>
              <a:t>Use of AI Acknowledgement</a:t>
            </a:r>
          </a:p>
        </p:txBody>
      </p:sp>
      <p:sp>
        <p:nvSpPr>
          <p:cNvPr id="6" name="TextBox 5">
            <a:extLst>
              <a:ext uri="{FF2B5EF4-FFF2-40B4-BE49-F238E27FC236}">
                <a16:creationId xmlns:a16="http://schemas.microsoft.com/office/drawing/2014/main" id="{B426E9E6-F722-44EB-8A92-5CF35F61E752}"/>
              </a:ext>
            </a:extLst>
          </p:cNvPr>
          <p:cNvSpPr txBox="1"/>
          <p:nvPr/>
        </p:nvSpPr>
        <p:spPr>
          <a:xfrm>
            <a:off x="616974" y="2582999"/>
            <a:ext cx="10958051" cy="2246769"/>
          </a:xfrm>
          <a:prstGeom prst="rect">
            <a:avLst/>
          </a:prstGeom>
          <a:noFill/>
        </p:spPr>
        <p:txBody>
          <a:bodyPr wrap="square" rtlCol="0">
            <a:spAutoFit/>
          </a:bodyPr>
          <a:lstStyle/>
          <a:p>
            <a:pPr algn="ctr"/>
            <a:r>
              <a:rPr lang="en-US" sz="2800" b="1" i="1" dirty="0">
                <a:latin typeface="Times New Roman" panose="02020603050405020304" pitchFamily="18" charset="0"/>
                <a:cs typeface="Times New Roman" panose="02020603050405020304" pitchFamily="18" charset="0"/>
              </a:rPr>
              <a:t>This work is completely written by me without use of any artificial Intelligence tools. All ideas, research, writing and editing were completed based on my knowledge.  The work is reflected my personal understanding, efforts, and academic integrity throughout the preparation of this work. </a:t>
            </a:r>
            <a:endParaRPr lang="en-IN" sz="2800" b="1" i="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612967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C46696-888F-A6A9-0E14-3E8DDA845F43}"/>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EB80A6B0-2425-DA2C-E8EF-E29CB5BD5B86}"/>
              </a:ext>
            </a:extLst>
          </p:cNvPr>
          <p:cNvSpPr txBox="1"/>
          <p:nvPr/>
        </p:nvSpPr>
        <p:spPr>
          <a:xfrm>
            <a:off x="4294823" y="215384"/>
            <a:ext cx="6097904" cy="523220"/>
          </a:xfrm>
          <a:prstGeom prst="rect">
            <a:avLst/>
          </a:prstGeom>
          <a:noFill/>
        </p:spPr>
        <p:txBody>
          <a:bodyPr wrap="square">
            <a:spAutoFit/>
          </a:bodyPr>
          <a:lstStyle/>
          <a:p>
            <a:pPr algn="ctr"/>
            <a:r>
              <a:rPr lang="en-GB" sz="2800" b="1" dirty="0">
                <a:latin typeface="Times New Roman" panose="02020603050405020304" pitchFamily="18" charset="0"/>
                <a:cs typeface="Times New Roman" panose="02020603050405020304" pitchFamily="18" charset="0"/>
              </a:rPr>
              <a:t>Introduction</a:t>
            </a:r>
            <a:endParaRPr lang="en-IN" sz="2800"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D920132C-4806-A9B5-8BF1-BB57D4ACF96B}"/>
              </a:ext>
            </a:extLst>
          </p:cNvPr>
          <p:cNvSpPr txBox="1"/>
          <p:nvPr/>
        </p:nvSpPr>
        <p:spPr>
          <a:xfrm>
            <a:off x="12247" y="1360170"/>
            <a:ext cx="6925764" cy="4401205"/>
          </a:xfrm>
          <a:prstGeom prst="rect">
            <a:avLst/>
          </a:prstGeom>
          <a:noFill/>
        </p:spPr>
        <p:txBody>
          <a:bodyPr wrap="square" rtlCol="0">
            <a:spAutoFit/>
          </a:bodyPr>
          <a:lstStyle/>
          <a:p>
            <a:pPr marL="342900" indent="-342900" algn="just">
              <a:buFont typeface="Wingdings" panose="05000000000000000000" pitchFamily="2" charset="2"/>
              <a:buChar char="v"/>
            </a:pPr>
            <a:r>
              <a:rPr lang="en-GB" sz="2000" b="1" i="1" dirty="0">
                <a:latin typeface="Times New Roman" panose="02020603050405020304" pitchFamily="18" charset="0"/>
                <a:cs typeface="Times New Roman" panose="02020603050405020304" pitchFamily="18" charset="0"/>
              </a:rPr>
              <a:t>The study selected the importance of Smart home and assistive technologies in health and social care in the UK. </a:t>
            </a:r>
          </a:p>
          <a:p>
            <a:pPr marL="342900" indent="-342900" algn="just">
              <a:buFont typeface="Wingdings" panose="05000000000000000000" pitchFamily="2" charset="2"/>
              <a:buChar char="v"/>
            </a:pPr>
            <a:r>
              <a:rPr lang="en-GB" sz="2000" b="1" i="1" dirty="0">
                <a:latin typeface="Times New Roman" panose="02020603050405020304" pitchFamily="18" charset="0"/>
                <a:cs typeface="Times New Roman" panose="02020603050405020304" pitchFamily="18" charset="0"/>
              </a:rPr>
              <a:t>Day by day, people are living independently to lead their lives, but elders and sometimes middle-aged people are faced with challenges if they have chronic health conditions. </a:t>
            </a:r>
          </a:p>
          <a:p>
            <a:pPr marL="342900" indent="-342900" algn="just">
              <a:buFont typeface="Wingdings" panose="05000000000000000000" pitchFamily="2" charset="2"/>
              <a:buChar char="v"/>
            </a:pPr>
            <a:r>
              <a:rPr lang="en-GB" sz="2000" b="1" i="1" dirty="0">
                <a:latin typeface="Times New Roman" panose="02020603050405020304" pitchFamily="18" charset="0"/>
                <a:cs typeface="Times New Roman" panose="02020603050405020304" pitchFamily="18" charset="0"/>
              </a:rPr>
              <a:t>To decrease healthcare redundancy, smart home and assistive technologies are included to support elders and disabled residents live independently, manage rising care costs, and address worker shortages. </a:t>
            </a:r>
          </a:p>
          <a:p>
            <a:pPr marL="342900" indent="-342900" algn="just">
              <a:buFont typeface="Wingdings" panose="05000000000000000000" pitchFamily="2" charset="2"/>
              <a:buChar char="v"/>
            </a:pPr>
            <a:r>
              <a:rPr lang="en-GB" sz="2000" b="1" i="1" dirty="0">
                <a:latin typeface="Times New Roman" panose="02020603050405020304" pitchFamily="18" charset="0"/>
                <a:cs typeface="Times New Roman" panose="02020603050405020304" pitchFamily="18" charset="0"/>
              </a:rPr>
              <a:t>Therefore, it has been registered that the UK is considered the fastest-growing regional market across Europe, and it is also estimated to reach £27,737.6 million by 2030 (</a:t>
            </a:r>
            <a:r>
              <a:rPr lang="en-GB" sz="2000" b="1" i="1" dirty="0" err="1">
                <a:latin typeface="Times New Roman" panose="02020603050405020304" pitchFamily="18" charset="0"/>
                <a:cs typeface="Times New Roman" panose="02020603050405020304" pitchFamily="18" charset="0"/>
              </a:rPr>
              <a:t>Grandviewresearch</a:t>
            </a:r>
            <a:r>
              <a:rPr lang="en-GB" sz="2000" b="1" i="1" dirty="0">
                <a:latin typeface="Times New Roman" panose="02020603050405020304" pitchFamily="18" charset="0"/>
                <a:cs typeface="Times New Roman" panose="02020603050405020304" pitchFamily="18" charset="0"/>
              </a:rPr>
              <a:t>, 2022). </a:t>
            </a:r>
            <a:endParaRPr lang="en-IN" sz="2000" b="1" i="1" dirty="0">
              <a:latin typeface="Times New Roman" panose="02020603050405020304" pitchFamily="18" charset="0"/>
              <a:cs typeface="Times New Roman" panose="02020603050405020304" pitchFamily="18" charset="0"/>
            </a:endParaRPr>
          </a:p>
          <a:p>
            <a:pPr algn="just"/>
            <a:endParaRPr lang="en-IN" sz="2000" dirty="0">
              <a:latin typeface="Times New Roman" panose="02020603050405020304" pitchFamily="18" charset="0"/>
              <a:cs typeface="Times New Roman" panose="02020603050405020304" pitchFamily="18" charset="0"/>
            </a:endParaRPr>
          </a:p>
        </p:txBody>
      </p:sp>
      <p:pic>
        <p:nvPicPr>
          <p:cNvPr id="16" name="image1.png">
            <a:extLst>
              <a:ext uri="{FF2B5EF4-FFF2-40B4-BE49-F238E27FC236}">
                <a16:creationId xmlns:a16="http://schemas.microsoft.com/office/drawing/2014/main" id="{F54B5758-0078-0470-447F-09E29CECEE3E}"/>
              </a:ext>
            </a:extLst>
          </p:cNvPr>
          <p:cNvPicPr/>
          <p:nvPr/>
        </p:nvPicPr>
        <p:blipFill>
          <a:blip r:embed="rId3"/>
          <a:srcRect/>
          <a:stretch>
            <a:fillRect/>
          </a:stretch>
        </p:blipFill>
        <p:spPr>
          <a:xfrm>
            <a:off x="7303769" y="1268730"/>
            <a:ext cx="4875983" cy="404621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3281295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B5380E-83DF-838B-C284-F5D7C33C872B}"/>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D4AA33B0-0881-1D0B-7861-1A50E5CA1980}"/>
              </a:ext>
            </a:extLst>
          </p:cNvPr>
          <p:cNvSpPr txBox="1"/>
          <p:nvPr/>
        </p:nvSpPr>
        <p:spPr>
          <a:xfrm>
            <a:off x="5679235" y="162232"/>
            <a:ext cx="6080760" cy="1384995"/>
          </a:xfrm>
          <a:prstGeom prst="rect">
            <a:avLst/>
          </a:prstGeom>
          <a:noFill/>
        </p:spPr>
        <p:txBody>
          <a:bodyPr wrap="square" rtlCol="0">
            <a:spAutoFit/>
          </a:bodyPr>
          <a:lstStyle/>
          <a:p>
            <a:pPr algn="ctr"/>
            <a:r>
              <a:rPr lang="en-GB" sz="2800" b="1" dirty="0">
                <a:latin typeface="Times New Roman" panose="02020603050405020304" pitchFamily="18" charset="0"/>
                <a:cs typeface="Times New Roman" panose="02020603050405020304" pitchFamily="18" charset="0"/>
              </a:rPr>
              <a:t>Impact on the workforce </a:t>
            </a:r>
            <a:endParaRPr lang="en-IN" sz="2800" dirty="0">
              <a:latin typeface="Times New Roman" panose="02020603050405020304" pitchFamily="18" charset="0"/>
              <a:cs typeface="Times New Roman" panose="02020603050405020304" pitchFamily="18" charset="0"/>
            </a:endParaRPr>
          </a:p>
          <a:p>
            <a:pPr algn="ctr"/>
            <a:endParaRPr lang="en-IN" sz="2800" dirty="0">
              <a:latin typeface="Times New Roman" panose="02020603050405020304" pitchFamily="18" charset="0"/>
              <a:cs typeface="Times New Roman" panose="02020603050405020304" pitchFamily="18" charset="0"/>
            </a:endParaRPr>
          </a:p>
          <a:p>
            <a:pPr algn="ctr"/>
            <a:endParaRPr lang="en-IN" sz="2800" dirty="0"/>
          </a:p>
        </p:txBody>
      </p:sp>
      <p:sp>
        <p:nvSpPr>
          <p:cNvPr id="3" name="Rectangle: Diagonal Corners Rounded 2">
            <a:extLst>
              <a:ext uri="{FF2B5EF4-FFF2-40B4-BE49-F238E27FC236}">
                <a16:creationId xmlns:a16="http://schemas.microsoft.com/office/drawing/2014/main" id="{BA011F51-D4EE-7D41-A24C-C1BE47F43224}"/>
              </a:ext>
            </a:extLst>
          </p:cNvPr>
          <p:cNvSpPr/>
          <p:nvPr/>
        </p:nvSpPr>
        <p:spPr>
          <a:xfrm>
            <a:off x="174337" y="796413"/>
            <a:ext cx="11843325" cy="5899355"/>
          </a:xfrm>
          <a:prstGeom prst="round2Diag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just"/>
            <a:r>
              <a:rPr lang="en-GB" sz="2000" dirty="0">
                <a:latin typeface="Times New Roman" panose="02020603050405020304" pitchFamily="18" charset="0"/>
                <a:cs typeface="Times New Roman" panose="02020603050405020304" pitchFamily="18" charset="0"/>
              </a:rPr>
              <a:t>Smart home and assistive technologies integrated the organisational productivity, help manage staff shortages and also enable remote monitoring (Habibovic et al. 2025)</a:t>
            </a:r>
            <a:endParaRPr lang="en-IN" sz="2000" dirty="0">
              <a:latin typeface="Times New Roman" panose="02020603050405020304" pitchFamily="18" charset="0"/>
              <a:cs typeface="Times New Roman" panose="02020603050405020304" pitchFamily="18" charset="0"/>
            </a:endParaRPr>
          </a:p>
          <a:p>
            <a:pPr lvl="0" algn="just"/>
            <a:r>
              <a:rPr lang="en-GB" sz="2000" dirty="0">
                <a:latin typeface="Times New Roman" panose="02020603050405020304" pitchFamily="18" charset="0"/>
                <a:cs typeface="Times New Roman" panose="02020603050405020304" pitchFamily="18" charset="0"/>
              </a:rPr>
              <a:t>The smart technologies, including Telecare, IoT-enabled sensors, and smart home hubs allows the staff to move from reactive </a:t>
            </a:r>
            <a:endParaRPr lang="en-IN" sz="2000" dirty="0">
              <a:latin typeface="Times New Roman" panose="02020603050405020304" pitchFamily="18" charset="0"/>
              <a:cs typeface="Times New Roman" panose="02020603050405020304" pitchFamily="18" charset="0"/>
            </a:endParaRPr>
          </a:p>
          <a:p>
            <a:pPr algn="just"/>
            <a:r>
              <a:rPr lang="en-GB" sz="2000" dirty="0">
                <a:latin typeface="Times New Roman" panose="02020603050405020304" pitchFamily="18" charset="0"/>
                <a:cs typeface="Times New Roman" panose="02020603050405020304" pitchFamily="18" charset="0"/>
              </a:rPr>
              <a:t>To manage this advanced technology, organisations should be focused on the training and development process, which helps them to manage difficulties and also manage the patients, respectively as per guidelines (Jentoft, 2023). TAM (Technology acceptance model) is the best theoretical approach which supports users to learn about the new technology and also become habituated with the new rules and guidelines (Morrison et al. 2022). </a:t>
            </a:r>
            <a:endParaRPr lang="en-IN" sz="2000" dirty="0">
              <a:latin typeface="Times New Roman" panose="02020603050405020304" pitchFamily="18" charset="0"/>
              <a:cs typeface="Times New Roman" panose="02020603050405020304" pitchFamily="18" charset="0"/>
            </a:endParaRPr>
          </a:p>
          <a:p>
            <a:pPr algn="just"/>
            <a:r>
              <a:rPr lang="en-GB" sz="2000" dirty="0">
                <a:latin typeface="Times New Roman" panose="02020603050405020304" pitchFamily="18" charset="0"/>
                <a:cs typeface="Times New Roman" panose="02020603050405020304" pitchFamily="18" charset="0"/>
              </a:rPr>
              <a:t>The major impact of the workforce </a:t>
            </a:r>
            <a:endParaRPr lang="en-IN" sz="2000" dirty="0">
              <a:latin typeface="Times New Roman" panose="02020603050405020304" pitchFamily="18" charset="0"/>
              <a:cs typeface="Times New Roman" panose="02020603050405020304" pitchFamily="18" charset="0"/>
            </a:endParaRPr>
          </a:p>
          <a:p>
            <a:pPr marL="285750" lvl="0" indent="-285750" algn="just">
              <a:buFont typeface="Wingdings" panose="05000000000000000000" pitchFamily="2" charset="2"/>
              <a:buChar char="v"/>
            </a:pPr>
            <a:r>
              <a:rPr lang="en-GB" sz="2000" dirty="0">
                <a:latin typeface="Times New Roman" panose="02020603050405020304" pitchFamily="18" charset="0"/>
                <a:cs typeface="Times New Roman" panose="02020603050405020304" pitchFamily="18" charset="0"/>
              </a:rPr>
              <a:t>Decreased the pressure and developed the safety levels</a:t>
            </a:r>
            <a:endParaRPr lang="en-IN" sz="2000" dirty="0">
              <a:latin typeface="Times New Roman" panose="02020603050405020304" pitchFamily="18" charset="0"/>
              <a:cs typeface="Times New Roman" panose="02020603050405020304" pitchFamily="18" charset="0"/>
            </a:endParaRPr>
          </a:p>
          <a:p>
            <a:pPr marL="285750" lvl="0" indent="-285750" algn="just">
              <a:buFont typeface="Wingdings" panose="05000000000000000000" pitchFamily="2" charset="2"/>
              <a:buChar char="v"/>
            </a:pPr>
            <a:r>
              <a:rPr lang="en-GB" sz="2000" dirty="0">
                <a:latin typeface="Times New Roman" panose="02020603050405020304" pitchFamily="18" charset="0"/>
                <a:cs typeface="Times New Roman" panose="02020603050405020304" pitchFamily="18" charset="0"/>
              </a:rPr>
              <a:t>Enhanced the operational effectiveness for more tailored care visits rather than routine check-ins (Orrell et al. 2022)</a:t>
            </a:r>
            <a:endParaRPr lang="en-IN" sz="2000" dirty="0">
              <a:latin typeface="Times New Roman" panose="02020603050405020304" pitchFamily="18" charset="0"/>
              <a:cs typeface="Times New Roman" panose="02020603050405020304" pitchFamily="18" charset="0"/>
            </a:endParaRPr>
          </a:p>
          <a:p>
            <a:pPr marL="285750" lvl="0" indent="-285750" algn="just">
              <a:buFont typeface="Wingdings" panose="05000000000000000000" pitchFamily="2" charset="2"/>
              <a:buChar char="v"/>
            </a:pPr>
            <a:r>
              <a:rPr lang="en-GB" sz="2000" dirty="0">
                <a:latin typeface="Times New Roman" panose="02020603050405020304" pitchFamily="18" charset="0"/>
                <a:cs typeface="Times New Roman" panose="02020603050405020304" pitchFamily="18" charset="0"/>
              </a:rPr>
              <a:t>Shift in skill requirements </a:t>
            </a:r>
            <a:endParaRPr lang="en-IN" sz="2000" dirty="0">
              <a:latin typeface="Times New Roman" panose="02020603050405020304" pitchFamily="18" charset="0"/>
              <a:cs typeface="Times New Roman" panose="02020603050405020304" pitchFamily="18" charset="0"/>
            </a:endParaRPr>
          </a:p>
          <a:p>
            <a:pPr marL="285750" lvl="0" indent="-285750" algn="just">
              <a:buFont typeface="Wingdings" panose="05000000000000000000" pitchFamily="2" charset="2"/>
              <a:buChar char="v"/>
            </a:pPr>
            <a:r>
              <a:rPr lang="en-GB" sz="2000" dirty="0">
                <a:latin typeface="Times New Roman" panose="02020603050405020304" pitchFamily="18" charset="0"/>
                <a:cs typeface="Times New Roman" panose="02020603050405020304" pitchFamily="18" charset="0"/>
              </a:rPr>
              <a:t>Workforce support </a:t>
            </a:r>
            <a:endParaRPr lang="en-IN"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392704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C18BB6-088A-196C-1E21-2FB9C4872BD7}"/>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E7350655-CBE9-3732-4A75-9D2EBD55531A}"/>
              </a:ext>
            </a:extLst>
          </p:cNvPr>
          <p:cNvSpPr txBox="1"/>
          <p:nvPr/>
        </p:nvSpPr>
        <p:spPr>
          <a:xfrm>
            <a:off x="5084506" y="215151"/>
            <a:ext cx="6098458" cy="954107"/>
          </a:xfrm>
          <a:prstGeom prst="rect">
            <a:avLst/>
          </a:prstGeom>
          <a:noFill/>
        </p:spPr>
        <p:txBody>
          <a:bodyPr wrap="square">
            <a:spAutoFit/>
          </a:bodyPr>
          <a:lstStyle/>
          <a:p>
            <a:pPr algn="ctr"/>
            <a:r>
              <a:rPr lang="en-GB" sz="2800" b="1" dirty="0">
                <a:latin typeface="Times New Roman" panose="02020603050405020304" pitchFamily="18" charset="0"/>
                <a:cs typeface="Times New Roman" panose="02020603050405020304" pitchFamily="18" charset="0"/>
              </a:rPr>
              <a:t>Impact on service delivery</a:t>
            </a:r>
            <a:endParaRPr lang="en-IN" sz="2800" dirty="0">
              <a:latin typeface="Times New Roman" panose="02020603050405020304" pitchFamily="18" charset="0"/>
              <a:cs typeface="Times New Roman" panose="02020603050405020304" pitchFamily="18" charset="0"/>
            </a:endParaRPr>
          </a:p>
          <a:p>
            <a:pPr algn="ctr"/>
            <a:endParaRPr lang="en-IN" sz="2800"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E2BB220F-85BC-4BBD-FEEC-398364733215}"/>
              </a:ext>
            </a:extLst>
          </p:cNvPr>
          <p:cNvSpPr txBox="1"/>
          <p:nvPr/>
        </p:nvSpPr>
        <p:spPr>
          <a:xfrm>
            <a:off x="132735" y="1169258"/>
            <a:ext cx="7167718" cy="5324535"/>
          </a:xfrm>
          <a:prstGeom prst="rect">
            <a:avLst/>
          </a:prstGeom>
          <a:noFill/>
        </p:spPr>
        <p:txBody>
          <a:bodyPr wrap="square" rtlCol="0">
            <a:spAutoFit/>
          </a:bodyPr>
          <a:lstStyle/>
          <a:p>
            <a:pPr algn="just"/>
            <a:r>
              <a:rPr lang="en-GB" sz="2000" dirty="0">
                <a:latin typeface="Times New Roman" panose="02020603050405020304" pitchFamily="18" charset="0"/>
                <a:cs typeface="Times New Roman" panose="02020603050405020304" pitchFamily="18" charset="0"/>
              </a:rPr>
              <a:t>The key smart home and assistive technologies, such as smart speakers, IoT sensors, and automated monitoring, have also improved the quality of life while assuring data-driven care and proactive delivery. </a:t>
            </a:r>
            <a:endParaRPr lang="en-IN" sz="2000" dirty="0">
              <a:latin typeface="Times New Roman" panose="02020603050405020304" pitchFamily="18" charset="0"/>
              <a:cs typeface="Times New Roman" panose="02020603050405020304" pitchFamily="18" charset="0"/>
            </a:endParaRPr>
          </a:p>
          <a:p>
            <a:pPr algn="just"/>
            <a:r>
              <a:rPr lang="en-GB" sz="2000" dirty="0">
                <a:latin typeface="Times New Roman" panose="02020603050405020304" pitchFamily="18" charset="0"/>
                <a:cs typeface="Times New Roman" panose="02020603050405020304" pitchFamily="18" charset="0"/>
              </a:rPr>
              <a:t>Key technologies and applications in the UK </a:t>
            </a:r>
            <a:endParaRPr lang="en-IN" sz="2000" dirty="0">
              <a:latin typeface="Times New Roman" panose="02020603050405020304" pitchFamily="18" charset="0"/>
              <a:cs typeface="Times New Roman" panose="02020603050405020304" pitchFamily="18" charset="0"/>
            </a:endParaRPr>
          </a:p>
          <a:p>
            <a:pPr marL="342900" lvl="0" indent="-342900" algn="just">
              <a:buFont typeface="Wingdings" panose="05000000000000000000" pitchFamily="2" charset="2"/>
              <a:buChar char="v"/>
            </a:pPr>
            <a:r>
              <a:rPr lang="en-GB" sz="2000" dirty="0">
                <a:latin typeface="Times New Roman" panose="02020603050405020304" pitchFamily="18" charset="0"/>
                <a:cs typeface="Times New Roman" panose="02020603050405020304" pitchFamily="18" charset="0"/>
              </a:rPr>
              <a:t>Smart Home Automation</a:t>
            </a:r>
            <a:endParaRPr lang="en-IN" sz="2000" dirty="0">
              <a:latin typeface="Times New Roman" panose="02020603050405020304" pitchFamily="18" charset="0"/>
              <a:cs typeface="Times New Roman" panose="02020603050405020304" pitchFamily="18" charset="0"/>
            </a:endParaRPr>
          </a:p>
          <a:p>
            <a:pPr marL="342900" lvl="0" indent="-342900" algn="just">
              <a:buFont typeface="Wingdings" panose="05000000000000000000" pitchFamily="2" charset="2"/>
              <a:buChar char="v"/>
            </a:pPr>
            <a:r>
              <a:rPr lang="en-GB" sz="2000" dirty="0">
                <a:latin typeface="Times New Roman" panose="02020603050405020304" pitchFamily="18" charset="0"/>
                <a:cs typeface="Times New Roman" panose="02020603050405020304" pitchFamily="18" charset="0"/>
              </a:rPr>
              <a:t>Telecare and remote monitoring </a:t>
            </a:r>
            <a:endParaRPr lang="en-IN" sz="2000" dirty="0">
              <a:latin typeface="Times New Roman" panose="02020603050405020304" pitchFamily="18" charset="0"/>
              <a:cs typeface="Times New Roman" panose="02020603050405020304" pitchFamily="18" charset="0"/>
            </a:endParaRPr>
          </a:p>
          <a:p>
            <a:pPr marL="342900" lvl="0" indent="-342900" algn="just">
              <a:buFont typeface="Wingdings" panose="05000000000000000000" pitchFamily="2" charset="2"/>
              <a:buChar char="v"/>
            </a:pPr>
            <a:r>
              <a:rPr lang="en-GB" sz="2000" dirty="0">
                <a:latin typeface="Times New Roman" panose="02020603050405020304" pitchFamily="18" charset="0"/>
                <a:cs typeface="Times New Roman" panose="02020603050405020304" pitchFamily="18" charset="0"/>
              </a:rPr>
              <a:t>Digital Assistants (Ding et al. 2023)</a:t>
            </a:r>
            <a:endParaRPr lang="en-IN" sz="2000" dirty="0">
              <a:latin typeface="Times New Roman" panose="02020603050405020304" pitchFamily="18" charset="0"/>
              <a:cs typeface="Times New Roman" panose="02020603050405020304" pitchFamily="18" charset="0"/>
            </a:endParaRPr>
          </a:p>
          <a:p>
            <a:pPr marL="342900" lvl="0" indent="-342900" algn="just">
              <a:buFont typeface="Wingdings" panose="05000000000000000000" pitchFamily="2" charset="2"/>
              <a:buChar char="v"/>
            </a:pPr>
            <a:r>
              <a:rPr lang="en-GB" sz="2000" dirty="0">
                <a:latin typeface="Times New Roman" panose="02020603050405020304" pitchFamily="18" charset="0"/>
                <a:cs typeface="Times New Roman" panose="02020603050405020304" pitchFamily="18" charset="0"/>
              </a:rPr>
              <a:t>Digital Switchover (2025)</a:t>
            </a:r>
            <a:endParaRPr lang="en-IN" sz="2000" dirty="0">
              <a:latin typeface="Times New Roman" panose="02020603050405020304" pitchFamily="18" charset="0"/>
              <a:cs typeface="Times New Roman" panose="02020603050405020304" pitchFamily="18" charset="0"/>
            </a:endParaRPr>
          </a:p>
          <a:p>
            <a:pPr algn="just"/>
            <a:r>
              <a:rPr lang="en-GB" sz="2000" i="1" dirty="0">
                <a:latin typeface="Times New Roman" panose="02020603050405020304" pitchFamily="18" charset="0"/>
                <a:cs typeface="Times New Roman" panose="02020603050405020304" pitchFamily="18" charset="0"/>
              </a:rPr>
              <a:t>Effects on the service delivery </a:t>
            </a:r>
            <a:endParaRPr lang="en-IN" sz="2000" dirty="0">
              <a:latin typeface="Times New Roman" panose="02020603050405020304" pitchFamily="18" charset="0"/>
              <a:cs typeface="Times New Roman" panose="02020603050405020304" pitchFamily="18" charset="0"/>
            </a:endParaRPr>
          </a:p>
          <a:p>
            <a:pPr algn="just"/>
            <a:r>
              <a:rPr lang="en-GB" sz="2000" dirty="0">
                <a:latin typeface="Times New Roman" panose="02020603050405020304" pitchFamily="18" charset="0"/>
                <a:cs typeface="Times New Roman" panose="02020603050405020304" pitchFamily="18" charset="0"/>
              </a:rPr>
              <a:t>By developing advanced technologies, residents can easily stay at home longer, and technology decreased the requirements for hospitalisation and residential care. As an illustration, Hampshire County Council saved an average of £2 million annually through deploying the care technology in over 13,000 homes (Orrell et al. 2022).</a:t>
            </a:r>
            <a:endParaRPr lang="en-IN" sz="2000" dirty="0">
              <a:latin typeface="Times New Roman" panose="02020603050405020304" pitchFamily="18" charset="0"/>
              <a:cs typeface="Times New Roman" panose="02020603050405020304" pitchFamily="18" charset="0"/>
            </a:endParaRPr>
          </a:p>
          <a:p>
            <a:endParaRPr lang="en-IN" sz="2000" dirty="0"/>
          </a:p>
        </p:txBody>
      </p:sp>
      <p:pic>
        <p:nvPicPr>
          <p:cNvPr id="2050" name="Picture 2" descr="Assistive Technology in Health and Social care | Types &amp; benefits">
            <a:extLst>
              <a:ext uri="{FF2B5EF4-FFF2-40B4-BE49-F238E27FC236}">
                <a16:creationId xmlns:a16="http://schemas.microsoft.com/office/drawing/2014/main" id="{08F84A70-A8D6-2CF4-45A2-EE611E24342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57652" y="1169259"/>
            <a:ext cx="4434348" cy="44203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860638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F7A074-CA9A-9215-0E20-1F2737CD99F1}"/>
            </a:ext>
          </a:extLst>
        </p:cNvPr>
        <p:cNvGrpSpPr/>
        <p:nvPr/>
      </p:nvGrpSpPr>
      <p:grpSpPr>
        <a:xfrm>
          <a:off x="0" y="0"/>
          <a:ext cx="0" cy="0"/>
          <a:chOff x="0" y="0"/>
          <a:chExt cx="0" cy="0"/>
        </a:xfrm>
      </p:grpSpPr>
      <p:sp>
        <p:nvSpPr>
          <p:cNvPr id="14" name="TextBox 13">
            <a:extLst>
              <a:ext uri="{FF2B5EF4-FFF2-40B4-BE49-F238E27FC236}">
                <a16:creationId xmlns:a16="http://schemas.microsoft.com/office/drawing/2014/main" id="{3CDCB2B2-3AEA-1A9B-D6B2-9C86EB753E50}"/>
              </a:ext>
            </a:extLst>
          </p:cNvPr>
          <p:cNvSpPr txBox="1"/>
          <p:nvPr/>
        </p:nvSpPr>
        <p:spPr>
          <a:xfrm>
            <a:off x="4031204" y="123255"/>
            <a:ext cx="7649518" cy="954107"/>
          </a:xfrm>
          <a:prstGeom prst="rect">
            <a:avLst/>
          </a:prstGeom>
          <a:noFill/>
        </p:spPr>
        <p:txBody>
          <a:bodyPr wrap="square" rtlCol="0">
            <a:spAutoFit/>
          </a:bodyPr>
          <a:lstStyle/>
          <a:p>
            <a:pPr algn="ctr"/>
            <a:r>
              <a:rPr lang="en-GB" sz="2800" b="1" dirty="0">
                <a:latin typeface="Times New Roman" panose="02020603050405020304" pitchFamily="18" charset="0"/>
                <a:cs typeface="Times New Roman" panose="02020603050405020304" pitchFamily="18" charset="0"/>
              </a:rPr>
              <a:t>Impact on patients </a:t>
            </a:r>
            <a:endParaRPr lang="en-IN" sz="2800" dirty="0">
              <a:latin typeface="Times New Roman" panose="02020603050405020304" pitchFamily="18" charset="0"/>
              <a:cs typeface="Times New Roman" panose="02020603050405020304" pitchFamily="18" charset="0"/>
            </a:endParaRPr>
          </a:p>
          <a:p>
            <a:pPr algn="ctr"/>
            <a:endParaRPr lang="en-IN" sz="2800" dirty="0">
              <a:latin typeface="Times New Roman" panose="02020603050405020304" pitchFamily="18" charset="0"/>
              <a:cs typeface="Times New Roman" panose="02020603050405020304" pitchFamily="18" charset="0"/>
            </a:endParaRPr>
          </a:p>
        </p:txBody>
      </p:sp>
      <p:sp>
        <p:nvSpPr>
          <p:cNvPr id="4" name="Rectangle: Diagonal Corners Rounded 3">
            <a:extLst>
              <a:ext uri="{FF2B5EF4-FFF2-40B4-BE49-F238E27FC236}">
                <a16:creationId xmlns:a16="http://schemas.microsoft.com/office/drawing/2014/main" id="{45FC17D6-95A9-1EF0-2F36-1C4568DA748B}"/>
              </a:ext>
            </a:extLst>
          </p:cNvPr>
          <p:cNvSpPr/>
          <p:nvPr/>
        </p:nvSpPr>
        <p:spPr>
          <a:xfrm>
            <a:off x="0" y="870155"/>
            <a:ext cx="7123471" cy="5442155"/>
          </a:xfrm>
          <a:prstGeom prst="round2Diag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IN" dirty="0"/>
          </a:p>
        </p:txBody>
      </p:sp>
      <p:sp>
        <p:nvSpPr>
          <p:cNvPr id="5" name="TextBox 4">
            <a:extLst>
              <a:ext uri="{FF2B5EF4-FFF2-40B4-BE49-F238E27FC236}">
                <a16:creationId xmlns:a16="http://schemas.microsoft.com/office/drawing/2014/main" id="{B38C0E02-7E38-C3CC-A676-A4000996865F}"/>
              </a:ext>
            </a:extLst>
          </p:cNvPr>
          <p:cNvSpPr txBox="1"/>
          <p:nvPr/>
        </p:nvSpPr>
        <p:spPr>
          <a:xfrm>
            <a:off x="346587" y="1077362"/>
            <a:ext cx="6430296" cy="5324535"/>
          </a:xfrm>
          <a:prstGeom prst="rect">
            <a:avLst/>
          </a:prstGeom>
          <a:noFill/>
        </p:spPr>
        <p:txBody>
          <a:bodyPr wrap="square">
            <a:spAutoFit/>
          </a:bodyPr>
          <a:lstStyle/>
          <a:p>
            <a:pPr algn="just"/>
            <a:r>
              <a:rPr lang="en-GB" sz="2000" dirty="0">
                <a:latin typeface="Times New Roman" panose="02020603050405020304" pitchFamily="18" charset="0"/>
                <a:cs typeface="Times New Roman" panose="02020603050405020304" pitchFamily="18" charset="0"/>
              </a:rPr>
              <a:t>The smart home and assistive technology increased the confidence level of patients, also developing wellbeing and safety. These technologies are mainly useful for people who are elderly and those suffering from chronic diseases. It has developed medication guidelines, increased autonomy, decreased falls, and supported ageing-in-place initiatives (Smith et al. 2023). However, it also comes with some major challenges such as data privacy, high cost and potential social isolation. </a:t>
            </a:r>
            <a:endParaRPr lang="en-IN" sz="2000" dirty="0">
              <a:latin typeface="Times New Roman" panose="02020603050405020304" pitchFamily="18" charset="0"/>
              <a:cs typeface="Times New Roman" panose="02020603050405020304" pitchFamily="18" charset="0"/>
            </a:endParaRPr>
          </a:p>
          <a:p>
            <a:pPr marL="342900" lvl="0" indent="-342900" algn="just">
              <a:buFont typeface="Wingdings" panose="05000000000000000000" pitchFamily="2" charset="2"/>
              <a:buChar char="v"/>
            </a:pPr>
            <a:r>
              <a:rPr lang="en-GB" sz="2000" dirty="0">
                <a:latin typeface="Times New Roman" panose="02020603050405020304" pitchFamily="18" charset="0"/>
                <a:cs typeface="Times New Roman" panose="02020603050405020304" pitchFamily="18" charset="0"/>
              </a:rPr>
              <a:t>Health Management with a digital assistant</a:t>
            </a:r>
            <a:endParaRPr lang="en-IN" sz="2000" dirty="0">
              <a:latin typeface="Times New Roman" panose="02020603050405020304" pitchFamily="18" charset="0"/>
              <a:cs typeface="Times New Roman" panose="02020603050405020304" pitchFamily="18" charset="0"/>
            </a:endParaRPr>
          </a:p>
          <a:p>
            <a:pPr marL="342900" lvl="0" indent="-342900" algn="just">
              <a:buFont typeface="Wingdings" panose="05000000000000000000" pitchFamily="2" charset="2"/>
              <a:buChar char="v"/>
            </a:pPr>
            <a:r>
              <a:rPr lang="en-GB" sz="2000" dirty="0">
                <a:latin typeface="Times New Roman" panose="02020603050405020304" pitchFamily="18" charset="0"/>
                <a:cs typeface="Times New Roman" panose="02020603050405020304" pitchFamily="18" charset="0"/>
              </a:rPr>
              <a:t>Cognitive Support like Alexa</a:t>
            </a:r>
            <a:endParaRPr lang="en-IN" sz="2000" dirty="0">
              <a:latin typeface="Times New Roman" panose="02020603050405020304" pitchFamily="18" charset="0"/>
              <a:cs typeface="Times New Roman" panose="02020603050405020304" pitchFamily="18" charset="0"/>
            </a:endParaRPr>
          </a:p>
          <a:p>
            <a:pPr marL="342900" lvl="0" indent="-342900" algn="just">
              <a:buFont typeface="Wingdings" panose="05000000000000000000" pitchFamily="2" charset="2"/>
              <a:buChar char="v"/>
            </a:pPr>
            <a:r>
              <a:rPr lang="en-GB" sz="2000" dirty="0">
                <a:latin typeface="Times New Roman" panose="02020603050405020304" pitchFamily="18" charset="0"/>
                <a:cs typeface="Times New Roman" panose="02020603050405020304" pitchFamily="18" charset="0"/>
              </a:rPr>
              <a:t>Mental wellbeing </a:t>
            </a:r>
            <a:endParaRPr lang="en-IN" sz="2000" dirty="0">
              <a:latin typeface="Times New Roman" panose="02020603050405020304" pitchFamily="18" charset="0"/>
              <a:cs typeface="Times New Roman" panose="02020603050405020304" pitchFamily="18" charset="0"/>
            </a:endParaRPr>
          </a:p>
          <a:p>
            <a:pPr marL="342900" lvl="0" indent="-342900" algn="just">
              <a:buFont typeface="Wingdings" panose="05000000000000000000" pitchFamily="2" charset="2"/>
              <a:buChar char="v"/>
            </a:pPr>
            <a:r>
              <a:rPr lang="en-GB" sz="2000" dirty="0">
                <a:latin typeface="Times New Roman" panose="02020603050405020304" pitchFamily="18" charset="0"/>
                <a:cs typeface="Times New Roman" panose="02020603050405020304" pitchFamily="18" charset="0"/>
              </a:rPr>
              <a:t>Independence and safety (World Health Organization, 2022)</a:t>
            </a:r>
            <a:endParaRPr lang="en-IN" sz="2000" dirty="0">
              <a:latin typeface="Times New Roman" panose="02020603050405020304" pitchFamily="18" charset="0"/>
              <a:cs typeface="Times New Roman" panose="02020603050405020304" pitchFamily="18" charset="0"/>
            </a:endParaRPr>
          </a:p>
          <a:p>
            <a:pPr algn="just"/>
            <a:r>
              <a:rPr lang="en-GB" sz="2000" dirty="0">
                <a:latin typeface="Times New Roman" panose="02020603050405020304" pitchFamily="18" charset="0"/>
                <a:cs typeface="Times New Roman" panose="02020603050405020304" pitchFamily="18" charset="0"/>
              </a:rPr>
              <a:t>Therefore, healthcare should increase its concern for remote telecare, support for caregivers and also smart living. </a:t>
            </a:r>
            <a:endParaRPr lang="en-IN" sz="2000" dirty="0">
              <a:latin typeface="Times New Roman" panose="02020603050405020304" pitchFamily="18" charset="0"/>
              <a:cs typeface="Times New Roman" panose="02020603050405020304" pitchFamily="18" charset="0"/>
            </a:endParaRPr>
          </a:p>
          <a:p>
            <a:pPr algn="just"/>
            <a:endParaRPr lang="en-IN" sz="2000" dirty="0">
              <a:latin typeface="Times New Roman" panose="02020603050405020304" pitchFamily="18" charset="0"/>
              <a:cs typeface="Times New Roman" panose="02020603050405020304" pitchFamily="18" charset="0"/>
            </a:endParaRPr>
          </a:p>
        </p:txBody>
      </p:sp>
      <p:pic>
        <p:nvPicPr>
          <p:cNvPr id="1026" name="Picture 2" descr="Assistive Technology - What You Need to Know">
            <a:extLst>
              <a:ext uri="{FF2B5EF4-FFF2-40B4-BE49-F238E27FC236}">
                <a16:creationId xmlns:a16="http://schemas.microsoft.com/office/drawing/2014/main" id="{2397F692-9EAA-266F-61A0-772CEE631AB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11395" y="870154"/>
            <a:ext cx="4234017" cy="54421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20684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8EB060-CDA7-6C05-7A12-3F15FC1BAA6F}"/>
            </a:ext>
          </a:extLst>
        </p:cNvPr>
        <p:cNvGrpSpPr/>
        <p:nvPr/>
      </p:nvGrpSpPr>
      <p:grpSpPr>
        <a:xfrm>
          <a:off x="0" y="0"/>
          <a:ext cx="0" cy="0"/>
          <a:chOff x="0" y="0"/>
          <a:chExt cx="0" cy="0"/>
        </a:xfrm>
      </p:grpSpPr>
      <p:sp>
        <p:nvSpPr>
          <p:cNvPr id="13" name="Rectangle: Rounded Corners 12">
            <a:extLst>
              <a:ext uri="{FF2B5EF4-FFF2-40B4-BE49-F238E27FC236}">
                <a16:creationId xmlns:a16="http://schemas.microsoft.com/office/drawing/2014/main" id="{FDB43338-6785-D3D3-D5DF-DBCDA45B3F02}"/>
              </a:ext>
            </a:extLst>
          </p:cNvPr>
          <p:cNvSpPr/>
          <p:nvPr/>
        </p:nvSpPr>
        <p:spPr>
          <a:xfrm>
            <a:off x="1" y="840658"/>
            <a:ext cx="12192000" cy="5864794"/>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just"/>
            <a:r>
              <a:rPr lang="en-GB" sz="2000" dirty="0">
                <a:latin typeface="Times New Roman" panose="02020603050405020304" pitchFamily="18" charset="0"/>
                <a:cs typeface="Times New Roman" panose="02020603050405020304" pitchFamily="18" charset="0"/>
              </a:rPr>
              <a:t>Smart home and assistive technology. AT focused on reactive, basic telecare, such as wearable emergency fall pendants. Therefore, the introduction of passive monitoring increased the empowerment of sensors such as motion, door, and temperature (Zaman et al. 2022). In the modern era, moving towards a smart home includes AI, voice assistants (e.g., Alexa), and IoT devices.</a:t>
            </a:r>
            <a:endParaRPr lang="en-GB" sz="2000" b="1" i="1" dirty="0">
              <a:latin typeface="Times New Roman" panose="02020603050405020304" pitchFamily="18" charset="0"/>
              <a:cs typeface="Times New Roman" panose="02020603050405020304" pitchFamily="18" charset="0"/>
            </a:endParaRPr>
          </a:p>
          <a:p>
            <a:pPr algn="just"/>
            <a:r>
              <a:rPr lang="en-GB" sz="2000" b="1" i="1" dirty="0">
                <a:latin typeface="Times New Roman" panose="02020603050405020304" pitchFamily="18" charset="0"/>
                <a:cs typeface="Times New Roman" panose="02020603050405020304" pitchFamily="18" charset="0"/>
              </a:rPr>
              <a:t>Privacy and data security: </a:t>
            </a:r>
            <a:r>
              <a:rPr lang="en-GB" sz="2000" dirty="0">
                <a:latin typeface="Times New Roman" panose="02020603050405020304" pitchFamily="18" charset="0"/>
                <a:cs typeface="Times New Roman" panose="02020603050405020304" pitchFamily="18" charset="0"/>
              </a:rPr>
              <a:t>Smart homes require a huge amount of sensitive personal data, such as video feeds, biometrics, and routines. Therefore, there are some major concerns about unauthorised access, data breaches and the "dark side" of pervasive monitoring (Zaman et al. 2022). Users always first think about their privacy as the data if affected their personal life, such as it could be hacked and spied on. </a:t>
            </a:r>
            <a:endParaRPr lang="en-IN" sz="2000" dirty="0">
              <a:latin typeface="Times New Roman" panose="02020603050405020304" pitchFamily="18" charset="0"/>
              <a:cs typeface="Times New Roman" panose="02020603050405020304" pitchFamily="18" charset="0"/>
            </a:endParaRPr>
          </a:p>
          <a:p>
            <a:pPr algn="just"/>
            <a:r>
              <a:rPr lang="en-GB" sz="2000" b="1" i="1" dirty="0">
                <a:latin typeface="Times New Roman" panose="02020603050405020304" pitchFamily="18" charset="0"/>
                <a:cs typeface="Times New Roman" panose="02020603050405020304" pitchFamily="18" charset="0"/>
              </a:rPr>
              <a:t>High Costs and Affordability:</a:t>
            </a:r>
            <a:r>
              <a:rPr lang="en-GB" sz="2000" dirty="0">
                <a:latin typeface="Times New Roman" panose="02020603050405020304" pitchFamily="18" charset="0"/>
                <a:cs typeface="Times New Roman" panose="02020603050405020304" pitchFamily="18" charset="0"/>
              </a:rPr>
              <a:t> The high price of installation, components, and maintenance limits adoption, meanwhile making these technologies accessible only to higher-income, urban, or suburban households. </a:t>
            </a:r>
            <a:endParaRPr lang="en-IN" sz="2000" dirty="0">
              <a:latin typeface="Times New Roman" panose="02020603050405020304" pitchFamily="18" charset="0"/>
              <a:cs typeface="Times New Roman" panose="02020603050405020304" pitchFamily="18" charset="0"/>
            </a:endParaRPr>
          </a:p>
          <a:p>
            <a:pPr algn="just"/>
            <a:r>
              <a:rPr lang="en-GB" sz="2000" b="1" i="1" dirty="0">
                <a:latin typeface="Times New Roman" panose="02020603050405020304" pitchFamily="18" charset="0"/>
                <a:cs typeface="Times New Roman" panose="02020603050405020304" pitchFamily="18" charset="0"/>
              </a:rPr>
              <a:t>Reliability and Technical Failures: </a:t>
            </a:r>
            <a:r>
              <a:rPr lang="en-GB" sz="2000" dirty="0">
                <a:latin typeface="Times New Roman" panose="02020603050405020304" pitchFamily="18" charset="0"/>
                <a:cs typeface="Times New Roman" panose="02020603050405020304" pitchFamily="18" charset="0"/>
              </a:rPr>
              <a:t>Challenges such as loss of internet connection, sensor failures and battery life can affect the trust in the technology. This is a critical factor in managing safety. </a:t>
            </a:r>
            <a:endParaRPr lang="en-IN" sz="2000" dirty="0">
              <a:latin typeface="Times New Roman" panose="02020603050405020304" pitchFamily="18" charset="0"/>
              <a:cs typeface="Times New Roman" panose="02020603050405020304" pitchFamily="18" charset="0"/>
            </a:endParaRPr>
          </a:p>
          <a:p>
            <a:pPr algn="just"/>
            <a:r>
              <a:rPr lang="en-GB" sz="2000" b="1" i="1" dirty="0">
                <a:latin typeface="Times New Roman" panose="02020603050405020304" pitchFamily="18" charset="0"/>
                <a:cs typeface="Times New Roman" panose="02020603050405020304" pitchFamily="18" charset="0"/>
              </a:rPr>
              <a:t>Usability and Cognitive Burden: </a:t>
            </a:r>
            <a:r>
              <a:rPr lang="en-GB" sz="2000" dirty="0">
                <a:latin typeface="Times New Roman" panose="02020603050405020304" pitchFamily="18" charset="0"/>
                <a:cs typeface="Times New Roman" panose="02020603050405020304" pitchFamily="18" charset="0"/>
              </a:rPr>
              <a:t>Many systems need advanced technical expertise to monitor all activities, but sometimes the experts are not available to manage the situation. It is a major critical concern to use modern technology (Shafi and Mallinson, 2023). </a:t>
            </a:r>
            <a:endParaRPr lang="en-IN" sz="2000" dirty="0">
              <a:latin typeface="Times New Roman" panose="02020603050405020304" pitchFamily="18" charset="0"/>
              <a:cs typeface="Times New Roman" panose="02020603050405020304" pitchFamily="18" charset="0"/>
            </a:endParaRPr>
          </a:p>
          <a:p>
            <a:pPr algn="just"/>
            <a:r>
              <a:rPr lang="en-GB" sz="2000" b="1" i="1" dirty="0">
                <a:latin typeface="Times New Roman" panose="02020603050405020304" pitchFamily="18" charset="0"/>
                <a:cs typeface="Times New Roman" panose="02020603050405020304" pitchFamily="18" charset="0"/>
              </a:rPr>
              <a:t>Ethical concern and autonomy: </a:t>
            </a:r>
            <a:r>
              <a:rPr lang="en-GB" sz="2000" dirty="0">
                <a:latin typeface="Times New Roman" panose="02020603050405020304" pitchFamily="18" charset="0"/>
                <a:cs typeface="Times New Roman" panose="02020603050405020304" pitchFamily="18" charset="0"/>
              </a:rPr>
              <a:t>This is also a fearful replacement of human caregivers, which results in decreasing social connection and potential "infantilization" of the user. </a:t>
            </a:r>
            <a:endParaRPr lang="en-IN" sz="2000" dirty="0">
              <a:latin typeface="Times New Roman" panose="02020603050405020304" pitchFamily="18" charset="0"/>
              <a:cs typeface="Times New Roman" panose="02020603050405020304" pitchFamily="18" charset="0"/>
            </a:endParaRPr>
          </a:p>
          <a:p>
            <a:pPr algn="just"/>
            <a:r>
              <a:rPr lang="en-GB" sz="2000" b="1" i="1" dirty="0">
                <a:latin typeface="Times New Roman" panose="02020603050405020304" pitchFamily="18" charset="0"/>
                <a:cs typeface="Times New Roman" panose="02020603050405020304" pitchFamily="18" charset="0"/>
              </a:rPr>
              <a:t>Environmental impact:</a:t>
            </a:r>
            <a:r>
              <a:rPr lang="en-GB" sz="2000" dirty="0">
                <a:latin typeface="Times New Roman" panose="02020603050405020304" pitchFamily="18" charset="0"/>
                <a:cs typeface="Times New Roman" panose="02020603050405020304" pitchFamily="18" charset="0"/>
              </a:rPr>
              <a:t> The proliferation of short-lived IoT devices contributes significantly to e-waste.</a:t>
            </a:r>
            <a:endParaRPr lang="en-IN" sz="2000" dirty="0">
              <a:latin typeface="Times New Roman" panose="02020603050405020304" pitchFamily="18" charset="0"/>
              <a:cs typeface="Times New Roman" panose="02020603050405020304" pitchFamily="18" charset="0"/>
            </a:endParaRPr>
          </a:p>
        </p:txBody>
      </p:sp>
      <p:sp>
        <p:nvSpPr>
          <p:cNvPr id="18" name="TextBox 17">
            <a:extLst>
              <a:ext uri="{FF2B5EF4-FFF2-40B4-BE49-F238E27FC236}">
                <a16:creationId xmlns:a16="http://schemas.microsoft.com/office/drawing/2014/main" id="{B7235040-0381-FCF7-BA5E-AC19C870E8FD}"/>
              </a:ext>
            </a:extLst>
          </p:cNvPr>
          <p:cNvSpPr txBox="1"/>
          <p:nvPr/>
        </p:nvSpPr>
        <p:spPr>
          <a:xfrm>
            <a:off x="5014452" y="137275"/>
            <a:ext cx="6105832" cy="954107"/>
          </a:xfrm>
          <a:prstGeom prst="rect">
            <a:avLst/>
          </a:prstGeom>
          <a:noFill/>
        </p:spPr>
        <p:txBody>
          <a:bodyPr wrap="square">
            <a:spAutoFit/>
          </a:bodyPr>
          <a:lstStyle/>
          <a:p>
            <a:pPr algn="ctr"/>
            <a:r>
              <a:rPr lang="en-GB" sz="2800" b="1" dirty="0">
                <a:latin typeface="Times New Roman" panose="02020603050405020304" pitchFamily="18" charset="0"/>
                <a:cs typeface="Times New Roman" panose="02020603050405020304" pitchFamily="18" charset="0"/>
              </a:rPr>
              <a:t>Challenges of the innovation</a:t>
            </a:r>
            <a:endParaRPr lang="en-IN" sz="2800" dirty="0">
              <a:latin typeface="Times New Roman" panose="02020603050405020304" pitchFamily="18" charset="0"/>
              <a:cs typeface="Times New Roman" panose="02020603050405020304" pitchFamily="18" charset="0"/>
            </a:endParaRPr>
          </a:p>
          <a:p>
            <a:pPr algn="ctr"/>
            <a:endParaRPr lang="en-IN"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910992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5D229A-BB2A-0DC1-714D-812AA107B25D}"/>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6ACE070D-4A7B-89B2-E5B0-1EE049A93FF2}"/>
              </a:ext>
            </a:extLst>
          </p:cNvPr>
          <p:cNvSpPr txBox="1"/>
          <p:nvPr/>
        </p:nvSpPr>
        <p:spPr>
          <a:xfrm>
            <a:off x="408961" y="3777675"/>
            <a:ext cx="6098458" cy="2554545"/>
          </a:xfrm>
          <a:prstGeom prst="rect">
            <a:avLst/>
          </a:prstGeom>
          <a:noFill/>
        </p:spPr>
        <p:txBody>
          <a:bodyPr wrap="square">
            <a:spAutoFit/>
          </a:bodyPr>
          <a:lstStyle/>
          <a:p>
            <a:pPr algn="just"/>
            <a:r>
              <a:rPr lang="en-GB" sz="2000" b="1" i="1" dirty="0">
                <a:latin typeface="Times New Roman" panose="02020603050405020304" pitchFamily="18" charset="0"/>
                <a:cs typeface="Times New Roman" panose="02020603050405020304" pitchFamily="18" charset="0"/>
              </a:rPr>
              <a:t>Empowerment: Smart home and assistive technology u</a:t>
            </a:r>
            <a:r>
              <a:rPr lang="en-GB" sz="2000" dirty="0">
                <a:latin typeface="Times New Roman" panose="02020603050405020304" pitchFamily="18" charset="0"/>
                <a:cs typeface="Times New Roman" panose="02020603050405020304" pitchFamily="18" charset="0"/>
              </a:rPr>
              <a:t>sers report developed autonomy, enhanced dignity and decreased social isolation offering them to remain in their own homes longer (Ma et al. 2022).</a:t>
            </a:r>
            <a:endParaRPr lang="en-IN" sz="2000" dirty="0">
              <a:latin typeface="Times New Roman" panose="02020603050405020304" pitchFamily="18" charset="0"/>
              <a:cs typeface="Times New Roman" panose="02020603050405020304" pitchFamily="18" charset="0"/>
            </a:endParaRPr>
          </a:p>
          <a:p>
            <a:pPr algn="just"/>
            <a:r>
              <a:rPr lang="en-GB" sz="2000" b="1" i="1" dirty="0">
                <a:latin typeface="Times New Roman" panose="02020603050405020304" pitchFamily="18" charset="0"/>
                <a:cs typeface="Times New Roman" panose="02020603050405020304" pitchFamily="18" charset="0"/>
              </a:rPr>
              <a:t>Support for caregivers: </a:t>
            </a:r>
            <a:r>
              <a:rPr lang="en-GB" sz="2000" dirty="0">
                <a:latin typeface="Times New Roman" panose="02020603050405020304" pitchFamily="18" charset="0"/>
                <a:cs typeface="Times New Roman" panose="02020603050405020304" pitchFamily="18" charset="0"/>
              </a:rPr>
              <a:t>Advanced technologies, including smart doorbells and monitoring sensors, give peace of mind and safety nets for families and carers.</a:t>
            </a:r>
            <a:endParaRPr lang="en-IN" sz="2000" dirty="0">
              <a:latin typeface="Times New Roman" panose="02020603050405020304" pitchFamily="18" charset="0"/>
              <a:cs typeface="Times New Roman" panose="02020603050405020304" pitchFamily="18" charset="0"/>
            </a:endParaRPr>
          </a:p>
          <a:p>
            <a:pPr algn="just"/>
            <a:endParaRPr lang="en-IN" sz="2000" dirty="0">
              <a:latin typeface="Times New Roman" panose="02020603050405020304" pitchFamily="18" charset="0"/>
              <a:cs typeface="Times New Roman" panose="02020603050405020304" pitchFamily="18" charset="0"/>
            </a:endParaRPr>
          </a:p>
        </p:txBody>
      </p:sp>
      <p:pic>
        <p:nvPicPr>
          <p:cNvPr id="3078" name="Picture 6" descr="The Art of Smart Living: Python and IoT for Seamless Home Automation | by  Kavisha Shah | Medium">
            <a:extLst>
              <a:ext uri="{FF2B5EF4-FFF2-40B4-BE49-F238E27FC236}">
                <a16:creationId xmlns:a16="http://schemas.microsoft.com/office/drawing/2014/main" id="{D9C0B805-0BFC-7D07-A963-235C67839D4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0"/>
            <a:ext cx="6096000" cy="3429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65518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pic>
        <p:nvPicPr>
          <p:cNvPr id="10" name="Picture 2">
            <a:extLst>
              <a:ext uri="{FF2B5EF4-FFF2-40B4-BE49-F238E27FC236}">
                <a16:creationId xmlns:a16="http://schemas.microsoft.com/office/drawing/2014/main" id="{E43006C0-9CF0-4AD0-9C72-B3F9942A80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8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78A20B43-EA35-4D51-8E25-05F8B334E9E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4" name="Rectangle 13">
            <a:extLst>
              <a:ext uri="{FF2B5EF4-FFF2-40B4-BE49-F238E27FC236}">
                <a16:creationId xmlns:a16="http://schemas.microsoft.com/office/drawing/2014/main" id="{0166DB98-302A-46FE-BE82-C13AF10BC1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2">
            <a:extLst>
              <a:ext uri="{FF2B5EF4-FFF2-40B4-BE49-F238E27FC236}">
                <a16:creationId xmlns:a16="http://schemas.microsoft.com/office/drawing/2014/main" id="{34059663-8A30-44C3-8C60-8F31A6FE55D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17">
            <a:extLst>
              <a:ext uri="{FF2B5EF4-FFF2-40B4-BE49-F238E27FC236}">
                <a16:creationId xmlns:a16="http://schemas.microsoft.com/office/drawing/2014/main" id="{1DA5DBE7-7AAD-48D9-A121-8102870FD7B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5" name="Content Placeholder 4">
            <a:extLst>
              <a:ext uri="{FF2B5EF4-FFF2-40B4-BE49-F238E27FC236}">
                <a16:creationId xmlns:a16="http://schemas.microsoft.com/office/drawing/2014/main" id="{66BEF0C1-7AB9-2FDF-C2A5-7966B7FF0D45}"/>
              </a:ext>
            </a:extLst>
          </p:cNvPr>
          <p:cNvPicPr>
            <a:picLocks noGrp="1" noChangeAspect="1"/>
          </p:cNvPicPr>
          <p:nvPr>
            <p:ph sz="quarter" idx="13"/>
          </p:nvPr>
        </p:nvPicPr>
        <p:blipFill>
          <a:blip r:embed="rId4"/>
          <a:stretch>
            <a:fillRect/>
          </a:stretch>
        </p:blipFill>
        <p:spPr>
          <a:xfrm>
            <a:off x="1706057" y="957486"/>
            <a:ext cx="4510557" cy="4940394"/>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sp>
        <p:nvSpPr>
          <p:cNvPr id="2" name="Title 1">
            <a:extLst>
              <a:ext uri="{FF2B5EF4-FFF2-40B4-BE49-F238E27FC236}">
                <a16:creationId xmlns:a16="http://schemas.microsoft.com/office/drawing/2014/main" id="{E33ABE43-19C4-81BD-37D4-2B991B89AC8D}"/>
              </a:ext>
            </a:extLst>
          </p:cNvPr>
          <p:cNvSpPr>
            <a:spLocks noGrp="1"/>
          </p:cNvSpPr>
          <p:nvPr>
            <p:ph type="title"/>
          </p:nvPr>
        </p:nvSpPr>
        <p:spPr>
          <a:xfrm>
            <a:off x="7570382" y="957486"/>
            <a:ext cx="3707844" cy="3131913"/>
          </a:xfrm>
        </p:spPr>
        <p:txBody>
          <a:bodyPr vert="horz" lIns="91440" tIns="45720" rIns="91440" bIns="45720" rtlCol="0" anchor="b">
            <a:normAutofit/>
          </a:bodyPr>
          <a:lstStyle/>
          <a:p>
            <a:r>
              <a:rPr lang="en-US" sz="4800"/>
              <a:t>Impact on the community</a:t>
            </a:r>
          </a:p>
        </p:txBody>
      </p:sp>
    </p:spTree>
    <p:extLst>
      <p:ext uri="{BB962C8B-B14F-4D97-AF65-F5344CB8AC3E}">
        <p14:creationId xmlns:p14="http://schemas.microsoft.com/office/powerpoint/2010/main" val="36164002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9991F2-D976-4EF4-37D1-DA331FA35777}"/>
            </a:ext>
          </a:extLst>
        </p:cNvPr>
        <p:cNvGrpSpPr/>
        <p:nvPr/>
      </p:nvGrpSpPr>
      <p:grpSpPr>
        <a:xfrm>
          <a:off x="0" y="0"/>
          <a:ext cx="0" cy="0"/>
          <a:chOff x="0" y="0"/>
          <a:chExt cx="0" cy="0"/>
        </a:xfrm>
      </p:grpSpPr>
      <p:sp>
        <p:nvSpPr>
          <p:cNvPr id="6" name="Rectangle: Diagonal Corners Rounded 5">
            <a:extLst>
              <a:ext uri="{FF2B5EF4-FFF2-40B4-BE49-F238E27FC236}">
                <a16:creationId xmlns:a16="http://schemas.microsoft.com/office/drawing/2014/main" id="{E0ABE0B9-0232-DC4E-3F3B-8B09588E694C}"/>
              </a:ext>
            </a:extLst>
          </p:cNvPr>
          <p:cNvSpPr/>
          <p:nvPr/>
        </p:nvSpPr>
        <p:spPr>
          <a:xfrm>
            <a:off x="-1" y="0"/>
            <a:ext cx="7713407" cy="6740013"/>
          </a:xfrm>
          <a:prstGeom prst="round2Diag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endParaRPr lang="en-IN" sz="2000" dirty="0">
              <a:solidFill>
                <a:schemeClr val="tx1"/>
              </a:solidFill>
              <a:latin typeface="Times New Roman" panose="02020603050405020304" pitchFamily="18" charset="0"/>
              <a:cs typeface="Times New Roman" panose="02020603050405020304" pitchFamily="18" charset="0"/>
            </a:endParaRPr>
          </a:p>
        </p:txBody>
      </p:sp>
      <p:pic>
        <p:nvPicPr>
          <p:cNvPr id="1028" name="Picture 4" descr="How Assistive Technology Transforms Lives in Health and Social Care">
            <a:extLst>
              <a:ext uri="{FF2B5EF4-FFF2-40B4-BE49-F238E27FC236}">
                <a16:creationId xmlns:a16="http://schemas.microsoft.com/office/drawing/2014/main" id="{C79F23B4-7B41-C706-2DCD-1F544FC672E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46143" y="796413"/>
            <a:ext cx="4345858" cy="5943600"/>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51EE8383-942C-AEC2-C8FC-E3994DFB6B21}"/>
              </a:ext>
            </a:extLst>
          </p:cNvPr>
          <p:cNvSpPr txBox="1"/>
          <p:nvPr/>
        </p:nvSpPr>
        <p:spPr>
          <a:xfrm>
            <a:off x="6736325" y="117987"/>
            <a:ext cx="6098458" cy="954107"/>
          </a:xfrm>
          <a:prstGeom prst="rect">
            <a:avLst/>
          </a:prstGeom>
          <a:noFill/>
        </p:spPr>
        <p:txBody>
          <a:bodyPr wrap="square">
            <a:spAutoFit/>
          </a:bodyPr>
          <a:lstStyle/>
          <a:p>
            <a:pPr algn="ctr"/>
            <a:r>
              <a:rPr lang="en-GB" sz="2800" b="1" dirty="0">
                <a:latin typeface="Times New Roman" panose="02020603050405020304" pitchFamily="18" charset="0"/>
                <a:cs typeface="Times New Roman" panose="02020603050405020304" pitchFamily="18" charset="0"/>
              </a:rPr>
              <a:t>Recommendations</a:t>
            </a:r>
            <a:endParaRPr lang="en-IN" sz="2800" dirty="0">
              <a:latin typeface="Times New Roman" panose="02020603050405020304" pitchFamily="18" charset="0"/>
              <a:cs typeface="Times New Roman" panose="02020603050405020304" pitchFamily="18" charset="0"/>
            </a:endParaRPr>
          </a:p>
          <a:p>
            <a:pPr algn="ctr"/>
            <a:endParaRPr lang="en-IN" sz="2800" dirty="0">
              <a:latin typeface="Times New Roman" panose="02020603050405020304" pitchFamily="18" charset="0"/>
              <a:cs typeface="Times New Roman" panose="02020603050405020304" pitchFamily="18" charset="0"/>
            </a:endParaRPr>
          </a:p>
        </p:txBody>
      </p:sp>
      <p:sp>
        <p:nvSpPr>
          <p:cNvPr id="15" name="TextBox 14">
            <a:extLst>
              <a:ext uri="{FF2B5EF4-FFF2-40B4-BE49-F238E27FC236}">
                <a16:creationId xmlns:a16="http://schemas.microsoft.com/office/drawing/2014/main" id="{5A8D1DD1-8B11-7637-E356-1BA7D8B6B373}"/>
              </a:ext>
            </a:extLst>
          </p:cNvPr>
          <p:cNvSpPr txBox="1"/>
          <p:nvPr/>
        </p:nvSpPr>
        <p:spPr>
          <a:xfrm>
            <a:off x="486696" y="105672"/>
            <a:ext cx="6983361" cy="7048083"/>
          </a:xfrm>
          <a:prstGeom prst="rect">
            <a:avLst/>
          </a:prstGeom>
          <a:noFill/>
        </p:spPr>
        <p:txBody>
          <a:bodyPr wrap="square" rtlCol="0">
            <a:spAutoFit/>
          </a:bodyPr>
          <a:lstStyle/>
          <a:p>
            <a:pPr algn="just"/>
            <a:r>
              <a:rPr lang="en-GB" dirty="0">
                <a:latin typeface="Times New Roman" panose="02020603050405020304" pitchFamily="18" charset="0"/>
                <a:cs typeface="Times New Roman" panose="02020603050405020304" pitchFamily="18" charset="0"/>
              </a:rPr>
              <a:t>Smart home and assistive technologies here are some major recommendations which develops these challenges and also support further improvements </a:t>
            </a:r>
            <a:endParaRPr lang="en-IN" dirty="0">
              <a:latin typeface="Times New Roman" panose="02020603050405020304" pitchFamily="18" charset="0"/>
              <a:cs typeface="Times New Roman" panose="02020603050405020304" pitchFamily="18" charset="0"/>
            </a:endParaRPr>
          </a:p>
          <a:p>
            <a:pPr algn="just"/>
            <a:r>
              <a:rPr lang="en-GB" b="1" i="1" dirty="0">
                <a:latin typeface="Times New Roman" panose="02020603050405020304" pitchFamily="18" charset="0"/>
                <a:cs typeface="Times New Roman" panose="02020603050405020304" pitchFamily="18" charset="0"/>
              </a:rPr>
              <a:t>Prioritise Privacy-by-Design: </a:t>
            </a:r>
            <a:r>
              <a:rPr lang="en-GB" dirty="0">
                <a:latin typeface="Times New Roman" panose="02020603050405020304" pitchFamily="18" charset="0"/>
                <a:cs typeface="Times New Roman" panose="02020603050405020304" pitchFamily="18" charset="0"/>
              </a:rPr>
              <a:t>Manufacturers should adopt a "privacy-friendly" strategy, including local edge computing, more likely to depend on cloud storage, to decrease the vulnerability to hacking (Jentoft, 2023).</a:t>
            </a:r>
            <a:endParaRPr lang="en-IN" dirty="0">
              <a:latin typeface="Times New Roman" panose="02020603050405020304" pitchFamily="18" charset="0"/>
              <a:cs typeface="Times New Roman" panose="02020603050405020304" pitchFamily="18" charset="0"/>
            </a:endParaRPr>
          </a:p>
          <a:p>
            <a:pPr algn="just"/>
            <a:r>
              <a:rPr lang="en-GB" b="1" i="1" dirty="0">
                <a:latin typeface="Times New Roman" panose="02020603050405020304" pitchFamily="18" charset="0"/>
                <a:cs typeface="Times New Roman" panose="02020603050405020304" pitchFamily="18" charset="0"/>
              </a:rPr>
              <a:t>Incorporation of Universal standards: </a:t>
            </a:r>
            <a:r>
              <a:rPr lang="en-GB" dirty="0">
                <a:latin typeface="Times New Roman" panose="02020603050405020304" pitchFamily="18" charset="0"/>
                <a:cs typeface="Times New Roman" panose="02020603050405020304" pitchFamily="18" charset="0"/>
              </a:rPr>
              <a:t>Industry players must collaborate with the universal communication protocols to ensure the seamless adoption between devices from different brands (Ding et al. 2023).</a:t>
            </a:r>
            <a:endParaRPr lang="en-IN" dirty="0">
              <a:latin typeface="Times New Roman" panose="02020603050405020304" pitchFamily="18" charset="0"/>
              <a:cs typeface="Times New Roman" panose="02020603050405020304" pitchFamily="18" charset="0"/>
            </a:endParaRPr>
          </a:p>
          <a:p>
            <a:pPr algn="just"/>
            <a:r>
              <a:rPr lang="en-GB" b="1" i="1" dirty="0">
                <a:latin typeface="Times New Roman" panose="02020603050405020304" pitchFamily="18" charset="0"/>
                <a:cs typeface="Times New Roman" panose="02020603050405020304" pitchFamily="18" charset="0"/>
              </a:rPr>
              <a:t>Developed the Financial Subsidies and Reimbursement: </a:t>
            </a:r>
            <a:r>
              <a:rPr lang="en-GB" dirty="0">
                <a:latin typeface="Times New Roman" panose="02020603050405020304" pitchFamily="18" charset="0"/>
                <a:cs typeface="Times New Roman" panose="02020603050405020304" pitchFamily="18" charset="0"/>
              </a:rPr>
              <a:t>Government and insurance providers must identify the SHAT as a healthcare technique and also allow the subsidies to make it affordable for every person. </a:t>
            </a:r>
            <a:endParaRPr lang="en-IN" dirty="0">
              <a:latin typeface="Times New Roman" panose="02020603050405020304" pitchFamily="18" charset="0"/>
              <a:cs typeface="Times New Roman" panose="02020603050405020304" pitchFamily="18" charset="0"/>
            </a:endParaRPr>
          </a:p>
          <a:p>
            <a:pPr algn="just"/>
            <a:r>
              <a:rPr lang="en-GB" b="1" i="1" dirty="0">
                <a:latin typeface="Times New Roman" panose="02020603050405020304" pitchFamily="18" charset="0"/>
                <a:cs typeface="Times New Roman" panose="02020603050405020304" pitchFamily="18" charset="0"/>
              </a:rPr>
              <a:t>Developed user-centred design:</a:t>
            </a:r>
            <a:r>
              <a:rPr lang="en-GB" dirty="0">
                <a:latin typeface="Times New Roman" panose="02020603050405020304" pitchFamily="18" charset="0"/>
                <a:cs typeface="Times New Roman" panose="02020603050405020304" pitchFamily="18" charset="0"/>
              </a:rPr>
              <a:t> The manufacturers should be focused on the users' centred devices which are easy to manage and have simple steps. It should be concerned with voice-activated controls, intuitive interface, and minimising the requirements for manual configuration as well (Habibovic et al. 2025). </a:t>
            </a:r>
            <a:endParaRPr lang="en-IN" dirty="0">
              <a:latin typeface="Times New Roman" panose="02020603050405020304" pitchFamily="18" charset="0"/>
              <a:cs typeface="Times New Roman" panose="02020603050405020304" pitchFamily="18" charset="0"/>
            </a:endParaRPr>
          </a:p>
          <a:p>
            <a:pPr algn="just"/>
            <a:r>
              <a:rPr lang="en-GB" b="1" i="1" dirty="0">
                <a:latin typeface="Times New Roman" panose="02020603050405020304" pitchFamily="18" charset="0"/>
                <a:cs typeface="Times New Roman" panose="02020603050405020304" pitchFamily="18" charset="0"/>
              </a:rPr>
              <a:t>Proper technical training and support: </a:t>
            </a:r>
            <a:r>
              <a:rPr lang="en-GB" dirty="0">
                <a:latin typeface="Times New Roman" panose="02020603050405020304" pitchFamily="18" charset="0"/>
                <a:cs typeface="Times New Roman" panose="02020603050405020304" pitchFamily="18" charset="0"/>
              </a:rPr>
              <a:t>Allowing personalised, in-home, or remote training, especially for seniors, to develop the confidence of the users. </a:t>
            </a:r>
            <a:endParaRPr lang="en-IN" dirty="0">
              <a:latin typeface="Times New Roman" panose="02020603050405020304" pitchFamily="18" charset="0"/>
              <a:cs typeface="Times New Roman" panose="02020603050405020304" pitchFamily="18" charset="0"/>
            </a:endParaRPr>
          </a:p>
          <a:p>
            <a:pPr algn="just"/>
            <a:r>
              <a:rPr lang="en-GB" b="1" i="1" dirty="0">
                <a:latin typeface="Times New Roman" panose="02020603050405020304" pitchFamily="18" charset="0"/>
                <a:cs typeface="Times New Roman" panose="02020603050405020304" pitchFamily="18" charset="0"/>
              </a:rPr>
              <a:t>Adopt co-design approaches: </a:t>
            </a:r>
            <a:r>
              <a:rPr lang="en-GB" dirty="0">
                <a:latin typeface="Times New Roman" panose="02020603050405020304" pitchFamily="18" charset="0"/>
                <a:cs typeface="Times New Roman" panose="02020603050405020304" pitchFamily="18" charset="0"/>
              </a:rPr>
              <a:t>Involving caregivers, healthcare professionals, and end-users directly in the design and also in the testing phase. </a:t>
            </a:r>
            <a:endParaRPr lang="en-IN" dirty="0">
              <a:latin typeface="Times New Roman" panose="02020603050405020304" pitchFamily="18" charset="0"/>
              <a:cs typeface="Times New Roman" panose="02020603050405020304" pitchFamily="18" charset="0"/>
            </a:endParaRPr>
          </a:p>
          <a:p>
            <a:pPr algn="just"/>
            <a:endParaRPr lang="en-IN" sz="2000" dirty="0">
              <a:latin typeface="Times New Roman" panose="02020603050405020304" pitchFamily="18" charset="0"/>
              <a:cs typeface="Times New Roman" panose="02020603050405020304" pitchFamily="18" charset="0"/>
            </a:endParaRPr>
          </a:p>
          <a:p>
            <a:endParaRPr lang="en-IN" dirty="0"/>
          </a:p>
        </p:txBody>
      </p:sp>
    </p:spTree>
    <p:extLst>
      <p:ext uri="{BB962C8B-B14F-4D97-AF65-F5344CB8AC3E}">
        <p14:creationId xmlns:p14="http://schemas.microsoft.com/office/powerpoint/2010/main" val="34802748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E05A00-7601-2722-073E-72631E2F8D3E}"/>
            </a:ext>
          </a:extLst>
        </p:cNvPr>
        <p:cNvGrpSpPr/>
        <p:nvPr/>
      </p:nvGrpSpPr>
      <p:grpSpPr>
        <a:xfrm>
          <a:off x="0" y="0"/>
          <a:ext cx="0" cy="0"/>
          <a:chOff x="0" y="0"/>
          <a:chExt cx="0" cy="0"/>
        </a:xfrm>
      </p:grpSpPr>
      <p:sp>
        <p:nvSpPr>
          <p:cNvPr id="10" name="Rectangle: Diagonal Corners Rounded 9">
            <a:extLst>
              <a:ext uri="{FF2B5EF4-FFF2-40B4-BE49-F238E27FC236}">
                <a16:creationId xmlns:a16="http://schemas.microsoft.com/office/drawing/2014/main" id="{E576452C-4BE2-1C5E-04E7-5FB0E1956367}"/>
              </a:ext>
            </a:extLst>
          </p:cNvPr>
          <p:cNvSpPr/>
          <p:nvPr/>
        </p:nvSpPr>
        <p:spPr>
          <a:xfrm>
            <a:off x="97974" y="983225"/>
            <a:ext cx="5731323" cy="5063613"/>
          </a:xfrm>
          <a:prstGeom prst="round2DiagRect">
            <a:avLst/>
          </a:prstGeom>
        </p:spPr>
        <p:style>
          <a:lnRef idx="2">
            <a:schemeClr val="accent6"/>
          </a:lnRef>
          <a:fillRef idx="1">
            <a:schemeClr val="lt1"/>
          </a:fillRef>
          <a:effectRef idx="0">
            <a:schemeClr val="accent6"/>
          </a:effectRef>
          <a:fontRef idx="minor">
            <a:schemeClr val="dk1"/>
          </a:fontRef>
        </p:style>
        <p:txBody>
          <a:bodyPr rtlCol="0" anchor="ctr"/>
          <a:lstStyle/>
          <a:p>
            <a:pPr algn="just"/>
            <a:r>
              <a:rPr lang="en-GB" sz="2000" b="1" i="1" dirty="0">
                <a:latin typeface="Times New Roman" panose="02020603050405020304" pitchFamily="18" charset="0"/>
                <a:cs typeface="Times New Roman" panose="02020603050405020304" pitchFamily="18" charset="0"/>
              </a:rPr>
              <a:t>The study concludes that smart home and assistive technologies change the way of health care, and they also improve patients' satisfaction by decreasing the hospital's admission rate. The study also analysed the challenges of smart devices, which are required to generate an effective solution. </a:t>
            </a:r>
            <a:endParaRPr lang="en-IN" sz="2000" b="1" i="1" dirty="0">
              <a:latin typeface="Times New Roman" panose="02020603050405020304" pitchFamily="18" charset="0"/>
              <a:cs typeface="Times New Roman" panose="02020603050405020304" pitchFamily="18" charset="0"/>
            </a:endParaRPr>
          </a:p>
          <a:p>
            <a:pPr algn="just"/>
            <a:endParaRPr lang="en-IN" sz="2000" b="1" i="1" dirty="0">
              <a:latin typeface="Times New Roman" panose="02020603050405020304" pitchFamily="18" charset="0"/>
              <a:cs typeface="Times New Roman" panose="02020603050405020304" pitchFamily="18" charset="0"/>
            </a:endParaRPr>
          </a:p>
          <a:p>
            <a:pPr algn="ctr"/>
            <a:endParaRPr lang="en-IN" sz="2000" b="1" i="1" dirty="0"/>
          </a:p>
        </p:txBody>
      </p:sp>
      <p:sp>
        <p:nvSpPr>
          <p:cNvPr id="11" name="TextBox 10">
            <a:extLst>
              <a:ext uri="{FF2B5EF4-FFF2-40B4-BE49-F238E27FC236}">
                <a16:creationId xmlns:a16="http://schemas.microsoft.com/office/drawing/2014/main" id="{11248BFC-9541-AC1B-7BF9-E5C71EC1B2F5}"/>
              </a:ext>
            </a:extLst>
          </p:cNvPr>
          <p:cNvSpPr txBox="1"/>
          <p:nvPr/>
        </p:nvSpPr>
        <p:spPr>
          <a:xfrm>
            <a:off x="5829298" y="96631"/>
            <a:ext cx="2667000" cy="954107"/>
          </a:xfrm>
          <a:prstGeom prst="rect">
            <a:avLst/>
          </a:prstGeom>
          <a:noFill/>
        </p:spPr>
        <p:txBody>
          <a:bodyPr wrap="square" rtlCol="0">
            <a:spAutoFit/>
          </a:bodyPr>
          <a:lstStyle/>
          <a:p>
            <a:r>
              <a:rPr lang="en-GB" sz="2800" b="1" dirty="0">
                <a:latin typeface="Times New Roman" panose="02020603050405020304" pitchFamily="18" charset="0"/>
                <a:cs typeface="Times New Roman" panose="02020603050405020304" pitchFamily="18" charset="0"/>
              </a:rPr>
              <a:t>Conclusion</a:t>
            </a:r>
            <a:endParaRPr lang="en-IN" sz="2800" dirty="0">
              <a:latin typeface="Times New Roman" panose="02020603050405020304" pitchFamily="18" charset="0"/>
              <a:cs typeface="Times New Roman" panose="02020603050405020304" pitchFamily="18" charset="0"/>
            </a:endParaRPr>
          </a:p>
          <a:p>
            <a:endParaRPr lang="en-IN" sz="2800" dirty="0">
              <a:latin typeface="Times New Roman" panose="02020603050405020304" pitchFamily="18" charset="0"/>
              <a:cs typeface="Times New Roman" panose="02020603050405020304" pitchFamily="18" charset="0"/>
            </a:endParaRPr>
          </a:p>
        </p:txBody>
      </p:sp>
      <p:pic>
        <p:nvPicPr>
          <p:cNvPr id="3074" name="Picture 2" descr="Application Status, Challenges, and Development Prospects of Smart  Technologies in Home-Based Elder Care">
            <a:extLst>
              <a:ext uri="{FF2B5EF4-FFF2-40B4-BE49-F238E27FC236}">
                <a16:creationId xmlns:a16="http://schemas.microsoft.com/office/drawing/2014/main" id="{F8F3F8C8-9872-F759-50AE-7628F27C266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54761" y="983225"/>
            <a:ext cx="5339265" cy="57781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03293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09E349-D04D-B297-6815-951B2513DA7B}"/>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591EB534-5651-252C-BE5B-B121CE0F2D08}"/>
              </a:ext>
            </a:extLst>
          </p:cNvPr>
          <p:cNvSpPr txBox="1"/>
          <p:nvPr/>
        </p:nvSpPr>
        <p:spPr>
          <a:xfrm>
            <a:off x="3918857" y="0"/>
            <a:ext cx="6096000" cy="661207"/>
          </a:xfrm>
          <a:prstGeom prst="rect">
            <a:avLst/>
          </a:prstGeom>
          <a:noFill/>
        </p:spPr>
        <p:txBody>
          <a:bodyPr wrap="square">
            <a:spAutoFit/>
          </a:bodyPr>
          <a:lstStyle/>
          <a:p>
            <a:pPr algn="ctr">
              <a:lnSpc>
                <a:spcPct val="150000"/>
              </a:lnSpc>
              <a:spcBef>
                <a:spcPts val="2000"/>
              </a:spcBef>
              <a:spcAft>
                <a:spcPts val="600"/>
              </a:spcAft>
              <a:buNone/>
            </a:pPr>
            <a:r>
              <a:rPr lang="en-GB" sz="2800" b="1" kern="0" dirty="0">
                <a:effectLst/>
                <a:latin typeface="Times New Roman" panose="02020603050405020304" pitchFamily="18" charset="0"/>
                <a:cs typeface="Arial" panose="020B0604020202020204" pitchFamily="34" charset="0"/>
              </a:rPr>
              <a:t>References </a:t>
            </a:r>
            <a:endParaRPr lang="en-IN" sz="2800" b="1" kern="0" dirty="0">
              <a:effectLst/>
              <a:latin typeface="Times New Roman" panose="02020603050405020304" pitchFamily="18" charset="0"/>
              <a:cs typeface="Arial" panose="020B0604020202020204" pitchFamily="34" charset="0"/>
            </a:endParaRPr>
          </a:p>
        </p:txBody>
      </p:sp>
      <p:sp>
        <p:nvSpPr>
          <p:cNvPr id="4" name="TextBox 3">
            <a:extLst>
              <a:ext uri="{FF2B5EF4-FFF2-40B4-BE49-F238E27FC236}">
                <a16:creationId xmlns:a16="http://schemas.microsoft.com/office/drawing/2014/main" id="{A6DF6DAF-6C87-087C-07F0-852FF0277EA2}"/>
              </a:ext>
            </a:extLst>
          </p:cNvPr>
          <p:cNvSpPr txBox="1"/>
          <p:nvPr/>
        </p:nvSpPr>
        <p:spPr>
          <a:xfrm>
            <a:off x="103414" y="1001486"/>
            <a:ext cx="11985171" cy="6001643"/>
          </a:xfrm>
          <a:prstGeom prst="rect">
            <a:avLst/>
          </a:prstGeom>
          <a:noFill/>
        </p:spPr>
        <p:txBody>
          <a:bodyPr wrap="square" rtlCol="0">
            <a:spAutoFit/>
          </a:bodyPr>
          <a:lstStyle/>
          <a:p>
            <a:pPr marL="285750" indent="-285750">
              <a:buFont typeface="Wingdings" panose="05000000000000000000" pitchFamily="2" charset="2"/>
              <a:buChar char="v"/>
            </a:pPr>
            <a:r>
              <a:rPr lang="en-GB" sz="1600" dirty="0">
                <a:latin typeface="Times New Roman" panose="02020603050405020304" pitchFamily="18" charset="0"/>
                <a:cs typeface="Times New Roman" panose="02020603050405020304" pitchFamily="18" charset="0"/>
              </a:rPr>
              <a:t>Ding, D., Morris, L., Messina, K. and Fairman, A., (2023). Providing mainstream smart home technology as assistive technology for persons with disabilities: a qualitative study with professionals. </a:t>
            </a:r>
            <a:r>
              <a:rPr lang="en-GB" sz="1600" i="1" dirty="0">
                <a:latin typeface="Times New Roman" panose="02020603050405020304" pitchFamily="18" charset="0"/>
                <a:cs typeface="Times New Roman" panose="02020603050405020304" pitchFamily="18" charset="0"/>
              </a:rPr>
              <a:t>Disability and Rehabilitation: Assistive Technology</a:t>
            </a:r>
            <a:r>
              <a:rPr lang="en-GB" sz="1600" dirty="0">
                <a:latin typeface="Times New Roman" panose="02020603050405020304" pitchFamily="18" charset="0"/>
                <a:cs typeface="Times New Roman" panose="02020603050405020304" pitchFamily="18" charset="0"/>
              </a:rPr>
              <a:t>, </a:t>
            </a:r>
            <a:r>
              <a:rPr lang="en-GB" sz="1600" i="1" dirty="0">
                <a:latin typeface="Times New Roman" panose="02020603050405020304" pitchFamily="18" charset="0"/>
                <a:cs typeface="Times New Roman" panose="02020603050405020304" pitchFamily="18" charset="0"/>
              </a:rPr>
              <a:t>18</a:t>
            </a:r>
            <a:r>
              <a:rPr lang="en-GB" sz="1600" dirty="0">
                <a:latin typeface="Times New Roman" panose="02020603050405020304" pitchFamily="18" charset="0"/>
                <a:cs typeface="Times New Roman" panose="02020603050405020304" pitchFamily="18" charset="0"/>
              </a:rPr>
              <a:t>(7), pp.1192-1199.</a:t>
            </a:r>
            <a:endParaRPr lang="en-IN" sz="16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r>
              <a:rPr lang="en-US" sz="1600" dirty="0" err="1">
                <a:latin typeface="Times New Roman" panose="02020603050405020304" pitchFamily="18" charset="0"/>
                <a:cs typeface="Times New Roman" panose="02020603050405020304" pitchFamily="18" charset="0"/>
              </a:rPr>
              <a:t>Grandviewresearch</a:t>
            </a:r>
            <a:r>
              <a:rPr lang="en-US" sz="1600" dirty="0">
                <a:latin typeface="Times New Roman" panose="02020603050405020304" pitchFamily="18" charset="0"/>
                <a:cs typeface="Times New Roman" panose="02020603050405020304" pitchFamily="18" charset="0"/>
              </a:rPr>
              <a:t>, (2022). </a:t>
            </a:r>
            <a:r>
              <a:rPr lang="en-IN" sz="1600" i="1" dirty="0">
                <a:latin typeface="Times New Roman" panose="02020603050405020304" pitchFamily="18" charset="0"/>
                <a:cs typeface="Times New Roman" panose="02020603050405020304" pitchFamily="18" charset="0"/>
              </a:rPr>
              <a:t>UK Smart Home Automation Market Size &amp; Outlook, 2022-2030</a:t>
            </a:r>
            <a:r>
              <a:rPr lang="en-IN" sz="1600" b="1" dirty="0">
                <a:latin typeface="Times New Roman" panose="02020603050405020304" pitchFamily="18" charset="0"/>
                <a:cs typeface="Times New Roman" panose="02020603050405020304" pitchFamily="18" charset="0"/>
              </a:rPr>
              <a:t> </a:t>
            </a:r>
            <a:r>
              <a:rPr lang="en-US" sz="1600" dirty="0">
                <a:latin typeface="Times New Roman" panose="02020603050405020304" pitchFamily="18" charset="0"/>
                <a:cs typeface="Times New Roman" panose="02020603050405020304" pitchFamily="18" charset="0"/>
              </a:rPr>
              <a:t>Available at: https://www.grandviewresearch.com/horizon/outlook/smart-home-automation-market/uk#:~:text=UK%20smart%20home%20automation%20market%20highlights,Key%20market%20players%20worldwide [Accessed on: 5/03/2026]</a:t>
            </a:r>
            <a:endParaRPr lang="en-IN" sz="16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r>
              <a:rPr lang="en-GB" sz="1600" dirty="0">
                <a:latin typeface="Times New Roman" panose="02020603050405020304" pitchFamily="18" charset="0"/>
                <a:cs typeface="Times New Roman" panose="02020603050405020304" pitchFamily="18" charset="0"/>
              </a:rPr>
              <a:t>Habibovic, I., </a:t>
            </a:r>
            <a:r>
              <a:rPr lang="en-GB" sz="1600" dirty="0" err="1">
                <a:latin typeface="Times New Roman" panose="02020603050405020304" pitchFamily="18" charset="0"/>
                <a:cs typeface="Times New Roman" panose="02020603050405020304" pitchFamily="18" charset="0"/>
              </a:rPr>
              <a:t>Almisreb</a:t>
            </a:r>
            <a:r>
              <a:rPr lang="en-GB" sz="1600" dirty="0">
                <a:latin typeface="Times New Roman" panose="02020603050405020304" pitchFamily="18" charset="0"/>
                <a:cs typeface="Times New Roman" panose="02020603050405020304" pitchFamily="18" charset="0"/>
              </a:rPr>
              <a:t>, A., Hodzic, M., </a:t>
            </a:r>
            <a:r>
              <a:rPr lang="en-GB" sz="1600" dirty="0" err="1">
                <a:latin typeface="Times New Roman" panose="02020603050405020304" pitchFamily="18" charset="0"/>
                <a:cs typeface="Times New Roman" panose="02020603050405020304" pitchFamily="18" charset="0"/>
              </a:rPr>
              <a:t>Turaev</a:t>
            </a:r>
            <a:r>
              <a:rPr lang="en-GB" sz="1600" dirty="0">
                <a:latin typeface="Times New Roman" panose="02020603050405020304" pitchFamily="18" charset="0"/>
                <a:cs typeface="Times New Roman" panose="02020603050405020304" pitchFamily="18" charset="0"/>
              </a:rPr>
              <a:t>, S. and Cantelli-Forti, A., (2025). Machine Learning Algorithms and Sensor Technologies for Aging-in-Place Applications: A Review. </a:t>
            </a:r>
            <a:r>
              <a:rPr lang="en-GB" sz="1600" i="1" dirty="0">
                <a:latin typeface="Times New Roman" panose="02020603050405020304" pitchFamily="18" charset="0"/>
                <a:cs typeface="Times New Roman" panose="02020603050405020304" pitchFamily="18" charset="0"/>
              </a:rPr>
              <a:t>IEEE Sensors Journal</a:t>
            </a:r>
            <a:r>
              <a:rPr lang="en-GB" sz="1600" dirty="0">
                <a:latin typeface="Times New Roman" panose="02020603050405020304" pitchFamily="18" charset="0"/>
                <a:cs typeface="Times New Roman" panose="02020603050405020304" pitchFamily="18" charset="0"/>
              </a:rPr>
              <a:t>.</a:t>
            </a:r>
            <a:endParaRPr lang="en-IN" sz="16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r>
              <a:rPr lang="en-GB" sz="1600" dirty="0">
                <a:latin typeface="Times New Roman" panose="02020603050405020304" pitchFamily="18" charset="0"/>
                <a:cs typeface="Times New Roman" panose="02020603050405020304" pitchFamily="18" charset="0"/>
              </a:rPr>
              <a:t>Jentoft, E.E., (2023). Technology and older adults in British loneliness policy and political discourse. </a:t>
            </a:r>
            <a:r>
              <a:rPr lang="en-GB" sz="1600" i="1" dirty="0">
                <a:latin typeface="Times New Roman" panose="02020603050405020304" pitchFamily="18" charset="0"/>
                <a:cs typeface="Times New Roman" panose="02020603050405020304" pitchFamily="18" charset="0"/>
              </a:rPr>
              <a:t>Frontiers in Digital Health</a:t>
            </a:r>
            <a:r>
              <a:rPr lang="en-GB" sz="1600" dirty="0">
                <a:latin typeface="Times New Roman" panose="02020603050405020304" pitchFamily="18" charset="0"/>
                <a:cs typeface="Times New Roman" panose="02020603050405020304" pitchFamily="18" charset="0"/>
              </a:rPr>
              <a:t>, </a:t>
            </a:r>
            <a:r>
              <a:rPr lang="en-GB" sz="1600" i="1" dirty="0">
                <a:latin typeface="Times New Roman" panose="02020603050405020304" pitchFamily="18" charset="0"/>
                <a:cs typeface="Times New Roman" panose="02020603050405020304" pitchFamily="18" charset="0"/>
              </a:rPr>
              <a:t>5</a:t>
            </a:r>
            <a:r>
              <a:rPr lang="en-GB" sz="1600" dirty="0">
                <a:latin typeface="Times New Roman" panose="02020603050405020304" pitchFamily="18" charset="0"/>
                <a:cs typeface="Times New Roman" panose="02020603050405020304" pitchFamily="18" charset="0"/>
              </a:rPr>
              <a:t>, p.1168413.</a:t>
            </a:r>
            <a:endParaRPr lang="en-IN" sz="16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r>
              <a:rPr lang="en-GB" sz="1600" dirty="0">
                <a:latin typeface="Times New Roman" panose="02020603050405020304" pitchFamily="18" charset="0"/>
                <a:cs typeface="Times New Roman" panose="02020603050405020304" pitchFamily="18" charset="0"/>
              </a:rPr>
              <a:t>Ma, C., Guerra-Santin, O. and Mohammadi, M., (2022). Smart home modification design strategies for ageing in place: a systematic review. </a:t>
            </a:r>
            <a:r>
              <a:rPr lang="en-GB" sz="1600" i="1" dirty="0">
                <a:latin typeface="Times New Roman" panose="02020603050405020304" pitchFamily="18" charset="0"/>
                <a:cs typeface="Times New Roman" panose="02020603050405020304" pitchFamily="18" charset="0"/>
              </a:rPr>
              <a:t>Journal of Housing and the Built Environment</a:t>
            </a:r>
            <a:r>
              <a:rPr lang="en-GB" sz="1600" dirty="0">
                <a:latin typeface="Times New Roman" panose="02020603050405020304" pitchFamily="18" charset="0"/>
                <a:cs typeface="Times New Roman" panose="02020603050405020304" pitchFamily="18" charset="0"/>
              </a:rPr>
              <a:t>, </a:t>
            </a:r>
            <a:r>
              <a:rPr lang="en-GB" sz="1600" i="1" dirty="0">
                <a:latin typeface="Times New Roman" panose="02020603050405020304" pitchFamily="18" charset="0"/>
                <a:cs typeface="Times New Roman" panose="02020603050405020304" pitchFamily="18" charset="0"/>
              </a:rPr>
              <a:t>37</a:t>
            </a:r>
            <a:r>
              <a:rPr lang="en-GB" sz="1600" dirty="0">
                <a:latin typeface="Times New Roman" panose="02020603050405020304" pitchFamily="18" charset="0"/>
                <a:cs typeface="Times New Roman" panose="02020603050405020304" pitchFamily="18" charset="0"/>
              </a:rPr>
              <a:t>(2), pp.625-651.</a:t>
            </a:r>
            <a:endParaRPr lang="en-IN" sz="16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r>
              <a:rPr lang="en-GB" sz="1600" dirty="0">
                <a:latin typeface="Times New Roman" panose="02020603050405020304" pitchFamily="18" charset="0"/>
                <a:cs typeface="Times New Roman" panose="02020603050405020304" pitchFamily="18" charset="0"/>
              </a:rPr>
              <a:t>Morrison, C., </a:t>
            </a:r>
            <a:r>
              <a:rPr lang="en-GB" sz="1600" dirty="0" err="1">
                <a:latin typeface="Times New Roman" panose="02020603050405020304" pitchFamily="18" charset="0"/>
                <a:cs typeface="Times New Roman" panose="02020603050405020304" pitchFamily="18" charset="0"/>
              </a:rPr>
              <a:t>Rimpiläinen</a:t>
            </a:r>
            <a:r>
              <a:rPr lang="en-GB" sz="1600" dirty="0">
                <a:latin typeface="Times New Roman" panose="02020603050405020304" pitchFamily="18" charset="0"/>
                <a:cs typeface="Times New Roman" panose="02020603050405020304" pitchFamily="18" charset="0"/>
              </a:rPr>
              <a:t>, S., Bosnic, I., Thomas, J. and Savage, J., (2022). Emerging trends in digital health and care: a refresh post-COVID.</a:t>
            </a:r>
            <a:endParaRPr lang="en-IN" sz="16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r>
              <a:rPr lang="en-GB" sz="1600" dirty="0">
                <a:latin typeface="Times New Roman" panose="02020603050405020304" pitchFamily="18" charset="0"/>
                <a:cs typeface="Times New Roman" panose="02020603050405020304" pitchFamily="18" charset="0"/>
              </a:rPr>
              <a:t>Orrell, M., Oliveria, D., McDermott, O., Verhey, F.R. and </a:t>
            </a:r>
            <a:r>
              <a:rPr lang="en-GB" sz="1600" dirty="0" err="1">
                <a:latin typeface="Times New Roman" panose="02020603050405020304" pitchFamily="18" charset="0"/>
                <a:cs typeface="Times New Roman" panose="02020603050405020304" pitchFamily="18" charset="0"/>
              </a:rPr>
              <a:t>Droes</a:t>
            </a:r>
            <a:r>
              <a:rPr lang="en-GB" sz="1600" dirty="0">
                <a:latin typeface="Times New Roman" panose="02020603050405020304" pitchFamily="18" charset="0"/>
                <a:cs typeface="Times New Roman" panose="02020603050405020304" pitchFamily="18" charset="0"/>
              </a:rPr>
              <a:t>, R.M., (2022). </a:t>
            </a:r>
            <a:r>
              <a:rPr lang="en-GB" sz="1600" i="1" dirty="0">
                <a:latin typeface="Times New Roman" panose="02020603050405020304" pitchFamily="18" charset="0"/>
                <a:cs typeface="Times New Roman" panose="02020603050405020304" pitchFamily="18" charset="0"/>
              </a:rPr>
              <a:t>Improving the lives of people with dementia through technology</a:t>
            </a:r>
            <a:r>
              <a:rPr lang="en-GB" sz="1600" dirty="0">
                <a:latin typeface="Times New Roman" panose="02020603050405020304" pitchFamily="18" charset="0"/>
                <a:cs typeface="Times New Roman" panose="02020603050405020304" pitchFamily="18" charset="0"/>
              </a:rPr>
              <a:t> (p. 264). London: Routledge.</a:t>
            </a:r>
            <a:endParaRPr lang="en-IN" sz="16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r>
              <a:rPr lang="en-GB" sz="1600" dirty="0">
                <a:latin typeface="Times New Roman" panose="02020603050405020304" pitchFamily="18" charset="0"/>
                <a:cs typeface="Times New Roman" panose="02020603050405020304" pitchFamily="18" charset="0"/>
              </a:rPr>
              <a:t>Shafi, S. and Mallinson, D.J., (2023). The potential of smart home technology for improving healthcare: a scoping review and reflexive thematic analysis. </a:t>
            </a:r>
            <a:r>
              <a:rPr lang="en-GB" sz="1600" i="1" dirty="0">
                <a:latin typeface="Times New Roman" panose="02020603050405020304" pitchFamily="18" charset="0"/>
                <a:cs typeface="Times New Roman" panose="02020603050405020304" pitchFamily="18" charset="0"/>
              </a:rPr>
              <a:t>Housing and Society</a:t>
            </a:r>
            <a:r>
              <a:rPr lang="en-GB" sz="1600" dirty="0">
                <a:latin typeface="Times New Roman" panose="02020603050405020304" pitchFamily="18" charset="0"/>
                <a:cs typeface="Times New Roman" panose="02020603050405020304" pitchFamily="18" charset="0"/>
              </a:rPr>
              <a:t>, </a:t>
            </a:r>
            <a:r>
              <a:rPr lang="en-GB" sz="1600" i="1" dirty="0">
                <a:latin typeface="Times New Roman" panose="02020603050405020304" pitchFamily="18" charset="0"/>
                <a:cs typeface="Times New Roman" panose="02020603050405020304" pitchFamily="18" charset="0"/>
              </a:rPr>
              <a:t>50</a:t>
            </a:r>
            <a:r>
              <a:rPr lang="en-GB" sz="1600" dirty="0">
                <a:latin typeface="Times New Roman" panose="02020603050405020304" pitchFamily="18" charset="0"/>
                <a:cs typeface="Times New Roman" panose="02020603050405020304" pitchFamily="18" charset="0"/>
              </a:rPr>
              <a:t>(1), pp.90-112.</a:t>
            </a:r>
            <a:endParaRPr lang="en-IN" sz="16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r>
              <a:rPr lang="en-GB" sz="1600" dirty="0">
                <a:latin typeface="Times New Roman" panose="02020603050405020304" pitchFamily="18" charset="0"/>
                <a:cs typeface="Times New Roman" panose="02020603050405020304" pitchFamily="18" charset="0"/>
              </a:rPr>
              <a:t>Smith, E., Sumner, P., Hedge, C. and Powell, G., (2023). Smart-speaker technology and intellectual disabilities: agency and wellbeing. </a:t>
            </a:r>
            <a:r>
              <a:rPr lang="en-GB" sz="1600" i="1" dirty="0">
                <a:latin typeface="Times New Roman" panose="02020603050405020304" pitchFamily="18" charset="0"/>
                <a:cs typeface="Times New Roman" panose="02020603050405020304" pitchFamily="18" charset="0"/>
              </a:rPr>
              <a:t>Disability and Rehabilitation: Assistive Technology</a:t>
            </a:r>
            <a:r>
              <a:rPr lang="en-GB" sz="1600" dirty="0">
                <a:latin typeface="Times New Roman" panose="02020603050405020304" pitchFamily="18" charset="0"/>
                <a:cs typeface="Times New Roman" panose="02020603050405020304" pitchFamily="18" charset="0"/>
              </a:rPr>
              <a:t>, </a:t>
            </a:r>
            <a:r>
              <a:rPr lang="en-GB" sz="1600" i="1" dirty="0">
                <a:latin typeface="Times New Roman" panose="02020603050405020304" pitchFamily="18" charset="0"/>
                <a:cs typeface="Times New Roman" panose="02020603050405020304" pitchFamily="18" charset="0"/>
              </a:rPr>
              <a:t>18</a:t>
            </a:r>
            <a:r>
              <a:rPr lang="en-GB" sz="1600" dirty="0">
                <a:latin typeface="Times New Roman" panose="02020603050405020304" pitchFamily="18" charset="0"/>
                <a:cs typeface="Times New Roman" panose="02020603050405020304" pitchFamily="18" charset="0"/>
              </a:rPr>
              <a:t>(4), pp.432-442.</a:t>
            </a:r>
            <a:endParaRPr lang="en-IN" sz="16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r>
              <a:rPr lang="en-GB" sz="1600" dirty="0">
                <a:latin typeface="Times New Roman" panose="02020603050405020304" pitchFamily="18" charset="0"/>
                <a:cs typeface="Times New Roman" panose="02020603050405020304" pitchFamily="18" charset="0"/>
              </a:rPr>
              <a:t>World Health Organization, (2022). </a:t>
            </a:r>
            <a:r>
              <a:rPr lang="en-GB" sz="1600" i="1" dirty="0">
                <a:latin typeface="Times New Roman" panose="02020603050405020304" pitchFamily="18" charset="0"/>
                <a:cs typeface="Times New Roman" panose="02020603050405020304" pitchFamily="18" charset="0"/>
              </a:rPr>
              <a:t>Global report on assistive technology</a:t>
            </a:r>
            <a:r>
              <a:rPr lang="en-GB" sz="1600" dirty="0">
                <a:latin typeface="Times New Roman" panose="02020603050405020304" pitchFamily="18" charset="0"/>
                <a:cs typeface="Times New Roman" panose="02020603050405020304" pitchFamily="18" charset="0"/>
              </a:rPr>
              <a:t>. World Health Organization.</a:t>
            </a:r>
            <a:endParaRPr lang="en-IN" sz="16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r>
              <a:rPr lang="en-GB" sz="1600" dirty="0">
                <a:latin typeface="Times New Roman" panose="02020603050405020304" pitchFamily="18" charset="0"/>
                <a:cs typeface="Times New Roman" panose="02020603050405020304" pitchFamily="18" charset="0"/>
              </a:rPr>
              <a:t>Zaman, U., Imran, Mehmood, F., Iqbal, N., Kim, J. and Ibrahim, M., (2022). Towards secure and intelligent internet of health things: A survey of enabling technologies and applications. </a:t>
            </a:r>
            <a:r>
              <a:rPr lang="en-GB" sz="1600" i="1" dirty="0">
                <a:latin typeface="Times New Roman" panose="02020603050405020304" pitchFamily="18" charset="0"/>
                <a:cs typeface="Times New Roman" panose="02020603050405020304" pitchFamily="18" charset="0"/>
              </a:rPr>
              <a:t>Electronics</a:t>
            </a:r>
            <a:r>
              <a:rPr lang="en-GB" sz="1600" dirty="0">
                <a:latin typeface="Times New Roman" panose="02020603050405020304" pitchFamily="18" charset="0"/>
                <a:cs typeface="Times New Roman" panose="02020603050405020304" pitchFamily="18" charset="0"/>
              </a:rPr>
              <a:t>, </a:t>
            </a:r>
            <a:r>
              <a:rPr lang="en-GB" sz="1600" i="1" dirty="0">
                <a:latin typeface="Times New Roman" panose="02020603050405020304" pitchFamily="18" charset="0"/>
                <a:cs typeface="Times New Roman" panose="02020603050405020304" pitchFamily="18" charset="0"/>
              </a:rPr>
              <a:t>11</a:t>
            </a:r>
            <a:r>
              <a:rPr lang="en-GB" sz="1600" dirty="0">
                <a:latin typeface="Times New Roman" panose="02020603050405020304" pitchFamily="18" charset="0"/>
                <a:cs typeface="Times New Roman" panose="02020603050405020304" pitchFamily="18" charset="0"/>
              </a:rPr>
              <a:t>(12), p.1893.</a:t>
            </a:r>
            <a:endParaRPr lang="en-IN" sz="16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v"/>
            </a:pPr>
            <a:endParaRPr lang="en-IN"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15077487"/>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27537E"/>
      </a:dk2>
      <a:lt2>
        <a:srgbClr val="AABED7"/>
      </a:lt2>
      <a:accent1>
        <a:srgbClr val="E34B7A"/>
      </a:accent1>
      <a:accent2>
        <a:srgbClr val="AC339A"/>
      </a:accent2>
      <a:accent3>
        <a:srgbClr val="6953B7"/>
      </a:accent3>
      <a:accent4>
        <a:srgbClr val="1D7EAB"/>
      </a:accent4>
      <a:accent5>
        <a:srgbClr val="43AFD6"/>
      </a:accent5>
      <a:accent6>
        <a:srgbClr val="DE85E1"/>
      </a:accent6>
      <a:hlink>
        <a:srgbClr val="ED87A6"/>
      </a:hlink>
      <a:folHlink>
        <a:srgbClr val="C99EAC"/>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78000"/>
                <a:shade val="100000"/>
                <a:hueMod val="136000"/>
                <a:satMod val="160000"/>
                <a:lumMod val="105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C71B277C-C29A-4BA0-A7BA-43502DF21AB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Droplet</Template>
  <TotalTime>149</TotalTime>
  <Words>2550</Words>
  <Application>Microsoft Office PowerPoint</Application>
  <PresentationFormat>Widescreen</PresentationFormat>
  <Paragraphs>95</Paragraphs>
  <Slides>12</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Times New Roman</vt:lpstr>
      <vt:lpstr>Tw Cen MT</vt:lpstr>
      <vt:lpstr>Wingdings</vt:lpstr>
      <vt:lpstr>Droplet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Impact on the community</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Joyce Ebihor (2323239)</cp:lastModifiedBy>
  <cp:revision>4</cp:revision>
  <dcterms:created xsi:type="dcterms:W3CDTF">2026-03-05T12:28:57Z</dcterms:created>
  <dcterms:modified xsi:type="dcterms:W3CDTF">2026-03-23T17:07:19Z</dcterms:modified>
</cp:coreProperties>
</file>