
<file path=[Content_Types].xml><?xml version="1.0" encoding="utf-8"?>
<Types xmlns="http://schemas.openxmlformats.org/package/2006/content-types">
  <Default Extension="bin" ContentType="image/unknown"/>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3"/>
  </p:notesMasterIdLst>
  <p:handoutMasterIdLst>
    <p:handoutMasterId r:id="rId44"/>
  </p:handoutMasterIdLst>
  <p:sldIdLst>
    <p:sldId id="257" r:id="rId2"/>
    <p:sldId id="281" r:id="rId3"/>
    <p:sldId id="308" r:id="rId4"/>
    <p:sldId id="309" r:id="rId5"/>
    <p:sldId id="261" r:id="rId6"/>
    <p:sldId id="282" r:id="rId7"/>
    <p:sldId id="338" r:id="rId8"/>
    <p:sldId id="312" r:id="rId9"/>
    <p:sldId id="321" r:id="rId10"/>
    <p:sldId id="322" r:id="rId11"/>
    <p:sldId id="323" r:id="rId12"/>
    <p:sldId id="259" r:id="rId13"/>
    <p:sldId id="277" r:id="rId14"/>
    <p:sldId id="339" r:id="rId15"/>
    <p:sldId id="283" r:id="rId16"/>
    <p:sldId id="313" r:id="rId17"/>
    <p:sldId id="325" r:id="rId18"/>
    <p:sldId id="340" r:id="rId19"/>
    <p:sldId id="341" r:id="rId20"/>
    <p:sldId id="342" r:id="rId21"/>
    <p:sldId id="343" r:id="rId22"/>
    <p:sldId id="344" r:id="rId23"/>
    <p:sldId id="284" r:id="rId24"/>
    <p:sldId id="314" r:id="rId25"/>
    <p:sldId id="302" r:id="rId26"/>
    <p:sldId id="315" r:id="rId27"/>
    <p:sldId id="329" r:id="rId28"/>
    <p:sldId id="328" r:id="rId29"/>
    <p:sldId id="303" r:id="rId30"/>
    <p:sldId id="316" r:id="rId31"/>
    <p:sldId id="327" r:id="rId32"/>
    <p:sldId id="304" r:id="rId33"/>
    <p:sldId id="317" r:id="rId34"/>
    <p:sldId id="305" r:id="rId35"/>
    <p:sldId id="318" r:id="rId36"/>
    <p:sldId id="337" r:id="rId37"/>
    <p:sldId id="326" r:id="rId38"/>
    <p:sldId id="330" r:id="rId39"/>
    <p:sldId id="331" r:id="rId40"/>
    <p:sldId id="336" r:id="rId41"/>
    <p:sldId id="285" r:id="rId4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97" userDrawn="1">
          <p15:clr>
            <a:srgbClr val="A4A3A4"/>
          </p15:clr>
        </p15:guide>
        <p15:guide id="2" pos="382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8E755C"/>
    <a:srgbClr val="F0E2D7"/>
    <a:srgbClr val="EFE1D6"/>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F5345A-57EC-4F26-96B7-710450D98228}" v="7" dt="2025-09-25T12:23:26.6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78" autoAdjust="0"/>
    <p:restoredTop sz="94660"/>
  </p:normalViewPr>
  <p:slideViewPr>
    <p:cSldViewPr snapToGrid="0" showGuides="1">
      <p:cViewPr>
        <p:scale>
          <a:sx n="98" d="100"/>
          <a:sy n="98" d="100"/>
        </p:scale>
        <p:origin x="76" y="100"/>
      </p:cViewPr>
      <p:guideLst>
        <p:guide orient="horz" pos="2197"/>
        <p:guide pos="3826"/>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an Bowen" userId="c345053a-4abb-4e43-8ff7-c21186a2fa29" providerId="ADAL" clId="{17F5345A-57EC-4F26-96B7-710450D98228}"/>
    <pc:docChg chg="custSel addSld delSld modSld sldOrd">
      <pc:chgData name="Sian Bowen" userId="c345053a-4abb-4e43-8ff7-c21186a2fa29" providerId="ADAL" clId="{17F5345A-57EC-4F26-96B7-710450D98228}" dt="2025-09-25T12:24:51.956" v="121" actId="47"/>
      <pc:docMkLst>
        <pc:docMk/>
      </pc:docMkLst>
      <pc:sldChg chg="modSp mod">
        <pc:chgData name="Sian Bowen" userId="c345053a-4abb-4e43-8ff7-c21186a2fa29" providerId="ADAL" clId="{17F5345A-57EC-4F26-96B7-710450D98228}" dt="2025-09-25T11:54:31.518" v="83" actId="1036"/>
        <pc:sldMkLst>
          <pc:docMk/>
          <pc:sldMk cId="0" sldId="257"/>
        </pc:sldMkLst>
        <pc:spChg chg="mod">
          <ac:chgData name="Sian Bowen" userId="c345053a-4abb-4e43-8ff7-c21186a2fa29" providerId="ADAL" clId="{17F5345A-57EC-4F26-96B7-710450D98228}" dt="2025-09-25T11:54:31.518" v="83" actId="1036"/>
          <ac:spMkLst>
            <pc:docMk/>
            <pc:sldMk cId="0" sldId="257"/>
            <ac:spMk id="3" creationId="{00000000-0000-0000-0000-000000000000}"/>
          </ac:spMkLst>
        </pc:spChg>
        <pc:spChg chg="mod">
          <ac:chgData name="Sian Bowen" userId="c345053a-4abb-4e43-8ff7-c21186a2fa29" providerId="ADAL" clId="{17F5345A-57EC-4F26-96B7-710450D98228}" dt="2025-09-25T11:54:27.465" v="82" actId="20577"/>
          <ac:spMkLst>
            <pc:docMk/>
            <pc:sldMk cId="0" sldId="257"/>
            <ac:spMk id="16" creationId="{00000000-0000-0000-0000-000000000000}"/>
          </ac:spMkLst>
        </pc:spChg>
      </pc:sldChg>
      <pc:sldChg chg="del">
        <pc:chgData name="Sian Bowen" userId="c345053a-4abb-4e43-8ff7-c21186a2fa29" providerId="ADAL" clId="{17F5345A-57EC-4F26-96B7-710450D98228}" dt="2025-09-22T15:52:40.340" v="26" actId="2696"/>
        <pc:sldMkLst>
          <pc:docMk/>
          <pc:sldMk cId="0" sldId="258"/>
        </pc:sldMkLst>
      </pc:sldChg>
      <pc:sldChg chg="add del setBg">
        <pc:chgData name="Sian Bowen" userId="c345053a-4abb-4e43-8ff7-c21186a2fa29" providerId="ADAL" clId="{17F5345A-57EC-4F26-96B7-710450D98228}" dt="2025-09-22T16:03:11.864" v="57" actId="47"/>
        <pc:sldMkLst>
          <pc:docMk/>
          <pc:sldMk cId="1003922549" sldId="258"/>
        </pc:sldMkLst>
      </pc:sldChg>
      <pc:sldChg chg="modSp add mod">
        <pc:chgData name="Sian Bowen" userId="c345053a-4abb-4e43-8ff7-c21186a2fa29" providerId="ADAL" clId="{17F5345A-57EC-4F26-96B7-710450D98228}" dt="2025-09-22T15:49:02.738" v="15" actId="1076"/>
        <pc:sldMkLst>
          <pc:docMk/>
          <pc:sldMk cId="0" sldId="259"/>
        </pc:sldMkLst>
        <pc:spChg chg="mod">
          <ac:chgData name="Sian Bowen" userId="c345053a-4abb-4e43-8ff7-c21186a2fa29" providerId="ADAL" clId="{17F5345A-57EC-4F26-96B7-710450D98228}" dt="2025-09-22T15:49:02.738" v="15" actId="1076"/>
          <ac:spMkLst>
            <pc:docMk/>
            <pc:sldMk cId="0" sldId="259"/>
            <ac:spMk id="3" creationId="{00000000-0000-0000-0000-000000000000}"/>
          </ac:spMkLst>
        </pc:spChg>
      </pc:sldChg>
      <pc:sldChg chg="addSp modSp add mod ord">
        <pc:chgData name="Sian Bowen" userId="c345053a-4abb-4e43-8ff7-c21186a2fa29" providerId="ADAL" clId="{17F5345A-57EC-4F26-96B7-710450D98228}" dt="2025-09-25T12:00:13.433" v="103" actId="5793"/>
        <pc:sldMkLst>
          <pc:docMk/>
          <pc:sldMk cId="0" sldId="261"/>
        </pc:sldMkLst>
        <pc:spChg chg="mod">
          <ac:chgData name="Sian Bowen" userId="c345053a-4abb-4e43-8ff7-c21186a2fa29" providerId="ADAL" clId="{17F5345A-57EC-4F26-96B7-710450D98228}" dt="2025-09-25T12:00:13.433" v="103" actId="5793"/>
          <ac:spMkLst>
            <pc:docMk/>
            <pc:sldMk cId="0" sldId="261"/>
            <ac:spMk id="3" creationId="{00000000-0000-0000-0000-000000000000}"/>
          </ac:spMkLst>
        </pc:spChg>
        <pc:picChg chg="add mod">
          <ac:chgData name="Sian Bowen" userId="c345053a-4abb-4e43-8ff7-c21186a2fa29" providerId="ADAL" clId="{17F5345A-57EC-4F26-96B7-710450D98228}" dt="2025-09-25T12:00:07.016" v="99" actId="1076"/>
          <ac:picMkLst>
            <pc:docMk/>
            <pc:sldMk cId="0" sldId="261"/>
            <ac:picMk id="4" creationId="{F602EA47-A2EE-0570-4EB9-4CF33B2D0EB8}"/>
          </ac:picMkLst>
        </pc:picChg>
      </pc:sldChg>
      <pc:sldChg chg="modSp add del mod">
        <pc:chgData name="Sian Bowen" userId="c345053a-4abb-4e43-8ff7-c21186a2fa29" providerId="ADAL" clId="{17F5345A-57EC-4F26-96B7-710450D98228}" dt="2025-09-22T15:50:12.049" v="21" actId="47"/>
        <pc:sldMkLst>
          <pc:docMk/>
          <pc:sldMk cId="0" sldId="273"/>
        </pc:sldMkLst>
      </pc:sldChg>
      <pc:sldChg chg="modSp add del mod">
        <pc:chgData name="Sian Bowen" userId="c345053a-4abb-4e43-8ff7-c21186a2fa29" providerId="ADAL" clId="{17F5345A-57EC-4F26-96B7-710450D98228}" dt="2025-09-22T15:59:43.273" v="51" actId="47"/>
        <pc:sldMkLst>
          <pc:docMk/>
          <pc:sldMk cId="0" sldId="276"/>
        </pc:sldMkLst>
      </pc:sldChg>
      <pc:sldChg chg="add">
        <pc:chgData name="Sian Bowen" userId="c345053a-4abb-4e43-8ff7-c21186a2fa29" providerId="ADAL" clId="{17F5345A-57EC-4F26-96B7-710450D98228}" dt="2025-09-22T15:14:52.212" v="0"/>
        <pc:sldMkLst>
          <pc:docMk/>
          <pc:sldMk cId="2520296007" sldId="277"/>
        </pc:sldMkLst>
      </pc:sldChg>
      <pc:sldChg chg="del">
        <pc:chgData name="Sian Bowen" userId="c345053a-4abb-4e43-8ff7-c21186a2fa29" providerId="ADAL" clId="{17F5345A-57EC-4F26-96B7-710450D98228}" dt="2025-09-22T15:53:25.335" v="31" actId="2696"/>
        <pc:sldMkLst>
          <pc:docMk/>
          <pc:sldMk cId="0" sldId="281"/>
        </pc:sldMkLst>
      </pc:sldChg>
      <pc:sldChg chg="add">
        <pc:chgData name="Sian Bowen" userId="c345053a-4abb-4e43-8ff7-c21186a2fa29" providerId="ADAL" clId="{17F5345A-57EC-4F26-96B7-710450D98228}" dt="2025-09-22T15:53:31.082" v="32"/>
        <pc:sldMkLst>
          <pc:docMk/>
          <pc:sldMk cId="3752941536" sldId="281"/>
        </pc:sldMkLst>
      </pc:sldChg>
      <pc:sldChg chg="ord">
        <pc:chgData name="Sian Bowen" userId="c345053a-4abb-4e43-8ff7-c21186a2fa29" providerId="ADAL" clId="{17F5345A-57EC-4F26-96B7-710450D98228}" dt="2025-09-22T16:00:15.265" v="54"/>
        <pc:sldMkLst>
          <pc:docMk/>
          <pc:sldMk cId="0" sldId="282"/>
        </pc:sldMkLst>
      </pc:sldChg>
      <pc:sldChg chg="del">
        <pc:chgData name="Sian Bowen" userId="c345053a-4abb-4e43-8ff7-c21186a2fa29" providerId="ADAL" clId="{17F5345A-57EC-4F26-96B7-710450D98228}" dt="2025-09-22T15:52:40.340" v="26" actId="2696"/>
        <pc:sldMkLst>
          <pc:docMk/>
          <pc:sldMk cId="0" sldId="301"/>
        </pc:sldMkLst>
      </pc:sldChg>
      <pc:sldChg chg="modSp add del mod setBg">
        <pc:chgData name="Sian Bowen" userId="c345053a-4abb-4e43-8ff7-c21186a2fa29" providerId="ADAL" clId="{17F5345A-57EC-4F26-96B7-710450D98228}" dt="2025-09-22T16:03:12.776" v="58" actId="47"/>
        <pc:sldMkLst>
          <pc:docMk/>
          <pc:sldMk cId="2551316557" sldId="301"/>
        </pc:sldMkLst>
      </pc:sldChg>
      <pc:sldChg chg="del">
        <pc:chgData name="Sian Bowen" userId="c345053a-4abb-4e43-8ff7-c21186a2fa29" providerId="ADAL" clId="{17F5345A-57EC-4F26-96B7-710450D98228}" dt="2025-09-25T12:24:50.066" v="119" actId="47"/>
        <pc:sldMkLst>
          <pc:docMk/>
          <pc:sldMk cId="0" sldId="307"/>
        </pc:sldMkLst>
      </pc:sldChg>
      <pc:sldChg chg="del">
        <pc:chgData name="Sian Bowen" userId="c345053a-4abb-4e43-8ff7-c21186a2fa29" providerId="ADAL" clId="{17F5345A-57EC-4F26-96B7-710450D98228}" dt="2025-09-22T15:53:25.335" v="31" actId="2696"/>
        <pc:sldMkLst>
          <pc:docMk/>
          <pc:sldMk cId="0" sldId="308"/>
        </pc:sldMkLst>
      </pc:sldChg>
      <pc:sldChg chg="modSp add mod">
        <pc:chgData name="Sian Bowen" userId="c345053a-4abb-4e43-8ff7-c21186a2fa29" providerId="ADAL" clId="{17F5345A-57EC-4F26-96B7-710450D98228}" dt="2025-09-22T15:55:46.647" v="41" actId="33524"/>
        <pc:sldMkLst>
          <pc:docMk/>
          <pc:sldMk cId="3338241689" sldId="308"/>
        </pc:sldMkLst>
        <pc:spChg chg="mod">
          <ac:chgData name="Sian Bowen" userId="c345053a-4abb-4e43-8ff7-c21186a2fa29" providerId="ADAL" clId="{17F5345A-57EC-4F26-96B7-710450D98228}" dt="2025-09-22T15:55:46.647" v="41" actId="33524"/>
          <ac:spMkLst>
            <pc:docMk/>
            <pc:sldMk cId="3338241689" sldId="308"/>
            <ac:spMk id="5" creationId="{00000000-0000-0000-0000-000000000000}"/>
          </ac:spMkLst>
        </pc:spChg>
      </pc:sldChg>
      <pc:sldChg chg="del">
        <pc:chgData name="Sian Bowen" userId="c345053a-4abb-4e43-8ff7-c21186a2fa29" providerId="ADAL" clId="{17F5345A-57EC-4F26-96B7-710450D98228}" dt="2025-09-22T15:53:25.335" v="31" actId="2696"/>
        <pc:sldMkLst>
          <pc:docMk/>
          <pc:sldMk cId="0" sldId="309"/>
        </pc:sldMkLst>
      </pc:sldChg>
      <pc:sldChg chg="delSp modSp add mod">
        <pc:chgData name="Sian Bowen" userId="c345053a-4abb-4e43-8ff7-c21186a2fa29" providerId="ADAL" clId="{17F5345A-57EC-4F26-96B7-710450D98228}" dt="2025-09-25T11:57:26.265" v="92" actId="14100"/>
        <pc:sldMkLst>
          <pc:docMk/>
          <pc:sldMk cId="127434565" sldId="309"/>
        </pc:sldMkLst>
        <pc:spChg chg="mod">
          <ac:chgData name="Sian Bowen" userId="c345053a-4abb-4e43-8ff7-c21186a2fa29" providerId="ADAL" clId="{17F5345A-57EC-4F26-96B7-710450D98228}" dt="2025-09-25T11:57:26.265" v="92" actId="14100"/>
          <ac:spMkLst>
            <pc:docMk/>
            <pc:sldMk cId="127434565" sldId="309"/>
            <ac:spMk id="2" creationId="{00000000-0000-0000-0000-000000000000}"/>
          </ac:spMkLst>
        </pc:spChg>
      </pc:sldChg>
      <pc:sldChg chg="del">
        <pc:chgData name="Sian Bowen" userId="c345053a-4abb-4e43-8ff7-c21186a2fa29" providerId="ADAL" clId="{17F5345A-57EC-4F26-96B7-710450D98228}" dt="2025-09-22T15:53:25.335" v="31" actId="2696"/>
        <pc:sldMkLst>
          <pc:docMk/>
          <pc:sldMk cId="0" sldId="310"/>
        </pc:sldMkLst>
      </pc:sldChg>
      <pc:sldChg chg="add del ord">
        <pc:chgData name="Sian Bowen" userId="c345053a-4abb-4e43-8ff7-c21186a2fa29" providerId="ADAL" clId="{17F5345A-57EC-4F26-96B7-710450D98228}" dt="2025-09-25T12:00:26.018" v="104" actId="47"/>
        <pc:sldMkLst>
          <pc:docMk/>
          <pc:sldMk cId="264555601" sldId="310"/>
        </pc:sldMkLst>
      </pc:sldChg>
      <pc:sldChg chg="del">
        <pc:chgData name="Sian Bowen" userId="c345053a-4abb-4e43-8ff7-c21186a2fa29" providerId="ADAL" clId="{17F5345A-57EC-4F26-96B7-710450D98228}" dt="2025-09-25T12:17:55.436" v="115" actId="2696"/>
        <pc:sldMkLst>
          <pc:docMk/>
          <pc:sldMk cId="0" sldId="312"/>
        </pc:sldMkLst>
      </pc:sldChg>
      <pc:sldChg chg="add">
        <pc:chgData name="Sian Bowen" userId="c345053a-4abb-4e43-8ff7-c21186a2fa29" providerId="ADAL" clId="{17F5345A-57EC-4F26-96B7-710450D98228}" dt="2025-09-25T12:18:04.347" v="116"/>
        <pc:sldMkLst>
          <pc:docMk/>
          <pc:sldMk cId="3414714931" sldId="312"/>
        </pc:sldMkLst>
      </pc:sldChg>
      <pc:sldChg chg="del">
        <pc:chgData name="Sian Bowen" userId="c345053a-4abb-4e43-8ff7-c21186a2fa29" providerId="ADAL" clId="{17F5345A-57EC-4F26-96B7-710450D98228}" dt="2025-09-25T12:24:50.883" v="120" actId="47"/>
        <pc:sldMkLst>
          <pc:docMk/>
          <pc:sldMk cId="0" sldId="320"/>
        </pc:sldMkLst>
      </pc:sldChg>
      <pc:sldChg chg="del">
        <pc:chgData name="Sian Bowen" userId="c345053a-4abb-4e43-8ff7-c21186a2fa29" providerId="ADAL" clId="{17F5345A-57EC-4F26-96B7-710450D98228}" dt="2025-09-25T12:17:55.436" v="115" actId="2696"/>
        <pc:sldMkLst>
          <pc:docMk/>
          <pc:sldMk cId="0" sldId="321"/>
        </pc:sldMkLst>
      </pc:sldChg>
      <pc:sldChg chg="add">
        <pc:chgData name="Sian Bowen" userId="c345053a-4abb-4e43-8ff7-c21186a2fa29" providerId="ADAL" clId="{17F5345A-57EC-4F26-96B7-710450D98228}" dt="2025-09-25T12:18:04.347" v="116"/>
        <pc:sldMkLst>
          <pc:docMk/>
          <pc:sldMk cId="4050818060" sldId="321"/>
        </pc:sldMkLst>
      </pc:sldChg>
      <pc:sldChg chg="del">
        <pc:chgData name="Sian Bowen" userId="c345053a-4abb-4e43-8ff7-c21186a2fa29" providerId="ADAL" clId="{17F5345A-57EC-4F26-96B7-710450D98228}" dt="2025-09-25T12:17:55.436" v="115" actId="2696"/>
        <pc:sldMkLst>
          <pc:docMk/>
          <pc:sldMk cId="0" sldId="322"/>
        </pc:sldMkLst>
      </pc:sldChg>
      <pc:sldChg chg="add">
        <pc:chgData name="Sian Bowen" userId="c345053a-4abb-4e43-8ff7-c21186a2fa29" providerId="ADAL" clId="{17F5345A-57EC-4F26-96B7-710450D98228}" dt="2025-09-25T12:18:04.347" v="116"/>
        <pc:sldMkLst>
          <pc:docMk/>
          <pc:sldMk cId="3645000034" sldId="322"/>
        </pc:sldMkLst>
      </pc:sldChg>
      <pc:sldChg chg="del">
        <pc:chgData name="Sian Bowen" userId="c345053a-4abb-4e43-8ff7-c21186a2fa29" providerId="ADAL" clId="{17F5345A-57EC-4F26-96B7-710450D98228}" dt="2025-09-25T12:17:55.436" v="115" actId="2696"/>
        <pc:sldMkLst>
          <pc:docMk/>
          <pc:sldMk cId="0" sldId="323"/>
        </pc:sldMkLst>
      </pc:sldChg>
      <pc:sldChg chg="add">
        <pc:chgData name="Sian Bowen" userId="c345053a-4abb-4e43-8ff7-c21186a2fa29" providerId="ADAL" clId="{17F5345A-57EC-4F26-96B7-710450D98228}" dt="2025-09-25T12:18:04.347" v="116"/>
        <pc:sldMkLst>
          <pc:docMk/>
          <pc:sldMk cId="1712862350" sldId="323"/>
        </pc:sldMkLst>
      </pc:sldChg>
      <pc:sldChg chg="del">
        <pc:chgData name="Sian Bowen" userId="c345053a-4abb-4e43-8ff7-c21186a2fa29" providerId="ADAL" clId="{17F5345A-57EC-4F26-96B7-710450D98228}" dt="2025-09-25T12:24:51.956" v="121" actId="47"/>
        <pc:sldMkLst>
          <pc:docMk/>
          <pc:sldMk cId="0" sldId="335"/>
        </pc:sldMkLst>
      </pc:sldChg>
      <pc:sldChg chg="modSp mod ord">
        <pc:chgData name="Sian Bowen" userId="c345053a-4abb-4e43-8ff7-c21186a2fa29" providerId="ADAL" clId="{17F5345A-57EC-4F26-96B7-710450D98228}" dt="2025-09-25T12:10:29.493" v="114" actId="20577"/>
        <pc:sldMkLst>
          <pc:docMk/>
          <pc:sldMk cId="4284724016" sldId="338"/>
        </pc:sldMkLst>
        <pc:spChg chg="mod">
          <ac:chgData name="Sian Bowen" userId="c345053a-4abb-4e43-8ff7-c21186a2fa29" providerId="ADAL" clId="{17F5345A-57EC-4F26-96B7-710450D98228}" dt="2025-09-25T12:01:57.230" v="106" actId="20577"/>
          <ac:spMkLst>
            <pc:docMk/>
            <pc:sldMk cId="4284724016" sldId="338"/>
            <ac:spMk id="2" creationId="{F90D83F5-28A8-CEF2-D776-AB30EFF22BFA}"/>
          </ac:spMkLst>
        </pc:spChg>
        <pc:spChg chg="mod">
          <ac:chgData name="Sian Bowen" userId="c345053a-4abb-4e43-8ff7-c21186a2fa29" providerId="ADAL" clId="{17F5345A-57EC-4F26-96B7-710450D98228}" dt="2025-09-25T12:10:29.493" v="114" actId="20577"/>
          <ac:spMkLst>
            <pc:docMk/>
            <pc:sldMk cId="4284724016" sldId="338"/>
            <ac:spMk id="3" creationId="{FE4E1C5A-B300-E124-6B1D-5D9545153E1A}"/>
          </ac:spMkLst>
        </pc:spChg>
      </pc:sldChg>
      <pc:sldChg chg="modSp mod">
        <pc:chgData name="Sian Bowen" userId="c345053a-4abb-4e43-8ff7-c21186a2fa29" providerId="ADAL" clId="{17F5345A-57EC-4F26-96B7-710450D98228}" dt="2025-09-22T15:50:34.817" v="23" actId="14100"/>
        <pc:sldMkLst>
          <pc:docMk/>
          <pc:sldMk cId="2224757571" sldId="339"/>
        </pc:sldMkLst>
        <pc:spChg chg="mod">
          <ac:chgData name="Sian Bowen" userId="c345053a-4abb-4e43-8ff7-c21186a2fa29" providerId="ADAL" clId="{17F5345A-57EC-4F26-96B7-710450D98228}" dt="2025-09-22T15:50:31.263" v="22" actId="1076"/>
          <ac:spMkLst>
            <pc:docMk/>
            <pc:sldMk cId="2224757571" sldId="339"/>
            <ac:spMk id="2" creationId="{1AC7C6DD-87C1-3651-273E-28810D646A6D}"/>
          </ac:spMkLst>
        </pc:spChg>
        <pc:spChg chg="mod">
          <ac:chgData name="Sian Bowen" userId="c345053a-4abb-4e43-8ff7-c21186a2fa29" providerId="ADAL" clId="{17F5345A-57EC-4F26-96B7-710450D98228}" dt="2025-09-22T15:50:34.817" v="23" actId="14100"/>
          <ac:spMkLst>
            <pc:docMk/>
            <pc:sldMk cId="2224757571" sldId="339"/>
            <ac:spMk id="3" creationId="{42DAEA61-2C07-F079-CF0B-61B9793FEDBA}"/>
          </ac:spMkLst>
        </pc:spChg>
      </pc:sldChg>
      <pc:sldChg chg="add">
        <pc:chgData name="Sian Bowen" userId="c345053a-4abb-4e43-8ff7-c21186a2fa29" providerId="ADAL" clId="{17F5345A-57EC-4F26-96B7-710450D98228}" dt="2025-09-25T12:23:26.677" v="118"/>
        <pc:sldMkLst>
          <pc:docMk/>
          <pc:sldMk cId="736397567" sldId="340"/>
        </pc:sldMkLst>
      </pc:sldChg>
      <pc:sldChg chg="modSp del mod">
        <pc:chgData name="Sian Bowen" userId="c345053a-4abb-4e43-8ff7-c21186a2fa29" providerId="ADAL" clId="{17F5345A-57EC-4F26-96B7-710450D98228}" dt="2025-09-25T12:23:16.349" v="117" actId="2696"/>
        <pc:sldMkLst>
          <pc:docMk/>
          <pc:sldMk cId="900319285" sldId="340"/>
        </pc:sldMkLst>
      </pc:sldChg>
      <pc:sldChg chg="del">
        <pc:chgData name="Sian Bowen" userId="c345053a-4abb-4e43-8ff7-c21186a2fa29" providerId="ADAL" clId="{17F5345A-57EC-4F26-96B7-710450D98228}" dt="2025-09-25T12:23:16.349" v="117" actId="2696"/>
        <pc:sldMkLst>
          <pc:docMk/>
          <pc:sldMk cId="1732969066" sldId="341"/>
        </pc:sldMkLst>
      </pc:sldChg>
      <pc:sldChg chg="add">
        <pc:chgData name="Sian Bowen" userId="c345053a-4abb-4e43-8ff7-c21186a2fa29" providerId="ADAL" clId="{17F5345A-57EC-4F26-96B7-710450D98228}" dt="2025-09-25T12:23:26.677" v="118"/>
        <pc:sldMkLst>
          <pc:docMk/>
          <pc:sldMk cId="2959831885" sldId="341"/>
        </pc:sldMkLst>
      </pc:sldChg>
      <pc:sldChg chg="del">
        <pc:chgData name="Sian Bowen" userId="c345053a-4abb-4e43-8ff7-c21186a2fa29" providerId="ADAL" clId="{17F5345A-57EC-4F26-96B7-710450D98228}" dt="2025-09-25T12:23:16.349" v="117" actId="2696"/>
        <pc:sldMkLst>
          <pc:docMk/>
          <pc:sldMk cId="2775407383" sldId="342"/>
        </pc:sldMkLst>
      </pc:sldChg>
      <pc:sldChg chg="add">
        <pc:chgData name="Sian Bowen" userId="c345053a-4abb-4e43-8ff7-c21186a2fa29" providerId="ADAL" clId="{17F5345A-57EC-4F26-96B7-710450D98228}" dt="2025-09-25T12:23:26.677" v="118"/>
        <pc:sldMkLst>
          <pc:docMk/>
          <pc:sldMk cId="4116750816" sldId="342"/>
        </pc:sldMkLst>
      </pc:sldChg>
      <pc:sldChg chg="add">
        <pc:chgData name="Sian Bowen" userId="c345053a-4abb-4e43-8ff7-c21186a2fa29" providerId="ADAL" clId="{17F5345A-57EC-4F26-96B7-710450D98228}" dt="2025-09-25T12:23:26.677" v="118"/>
        <pc:sldMkLst>
          <pc:docMk/>
          <pc:sldMk cId="2137973536" sldId="343"/>
        </pc:sldMkLst>
      </pc:sldChg>
      <pc:sldChg chg="del">
        <pc:chgData name="Sian Bowen" userId="c345053a-4abb-4e43-8ff7-c21186a2fa29" providerId="ADAL" clId="{17F5345A-57EC-4F26-96B7-710450D98228}" dt="2025-09-25T12:23:16.349" v="117" actId="2696"/>
        <pc:sldMkLst>
          <pc:docMk/>
          <pc:sldMk cId="4129801932" sldId="343"/>
        </pc:sldMkLst>
      </pc:sldChg>
      <pc:sldChg chg="add">
        <pc:chgData name="Sian Bowen" userId="c345053a-4abb-4e43-8ff7-c21186a2fa29" providerId="ADAL" clId="{17F5345A-57EC-4F26-96B7-710450D98228}" dt="2025-09-25T12:23:26.677" v="118"/>
        <pc:sldMkLst>
          <pc:docMk/>
          <pc:sldMk cId="2031681878" sldId="344"/>
        </pc:sldMkLst>
      </pc:sldChg>
      <pc:sldChg chg="del">
        <pc:chgData name="Sian Bowen" userId="c345053a-4abb-4e43-8ff7-c21186a2fa29" providerId="ADAL" clId="{17F5345A-57EC-4F26-96B7-710450D98228}" dt="2025-09-25T12:23:16.349" v="117" actId="2696"/>
        <pc:sldMkLst>
          <pc:docMk/>
          <pc:sldMk cId="3620878940" sldId="344"/>
        </pc:sldMkLst>
      </pc:sldChg>
      <pc:sldChg chg="modSp add del mod ord">
        <pc:chgData name="Sian Bowen" userId="c345053a-4abb-4e43-8ff7-c21186a2fa29" providerId="ADAL" clId="{17F5345A-57EC-4F26-96B7-710450D98228}" dt="2025-09-22T15:58:27.410" v="46" actId="47"/>
        <pc:sldMkLst>
          <pc:docMk/>
          <pc:sldMk cId="0" sldId="345"/>
        </pc:sldMkLst>
      </pc:sldChg>
      <pc:sldChg chg="modSp add del mod">
        <pc:chgData name="Sian Bowen" userId="c345053a-4abb-4e43-8ff7-c21186a2fa29" providerId="ADAL" clId="{17F5345A-57EC-4F26-96B7-710450D98228}" dt="2025-09-22T15:59:50.695" v="52" actId="47"/>
        <pc:sldMkLst>
          <pc:docMk/>
          <pc:sldMk cId="0" sldId="346"/>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Microsoft YaHei" panose="020B0503020204020204" charset="-122"/>
              <a:ea typeface="Microsoft YaHei"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Microsoft YaHei" panose="020B0503020204020204" charset="-122"/>
                <a:ea typeface="Microsoft YaHei" panose="020B0503020204020204" charset="-122"/>
              </a:rPr>
              <a:t>2025/9/18</a:t>
            </a:fld>
            <a:endParaRPr lang="zh-CN" altLang="en-US">
              <a:latin typeface="Microsoft YaHei" panose="020B0503020204020204" charset="-122"/>
              <a:ea typeface="Microsoft YaHei"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Microsoft YaHei" panose="020B0503020204020204" charset="-122"/>
              <a:ea typeface="Microsoft YaHei"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Microsoft YaHei" panose="020B0503020204020204" charset="-122"/>
                <a:ea typeface="Microsoft YaHei" panose="020B0503020204020204" charset="-122"/>
              </a:rPr>
              <a:t>‹#›</a:t>
            </a:fld>
            <a:endParaRPr lang="zh-CN" altLang="en-US">
              <a:latin typeface="Microsoft YaHei" panose="020B0503020204020204" charset="-122"/>
              <a:ea typeface="Microsoft YaHei" panose="020B0503020204020204" charset="-122"/>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Microsoft YaHei" panose="020B0503020204020204" charset="-122"/>
                <a:ea typeface="Microsoft YaHei"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Microsoft YaHei" panose="020B0503020204020204" charset="-122"/>
                <a:ea typeface="Microsoft YaHei" panose="020B0503020204020204" charset="-122"/>
              </a:defRPr>
            </a:lvl1pPr>
          </a:lstStyle>
          <a:p>
            <a:fld id="{1AC49D05-6128-4D0D-A32A-06A5E73B386C}" type="datetimeFigureOut">
              <a:rPr lang="zh-CN" altLang="en-US" smtClean="0"/>
              <a:t>2025/9/18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Microsoft YaHei" panose="020B0503020204020204" charset="-122"/>
                <a:ea typeface="Microsoft YaHei"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Microsoft YaHei" panose="020B0503020204020204" charset="-122"/>
                <a:ea typeface="Microsoft YaHei" panose="020B0503020204020204" charset="-122"/>
              </a:defRPr>
            </a:lvl1pPr>
          </a:lstStyle>
          <a:p>
            <a:fld id="{5849F42C-2DAE-424C-A4B8-3140182C3E9F}"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Microsoft YaHei" panose="020B0503020204020204" charset="-122"/>
        <a:ea typeface="Microsoft YaHei" panose="020B0503020204020204" charset="-122"/>
        <a:cs typeface="+mn-cs"/>
      </a:defRPr>
    </a:lvl1pPr>
    <a:lvl2pPr marL="457200" algn="l" defTabSz="914400" rtl="0" eaLnBrk="1" latinLnBrk="0" hangingPunct="1">
      <a:defRPr sz="1200" kern="1200">
        <a:solidFill>
          <a:schemeClr val="tx1"/>
        </a:solidFill>
        <a:latin typeface="Microsoft YaHei" panose="020B0503020204020204" charset="-122"/>
        <a:ea typeface="Microsoft YaHei" panose="020B0503020204020204" charset="-122"/>
        <a:cs typeface="+mn-cs"/>
      </a:defRPr>
    </a:lvl2pPr>
    <a:lvl3pPr marL="914400" algn="l" defTabSz="914400" rtl="0" eaLnBrk="1" latinLnBrk="0" hangingPunct="1">
      <a:defRPr sz="1200" kern="1200">
        <a:solidFill>
          <a:schemeClr val="tx1"/>
        </a:solidFill>
        <a:latin typeface="Microsoft YaHei" panose="020B0503020204020204" charset="-122"/>
        <a:ea typeface="Microsoft YaHei" panose="020B0503020204020204" charset="-122"/>
        <a:cs typeface="+mn-cs"/>
      </a:defRPr>
    </a:lvl3pPr>
    <a:lvl4pPr marL="1371600" algn="l" defTabSz="914400" rtl="0" eaLnBrk="1" latinLnBrk="0" hangingPunct="1">
      <a:defRPr sz="1200" kern="1200">
        <a:solidFill>
          <a:schemeClr val="tx1"/>
        </a:solidFill>
        <a:latin typeface="Microsoft YaHei" panose="020B0503020204020204" charset="-122"/>
        <a:ea typeface="Microsoft YaHei" panose="020B0503020204020204" charset="-122"/>
        <a:cs typeface="+mn-cs"/>
      </a:defRPr>
    </a:lvl4pPr>
    <a:lvl5pPr marL="1828800" algn="l" defTabSz="914400" rtl="0" eaLnBrk="1" latinLnBrk="0" hangingPunct="1">
      <a:defRPr sz="1200" kern="1200">
        <a:solidFill>
          <a:schemeClr val="tx1"/>
        </a:solidFill>
        <a:latin typeface="Microsoft YaHei" panose="020B0503020204020204" charset="-122"/>
        <a:ea typeface="Microsoft YaHei"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a:t>
            </a:fld>
            <a:endParaRPr lang="zh-CN" altLang="en-US"/>
          </a:p>
        </p:txBody>
      </p:sp>
    </p:spTree>
    <p:extLst>
      <p:ext uri="{BB962C8B-B14F-4D97-AF65-F5344CB8AC3E}">
        <p14:creationId xmlns:p14="http://schemas.microsoft.com/office/powerpoint/2010/main" val="4057785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a:t>
            </a:fld>
            <a:endParaRPr lang="zh-CN" altLang="en-US"/>
          </a:p>
        </p:txBody>
      </p:sp>
    </p:spTree>
    <p:extLst>
      <p:ext uri="{BB962C8B-B14F-4D97-AF65-F5344CB8AC3E}">
        <p14:creationId xmlns:p14="http://schemas.microsoft.com/office/powerpoint/2010/main" val="32950084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4</a:t>
            </a:fld>
            <a:endParaRPr lang="zh-CN" altLang="en-US"/>
          </a:p>
        </p:txBody>
      </p:sp>
    </p:spTree>
    <p:extLst>
      <p:ext uri="{BB962C8B-B14F-4D97-AF65-F5344CB8AC3E}">
        <p14:creationId xmlns:p14="http://schemas.microsoft.com/office/powerpoint/2010/main" val="30704216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200" kern="1200" dirty="0">
                <a:solidFill>
                  <a:schemeClr val="tx1"/>
                </a:solidFill>
                <a:latin typeface="+mn-lt"/>
                <a:ea typeface="+mn-ea"/>
                <a:cs typeface="+mn-cs"/>
              </a:rPr>
              <a:t>People with a disability who get involved in sport are first and foremost athletes, and they have the same basic needs, drive, and dreams as any other athlete. And, for them as well, coaching is a crucial factor to the quality of their sport experience.</a:t>
            </a:r>
          </a:p>
          <a:p>
            <a:endParaRPr lang="en-AU" dirty="0"/>
          </a:p>
        </p:txBody>
      </p:sp>
      <p:sp>
        <p:nvSpPr>
          <p:cNvPr id="4" name="Номер слайда 3"/>
          <p:cNvSpPr>
            <a:spLocks noGrp="1"/>
          </p:cNvSpPr>
          <p:nvPr>
            <p:ph type="sldNum" sz="quarter" idx="10"/>
          </p:nvPr>
        </p:nvSpPr>
        <p:spPr/>
        <p:txBody>
          <a:bodyPr/>
          <a:lstStyle/>
          <a:p>
            <a:fld id="{261AD3E7-FA20-4715-9B1B-1E6C9A8546EE}" type="slidenum">
              <a:rPr lang="en-AU" smtClean="0"/>
              <a:pPr/>
              <a:t>5</a:t>
            </a:fld>
            <a:endParaRPr lang="en-A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8</a:t>
            </a:fld>
            <a:endParaRPr lang="zh-CN" altLang="en-US"/>
          </a:p>
        </p:txBody>
      </p:sp>
    </p:spTree>
    <p:extLst>
      <p:ext uri="{BB962C8B-B14F-4D97-AF65-F5344CB8AC3E}">
        <p14:creationId xmlns:p14="http://schemas.microsoft.com/office/powerpoint/2010/main" val="3357279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9</a:t>
            </a:fld>
            <a:endParaRPr lang="zh-CN" altLang="en-US"/>
          </a:p>
        </p:txBody>
      </p:sp>
    </p:spTree>
    <p:extLst>
      <p:ext uri="{BB962C8B-B14F-4D97-AF65-F5344CB8AC3E}">
        <p14:creationId xmlns:p14="http://schemas.microsoft.com/office/powerpoint/2010/main" val="40283930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10</a:t>
            </a:fld>
            <a:endParaRPr lang="zh-CN" altLang="en-US"/>
          </a:p>
        </p:txBody>
      </p:sp>
    </p:spTree>
    <p:extLst>
      <p:ext uri="{BB962C8B-B14F-4D97-AF65-F5344CB8AC3E}">
        <p14:creationId xmlns:p14="http://schemas.microsoft.com/office/powerpoint/2010/main" val="6610327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11</a:t>
            </a:fld>
            <a:endParaRPr lang="zh-CN" altLang="en-US"/>
          </a:p>
        </p:txBody>
      </p:sp>
    </p:spTree>
    <p:extLst>
      <p:ext uri="{BB962C8B-B14F-4D97-AF65-F5344CB8AC3E}">
        <p14:creationId xmlns:p14="http://schemas.microsoft.com/office/powerpoint/2010/main" val="23784767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1AD3E7-FA20-4715-9B1B-1E6C9A8546EE}" type="slidenum">
              <a:rPr lang="en-AU" smtClean="0"/>
              <a:pPr/>
              <a:t>13</a:t>
            </a:fld>
            <a:endParaRPr lang="en-AU"/>
          </a:p>
        </p:txBody>
      </p:sp>
    </p:spTree>
    <p:extLst>
      <p:ext uri="{BB962C8B-B14F-4D97-AF65-F5344CB8AC3E}">
        <p14:creationId xmlns:p14="http://schemas.microsoft.com/office/powerpoint/2010/main" val="35854249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15</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16</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17</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23</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24</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25</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26</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27</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28</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29</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30</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31</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32</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33</a:t>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34</a:t>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35</a:t>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37</a:t>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38</a:t>
            </a:fld>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39</a:t>
            </a:fld>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40</a:t>
            </a:fld>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41</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slideMaster" Target="../slideMasters/slideMaster1.xml"/><Relationship Id="rId5" Type="http://schemas.openxmlformats.org/officeDocument/2006/relationships/tags" Target="../tags/tag11.xml"/><Relationship Id="rId4" Type="http://schemas.openxmlformats.org/officeDocument/2006/relationships/tags" Target="../tags/tag10.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slideMaster" Target="../slideMasters/slideMaster1.xml"/><Relationship Id="rId5" Type="http://schemas.openxmlformats.org/officeDocument/2006/relationships/tags" Target="../tags/tag16.xml"/><Relationship Id="rId4" Type="http://schemas.openxmlformats.org/officeDocument/2006/relationships/tags" Target="../tags/tag15.xml"/></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slideMaster" Target="../slideMasters/slideMaster1.xml"/><Relationship Id="rId5" Type="http://schemas.openxmlformats.org/officeDocument/2006/relationships/tags" Target="../tags/tag21.xml"/><Relationship Id="rId4" Type="http://schemas.openxmlformats.org/officeDocument/2006/relationships/tags" Target="../tags/tag20.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24.xml"/><Relationship Id="rId7" Type="http://schemas.openxmlformats.org/officeDocument/2006/relationships/slideMaster" Target="../slideMasters/slideMaster1.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tags" Target="../tags/tag27.xml"/><Relationship Id="rId5" Type="http://schemas.openxmlformats.org/officeDocument/2006/relationships/tags" Target="../tags/tag26.xml"/><Relationship Id="rId4" Type="http://schemas.openxmlformats.org/officeDocument/2006/relationships/tags" Target="../tags/tag25.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35.xml"/><Relationship Id="rId3" Type="http://schemas.openxmlformats.org/officeDocument/2006/relationships/tags" Target="../tags/tag30.xml"/><Relationship Id="rId7" Type="http://schemas.openxmlformats.org/officeDocument/2006/relationships/tags" Target="../tags/tag34.xml"/><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tags" Target="../tags/tag33.xml"/><Relationship Id="rId5" Type="http://schemas.openxmlformats.org/officeDocument/2006/relationships/tags" Target="../tags/tag32.xml"/><Relationship Id="rId4" Type="http://schemas.openxmlformats.org/officeDocument/2006/relationships/tags" Target="../tags/tag31.xml"/><Relationship Id="rId9"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tags" Target="../tags/tag36.xml"/><Relationship Id="rId5" Type="http://schemas.openxmlformats.org/officeDocument/2006/relationships/slideMaster" Target="../slideMasters/slideMaster1.xml"/><Relationship Id="rId4" Type="http://schemas.openxmlformats.org/officeDocument/2006/relationships/tags" Target="../tags/tag39.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42.xml"/><Relationship Id="rId2" Type="http://schemas.openxmlformats.org/officeDocument/2006/relationships/tags" Target="../tags/tag41.xml"/><Relationship Id="rId1" Type="http://schemas.openxmlformats.org/officeDocument/2006/relationships/tags" Target="../tags/tag40.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45.xml"/><Relationship Id="rId7" Type="http://schemas.openxmlformats.org/officeDocument/2006/relationships/slideMaster" Target="../slideMasters/slideMaster1.xml"/><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tags" Target="../tags/tag48.xml"/><Relationship Id="rId5" Type="http://schemas.openxmlformats.org/officeDocument/2006/relationships/tags" Target="../tags/tag47.xml"/><Relationship Id="rId4" Type="http://schemas.openxmlformats.org/officeDocument/2006/relationships/tags" Target="../tags/tag46.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51.xml"/><Relationship Id="rId2" Type="http://schemas.openxmlformats.org/officeDocument/2006/relationships/tags" Target="../tags/tag50.xml"/><Relationship Id="rId1" Type="http://schemas.openxmlformats.org/officeDocument/2006/relationships/tags" Target="../tags/tag49.xml"/><Relationship Id="rId6" Type="http://schemas.openxmlformats.org/officeDocument/2006/relationships/slideMaster" Target="../slideMasters/slideMaster1.xml"/><Relationship Id="rId5" Type="http://schemas.openxmlformats.org/officeDocument/2006/relationships/tags" Target="../tags/tag53.xml"/><Relationship Id="rId4" Type="http://schemas.openxmlformats.org/officeDocument/2006/relationships/tags" Target="../tags/tag52.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56.xml"/><Relationship Id="rId2" Type="http://schemas.openxmlformats.org/officeDocument/2006/relationships/tags" Target="../tags/tag55.xml"/><Relationship Id="rId1" Type="http://schemas.openxmlformats.org/officeDocument/2006/relationships/tags" Target="../tags/tag54.xml"/><Relationship Id="rId5" Type="http://schemas.openxmlformats.org/officeDocument/2006/relationships/slideMaster" Target="../slideMasters/slideMaster1.xml"/><Relationship Id="rId4" Type="http://schemas.openxmlformats.org/officeDocument/2006/relationships/tags" Target="../tags/tag57.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60.xml"/><Relationship Id="rId2" Type="http://schemas.openxmlformats.org/officeDocument/2006/relationships/tags" Target="../tags/tag59.xml"/><Relationship Id="rId1" Type="http://schemas.openxmlformats.org/officeDocument/2006/relationships/tags" Target="../tags/tag58.xml"/><Relationship Id="rId5" Type="http://schemas.openxmlformats.org/officeDocument/2006/relationships/slideMaster" Target="../slideMasters/slideMaster1.xml"/><Relationship Id="rId4" Type="http://schemas.openxmlformats.org/officeDocument/2006/relationships/tags" Target="../tags/tag6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1"/>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p>
        </p:txBody>
      </p:sp>
      <p:sp>
        <p:nvSpPr>
          <p:cNvPr id="3" name="副标题 2"/>
          <p:cNvSpPr>
            <a:spLocks noGrp="1"/>
          </p:cNvSpPr>
          <p:nvPr>
            <p:ph type="subTitle" idx="1" hasCustomPrompt="1"/>
            <p:custDataLst>
              <p:tags r:id="rId2"/>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2025/9/18</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dirty="0"/>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p>
        </p:txBody>
      </p:sp>
      <p:sp>
        <p:nvSpPr>
          <p:cNvPr id="3" name="内容占位符 2"/>
          <p:cNvSpPr>
            <a:spLocks noGrp="1"/>
          </p:cNvSpPr>
          <p:nvPr>
            <p:ph idx="1"/>
            <p:custDataLst>
              <p:tags r:id="rId2"/>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2025/9/18</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title">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p>
        </p:txBody>
      </p:sp>
      <p:sp>
        <p:nvSpPr>
          <p:cNvPr id="3" name="文本占位符 2"/>
          <p:cNvSpPr>
            <a:spLocks noGrp="1"/>
          </p:cNvSpPr>
          <p:nvPr>
            <p:ph type="body" idx="1"/>
            <p:custDataLst>
              <p:tags r:id="rId2"/>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2025/9/18</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column content">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p>
        </p:txBody>
      </p:sp>
      <p:sp>
        <p:nvSpPr>
          <p:cNvPr id="3" name="内容占位符 2"/>
          <p:cNvSpPr>
            <a:spLocks noGrp="1"/>
          </p:cNvSpPr>
          <p:nvPr>
            <p:ph sz="half" idx="1"/>
            <p:custDataLst>
              <p:tags r:id="rId2"/>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4" name="内容占位符 3"/>
          <p:cNvSpPr>
            <a:spLocks noGrp="1"/>
          </p:cNvSpPr>
          <p:nvPr>
            <p:ph sz="half" idx="2"/>
            <p:custDataLst>
              <p:tags r:id="rId3"/>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2025/9/18</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p>
        </p:txBody>
      </p:sp>
      <p:sp>
        <p:nvSpPr>
          <p:cNvPr id="3" name="文本占位符 2"/>
          <p:cNvSpPr>
            <a:spLocks noGrp="1"/>
          </p:cNvSpPr>
          <p:nvPr>
            <p:ph type="body" idx="1" hasCustomPrompt="1"/>
            <p:custDataLst>
              <p:tags r:id="rId2"/>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sp>
        <p:nvSpPr>
          <p:cNvPr id="4" name="内容占位符 3"/>
          <p:cNvSpPr>
            <a:spLocks noGrp="1"/>
          </p:cNvSpPr>
          <p:nvPr>
            <p:ph sz="half" idx="2"/>
            <p:custDataLst>
              <p:tags r:id="rId3"/>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5" name="文本占位符 4"/>
          <p:cNvSpPr>
            <a:spLocks noGrp="1"/>
          </p:cNvSpPr>
          <p:nvPr>
            <p:ph type="body" sz="quarter" idx="3" hasCustomPrompt="1"/>
            <p:custDataLst>
              <p:tags r:id="rId4"/>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2025/9/18</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2025/9/18</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2025/9/18</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and title">
    <p:spTree>
      <p:nvGrpSpPr>
        <p:cNvPr id="1" name=""/>
        <p:cNvGrpSpPr/>
        <p:nvPr/>
      </p:nvGrpSpPr>
      <p:grpSpPr>
        <a:xfrm>
          <a:off x="0" y="0"/>
          <a:ext cx="0" cy="0"/>
          <a:chOff x="0" y="0"/>
          <a:chExt cx="0" cy="0"/>
        </a:xfrm>
      </p:grpSpPr>
      <p:sp>
        <p:nvSpPr>
          <p:cNvPr id="3" name="图片占位符 2"/>
          <p:cNvSpPr>
            <a:spLocks noGrp="1"/>
          </p:cNvSpPr>
          <p:nvPr>
            <p:ph type="pic" idx="1"/>
            <p:custDataLst>
              <p:tags r:id="rId1"/>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2"/>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2025/9/18</a:t>
            </a:fld>
            <a:endParaRPr lang="zh-CN" altLang="en-US" dirty="0"/>
          </a:p>
        </p:txBody>
      </p:sp>
      <p:sp>
        <p:nvSpPr>
          <p:cNvPr id="6" name="页脚占位符 5"/>
          <p:cNvSpPr>
            <a:spLocks noGrp="1"/>
          </p:cNvSpPr>
          <p:nvPr>
            <p:ph type="ftr" sz="quarter" idx="11"/>
            <p:custDataLst>
              <p:tags r:id="rId4"/>
            </p:custDataLst>
          </p:nvPr>
        </p:nvSpPr>
        <p:spPr/>
        <p:txBody>
          <a:bodyPr/>
          <a:lstStyle/>
          <a:p>
            <a:endParaRPr lang="zh-CN" altLang="en-US" dirty="0"/>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竖排标题 1"/>
          <p:cNvSpPr>
            <a:spLocks noGrp="1"/>
          </p:cNvSpPr>
          <p:nvPr>
            <p:ph type="title" orient="vert"/>
            <p:custDataLst>
              <p:tags r:id="rId1"/>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p>
        </p:txBody>
      </p:sp>
      <p:sp>
        <p:nvSpPr>
          <p:cNvPr id="3" name="竖排文字占位符 2"/>
          <p:cNvSpPr>
            <a:spLocks noGrp="1"/>
          </p:cNvSpPr>
          <p:nvPr>
            <p:ph type="body" orient="vert" idx="1"/>
            <p:custDataLst>
              <p:tags r:id="rId2"/>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2025/9/18</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2025/9/18</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ast slide">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2025/9/18</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4"/>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1.xml"/><Relationship Id="rId18" Type="http://schemas.openxmlformats.org/officeDocument/2006/relationships/tags" Target="../tags/tag6.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tags" Target="../tags/tag5.xml"/><Relationship Id="rId2" Type="http://schemas.openxmlformats.org/officeDocument/2006/relationships/slideLayout" Target="../slideLayouts/slideLayout2.xml"/><Relationship Id="rId16" Type="http://schemas.openxmlformats.org/officeDocument/2006/relationships/tags" Target="../tags/tag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3.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p>
        </p:txBody>
      </p:sp>
      <p:sp>
        <p:nvSpPr>
          <p:cNvPr id="3" name="文本占位符 2"/>
          <p:cNvSpPr>
            <a:spLocks noGrp="1"/>
          </p:cNvSpPr>
          <p:nvPr>
            <p:ph type="body" idx="1"/>
            <p:custDataLst>
              <p:tags r:id="rId14"/>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15"/>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t>2025/9/18</a:t>
            </a:fld>
            <a:endParaRPr lang="zh-CN" altLang="en-US"/>
          </a:p>
        </p:txBody>
      </p:sp>
      <p:sp>
        <p:nvSpPr>
          <p:cNvPr id="5" name="页脚占位符 4"/>
          <p:cNvSpPr>
            <a:spLocks noGrp="1"/>
          </p:cNvSpPr>
          <p:nvPr>
            <p:ph type="ftr" sz="quarter" idx="3"/>
            <p:custDataLst>
              <p:tags r:id="rId16"/>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7"/>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t>‹#›</a:t>
            </a:fld>
            <a:endParaRPr lang="zh-CN" altLang="en-US" dirty="0"/>
          </a:p>
        </p:txBody>
      </p:sp>
      <p:sp>
        <p:nvSpPr>
          <p:cNvPr id="7" name="KSO_TEMPLATE" hidden="1"/>
          <p:cNvSpPr/>
          <p:nvPr>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5.bin"/><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gov.uk/government/publications/physical-activity-guidelines-disabled-adults?utm_source=chatgpt.com" TargetMode="External"/><Relationship Id="rId7" Type="http://schemas.openxmlformats.org/officeDocument/2006/relationships/hyperlink" Target="https://www.nhs.uk/live-well/exercise/wheelchair-users-fitness-advice/?utm_source=chatgpt.com" TargetMode="External"/><Relationship Id="rId2" Type="http://schemas.openxmlformats.org/officeDocument/2006/relationships/hyperlink" Target="https://www.gov.uk/guidance/equality-act-2010-guidance?utm_source=chatgpt.com" TargetMode="External"/><Relationship Id="rId1" Type="http://schemas.openxmlformats.org/officeDocument/2006/relationships/slideLayout" Target="../slideLayouts/slideLayout2.xml"/><Relationship Id="rId6" Type="http://schemas.openxmlformats.org/officeDocument/2006/relationships/hyperlink" Target="https://paralympics.org.uk/footer-pages/classification?utm_source=chatgpt.com" TargetMode="External"/><Relationship Id="rId5" Type="http://schemas.openxmlformats.org/officeDocument/2006/relationships/hyperlink" Target="https://www.disabilitysportwales.com/en-gb" TargetMode="External"/><Relationship Id="rId4" Type="http://schemas.openxmlformats.org/officeDocument/2006/relationships/hyperlink" Target="https://www.sportengland.org/guidance-and-support/facilities-and-planning/design-and-cost-guidance/accessible-inclusive?utm_source=chatgpt.com"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4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4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5980"/>
          <p:cNvPicPr>
            <a:picLocks noChangeAspect="1"/>
          </p:cNvPicPr>
          <p:nvPr/>
        </p:nvPicPr>
        <p:blipFill>
          <a:blip r:embed="rId3"/>
          <a:srcRect r="5466" b="15833"/>
          <a:stretch>
            <a:fillRect/>
          </a:stretch>
        </p:blipFill>
        <p:spPr>
          <a:xfrm>
            <a:off x="-21590" y="-59690"/>
            <a:ext cx="12235180" cy="7269480"/>
          </a:xfrm>
          <a:prstGeom prst="rect">
            <a:avLst/>
          </a:prstGeom>
        </p:spPr>
      </p:pic>
      <p:sp>
        <p:nvSpPr>
          <p:cNvPr id="3" name="矩形 2"/>
          <p:cNvSpPr/>
          <p:nvPr/>
        </p:nvSpPr>
        <p:spPr>
          <a:xfrm>
            <a:off x="-54610" y="-85590"/>
            <a:ext cx="12259945" cy="7292975"/>
          </a:xfrm>
          <a:prstGeom prst="rect">
            <a:avLst/>
          </a:pr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3745171" y="2202153"/>
            <a:ext cx="6383277" cy="1898921"/>
            <a:chOff x="2808878" y="1651615"/>
            <a:chExt cx="4787458" cy="1424191"/>
          </a:xfrm>
          <a:solidFill>
            <a:schemeClr val="accent5">
              <a:lumMod val="75000"/>
            </a:schemeClr>
          </a:solidFill>
        </p:grpSpPr>
        <p:sp>
          <p:nvSpPr>
            <p:cNvPr id="7" name="平行四边形 6"/>
            <p:cNvSpPr/>
            <p:nvPr/>
          </p:nvSpPr>
          <p:spPr>
            <a:xfrm>
              <a:off x="2808878" y="1651615"/>
              <a:ext cx="4787458" cy="1424191"/>
            </a:xfrm>
            <a:prstGeom prst="parallelogram">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Microsoft YaHei" panose="020B0503020204020204" charset="-122"/>
              </a:endParaRPr>
            </a:p>
          </p:txBody>
        </p:sp>
        <p:sp>
          <p:nvSpPr>
            <p:cNvPr id="16" name="矩形 15"/>
            <p:cNvSpPr/>
            <p:nvPr/>
          </p:nvSpPr>
          <p:spPr>
            <a:xfrm>
              <a:off x="3252266" y="1746390"/>
              <a:ext cx="4031456" cy="391478"/>
            </a:xfrm>
            <a:prstGeom prst="rect">
              <a:avLst/>
            </a:prstGeom>
            <a:grpFill/>
          </p:spPr>
          <p:txBody>
            <a:bodyPr wrap="square">
              <a:spAutoFit/>
            </a:bodyPr>
            <a:lstStyle/>
            <a:p>
              <a:pPr algn="ctr"/>
              <a:r>
                <a:rPr kumimoji="1" lang="en-US" sz="2800" b="1" dirty="0">
                  <a:solidFill>
                    <a:schemeClr val="tx1">
                      <a:lumMod val="85000"/>
                      <a:lumOff val="15000"/>
                    </a:schemeClr>
                  </a:solidFill>
                  <a:latin typeface="Cambria" panose="02040503050406030204" charset="0"/>
                  <a:ea typeface="Microsoft YaHei" panose="020B0503020204020204" charset="-122"/>
                  <a:cs typeface="Cambria" panose="02040503050406030204" charset="0"/>
                </a:rPr>
                <a:t>Exercise and the </a:t>
              </a:r>
            </a:p>
          </p:txBody>
        </p:sp>
        <p:sp>
          <p:nvSpPr>
            <p:cNvPr id="20" name="矩形 19"/>
            <p:cNvSpPr/>
            <p:nvPr/>
          </p:nvSpPr>
          <p:spPr>
            <a:xfrm>
              <a:off x="3365138" y="2167392"/>
              <a:ext cx="3858101" cy="334328"/>
            </a:xfrm>
            <a:prstGeom prst="rect">
              <a:avLst/>
            </a:prstGeom>
            <a:grpFill/>
          </p:spPr>
          <p:txBody>
            <a:bodyPr wrap="square">
              <a:noAutofit/>
            </a:bodyPr>
            <a:lstStyle/>
            <a:p>
              <a:pPr algn="ctr"/>
              <a:r>
                <a:rPr kumimoji="1" lang="zh-CN" altLang="en-US" sz="2800" b="1" dirty="0">
                  <a:solidFill>
                    <a:schemeClr val="bg1"/>
                  </a:solidFill>
                  <a:latin typeface="Cambria" panose="02040503050406030204" charset="0"/>
                  <a:ea typeface="Microsoft YaHei" panose="020B0503020204020204" charset="-122"/>
                  <a:cs typeface="Cambria" panose="02040503050406030204" charset="0"/>
                </a:rPr>
                <a:t> </a:t>
              </a:r>
              <a:r>
                <a:rPr kumimoji="1" lang="en-US" altLang="zh-CN" sz="2800" b="1" dirty="0">
                  <a:solidFill>
                    <a:schemeClr val="bg1"/>
                  </a:solidFill>
                  <a:latin typeface="Cambria" panose="02040503050406030204" charset="0"/>
                  <a:ea typeface="Microsoft YaHei" panose="020B0503020204020204" charset="-122"/>
                  <a:cs typeface="Cambria" panose="02040503050406030204" charset="0"/>
                </a:rPr>
                <a:t>D</a:t>
              </a:r>
              <a:r>
                <a:rPr kumimoji="1" lang="en-US" sz="2800" b="1" dirty="0">
                  <a:solidFill>
                    <a:schemeClr val="bg1"/>
                  </a:solidFill>
                  <a:latin typeface="Cambria" panose="02040503050406030204" charset="0"/>
                  <a:ea typeface="Microsoft YaHei" panose="020B0503020204020204" charset="-122"/>
                  <a:cs typeface="Cambria" panose="02040503050406030204" charset="0"/>
                  <a:sym typeface="+mn-ea"/>
                </a:rPr>
                <a:t>ifferently Abled Athlete</a:t>
              </a:r>
              <a:endParaRPr kumimoji="1" lang="en-US" altLang="zh-CN" sz="2800" b="1" dirty="0">
                <a:solidFill>
                  <a:schemeClr val="bg1"/>
                </a:solidFill>
                <a:latin typeface="Cambria" panose="02040503050406030204" charset="0"/>
                <a:ea typeface="Microsoft YaHei" panose="020B0503020204020204" charset="-122"/>
                <a:cs typeface="Cambria" panose="02040503050406030204" charset="0"/>
                <a:sym typeface="+mn-ea"/>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5980"/>
          <p:cNvPicPr>
            <a:picLocks noChangeAspect="1"/>
          </p:cNvPicPr>
          <p:nvPr/>
        </p:nvPicPr>
        <p:blipFill>
          <a:blip r:embed="rId3"/>
          <a:srcRect r="5466" b="15833"/>
          <a:stretch>
            <a:fillRect/>
          </a:stretch>
        </p:blipFill>
        <p:spPr>
          <a:xfrm>
            <a:off x="-21590" y="-59690"/>
            <a:ext cx="12235180" cy="7269480"/>
          </a:xfrm>
          <a:prstGeom prst="rect">
            <a:avLst/>
          </a:prstGeom>
        </p:spPr>
      </p:pic>
      <p:sp>
        <p:nvSpPr>
          <p:cNvPr id="3" name="矩形 2"/>
          <p:cNvSpPr/>
          <p:nvPr/>
        </p:nvSpPr>
        <p:spPr>
          <a:xfrm>
            <a:off x="-54610" y="-92075"/>
            <a:ext cx="12259945" cy="7292975"/>
          </a:xfrm>
          <a:prstGeom prst="rect">
            <a:avLst/>
          </a:pr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543605" y="836712"/>
            <a:ext cx="2403131" cy="4704523"/>
          </a:xfrm>
          <a:custGeom>
            <a:avLst/>
            <a:gdLst>
              <a:gd name="connsiteX0" fmla="*/ 0 w 1800200"/>
              <a:gd name="connsiteY0" fmla="*/ 0 h 3528392"/>
              <a:gd name="connsiteX1" fmla="*/ 1800200 w 1800200"/>
              <a:gd name="connsiteY1" fmla="*/ 0 h 3528392"/>
              <a:gd name="connsiteX2" fmla="*/ 1800200 w 1800200"/>
              <a:gd name="connsiteY2" fmla="*/ 3528392 h 3528392"/>
              <a:gd name="connsiteX3" fmla="*/ 0 w 1800200"/>
              <a:gd name="connsiteY3" fmla="*/ 3528392 h 3528392"/>
              <a:gd name="connsiteX4" fmla="*/ 0 w 1800200"/>
              <a:gd name="connsiteY4" fmla="*/ 0 h 3528392"/>
              <a:gd name="connsiteX0-1" fmla="*/ 0 w 1800200"/>
              <a:gd name="connsiteY0-2" fmla="*/ 0 h 3528392"/>
              <a:gd name="connsiteX1-3" fmla="*/ 1800200 w 1800200"/>
              <a:gd name="connsiteY1-4" fmla="*/ 0 h 3528392"/>
              <a:gd name="connsiteX2-5" fmla="*/ 1799803 w 1800200"/>
              <a:gd name="connsiteY2-6" fmla="*/ 837034 h 3528392"/>
              <a:gd name="connsiteX3-7" fmla="*/ 1800200 w 1800200"/>
              <a:gd name="connsiteY3-8" fmla="*/ 3528392 h 3528392"/>
              <a:gd name="connsiteX4-9" fmla="*/ 0 w 1800200"/>
              <a:gd name="connsiteY4-10" fmla="*/ 3528392 h 3528392"/>
              <a:gd name="connsiteX5" fmla="*/ 0 w 1800200"/>
              <a:gd name="connsiteY5" fmla="*/ 0 h 3528392"/>
              <a:gd name="connsiteX0-11" fmla="*/ 1799803 w 1891243"/>
              <a:gd name="connsiteY0-12" fmla="*/ 837034 h 3528392"/>
              <a:gd name="connsiteX1-13" fmla="*/ 1800200 w 1891243"/>
              <a:gd name="connsiteY1-14" fmla="*/ 3528392 h 3528392"/>
              <a:gd name="connsiteX2-15" fmla="*/ 0 w 1891243"/>
              <a:gd name="connsiteY2-16" fmla="*/ 3528392 h 3528392"/>
              <a:gd name="connsiteX3-17" fmla="*/ 0 w 1891243"/>
              <a:gd name="connsiteY3-18" fmla="*/ 0 h 3528392"/>
              <a:gd name="connsiteX4-19" fmla="*/ 1800200 w 1891243"/>
              <a:gd name="connsiteY4-20" fmla="*/ 0 h 3528392"/>
              <a:gd name="connsiteX5-21" fmla="*/ 1891243 w 1891243"/>
              <a:gd name="connsiteY5-22" fmla="*/ 928474 h 3528392"/>
              <a:gd name="connsiteX0-23" fmla="*/ 1809328 w 1891243"/>
              <a:gd name="connsiteY0-24" fmla="*/ 2475334 h 3528392"/>
              <a:gd name="connsiteX1-25" fmla="*/ 1800200 w 1891243"/>
              <a:gd name="connsiteY1-26" fmla="*/ 3528392 h 3528392"/>
              <a:gd name="connsiteX2-27" fmla="*/ 0 w 1891243"/>
              <a:gd name="connsiteY2-28" fmla="*/ 3528392 h 3528392"/>
              <a:gd name="connsiteX3-29" fmla="*/ 0 w 1891243"/>
              <a:gd name="connsiteY3-30" fmla="*/ 0 h 3528392"/>
              <a:gd name="connsiteX4-31" fmla="*/ 1800200 w 1891243"/>
              <a:gd name="connsiteY4-32" fmla="*/ 0 h 3528392"/>
              <a:gd name="connsiteX5-33" fmla="*/ 1891243 w 1891243"/>
              <a:gd name="connsiteY5-34" fmla="*/ 928474 h 3528392"/>
              <a:gd name="connsiteX0-35" fmla="*/ 1809328 w 1891243"/>
              <a:gd name="connsiteY0-36" fmla="*/ 2475334 h 3528392"/>
              <a:gd name="connsiteX1-37" fmla="*/ 1800200 w 1891243"/>
              <a:gd name="connsiteY1-38" fmla="*/ 3528392 h 3528392"/>
              <a:gd name="connsiteX2-39" fmla="*/ 0 w 1891243"/>
              <a:gd name="connsiteY2-40" fmla="*/ 3528392 h 3528392"/>
              <a:gd name="connsiteX3-41" fmla="*/ 0 w 1891243"/>
              <a:gd name="connsiteY3-42" fmla="*/ 0 h 3528392"/>
              <a:gd name="connsiteX4-43" fmla="*/ 1800200 w 1891243"/>
              <a:gd name="connsiteY4-44" fmla="*/ 0 h 3528392"/>
              <a:gd name="connsiteX5-45" fmla="*/ 1891243 w 1891243"/>
              <a:gd name="connsiteY5-46" fmla="*/ 928474 h 3528392"/>
              <a:gd name="connsiteX0-47" fmla="*/ 1809328 w 1815043"/>
              <a:gd name="connsiteY0-48" fmla="*/ 2475334 h 3528392"/>
              <a:gd name="connsiteX1-49" fmla="*/ 1800200 w 1815043"/>
              <a:gd name="connsiteY1-50" fmla="*/ 3528392 h 3528392"/>
              <a:gd name="connsiteX2-51" fmla="*/ 0 w 1815043"/>
              <a:gd name="connsiteY2-52" fmla="*/ 3528392 h 3528392"/>
              <a:gd name="connsiteX3-53" fmla="*/ 0 w 1815043"/>
              <a:gd name="connsiteY3-54" fmla="*/ 0 h 3528392"/>
              <a:gd name="connsiteX4-55" fmla="*/ 1800200 w 1815043"/>
              <a:gd name="connsiteY4-56" fmla="*/ 0 h 3528392"/>
              <a:gd name="connsiteX5-57" fmla="*/ 1815043 w 1815043"/>
              <a:gd name="connsiteY5-58" fmla="*/ 957049 h 3528392"/>
              <a:gd name="connsiteX0-59" fmla="*/ 1809328 w 1815583"/>
              <a:gd name="connsiteY0-60" fmla="*/ 2475334 h 3528392"/>
              <a:gd name="connsiteX1-61" fmla="*/ 1800200 w 1815583"/>
              <a:gd name="connsiteY1-62" fmla="*/ 3528392 h 3528392"/>
              <a:gd name="connsiteX2-63" fmla="*/ 0 w 1815583"/>
              <a:gd name="connsiteY2-64" fmla="*/ 3528392 h 3528392"/>
              <a:gd name="connsiteX3-65" fmla="*/ 0 w 1815583"/>
              <a:gd name="connsiteY3-66" fmla="*/ 0 h 3528392"/>
              <a:gd name="connsiteX4-67" fmla="*/ 1800200 w 1815583"/>
              <a:gd name="connsiteY4-68" fmla="*/ 0 h 3528392"/>
              <a:gd name="connsiteX5-69" fmla="*/ 1815043 w 1815583"/>
              <a:gd name="connsiteY5-70" fmla="*/ 957049 h 3528392"/>
              <a:gd name="connsiteX0-71" fmla="*/ 1809328 w 1809329"/>
              <a:gd name="connsiteY0-72" fmla="*/ 2475334 h 3528392"/>
              <a:gd name="connsiteX1-73" fmla="*/ 1800200 w 1809329"/>
              <a:gd name="connsiteY1-74" fmla="*/ 3528392 h 3528392"/>
              <a:gd name="connsiteX2-75" fmla="*/ 0 w 1809329"/>
              <a:gd name="connsiteY2-76" fmla="*/ 3528392 h 3528392"/>
              <a:gd name="connsiteX3-77" fmla="*/ 0 w 1809329"/>
              <a:gd name="connsiteY3-78" fmla="*/ 0 h 3528392"/>
              <a:gd name="connsiteX4-79" fmla="*/ 1800200 w 1809329"/>
              <a:gd name="connsiteY4-80" fmla="*/ 0 h 3528392"/>
              <a:gd name="connsiteX5-81" fmla="*/ 1800755 w 1809329"/>
              <a:gd name="connsiteY5-82" fmla="*/ 966574 h 3528392"/>
              <a:gd name="connsiteX0-83" fmla="*/ 1809328 w 1809329"/>
              <a:gd name="connsiteY0-84" fmla="*/ 2475334 h 3528392"/>
              <a:gd name="connsiteX1-85" fmla="*/ 1800200 w 1809329"/>
              <a:gd name="connsiteY1-86" fmla="*/ 3528392 h 3528392"/>
              <a:gd name="connsiteX2-87" fmla="*/ 0 w 1809329"/>
              <a:gd name="connsiteY2-88" fmla="*/ 3528392 h 3528392"/>
              <a:gd name="connsiteX3-89" fmla="*/ 0 w 1809329"/>
              <a:gd name="connsiteY3-90" fmla="*/ 0 h 3528392"/>
              <a:gd name="connsiteX4-91" fmla="*/ 1800200 w 1809329"/>
              <a:gd name="connsiteY4-92" fmla="*/ 0 h 3528392"/>
              <a:gd name="connsiteX5-93" fmla="*/ 1800755 w 1809329"/>
              <a:gd name="connsiteY5-94" fmla="*/ 966574 h 3528392"/>
              <a:gd name="connsiteX0-95" fmla="*/ 1799803 w 1802348"/>
              <a:gd name="connsiteY0-96" fmla="*/ 2475334 h 3528392"/>
              <a:gd name="connsiteX1-97" fmla="*/ 1800200 w 1802348"/>
              <a:gd name="connsiteY1-98" fmla="*/ 3528392 h 3528392"/>
              <a:gd name="connsiteX2-99" fmla="*/ 0 w 1802348"/>
              <a:gd name="connsiteY2-100" fmla="*/ 3528392 h 3528392"/>
              <a:gd name="connsiteX3-101" fmla="*/ 0 w 1802348"/>
              <a:gd name="connsiteY3-102" fmla="*/ 0 h 3528392"/>
              <a:gd name="connsiteX4-103" fmla="*/ 1800200 w 1802348"/>
              <a:gd name="connsiteY4-104" fmla="*/ 0 h 3528392"/>
              <a:gd name="connsiteX5-105" fmla="*/ 1800755 w 1802348"/>
              <a:gd name="connsiteY5-106" fmla="*/ 966574 h 3528392"/>
              <a:gd name="connsiteX0-107" fmla="*/ 1799803 w 1802348"/>
              <a:gd name="connsiteY0-108" fmla="*/ 2475334 h 3528392"/>
              <a:gd name="connsiteX1-109" fmla="*/ 1800200 w 1802348"/>
              <a:gd name="connsiteY1-110" fmla="*/ 3528392 h 3528392"/>
              <a:gd name="connsiteX2-111" fmla="*/ 0 w 1802348"/>
              <a:gd name="connsiteY2-112" fmla="*/ 3528392 h 3528392"/>
              <a:gd name="connsiteX3-113" fmla="*/ 0 w 1802348"/>
              <a:gd name="connsiteY3-114" fmla="*/ 0 h 3528392"/>
              <a:gd name="connsiteX4-115" fmla="*/ 1800200 w 1802348"/>
              <a:gd name="connsiteY4-116" fmla="*/ 0 h 3528392"/>
              <a:gd name="connsiteX5-117" fmla="*/ 1800755 w 1802348"/>
              <a:gd name="connsiteY5-118" fmla="*/ 966574 h 352839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1802348" h="3528392">
                <a:moveTo>
                  <a:pt x="1799803" y="2475334"/>
                </a:moveTo>
                <a:cubicBezTo>
                  <a:pt x="1804698" y="3377215"/>
                  <a:pt x="1800068" y="2631273"/>
                  <a:pt x="1800200" y="3528392"/>
                </a:cubicBezTo>
                <a:lnTo>
                  <a:pt x="0" y="3528392"/>
                </a:lnTo>
                <a:lnTo>
                  <a:pt x="0" y="0"/>
                </a:lnTo>
                <a:lnTo>
                  <a:pt x="1800200" y="0"/>
                </a:lnTo>
                <a:cubicBezTo>
                  <a:pt x="1800068" y="279011"/>
                  <a:pt x="1804697" y="415148"/>
                  <a:pt x="1800755" y="966574"/>
                </a:cubicBezTo>
              </a:path>
            </a:pathLst>
          </a:custGeom>
          <a:noFill/>
          <a:ln w="571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Microsoft YaHei" panose="020B0503020204020204" charset="-122"/>
            </a:endParaRPr>
          </a:p>
        </p:txBody>
      </p:sp>
      <p:sp>
        <p:nvSpPr>
          <p:cNvPr id="7" name="平行四边形 6"/>
          <p:cNvSpPr/>
          <p:nvPr/>
        </p:nvSpPr>
        <p:spPr>
          <a:xfrm>
            <a:off x="3745230" y="2202180"/>
            <a:ext cx="6383020" cy="1898650"/>
          </a:xfrm>
          <a:prstGeom prst="parallelogram">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Microsoft YaHei" panose="020B0503020204020204" charset="-122"/>
            </a:endParaRPr>
          </a:p>
        </p:txBody>
      </p:sp>
      <p:sp>
        <p:nvSpPr>
          <p:cNvPr id="12" name="矩形 11"/>
          <p:cNvSpPr/>
          <p:nvPr/>
        </p:nvSpPr>
        <p:spPr>
          <a:xfrm>
            <a:off x="6026150" y="2571115"/>
            <a:ext cx="3883660" cy="1241425"/>
          </a:xfrm>
          <a:prstGeom prst="rect">
            <a:avLst/>
          </a:prstGeom>
        </p:spPr>
        <p:txBody>
          <a:bodyPr wrap="square">
            <a:spAutoFit/>
          </a:bodyPr>
          <a:lstStyle/>
          <a:p>
            <a:pPr fontAlgn="auto">
              <a:spcBef>
                <a:spcPts val="0"/>
              </a:spcBef>
              <a:spcAft>
                <a:spcPts val="0"/>
              </a:spcAft>
              <a:defRPr/>
            </a:pPr>
            <a:r>
              <a:rPr lang="en-US" altLang="zh-CN" sz="3735" b="1" spc="300" dirty="0">
                <a:solidFill>
                  <a:schemeClr val="bg1"/>
                </a:solidFill>
                <a:latin typeface="Microsoft YaHei" panose="020B0503020204020204" charset="-122"/>
                <a:ea typeface="Microsoft YaHei" panose="020B0503020204020204" charset="-122"/>
                <a:sym typeface="Microsoft YaHei" panose="020B0503020204020204" charset="-122"/>
              </a:rPr>
              <a:t>What is </a:t>
            </a:r>
          </a:p>
          <a:p>
            <a:pPr fontAlgn="auto">
              <a:spcBef>
                <a:spcPts val="0"/>
              </a:spcBef>
              <a:spcAft>
                <a:spcPts val="0"/>
              </a:spcAft>
              <a:defRPr/>
            </a:pPr>
            <a:r>
              <a:rPr lang="en-US" altLang="zh-CN" sz="3735" b="1" spc="300" dirty="0">
                <a:solidFill>
                  <a:schemeClr val="bg1"/>
                </a:solidFill>
                <a:latin typeface="Microsoft YaHei" panose="020B0503020204020204" charset="-122"/>
                <a:ea typeface="Microsoft YaHei" panose="020B0503020204020204" charset="-122"/>
                <a:sym typeface="Microsoft YaHei" panose="020B0503020204020204" charset="-122"/>
              </a:rPr>
              <a:t>DISABILITY?</a:t>
            </a:r>
          </a:p>
        </p:txBody>
      </p:sp>
      <p:sp>
        <p:nvSpPr>
          <p:cNvPr id="4" name="TextBox 11"/>
          <p:cNvSpPr txBox="1"/>
          <p:nvPr/>
        </p:nvSpPr>
        <p:spPr>
          <a:xfrm flipH="1">
            <a:off x="4559829" y="2468893"/>
            <a:ext cx="1789196" cy="1445260"/>
          </a:xfrm>
          <a:prstGeom prst="rect">
            <a:avLst/>
          </a:prstGeom>
          <a:noFill/>
        </p:spPr>
        <p:txBody>
          <a:bodyPr wrap="square" rtlCol="0">
            <a:spAutoFit/>
          </a:bodyPr>
          <a:lstStyle/>
          <a:p>
            <a:pPr algn="ctr"/>
            <a:r>
              <a:rPr lang="en-US" sz="8800" dirty="0">
                <a:solidFill>
                  <a:schemeClr val="bg1"/>
                </a:solidFill>
                <a:latin typeface="Agency FB" panose="020B0503020202020204" pitchFamily="34" charset="0"/>
              </a:rPr>
              <a:t>01</a:t>
            </a:r>
            <a:endParaRPr lang="id-ID" sz="8800" dirty="0">
              <a:solidFill>
                <a:schemeClr val="bg1"/>
              </a:solidFill>
              <a:latin typeface="Agency FB" panose="020B0503020202020204" pitchFamily="34" charset="0"/>
            </a:endParaRPr>
          </a:p>
        </p:txBody>
      </p:sp>
    </p:spTree>
    <p:extLst>
      <p:ext uri="{BB962C8B-B14F-4D97-AF65-F5344CB8AC3E}">
        <p14:creationId xmlns:p14="http://schemas.microsoft.com/office/powerpoint/2010/main" val="37529415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Title 1"/>
          <p:cNvSpPr txBox="1"/>
          <p:nvPr/>
        </p:nvSpPr>
        <p:spPr>
          <a:xfrm>
            <a:off x="593090" y="296545"/>
            <a:ext cx="4754880" cy="506095"/>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en-US" altLang="zh-CN" sz="3200" u="sng" dirty="0">
                <a:solidFill>
                  <a:schemeClr val="tx1">
                    <a:lumMod val="75000"/>
                    <a:lumOff val="25000"/>
                  </a:schemeClr>
                </a:solidFill>
                <a:latin typeface="+mj-ea"/>
                <a:ea typeface="+mj-ea"/>
              </a:rPr>
              <a:t>What is Disability</a:t>
            </a:r>
          </a:p>
        </p:txBody>
      </p:sp>
      <p:sp>
        <p:nvSpPr>
          <p:cNvPr id="5" name="Text Box 4"/>
          <p:cNvSpPr txBox="1"/>
          <p:nvPr/>
        </p:nvSpPr>
        <p:spPr>
          <a:xfrm>
            <a:off x="593090" y="1711325"/>
            <a:ext cx="6463030" cy="1014730"/>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mj-ea"/>
                <a:ea typeface="+mj-ea"/>
              </a:rPr>
              <a:t>Disability is defined as a physical, mental, or psychological condition that limits a person's activities.</a:t>
            </a:r>
          </a:p>
        </p:txBody>
      </p:sp>
      <p:pic>
        <p:nvPicPr>
          <p:cNvPr id="8" name="Picture 7" descr="03-coaching-disabled-athletes-3-638.jpg"/>
          <p:cNvPicPr>
            <a:picLocks noChangeAspect="1"/>
          </p:cNvPicPr>
          <p:nvPr/>
        </p:nvPicPr>
        <p:blipFill>
          <a:blip r:embed="rId3"/>
          <a:srcRect l="54361" t="51167" r="12354" b="4444"/>
          <a:stretch>
            <a:fillRect/>
          </a:stretch>
        </p:blipFill>
        <p:spPr>
          <a:xfrm>
            <a:off x="7805420" y="2847975"/>
            <a:ext cx="3043555" cy="3044190"/>
          </a:xfrm>
          <a:prstGeom prst="rect">
            <a:avLst/>
          </a:prstGeom>
        </p:spPr>
      </p:pic>
      <p:sp>
        <p:nvSpPr>
          <p:cNvPr id="9" name="Text Box 8"/>
          <p:cNvSpPr txBox="1"/>
          <p:nvPr/>
        </p:nvSpPr>
        <p:spPr>
          <a:xfrm>
            <a:off x="7295515" y="1711325"/>
            <a:ext cx="4064000" cy="645160"/>
          </a:xfrm>
          <a:prstGeom prst="rect">
            <a:avLst/>
          </a:prstGeom>
          <a:noFill/>
        </p:spPr>
        <p:txBody>
          <a:bodyPr wrap="square" rtlCol="0">
            <a:spAutoFit/>
          </a:bodyPr>
          <a:lstStyle/>
          <a:p>
            <a:pPr marL="285750" indent="-285750">
              <a:buFont typeface="Arial" panose="020B0604020202020204" pitchFamily="34" charset="0"/>
              <a:buChar char="•"/>
            </a:pPr>
            <a:r>
              <a:rPr lang="en-US">
                <a:latin typeface="+mj-ea"/>
                <a:ea typeface="+mj-ea"/>
              </a:rPr>
              <a:t>People can either be born with a disability or can aquire it</a:t>
            </a:r>
          </a:p>
        </p:txBody>
      </p:sp>
      <p:sp>
        <p:nvSpPr>
          <p:cNvPr id="14" name="Text Box 13"/>
          <p:cNvSpPr txBox="1"/>
          <p:nvPr/>
        </p:nvSpPr>
        <p:spPr>
          <a:xfrm>
            <a:off x="593090" y="3106420"/>
            <a:ext cx="6108700" cy="2861310"/>
          </a:xfrm>
          <a:prstGeom prst="rect">
            <a:avLst/>
          </a:prstGeom>
          <a:noFill/>
        </p:spPr>
        <p:txBody>
          <a:bodyPr wrap="square" rtlCol="0">
            <a:spAutoFit/>
          </a:bodyPr>
          <a:lstStyle/>
          <a:p>
            <a:pPr marL="285750" indent="-285750">
              <a:buFont typeface="Arial" panose="020B0604020202020204" pitchFamily="34" charset="0"/>
              <a:buChar char="•"/>
            </a:pPr>
            <a:r>
              <a:rPr lang="en-US">
                <a:latin typeface="+mj-ea"/>
                <a:ea typeface="+mj-ea"/>
              </a:rPr>
              <a:t>Disability is an umbrella term, covering </a:t>
            </a:r>
            <a:r>
              <a:rPr lang="en-US" i="1" u="sng">
                <a:latin typeface="+mj-ea"/>
                <a:ea typeface="+mj-ea"/>
              </a:rPr>
              <a:t>impairments</a:t>
            </a:r>
            <a:r>
              <a:rPr lang="en-US">
                <a:latin typeface="+mj-ea"/>
                <a:ea typeface="+mj-ea"/>
              </a:rPr>
              <a:t>, </a:t>
            </a:r>
            <a:r>
              <a:rPr lang="en-US" i="1" u="sng">
                <a:latin typeface="+mj-ea"/>
                <a:ea typeface="+mj-ea"/>
              </a:rPr>
              <a:t>activity limitation</a:t>
            </a:r>
            <a:r>
              <a:rPr lang="en-US">
                <a:latin typeface="+mj-ea"/>
                <a:ea typeface="+mj-ea"/>
              </a:rPr>
              <a:t>, and </a:t>
            </a:r>
            <a:r>
              <a:rPr lang="en-US" i="1" u="sng">
                <a:latin typeface="+mj-ea"/>
                <a:ea typeface="+mj-ea"/>
              </a:rPr>
              <a:t>participation restriction</a:t>
            </a:r>
            <a:r>
              <a:rPr lang="en-US">
                <a:latin typeface="+mj-ea"/>
                <a:ea typeface="+mj-ea"/>
              </a:rPr>
              <a:t>.</a:t>
            </a:r>
          </a:p>
          <a:p>
            <a:pPr marL="742950" lvl="1" indent="-285750">
              <a:buFont typeface="Arial" panose="020B0604020202020204" pitchFamily="34" charset="0"/>
              <a:buChar char="•"/>
            </a:pPr>
            <a:r>
              <a:rPr lang="en-US">
                <a:latin typeface="+mj-ea"/>
                <a:ea typeface="+mj-ea"/>
              </a:rPr>
              <a:t>Impairment is a problem in body function or structure</a:t>
            </a:r>
          </a:p>
          <a:p>
            <a:pPr marL="742950" lvl="1" indent="-285750">
              <a:buFont typeface="Arial" panose="020B0604020202020204" pitchFamily="34" charset="0"/>
              <a:buChar char="•"/>
            </a:pPr>
            <a:r>
              <a:rPr lang="en-US">
                <a:latin typeface="+mj-ea"/>
                <a:ea typeface="+mj-ea"/>
              </a:rPr>
              <a:t>Activity limitation is a difficulty encountered by an individual in executing a task or action</a:t>
            </a:r>
          </a:p>
          <a:p>
            <a:pPr marL="742950" lvl="1" indent="-285750">
              <a:buFont typeface="Arial" panose="020B0604020202020204" pitchFamily="34" charset="0"/>
              <a:buChar char="•"/>
            </a:pPr>
            <a:r>
              <a:rPr lang="en-US">
                <a:latin typeface="+mj-ea"/>
                <a:ea typeface="+mj-ea"/>
              </a:rPr>
              <a:t>Participation restriction is a problem experienced by an individual in involvement in life situation</a:t>
            </a:r>
          </a:p>
        </p:txBody>
      </p:sp>
    </p:spTree>
    <p:extLst>
      <p:ext uri="{BB962C8B-B14F-4D97-AF65-F5344CB8AC3E}">
        <p14:creationId xmlns:p14="http://schemas.microsoft.com/office/powerpoint/2010/main" val="3338241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
          <p:cNvSpPr txBox="1"/>
          <p:nvPr/>
        </p:nvSpPr>
        <p:spPr>
          <a:xfrm>
            <a:off x="382905" y="531780"/>
            <a:ext cx="6471852" cy="3146776"/>
          </a:xfrm>
          <a:prstGeom prst="rect">
            <a:avLst/>
          </a:prstGeom>
          <a:noFill/>
        </p:spPr>
        <p:txBody>
          <a:bodyPr wrap="square" rtlCol="0">
            <a:noAutofit/>
          </a:bodyPr>
          <a:lstStyle/>
          <a:p>
            <a:r>
              <a:rPr lang="en-US" sz="2400" dirty="0">
                <a:latin typeface="Microsoft YaHei" panose="020B0503020204020204" charset="-122"/>
                <a:ea typeface="Microsoft YaHei" panose="020B0503020204020204" charset="-122"/>
              </a:rPr>
              <a:t>Examples of Disabilities:</a:t>
            </a:r>
          </a:p>
          <a:p>
            <a:endParaRPr lang="en-US" sz="2400" dirty="0">
              <a:latin typeface="Microsoft YaHei" panose="020B0503020204020204" charset="-122"/>
              <a:ea typeface="Microsoft YaHei" panose="020B0503020204020204" charset="-122"/>
            </a:endParaRPr>
          </a:p>
          <a:p>
            <a:pPr marL="285750" indent="-285750">
              <a:buFont typeface="Arial" panose="020B0604020202020204" pitchFamily="34" charset="0"/>
              <a:buChar char="•"/>
            </a:pPr>
            <a:r>
              <a:rPr lang="en-US" sz="2400" dirty="0">
                <a:latin typeface="Microsoft YaHei" panose="020B0503020204020204" charset="-122"/>
                <a:ea typeface="Microsoft YaHei" panose="020B0503020204020204" charset="-122"/>
              </a:rPr>
              <a:t>Vision Impairment</a:t>
            </a:r>
          </a:p>
          <a:p>
            <a:pPr marL="285750" indent="-285750">
              <a:buFont typeface="Arial" panose="020B0604020202020204" pitchFamily="34" charset="0"/>
              <a:buChar char="•"/>
            </a:pPr>
            <a:r>
              <a:rPr lang="en-US" sz="2400" dirty="0">
                <a:latin typeface="Microsoft YaHei" panose="020B0503020204020204" charset="-122"/>
                <a:ea typeface="Microsoft YaHei" panose="020B0503020204020204" charset="-122"/>
              </a:rPr>
              <a:t>Sensory Impairment</a:t>
            </a:r>
          </a:p>
          <a:p>
            <a:pPr marL="285750" indent="-285750">
              <a:buFont typeface="Arial" panose="020B0604020202020204" pitchFamily="34" charset="0"/>
              <a:buChar char="•"/>
            </a:pPr>
            <a:r>
              <a:rPr lang="en-US" sz="2400" dirty="0">
                <a:latin typeface="Microsoft YaHei" panose="020B0503020204020204" charset="-122"/>
                <a:ea typeface="Microsoft YaHei" panose="020B0503020204020204" charset="-122"/>
              </a:rPr>
              <a:t>Physical Impairment</a:t>
            </a:r>
          </a:p>
          <a:p>
            <a:pPr marL="285750" indent="-285750">
              <a:buFont typeface="Arial" panose="020B0604020202020204" pitchFamily="34" charset="0"/>
              <a:buChar char="•"/>
            </a:pPr>
            <a:r>
              <a:rPr lang="en-US" sz="2400" dirty="0">
                <a:latin typeface="Microsoft YaHei" panose="020B0503020204020204" charset="-122"/>
                <a:ea typeface="Microsoft YaHei" panose="020B0503020204020204" charset="-122"/>
              </a:rPr>
              <a:t>Hearing Impairment</a:t>
            </a:r>
          </a:p>
          <a:p>
            <a:pPr marL="285750" indent="-285750">
              <a:buFont typeface="Arial" panose="020B0604020202020204" pitchFamily="34" charset="0"/>
              <a:buChar char="•"/>
            </a:pPr>
            <a:r>
              <a:rPr lang="en-US" sz="2400" dirty="0">
                <a:latin typeface="Microsoft YaHei" panose="020B0503020204020204" charset="-122"/>
                <a:ea typeface="Microsoft YaHei" panose="020B0503020204020204" charset="-122"/>
              </a:rPr>
              <a:t>Olfactory/gustatory (taste) impairment</a:t>
            </a:r>
          </a:p>
        </p:txBody>
      </p:sp>
      <p:pic>
        <p:nvPicPr>
          <p:cNvPr id="3" name="Picture 2" descr="04-coaching-disabled-athletes-4-638.jpg"/>
          <p:cNvPicPr>
            <a:picLocks noChangeAspect="1"/>
          </p:cNvPicPr>
          <p:nvPr/>
        </p:nvPicPr>
        <p:blipFill>
          <a:blip r:embed="rId3"/>
          <a:srcRect l="4528" t="66250" r="58146" b="3454"/>
          <a:stretch>
            <a:fillRect/>
          </a:stretch>
        </p:blipFill>
        <p:spPr>
          <a:xfrm>
            <a:off x="414020" y="4543425"/>
            <a:ext cx="3413125" cy="2077720"/>
          </a:xfrm>
          <a:prstGeom prst="rect">
            <a:avLst/>
          </a:prstGeom>
        </p:spPr>
      </p:pic>
      <p:pic>
        <p:nvPicPr>
          <p:cNvPr id="4" name="Picture 3" descr="04-coaching-disabled-athletes-4-638.jpg"/>
          <p:cNvPicPr>
            <a:picLocks noChangeAspect="1"/>
          </p:cNvPicPr>
          <p:nvPr/>
        </p:nvPicPr>
        <p:blipFill>
          <a:blip r:embed="rId3"/>
          <a:srcRect l="66076" t="26565" r="3535" b="41315"/>
          <a:stretch>
            <a:fillRect/>
          </a:stretch>
        </p:blipFill>
        <p:spPr>
          <a:xfrm>
            <a:off x="8124825" y="4543425"/>
            <a:ext cx="2778760" cy="2076450"/>
          </a:xfrm>
          <a:prstGeom prst="rect">
            <a:avLst/>
          </a:prstGeom>
        </p:spPr>
      </p:pic>
      <p:pic>
        <p:nvPicPr>
          <p:cNvPr id="5" name="Picture 4" descr="04-coaching-disabled-athletes-4-638.jpg"/>
          <p:cNvPicPr>
            <a:picLocks noChangeAspect="1"/>
          </p:cNvPicPr>
          <p:nvPr/>
        </p:nvPicPr>
        <p:blipFill>
          <a:blip r:embed="rId3"/>
          <a:srcRect l="47285" t="63056" r="22326" b="4824"/>
          <a:stretch>
            <a:fillRect/>
          </a:stretch>
        </p:blipFill>
        <p:spPr>
          <a:xfrm>
            <a:off x="4357370" y="4543425"/>
            <a:ext cx="2778760" cy="2077085"/>
          </a:xfrm>
          <a:prstGeom prst="rect">
            <a:avLst/>
          </a:prstGeom>
        </p:spPr>
      </p:pic>
      <p:pic>
        <p:nvPicPr>
          <p:cNvPr id="101" name="Picture 100"/>
          <p:cNvPicPr/>
          <p:nvPr/>
        </p:nvPicPr>
        <p:blipFill>
          <a:blip r:embed="rId4"/>
          <a:srcRect l="20512" t="2778" r="15519"/>
          <a:stretch>
            <a:fillRect/>
          </a:stretch>
        </p:blipFill>
        <p:spPr>
          <a:xfrm>
            <a:off x="7971155" y="381635"/>
            <a:ext cx="3566160" cy="3869690"/>
          </a:xfrm>
          <a:prstGeom prst="rect">
            <a:avLst/>
          </a:prstGeom>
          <a:noFill/>
          <a:ln w="9525">
            <a:noFill/>
          </a:ln>
        </p:spPr>
      </p:pic>
    </p:spTree>
    <p:extLst>
      <p:ext uri="{BB962C8B-B14F-4D97-AF65-F5344CB8AC3E}">
        <p14:creationId xmlns:p14="http://schemas.microsoft.com/office/powerpoint/2010/main" val="1274345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AU" u="sng" dirty="0"/>
              <a:t>Background to subject</a:t>
            </a:r>
          </a:p>
        </p:txBody>
      </p:sp>
      <p:sp>
        <p:nvSpPr>
          <p:cNvPr id="3" name="Содержимое 2"/>
          <p:cNvSpPr>
            <a:spLocks noGrp="1"/>
          </p:cNvSpPr>
          <p:nvPr>
            <p:ph idx="1"/>
          </p:nvPr>
        </p:nvSpPr>
        <p:spPr/>
        <p:txBody>
          <a:bodyPr/>
          <a:lstStyle/>
          <a:p>
            <a:r>
              <a:rPr lang="en-AU" dirty="0"/>
              <a:t>People with disability should be included in sports</a:t>
            </a:r>
          </a:p>
          <a:p>
            <a:r>
              <a:rPr lang="en-AU" dirty="0"/>
              <a:t>People with disability should not be discriminated</a:t>
            </a:r>
          </a:p>
          <a:p>
            <a:r>
              <a:rPr lang="en-AU" dirty="0"/>
              <a:t>People with disabilities are athletes too that have needs, drives and goals. </a:t>
            </a:r>
          </a:p>
          <a:p>
            <a:r>
              <a:rPr lang="en-AU" dirty="0"/>
              <a:t>Coaching them as well as any other athlete is a crucial part for their development.</a:t>
            </a:r>
          </a:p>
          <a:p>
            <a:r>
              <a:rPr lang="en-AU" dirty="0"/>
              <a:t>There are many organisations and associations in the world that provide facilities and support to disabled athletes. </a:t>
            </a:r>
          </a:p>
          <a:p>
            <a:r>
              <a:rPr lang="en-AU" dirty="0"/>
              <a:t>There are also many sporting events for disabled athletes </a:t>
            </a:r>
          </a:p>
          <a:p>
            <a:pPr marL="0" indent="0">
              <a:buNone/>
            </a:pPr>
            <a:r>
              <a:rPr lang="en-AU" dirty="0"/>
              <a:t>to participate in – the Paralympics Games being the biggest.</a:t>
            </a:r>
          </a:p>
          <a:p>
            <a:r>
              <a:rPr lang="en-AU" dirty="0"/>
              <a:t>There are different sports for disabled athletes that they </a:t>
            </a:r>
          </a:p>
          <a:p>
            <a:pPr marL="0" indent="0">
              <a:buNone/>
            </a:pPr>
            <a:r>
              <a:rPr lang="en-AU" dirty="0"/>
              <a:t>can play or compete in. </a:t>
            </a:r>
          </a:p>
          <a:p>
            <a:endParaRPr lang="en-AU" dirty="0"/>
          </a:p>
        </p:txBody>
      </p:sp>
      <p:pic>
        <p:nvPicPr>
          <p:cNvPr id="4" name="Picture 3">
            <a:extLst>
              <a:ext uri="{FF2B5EF4-FFF2-40B4-BE49-F238E27FC236}">
                <a16:creationId xmlns:a16="http://schemas.microsoft.com/office/drawing/2014/main" id="{F602EA47-A2EE-0570-4EB9-4CF33B2D0EB8}"/>
              </a:ext>
            </a:extLst>
          </p:cNvPr>
          <p:cNvPicPr/>
          <p:nvPr/>
        </p:nvPicPr>
        <p:blipFill>
          <a:blip r:embed="rId3"/>
          <a:stretch>
            <a:fillRect/>
          </a:stretch>
        </p:blipFill>
        <p:spPr>
          <a:xfrm>
            <a:off x="7717276" y="3968885"/>
            <a:ext cx="4261809" cy="2633237"/>
          </a:xfrm>
          <a:prstGeom prst="rect">
            <a:avLst/>
          </a:prstGeom>
          <a:noFill/>
          <a:ln w="9525">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5980"/>
          <p:cNvPicPr>
            <a:picLocks noChangeAspect="1"/>
          </p:cNvPicPr>
          <p:nvPr/>
        </p:nvPicPr>
        <p:blipFill>
          <a:blip r:embed="rId3"/>
          <a:srcRect r="5466" b="15833"/>
          <a:stretch>
            <a:fillRect/>
          </a:stretch>
        </p:blipFill>
        <p:spPr>
          <a:xfrm>
            <a:off x="-21590" y="-59690"/>
            <a:ext cx="12235180" cy="7269480"/>
          </a:xfrm>
          <a:prstGeom prst="rect">
            <a:avLst/>
          </a:prstGeom>
        </p:spPr>
      </p:pic>
      <p:sp>
        <p:nvSpPr>
          <p:cNvPr id="3" name="矩形 2"/>
          <p:cNvSpPr/>
          <p:nvPr/>
        </p:nvSpPr>
        <p:spPr>
          <a:xfrm>
            <a:off x="-54610" y="-92075"/>
            <a:ext cx="12259945" cy="7292975"/>
          </a:xfrm>
          <a:prstGeom prst="rect">
            <a:avLst/>
          </a:pr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543605" y="836712"/>
            <a:ext cx="2403131" cy="4704523"/>
          </a:xfrm>
          <a:custGeom>
            <a:avLst/>
            <a:gdLst>
              <a:gd name="connsiteX0" fmla="*/ 0 w 1800200"/>
              <a:gd name="connsiteY0" fmla="*/ 0 h 3528392"/>
              <a:gd name="connsiteX1" fmla="*/ 1800200 w 1800200"/>
              <a:gd name="connsiteY1" fmla="*/ 0 h 3528392"/>
              <a:gd name="connsiteX2" fmla="*/ 1800200 w 1800200"/>
              <a:gd name="connsiteY2" fmla="*/ 3528392 h 3528392"/>
              <a:gd name="connsiteX3" fmla="*/ 0 w 1800200"/>
              <a:gd name="connsiteY3" fmla="*/ 3528392 h 3528392"/>
              <a:gd name="connsiteX4" fmla="*/ 0 w 1800200"/>
              <a:gd name="connsiteY4" fmla="*/ 0 h 3528392"/>
              <a:gd name="connsiteX0-1" fmla="*/ 0 w 1800200"/>
              <a:gd name="connsiteY0-2" fmla="*/ 0 h 3528392"/>
              <a:gd name="connsiteX1-3" fmla="*/ 1800200 w 1800200"/>
              <a:gd name="connsiteY1-4" fmla="*/ 0 h 3528392"/>
              <a:gd name="connsiteX2-5" fmla="*/ 1799803 w 1800200"/>
              <a:gd name="connsiteY2-6" fmla="*/ 837034 h 3528392"/>
              <a:gd name="connsiteX3-7" fmla="*/ 1800200 w 1800200"/>
              <a:gd name="connsiteY3-8" fmla="*/ 3528392 h 3528392"/>
              <a:gd name="connsiteX4-9" fmla="*/ 0 w 1800200"/>
              <a:gd name="connsiteY4-10" fmla="*/ 3528392 h 3528392"/>
              <a:gd name="connsiteX5" fmla="*/ 0 w 1800200"/>
              <a:gd name="connsiteY5" fmla="*/ 0 h 3528392"/>
              <a:gd name="connsiteX0-11" fmla="*/ 1799803 w 1891243"/>
              <a:gd name="connsiteY0-12" fmla="*/ 837034 h 3528392"/>
              <a:gd name="connsiteX1-13" fmla="*/ 1800200 w 1891243"/>
              <a:gd name="connsiteY1-14" fmla="*/ 3528392 h 3528392"/>
              <a:gd name="connsiteX2-15" fmla="*/ 0 w 1891243"/>
              <a:gd name="connsiteY2-16" fmla="*/ 3528392 h 3528392"/>
              <a:gd name="connsiteX3-17" fmla="*/ 0 w 1891243"/>
              <a:gd name="connsiteY3-18" fmla="*/ 0 h 3528392"/>
              <a:gd name="connsiteX4-19" fmla="*/ 1800200 w 1891243"/>
              <a:gd name="connsiteY4-20" fmla="*/ 0 h 3528392"/>
              <a:gd name="connsiteX5-21" fmla="*/ 1891243 w 1891243"/>
              <a:gd name="connsiteY5-22" fmla="*/ 928474 h 3528392"/>
              <a:gd name="connsiteX0-23" fmla="*/ 1809328 w 1891243"/>
              <a:gd name="connsiteY0-24" fmla="*/ 2475334 h 3528392"/>
              <a:gd name="connsiteX1-25" fmla="*/ 1800200 w 1891243"/>
              <a:gd name="connsiteY1-26" fmla="*/ 3528392 h 3528392"/>
              <a:gd name="connsiteX2-27" fmla="*/ 0 w 1891243"/>
              <a:gd name="connsiteY2-28" fmla="*/ 3528392 h 3528392"/>
              <a:gd name="connsiteX3-29" fmla="*/ 0 w 1891243"/>
              <a:gd name="connsiteY3-30" fmla="*/ 0 h 3528392"/>
              <a:gd name="connsiteX4-31" fmla="*/ 1800200 w 1891243"/>
              <a:gd name="connsiteY4-32" fmla="*/ 0 h 3528392"/>
              <a:gd name="connsiteX5-33" fmla="*/ 1891243 w 1891243"/>
              <a:gd name="connsiteY5-34" fmla="*/ 928474 h 3528392"/>
              <a:gd name="connsiteX0-35" fmla="*/ 1809328 w 1891243"/>
              <a:gd name="connsiteY0-36" fmla="*/ 2475334 h 3528392"/>
              <a:gd name="connsiteX1-37" fmla="*/ 1800200 w 1891243"/>
              <a:gd name="connsiteY1-38" fmla="*/ 3528392 h 3528392"/>
              <a:gd name="connsiteX2-39" fmla="*/ 0 w 1891243"/>
              <a:gd name="connsiteY2-40" fmla="*/ 3528392 h 3528392"/>
              <a:gd name="connsiteX3-41" fmla="*/ 0 w 1891243"/>
              <a:gd name="connsiteY3-42" fmla="*/ 0 h 3528392"/>
              <a:gd name="connsiteX4-43" fmla="*/ 1800200 w 1891243"/>
              <a:gd name="connsiteY4-44" fmla="*/ 0 h 3528392"/>
              <a:gd name="connsiteX5-45" fmla="*/ 1891243 w 1891243"/>
              <a:gd name="connsiteY5-46" fmla="*/ 928474 h 3528392"/>
              <a:gd name="connsiteX0-47" fmla="*/ 1809328 w 1815043"/>
              <a:gd name="connsiteY0-48" fmla="*/ 2475334 h 3528392"/>
              <a:gd name="connsiteX1-49" fmla="*/ 1800200 w 1815043"/>
              <a:gd name="connsiteY1-50" fmla="*/ 3528392 h 3528392"/>
              <a:gd name="connsiteX2-51" fmla="*/ 0 w 1815043"/>
              <a:gd name="connsiteY2-52" fmla="*/ 3528392 h 3528392"/>
              <a:gd name="connsiteX3-53" fmla="*/ 0 w 1815043"/>
              <a:gd name="connsiteY3-54" fmla="*/ 0 h 3528392"/>
              <a:gd name="connsiteX4-55" fmla="*/ 1800200 w 1815043"/>
              <a:gd name="connsiteY4-56" fmla="*/ 0 h 3528392"/>
              <a:gd name="connsiteX5-57" fmla="*/ 1815043 w 1815043"/>
              <a:gd name="connsiteY5-58" fmla="*/ 957049 h 3528392"/>
              <a:gd name="connsiteX0-59" fmla="*/ 1809328 w 1815583"/>
              <a:gd name="connsiteY0-60" fmla="*/ 2475334 h 3528392"/>
              <a:gd name="connsiteX1-61" fmla="*/ 1800200 w 1815583"/>
              <a:gd name="connsiteY1-62" fmla="*/ 3528392 h 3528392"/>
              <a:gd name="connsiteX2-63" fmla="*/ 0 w 1815583"/>
              <a:gd name="connsiteY2-64" fmla="*/ 3528392 h 3528392"/>
              <a:gd name="connsiteX3-65" fmla="*/ 0 w 1815583"/>
              <a:gd name="connsiteY3-66" fmla="*/ 0 h 3528392"/>
              <a:gd name="connsiteX4-67" fmla="*/ 1800200 w 1815583"/>
              <a:gd name="connsiteY4-68" fmla="*/ 0 h 3528392"/>
              <a:gd name="connsiteX5-69" fmla="*/ 1815043 w 1815583"/>
              <a:gd name="connsiteY5-70" fmla="*/ 957049 h 3528392"/>
              <a:gd name="connsiteX0-71" fmla="*/ 1809328 w 1809329"/>
              <a:gd name="connsiteY0-72" fmla="*/ 2475334 h 3528392"/>
              <a:gd name="connsiteX1-73" fmla="*/ 1800200 w 1809329"/>
              <a:gd name="connsiteY1-74" fmla="*/ 3528392 h 3528392"/>
              <a:gd name="connsiteX2-75" fmla="*/ 0 w 1809329"/>
              <a:gd name="connsiteY2-76" fmla="*/ 3528392 h 3528392"/>
              <a:gd name="connsiteX3-77" fmla="*/ 0 w 1809329"/>
              <a:gd name="connsiteY3-78" fmla="*/ 0 h 3528392"/>
              <a:gd name="connsiteX4-79" fmla="*/ 1800200 w 1809329"/>
              <a:gd name="connsiteY4-80" fmla="*/ 0 h 3528392"/>
              <a:gd name="connsiteX5-81" fmla="*/ 1800755 w 1809329"/>
              <a:gd name="connsiteY5-82" fmla="*/ 966574 h 3528392"/>
              <a:gd name="connsiteX0-83" fmla="*/ 1809328 w 1809329"/>
              <a:gd name="connsiteY0-84" fmla="*/ 2475334 h 3528392"/>
              <a:gd name="connsiteX1-85" fmla="*/ 1800200 w 1809329"/>
              <a:gd name="connsiteY1-86" fmla="*/ 3528392 h 3528392"/>
              <a:gd name="connsiteX2-87" fmla="*/ 0 w 1809329"/>
              <a:gd name="connsiteY2-88" fmla="*/ 3528392 h 3528392"/>
              <a:gd name="connsiteX3-89" fmla="*/ 0 w 1809329"/>
              <a:gd name="connsiteY3-90" fmla="*/ 0 h 3528392"/>
              <a:gd name="connsiteX4-91" fmla="*/ 1800200 w 1809329"/>
              <a:gd name="connsiteY4-92" fmla="*/ 0 h 3528392"/>
              <a:gd name="connsiteX5-93" fmla="*/ 1800755 w 1809329"/>
              <a:gd name="connsiteY5-94" fmla="*/ 966574 h 3528392"/>
              <a:gd name="connsiteX0-95" fmla="*/ 1799803 w 1802348"/>
              <a:gd name="connsiteY0-96" fmla="*/ 2475334 h 3528392"/>
              <a:gd name="connsiteX1-97" fmla="*/ 1800200 w 1802348"/>
              <a:gd name="connsiteY1-98" fmla="*/ 3528392 h 3528392"/>
              <a:gd name="connsiteX2-99" fmla="*/ 0 w 1802348"/>
              <a:gd name="connsiteY2-100" fmla="*/ 3528392 h 3528392"/>
              <a:gd name="connsiteX3-101" fmla="*/ 0 w 1802348"/>
              <a:gd name="connsiteY3-102" fmla="*/ 0 h 3528392"/>
              <a:gd name="connsiteX4-103" fmla="*/ 1800200 w 1802348"/>
              <a:gd name="connsiteY4-104" fmla="*/ 0 h 3528392"/>
              <a:gd name="connsiteX5-105" fmla="*/ 1800755 w 1802348"/>
              <a:gd name="connsiteY5-106" fmla="*/ 966574 h 3528392"/>
              <a:gd name="connsiteX0-107" fmla="*/ 1799803 w 1802348"/>
              <a:gd name="connsiteY0-108" fmla="*/ 2475334 h 3528392"/>
              <a:gd name="connsiteX1-109" fmla="*/ 1800200 w 1802348"/>
              <a:gd name="connsiteY1-110" fmla="*/ 3528392 h 3528392"/>
              <a:gd name="connsiteX2-111" fmla="*/ 0 w 1802348"/>
              <a:gd name="connsiteY2-112" fmla="*/ 3528392 h 3528392"/>
              <a:gd name="connsiteX3-113" fmla="*/ 0 w 1802348"/>
              <a:gd name="connsiteY3-114" fmla="*/ 0 h 3528392"/>
              <a:gd name="connsiteX4-115" fmla="*/ 1800200 w 1802348"/>
              <a:gd name="connsiteY4-116" fmla="*/ 0 h 3528392"/>
              <a:gd name="connsiteX5-117" fmla="*/ 1800755 w 1802348"/>
              <a:gd name="connsiteY5-118" fmla="*/ 966574 h 352839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1802348" h="3528392">
                <a:moveTo>
                  <a:pt x="1799803" y="2475334"/>
                </a:moveTo>
                <a:cubicBezTo>
                  <a:pt x="1804698" y="3377215"/>
                  <a:pt x="1800068" y="2631273"/>
                  <a:pt x="1800200" y="3528392"/>
                </a:cubicBezTo>
                <a:lnTo>
                  <a:pt x="0" y="3528392"/>
                </a:lnTo>
                <a:lnTo>
                  <a:pt x="0" y="0"/>
                </a:lnTo>
                <a:lnTo>
                  <a:pt x="1800200" y="0"/>
                </a:lnTo>
                <a:cubicBezTo>
                  <a:pt x="1800068" y="279011"/>
                  <a:pt x="1804697" y="415148"/>
                  <a:pt x="1800755" y="966574"/>
                </a:cubicBezTo>
              </a:path>
            </a:pathLst>
          </a:custGeom>
          <a:noFill/>
          <a:ln w="571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Microsoft YaHei" panose="020B0503020204020204" charset="-122"/>
            </a:endParaRPr>
          </a:p>
        </p:txBody>
      </p:sp>
      <p:sp>
        <p:nvSpPr>
          <p:cNvPr id="7" name="平行四边形 6"/>
          <p:cNvSpPr/>
          <p:nvPr/>
        </p:nvSpPr>
        <p:spPr>
          <a:xfrm>
            <a:off x="3745230" y="2202180"/>
            <a:ext cx="6383020" cy="1898650"/>
          </a:xfrm>
          <a:prstGeom prst="parallelogram">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Microsoft YaHei" panose="020B0503020204020204" charset="-122"/>
            </a:endParaRPr>
          </a:p>
        </p:txBody>
      </p:sp>
      <p:sp>
        <p:nvSpPr>
          <p:cNvPr id="14" name="矩形 13"/>
          <p:cNvSpPr/>
          <p:nvPr/>
        </p:nvSpPr>
        <p:spPr>
          <a:xfrm>
            <a:off x="5815330" y="2263775"/>
            <a:ext cx="4584700" cy="1816735"/>
          </a:xfrm>
          <a:prstGeom prst="rect">
            <a:avLst/>
          </a:prstGeom>
        </p:spPr>
        <p:txBody>
          <a:bodyPr wrap="square">
            <a:spAutoFit/>
          </a:bodyPr>
          <a:lstStyle/>
          <a:p>
            <a:pPr fontAlgn="auto">
              <a:spcBef>
                <a:spcPts val="0"/>
              </a:spcBef>
              <a:spcAft>
                <a:spcPts val="0"/>
              </a:spcAft>
              <a:defRPr/>
            </a:pPr>
            <a:r>
              <a:rPr lang="en-US" altLang="zh-CN" sz="3735" b="1" spc="300" dirty="0">
                <a:solidFill>
                  <a:schemeClr val="bg1"/>
                </a:solidFill>
                <a:latin typeface="Microsoft YaHei" panose="020B0503020204020204" charset="-122"/>
                <a:ea typeface="Microsoft YaHei" panose="020B0503020204020204" charset="-122"/>
                <a:sym typeface="Microsoft YaHei" panose="020B0503020204020204" charset="-122"/>
              </a:rPr>
              <a:t>Disabled </a:t>
            </a:r>
          </a:p>
          <a:p>
            <a:pPr fontAlgn="auto">
              <a:spcBef>
                <a:spcPts val="0"/>
              </a:spcBef>
              <a:spcAft>
                <a:spcPts val="0"/>
              </a:spcAft>
              <a:defRPr/>
            </a:pPr>
            <a:r>
              <a:rPr lang="en-US" altLang="zh-CN" sz="3735" b="1" spc="300" dirty="0">
                <a:solidFill>
                  <a:schemeClr val="bg1"/>
                </a:solidFill>
                <a:latin typeface="Microsoft YaHei" panose="020B0503020204020204" charset="-122"/>
                <a:ea typeface="Microsoft YaHei" panose="020B0503020204020204" charset="-122"/>
                <a:sym typeface="Microsoft YaHei" panose="020B0503020204020204" charset="-122"/>
              </a:rPr>
              <a:t>sports &amp;</a:t>
            </a:r>
          </a:p>
          <a:p>
            <a:pPr fontAlgn="auto">
              <a:spcBef>
                <a:spcPts val="0"/>
              </a:spcBef>
              <a:spcAft>
                <a:spcPts val="0"/>
              </a:spcAft>
              <a:defRPr/>
            </a:pPr>
            <a:r>
              <a:rPr lang="en-US" altLang="zh-CN" sz="3735" b="1" spc="300" dirty="0">
                <a:solidFill>
                  <a:schemeClr val="bg1"/>
                </a:solidFill>
                <a:latin typeface="Microsoft YaHei" panose="020B0503020204020204" charset="-122"/>
                <a:ea typeface="Microsoft YaHei" panose="020B0503020204020204" charset="-122"/>
                <a:sym typeface="Microsoft YaHei" panose="020B0503020204020204" charset="-122"/>
              </a:rPr>
              <a:t>Classification</a:t>
            </a:r>
          </a:p>
        </p:txBody>
      </p:sp>
      <p:sp>
        <p:nvSpPr>
          <p:cNvPr id="5" name="TextBox 11"/>
          <p:cNvSpPr txBox="1"/>
          <p:nvPr/>
        </p:nvSpPr>
        <p:spPr>
          <a:xfrm flipH="1">
            <a:off x="4369329" y="2466988"/>
            <a:ext cx="1789196" cy="1445260"/>
          </a:xfrm>
          <a:prstGeom prst="rect">
            <a:avLst/>
          </a:prstGeom>
          <a:noFill/>
        </p:spPr>
        <p:txBody>
          <a:bodyPr wrap="square" rtlCol="0">
            <a:spAutoFit/>
          </a:bodyPr>
          <a:lstStyle/>
          <a:p>
            <a:pPr algn="ctr"/>
            <a:r>
              <a:rPr lang="en-US" sz="8800" dirty="0">
                <a:solidFill>
                  <a:schemeClr val="bg1"/>
                </a:solidFill>
                <a:latin typeface="Agency FB" panose="020B0503020202020204" pitchFamily="34" charset="0"/>
              </a:rPr>
              <a:t>02</a:t>
            </a:r>
            <a:endParaRPr lang="id-ID" sz="8800" dirty="0">
              <a:solidFill>
                <a:schemeClr val="bg1"/>
              </a:solidFill>
              <a:latin typeface="Agency FB" panose="020B0503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D83F5-28A8-CEF2-D776-AB30EFF22BFA}"/>
              </a:ext>
            </a:extLst>
          </p:cNvPr>
          <p:cNvSpPr>
            <a:spLocks noGrp="1"/>
          </p:cNvSpPr>
          <p:nvPr>
            <p:ph type="title"/>
          </p:nvPr>
        </p:nvSpPr>
        <p:spPr/>
        <p:txBody>
          <a:bodyPr/>
          <a:lstStyle/>
          <a:p>
            <a:r>
              <a:rPr lang="en-GB" dirty="0"/>
              <a:t>Specific characteristics of people with disability in sport </a:t>
            </a:r>
            <a:br>
              <a:rPr lang="en-GB" dirty="0"/>
            </a:br>
            <a:endParaRPr lang="en-GB" dirty="0"/>
          </a:p>
        </p:txBody>
      </p:sp>
      <p:sp>
        <p:nvSpPr>
          <p:cNvPr id="3" name="Content Placeholder 2">
            <a:extLst>
              <a:ext uri="{FF2B5EF4-FFF2-40B4-BE49-F238E27FC236}">
                <a16:creationId xmlns:a16="http://schemas.microsoft.com/office/drawing/2014/main" id="{FE4E1C5A-B300-E124-6B1D-5D9545153E1A}"/>
              </a:ext>
            </a:extLst>
          </p:cNvPr>
          <p:cNvSpPr>
            <a:spLocks noGrp="1"/>
          </p:cNvSpPr>
          <p:nvPr>
            <p:ph idx="1"/>
          </p:nvPr>
        </p:nvSpPr>
        <p:spPr/>
        <p:txBody>
          <a:bodyPr/>
          <a:lstStyle/>
          <a:p>
            <a:pPr marL="0" indent="0">
              <a:buNone/>
            </a:pPr>
            <a:r>
              <a:rPr lang="en-GB" sz="1200" dirty="0"/>
              <a:t>People with “physical disability” are hugely diverse — treat the impairment </a:t>
            </a:r>
            <a:r>
              <a:rPr lang="en-GB" sz="1200" i="1" dirty="0"/>
              <a:t>functionally</a:t>
            </a:r>
            <a:r>
              <a:rPr lang="en-GB" sz="1200" dirty="0"/>
              <a:t>, not just diagnostically. Typical characteristics the coach/clinician must consider:</a:t>
            </a:r>
          </a:p>
          <a:p>
            <a:r>
              <a:rPr lang="en-GB" sz="1200" b="1" dirty="0"/>
              <a:t>Impairment type &amp; functional limitation</a:t>
            </a:r>
            <a:r>
              <a:rPr lang="en-GB" sz="1200" dirty="0"/>
              <a:t> (e.g., limb loss, spinal cord injury (SCI), cerebral palsy, neurological disease, limb difference, joint arthropathy) — affects mobility, balance, force production and movement patterns.</a:t>
            </a:r>
          </a:p>
          <a:p>
            <a:r>
              <a:rPr lang="en-GB" sz="1200" b="1" dirty="0"/>
              <a:t>Cardiovascular and autonomic differences</a:t>
            </a:r>
            <a:r>
              <a:rPr lang="en-GB" sz="1200" dirty="0"/>
              <a:t> — SCI (especially ≥T6) can cause altered blood pressure responses, orthostatic hypotension and </a:t>
            </a:r>
            <a:r>
              <a:rPr lang="en-GB" sz="1200" b="1" dirty="0"/>
              <a:t>autonomic dysreflexia</a:t>
            </a:r>
            <a:r>
              <a:rPr lang="en-GB" sz="1200" dirty="0"/>
              <a:t> risk (potentially life-threatening). Heart-rate responses and VO₂ peak may be lower in some groups and require alternative intensity monitoring. </a:t>
            </a:r>
          </a:p>
          <a:p>
            <a:r>
              <a:rPr lang="en-GB" sz="1200" b="1" dirty="0"/>
              <a:t>Musculoskeletal considerations</a:t>
            </a:r>
            <a:r>
              <a:rPr lang="en-GB" sz="1200" dirty="0"/>
              <a:t> — altered loading patterns lead to overuse injuries (shoulder pain in wheelchair users), reduced bone density (below level of SCI) and contractures.</a:t>
            </a:r>
          </a:p>
          <a:p>
            <a:r>
              <a:rPr lang="en-GB" sz="1200" b="1" dirty="0"/>
              <a:t>Thermoregulation</a:t>
            </a:r>
            <a:r>
              <a:rPr lang="en-GB" sz="1200" dirty="0"/>
              <a:t> — impaired sweating and heat loss in some neurological impairments.</a:t>
            </a:r>
          </a:p>
          <a:p>
            <a:r>
              <a:rPr lang="en-GB" sz="1200" b="1" dirty="0"/>
              <a:t>Fatigue &amp; exertion perception</a:t>
            </a:r>
            <a:r>
              <a:rPr lang="en-GB" sz="1200" dirty="0"/>
              <a:t> — chronic fatigue, pain or spasticity can limit session duration and frequency.</a:t>
            </a:r>
          </a:p>
          <a:p>
            <a:r>
              <a:rPr lang="en-GB" sz="1200" b="1" dirty="0"/>
              <a:t>Secondary health risks</a:t>
            </a:r>
            <a:r>
              <a:rPr lang="en-GB" sz="1200" dirty="0"/>
              <a:t> — pressure ulcers, DVT risk, urinary tract infection and respiratory compromise in some groups.</a:t>
            </a:r>
          </a:p>
          <a:p>
            <a:r>
              <a:rPr lang="en-GB" sz="1200" b="1" dirty="0"/>
              <a:t>Psychosocial &amp; access barriers</a:t>
            </a:r>
            <a:r>
              <a:rPr lang="en-GB" sz="1200" dirty="0"/>
              <a:t> — transport, facility accessibility, stigma, lack of tailored coaching and equipment affordance (important when planning sessions). Activity Alliance and Disability Rights UK have resources on practical barriers.</a:t>
            </a:r>
          </a:p>
          <a:p>
            <a:endParaRPr lang="en-GB" sz="1200" dirty="0"/>
          </a:p>
        </p:txBody>
      </p:sp>
    </p:spTree>
    <p:extLst>
      <p:ext uri="{BB962C8B-B14F-4D97-AF65-F5344CB8AC3E}">
        <p14:creationId xmlns:p14="http://schemas.microsoft.com/office/powerpoint/2010/main" val="42847240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
          <p:cNvSpPr txBox="1"/>
          <p:nvPr/>
        </p:nvSpPr>
        <p:spPr>
          <a:xfrm>
            <a:off x="229235" y="115570"/>
            <a:ext cx="5617210" cy="583565"/>
          </a:xfrm>
          <a:prstGeom prst="rect">
            <a:avLst/>
          </a:prstGeom>
          <a:noFill/>
        </p:spPr>
        <p:txBody>
          <a:bodyPr wrap="square" rtlCol="0">
            <a:spAutoFit/>
          </a:bodyPr>
          <a:lstStyle/>
          <a:p>
            <a:r>
              <a:rPr lang="en-US" sz="3200" u="sng"/>
              <a:t>Disabled/Adapted Sports</a:t>
            </a:r>
          </a:p>
        </p:txBody>
      </p:sp>
      <p:sp>
        <p:nvSpPr>
          <p:cNvPr id="3" name="Text Box 2"/>
          <p:cNvSpPr txBox="1"/>
          <p:nvPr/>
        </p:nvSpPr>
        <p:spPr>
          <a:xfrm>
            <a:off x="229235" y="1083945"/>
            <a:ext cx="7123430" cy="2861310"/>
          </a:xfrm>
          <a:prstGeom prst="rect">
            <a:avLst/>
          </a:prstGeom>
          <a:noFill/>
        </p:spPr>
        <p:txBody>
          <a:bodyPr wrap="square" rtlCol="0">
            <a:spAutoFit/>
          </a:bodyPr>
          <a:lstStyle/>
          <a:p>
            <a:pPr marL="285750" indent="-285750">
              <a:buFont typeface="Arial" panose="020B0604020202020204" pitchFamily="34" charset="0"/>
              <a:buChar char="•"/>
            </a:pPr>
            <a:r>
              <a:rPr lang="en-US"/>
              <a:t>Disabled sports, also adaptive sport or parasports, are sports played by person with a disability, including </a:t>
            </a:r>
            <a:r>
              <a:rPr lang="en-US" i="1" u="sng"/>
              <a:t>physical and intellectual disabilities</a:t>
            </a:r>
            <a:r>
              <a:rPr lang="en-US"/>
              <a:t>. </a:t>
            </a:r>
          </a:p>
          <a:p>
            <a:pPr marL="285750" indent="-285750">
              <a:buFont typeface="Arial" panose="020B0604020202020204" pitchFamily="34" charset="0"/>
              <a:buChar char="•"/>
            </a:pPr>
            <a:r>
              <a:rPr lang="en-US"/>
              <a:t>As many disabled sports are based on existing able bodied sports, modified to meet the needs of person with a disability, they are sometimes reffered as </a:t>
            </a:r>
            <a:r>
              <a:rPr lang="en-US" i="1" u="sng"/>
              <a:t>ADAPTED SPORTS</a:t>
            </a:r>
            <a:r>
              <a:rPr lang="en-US"/>
              <a:t> for example: wheelchair tennis or basketball</a:t>
            </a:r>
          </a:p>
          <a:p>
            <a:pPr marL="285750" indent="-285750">
              <a:buFont typeface="Arial" panose="020B0604020202020204" pitchFamily="34" charset="0"/>
              <a:buChar char="•"/>
            </a:pPr>
            <a:r>
              <a:rPr lang="en-US"/>
              <a:t>However, not all disabled sports are adapted; several sports that have been specifically created for persons with a disability have no equivalent in non-disabled sports for example: torball</a:t>
            </a:r>
          </a:p>
        </p:txBody>
      </p:sp>
      <p:pic>
        <p:nvPicPr>
          <p:cNvPr id="102" name="Picture 101"/>
          <p:cNvPicPr/>
          <p:nvPr/>
        </p:nvPicPr>
        <p:blipFill>
          <a:blip r:embed="rId3"/>
          <a:stretch>
            <a:fillRect/>
          </a:stretch>
        </p:blipFill>
        <p:spPr>
          <a:xfrm>
            <a:off x="229235" y="4330065"/>
            <a:ext cx="3759200" cy="2442210"/>
          </a:xfrm>
          <a:prstGeom prst="rect">
            <a:avLst/>
          </a:prstGeom>
          <a:noFill/>
          <a:ln w="9525">
            <a:noFill/>
          </a:ln>
        </p:spPr>
      </p:pic>
      <p:pic>
        <p:nvPicPr>
          <p:cNvPr id="103" name="Picture 102"/>
          <p:cNvPicPr/>
          <p:nvPr/>
        </p:nvPicPr>
        <p:blipFill>
          <a:blip r:embed="rId4"/>
          <a:stretch>
            <a:fillRect/>
          </a:stretch>
        </p:blipFill>
        <p:spPr>
          <a:xfrm>
            <a:off x="4741545" y="4077335"/>
            <a:ext cx="3620135" cy="2694940"/>
          </a:xfrm>
          <a:prstGeom prst="rect">
            <a:avLst/>
          </a:prstGeom>
          <a:noFill/>
          <a:ln w="9525">
            <a:noFill/>
          </a:ln>
        </p:spPr>
      </p:pic>
      <p:pic>
        <p:nvPicPr>
          <p:cNvPr id="104" name="Picture 103"/>
          <p:cNvPicPr/>
          <p:nvPr/>
        </p:nvPicPr>
        <p:blipFill>
          <a:blip r:embed="rId5"/>
          <a:stretch>
            <a:fillRect/>
          </a:stretch>
        </p:blipFill>
        <p:spPr>
          <a:xfrm>
            <a:off x="8361680" y="208280"/>
            <a:ext cx="3830320" cy="4876165"/>
          </a:xfrm>
          <a:prstGeom prst="rect">
            <a:avLst/>
          </a:prstGeom>
          <a:noFill/>
          <a:ln w="9525">
            <a:noFill/>
          </a:ln>
        </p:spPr>
      </p:pic>
    </p:spTree>
    <p:extLst>
      <p:ext uri="{BB962C8B-B14F-4D97-AF65-F5344CB8AC3E}">
        <p14:creationId xmlns:p14="http://schemas.microsoft.com/office/powerpoint/2010/main" val="34147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
          <p:cNvSpPr txBox="1"/>
          <p:nvPr/>
        </p:nvSpPr>
        <p:spPr>
          <a:xfrm>
            <a:off x="229235" y="115570"/>
            <a:ext cx="5617210" cy="583565"/>
          </a:xfrm>
          <a:prstGeom prst="rect">
            <a:avLst/>
          </a:prstGeom>
          <a:noFill/>
        </p:spPr>
        <p:txBody>
          <a:bodyPr wrap="square" rtlCol="0">
            <a:spAutoFit/>
          </a:bodyPr>
          <a:lstStyle/>
          <a:p>
            <a:r>
              <a:rPr lang="en-US" sz="3200" u="sng"/>
              <a:t>Disabled/Adapted Sports</a:t>
            </a:r>
          </a:p>
        </p:txBody>
      </p:sp>
      <p:sp>
        <p:nvSpPr>
          <p:cNvPr id="4" name="Text Box 3"/>
          <p:cNvSpPr txBox="1"/>
          <p:nvPr/>
        </p:nvSpPr>
        <p:spPr>
          <a:xfrm>
            <a:off x="344805" y="1186180"/>
            <a:ext cx="7677150" cy="1753235"/>
          </a:xfrm>
          <a:prstGeom prst="rect">
            <a:avLst/>
          </a:prstGeom>
          <a:noFill/>
        </p:spPr>
        <p:txBody>
          <a:bodyPr wrap="square" rtlCol="0">
            <a:spAutoFit/>
          </a:bodyPr>
          <a:lstStyle/>
          <a:p>
            <a:pPr marL="285750" indent="-285750">
              <a:buFont typeface="Arial" panose="020B0604020202020204" pitchFamily="34" charset="0"/>
              <a:buChar char="•"/>
            </a:pPr>
            <a:r>
              <a:rPr lang="en-US"/>
              <a:t>Sports are adapted by changing aspects such as the rules, equipment, role of players, environment, playing area, time or duration. example; </a:t>
            </a:r>
          </a:p>
          <a:p>
            <a:pPr marL="742950" lvl="1" indent="-285750">
              <a:buFont typeface="Arial" panose="020B0604020202020204" pitchFamily="34" charset="0"/>
              <a:buChar char="•"/>
            </a:pPr>
            <a:r>
              <a:rPr lang="en-US"/>
              <a:t>wheelchair basketball: the rules height of the ring and court size are identicle, the only adaptation is in the dribble rule - two pushes and one bounce replaces the ‘ bouncing while travelling’ rule in normal basketball.</a:t>
            </a:r>
          </a:p>
        </p:txBody>
      </p:sp>
      <p:sp>
        <p:nvSpPr>
          <p:cNvPr id="5" name="Text Box 4"/>
          <p:cNvSpPr txBox="1"/>
          <p:nvPr/>
        </p:nvSpPr>
        <p:spPr>
          <a:xfrm>
            <a:off x="344805" y="3171825"/>
            <a:ext cx="7676515" cy="1476375"/>
          </a:xfrm>
          <a:prstGeom prst="rect">
            <a:avLst/>
          </a:prstGeom>
          <a:noFill/>
        </p:spPr>
        <p:txBody>
          <a:bodyPr wrap="square" rtlCol="0">
            <a:spAutoFit/>
          </a:bodyPr>
          <a:lstStyle/>
          <a:p>
            <a:pPr marL="285750" indent="-285750">
              <a:buFont typeface="Arial" panose="020B0604020202020204" pitchFamily="34" charset="0"/>
              <a:buChar char="•"/>
            </a:pPr>
            <a:r>
              <a:rPr lang="en-US"/>
              <a:t>Adaptation’s to sport may be needed for some disabled people but not others, example;</a:t>
            </a:r>
          </a:p>
          <a:p>
            <a:pPr marL="742950" lvl="1" indent="-285750">
              <a:buFont typeface="Arial" panose="020B0604020202020204" pitchFamily="34" charset="0"/>
              <a:buChar char="•"/>
            </a:pPr>
            <a:r>
              <a:rPr lang="en-US">
                <a:sym typeface="+mn-ea"/>
              </a:rPr>
              <a:t>a wheelchair tennis player can let the ball bounce twice before hitting it, but a deaf tennis player can only let the ball bounce once</a:t>
            </a:r>
            <a:endParaRPr lang="en-US"/>
          </a:p>
          <a:p>
            <a:pPr lvl="1" indent="0">
              <a:buFont typeface="Arial" panose="020B0604020202020204" pitchFamily="34" charset="0"/>
              <a:buNone/>
            </a:pPr>
            <a:endParaRPr lang="en-US"/>
          </a:p>
        </p:txBody>
      </p:sp>
      <p:pic>
        <p:nvPicPr>
          <p:cNvPr id="105" name="Picture 104"/>
          <p:cNvPicPr/>
          <p:nvPr/>
        </p:nvPicPr>
        <p:blipFill>
          <a:blip r:embed="rId3"/>
          <a:stretch>
            <a:fillRect/>
          </a:stretch>
        </p:blipFill>
        <p:spPr>
          <a:xfrm>
            <a:off x="8807704" y="114681"/>
            <a:ext cx="3212592" cy="3843528"/>
          </a:xfrm>
          <a:prstGeom prst="rect">
            <a:avLst/>
          </a:prstGeom>
          <a:noFill/>
          <a:ln w="9525">
            <a:noFill/>
          </a:ln>
        </p:spPr>
      </p:pic>
      <p:pic>
        <p:nvPicPr>
          <p:cNvPr id="107" name="Picture 106"/>
          <p:cNvPicPr/>
          <p:nvPr/>
        </p:nvPicPr>
        <p:blipFill>
          <a:blip r:embed="rId4"/>
          <a:stretch>
            <a:fillRect/>
          </a:stretch>
        </p:blipFill>
        <p:spPr>
          <a:xfrm>
            <a:off x="7917180" y="3958590"/>
            <a:ext cx="4208145" cy="2807335"/>
          </a:xfrm>
          <a:prstGeom prst="rect">
            <a:avLst/>
          </a:prstGeom>
          <a:noFill/>
          <a:ln w="9525">
            <a:noFill/>
          </a:ln>
        </p:spPr>
      </p:pic>
      <p:sp>
        <p:nvSpPr>
          <p:cNvPr id="6" name="Text Box 5"/>
          <p:cNvSpPr txBox="1"/>
          <p:nvPr/>
        </p:nvSpPr>
        <p:spPr>
          <a:xfrm>
            <a:off x="344805" y="4710430"/>
            <a:ext cx="5908675" cy="1753235"/>
          </a:xfrm>
          <a:prstGeom prst="rect">
            <a:avLst/>
          </a:prstGeom>
          <a:noFill/>
        </p:spPr>
        <p:txBody>
          <a:bodyPr wrap="square" rtlCol="0">
            <a:spAutoFit/>
          </a:bodyPr>
          <a:lstStyle/>
          <a:p>
            <a:r>
              <a:rPr lang="en-US" i="1" u="sng"/>
              <a:t>Integration and seggregated activities</a:t>
            </a:r>
            <a:endParaRPr lang="en-US" u="sng"/>
          </a:p>
          <a:p>
            <a:pPr marL="285750" indent="-285750">
              <a:buFont typeface="Arial" panose="020B0604020202020204" pitchFamily="34" charset="0"/>
              <a:buChar char="•"/>
            </a:pPr>
            <a:r>
              <a:rPr lang="en-US"/>
              <a:t>Integration in this context relates to the able bodied and disabled taking part together in the same activity at the same time</a:t>
            </a:r>
          </a:p>
          <a:p>
            <a:pPr marL="285750" indent="-285750">
              <a:buFont typeface="Arial" panose="020B0604020202020204" pitchFamily="34" charset="0"/>
              <a:buChar char="•"/>
            </a:pPr>
            <a:r>
              <a:rPr lang="en-US"/>
              <a:t>Segregated activity means people with disability participating among themselves</a:t>
            </a:r>
          </a:p>
        </p:txBody>
      </p:sp>
    </p:spTree>
    <p:extLst>
      <p:ext uri="{BB962C8B-B14F-4D97-AF65-F5344CB8AC3E}">
        <p14:creationId xmlns:p14="http://schemas.microsoft.com/office/powerpoint/2010/main" val="4050818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
          <p:cNvSpPr txBox="1"/>
          <p:nvPr/>
        </p:nvSpPr>
        <p:spPr>
          <a:xfrm>
            <a:off x="229235" y="115570"/>
            <a:ext cx="5617210" cy="583565"/>
          </a:xfrm>
          <a:prstGeom prst="rect">
            <a:avLst/>
          </a:prstGeom>
          <a:noFill/>
        </p:spPr>
        <p:txBody>
          <a:bodyPr wrap="square" rtlCol="0">
            <a:spAutoFit/>
          </a:bodyPr>
          <a:lstStyle/>
          <a:p>
            <a:r>
              <a:rPr lang="en-US" sz="3200" u="sng"/>
              <a:t>Disabled/Adapted Sports</a:t>
            </a:r>
          </a:p>
        </p:txBody>
      </p:sp>
      <p:sp>
        <p:nvSpPr>
          <p:cNvPr id="3" name="Text Box 2"/>
          <p:cNvSpPr txBox="1"/>
          <p:nvPr/>
        </p:nvSpPr>
        <p:spPr>
          <a:xfrm>
            <a:off x="358140" y="1024890"/>
            <a:ext cx="4572000" cy="3415030"/>
          </a:xfrm>
          <a:prstGeom prst="rect">
            <a:avLst/>
          </a:prstGeom>
          <a:noFill/>
        </p:spPr>
        <p:txBody>
          <a:bodyPr wrap="square" rtlCol="0">
            <a:spAutoFit/>
          </a:bodyPr>
          <a:lstStyle/>
          <a:p>
            <a:pPr marL="285750" indent="-285750">
              <a:buFont typeface="Arial" panose="020B0604020202020204" pitchFamily="34" charset="0"/>
              <a:buChar char="•"/>
            </a:pPr>
            <a:r>
              <a:rPr lang="en-US"/>
              <a:t>Team Sports for the Physically disabled</a:t>
            </a:r>
          </a:p>
          <a:p>
            <a:pPr marL="742950" lvl="1" indent="-285750">
              <a:buFont typeface="Arial" panose="020B0604020202020204" pitchFamily="34" charset="0"/>
              <a:buChar char="•"/>
            </a:pPr>
            <a:r>
              <a:rPr lang="en-US"/>
              <a:t>Wheelchair Basketball</a:t>
            </a:r>
          </a:p>
          <a:p>
            <a:pPr marL="742950" lvl="1" indent="-285750">
              <a:buFont typeface="Arial" panose="020B0604020202020204" pitchFamily="34" charset="0"/>
              <a:buChar char="•"/>
            </a:pPr>
            <a:r>
              <a:rPr lang="en-US">
                <a:sym typeface="+mn-ea"/>
              </a:rPr>
              <a:t>Wheelchair Rugby</a:t>
            </a:r>
          </a:p>
          <a:p>
            <a:pPr marL="742950" lvl="1" indent="-285750">
              <a:buFont typeface="Arial" panose="020B0604020202020204" pitchFamily="34" charset="0"/>
              <a:buChar char="•"/>
            </a:pPr>
            <a:r>
              <a:rPr lang="en-US">
                <a:sym typeface="+mn-ea"/>
              </a:rPr>
              <a:t>Wheelchair Rugby League</a:t>
            </a:r>
          </a:p>
          <a:p>
            <a:pPr marL="742950" lvl="1" indent="-285750">
              <a:buFont typeface="Arial" panose="020B0604020202020204" pitchFamily="34" charset="0"/>
              <a:buChar char="•"/>
            </a:pPr>
            <a:r>
              <a:rPr lang="en-US">
                <a:sym typeface="+mn-ea"/>
              </a:rPr>
              <a:t>Wheelchair Tennis</a:t>
            </a:r>
          </a:p>
          <a:p>
            <a:pPr marL="742950" lvl="1" indent="-285750">
              <a:buFont typeface="Arial" panose="020B0604020202020204" pitchFamily="34" charset="0"/>
              <a:buChar char="•"/>
            </a:pPr>
            <a:r>
              <a:rPr lang="en-US">
                <a:sym typeface="+mn-ea"/>
              </a:rPr>
              <a:t>Wheelchair Curling</a:t>
            </a:r>
          </a:p>
          <a:p>
            <a:pPr marL="742950" lvl="1" indent="-285750">
              <a:buFont typeface="Arial" panose="020B0604020202020204" pitchFamily="34" charset="0"/>
              <a:buChar char="•"/>
            </a:pPr>
            <a:r>
              <a:rPr lang="en-US">
                <a:sym typeface="+mn-ea"/>
              </a:rPr>
              <a:t>Wheelchair Dancing</a:t>
            </a:r>
          </a:p>
          <a:p>
            <a:pPr marL="742950" lvl="1" indent="-285750">
              <a:buFont typeface="Arial" panose="020B0604020202020204" pitchFamily="34" charset="0"/>
              <a:buChar char="•"/>
            </a:pPr>
            <a:r>
              <a:rPr lang="en-US"/>
              <a:t>Powerchair Football</a:t>
            </a:r>
          </a:p>
          <a:p>
            <a:pPr marL="742950" lvl="1" indent="-285750">
              <a:buFont typeface="Arial" panose="020B0604020202020204" pitchFamily="34" charset="0"/>
              <a:buChar char="•"/>
            </a:pPr>
            <a:r>
              <a:rPr lang="en-US"/>
              <a:t>Power Hockey</a:t>
            </a:r>
          </a:p>
          <a:p>
            <a:pPr marL="742950" lvl="1" indent="-285750">
              <a:buFont typeface="Arial" panose="020B0604020202020204" pitchFamily="34" charset="0"/>
              <a:buChar char="•"/>
            </a:pPr>
            <a:r>
              <a:rPr lang="en-US"/>
              <a:t>Sledge Hockey</a:t>
            </a:r>
          </a:p>
          <a:p>
            <a:pPr marL="742950" lvl="1" indent="-285750">
              <a:buFont typeface="Arial" panose="020B0604020202020204" pitchFamily="34" charset="0"/>
              <a:buChar char="•"/>
            </a:pPr>
            <a:r>
              <a:rPr lang="en-US"/>
              <a:t>Paralympic Football</a:t>
            </a:r>
          </a:p>
          <a:p>
            <a:pPr marL="742950" lvl="1" indent="-285750">
              <a:buFont typeface="Arial" panose="020B0604020202020204" pitchFamily="34" charset="0"/>
              <a:buChar char="•"/>
            </a:pPr>
            <a:r>
              <a:rPr lang="en-US"/>
              <a:t>Sitting Volleyball</a:t>
            </a:r>
          </a:p>
        </p:txBody>
      </p:sp>
      <p:sp>
        <p:nvSpPr>
          <p:cNvPr id="4" name="Text Box 3"/>
          <p:cNvSpPr txBox="1"/>
          <p:nvPr/>
        </p:nvSpPr>
        <p:spPr>
          <a:xfrm>
            <a:off x="358140" y="5064760"/>
            <a:ext cx="4064000" cy="1476375"/>
          </a:xfrm>
          <a:prstGeom prst="rect">
            <a:avLst/>
          </a:prstGeom>
          <a:noFill/>
        </p:spPr>
        <p:txBody>
          <a:bodyPr wrap="square" rtlCol="0">
            <a:spAutoFit/>
          </a:bodyPr>
          <a:lstStyle/>
          <a:p>
            <a:pPr marL="285750" indent="-285750">
              <a:buFont typeface="Arial" panose="020B0604020202020204" pitchFamily="34" charset="0"/>
              <a:buChar char="•"/>
            </a:pPr>
            <a:r>
              <a:rPr lang="en-US"/>
              <a:t>Team Sports for the Blind</a:t>
            </a:r>
          </a:p>
          <a:p>
            <a:pPr marL="742950" lvl="1" indent="-285750">
              <a:buFont typeface="Arial" panose="020B0604020202020204" pitchFamily="34" charset="0"/>
              <a:buChar char="•"/>
            </a:pPr>
            <a:r>
              <a:rPr lang="en-US"/>
              <a:t>Goalball</a:t>
            </a:r>
          </a:p>
          <a:p>
            <a:pPr marL="742950" lvl="1" indent="-285750">
              <a:buFont typeface="Arial" panose="020B0604020202020204" pitchFamily="34" charset="0"/>
              <a:buChar char="•"/>
            </a:pPr>
            <a:r>
              <a:rPr lang="en-US"/>
              <a:t>Torball</a:t>
            </a:r>
          </a:p>
          <a:p>
            <a:pPr marL="742950" lvl="1" indent="-285750">
              <a:buFont typeface="Arial" panose="020B0604020202020204" pitchFamily="34" charset="0"/>
              <a:buChar char="•"/>
            </a:pPr>
            <a:r>
              <a:rPr lang="en-US"/>
              <a:t>Blind cricket</a:t>
            </a:r>
          </a:p>
          <a:p>
            <a:pPr marL="742950" lvl="1" indent="-285750">
              <a:buFont typeface="Arial" panose="020B0604020202020204" pitchFamily="34" charset="0"/>
              <a:buChar char="•"/>
            </a:pPr>
            <a:r>
              <a:rPr lang="en-US"/>
              <a:t>Showdown</a:t>
            </a:r>
          </a:p>
        </p:txBody>
      </p:sp>
      <p:sp>
        <p:nvSpPr>
          <p:cNvPr id="5" name="Text Box 4"/>
          <p:cNvSpPr txBox="1"/>
          <p:nvPr/>
        </p:nvSpPr>
        <p:spPr>
          <a:xfrm>
            <a:off x="5334000" y="1130935"/>
            <a:ext cx="4064000" cy="645160"/>
          </a:xfrm>
          <a:prstGeom prst="rect">
            <a:avLst/>
          </a:prstGeom>
          <a:noFill/>
        </p:spPr>
        <p:txBody>
          <a:bodyPr wrap="square" rtlCol="0">
            <a:spAutoFit/>
          </a:bodyPr>
          <a:lstStyle/>
          <a:p>
            <a:pPr marL="285750" indent="-285750">
              <a:buFont typeface="Arial" panose="020B0604020202020204" pitchFamily="34" charset="0"/>
              <a:buChar char="•"/>
            </a:pPr>
            <a:r>
              <a:rPr lang="en-US"/>
              <a:t>Team Sports for the Deaf</a:t>
            </a:r>
          </a:p>
          <a:p>
            <a:pPr marL="742950" lvl="1" indent="-285750">
              <a:buFont typeface="Arial" panose="020B0604020202020204" pitchFamily="34" charset="0"/>
              <a:buChar char="•"/>
            </a:pPr>
            <a:r>
              <a:rPr lang="en-US"/>
              <a:t>Deaf Basketball</a:t>
            </a:r>
          </a:p>
        </p:txBody>
      </p:sp>
      <p:sp>
        <p:nvSpPr>
          <p:cNvPr id="6" name="Text Box 5"/>
          <p:cNvSpPr txBox="1"/>
          <p:nvPr/>
        </p:nvSpPr>
        <p:spPr>
          <a:xfrm>
            <a:off x="5334000" y="1994535"/>
            <a:ext cx="4662805" cy="1476375"/>
          </a:xfrm>
          <a:prstGeom prst="rect">
            <a:avLst/>
          </a:prstGeom>
          <a:noFill/>
        </p:spPr>
        <p:txBody>
          <a:bodyPr wrap="square" rtlCol="0">
            <a:spAutoFit/>
          </a:bodyPr>
          <a:lstStyle/>
          <a:p>
            <a:pPr marL="285750" indent="-285750">
              <a:buFont typeface="Arial" panose="020B0604020202020204" pitchFamily="34" charset="0"/>
              <a:buChar char="•"/>
            </a:pPr>
            <a:r>
              <a:rPr lang="en-US"/>
              <a:t>Track and Field events for the Disabled</a:t>
            </a:r>
          </a:p>
          <a:p>
            <a:pPr marL="742950" lvl="1" indent="-285750">
              <a:buFont typeface="Arial" panose="020B0604020202020204" pitchFamily="34" charset="0"/>
              <a:buChar char="•"/>
            </a:pPr>
            <a:r>
              <a:rPr lang="en-US"/>
              <a:t>Club Throw</a:t>
            </a:r>
          </a:p>
          <a:p>
            <a:pPr marL="742950" lvl="1" indent="-285750">
              <a:buFont typeface="Arial" panose="020B0604020202020204" pitchFamily="34" charset="0"/>
              <a:buChar char="•"/>
            </a:pPr>
            <a:r>
              <a:rPr lang="en-US"/>
              <a:t>Softball Throw</a:t>
            </a:r>
          </a:p>
          <a:p>
            <a:pPr marL="742950" lvl="1" indent="-285750">
              <a:buFont typeface="Arial" panose="020B0604020202020204" pitchFamily="34" charset="0"/>
              <a:buChar char="•"/>
            </a:pPr>
            <a:r>
              <a:rPr lang="en-US"/>
              <a:t>Racerunning</a:t>
            </a:r>
          </a:p>
          <a:p>
            <a:pPr marL="742950" lvl="1" indent="-285750">
              <a:buFont typeface="Arial" panose="020B0604020202020204" pitchFamily="34" charset="0"/>
              <a:buChar char="•"/>
            </a:pPr>
            <a:r>
              <a:rPr lang="en-US"/>
              <a:t>Wheelchair Racing</a:t>
            </a:r>
          </a:p>
        </p:txBody>
      </p:sp>
    </p:spTree>
    <p:extLst>
      <p:ext uri="{BB962C8B-B14F-4D97-AF65-F5344CB8AC3E}">
        <p14:creationId xmlns:p14="http://schemas.microsoft.com/office/powerpoint/2010/main" val="3645000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
          <p:cNvSpPr txBox="1"/>
          <p:nvPr/>
        </p:nvSpPr>
        <p:spPr>
          <a:xfrm>
            <a:off x="229235" y="115570"/>
            <a:ext cx="5617210" cy="583565"/>
          </a:xfrm>
          <a:prstGeom prst="rect">
            <a:avLst/>
          </a:prstGeom>
          <a:noFill/>
        </p:spPr>
        <p:txBody>
          <a:bodyPr wrap="square" rtlCol="0">
            <a:spAutoFit/>
          </a:bodyPr>
          <a:lstStyle/>
          <a:p>
            <a:r>
              <a:rPr lang="en-US" sz="3200" u="sng"/>
              <a:t>Disabled/Adapted Sports</a:t>
            </a:r>
          </a:p>
        </p:txBody>
      </p:sp>
      <p:sp>
        <p:nvSpPr>
          <p:cNvPr id="7" name="Text Box 6"/>
          <p:cNvSpPr txBox="1"/>
          <p:nvPr/>
        </p:nvSpPr>
        <p:spPr>
          <a:xfrm>
            <a:off x="598805" y="1256030"/>
            <a:ext cx="4064000" cy="857250"/>
          </a:xfrm>
          <a:prstGeom prst="rect">
            <a:avLst/>
          </a:prstGeom>
          <a:noFill/>
        </p:spPr>
        <p:txBody>
          <a:bodyPr wrap="square" rtlCol="0">
            <a:noAutofit/>
          </a:bodyPr>
          <a:lstStyle/>
          <a:p>
            <a:pPr marL="285750" indent="-285750">
              <a:buFont typeface="Arial" panose="020B0604020202020204" pitchFamily="34" charset="0"/>
              <a:buChar char="•"/>
            </a:pPr>
            <a:r>
              <a:rPr lang="en-US"/>
              <a:t>Individual Sports for the Disabled</a:t>
            </a:r>
          </a:p>
          <a:p>
            <a:pPr marL="742950" lvl="1" indent="-285750">
              <a:buFont typeface="Arial" panose="020B0604020202020204" pitchFamily="34" charset="0"/>
              <a:buChar char="•"/>
            </a:pPr>
            <a:r>
              <a:rPr lang="en-US"/>
              <a:t>Wheelchair Fencing</a:t>
            </a:r>
          </a:p>
          <a:p>
            <a:pPr marL="742950" lvl="1" indent="-285750">
              <a:buFont typeface="Arial" panose="020B0604020202020204" pitchFamily="34" charset="0"/>
              <a:buChar char="•"/>
            </a:pPr>
            <a:r>
              <a:rPr lang="en-US"/>
              <a:t>Paratriathlon</a:t>
            </a:r>
          </a:p>
          <a:p>
            <a:pPr marL="742950" lvl="1" indent="-285750">
              <a:buFont typeface="Arial" panose="020B0604020202020204" pitchFamily="34" charset="0"/>
              <a:buChar char="•"/>
            </a:pPr>
            <a:r>
              <a:rPr lang="en-US"/>
              <a:t>Para-Cycling</a:t>
            </a:r>
          </a:p>
          <a:p>
            <a:pPr marL="742950" lvl="1" indent="-285750">
              <a:buFont typeface="Arial" panose="020B0604020202020204" pitchFamily="34" charset="0"/>
              <a:buChar char="•"/>
            </a:pPr>
            <a:r>
              <a:rPr lang="en-US"/>
              <a:t>Para-Climbing</a:t>
            </a:r>
          </a:p>
          <a:p>
            <a:pPr marL="742950" lvl="1" indent="-285750">
              <a:buFont typeface="Arial" panose="020B0604020202020204" pitchFamily="34" charset="0"/>
              <a:buChar char="•"/>
            </a:pPr>
            <a:r>
              <a:rPr lang="en-US"/>
              <a:t>Boccia</a:t>
            </a:r>
          </a:p>
        </p:txBody>
      </p:sp>
      <p:pic>
        <p:nvPicPr>
          <p:cNvPr id="109" name="Picture 108"/>
          <p:cNvPicPr/>
          <p:nvPr/>
        </p:nvPicPr>
        <p:blipFill>
          <a:blip r:embed="rId3"/>
          <a:stretch>
            <a:fillRect/>
          </a:stretch>
        </p:blipFill>
        <p:spPr>
          <a:xfrm>
            <a:off x="6759575" y="387350"/>
            <a:ext cx="4923155" cy="4262120"/>
          </a:xfrm>
          <a:prstGeom prst="rect">
            <a:avLst/>
          </a:prstGeom>
          <a:noFill/>
          <a:ln w="9525">
            <a:noFill/>
          </a:ln>
        </p:spPr>
      </p:pic>
      <p:pic>
        <p:nvPicPr>
          <p:cNvPr id="110" name="Picture 109"/>
          <p:cNvPicPr/>
          <p:nvPr/>
        </p:nvPicPr>
        <p:blipFill>
          <a:blip r:embed="rId4"/>
          <a:srcRect t="26204" b="14852"/>
          <a:stretch>
            <a:fillRect/>
          </a:stretch>
        </p:blipFill>
        <p:spPr>
          <a:xfrm>
            <a:off x="229235" y="3145155"/>
            <a:ext cx="5951220" cy="3491230"/>
          </a:xfrm>
          <a:prstGeom prst="rect">
            <a:avLst/>
          </a:prstGeom>
          <a:noFill/>
          <a:ln w="9525">
            <a:noFill/>
          </a:ln>
        </p:spPr>
      </p:pic>
    </p:spTree>
    <p:extLst>
      <p:ext uri="{BB962C8B-B14F-4D97-AF65-F5344CB8AC3E}">
        <p14:creationId xmlns:p14="http://schemas.microsoft.com/office/powerpoint/2010/main" val="1712862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AU" u="sng" dirty="0"/>
              <a:t>Prevalence </a:t>
            </a:r>
          </a:p>
        </p:txBody>
      </p:sp>
      <p:sp>
        <p:nvSpPr>
          <p:cNvPr id="3" name="Содержимое 2"/>
          <p:cNvSpPr>
            <a:spLocks noGrp="1"/>
          </p:cNvSpPr>
          <p:nvPr>
            <p:ph idx="1"/>
          </p:nvPr>
        </p:nvSpPr>
        <p:spPr>
          <a:xfrm>
            <a:off x="755515" y="1445435"/>
            <a:ext cx="8229600" cy="4191744"/>
          </a:xfrm>
        </p:spPr>
        <p:txBody>
          <a:bodyPr>
            <a:noAutofit/>
          </a:bodyPr>
          <a:lstStyle/>
          <a:p>
            <a:pPr marL="0" indent="0" eaLnBrk="0" fontAlgn="base" hangingPunct="0">
              <a:spcBef>
                <a:spcPct val="0"/>
              </a:spcBef>
              <a:spcAft>
                <a:spcPct val="0"/>
              </a:spcAft>
              <a:buNone/>
            </a:pPr>
            <a:r>
              <a:rPr lang="en-US" altLang="en-US" dirty="0"/>
              <a:t>According to the </a:t>
            </a:r>
            <a:r>
              <a:rPr lang="en-US" altLang="en-US" b="1" dirty="0"/>
              <a:t>Department for Work and Pensions (DWP) Family Resources Survey (2022–23)</a:t>
            </a:r>
            <a:r>
              <a:rPr lang="en-US" altLang="en-US" dirty="0"/>
              <a:t>, there were about </a:t>
            </a:r>
            <a:r>
              <a:rPr lang="en-US" altLang="en-US" b="1" dirty="0"/>
              <a:t>16.1 million people in the UK</a:t>
            </a:r>
            <a:r>
              <a:rPr lang="en-US" altLang="en-US" dirty="0"/>
              <a:t> with a disability under the definition used in the survey. </a:t>
            </a:r>
          </a:p>
          <a:p>
            <a:pPr marL="0" indent="0" eaLnBrk="0" fontAlgn="base" hangingPunct="0">
              <a:spcBef>
                <a:spcPct val="0"/>
              </a:spcBef>
              <a:spcAft>
                <a:spcPct val="0"/>
              </a:spcAft>
              <a:buNone/>
            </a:pPr>
            <a:endParaRPr lang="en-US" altLang="en-US" dirty="0"/>
          </a:p>
          <a:p>
            <a:pPr marL="0" indent="0" eaLnBrk="0" fontAlgn="base" hangingPunct="0">
              <a:spcBef>
                <a:spcPct val="0"/>
              </a:spcBef>
              <a:spcAft>
                <a:spcPct val="0"/>
              </a:spcAft>
              <a:buNone/>
            </a:pPr>
            <a:r>
              <a:rPr lang="en-US" altLang="en-US" dirty="0"/>
              <a:t>This is </a:t>
            </a:r>
            <a:r>
              <a:rPr lang="en-US" altLang="en-US" b="1" dirty="0"/>
              <a:t>about 24% of the total population</a:t>
            </a:r>
            <a:r>
              <a:rPr lang="en-US" altLang="en-US" dirty="0"/>
              <a:t>. </a:t>
            </a:r>
          </a:p>
          <a:p>
            <a:pPr marL="0" indent="0" eaLnBrk="0" fontAlgn="base" hangingPunct="0">
              <a:spcBef>
                <a:spcPct val="0"/>
              </a:spcBef>
              <a:spcAft>
                <a:spcPct val="0"/>
              </a:spcAft>
              <a:buNone/>
            </a:pPr>
            <a:endParaRPr lang="en-US" altLang="en-US" dirty="0"/>
          </a:p>
          <a:p>
            <a:pPr marL="0" indent="0" eaLnBrk="0" fontAlgn="base" hangingPunct="0">
              <a:spcBef>
                <a:spcPct val="0"/>
              </a:spcBef>
              <a:spcAft>
                <a:spcPct val="0"/>
              </a:spcAft>
              <a:buNone/>
            </a:pPr>
            <a:r>
              <a:rPr lang="en-US" altLang="en-US" dirty="0"/>
              <a:t>Of that 24%, it is estimated that </a:t>
            </a:r>
            <a:r>
              <a:rPr lang="en-US" altLang="en-US" b="1" dirty="0"/>
              <a:t>23% of working-age adults</a:t>
            </a:r>
            <a:r>
              <a:rPr lang="en-US" altLang="en-US" dirty="0"/>
              <a:t> are disabled. “Working-age” here refers to adults between 16 and state pension age. </a:t>
            </a:r>
          </a:p>
          <a:p>
            <a:endParaRPr lang="en-AU" dirty="0"/>
          </a:p>
          <a:p>
            <a:pPr marL="0" indent="0">
              <a:buNone/>
            </a:pPr>
            <a:r>
              <a:rPr lang="en-AU" dirty="0"/>
              <a:t>Physical limitations were the most common form of disability (66% or 4 million), followed by sight, hearing or speech (35% or 2.1 million). Just over half of people with a disability (3.1 million) did not specify the type of disability.</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7D57C14D-BA8F-92BA-FED5-43350760D273}"/>
              </a:ext>
            </a:extLst>
          </p:cNvPr>
          <p:cNvGraphicFramePr>
            <a:graphicFrameLocks noGrp="1"/>
          </p:cNvGraphicFramePr>
          <p:nvPr>
            <p:ph idx="1"/>
          </p:nvPr>
        </p:nvGraphicFramePr>
        <p:xfrm>
          <a:off x="1981200" y="836713"/>
          <a:ext cx="8229600" cy="5487887"/>
        </p:xfrm>
        <a:graphic>
          <a:graphicData uri="http://schemas.openxmlformats.org/drawingml/2006/table">
            <a:tbl>
              <a:tblPr/>
              <a:tblGrid>
                <a:gridCol w="1645920">
                  <a:extLst>
                    <a:ext uri="{9D8B030D-6E8A-4147-A177-3AD203B41FA5}">
                      <a16:colId xmlns:a16="http://schemas.microsoft.com/office/drawing/2014/main" val="2345895848"/>
                    </a:ext>
                  </a:extLst>
                </a:gridCol>
                <a:gridCol w="1645920">
                  <a:extLst>
                    <a:ext uri="{9D8B030D-6E8A-4147-A177-3AD203B41FA5}">
                      <a16:colId xmlns:a16="http://schemas.microsoft.com/office/drawing/2014/main" val="1523406451"/>
                    </a:ext>
                  </a:extLst>
                </a:gridCol>
                <a:gridCol w="1645920">
                  <a:extLst>
                    <a:ext uri="{9D8B030D-6E8A-4147-A177-3AD203B41FA5}">
                      <a16:colId xmlns:a16="http://schemas.microsoft.com/office/drawing/2014/main" val="60177224"/>
                    </a:ext>
                  </a:extLst>
                </a:gridCol>
                <a:gridCol w="1645920">
                  <a:extLst>
                    <a:ext uri="{9D8B030D-6E8A-4147-A177-3AD203B41FA5}">
                      <a16:colId xmlns:a16="http://schemas.microsoft.com/office/drawing/2014/main" val="4223111142"/>
                    </a:ext>
                  </a:extLst>
                </a:gridCol>
                <a:gridCol w="1645920">
                  <a:extLst>
                    <a:ext uri="{9D8B030D-6E8A-4147-A177-3AD203B41FA5}">
                      <a16:colId xmlns:a16="http://schemas.microsoft.com/office/drawing/2014/main" val="2738664807"/>
                    </a:ext>
                  </a:extLst>
                </a:gridCol>
              </a:tblGrid>
              <a:tr h="276369">
                <a:tc>
                  <a:txBody>
                    <a:bodyPr/>
                    <a:lstStyle/>
                    <a:p>
                      <a:pPr>
                        <a:buNone/>
                      </a:pPr>
                      <a:r>
                        <a:rPr lang="en-GB" sz="600"/>
                        <a:t>Source / Region</a:t>
                      </a:r>
                    </a:p>
                  </a:txBody>
                  <a:tcPr marL="31579" marR="31579" marT="15789" marB="15789" anchor="ctr">
                    <a:lnL>
                      <a:noFill/>
                    </a:lnL>
                    <a:lnR>
                      <a:noFill/>
                    </a:lnR>
                    <a:lnT>
                      <a:noFill/>
                    </a:lnT>
                    <a:lnB>
                      <a:noFill/>
                    </a:lnB>
                    <a:noFill/>
                  </a:tcPr>
                </a:tc>
                <a:tc>
                  <a:txBody>
                    <a:bodyPr/>
                    <a:lstStyle/>
                    <a:p>
                      <a:pPr>
                        <a:buNone/>
                      </a:pPr>
                      <a:r>
                        <a:rPr lang="en-GB" sz="600"/>
                        <a:t>Population</a:t>
                      </a:r>
                    </a:p>
                  </a:txBody>
                  <a:tcPr marL="31579" marR="31579" marT="15789" marB="15789" anchor="ctr">
                    <a:lnL>
                      <a:noFill/>
                    </a:lnL>
                    <a:lnR>
                      <a:noFill/>
                    </a:lnR>
                    <a:lnT>
                      <a:noFill/>
                    </a:lnT>
                    <a:lnB>
                      <a:noFill/>
                    </a:lnB>
                    <a:noFill/>
                  </a:tcPr>
                </a:tc>
                <a:tc>
                  <a:txBody>
                    <a:bodyPr/>
                    <a:lstStyle/>
                    <a:p>
                      <a:pPr>
                        <a:buNone/>
                      </a:pPr>
                      <a:r>
                        <a:rPr lang="en-GB" sz="600"/>
                        <a:t>By Disability</a:t>
                      </a:r>
                    </a:p>
                  </a:txBody>
                  <a:tcPr marL="31579" marR="31579" marT="15789" marB="15789" anchor="ctr">
                    <a:lnL>
                      <a:noFill/>
                    </a:lnL>
                    <a:lnR>
                      <a:noFill/>
                    </a:lnR>
                    <a:lnT>
                      <a:noFill/>
                    </a:lnT>
                    <a:lnB>
                      <a:noFill/>
                    </a:lnB>
                    <a:noFill/>
                  </a:tcPr>
                </a:tc>
                <a:tc>
                  <a:txBody>
                    <a:bodyPr/>
                    <a:lstStyle/>
                    <a:p>
                      <a:pPr>
                        <a:buNone/>
                      </a:pPr>
                      <a:r>
                        <a:rPr lang="en-GB" sz="600"/>
                        <a:t>By Sex</a:t>
                      </a:r>
                    </a:p>
                  </a:txBody>
                  <a:tcPr marL="31579" marR="31579" marT="15789" marB="15789" anchor="ctr">
                    <a:lnL>
                      <a:noFill/>
                    </a:lnL>
                    <a:lnR>
                      <a:noFill/>
                    </a:lnR>
                    <a:lnT>
                      <a:noFill/>
                    </a:lnT>
                    <a:lnB>
                      <a:noFill/>
                    </a:lnB>
                    <a:noFill/>
                  </a:tcPr>
                </a:tc>
                <a:tc>
                  <a:txBody>
                    <a:bodyPr/>
                    <a:lstStyle/>
                    <a:p>
                      <a:pPr>
                        <a:buNone/>
                      </a:pPr>
                      <a:r>
                        <a:rPr lang="en-GB" sz="600"/>
                        <a:t>Notes</a:t>
                      </a:r>
                    </a:p>
                  </a:txBody>
                  <a:tcPr marL="31579" marR="31579" marT="15789" marB="15789" anchor="ctr">
                    <a:lnL>
                      <a:noFill/>
                    </a:lnL>
                    <a:lnR>
                      <a:noFill/>
                    </a:lnR>
                    <a:lnT>
                      <a:noFill/>
                    </a:lnT>
                    <a:lnB>
                      <a:noFill/>
                    </a:lnB>
                    <a:noFill/>
                  </a:tcPr>
                </a:tc>
                <a:extLst>
                  <a:ext uri="{0D108BD9-81ED-4DB2-BD59-A6C34878D82A}">
                    <a16:rowId xmlns:a16="http://schemas.microsoft.com/office/drawing/2014/main" val="748010403"/>
                  </a:ext>
                </a:extLst>
              </a:tr>
              <a:tr h="1105474">
                <a:tc>
                  <a:txBody>
                    <a:bodyPr/>
                    <a:lstStyle/>
                    <a:p>
                      <a:pPr>
                        <a:buNone/>
                      </a:pPr>
                      <a:r>
                        <a:rPr lang="en-GB" sz="600" b="1" dirty="0"/>
                        <a:t>Sport Wales, National Survey for Wales 2022–23</a:t>
                      </a:r>
                      <a:endParaRPr lang="en-GB" sz="600" dirty="0"/>
                    </a:p>
                  </a:txBody>
                  <a:tcPr marL="31579" marR="31579" marT="15789" marB="15789" anchor="ctr">
                    <a:lnL>
                      <a:noFill/>
                    </a:lnL>
                    <a:lnR>
                      <a:noFill/>
                    </a:lnR>
                    <a:lnT>
                      <a:noFill/>
                    </a:lnT>
                    <a:lnB>
                      <a:noFill/>
                    </a:lnB>
                    <a:noFill/>
                  </a:tcPr>
                </a:tc>
                <a:tc>
                  <a:txBody>
                    <a:bodyPr/>
                    <a:lstStyle/>
                    <a:p>
                      <a:pPr>
                        <a:buNone/>
                      </a:pPr>
                      <a:r>
                        <a:rPr lang="en-GB" sz="600"/>
                        <a:t>Adults 16+ in Wales</a:t>
                      </a:r>
                    </a:p>
                  </a:txBody>
                  <a:tcPr marL="31579" marR="31579" marT="15789" marB="15789" anchor="ctr">
                    <a:lnL>
                      <a:noFill/>
                    </a:lnL>
                    <a:lnR>
                      <a:noFill/>
                    </a:lnR>
                    <a:lnT>
                      <a:noFill/>
                    </a:lnT>
                    <a:lnB>
                      <a:noFill/>
                    </a:lnB>
                    <a:noFill/>
                  </a:tcPr>
                </a:tc>
                <a:tc>
                  <a:txBody>
                    <a:bodyPr/>
                    <a:lstStyle/>
                    <a:p>
                      <a:pPr>
                        <a:buNone/>
                      </a:pPr>
                      <a:r>
                        <a:rPr lang="en-GB" sz="600"/>
                        <a:t>• With longstanding illness/disability: </a:t>
                      </a:r>
                      <a:r>
                        <a:rPr lang="en-GB" sz="600" b="1"/>
                        <a:t>~49%</a:t>
                      </a:r>
                      <a:r>
                        <a:rPr lang="en-GB" sz="600"/>
                        <a:t> did sport/physical activity in last 4 weeks • Without: </a:t>
                      </a:r>
                      <a:r>
                        <a:rPr lang="en-GB" sz="600" b="1"/>
                        <a:t>~72%</a:t>
                      </a:r>
                      <a:endParaRPr lang="en-GB" sz="600"/>
                    </a:p>
                  </a:txBody>
                  <a:tcPr marL="31579" marR="31579" marT="15789" marB="15789" anchor="ctr">
                    <a:lnL>
                      <a:noFill/>
                    </a:lnL>
                    <a:lnR>
                      <a:noFill/>
                    </a:lnR>
                    <a:lnT>
                      <a:noFill/>
                    </a:lnT>
                    <a:lnB>
                      <a:noFill/>
                    </a:lnB>
                    <a:noFill/>
                  </a:tcPr>
                </a:tc>
                <a:tc>
                  <a:txBody>
                    <a:bodyPr/>
                    <a:lstStyle/>
                    <a:p>
                      <a:pPr>
                        <a:buNone/>
                      </a:pPr>
                      <a:r>
                        <a:rPr lang="en-GB" sz="600"/>
                        <a:t>• Males: </a:t>
                      </a:r>
                      <a:r>
                        <a:rPr lang="en-GB" sz="600" b="1"/>
                        <a:t>~64%</a:t>
                      </a:r>
                      <a:r>
                        <a:rPr lang="en-GB" sz="600"/>
                        <a:t> • Females: </a:t>
                      </a:r>
                      <a:r>
                        <a:rPr lang="en-GB" sz="600" b="1"/>
                        <a:t>~57%</a:t>
                      </a:r>
                      <a:endParaRPr lang="en-GB" sz="600"/>
                    </a:p>
                  </a:txBody>
                  <a:tcPr marL="31579" marR="31579" marT="15789" marB="15789" anchor="ctr">
                    <a:lnL>
                      <a:noFill/>
                    </a:lnL>
                    <a:lnR>
                      <a:noFill/>
                    </a:lnR>
                    <a:lnT>
                      <a:noFill/>
                    </a:lnT>
                    <a:lnB>
                      <a:noFill/>
                    </a:lnB>
                    <a:noFill/>
                  </a:tcPr>
                </a:tc>
                <a:tc>
                  <a:txBody>
                    <a:bodyPr/>
                    <a:lstStyle/>
                    <a:p>
                      <a:pPr>
                        <a:buNone/>
                      </a:pPr>
                      <a:r>
                        <a:rPr lang="en-GB" sz="600"/>
                        <a:t>For 3+ times per week: males </a:t>
                      </a:r>
                      <a:r>
                        <a:rPr lang="en-GB" sz="600" b="1"/>
                        <a:t>43%</a:t>
                      </a:r>
                      <a:r>
                        <a:rPr lang="en-GB" sz="600"/>
                        <a:t>, females </a:t>
                      </a:r>
                      <a:r>
                        <a:rPr lang="en-GB" sz="600" b="1"/>
                        <a:t>35%</a:t>
                      </a:r>
                      <a:r>
                        <a:rPr lang="en-GB" sz="600"/>
                        <a:t>; those with illness/disability </a:t>
                      </a:r>
                      <a:r>
                        <a:rPr lang="en-GB" sz="600" b="1"/>
                        <a:t>30%</a:t>
                      </a:r>
                      <a:endParaRPr lang="en-GB" sz="600"/>
                    </a:p>
                  </a:txBody>
                  <a:tcPr marL="31579" marR="31579" marT="15789" marB="15789" anchor="ctr">
                    <a:lnL>
                      <a:noFill/>
                    </a:lnL>
                    <a:lnR>
                      <a:noFill/>
                    </a:lnR>
                    <a:lnT>
                      <a:noFill/>
                    </a:lnT>
                    <a:lnB>
                      <a:noFill/>
                    </a:lnB>
                    <a:noFill/>
                  </a:tcPr>
                </a:tc>
                <a:extLst>
                  <a:ext uri="{0D108BD9-81ED-4DB2-BD59-A6C34878D82A}">
                    <a16:rowId xmlns:a16="http://schemas.microsoft.com/office/drawing/2014/main" val="4091013396"/>
                  </a:ext>
                </a:extLst>
              </a:tr>
              <a:tr h="631699">
                <a:tc>
                  <a:txBody>
                    <a:bodyPr/>
                    <a:lstStyle/>
                    <a:p>
                      <a:pPr>
                        <a:buNone/>
                      </a:pPr>
                      <a:r>
                        <a:rPr lang="en-GB" sz="600" b="1"/>
                        <a:t>Sport England / Active Lives Survey (2017)</a:t>
                      </a:r>
                      <a:endParaRPr lang="en-GB" sz="600"/>
                    </a:p>
                  </a:txBody>
                  <a:tcPr marL="31579" marR="31579" marT="15789" marB="15789" anchor="ctr">
                    <a:lnL>
                      <a:noFill/>
                    </a:lnL>
                    <a:lnR>
                      <a:noFill/>
                    </a:lnR>
                    <a:lnT>
                      <a:noFill/>
                    </a:lnT>
                    <a:lnB>
                      <a:noFill/>
                    </a:lnB>
                    <a:noFill/>
                  </a:tcPr>
                </a:tc>
                <a:tc>
                  <a:txBody>
                    <a:bodyPr/>
                    <a:lstStyle/>
                    <a:p>
                      <a:pPr>
                        <a:buNone/>
                      </a:pPr>
                      <a:r>
                        <a:rPr lang="en-GB" sz="600" dirty="0"/>
                        <a:t>Adults in England</a:t>
                      </a:r>
                    </a:p>
                  </a:txBody>
                  <a:tcPr marL="31579" marR="31579" marT="15789" marB="15789" anchor="ctr">
                    <a:lnL>
                      <a:noFill/>
                    </a:lnL>
                    <a:lnR>
                      <a:noFill/>
                    </a:lnR>
                    <a:lnT>
                      <a:noFill/>
                    </a:lnT>
                    <a:lnB>
                      <a:noFill/>
                    </a:lnB>
                    <a:noFill/>
                  </a:tcPr>
                </a:tc>
                <a:tc>
                  <a:txBody>
                    <a:bodyPr/>
                    <a:lstStyle/>
                    <a:p>
                      <a:pPr>
                        <a:buNone/>
                      </a:pPr>
                      <a:r>
                        <a:rPr lang="en-GB" sz="600"/>
                        <a:t>• Disabled: </a:t>
                      </a:r>
                      <a:r>
                        <a:rPr lang="en-GB" sz="600" b="1"/>
                        <a:t>~43%</a:t>
                      </a:r>
                      <a:r>
                        <a:rPr lang="en-GB" sz="600"/>
                        <a:t> did 150+ min/wk sport • Non-disabled: </a:t>
                      </a:r>
                      <a:r>
                        <a:rPr lang="en-GB" sz="600" b="1"/>
                        <a:t>~65%</a:t>
                      </a:r>
                      <a:endParaRPr lang="en-GB" sz="600"/>
                    </a:p>
                  </a:txBody>
                  <a:tcPr marL="31579" marR="31579" marT="15789" marB="15789" anchor="ctr">
                    <a:lnL>
                      <a:noFill/>
                    </a:lnL>
                    <a:lnR>
                      <a:noFill/>
                    </a:lnR>
                    <a:lnT>
                      <a:noFill/>
                    </a:lnT>
                    <a:lnB>
                      <a:noFill/>
                    </a:lnB>
                    <a:noFill/>
                  </a:tcPr>
                </a:tc>
                <a:tc>
                  <a:txBody>
                    <a:bodyPr/>
                    <a:lstStyle/>
                    <a:p>
                      <a:pPr>
                        <a:buNone/>
                      </a:pPr>
                      <a:r>
                        <a:rPr lang="en-GB" sz="600"/>
                        <a:t>• Men: </a:t>
                      </a:r>
                      <a:r>
                        <a:rPr lang="en-GB" sz="600" b="1"/>
                        <a:t>~63%</a:t>
                      </a:r>
                      <a:r>
                        <a:rPr lang="en-GB" sz="600"/>
                        <a:t> active • Women: </a:t>
                      </a:r>
                      <a:r>
                        <a:rPr lang="en-GB" sz="600" b="1"/>
                        <a:t>~58%</a:t>
                      </a:r>
                      <a:endParaRPr lang="en-GB" sz="600"/>
                    </a:p>
                  </a:txBody>
                  <a:tcPr marL="31579" marR="31579" marT="15789" marB="15789" anchor="ctr">
                    <a:lnL>
                      <a:noFill/>
                    </a:lnL>
                    <a:lnR>
                      <a:noFill/>
                    </a:lnR>
                    <a:lnT>
                      <a:noFill/>
                    </a:lnT>
                    <a:lnB>
                      <a:noFill/>
                    </a:lnB>
                    <a:noFill/>
                  </a:tcPr>
                </a:tc>
                <a:tc>
                  <a:txBody>
                    <a:bodyPr/>
                    <a:lstStyle/>
                    <a:p>
                      <a:pPr>
                        <a:buNone/>
                      </a:pPr>
                      <a:r>
                        <a:rPr lang="en-GB" sz="600"/>
                        <a:t>Gap widens for higher intensity participation</a:t>
                      </a:r>
                    </a:p>
                  </a:txBody>
                  <a:tcPr marL="31579" marR="31579" marT="15789" marB="15789" anchor="ctr">
                    <a:lnL>
                      <a:noFill/>
                    </a:lnL>
                    <a:lnR>
                      <a:noFill/>
                    </a:lnR>
                    <a:lnT>
                      <a:noFill/>
                    </a:lnT>
                    <a:lnB>
                      <a:noFill/>
                    </a:lnB>
                    <a:noFill/>
                  </a:tcPr>
                </a:tc>
                <a:extLst>
                  <a:ext uri="{0D108BD9-81ED-4DB2-BD59-A6C34878D82A}">
                    <a16:rowId xmlns:a16="http://schemas.microsoft.com/office/drawing/2014/main" val="2585138251"/>
                  </a:ext>
                </a:extLst>
              </a:tr>
              <a:tr h="1105474">
                <a:tc>
                  <a:txBody>
                    <a:bodyPr/>
                    <a:lstStyle/>
                    <a:p>
                      <a:pPr>
                        <a:buNone/>
                      </a:pPr>
                      <a:r>
                        <a:rPr lang="en-GB" sz="600" b="1"/>
                        <a:t>Scottish Health Survey (2012)</a:t>
                      </a:r>
                      <a:endParaRPr lang="en-GB" sz="600"/>
                    </a:p>
                  </a:txBody>
                  <a:tcPr marL="31579" marR="31579" marT="15789" marB="15789" anchor="ctr">
                    <a:lnL>
                      <a:noFill/>
                    </a:lnL>
                    <a:lnR>
                      <a:noFill/>
                    </a:lnR>
                    <a:lnT>
                      <a:noFill/>
                    </a:lnT>
                    <a:lnB>
                      <a:noFill/>
                    </a:lnB>
                    <a:noFill/>
                  </a:tcPr>
                </a:tc>
                <a:tc>
                  <a:txBody>
                    <a:bodyPr/>
                    <a:lstStyle/>
                    <a:p>
                      <a:pPr>
                        <a:buNone/>
                      </a:pPr>
                      <a:r>
                        <a:rPr lang="en-GB" sz="600"/>
                        <a:t>Adults in Scotland</a:t>
                      </a:r>
                    </a:p>
                  </a:txBody>
                  <a:tcPr marL="31579" marR="31579" marT="15789" marB="15789" anchor="ctr">
                    <a:lnL>
                      <a:noFill/>
                    </a:lnL>
                    <a:lnR>
                      <a:noFill/>
                    </a:lnR>
                    <a:lnT>
                      <a:noFill/>
                    </a:lnT>
                    <a:lnB>
                      <a:noFill/>
                    </a:lnB>
                    <a:noFill/>
                  </a:tcPr>
                </a:tc>
                <a:tc>
                  <a:txBody>
                    <a:bodyPr/>
                    <a:lstStyle/>
                    <a:p>
                      <a:pPr>
                        <a:buNone/>
                      </a:pPr>
                      <a:r>
                        <a:rPr lang="en-GB" sz="600"/>
                        <a:t>• Limiting long-term condition: </a:t>
                      </a:r>
                      <a:r>
                        <a:rPr lang="en-GB" sz="600" b="1"/>
                        <a:t>26%</a:t>
                      </a:r>
                      <a:r>
                        <a:rPr lang="en-GB" sz="600"/>
                        <a:t> met guidelines • Non-limiting LTC: </a:t>
                      </a:r>
                      <a:r>
                        <a:rPr lang="en-GB" sz="600" b="1"/>
                        <a:t>41%</a:t>
                      </a:r>
                      <a:r>
                        <a:rPr lang="en-GB" sz="600"/>
                        <a:t> • No condition: </a:t>
                      </a:r>
                      <a:r>
                        <a:rPr lang="en-GB" sz="600" b="1"/>
                        <a:t>44%</a:t>
                      </a:r>
                      <a:endParaRPr lang="en-GB" sz="600"/>
                    </a:p>
                  </a:txBody>
                  <a:tcPr marL="31579" marR="31579" marT="15789" marB="15789" anchor="ctr">
                    <a:lnL>
                      <a:noFill/>
                    </a:lnL>
                    <a:lnR>
                      <a:noFill/>
                    </a:lnR>
                    <a:lnT>
                      <a:noFill/>
                    </a:lnT>
                    <a:lnB>
                      <a:noFill/>
                    </a:lnB>
                    <a:noFill/>
                  </a:tcPr>
                </a:tc>
                <a:tc>
                  <a:txBody>
                    <a:bodyPr/>
                    <a:lstStyle/>
                    <a:p>
                      <a:pPr>
                        <a:buNone/>
                      </a:pPr>
                      <a:r>
                        <a:rPr lang="en-GB" sz="600"/>
                        <a:t>Sex breakdown not detailed in this dataset</a:t>
                      </a:r>
                    </a:p>
                  </a:txBody>
                  <a:tcPr marL="31579" marR="31579" marT="15789" marB="15789" anchor="ctr">
                    <a:lnL>
                      <a:noFill/>
                    </a:lnL>
                    <a:lnR>
                      <a:noFill/>
                    </a:lnR>
                    <a:lnT>
                      <a:noFill/>
                    </a:lnT>
                    <a:lnB>
                      <a:noFill/>
                    </a:lnB>
                    <a:noFill/>
                  </a:tcPr>
                </a:tc>
                <a:tc>
                  <a:txBody>
                    <a:bodyPr/>
                    <a:lstStyle/>
                    <a:p>
                      <a:pPr>
                        <a:buNone/>
                      </a:pPr>
                      <a:r>
                        <a:rPr lang="en-GB" sz="600"/>
                        <a:t>Clear drop with limiting conditions</a:t>
                      </a:r>
                    </a:p>
                  </a:txBody>
                  <a:tcPr marL="31579" marR="31579" marT="15789" marB="15789" anchor="ctr">
                    <a:lnL>
                      <a:noFill/>
                    </a:lnL>
                    <a:lnR>
                      <a:noFill/>
                    </a:lnR>
                    <a:lnT>
                      <a:noFill/>
                    </a:lnT>
                    <a:lnB>
                      <a:noFill/>
                    </a:lnB>
                    <a:noFill/>
                  </a:tcPr>
                </a:tc>
                <a:extLst>
                  <a:ext uri="{0D108BD9-81ED-4DB2-BD59-A6C34878D82A}">
                    <a16:rowId xmlns:a16="http://schemas.microsoft.com/office/drawing/2014/main" val="3207787869"/>
                  </a:ext>
                </a:extLst>
              </a:tr>
              <a:tr h="631699">
                <a:tc>
                  <a:txBody>
                    <a:bodyPr/>
                    <a:lstStyle/>
                    <a:p>
                      <a:pPr>
                        <a:buNone/>
                      </a:pPr>
                      <a:r>
                        <a:rPr lang="en-GB" sz="600" b="1"/>
                        <a:t>Scottish Govt. (School-aged)</a:t>
                      </a:r>
                      <a:endParaRPr lang="en-GB" sz="600"/>
                    </a:p>
                  </a:txBody>
                  <a:tcPr marL="31579" marR="31579" marT="15789" marB="15789" anchor="ctr">
                    <a:lnL>
                      <a:noFill/>
                    </a:lnL>
                    <a:lnR>
                      <a:noFill/>
                    </a:lnR>
                    <a:lnT>
                      <a:noFill/>
                    </a:lnT>
                    <a:lnB>
                      <a:noFill/>
                    </a:lnB>
                    <a:noFill/>
                  </a:tcPr>
                </a:tc>
                <a:tc>
                  <a:txBody>
                    <a:bodyPr/>
                    <a:lstStyle/>
                    <a:p>
                      <a:pPr>
                        <a:buNone/>
                      </a:pPr>
                      <a:r>
                        <a:rPr lang="en-GB" sz="600"/>
                        <a:t>Secondary pupils</a:t>
                      </a:r>
                    </a:p>
                  </a:txBody>
                  <a:tcPr marL="31579" marR="31579" marT="15789" marB="15789" anchor="ctr">
                    <a:lnL>
                      <a:noFill/>
                    </a:lnL>
                    <a:lnR>
                      <a:noFill/>
                    </a:lnR>
                    <a:lnT>
                      <a:noFill/>
                    </a:lnT>
                    <a:lnB>
                      <a:noFill/>
                    </a:lnB>
                    <a:noFill/>
                  </a:tcPr>
                </a:tc>
                <a:tc>
                  <a:txBody>
                    <a:bodyPr/>
                    <a:lstStyle/>
                    <a:p>
                      <a:pPr>
                        <a:buNone/>
                      </a:pPr>
                      <a:r>
                        <a:rPr lang="en-GB" sz="600"/>
                        <a:t>Disabled: </a:t>
                      </a:r>
                      <a:r>
                        <a:rPr lang="en-GB" sz="600" b="1"/>
                        <a:t>24%</a:t>
                      </a:r>
                      <a:r>
                        <a:rPr lang="en-GB" sz="600"/>
                        <a:t> had 2+ hrs PE/PA weekly Non-disabled: </a:t>
                      </a:r>
                      <a:r>
                        <a:rPr lang="en-GB" sz="600" b="1"/>
                        <a:t>53%</a:t>
                      </a:r>
                      <a:endParaRPr lang="en-GB" sz="600"/>
                    </a:p>
                  </a:txBody>
                  <a:tcPr marL="31579" marR="31579" marT="15789" marB="15789" anchor="ctr">
                    <a:lnL>
                      <a:noFill/>
                    </a:lnL>
                    <a:lnR>
                      <a:noFill/>
                    </a:lnR>
                    <a:lnT>
                      <a:noFill/>
                    </a:lnT>
                    <a:lnB>
                      <a:noFill/>
                    </a:lnB>
                    <a:noFill/>
                  </a:tcPr>
                </a:tc>
                <a:tc>
                  <a:txBody>
                    <a:bodyPr/>
                    <a:lstStyle/>
                    <a:p>
                      <a:pPr>
                        <a:buNone/>
                      </a:pPr>
                      <a:r>
                        <a:rPr lang="en-GB" sz="600"/>
                        <a:t>Not separated by sex here</a:t>
                      </a:r>
                    </a:p>
                  </a:txBody>
                  <a:tcPr marL="31579" marR="31579" marT="15789" marB="15789" anchor="ctr">
                    <a:lnL>
                      <a:noFill/>
                    </a:lnL>
                    <a:lnR>
                      <a:noFill/>
                    </a:lnR>
                    <a:lnT>
                      <a:noFill/>
                    </a:lnT>
                    <a:lnB>
                      <a:noFill/>
                    </a:lnB>
                    <a:noFill/>
                  </a:tcPr>
                </a:tc>
                <a:tc>
                  <a:txBody>
                    <a:bodyPr/>
                    <a:lstStyle/>
                    <a:p>
                      <a:pPr>
                        <a:buNone/>
                      </a:pPr>
                      <a:r>
                        <a:rPr lang="en-GB" sz="600"/>
                        <a:t>Shows childhood/teen disparity</a:t>
                      </a:r>
                    </a:p>
                  </a:txBody>
                  <a:tcPr marL="31579" marR="31579" marT="15789" marB="15789" anchor="ctr">
                    <a:lnL>
                      <a:noFill/>
                    </a:lnL>
                    <a:lnR>
                      <a:noFill/>
                    </a:lnR>
                    <a:lnT>
                      <a:noFill/>
                    </a:lnT>
                    <a:lnB>
                      <a:noFill/>
                    </a:lnB>
                    <a:noFill/>
                  </a:tcPr>
                </a:tc>
                <a:extLst>
                  <a:ext uri="{0D108BD9-81ED-4DB2-BD59-A6C34878D82A}">
                    <a16:rowId xmlns:a16="http://schemas.microsoft.com/office/drawing/2014/main" val="3296850468"/>
                  </a:ext>
                </a:extLst>
              </a:tr>
              <a:tr h="868586">
                <a:tc>
                  <a:txBody>
                    <a:bodyPr/>
                    <a:lstStyle/>
                    <a:p>
                      <a:pPr>
                        <a:buNone/>
                      </a:pPr>
                      <a:r>
                        <a:rPr lang="en-GB" sz="600" b="1"/>
                        <a:t>Activity Alliance (England, 2019-2024 surveys)</a:t>
                      </a:r>
                      <a:endParaRPr lang="en-GB" sz="600"/>
                    </a:p>
                  </a:txBody>
                  <a:tcPr marL="31579" marR="31579" marT="15789" marB="15789" anchor="ctr">
                    <a:lnL>
                      <a:noFill/>
                    </a:lnL>
                    <a:lnR>
                      <a:noFill/>
                    </a:lnR>
                    <a:lnT>
                      <a:noFill/>
                    </a:lnT>
                    <a:lnB>
                      <a:noFill/>
                    </a:lnB>
                    <a:noFill/>
                  </a:tcPr>
                </a:tc>
                <a:tc>
                  <a:txBody>
                    <a:bodyPr/>
                    <a:lstStyle/>
                    <a:p>
                      <a:pPr>
                        <a:buNone/>
                      </a:pPr>
                      <a:r>
                        <a:rPr lang="en-GB" sz="600"/>
                        <a:t>Disabled adults</a:t>
                      </a:r>
                    </a:p>
                  </a:txBody>
                  <a:tcPr marL="31579" marR="31579" marT="15789" marB="15789" anchor="ctr">
                    <a:lnL>
                      <a:noFill/>
                    </a:lnL>
                    <a:lnR>
                      <a:noFill/>
                    </a:lnR>
                    <a:lnT>
                      <a:noFill/>
                    </a:lnT>
                    <a:lnB>
                      <a:noFill/>
                    </a:lnB>
                    <a:noFill/>
                  </a:tcPr>
                </a:tc>
                <a:tc>
                  <a:txBody>
                    <a:bodyPr/>
                    <a:lstStyle/>
                    <a:p>
                      <a:pPr>
                        <a:buNone/>
                      </a:pPr>
                      <a:r>
                        <a:rPr lang="en-GB" sz="600"/>
                        <a:t>• ~</a:t>
                      </a:r>
                      <a:r>
                        <a:rPr lang="en-GB" sz="600" b="1"/>
                        <a:t>51%</a:t>
                      </a:r>
                      <a:r>
                        <a:rPr lang="en-GB" sz="600"/>
                        <a:t> feel they have opportunity to be active</a:t>
                      </a:r>
                    </a:p>
                  </a:txBody>
                  <a:tcPr marL="31579" marR="31579" marT="15789" marB="15789" anchor="ctr">
                    <a:lnL>
                      <a:noFill/>
                    </a:lnL>
                    <a:lnR>
                      <a:noFill/>
                    </a:lnR>
                    <a:lnT>
                      <a:noFill/>
                    </a:lnT>
                    <a:lnB>
                      <a:noFill/>
                    </a:lnB>
                    <a:noFill/>
                  </a:tcPr>
                </a:tc>
                <a:tc>
                  <a:txBody>
                    <a:bodyPr/>
                    <a:lstStyle/>
                    <a:p>
                      <a:pPr>
                        <a:buNone/>
                      </a:pPr>
                      <a:r>
                        <a:rPr lang="en-GB" sz="600"/>
                        <a:t>• Disabled women consistently less active than disabled men</a:t>
                      </a:r>
                    </a:p>
                  </a:txBody>
                  <a:tcPr marL="31579" marR="31579" marT="15789" marB="15789" anchor="ctr">
                    <a:lnL>
                      <a:noFill/>
                    </a:lnL>
                    <a:lnR>
                      <a:noFill/>
                    </a:lnR>
                    <a:lnT>
                      <a:noFill/>
                    </a:lnT>
                    <a:lnB>
                      <a:noFill/>
                    </a:lnB>
                    <a:noFill/>
                  </a:tcPr>
                </a:tc>
                <a:tc>
                  <a:txBody>
                    <a:bodyPr/>
                    <a:lstStyle/>
                    <a:p>
                      <a:pPr>
                        <a:buNone/>
                      </a:pPr>
                      <a:r>
                        <a:rPr lang="en-GB" sz="600"/>
                        <a:t>Focus on attitudes &amp; opportunity rather than strict participation stats</a:t>
                      </a:r>
                    </a:p>
                  </a:txBody>
                  <a:tcPr marL="31579" marR="31579" marT="15789" marB="15789" anchor="ctr">
                    <a:lnL>
                      <a:noFill/>
                    </a:lnL>
                    <a:lnR>
                      <a:noFill/>
                    </a:lnR>
                    <a:lnT>
                      <a:noFill/>
                    </a:lnT>
                    <a:lnB>
                      <a:noFill/>
                    </a:lnB>
                    <a:noFill/>
                  </a:tcPr>
                </a:tc>
                <a:extLst>
                  <a:ext uri="{0D108BD9-81ED-4DB2-BD59-A6C34878D82A}">
                    <a16:rowId xmlns:a16="http://schemas.microsoft.com/office/drawing/2014/main" val="2255001005"/>
                  </a:ext>
                </a:extLst>
              </a:tr>
              <a:tr h="868586">
                <a:tc>
                  <a:txBody>
                    <a:bodyPr/>
                    <a:lstStyle/>
                    <a:p>
                      <a:pPr>
                        <a:buNone/>
                      </a:pPr>
                      <a:r>
                        <a:rPr lang="en-GB" sz="600" b="1"/>
                        <a:t>Sport England / Disability in Activity report</a:t>
                      </a:r>
                      <a:endParaRPr lang="en-GB" sz="600"/>
                    </a:p>
                  </a:txBody>
                  <a:tcPr marL="31579" marR="31579" marT="15789" marB="15789" anchor="ctr">
                    <a:lnL>
                      <a:noFill/>
                    </a:lnL>
                    <a:lnR>
                      <a:noFill/>
                    </a:lnR>
                    <a:lnT>
                      <a:noFill/>
                    </a:lnT>
                    <a:lnB>
                      <a:noFill/>
                    </a:lnB>
                    <a:noFill/>
                  </a:tcPr>
                </a:tc>
                <a:tc>
                  <a:txBody>
                    <a:bodyPr/>
                    <a:lstStyle/>
                    <a:p>
                      <a:pPr>
                        <a:buNone/>
                      </a:pPr>
                      <a:r>
                        <a:rPr lang="en-GB" sz="600"/>
                        <a:t>Adults in England</a:t>
                      </a:r>
                    </a:p>
                  </a:txBody>
                  <a:tcPr marL="31579" marR="31579" marT="15789" marB="15789" anchor="ctr">
                    <a:lnL>
                      <a:noFill/>
                    </a:lnL>
                    <a:lnR>
                      <a:noFill/>
                    </a:lnR>
                    <a:lnT>
                      <a:noFill/>
                    </a:lnT>
                    <a:lnB>
                      <a:noFill/>
                    </a:lnB>
                    <a:noFill/>
                  </a:tcPr>
                </a:tc>
                <a:tc>
                  <a:txBody>
                    <a:bodyPr/>
                    <a:lstStyle/>
                    <a:p>
                      <a:pPr>
                        <a:buNone/>
                      </a:pPr>
                      <a:r>
                        <a:rPr lang="en-GB" sz="600"/>
                        <a:t>• Inactivity: </a:t>
                      </a:r>
                      <a:r>
                        <a:rPr lang="en-GB" sz="600" b="1"/>
                        <a:t>51%</a:t>
                      </a:r>
                      <a:r>
                        <a:rPr lang="en-GB" sz="600"/>
                        <a:t> of those with 3+ impairments</a:t>
                      </a:r>
                    </a:p>
                  </a:txBody>
                  <a:tcPr marL="31579" marR="31579" marT="15789" marB="15789" anchor="ctr">
                    <a:lnL>
                      <a:noFill/>
                    </a:lnL>
                    <a:lnR>
                      <a:noFill/>
                    </a:lnR>
                    <a:lnT>
                      <a:noFill/>
                    </a:lnT>
                    <a:lnB>
                      <a:noFill/>
                    </a:lnB>
                    <a:noFill/>
                  </a:tcPr>
                </a:tc>
                <a:tc>
                  <a:txBody>
                    <a:bodyPr/>
                    <a:lstStyle/>
                    <a:p>
                      <a:pPr>
                        <a:buNone/>
                      </a:pPr>
                      <a:r>
                        <a:rPr lang="en-GB" sz="600"/>
                        <a:t>• Intersection: disabled women and lower socio-economic groups least active</a:t>
                      </a:r>
                    </a:p>
                  </a:txBody>
                  <a:tcPr marL="31579" marR="31579" marT="15789" marB="15789" anchor="ctr">
                    <a:lnL>
                      <a:noFill/>
                    </a:lnL>
                    <a:lnR>
                      <a:noFill/>
                    </a:lnR>
                    <a:lnT>
                      <a:noFill/>
                    </a:lnT>
                    <a:lnB>
                      <a:noFill/>
                    </a:lnB>
                    <a:noFill/>
                  </a:tcPr>
                </a:tc>
                <a:tc>
                  <a:txBody>
                    <a:bodyPr/>
                    <a:lstStyle/>
                    <a:p>
                      <a:pPr>
                        <a:buNone/>
                      </a:pPr>
                      <a:r>
                        <a:rPr lang="en-GB" sz="600" dirty="0"/>
                        <a:t>Demonstrates compounded inequalities</a:t>
                      </a:r>
                    </a:p>
                  </a:txBody>
                  <a:tcPr marL="31579" marR="31579" marT="15789" marB="15789" anchor="ctr">
                    <a:lnL>
                      <a:noFill/>
                    </a:lnL>
                    <a:lnR>
                      <a:noFill/>
                    </a:lnR>
                    <a:lnT>
                      <a:noFill/>
                    </a:lnT>
                    <a:lnB>
                      <a:noFill/>
                    </a:lnB>
                    <a:noFill/>
                  </a:tcPr>
                </a:tc>
                <a:extLst>
                  <a:ext uri="{0D108BD9-81ED-4DB2-BD59-A6C34878D82A}">
                    <a16:rowId xmlns:a16="http://schemas.microsoft.com/office/drawing/2014/main" val="445031981"/>
                  </a:ext>
                </a:extLst>
              </a:tr>
            </a:tbl>
          </a:graphicData>
        </a:graphic>
      </p:graphicFrame>
    </p:spTree>
    <p:extLst>
      <p:ext uri="{BB962C8B-B14F-4D97-AF65-F5344CB8AC3E}">
        <p14:creationId xmlns:p14="http://schemas.microsoft.com/office/powerpoint/2010/main" val="25202960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7C6DD-87C1-3651-273E-28810D646A6D}"/>
              </a:ext>
            </a:extLst>
          </p:cNvPr>
          <p:cNvSpPr>
            <a:spLocks noGrp="1"/>
          </p:cNvSpPr>
          <p:nvPr>
            <p:ph type="title"/>
          </p:nvPr>
        </p:nvSpPr>
        <p:spPr>
          <a:xfrm>
            <a:off x="669881" y="648000"/>
            <a:ext cx="10852237" cy="648000"/>
          </a:xfrm>
        </p:spPr>
        <p:txBody>
          <a:bodyPr/>
          <a:lstStyle/>
          <a:p>
            <a:r>
              <a:rPr lang="en-GB" dirty="0"/>
              <a:t>Nationally recommended guidelines used to prescribe &amp; adapt exercise for people with disability (UK)</a:t>
            </a:r>
            <a:br>
              <a:rPr lang="en-GB" dirty="0"/>
            </a:br>
            <a:endParaRPr lang="en-GB" dirty="0"/>
          </a:p>
        </p:txBody>
      </p:sp>
      <p:sp>
        <p:nvSpPr>
          <p:cNvPr id="3" name="Content Placeholder 2">
            <a:extLst>
              <a:ext uri="{FF2B5EF4-FFF2-40B4-BE49-F238E27FC236}">
                <a16:creationId xmlns:a16="http://schemas.microsoft.com/office/drawing/2014/main" id="{42DAEA61-2C07-F079-CF0B-61B9793FEDBA}"/>
              </a:ext>
            </a:extLst>
          </p:cNvPr>
          <p:cNvSpPr>
            <a:spLocks noGrp="1"/>
          </p:cNvSpPr>
          <p:nvPr>
            <p:ph idx="1"/>
          </p:nvPr>
        </p:nvSpPr>
        <p:spPr>
          <a:xfrm>
            <a:off x="669882" y="1556426"/>
            <a:ext cx="10852237" cy="4780929"/>
          </a:xfrm>
        </p:spPr>
        <p:txBody>
          <a:bodyPr/>
          <a:lstStyle/>
          <a:p>
            <a:r>
              <a:rPr lang="en-GB" sz="1200" dirty="0"/>
              <a:t>Use the same core public-health framework (FITT: Frequency, Intensity, Time, Type) but individualise dose and safety checks:</a:t>
            </a:r>
          </a:p>
          <a:p>
            <a:r>
              <a:rPr lang="en-GB" sz="1200" b="1" dirty="0"/>
              <a:t>UK CMO / gov.uk physical-activity guidance</a:t>
            </a:r>
            <a:r>
              <a:rPr lang="en-GB" sz="1200" dirty="0"/>
              <a:t> — disabled adults: aim to meet standard adult targets where possible (≥150 min moderate activity/</a:t>
            </a:r>
            <a:r>
              <a:rPr lang="en-GB" sz="1200" dirty="0" err="1"/>
              <a:t>wk</a:t>
            </a:r>
            <a:r>
              <a:rPr lang="en-GB" sz="1200" dirty="0"/>
              <a:t> + strength twice weekly) and emphasise breaking up sedentary time; disabled children guidance: ~20 minutes/day or 120–180 min/week depending on age/ability, plus strength/balance recommendations. </a:t>
            </a:r>
          </a:p>
          <a:p>
            <a:r>
              <a:rPr lang="en-GB" sz="1200" b="1" dirty="0"/>
              <a:t>Condition-specific UK guidance</a:t>
            </a:r>
            <a:r>
              <a:rPr lang="en-GB" sz="1200" dirty="0"/>
              <a:t> (examples):</a:t>
            </a:r>
          </a:p>
          <a:p>
            <a:pPr lvl="1"/>
            <a:r>
              <a:rPr lang="en-GB" sz="1200" b="1" dirty="0"/>
              <a:t>Spinal cord injury</a:t>
            </a:r>
            <a:r>
              <a:rPr lang="en-GB" sz="1200" dirty="0"/>
              <a:t> — the UK/National SCI exercise guidance (scientific exercise guidelines for SCI) recommends tailored aerobic and resistance training; highlights AD awareness and need for clinical oversight for high-risk individuals. </a:t>
            </a:r>
          </a:p>
          <a:p>
            <a:pPr lvl="1"/>
            <a:r>
              <a:rPr lang="en-GB" sz="1200" b="1" dirty="0"/>
              <a:t>Wheelchair users</a:t>
            </a:r>
            <a:r>
              <a:rPr lang="en-GB" sz="1200" dirty="0"/>
              <a:t> — NHS pages provide safe exercise options and emphasise shoulder care, progressive resistance training and cardio via hand-cycling or wheelchair propulsion. </a:t>
            </a:r>
          </a:p>
          <a:p>
            <a:r>
              <a:rPr lang="en-GB" sz="1200" b="1" dirty="0"/>
              <a:t>Clinical professional guidance</a:t>
            </a:r>
            <a:r>
              <a:rPr lang="en-GB" sz="1200" dirty="0"/>
              <a:t> — CSP (Chartered Society of Physiotherapy) resources for physiotherapists supporting disabled people to be active; use NICE and local NHS trust protocols when working clinically.</a:t>
            </a:r>
          </a:p>
          <a:p>
            <a:endParaRPr lang="en-GB" sz="1200" dirty="0"/>
          </a:p>
        </p:txBody>
      </p:sp>
    </p:spTree>
    <p:extLst>
      <p:ext uri="{BB962C8B-B14F-4D97-AF65-F5344CB8AC3E}">
        <p14:creationId xmlns:p14="http://schemas.microsoft.com/office/powerpoint/2010/main" val="22247575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5980"/>
          <p:cNvPicPr>
            <a:picLocks noChangeAspect="1"/>
          </p:cNvPicPr>
          <p:nvPr/>
        </p:nvPicPr>
        <p:blipFill>
          <a:blip r:embed="rId3"/>
          <a:srcRect r="5466" b="15833"/>
          <a:stretch>
            <a:fillRect/>
          </a:stretch>
        </p:blipFill>
        <p:spPr>
          <a:xfrm>
            <a:off x="-21590" y="-59690"/>
            <a:ext cx="12235180" cy="7269480"/>
          </a:xfrm>
          <a:prstGeom prst="rect">
            <a:avLst/>
          </a:prstGeom>
        </p:spPr>
      </p:pic>
      <p:sp>
        <p:nvSpPr>
          <p:cNvPr id="3" name="矩形 2"/>
          <p:cNvSpPr/>
          <p:nvPr/>
        </p:nvSpPr>
        <p:spPr>
          <a:xfrm>
            <a:off x="-54610" y="-92075"/>
            <a:ext cx="12259945" cy="7292975"/>
          </a:xfrm>
          <a:prstGeom prst="rect">
            <a:avLst/>
          </a:pr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543605" y="836712"/>
            <a:ext cx="2403131" cy="4704523"/>
          </a:xfrm>
          <a:custGeom>
            <a:avLst/>
            <a:gdLst>
              <a:gd name="connsiteX0" fmla="*/ 0 w 1800200"/>
              <a:gd name="connsiteY0" fmla="*/ 0 h 3528392"/>
              <a:gd name="connsiteX1" fmla="*/ 1800200 w 1800200"/>
              <a:gd name="connsiteY1" fmla="*/ 0 h 3528392"/>
              <a:gd name="connsiteX2" fmla="*/ 1800200 w 1800200"/>
              <a:gd name="connsiteY2" fmla="*/ 3528392 h 3528392"/>
              <a:gd name="connsiteX3" fmla="*/ 0 w 1800200"/>
              <a:gd name="connsiteY3" fmla="*/ 3528392 h 3528392"/>
              <a:gd name="connsiteX4" fmla="*/ 0 w 1800200"/>
              <a:gd name="connsiteY4" fmla="*/ 0 h 3528392"/>
              <a:gd name="connsiteX0-1" fmla="*/ 0 w 1800200"/>
              <a:gd name="connsiteY0-2" fmla="*/ 0 h 3528392"/>
              <a:gd name="connsiteX1-3" fmla="*/ 1800200 w 1800200"/>
              <a:gd name="connsiteY1-4" fmla="*/ 0 h 3528392"/>
              <a:gd name="connsiteX2-5" fmla="*/ 1799803 w 1800200"/>
              <a:gd name="connsiteY2-6" fmla="*/ 837034 h 3528392"/>
              <a:gd name="connsiteX3-7" fmla="*/ 1800200 w 1800200"/>
              <a:gd name="connsiteY3-8" fmla="*/ 3528392 h 3528392"/>
              <a:gd name="connsiteX4-9" fmla="*/ 0 w 1800200"/>
              <a:gd name="connsiteY4-10" fmla="*/ 3528392 h 3528392"/>
              <a:gd name="connsiteX5" fmla="*/ 0 w 1800200"/>
              <a:gd name="connsiteY5" fmla="*/ 0 h 3528392"/>
              <a:gd name="connsiteX0-11" fmla="*/ 1799803 w 1891243"/>
              <a:gd name="connsiteY0-12" fmla="*/ 837034 h 3528392"/>
              <a:gd name="connsiteX1-13" fmla="*/ 1800200 w 1891243"/>
              <a:gd name="connsiteY1-14" fmla="*/ 3528392 h 3528392"/>
              <a:gd name="connsiteX2-15" fmla="*/ 0 w 1891243"/>
              <a:gd name="connsiteY2-16" fmla="*/ 3528392 h 3528392"/>
              <a:gd name="connsiteX3-17" fmla="*/ 0 w 1891243"/>
              <a:gd name="connsiteY3-18" fmla="*/ 0 h 3528392"/>
              <a:gd name="connsiteX4-19" fmla="*/ 1800200 w 1891243"/>
              <a:gd name="connsiteY4-20" fmla="*/ 0 h 3528392"/>
              <a:gd name="connsiteX5-21" fmla="*/ 1891243 w 1891243"/>
              <a:gd name="connsiteY5-22" fmla="*/ 928474 h 3528392"/>
              <a:gd name="connsiteX0-23" fmla="*/ 1809328 w 1891243"/>
              <a:gd name="connsiteY0-24" fmla="*/ 2475334 h 3528392"/>
              <a:gd name="connsiteX1-25" fmla="*/ 1800200 w 1891243"/>
              <a:gd name="connsiteY1-26" fmla="*/ 3528392 h 3528392"/>
              <a:gd name="connsiteX2-27" fmla="*/ 0 w 1891243"/>
              <a:gd name="connsiteY2-28" fmla="*/ 3528392 h 3528392"/>
              <a:gd name="connsiteX3-29" fmla="*/ 0 w 1891243"/>
              <a:gd name="connsiteY3-30" fmla="*/ 0 h 3528392"/>
              <a:gd name="connsiteX4-31" fmla="*/ 1800200 w 1891243"/>
              <a:gd name="connsiteY4-32" fmla="*/ 0 h 3528392"/>
              <a:gd name="connsiteX5-33" fmla="*/ 1891243 w 1891243"/>
              <a:gd name="connsiteY5-34" fmla="*/ 928474 h 3528392"/>
              <a:gd name="connsiteX0-35" fmla="*/ 1809328 w 1891243"/>
              <a:gd name="connsiteY0-36" fmla="*/ 2475334 h 3528392"/>
              <a:gd name="connsiteX1-37" fmla="*/ 1800200 w 1891243"/>
              <a:gd name="connsiteY1-38" fmla="*/ 3528392 h 3528392"/>
              <a:gd name="connsiteX2-39" fmla="*/ 0 w 1891243"/>
              <a:gd name="connsiteY2-40" fmla="*/ 3528392 h 3528392"/>
              <a:gd name="connsiteX3-41" fmla="*/ 0 w 1891243"/>
              <a:gd name="connsiteY3-42" fmla="*/ 0 h 3528392"/>
              <a:gd name="connsiteX4-43" fmla="*/ 1800200 w 1891243"/>
              <a:gd name="connsiteY4-44" fmla="*/ 0 h 3528392"/>
              <a:gd name="connsiteX5-45" fmla="*/ 1891243 w 1891243"/>
              <a:gd name="connsiteY5-46" fmla="*/ 928474 h 3528392"/>
              <a:gd name="connsiteX0-47" fmla="*/ 1809328 w 1815043"/>
              <a:gd name="connsiteY0-48" fmla="*/ 2475334 h 3528392"/>
              <a:gd name="connsiteX1-49" fmla="*/ 1800200 w 1815043"/>
              <a:gd name="connsiteY1-50" fmla="*/ 3528392 h 3528392"/>
              <a:gd name="connsiteX2-51" fmla="*/ 0 w 1815043"/>
              <a:gd name="connsiteY2-52" fmla="*/ 3528392 h 3528392"/>
              <a:gd name="connsiteX3-53" fmla="*/ 0 w 1815043"/>
              <a:gd name="connsiteY3-54" fmla="*/ 0 h 3528392"/>
              <a:gd name="connsiteX4-55" fmla="*/ 1800200 w 1815043"/>
              <a:gd name="connsiteY4-56" fmla="*/ 0 h 3528392"/>
              <a:gd name="connsiteX5-57" fmla="*/ 1815043 w 1815043"/>
              <a:gd name="connsiteY5-58" fmla="*/ 957049 h 3528392"/>
              <a:gd name="connsiteX0-59" fmla="*/ 1809328 w 1815583"/>
              <a:gd name="connsiteY0-60" fmla="*/ 2475334 h 3528392"/>
              <a:gd name="connsiteX1-61" fmla="*/ 1800200 w 1815583"/>
              <a:gd name="connsiteY1-62" fmla="*/ 3528392 h 3528392"/>
              <a:gd name="connsiteX2-63" fmla="*/ 0 w 1815583"/>
              <a:gd name="connsiteY2-64" fmla="*/ 3528392 h 3528392"/>
              <a:gd name="connsiteX3-65" fmla="*/ 0 w 1815583"/>
              <a:gd name="connsiteY3-66" fmla="*/ 0 h 3528392"/>
              <a:gd name="connsiteX4-67" fmla="*/ 1800200 w 1815583"/>
              <a:gd name="connsiteY4-68" fmla="*/ 0 h 3528392"/>
              <a:gd name="connsiteX5-69" fmla="*/ 1815043 w 1815583"/>
              <a:gd name="connsiteY5-70" fmla="*/ 957049 h 3528392"/>
              <a:gd name="connsiteX0-71" fmla="*/ 1809328 w 1809329"/>
              <a:gd name="connsiteY0-72" fmla="*/ 2475334 h 3528392"/>
              <a:gd name="connsiteX1-73" fmla="*/ 1800200 w 1809329"/>
              <a:gd name="connsiteY1-74" fmla="*/ 3528392 h 3528392"/>
              <a:gd name="connsiteX2-75" fmla="*/ 0 w 1809329"/>
              <a:gd name="connsiteY2-76" fmla="*/ 3528392 h 3528392"/>
              <a:gd name="connsiteX3-77" fmla="*/ 0 w 1809329"/>
              <a:gd name="connsiteY3-78" fmla="*/ 0 h 3528392"/>
              <a:gd name="connsiteX4-79" fmla="*/ 1800200 w 1809329"/>
              <a:gd name="connsiteY4-80" fmla="*/ 0 h 3528392"/>
              <a:gd name="connsiteX5-81" fmla="*/ 1800755 w 1809329"/>
              <a:gd name="connsiteY5-82" fmla="*/ 966574 h 3528392"/>
              <a:gd name="connsiteX0-83" fmla="*/ 1809328 w 1809329"/>
              <a:gd name="connsiteY0-84" fmla="*/ 2475334 h 3528392"/>
              <a:gd name="connsiteX1-85" fmla="*/ 1800200 w 1809329"/>
              <a:gd name="connsiteY1-86" fmla="*/ 3528392 h 3528392"/>
              <a:gd name="connsiteX2-87" fmla="*/ 0 w 1809329"/>
              <a:gd name="connsiteY2-88" fmla="*/ 3528392 h 3528392"/>
              <a:gd name="connsiteX3-89" fmla="*/ 0 w 1809329"/>
              <a:gd name="connsiteY3-90" fmla="*/ 0 h 3528392"/>
              <a:gd name="connsiteX4-91" fmla="*/ 1800200 w 1809329"/>
              <a:gd name="connsiteY4-92" fmla="*/ 0 h 3528392"/>
              <a:gd name="connsiteX5-93" fmla="*/ 1800755 w 1809329"/>
              <a:gd name="connsiteY5-94" fmla="*/ 966574 h 3528392"/>
              <a:gd name="connsiteX0-95" fmla="*/ 1799803 w 1802348"/>
              <a:gd name="connsiteY0-96" fmla="*/ 2475334 h 3528392"/>
              <a:gd name="connsiteX1-97" fmla="*/ 1800200 w 1802348"/>
              <a:gd name="connsiteY1-98" fmla="*/ 3528392 h 3528392"/>
              <a:gd name="connsiteX2-99" fmla="*/ 0 w 1802348"/>
              <a:gd name="connsiteY2-100" fmla="*/ 3528392 h 3528392"/>
              <a:gd name="connsiteX3-101" fmla="*/ 0 w 1802348"/>
              <a:gd name="connsiteY3-102" fmla="*/ 0 h 3528392"/>
              <a:gd name="connsiteX4-103" fmla="*/ 1800200 w 1802348"/>
              <a:gd name="connsiteY4-104" fmla="*/ 0 h 3528392"/>
              <a:gd name="connsiteX5-105" fmla="*/ 1800755 w 1802348"/>
              <a:gd name="connsiteY5-106" fmla="*/ 966574 h 3528392"/>
              <a:gd name="connsiteX0-107" fmla="*/ 1799803 w 1802348"/>
              <a:gd name="connsiteY0-108" fmla="*/ 2475334 h 3528392"/>
              <a:gd name="connsiteX1-109" fmla="*/ 1800200 w 1802348"/>
              <a:gd name="connsiteY1-110" fmla="*/ 3528392 h 3528392"/>
              <a:gd name="connsiteX2-111" fmla="*/ 0 w 1802348"/>
              <a:gd name="connsiteY2-112" fmla="*/ 3528392 h 3528392"/>
              <a:gd name="connsiteX3-113" fmla="*/ 0 w 1802348"/>
              <a:gd name="connsiteY3-114" fmla="*/ 0 h 3528392"/>
              <a:gd name="connsiteX4-115" fmla="*/ 1800200 w 1802348"/>
              <a:gd name="connsiteY4-116" fmla="*/ 0 h 3528392"/>
              <a:gd name="connsiteX5-117" fmla="*/ 1800755 w 1802348"/>
              <a:gd name="connsiteY5-118" fmla="*/ 966574 h 352839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1802348" h="3528392">
                <a:moveTo>
                  <a:pt x="1799803" y="2475334"/>
                </a:moveTo>
                <a:cubicBezTo>
                  <a:pt x="1804698" y="3377215"/>
                  <a:pt x="1800068" y="2631273"/>
                  <a:pt x="1800200" y="3528392"/>
                </a:cubicBezTo>
                <a:lnTo>
                  <a:pt x="0" y="3528392"/>
                </a:lnTo>
                <a:lnTo>
                  <a:pt x="0" y="0"/>
                </a:lnTo>
                <a:lnTo>
                  <a:pt x="1800200" y="0"/>
                </a:lnTo>
                <a:cubicBezTo>
                  <a:pt x="1800068" y="279011"/>
                  <a:pt x="1804697" y="415148"/>
                  <a:pt x="1800755" y="966574"/>
                </a:cubicBezTo>
              </a:path>
            </a:pathLst>
          </a:custGeom>
          <a:noFill/>
          <a:ln w="571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Microsoft YaHei" panose="020B0503020204020204" charset="-122"/>
            </a:endParaRPr>
          </a:p>
        </p:txBody>
      </p:sp>
      <p:sp>
        <p:nvSpPr>
          <p:cNvPr id="7" name="平行四边形 6"/>
          <p:cNvSpPr/>
          <p:nvPr/>
        </p:nvSpPr>
        <p:spPr>
          <a:xfrm>
            <a:off x="3745230" y="2202180"/>
            <a:ext cx="6383020" cy="1898650"/>
          </a:xfrm>
          <a:prstGeom prst="parallelogram">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Microsoft YaHei" panose="020B0503020204020204" charset="-122"/>
            </a:endParaRPr>
          </a:p>
        </p:txBody>
      </p:sp>
      <p:sp>
        <p:nvSpPr>
          <p:cNvPr id="4" name="矩形 3"/>
          <p:cNvSpPr/>
          <p:nvPr/>
        </p:nvSpPr>
        <p:spPr>
          <a:xfrm>
            <a:off x="6131560" y="2568575"/>
            <a:ext cx="3646170" cy="1241425"/>
          </a:xfrm>
          <a:prstGeom prst="rect">
            <a:avLst/>
          </a:prstGeom>
        </p:spPr>
        <p:txBody>
          <a:bodyPr wrap="square">
            <a:spAutoFit/>
          </a:bodyPr>
          <a:lstStyle/>
          <a:p>
            <a:pPr fontAlgn="auto">
              <a:spcBef>
                <a:spcPts val="0"/>
              </a:spcBef>
              <a:spcAft>
                <a:spcPts val="0"/>
              </a:spcAft>
              <a:defRPr/>
            </a:pPr>
            <a:r>
              <a:rPr lang="en-US" sz="3735" b="1" spc="300" dirty="0">
                <a:solidFill>
                  <a:schemeClr val="bg1"/>
                </a:solidFill>
                <a:latin typeface="Microsoft YaHei" panose="020B0503020204020204" charset="-122"/>
                <a:ea typeface="Microsoft YaHei" panose="020B0503020204020204" charset="-122"/>
                <a:sym typeface="Microsoft YaHei" panose="020B0503020204020204" charset="-122"/>
              </a:rPr>
              <a:t>Importance to Study</a:t>
            </a:r>
          </a:p>
        </p:txBody>
      </p:sp>
      <p:sp>
        <p:nvSpPr>
          <p:cNvPr id="6" name="TextBox 11"/>
          <p:cNvSpPr txBox="1"/>
          <p:nvPr/>
        </p:nvSpPr>
        <p:spPr>
          <a:xfrm flipH="1">
            <a:off x="4559829" y="2468893"/>
            <a:ext cx="1789196" cy="1445260"/>
          </a:xfrm>
          <a:prstGeom prst="rect">
            <a:avLst/>
          </a:prstGeom>
          <a:noFill/>
        </p:spPr>
        <p:txBody>
          <a:bodyPr wrap="square" rtlCol="0">
            <a:spAutoFit/>
          </a:bodyPr>
          <a:lstStyle/>
          <a:p>
            <a:pPr algn="ctr"/>
            <a:r>
              <a:rPr lang="en-US" sz="8800" dirty="0">
                <a:solidFill>
                  <a:schemeClr val="bg1"/>
                </a:solidFill>
                <a:latin typeface="Agency FB" panose="020B0503020202020204" pitchFamily="34" charset="0"/>
              </a:rPr>
              <a:t>03</a:t>
            </a:r>
            <a:endParaRPr lang="id-ID" sz="8800" dirty="0">
              <a:solidFill>
                <a:schemeClr val="bg1"/>
              </a:solidFill>
              <a:latin typeface="Agency FB" panose="020B0503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
          <p:cNvSpPr txBox="1"/>
          <p:nvPr/>
        </p:nvSpPr>
        <p:spPr>
          <a:xfrm>
            <a:off x="200660" y="211455"/>
            <a:ext cx="4064000" cy="583565"/>
          </a:xfrm>
          <a:prstGeom prst="rect">
            <a:avLst/>
          </a:prstGeom>
          <a:noFill/>
        </p:spPr>
        <p:txBody>
          <a:bodyPr wrap="square" rtlCol="0">
            <a:spAutoFit/>
          </a:bodyPr>
          <a:lstStyle/>
          <a:p>
            <a:r>
              <a:rPr lang="en-US" sz="3200" u="sng"/>
              <a:t>Importance to Study</a:t>
            </a:r>
          </a:p>
        </p:txBody>
      </p:sp>
      <p:sp>
        <p:nvSpPr>
          <p:cNvPr id="3" name="Text Box 2"/>
          <p:cNvSpPr txBox="1"/>
          <p:nvPr/>
        </p:nvSpPr>
        <p:spPr>
          <a:xfrm>
            <a:off x="200660" y="1174115"/>
            <a:ext cx="11610975" cy="4523105"/>
          </a:xfrm>
          <a:prstGeom prst="rect">
            <a:avLst/>
          </a:prstGeom>
          <a:noFill/>
        </p:spPr>
        <p:txBody>
          <a:bodyPr wrap="square" rtlCol="0">
            <a:spAutoFit/>
          </a:bodyPr>
          <a:lstStyle/>
          <a:p>
            <a:pPr marL="285750" indent="-285750">
              <a:buFont typeface="Arial" panose="020B0604020202020204" pitchFamily="34" charset="0"/>
              <a:buChar char="•"/>
            </a:pPr>
            <a:r>
              <a:rPr lang="en-US" sz="2400"/>
              <a:t>Women and Disability Awareness Project, 1989: “Women with disabilities face double discrimination -- discrimination based on gender and discrimination based on disability. women of colour who are disabled face yet a third type of discrimination. the limited available statistics suggest that economically, socially and psychologically, women with disabilities fare considerably worse than either women who are non-disabled or men who are disabled”.</a:t>
            </a:r>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r>
              <a:rPr lang="en-US" sz="2400"/>
              <a:t>Seigenthaler, 1997: Identified the benefits of leisure as:</a:t>
            </a:r>
          </a:p>
          <a:p>
            <a:pPr marL="742950" lvl="1" indent="-285750">
              <a:buFont typeface="Arial" panose="020B0604020202020204" pitchFamily="34" charset="0"/>
              <a:buChar char="•"/>
            </a:pPr>
            <a:r>
              <a:rPr lang="en-US" sz="2400"/>
              <a:t>Enhanced well being</a:t>
            </a:r>
          </a:p>
          <a:p>
            <a:pPr marL="742950" lvl="1" indent="-285750">
              <a:buFont typeface="Arial" panose="020B0604020202020204" pitchFamily="34" charset="0"/>
              <a:buChar char="•"/>
            </a:pPr>
            <a:r>
              <a:rPr lang="en-US" sz="2400"/>
              <a:t>Decreased stress levels</a:t>
            </a:r>
          </a:p>
          <a:p>
            <a:pPr marL="742950" lvl="1" indent="-285750">
              <a:buFont typeface="Arial" panose="020B0604020202020204" pitchFamily="34" charset="0"/>
              <a:buChar char="•"/>
            </a:pPr>
            <a:r>
              <a:rPr lang="en-US" sz="2400"/>
              <a:t>Improved quality of life</a:t>
            </a:r>
          </a:p>
          <a:p>
            <a:pPr marL="742950" lvl="1" indent="-285750">
              <a:buFont typeface="Arial" panose="020B0604020202020204" pitchFamily="34" charset="0"/>
              <a:buChar char="•"/>
            </a:pPr>
            <a:r>
              <a:rPr lang="en-US" sz="2400"/>
              <a:t>Improving social aspects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
          <p:cNvSpPr txBox="1"/>
          <p:nvPr/>
        </p:nvSpPr>
        <p:spPr>
          <a:xfrm>
            <a:off x="200660" y="211455"/>
            <a:ext cx="4064000" cy="583565"/>
          </a:xfrm>
          <a:prstGeom prst="rect">
            <a:avLst/>
          </a:prstGeom>
          <a:noFill/>
        </p:spPr>
        <p:txBody>
          <a:bodyPr wrap="square" rtlCol="0">
            <a:spAutoFit/>
          </a:bodyPr>
          <a:lstStyle/>
          <a:p>
            <a:r>
              <a:rPr lang="en-US" sz="3200" u="sng"/>
              <a:t>Importance to Study</a:t>
            </a:r>
          </a:p>
        </p:txBody>
      </p:sp>
      <p:sp>
        <p:nvSpPr>
          <p:cNvPr id="3" name="Text Box 2"/>
          <p:cNvSpPr txBox="1"/>
          <p:nvPr/>
        </p:nvSpPr>
        <p:spPr>
          <a:xfrm>
            <a:off x="200660" y="1128395"/>
            <a:ext cx="11610975" cy="829945"/>
          </a:xfrm>
          <a:prstGeom prst="rect">
            <a:avLst/>
          </a:prstGeom>
          <a:noFill/>
        </p:spPr>
        <p:txBody>
          <a:bodyPr wrap="square" rtlCol="0">
            <a:spAutoFit/>
          </a:bodyPr>
          <a:lstStyle/>
          <a:p>
            <a:pPr marL="285750" indent="-285750">
              <a:buFont typeface="Arial" panose="020B0604020202020204" pitchFamily="34" charset="0"/>
              <a:buChar char="•"/>
            </a:pPr>
            <a:r>
              <a:rPr lang="en-US" sz="2400"/>
              <a:t>Schleien, Ray &amp; Green, 1997: Team sports benefit both abled and disabled athlete.</a:t>
            </a:r>
          </a:p>
          <a:p>
            <a:pPr indent="0">
              <a:buFont typeface="Arial" panose="020B0604020202020204" pitchFamily="34" charset="0"/>
              <a:buNone/>
            </a:pPr>
            <a:endParaRPr lang="en-US" sz="2400"/>
          </a:p>
        </p:txBody>
      </p:sp>
      <p:sp>
        <p:nvSpPr>
          <p:cNvPr id="4" name="Text Box 3"/>
          <p:cNvSpPr txBox="1"/>
          <p:nvPr/>
        </p:nvSpPr>
        <p:spPr>
          <a:xfrm>
            <a:off x="154940" y="2312035"/>
            <a:ext cx="11871960" cy="829945"/>
          </a:xfrm>
          <a:prstGeom prst="rect">
            <a:avLst/>
          </a:prstGeom>
          <a:noFill/>
        </p:spPr>
        <p:txBody>
          <a:bodyPr wrap="square" rtlCol="0">
            <a:spAutoFit/>
          </a:bodyPr>
          <a:lstStyle/>
          <a:p>
            <a:pPr indent="0">
              <a:buFont typeface="Arial" panose="020B0604020202020204" pitchFamily="34" charset="0"/>
              <a:buNone/>
            </a:pPr>
            <a:r>
              <a:rPr lang="en-US" sz="2400"/>
              <a:t>So, Including and coaching disabled athletes is a great way to involve them in social and physical activities.</a:t>
            </a:r>
          </a:p>
        </p:txBody>
      </p:sp>
      <p:pic>
        <p:nvPicPr>
          <p:cNvPr id="111" name="Picture 110"/>
          <p:cNvPicPr/>
          <p:nvPr/>
        </p:nvPicPr>
        <p:blipFill>
          <a:blip r:embed="rId3"/>
          <a:stretch>
            <a:fillRect/>
          </a:stretch>
        </p:blipFill>
        <p:spPr>
          <a:xfrm>
            <a:off x="775970" y="3290570"/>
            <a:ext cx="10640695" cy="3264535"/>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CF067-9AB3-CB57-51EF-8966208EDC7C}"/>
              </a:ext>
            </a:extLst>
          </p:cNvPr>
          <p:cNvSpPr>
            <a:spLocks noGrp="1"/>
          </p:cNvSpPr>
          <p:nvPr>
            <p:ph type="title"/>
          </p:nvPr>
        </p:nvSpPr>
        <p:spPr>
          <a:xfrm>
            <a:off x="669881" y="568187"/>
            <a:ext cx="10852237" cy="648000"/>
          </a:xfrm>
        </p:spPr>
        <p:txBody>
          <a:bodyPr/>
          <a:lstStyle/>
          <a:p>
            <a:r>
              <a:rPr lang="en-GB" sz="2400" dirty="0"/>
              <a:t>Research re: use or contraindications of exercise with people with disabilities (summary of evidence &amp; red flags)</a:t>
            </a:r>
            <a:br>
              <a:rPr lang="en-GB" sz="2400" dirty="0"/>
            </a:br>
            <a:endParaRPr lang="en-GB" sz="2400" dirty="0"/>
          </a:p>
        </p:txBody>
      </p:sp>
      <p:sp>
        <p:nvSpPr>
          <p:cNvPr id="3" name="Content Placeholder 2">
            <a:extLst>
              <a:ext uri="{FF2B5EF4-FFF2-40B4-BE49-F238E27FC236}">
                <a16:creationId xmlns:a16="http://schemas.microsoft.com/office/drawing/2014/main" id="{94A73F81-2937-7E52-D7F9-C10593536060}"/>
              </a:ext>
            </a:extLst>
          </p:cNvPr>
          <p:cNvSpPr>
            <a:spLocks noGrp="1"/>
          </p:cNvSpPr>
          <p:nvPr>
            <p:ph idx="1"/>
          </p:nvPr>
        </p:nvSpPr>
        <p:spPr>
          <a:xfrm>
            <a:off x="669881" y="1704562"/>
            <a:ext cx="10852237" cy="5041355"/>
          </a:xfrm>
        </p:spPr>
        <p:txBody>
          <a:bodyPr/>
          <a:lstStyle/>
          <a:p>
            <a:r>
              <a:rPr lang="en-GB" sz="1200" b="1" dirty="0"/>
              <a:t>Overall benefit</a:t>
            </a:r>
            <a:r>
              <a:rPr lang="en-GB" sz="1200" dirty="0"/>
              <a:t> — systematic reviews and guideline bodies report that appropriately prescribed exercise improves cardiorespiratory fitness, strength, function, mood and quality of life across many impairment groups. (See gov.uk infographics and SCI exercise guidelines). </a:t>
            </a:r>
          </a:p>
          <a:p>
            <a:r>
              <a:rPr lang="en-GB" sz="1200" b="1" dirty="0"/>
              <a:t>Contraindications / important risks</a:t>
            </a:r>
            <a:r>
              <a:rPr lang="en-GB" sz="1200" dirty="0"/>
              <a:t> (examples to screen for and manage):</a:t>
            </a:r>
          </a:p>
          <a:p>
            <a:pPr lvl="1"/>
            <a:r>
              <a:rPr lang="en-GB" sz="1200" b="1" dirty="0"/>
              <a:t>Autonomic dysreflexia (SCI ≥T6)</a:t>
            </a:r>
            <a:r>
              <a:rPr lang="en-GB" sz="1200" dirty="0"/>
              <a:t> — exercise can </a:t>
            </a:r>
            <a:r>
              <a:rPr lang="en-GB" sz="1200" i="1" dirty="0"/>
              <a:t>trigger</a:t>
            </a:r>
            <a:r>
              <a:rPr lang="en-GB" sz="1200" dirty="0"/>
              <a:t> AD; treat as an emergency if it occurs; screen and implement bladder/bowel/skin precautions pre-exercise.</a:t>
            </a:r>
          </a:p>
          <a:p>
            <a:pPr lvl="1"/>
            <a:r>
              <a:rPr lang="en-GB" sz="1200" b="1" dirty="0"/>
              <a:t>Unstable cardiovascular disease / uncontrolled hypertension / recent thromboembolism</a:t>
            </a:r>
            <a:r>
              <a:rPr lang="en-GB" sz="1200" dirty="0"/>
              <a:t> — standard medical clearance applies. Use NICE guidance / local protocols for exercise referral. </a:t>
            </a:r>
          </a:p>
          <a:p>
            <a:pPr lvl="1"/>
            <a:r>
              <a:rPr lang="en-GB" sz="1200" b="1" dirty="0"/>
              <a:t>Severe osteoporosis</a:t>
            </a:r>
            <a:r>
              <a:rPr lang="en-GB" sz="1200" dirty="0"/>
              <a:t> (risk of fracture below level of lesion) — avoid high-impact loads where bone is fragile; adapt resistance and impact.</a:t>
            </a:r>
          </a:p>
          <a:p>
            <a:pPr lvl="1"/>
            <a:r>
              <a:rPr lang="en-GB" sz="1200" b="1" dirty="0"/>
              <a:t>Uncontrolled spasticity, open pressure ulcers or acute infection</a:t>
            </a:r>
            <a:r>
              <a:rPr lang="en-GB" sz="1200" dirty="0"/>
              <a:t> — postpone or adapt sessions until medically stable.</a:t>
            </a:r>
          </a:p>
          <a:p>
            <a:r>
              <a:rPr lang="en-GB" sz="1200" b="1" dirty="0"/>
              <a:t>Dose–response</a:t>
            </a:r>
            <a:r>
              <a:rPr lang="en-GB" sz="1200" dirty="0"/>
              <a:t> — benefits increase with greater, but safe, intensity/duration; small amounts still yield health benefits. For SCI, evidence shows gains in CRF and strength with multi-week programmes.</a:t>
            </a:r>
          </a:p>
          <a:p>
            <a:endParaRPr lang="en-GB" sz="1200" dirty="0"/>
          </a:p>
        </p:txBody>
      </p:sp>
    </p:spTree>
    <p:extLst>
      <p:ext uri="{BB962C8B-B14F-4D97-AF65-F5344CB8AC3E}">
        <p14:creationId xmlns:p14="http://schemas.microsoft.com/office/powerpoint/2010/main" val="7363975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F33FE-5DEE-C2FA-6E01-FBAB88E1F282}"/>
              </a:ext>
            </a:extLst>
          </p:cNvPr>
          <p:cNvSpPr>
            <a:spLocks noGrp="1"/>
          </p:cNvSpPr>
          <p:nvPr>
            <p:ph type="title"/>
          </p:nvPr>
        </p:nvSpPr>
        <p:spPr/>
        <p:txBody>
          <a:bodyPr/>
          <a:lstStyle/>
          <a:p>
            <a:r>
              <a:rPr lang="en-GB" dirty="0"/>
              <a:t>Specific data collection &amp; assessments for people with physical disability in sport</a:t>
            </a:r>
            <a:br>
              <a:rPr lang="en-GB" dirty="0"/>
            </a:br>
            <a:endParaRPr lang="en-GB" dirty="0"/>
          </a:p>
        </p:txBody>
      </p:sp>
      <p:sp>
        <p:nvSpPr>
          <p:cNvPr id="3" name="Content Placeholder 2">
            <a:extLst>
              <a:ext uri="{FF2B5EF4-FFF2-40B4-BE49-F238E27FC236}">
                <a16:creationId xmlns:a16="http://schemas.microsoft.com/office/drawing/2014/main" id="{134C0908-F00F-F7AB-B150-F5DF62CEF63D}"/>
              </a:ext>
            </a:extLst>
          </p:cNvPr>
          <p:cNvSpPr>
            <a:spLocks noGrp="1"/>
          </p:cNvSpPr>
          <p:nvPr>
            <p:ph idx="1"/>
          </p:nvPr>
        </p:nvSpPr>
        <p:spPr/>
        <p:txBody>
          <a:bodyPr/>
          <a:lstStyle/>
          <a:p>
            <a:pPr marL="0" indent="0">
              <a:buNone/>
            </a:pPr>
            <a:r>
              <a:rPr lang="en-GB" sz="1200" dirty="0"/>
              <a:t>Collect baseline data that include </a:t>
            </a:r>
            <a:r>
              <a:rPr lang="en-GB" sz="1200" b="1" dirty="0"/>
              <a:t>medical, functional, performance and patient-reported</a:t>
            </a:r>
            <a:r>
              <a:rPr lang="en-GB" sz="1200" dirty="0"/>
              <a:t> measures. Examples and purpose:</a:t>
            </a:r>
          </a:p>
          <a:p>
            <a:pPr marL="0" indent="0">
              <a:buNone/>
            </a:pPr>
            <a:r>
              <a:rPr lang="en-GB" sz="1200" dirty="0"/>
              <a:t>A) </a:t>
            </a:r>
            <a:r>
              <a:rPr lang="en-GB" sz="1200" b="1" dirty="0"/>
              <a:t>Mandatory baseline / safety checks</a:t>
            </a:r>
            <a:endParaRPr lang="en-GB" sz="1200" dirty="0"/>
          </a:p>
          <a:p>
            <a:r>
              <a:rPr lang="en-GB" sz="1200" dirty="0"/>
              <a:t>Demographics, diagnosis, date/onset of impairment, level of function (e.g., wheelchair user? ambulant?), medications, devices (catheter, orthosis, prosthesis), recent surgeries, cardiovascular history, bone health, skin integrity, bowel/bladder routine (SCI). Document consent and emergency contacts. (Keep to GDPR / local record-keeping policies.) </a:t>
            </a:r>
          </a:p>
          <a:p>
            <a:pPr marL="0" indent="0">
              <a:buNone/>
            </a:pPr>
            <a:r>
              <a:rPr lang="en-GB" sz="1200" dirty="0"/>
              <a:t>B) </a:t>
            </a:r>
            <a:r>
              <a:rPr lang="en-GB" sz="1200" b="1" dirty="0"/>
              <a:t>Vital signs and special checks</a:t>
            </a:r>
            <a:endParaRPr lang="en-GB" sz="1200" dirty="0"/>
          </a:p>
          <a:p>
            <a:r>
              <a:rPr lang="en-GB" sz="1200" dirty="0"/>
              <a:t>Resting heart rate &amp; blood pressure (supine &amp; upright if SCI/orthostatic risk). For SCI ≥T6, baseline BP and instructions in place for AD. </a:t>
            </a:r>
          </a:p>
          <a:p>
            <a:pPr marL="0" indent="0">
              <a:buNone/>
            </a:pPr>
            <a:r>
              <a:rPr lang="en-GB" sz="1200" dirty="0"/>
              <a:t>C) </a:t>
            </a:r>
            <a:r>
              <a:rPr lang="en-GB" sz="1200" b="1" dirty="0"/>
              <a:t>Functional &amp; performance tests</a:t>
            </a:r>
            <a:r>
              <a:rPr lang="en-GB" sz="1200" dirty="0"/>
              <a:t> (choose per population)</a:t>
            </a:r>
          </a:p>
          <a:p>
            <a:r>
              <a:rPr lang="en-GB" sz="1200" b="1" dirty="0"/>
              <a:t>Mobility/functional</a:t>
            </a:r>
            <a:r>
              <a:rPr lang="en-GB" sz="1200" dirty="0"/>
              <a:t>: Timed Up &amp; Go (for ambulant), 10-metre walk, 6-minute walk test (adapted where necessary).</a:t>
            </a:r>
          </a:p>
          <a:p>
            <a:r>
              <a:rPr lang="en-GB" sz="1200" b="1" dirty="0"/>
              <a:t>Wheelchair users</a:t>
            </a:r>
            <a:r>
              <a:rPr lang="en-GB" sz="1200" dirty="0"/>
              <a:t>: Wheelchair propulsion test / 20 m sprint, wheelchair sport-specific field tests (e.g., slalom).</a:t>
            </a:r>
          </a:p>
          <a:p>
            <a:r>
              <a:rPr lang="en-GB" sz="1200" b="1" dirty="0"/>
              <a:t>Strength</a:t>
            </a:r>
            <a:r>
              <a:rPr lang="en-GB" sz="1200" dirty="0"/>
              <a:t>: Hand-held dynamometry (grip, shoulder rotators), 1–5 rep max protocols adapted/resisted as needed.</a:t>
            </a:r>
          </a:p>
          <a:p>
            <a:endParaRPr lang="en-GB" sz="1200" dirty="0"/>
          </a:p>
          <a:p>
            <a:endParaRPr lang="en-GB" sz="1200" dirty="0"/>
          </a:p>
        </p:txBody>
      </p:sp>
    </p:spTree>
    <p:extLst>
      <p:ext uri="{BB962C8B-B14F-4D97-AF65-F5344CB8AC3E}">
        <p14:creationId xmlns:p14="http://schemas.microsoft.com/office/powerpoint/2010/main" val="29598318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B1A489C-5F0B-A7D5-9BB1-6DBBA6E55A69}"/>
              </a:ext>
            </a:extLst>
          </p:cNvPr>
          <p:cNvSpPr>
            <a:spLocks noGrp="1"/>
          </p:cNvSpPr>
          <p:nvPr>
            <p:ph idx="1"/>
          </p:nvPr>
        </p:nvSpPr>
        <p:spPr/>
        <p:txBody>
          <a:bodyPr/>
          <a:lstStyle/>
          <a:p>
            <a:r>
              <a:rPr lang="en-GB" sz="1200" b="1" dirty="0"/>
              <a:t>Endurance/CRF</a:t>
            </a:r>
            <a:r>
              <a:rPr lang="en-GB" sz="1200" dirty="0"/>
              <a:t>: Submaximal bike/arm-ergometry tests or adapted CPET where available and indicated (with medical oversight for higher risk).</a:t>
            </a:r>
          </a:p>
          <a:p>
            <a:r>
              <a:rPr lang="en-GB" sz="1200" b="1" dirty="0"/>
              <a:t>Balance</a:t>
            </a:r>
            <a:r>
              <a:rPr lang="en-GB" sz="1200" dirty="0"/>
              <a:t>: Berg Balance Scale, Functional Reach, Dynamic Gait Index as appropriate.</a:t>
            </a:r>
          </a:p>
          <a:p>
            <a:r>
              <a:rPr lang="en-GB" sz="1200" b="1" dirty="0"/>
              <a:t>Spasticity and ROM</a:t>
            </a:r>
            <a:r>
              <a:rPr lang="en-GB" sz="1200" dirty="0"/>
              <a:t>: Modified Ashworth Scale, goniometry.</a:t>
            </a:r>
          </a:p>
          <a:p>
            <a:r>
              <a:rPr lang="en-GB" sz="1200" b="1" dirty="0"/>
              <a:t>Bone density / fracture risk</a:t>
            </a:r>
            <a:r>
              <a:rPr lang="en-GB" sz="1200" dirty="0"/>
              <a:t>: DEXA if clinically indicated.</a:t>
            </a:r>
          </a:p>
          <a:p>
            <a:r>
              <a:rPr lang="en-GB" sz="1200" b="1" dirty="0"/>
              <a:t>Patient-reported outcomes</a:t>
            </a:r>
            <a:r>
              <a:rPr lang="en-GB" sz="1200" dirty="0"/>
              <a:t>: EQ-5D / SF-36 / disease-specific QoL, Fatigue scales (FACIT), sports-specific measures and training load logs.</a:t>
            </a:r>
          </a:p>
          <a:p>
            <a:r>
              <a:rPr lang="en-GB" sz="1200" b="1" dirty="0"/>
              <a:t>Sport classification data</a:t>
            </a:r>
            <a:r>
              <a:rPr lang="en-GB" sz="1200" dirty="0"/>
              <a:t> for competitive para-athletes: sport classification, impairment code and legal eligibility. Use </a:t>
            </a:r>
            <a:r>
              <a:rPr lang="en-GB" sz="1200" dirty="0" err="1"/>
              <a:t>ParalympicsGB</a:t>
            </a:r>
            <a:r>
              <a:rPr lang="en-GB" sz="1200" dirty="0"/>
              <a:t> / sport federation processes for formal classification. </a:t>
            </a:r>
          </a:p>
          <a:p>
            <a:pPr marL="0" indent="0">
              <a:buNone/>
            </a:pPr>
            <a:r>
              <a:rPr lang="en-GB" sz="1200" dirty="0"/>
              <a:t>D) </a:t>
            </a:r>
            <a:r>
              <a:rPr lang="en-GB" sz="1200" b="1" dirty="0"/>
              <a:t>Monitoring during sessions</a:t>
            </a:r>
            <a:endParaRPr lang="en-GB" sz="1200" dirty="0"/>
          </a:p>
          <a:p>
            <a:r>
              <a:rPr lang="en-GB" sz="1200" dirty="0"/>
              <a:t>RPE (modified Borg if autonomic dysfunction), regular BP checks for at-risk groups, skin checks (pressure sites), and monitoring for signs of AD (headache, flushing, sweating, bradycardia)</a:t>
            </a:r>
          </a:p>
          <a:p>
            <a:endParaRPr lang="en-GB" sz="1200" dirty="0"/>
          </a:p>
        </p:txBody>
      </p:sp>
    </p:spTree>
    <p:extLst>
      <p:ext uri="{BB962C8B-B14F-4D97-AF65-F5344CB8AC3E}">
        <p14:creationId xmlns:p14="http://schemas.microsoft.com/office/powerpoint/2010/main" val="41167508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6B4339-3B94-1E2D-AC6E-246D3CF8DA4A}"/>
              </a:ext>
            </a:extLst>
          </p:cNvPr>
          <p:cNvSpPr>
            <a:spLocks noGrp="1"/>
          </p:cNvSpPr>
          <p:nvPr>
            <p:ph type="title"/>
          </p:nvPr>
        </p:nvSpPr>
        <p:spPr/>
        <p:txBody>
          <a:bodyPr/>
          <a:lstStyle/>
          <a:p>
            <a:r>
              <a:rPr lang="en-GB" dirty="0"/>
              <a:t>Practical tools &amp; resources </a:t>
            </a:r>
          </a:p>
        </p:txBody>
      </p:sp>
      <p:sp>
        <p:nvSpPr>
          <p:cNvPr id="3" name="Content Placeholder 2">
            <a:extLst>
              <a:ext uri="{FF2B5EF4-FFF2-40B4-BE49-F238E27FC236}">
                <a16:creationId xmlns:a16="http://schemas.microsoft.com/office/drawing/2014/main" id="{093DBC2E-8A44-39F2-541B-1DACBC97FC03}"/>
              </a:ext>
            </a:extLst>
          </p:cNvPr>
          <p:cNvSpPr>
            <a:spLocks noGrp="1"/>
          </p:cNvSpPr>
          <p:nvPr>
            <p:ph idx="1"/>
          </p:nvPr>
        </p:nvSpPr>
        <p:spPr/>
        <p:txBody>
          <a:bodyPr/>
          <a:lstStyle/>
          <a:p>
            <a:r>
              <a:rPr lang="en-GB" sz="1200" dirty="0"/>
              <a:t>Equality Act 2010 guidance. </a:t>
            </a:r>
            <a:r>
              <a:rPr lang="en-GB" sz="1200" dirty="0">
                <a:hlinkClick r:id="rId2"/>
              </a:rPr>
              <a:t>GOV.UK</a:t>
            </a:r>
            <a:endParaRPr lang="en-GB" sz="1200" dirty="0"/>
          </a:p>
          <a:p>
            <a:r>
              <a:rPr lang="en-GB" sz="1200" dirty="0"/>
              <a:t>gov.uk physical activity guidance for disabled adults &amp; children. </a:t>
            </a:r>
            <a:r>
              <a:rPr lang="en-GB" sz="1200" dirty="0">
                <a:hlinkClick r:id="rId3"/>
              </a:rPr>
              <a:t>GOV.UK+1</a:t>
            </a:r>
            <a:endParaRPr lang="en-GB" sz="1200" dirty="0"/>
          </a:p>
          <a:p>
            <a:r>
              <a:rPr lang="en-GB" sz="1200" dirty="0"/>
              <a:t>Sport England – accessible &amp; inclusive facilities guidance. </a:t>
            </a:r>
            <a:r>
              <a:rPr lang="en-GB" sz="1200" dirty="0">
                <a:hlinkClick r:id="rId4"/>
              </a:rPr>
              <a:t>Sport England</a:t>
            </a:r>
            <a:endParaRPr lang="en-GB" sz="1200" dirty="0"/>
          </a:p>
          <a:p>
            <a:r>
              <a:rPr lang="en-GB" sz="1200" dirty="0"/>
              <a:t>Disability Sport Wales - </a:t>
            </a:r>
            <a:r>
              <a:rPr lang="en-GB" sz="1200" dirty="0">
                <a:hlinkClick r:id="rId5"/>
              </a:rPr>
              <a:t>Official Website of Disability Sport Wales</a:t>
            </a:r>
            <a:endParaRPr lang="en-GB" sz="1200" dirty="0"/>
          </a:p>
          <a:p>
            <a:r>
              <a:rPr lang="en-GB" sz="1200" dirty="0" err="1"/>
              <a:t>ParalympicsGB</a:t>
            </a:r>
            <a:r>
              <a:rPr lang="en-GB" sz="1200" dirty="0"/>
              <a:t> – classification &amp; sport pages. </a:t>
            </a:r>
            <a:r>
              <a:rPr lang="en-GB" sz="1200" dirty="0" err="1">
                <a:hlinkClick r:id="rId6"/>
              </a:rPr>
              <a:t>ParalympicsGB</a:t>
            </a:r>
            <a:endParaRPr lang="en-GB" sz="1200" dirty="0"/>
          </a:p>
          <a:p>
            <a:r>
              <a:rPr lang="en-GB" sz="1200" dirty="0"/>
              <a:t>NHS pages on wheelchair fitness &amp; local physiotherapy resources (practical exercise lists). </a:t>
            </a:r>
            <a:r>
              <a:rPr lang="en-GB" sz="1200" dirty="0">
                <a:hlinkClick r:id="rId7"/>
              </a:rPr>
              <a:t>nhs.uk</a:t>
            </a:r>
            <a:endParaRPr lang="en-GB" sz="1200" dirty="0"/>
          </a:p>
          <a:p>
            <a:r>
              <a:rPr lang="en-GB" sz="1200" dirty="0"/>
              <a:t>Spinal Injuries Association / NHS and SCI exercise guideline PDFs for AD awareness and SCI-specific prescriptions.</a:t>
            </a:r>
          </a:p>
          <a:p>
            <a:endParaRPr lang="en-GB" sz="1200" dirty="0"/>
          </a:p>
        </p:txBody>
      </p:sp>
    </p:spTree>
    <p:extLst>
      <p:ext uri="{BB962C8B-B14F-4D97-AF65-F5344CB8AC3E}">
        <p14:creationId xmlns:p14="http://schemas.microsoft.com/office/powerpoint/2010/main" val="21379735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FE3569-D5E9-6CBB-B921-D3643DF32457}"/>
              </a:ext>
            </a:extLst>
          </p:cNvPr>
          <p:cNvSpPr>
            <a:spLocks noGrp="1"/>
          </p:cNvSpPr>
          <p:nvPr>
            <p:ph type="title"/>
          </p:nvPr>
        </p:nvSpPr>
        <p:spPr/>
        <p:txBody>
          <a:bodyPr/>
          <a:lstStyle/>
          <a:p>
            <a:r>
              <a:rPr lang="en-GB" dirty="0"/>
              <a:t>Quick implementation checklist for a provider/coach</a:t>
            </a:r>
            <a:br>
              <a:rPr lang="en-GB" dirty="0"/>
            </a:br>
            <a:endParaRPr lang="en-GB" dirty="0"/>
          </a:p>
        </p:txBody>
      </p:sp>
      <p:sp>
        <p:nvSpPr>
          <p:cNvPr id="3" name="Content Placeholder 2">
            <a:extLst>
              <a:ext uri="{FF2B5EF4-FFF2-40B4-BE49-F238E27FC236}">
                <a16:creationId xmlns:a16="http://schemas.microsoft.com/office/drawing/2014/main" id="{985D0434-D55A-67F3-D571-53877AA9B923}"/>
              </a:ext>
            </a:extLst>
          </p:cNvPr>
          <p:cNvSpPr>
            <a:spLocks noGrp="1"/>
          </p:cNvSpPr>
          <p:nvPr>
            <p:ph idx="1"/>
          </p:nvPr>
        </p:nvSpPr>
        <p:spPr/>
        <p:txBody>
          <a:bodyPr/>
          <a:lstStyle/>
          <a:p>
            <a:r>
              <a:rPr lang="en-GB" dirty="0"/>
              <a:t>Complete Equality Act &amp; reasonable-adjustment review for venue and equipment. </a:t>
            </a:r>
          </a:p>
          <a:p>
            <a:r>
              <a:rPr lang="en-GB" dirty="0"/>
              <a:t>Obtain baseline medical history + specific red-flag screen (AD risk, uncontrolled CV disease, open wounds).</a:t>
            </a:r>
          </a:p>
          <a:p>
            <a:r>
              <a:rPr lang="en-GB" dirty="0"/>
              <a:t>Baseline functional and PRO measures (choose appropriate tests above).</a:t>
            </a:r>
          </a:p>
          <a:p>
            <a:r>
              <a:rPr lang="en-GB" dirty="0"/>
              <a:t>Produce an individualised FITT plan, include monitoring plan and emergency protocol.</a:t>
            </a:r>
          </a:p>
          <a:p>
            <a:r>
              <a:rPr lang="en-GB" dirty="0"/>
              <a:t>Record outcomes and adapt every 4–6 weeks; liaise with medical/therapy teams when needed.</a:t>
            </a:r>
          </a:p>
          <a:p>
            <a:endParaRPr lang="en-GB" dirty="0"/>
          </a:p>
        </p:txBody>
      </p:sp>
    </p:spTree>
    <p:extLst>
      <p:ext uri="{BB962C8B-B14F-4D97-AF65-F5344CB8AC3E}">
        <p14:creationId xmlns:p14="http://schemas.microsoft.com/office/powerpoint/2010/main" val="20316818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5980"/>
          <p:cNvPicPr>
            <a:picLocks noChangeAspect="1"/>
          </p:cNvPicPr>
          <p:nvPr/>
        </p:nvPicPr>
        <p:blipFill>
          <a:blip r:embed="rId3"/>
          <a:srcRect r="5466" b="15833"/>
          <a:stretch>
            <a:fillRect/>
          </a:stretch>
        </p:blipFill>
        <p:spPr>
          <a:xfrm>
            <a:off x="-21590" y="-59690"/>
            <a:ext cx="12235180" cy="7269480"/>
          </a:xfrm>
          <a:prstGeom prst="rect">
            <a:avLst/>
          </a:prstGeom>
        </p:spPr>
      </p:pic>
      <p:sp>
        <p:nvSpPr>
          <p:cNvPr id="3" name="矩形 2"/>
          <p:cNvSpPr/>
          <p:nvPr/>
        </p:nvSpPr>
        <p:spPr>
          <a:xfrm>
            <a:off x="-54610" y="-92075"/>
            <a:ext cx="12259945" cy="7292975"/>
          </a:xfrm>
          <a:prstGeom prst="rect">
            <a:avLst/>
          </a:pr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543605" y="836712"/>
            <a:ext cx="2403131" cy="4704523"/>
          </a:xfrm>
          <a:custGeom>
            <a:avLst/>
            <a:gdLst>
              <a:gd name="connsiteX0" fmla="*/ 0 w 1800200"/>
              <a:gd name="connsiteY0" fmla="*/ 0 h 3528392"/>
              <a:gd name="connsiteX1" fmla="*/ 1800200 w 1800200"/>
              <a:gd name="connsiteY1" fmla="*/ 0 h 3528392"/>
              <a:gd name="connsiteX2" fmla="*/ 1800200 w 1800200"/>
              <a:gd name="connsiteY2" fmla="*/ 3528392 h 3528392"/>
              <a:gd name="connsiteX3" fmla="*/ 0 w 1800200"/>
              <a:gd name="connsiteY3" fmla="*/ 3528392 h 3528392"/>
              <a:gd name="connsiteX4" fmla="*/ 0 w 1800200"/>
              <a:gd name="connsiteY4" fmla="*/ 0 h 3528392"/>
              <a:gd name="connsiteX0-1" fmla="*/ 0 w 1800200"/>
              <a:gd name="connsiteY0-2" fmla="*/ 0 h 3528392"/>
              <a:gd name="connsiteX1-3" fmla="*/ 1800200 w 1800200"/>
              <a:gd name="connsiteY1-4" fmla="*/ 0 h 3528392"/>
              <a:gd name="connsiteX2-5" fmla="*/ 1799803 w 1800200"/>
              <a:gd name="connsiteY2-6" fmla="*/ 837034 h 3528392"/>
              <a:gd name="connsiteX3-7" fmla="*/ 1800200 w 1800200"/>
              <a:gd name="connsiteY3-8" fmla="*/ 3528392 h 3528392"/>
              <a:gd name="connsiteX4-9" fmla="*/ 0 w 1800200"/>
              <a:gd name="connsiteY4-10" fmla="*/ 3528392 h 3528392"/>
              <a:gd name="connsiteX5" fmla="*/ 0 w 1800200"/>
              <a:gd name="connsiteY5" fmla="*/ 0 h 3528392"/>
              <a:gd name="connsiteX0-11" fmla="*/ 1799803 w 1891243"/>
              <a:gd name="connsiteY0-12" fmla="*/ 837034 h 3528392"/>
              <a:gd name="connsiteX1-13" fmla="*/ 1800200 w 1891243"/>
              <a:gd name="connsiteY1-14" fmla="*/ 3528392 h 3528392"/>
              <a:gd name="connsiteX2-15" fmla="*/ 0 w 1891243"/>
              <a:gd name="connsiteY2-16" fmla="*/ 3528392 h 3528392"/>
              <a:gd name="connsiteX3-17" fmla="*/ 0 w 1891243"/>
              <a:gd name="connsiteY3-18" fmla="*/ 0 h 3528392"/>
              <a:gd name="connsiteX4-19" fmla="*/ 1800200 w 1891243"/>
              <a:gd name="connsiteY4-20" fmla="*/ 0 h 3528392"/>
              <a:gd name="connsiteX5-21" fmla="*/ 1891243 w 1891243"/>
              <a:gd name="connsiteY5-22" fmla="*/ 928474 h 3528392"/>
              <a:gd name="connsiteX0-23" fmla="*/ 1809328 w 1891243"/>
              <a:gd name="connsiteY0-24" fmla="*/ 2475334 h 3528392"/>
              <a:gd name="connsiteX1-25" fmla="*/ 1800200 w 1891243"/>
              <a:gd name="connsiteY1-26" fmla="*/ 3528392 h 3528392"/>
              <a:gd name="connsiteX2-27" fmla="*/ 0 w 1891243"/>
              <a:gd name="connsiteY2-28" fmla="*/ 3528392 h 3528392"/>
              <a:gd name="connsiteX3-29" fmla="*/ 0 w 1891243"/>
              <a:gd name="connsiteY3-30" fmla="*/ 0 h 3528392"/>
              <a:gd name="connsiteX4-31" fmla="*/ 1800200 w 1891243"/>
              <a:gd name="connsiteY4-32" fmla="*/ 0 h 3528392"/>
              <a:gd name="connsiteX5-33" fmla="*/ 1891243 w 1891243"/>
              <a:gd name="connsiteY5-34" fmla="*/ 928474 h 3528392"/>
              <a:gd name="connsiteX0-35" fmla="*/ 1809328 w 1891243"/>
              <a:gd name="connsiteY0-36" fmla="*/ 2475334 h 3528392"/>
              <a:gd name="connsiteX1-37" fmla="*/ 1800200 w 1891243"/>
              <a:gd name="connsiteY1-38" fmla="*/ 3528392 h 3528392"/>
              <a:gd name="connsiteX2-39" fmla="*/ 0 w 1891243"/>
              <a:gd name="connsiteY2-40" fmla="*/ 3528392 h 3528392"/>
              <a:gd name="connsiteX3-41" fmla="*/ 0 w 1891243"/>
              <a:gd name="connsiteY3-42" fmla="*/ 0 h 3528392"/>
              <a:gd name="connsiteX4-43" fmla="*/ 1800200 w 1891243"/>
              <a:gd name="connsiteY4-44" fmla="*/ 0 h 3528392"/>
              <a:gd name="connsiteX5-45" fmla="*/ 1891243 w 1891243"/>
              <a:gd name="connsiteY5-46" fmla="*/ 928474 h 3528392"/>
              <a:gd name="connsiteX0-47" fmla="*/ 1809328 w 1815043"/>
              <a:gd name="connsiteY0-48" fmla="*/ 2475334 h 3528392"/>
              <a:gd name="connsiteX1-49" fmla="*/ 1800200 w 1815043"/>
              <a:gd name="connsiteY1-50" fmla="*/ 3528392 h 3528392"/>
              <a:gd name="connsiteX2-51" fmla="*/ 0 w 1815043"/>
              <a:gd name="connsiteY2-52" fmla="*/ 3528392 h 3528392"/>
              <a:gd name="connsiteX3-53" fmla="*/ 0 w 1815043"/>
              <a:gd name="connsiteY3-54" fmla="*/ 0 h 3528392"/>
              <a:gd name="connsiteX4-55" fmla="*/ 1800200 w 1815043"/>
              <a:gd name="connsiteY4-56" fmla="*/ 0 h 3528392"/>
              <a:gd name="connsiteX5-57" fmla="*/ 1815043 w 1815043"/>
              <a:gd name="connsiteY5-58" fmla="*/ 957049 h 3528392"/>
              <a:gd name="connsiteX0-59" fmla="*/ 1809328 w 1815583"/>
              <a:gd name="connsiteY0-60" fmla="*/ 2475334 h 3528392"/>
              <a:gd name="connsiteX1-61" fmla="*/ 1800200 w 1815583"/>
              <a:gd name="connsiteY1-62" fmla="*/ 3528392 h 3528392"/>
              <a:gd name="connsiteX2-63" fmla="*/ 0 w 1815583"/>
              <a:gd name="connsiteY2-64" fmla="*/ 3528392 h 3528392"/>
              <a:gd name="connsiteX3-65" fmla="*/ 0 w 1815583"/>
              <a:gd name="connsiteY3-66" fmla="*/ 0 h 3528392"/>
              <a:gd name="connsiteX4-67" fmla="*/ 1800200 w 1815583"/>
              <a:gd name="connsiteY4-68" fmla="*/ 0 h 3528392"/>
              <a:gd name="connsiteX5-69" fmla="*/ 1815043 w 1815583"/>
              <a:gd name="connsiteY5-70" fmla="*/ 957049 h 3528392"/>
              <a:gd name="connsiteX0-71" fmla="*/ 1809328 w 1809329"/>
              <a:gd name="connsiteY0-72" fmla="*/ 2475334 h 3528392"/>
              <a:gd name="connsiteX1-73" fmla="*/ 1800200 w 1809329"/>
              <a:gd name="connsiteY1-74" fmla="*/ 3528392 h 3528392"/>
              <a:gd name="connsiteX2-75" fmla="*/ 0 w 1809329"/>
              <a:gd name="connsiteY2-76" fmla="*/ 3528392 h 3528392"/>
              <a:gd name="connsiteX3-77" fmla="*/ 0 w 1809329"/>
              <a:gd name="connsiteY3-78" fmla="*/ 0 h 3528392"/>
              <a:gd name="connsiteX4-79" fmla="*/ 1800200 w 1809329"/>
              <a:gd name="connsiteY4-80" fmla="*/ 0 h 3528392"/>
              <a:gd name="connsiteX5-81" fmla="*/ 1800755 w 1809329"/>
              <a:gd name="connsiteY5-82" fmla="*/ 966574 h 3528392"/>
              <a:gd name="connsiteX0-83" fmla="*/ 1809328 w 1809329"/>
              <a:gd name="connsiteY0-84" fmla="*/ 2475334 h 3528392"/>
              <a:gd name="connsiteX1-85" fmla="*/ 1800200 w 1809329"/>
              <a:gd name="connsiteY1-86" fmla="*/ 3528392 h 3528392"/>
              <a:gd name="connsiteX2-87" fmla="*/ 0 w 1809329"/>
              <a:gd name="connsiteY2-88" fmla="*/ 3528392 h 3528392"/>
              <a:gd name="connsiteX3-89" fmla="*/ 0 w 1809329"/>
              <a:gd name="connsiteY3-90" fmla="*/ 0 h 3528392"/>
              <a:gd name="connsiteX4-91" fmla="*/ 1800200 w 1809329"/>
              <a:gd name="connsiteY4-92" fmla="*/ 0 h 3528392"/>
              <a:gd name="connsiteX5-93" fmla="*/ 1800755 w 1809329"/>
              <a:gd name="connsiteY5-94" fmla="*/ 966574 h 3528392"/>
              <a:gd name="connsiteX0-95" fmla="*/ 1799803 w 1802348"/>
              <a:gd name="connsiteY0-96" fmla="*/ 2475334 h 3528392"/>
              <a:gd name="connsiteX1-97" fmla="*/ 1800200 w 1802348"/>
              <a:gd name="connsiteY1-98" fmla="*/ 3528392 h 3528392"/>
              <a:gd name="connsiteX2-99" fmla="*/ 0 w 1802348"/>
              <a:gd name="connsiteY2-100" fmla="*/ 3528392 h 3528392"/>
              <a:gd name="connsiteX3-101" fmla="*/ 0 w 1802348"/>
              <a:gd name="connsiteY3-102" fmla="*/ 0 h 3528392"/>
              <a:gd name="connsiteX4-103" fmla="*/ 1800200 w 1802348"/>
              <a:gd name="connsiteY4-104" fmla="*/ 0 h 3528392"/>
              <a:gd name="connsiteX5-105" fmla="*/ 1800755 w 1802348"/>
              <a:gd name="connsiteY5-106" fmla="*/ 966574 h 3528392"/>
              <a:gd name="connsiteX0-107" fmla="*/ 1799803 w 1802348"/>
              <a:gd name="connsiteY0-108" fmla="*/ 2475334 h 3528392"/>
              <a:gd name="connsiteX1-109" fmla="*/ 1800200 w 1802348"/>
              <a:gd name="connsiteY1-110" fmla="*/ 3528392 h 3528392"/>
              <a:gd name="connsiteX2-111" fmla="*/ 0 w 1802348"/>
              <a:gd name="connsiteY2-112" fmla="*/ 3528392 h 3528392"/>
              <a:gd name="connsiteX3-113" fmla="*/ 0 w 1802348"/>
              <a:gd name="connsiteY3-114" fmla="*/ 0 h 3528392"/>
              <a:gd name="connsiteX4-115" fmla="*/ 1800200 w 1802348"/>
              <a:gd name="connsiteY4-116" fmla="*/ 0 h 3528392"/>
              <a:gd name="connsiteX5-117" fmla="*/ 1800755 w 1802348"/>
              <a:gd name="connsiteY5-118" fmla="*/ 966574 h 352839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1802348" h="3528392">
                <a:moveTo>
                  <a:pt x="1799803" y="2475334"/>
                </a:moveTo>
                <a:cubicBezTo>
                  <a:pt x="1804698" y="3377215"/>
                  <a:pt x="1800068" y="2631273"/>
                  <a:pt x="1800200" y="3528392"/>
                </a:cubicBezTo>
                <a:lnTo>
                  <a:pt x="0" y="3528392"/>
                </a:lnTo>
                <a:lnTo>
                  <a:pt x="0" y="0"/>
                </a:lnTo>
                <a:lnTo>
                  <a:pt x="1800200" y="0"/>
                </a:lnTo>
                <a:cubicBezTo>
                  <a:pt x="1800068" y="279011"/>
                  <a:pt x="1804697" y="415148"/>
                  <a:pt x="1800755" y="966574"/>
                </a:cubicBezTo>
              </a:path>
            </a:pathLst>
          </a:custGeom>
          <a:noFill/>
          <a:ln w="571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Microsoft YaHei" panose="020B0503020204020204" charset="-122"/>
            </a:endParaRPr>
          </a:p>
        </p:txBody>
      </p:sp>
      <p:sp>
        <p:nvSpPr>
          <p:cNvPr id="7" name="平行四边形 6"/>
          <p:cNvSpPr/>
          <p:nvPr/>
        </p:nvSpPr>
        <p:spPr>
          <a:xfrm>
            <a:off x="3745230" y="2202180"/>
            <a:ext cx="6383020" cy="1898650"/>
          </a:xfrm>
          <a:prstGeom prst="parallelogram">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Microsoft YaHei" panose="020B0503020204020204" charset="-122"/>
            </a:endParaRPr>
          </a:p>
        </p:txBody>
      </p:sp>
      <p:sp>
        <p:nvSpPr>
          <p:cNvPr id="14" name="矩形 13"/>
          <p:cNvSpPr/>
          <p:nvPr/>
        </p:nvSpPr>
        <p:spPr>
          <a:xfrm>
            <a:off x="6127879" y="2491200"/>
            <a:ext cx="3609351" cy="1383665"/>
          </a:xfrm>
          <a:prstGeom prst="rect">
            <a:avLst/>
          </a:prstGeom>
        </p:spPr>
        <p:txBody>
          <a:bodyPr wrap="square">
            <a:spAutoFit/>
          </a:bodyPr>
          <a:lstStyle/>
          <a:p>
            <a:pPr fontAlgn="auto">
              <a:spcBef>
                <a:spcPts val="0"/>
              </a:spcBef>
              <a:spcAft>
                <a:spcPts val="0"/>
              </a:spcAft>
              <a:defRPr/>
            </a:pPr>
            <a:r>
              <a:rPr lang="en-US" altLang="zh-CN" sz="2800" b="1" spc="300" dirty="0">
                <a:solidFill>
                  <a:schemeClr val="bg1"/>
                </a:solidFill>
                <a:latin typeface="Microsoft YaHei" panose="020B0503020204020204" charset="-122"/>
                <a:ea typeface="Microsoft YaHei" panose="020B0503020204020204" charset="-122"/>
                <a:sym typeface="Microsoft YaHei" panose="020B0503020204020204" charset="-122"/>
              </a:rPr>
              <a:t>Role of sports for people with disability...</a:t>
            </a:r>
          </a:p>
        </p:txBody>
      </p:sp>
      <p:sp>
        <p:nvSpPr>
          <p:cNvPr id="5" name="TextBox 11"/>
          <p:cNvSpPr txBox="1"/>
          <p:nvPr/>
        </p:nvSpPr>
        <p:spPr>
          <a:xfrm flipH="1">
            <a:off x="4559829" y="2468893"/>
            <a:ext cx="1789196" cy="1445260"/>
          </a:xfrm>
          <a:prstGeom prst="rect">
            <a:avLst/>
          </a:prstGeom>
          <a:noFill/>
        </p:spPr>
        <p:txBody>
          <a:bodyPr wrap="square" rtlCol="0">
            <a:spAutoFit/>
          </a:bodyPr>
          <a:lstStyle/>
          <a:p>
            <a:pPr algn="ctr"/>
            <a:r>
              <a:rPr lang="en-US" sz="8800" dirty="0">
                <a:solidFill>
                  <a:schemeClr val="bg1"/>
                </a:solidFill>
                <a:latin typeface="Agency FB" panose="020B0503020202020204" pitchFamily="34" charset="0"/>
              </a:rPr>
              <a:t>04</a:t>
            </a:r>
            <a:endParaRPr lang="id-ID" sz="8800" dirty="0">
              <a:solidFill>
                <a:schemeClr val="bg1"/>
              </a:solidFill>
              <a:latin typeface="Agency FB" panose="020B0503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
          <p:cNvSpPr txBox="1"/>
          <p:nvPr/>
        </p:nvSpPr>
        <p:spPr>
          <a:xfrm>
            <a:off x="260350" y="268605"/>
            <a:ext cx="7922260" cy="583565"/>
          </a:xfrm>
          <a:prstGeom prst="rect">
            <a:avLst/>
          </a:prstGeom>
          <a:noFill/>
        </p:spPr>
        <p:txBody>
          <a:bodyPr wrap="square" rtlCol="0">
            <a:spAutoFit/>
          </a:bodyPr>
          <a:lstStyle/>
          <a:p>
            <a:r>
              <a:rPr lang="en-US" sz="3200" u="sng"/>
              <a:t>Role of sports for People with Disabilities</a:t>
            </a:r>
          </a:p>
        </p:txBody>
      </p:sp>
      <p:sp>
        <p:nvSpPr>
          <p:cNvPr id="3" name="Text Box 2"/>
          <p:cNvSpPr txBox="1"/>
          <p:nvPr/>
        </p:nvSpPr>
        <p:spPr>
          <a:xfrm>
            <a:off x="260350" y="1069975"/>
            <a:ext cx="10544810" cy="5631180"/>
          </a:xfrm>
          <a:prstGeom prst="rect">
            <a:avLst/>
          </a:prstGeom>
          <a:noFill/>
        </p:spPr>
        <p:txBody>
          <a:bodyPr wrap="square" rtlCol="0">
            <a:spAutoFit/>
          </a:bodyPr>
          <a:lstStyle/>
          <a:p>
            <a:pPr marL="285750" indent="-285750">
              <a:buFont typeface="Arial" panose="020B0604020202020204" pitchFamily="34" charset="0"/>
              <a:buChar char="•"/>
            </a:pPr>
            <a:r>
              <a:rPr lang="en-US"/>
              <a:t>Sports can play a key role in the lives and communities of people with disabilities, the same as it can for people without a disability.</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There are plenty of evidence to support participation in sports and physical activity for people with disability concerning trends, barriers and benefits of participation.</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Numerous studies have shown that participatioin in sports results in improved functional status and quality of life among people with selected disabilities.</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Studies conducted across disabilty groups reveals participation in sports leads to improved levels of physical health and well being.</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It has also been shown to improve physical fitness and general mood in psychiatric patients with depressive and anxiety disorders.</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It has been linked to improvements in self-confidence, social awareness and self-esteem and can contribute to empowerment of people with disabilities.</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Sports can have a positive impact on the lives of people with disability but many face challenges to getting involved in sports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5980"/>
          <p:cNvPicPr>
            <a:picLocks noChangeAspect="1"/>
          </p:cNvPicPr>
          <p:nvPr/>
        </p:nvPicPr>
        <p:blipFill>
          <a:blip r:embed="rId3"/>
          <a:srcRect r="5466" b="15833"/>
          <a:stretch>
            <a:fillRect/>
          </a:stretch>
        </p:blipFill>
        <p:spPr>
          <a:xfrm>
            <a:off x="-21590" y="-59690"/>
            <a:ext cx="12235180" cy="7269480"/>
          </a:xfrm>
          <a:prstGeom prst="rect">
            <a:avLst/>
          </a:prstGeom>
        </p:spPr>
      </p:pic>
      <p:sp>
        <p:nvSpPr>
          <p:cNvPr id="3" name="矩形 2"/>
          <p:cNvSpPr/>
          <p:nvPr/>
        </p:nvSpPr>
        <p:spPr>
          <a:xfrm>
            <a:off x="-54610" y="-92075"/>
            <a:ext cx="12259945" cy="7292975"/>
          </a:xfrm>
          <a:prstGeom prst="rect">
            <a:avLst/>
          </a:pr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543605" y="836712"/>
            <a:ext cx="2403131" cy="4704523"/>
          </a:xfrm>
          <a:custGeom>
            <a:avLst/>
            <a:gdLst>
              <a:gd name="connsiteX0" fmla="*/ 0 w 1800200"/>
              <a:gd name="connsiteY0" fmla="*/ 0 h 3528392"/>
              <a:gd name="connsiteX1" fmla="*/ 1800200 w 1800200"/>
              <a:gd name="connsiteY1" fmla="*/ 0 h 3528392"/>
              <a:gd name="connsiteX2" fmla="*/ 1800200 w 1800200"/>
              <a:gd name="connsiteY2" fmla="*/ 3528392 h 3528392"/>
              <a:gd name="connsiteX3" fmla="*/ 0 w 1800200"/>
              <a:gd name="connsiteY3" fmla="*/ 3528392 h 3528392"/>
              <a:gd name="connsiteX4" fmla="*/ 0 w 1800200"/>
              <a:gd name="connsiteY4" fmla="*/ 0 h 3528392"/>
              <a:gd name="connsiteX0-1" fmla="*/ 0 w 1800200"/>
              <a:gd name="connsiteY0-2" fmla="*/ 0 h 3528392"/>
              <a:gd name="connsiteX1-3" fmla="*/ 1800200 w 1800200"/>
              <a:gd name="connsiteY1-4" fmla="*/ 0 h 3528392"/>
              <a:gd name="connsiteX2-5" fmla="*/ 1799803 w 1800200"/>
              <a:gd name="connsiteY2-6" fmla="*/ 837034 h 3528392"/>
              <a:gd name="connsiteX3-7" fmla="*/ 1800200 w 1800200"/>
              <a:gd name="connsiteY3-8" fmla="*/ 3528392 h 3528392"/>
              <a:gd name="connsiteX4-9" fmla="*/ 0 w 1800200"/>
              <a:gd name="connsiteY4-10" fmla="*/ 3528392 h 3528392"/>
              <a:gd name="connsiteX5" fmla="*/ 0 w 1800200"/>
              <a:gd name="connsiteY5" fmla="*/ 0 h 3528392"/>
              <a:gd name="connsiteX0-11" fmla="*/ 1799803 w 1891243"/>
              <a:gd name="connsiteY0-12" fmla="*/ 837034 h 3528392"/>
              <a:gd name="connsiteX1-13" fmla="*/ 1800200 w 1891243"/>
              <a:gd name="connsiteY1-14" fmla="*/ 3528392 h 3528392"/>
              <a:gd name="connsiteX2-15" fmla="*/ 0 w 1891243"/>
              <a:gd name="connsiteY2-16" fmla="*/ 3528392 h 3528392"/>
              <a:gd name="connsiteX3-17" fmla="*/ 0 w 1891243"/>
              <a:gd name="connsiteY3-18" fmla="*/ 0 h 3528392"/>
              <a:gd name="connsiteX4-19" fmla="*/ 1800200 w 1891243"/>
              <a:gd name="connsiteY4-20" fmla="*/ 0 h 3528392"/>
              <a:gd name="connsiteX5-21" fmla="*/ 1891243 w 1891243"/>
              <a:gd name="connsiteY5-22" fmla="*/ 928474 h 3528392"/>
              <a:gd name="connsiteX0-23" fmla="*/ 1809328 w 1891243"/>
              <a:gd name="connsiteY0-24" fmla="*/ 2475334 h 3528392"/>
              <a:gd name="connsiteX1-25" fmla="*/ 1800200 w 1891243"/>
              <a:gd name="connsiteY1-26" fmla="*/ 3528392 h 3528392"/>
              <a:gd name="connsiteX2-27" fmla="*/ 0 w 1891243"/>
              <a:gd name="connsiteY2-28" fmla="*/ 3528392 h 3528392"/>
              <a:gd name="connsiteX3-29" fmla="*/ 0 w 1891243"/>
              <a:gd name="connsiteY3-30" fmla="*/ 0 h 3528392"/>
              <a:gd name="connsiteX4-31" fmla="*/ 1800200 w 1891243"/>
              <a:gd name="connsiteY4-32" fmla="*/ 0 h 3528392"/>
              <a:gd name="connsiteX5-33" fmla="*/ 1891243 w 1891243"/>
              <a:gd name="connsiteY5-34" fmla="*/ 928474 h 3528392"/>
              <a:gd name="connsiteX0-35" fmla="*/ 1809328 w 1891243"/>
              <a:gd name="connsiteY0-36" fmla="*/ 2475334 h 3528392"/>
              <a:gd name="connsiteX1-37" fmla="*/ 1800200 w 1891243"/>
              <a:gd name="connsiteY1-38" fmla="*/ 3528392 h 3528392"/>
              <a:gd name="connsiteX2-39" fmla="*/ 0 w 1891243"/>
              <a:gd name="connsiteY2-40" fmla="*/ 3528392 h 3528392"/>
              <a:gd name="connsiteX3-41" fmla="*/ 0 w 1891243"/>
              <a:gd name="connsiteY3-42" fmla="*/ 0 h 3528392"/>
              <a:gd name="connsiteX4-43" fmla="*/ 1800200 w 1891243"/>
              <a:gd name="connsiteY4-44" fmla="*/ 0 h 3528392"/>
              <a:gd name="connsiteX5-45" fmla="*/ 1891243 w 1891243"/>
              <a:gd name="connsiteY5-46" fmla="*/ 928474 h 3528392"/>
              <a:gd name="connsiteX0-47" fmla="*/ 1809328 w 1815043"/>
              <a:gd name="connsiteY0-48" fmla="*/ 2475334 h 3528392"/>
              <a:gd name="connsiteX1-49" fmla="*/ 1800200 w 1815043"/>
              <a:gd name="connsiteY1-50" fmla="*/ 3528392 h 3528392"/>
              <a:gd name="connsiteX2-51" fmla="*/ 0 w 1815043"/>
              <a:gd name="connsiteY2-52" fmla="*/ 3528392 h 3528392"/>
              <a:gd name="connsiteX3-53" fmla="*/ 0 w 1815043"/>
              <a:gd name="connsiteY3-54" fmla="*/ 0 h 3528392"/>
              <a:gd name="connsiteX4-55" fmla="*/ 1800200 w 1815043"/>
              <a:gd name="connsiteY4-56" fmla="*/ 0 h 3528392"/>
              <a:gd name="connsiteX5-57" fmla="*/ 1815043 w 1815043"/>
              <a:gd name="connsiteY5-58" fmla="*/ 957049 h 3528392"/>
              <a:gd name="connsiteX0-59" fmla="*/ 1809328 w 1815583"/>
              <a:gd name="connsiteY0-60" fmla="*/ 2475334 h 3528392"/>
              <a:gd name="connsiteX1-61" fmla="*/ 1800200 w 1815583"/>
              <a:gd name="connsiteY1-62" fmla="*/ 3528392 h 3528392"/>
              <a:gd name="connsiteX2-63" fmla="*/ 0 w 1815583"/>
              <a:gd name="connsiteY2-64" fmla="*/ 3528392 h 3528392"/>
              <a:gd name="connsiteX3-65" fmla="*/ 0 w 1815583"/>
              <a:gd name="connsiteY3-66" fmla="*/ 0 h 3528392"/>
              <a:gd name="connsiteX4-67" fmla="*/ 1800200 w 1815583"/>
              <a:gd name="connsiteY4-68" fmla="*/ 0 h 3528392"/>
              <a:gd name="connsiteX5-69" fmla="*/ 1815043 w 1815583"/>
              <a:gd name="connsiteY5-70" fmla="*/ 957049 h 3528392"/>
              <a:gd name="connsiteX0-71" fmla="*/ 1809328 w 1809329"/>
              <a:gd name="connsiteY0-72" fmla="*/ 2475334 h 3528392"/>
              <a:gd name="connsiteX1-73" fmla="*/ 1800200 w 1809329"/>
              <a:gd name="connsiteY1-74" fmla="*/ 3528392 h 3528392"/>
              <a:gd name="connsiteX2-75" fmla="*/ 0 w 1809329"/>
              <a:gd name="connsiteY2-76" fmla="*/ 3528392 h 3528392"/>
              <a:gd name="connsiteX3-77" fmla="*/ 0 w 1809329"/>
              <a:gd name="connsiteY3-78" fmla="*/ 0 h 3528392"/>
              <a:gd name="connsiteX4-79" fmla="*/ 1800200 w 1809329"/>
              <a:gd name="connsiteY4-80" fmla="*/ 0 h 3528392"/>
              <a:gd name="connsiteX5-81" fmla="*/ 1800755 w 1809329"/>
              <a:gd name="connsiteY5-82" fmla="*/ 966574 h 3528392"/>
              <a:gd name="connsiteX0-83" fmla="*/ 1809328 w 1809329"/>
              <a:gd name="connsiteY0-84" fmla="*/ 2475334 h 3528392"/>
              <a:gd name="connsiteX1-85" fmla="*/ 1800200 w 1809329"/>
              <a:gd name="connsiteY1-86" fmla="*/ 3528392 h 3528392"/>
              <a:gd name="connsiteX2-87" fmla="*/ 0 w 1809329"/>
              <a:gd name="connsiteY2-88" fmla="*/ 3528392 h 3528392"/>
              <a:gd name="connsiteX3-89" fmla="*/ 0 w 1809329"/>
              <a:gd name="connsiteY3-90" fmla="*/ 0 h 3528392"/>
              <a:gd name="connsiteX4-91" fmla="*/ 1800200 w 1809329"/>
              <a:gd name="connsiteY4-92" fmla="*/ 0 h 3528392"/>
              <a:gd name="connsiteX5-93" fmla="*/ 1800755 w 1809329"/>
              <a:gd name="connsiteY5-94" fmla="*/ 966574 h 3528392"/>
              <a:gd name="connsiteX0-95" fmla="*/ 1799803 w 1802348"/>
              <a:gd name="connsiteY0-96" fmla="*/ 2475334 h 3528392"/>
              <a:gd name="connsiteX1-97" fmla="*/ 1800200 w 1802348"/>
              <a:gd name="connsiteY1-98" fmla="*/ 3528392 h 3528392"/>
              <a:gd name="connsiteX2-99" fmla="*/ 0 w 1802348"/>
              <a:gd name="connsiteY2-100" fmla="*/ 3528392 h 3528392"/>
              <a:gd name="connsiteX3-101" fmla="*/ 0 w 1802348"/>
              <a:gd name="connsiteY3-102" fmla="*/ 0 h 3528392"/>
              <a:gd name="connsiteX4-103" fmla="*/ 1800200 w 1802348"/>
              <a:gd name="connsiteY4-104" fmla="*/ 0 h 3528392"/>
              <a:gd name="connsiteX5-105" fmla="*/ 1800755 w 1802348"/>
              <a:gd name="connsiteY5-106" fmla="*/ 966574 h 3528392"/>
              <a:gd name="connsiteX0-107" fmla="*/ 1799803 w 1802348"/>
              <a:gd name="connsiteY0-108" fmla="*/ 2475334 h 3528392"/>
              <a:gd name="connsiteX1-109" fmla="*/ 1800200 w 1802348"/>
              <a:gd name="connsiteY1-110" fmla="*/ 3528392 h 3528392"/>
              <a:gd name="connsiteX2-111" fmla="*/ 0 w 1802348"/>
              <a:gd name="connsiteY2-112" fmla="*/ 3528392 h 3528392"/>
              <a:gd name="connsiteX3-113" fmla="*/ 0 w 1802348"/>
              <a:gd name="connsiteY3-114" fmla="*/ 0 h 3528392"/>
              <a:gd name="connsiteX4-115" fmla="*/ 1800200 w 1802348"/>
              <a:gd name="connsiteY4-116" fmla="*/ 0 h 3528392"/>
              <a:gd name="connsiteX5-117" fmla="*/ 1800755 w 1802348"/>
              <a:gd name="connsiteY5-118" fmla="*/ 966574 h 352839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1802348" h="3528392">
                <a:moveTo>
                  <a:pt x="1799803" y="2475334"/>
                </a:moveTo>
                <a:cubicBezTo>
                  <a:pt x="1804698" y="3377215"/>
                  <a:pt x="1800068" y="2631273"/>
                  <a:pt x="1800200" y="3528392"/>
                </a:cubicBezTo>
                <a:lnTo>
                  <a:pt x="0" y="3528392"/>
                </a:lnTo>
                <a:lnTo>
                  <a:pt x="0" y="0"/>
                </a:lnTo>
                <a:lnTo>
                  <a:pt x="1800200" y="0"/>
                </a:lnTo>
                <a:cubicBezTo>
                  <a:pt x="1800068" y="279011"/>
                  <a:pt x="1804697" y="415148"/>
                  <a:pt x="1800755" y="966574"/>
                </a:cubicBezTo>
              </a:path>
            </a:pathLst>
          </a:custGeom>
          <a:noFill/>
          <a:ln w="571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Microsoft YaHei" panose="020B0503020204020204" charset="-122"/>
            </a:endParaRPr>
          </a:p>
        </p:txBody>
      </p:sp>
      <p:sp>
        <p:nvSpPr>
          <p:cNvPr id="7" name="平行四边形 6"/>
          <p:cNvSpPr/>
          <p:nvPr/>
        </p:nvSpPr>
        <p:spPr>
          <a:xfrm>
            <a:off x="3745230" y="2202180"/>
            <a:ext cx="6383020" cy="1898650"/>
          </a:xfrm>
          <a:prstGeom prst="parallelogram">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Microsoft YaHei" panose="020B0503020204020204" charset="-122"/>
            </a:endParaRPr>
          </a:p>
        </p:txBody>
      </p:sp>
      <p:sp>
        <p:nvSpPr>
          <p:cNvPr id="14" name="矩形 13"/>
          <p:cNvSpPr/>
          <p:nvPr/>
        </p:nvSpPr>
        <p:spPr>
          <a:xfrm>
            <a:off x="6127879" y="2491200"/>
            <a:ext cx="3609351" cy="1383665"/>
          </a:xfrm>
          <a:prstGeom prst="rect">
            <a:avLst/>
          </a:prstGeom>
        </p:spPr>
        <p:txBody>
          <a:bodyPr wrap="square">
            <a:spAutoFit/>
          </a:bodyPr>
          <a:lstStyle/>
          <a:p>
            <a:pPr fontAlgn="auto">
              <a:spcBef>
                <a:spcPts val="0"/>
              </a:spcBef>
              <a:spcAft>
                <a:spcPts val="0"/>
              </a:spcAft>
              <a:defRPr/>
            </a:pPr>
            <a:r>
              <a:rPr lang="en-US" altLang="zh-CN" sz="2800" b="1" spc="300" dirty="0">
                <a:solidFill>
                  <a:schemeClr val="bg1"/>
                </a:solidFill>
                <a:latin typeface="Microsoft YaHei" panose="020B0503020204020204" charset="-122"/>
                <a:ea typeface="Microsoft YaHei" panose="020B0503020204020204" charset="-122"/>
                <a:sym typeface="Microsoft YaHei" panose="020B0503020204020204" charset="-122"/>
              </a:rPr>
              <a:t>Benefits of Sports and Exercise</a:t>
            </a:r>
          </a:p>
        </p:txBody>
      </p:sp>
      <p:sp>
        <p:nvSpPr>
          <p:cNvPr id="5" name="TextBox 11"/>
          <p:cNvSpPr txBox="1"/>
          <p:nvPr/>
        </p:nvSpPr>
        <p:spPr>
          <a:xfrm flipH="1">
            <a:off x="4559829" y="2468893"/>
            <a:ext cx="1789196" cy="1445260"/>
          </a:xfrm>
          <a:prstGeom prst="rect">
            <a:avLst/>
          </a:prstGeom>
          <a:noFill/>
        </p:spPr>
        <p:txBody>
          <a:bodyPr wrap="square" rtlCol="0">
            <a:spAutoFit/>
          </a:bodyPr>
          <a:lstStyle/>
          <a:p>
            <a:pPr algn="ctr"/>
            <a:r>
              <a:rPr lang="en-US" sz="8800" dirty="0">
                <a:solidFill>
                  <a:schemeClr val="bg1"/>
                </a:solidFill>
                <a:latin typeface="Agency FB" panose="020B0503020202020204" pitchFamily="34" charset="0"/>
              </a:rPr>
              <a:t>05</a:t>
            </a:r>
            <a:endParaRPr lang="id-ID" sz="8800" dirty="0">
              <a:solidFill>
                <a:schemeClr val="bg1"/>
              </a:solidFill>
              <a:latin typeface="Agency FB" panose="020B0503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
          <p:cNvSpPr txBox="1"/>
          <p:nvPr/>
        </p:nvSpPr>
        <p:spPr>
          <a:xfrm>
            <a:off x="291465" y="254000"/>
            <a:ext cx="4064000" cy="583565"/>
          </a:xfrm>
          <a:prstGeom prst="rect">
            <a:avLst/>
          </a:prstGeom>
          <a:noFill/>
        </p:spPr>
        <p:txBody>
          <a:bodyPr wrap="square" rtlCol="0">
            <a:spAutoFit/>
          </a:bodyPr>
          <a:lstStyle/>
          <a:p>
            <a:r>
              <a:rPr lang="en-US" sz="3200" u="sng"/>
              <a:t>BENEFITS</a:t>
            </a:r>
          </a:p>
        </p:txBody>
      </p:sp>
      <p:sp>
        <p:nvSpPr>
          <p:cNvPr id="3" name="Text Box 2"/>
          <p:cNvSpPr txBox="1"/>
          <p:nvPr/>
        </p:nvSpPr>
        <p:spPr>
          <a:xfrm>
            <a:off x="429895" y="1577340"/>
            <a:ext cx="7200265" cy="4154170"/>
          </a:xfrm>
          <a:prstGeom prst="rect">
            <a:avLst/>
          </a:prstGeom>
          <a:noFill/>
        </p:spPr>
        <p:txBody>
          <a:bodyPr wrap="square" rtlCol="0">
            <a:spAutoFit/>
          </a:bodyPr>
          <a:lstStyle/>
          <a:p>
            <a:pPr marL="285750" indent="-285750">
              <a:buFont typeface="Arial" panose="020B0604020202020204" pitchFamily="34" charset="0"/>
              <a:buChar char="•"/>
            </a:pPr>
            <a:r>
              <a:rPr lang="en-US" sz="2400"/>
              <a:t>Physically healthier &amp; higher Energy level</a:t>
            </a:r>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r>
              <a:rPr lang="en-US" sz="2400"/>
              <a:t>Social benefits</a:t>
            </a:r>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r>
              <a:rPr lang="en-US" sz="2400"/>
              <a:t>Goal setting &amp; confidence</a:t>
            </a:r>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r>
              <a:rPr lang="en-US" sz="2400"/>
              <a:t>Communication, teamwork and leadership skills</a:t>
            </a:r>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r>
              <a:rPr lang="en-US" sz="2400"/>
              <a:t>Learn how to deal with setbacks</a:t>
            </a:r>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r>
              <a:rPr lang="en-US" sz="2400"/>
              <a:t>A better night’s sleep &amp; De-stressor</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
          <p:cNvSpPr txBox="1"/>
          <p:nvPr/>
        </p:nvSpPr>
        <p:spPr>
          <a:xfrm>
            <a:off x="291465" y="254000"/>
            <a:ext cx="4064000" cy="583565"/>
          </a:xfrm>
          <a:prstGeom prst="rect">
            <a:avLst/>
          </a:prstGeom>
          <a:noFill/>
        </p:spPr>
        <p:txBody>
          <a:bodyPr wrap="square" rtlCol="0">
            <a:spAutoFit/>
          </a:bodyPr>
          <a:lstStyle/>
          <a:p>
            <a:r>
              <a:rPr lang="en-US" sz="3200" u="sng"/>
              <a:t>BENEFITS</a:t>
            </a:r>
          </a:p>
        </p:txBody>
      </p:sp>
      <p:pic>
        <p:nvPicPr>
          <p:cNvPr id="5" name="Picture 4" descr="19-sports-for-disabled-19-638.jpg"/>
          <p:cNvPicPr>
            <a:picLocks noChangeAspect="1"/>
          </p:cNvPicPr>
          <p:nvPr/>
        </p:nvPicPr>
        <p:blipFill>
          <a:blip r:embed="rId3"/>
          <a:srcRect l="7813" t="6009" r="6812" b="7398"/>
          <a:stretch>
            <a:fillRect/>
          </a:stretch>
        </p:blipFill>
        <p:spPr>
          <a:xfrm>
            <a:off x="2898775" y="254000"/>
            <a:ext cx="8420735" cy="6405245"/>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
          <p:cNvSpPr txBox="1"/>
          <p:nvPr/>
        </p:nvSpPr>
        <p:spPr>
          <a:xfrm>
            <a:off x="291465" y="254000"/>
            <a:ext cx="4064000" cy="583565"/>
          </a:xfrm>
          <a:prstGeom prst="rect">
            <a:avLst/>
          </a:prstGeom>
          <a:noFill/>
        </p:spPr>
        <p:txBody>
          <a:bodyPr wrap="square" rtlCol="0">
            <a:spAutoFit/>
          </a:bodyPr>
          <a:lstStyle/>
          <a:p>
            <a:r>
              <a:rPr lang="en-US" sz="3200" u="sng"/>
              <a:t>BENEFITS</a:t>
            </a:r>
          </a:p>
        </p:txBody>
      </p:sp>
      <p:pic>
        <p:nvPicPr>
          <p:cNvPr id="4" name="Picture 3" descr="16-sports-for-disabled-16-638.jpg"/>
          <p:cNvPicPr>
            <a:picLocks noChangeAspect="1"/>
          </p:cNvPicPr>
          <p:nvPr/>
        </p:nvPicPr>
        <p:blipFill>
          <a:blip r:embed="rId3"/>
          <a:srcRect l="8819" t="10056" r="10472" b="9083"/>
          <a:stretch>
            <a:fillRect/>
          </a:stretch>
        </p:blipFill>
        <p:spPr>
          <a:xfrm>
            <a:off x="2821940" y="527685"/>
            <a:ext cx="8132445" cy="6110605"/>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5980"/>
          <p:cNvPicPr>
            <a:picLocks noChangeAspect="1"/>
          </p:cNvPicPr>
          <p:nvPr/>
        </p:nvPicPr>
        <p:blipFill>
          <a:blip r:embed="rId3"/>
          <a:srcRect r="5466" b="15833"/>
          <a:stretch>
            <a:fillRect/>
          </a:stretch>
        </p:blipFill>
        <p:spPr>
          <a:xfrm>
            <a:off x="-21590" y="-59690"/>
            <a:ext cx="12235180" cy="7269480"/>
          </a:xfrm>
          <a:prstGeom prst="rect">
            <a:avLst/>
          </a:prstGeom>
        </p:spPr>
      </p:pic>
      <p:sp>
        <p:nvSpPr>
          <p:cNvPr id="3" name="矩形 2"/>
          <p:cNvSpPr/>
          <p:nvPr/>
        </p:nvSpPr>
        <p:spPr>
          <a:xfrm>
            <a:off x="-54610" y="-92075"/>
            <a:ext cx="12259945" cy="7292975"/>
          </a:xfrm>
          <a:prstGeom prst="rect">
            <a:avLst/>
          </a:pr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543605" y="836712"/>
            <a:ext cx="2403131" cy="4704523"/>
          </a:xfrm>
          <a:custGeom>
            <a:avLst/>
            <a:gdLst>
              <a:gd name="connsiteX0" fmla="*/ 0 w 1800200"/>
              <a:gd name="connsiteY0" fmla="*/ 0 h 3528392"/>
              <a:gd name="connsiteX1" fmla="*/ 1800200 w 1800200"/>
              <a:gd name="connsiteY1" fmla="*/ 0 h 3528392"/>
              <a:gd name="connsiteX2" fmla="*/ 1800200 w 1800200"/>
              <a:gd name="connsiteY2" fmla="*/ 3528392 h 3528392"/>
              <a:gd name="connsiteX3" fmla="*/ 0 w 1800200"/>
              <a:gd name="connsiteY3" fmla="*/ 3528392 h 3528392"/>
              <a:gd name="connsiteX4" fmla="*/ 0 w 1800200"/>
              <a:gd name="connsiteY4" fmla="*/ 0 h 3528392"/>
              <a:gd name="connsiteX0-1" fmla="*/ 0 w 1800200"/>
              <a:gd name="connsiteY0-2" fmla="*/ 0 h 3528392"/>
              <a:gd name="connsiteX1-3" fmla="*/ 1800200 w 1800200"/>
              <a:gd name="connsiteY1-4" fmla="*/ 0 h 3528392"/>
              <a:gd name="connsiteX2-5" fmla="*/ 1799803 w 1800200"/>
              <a:gd name="connsiteY2-6" fmla="*/ 837034 h 3528392"/>
              <a:gd name="connsiteX3-7" fmla="*/ 1800200 w 1800200"/>
              <a:gd name="connsiteY3-8" fmla="*/ 3528392 h 3528392"/>
              <a:gd name="connsiteX4-9" fmla="*/ 0 w 1800200"/>
              <a:gd name="connsiteY4-10" fmla="*/ 3528392 h 3528392"/>
              <a:gd name="connsiteX5" fmla="*/ 0 w 1800200"/>
              <a:gd name="connsiteY5" fmla="*/ 0 h 3528392"/>
              <a:gd name="connsiteX0-11" fmla="*/ 1799803 w 1891243"/>
              <a:gd name="connsiteY0-12" fmla="*/ 837034 h 3528392"/>
              <a:gd name="connsiteX1-13" fmla="*/ 1800200 w 1891243"/>
              <a:gd name="connsiteY1-14" fmla="*/ 3528392 h 3528392"/>
              <a:gd name="connsiteX2-15" fmla="*/ 0 w 1891243"/>
              <a:gd name="connsiteY2-16" fmla="*/ 3528392 h 3528392"/>
              <a:gd name="connsiteX3-17" fmla="*/ 0 w 1891243"/>
              <a:gd name="connsiteY3-18" fmla="*/ 0 h 3528392"/>
              <a:gd name="connsiteX4-19" fmla="*/ 1800200 w 1891243"/>
              <a:gd name="connsiteY4-20" fmla="*/ 0 h 3528392"/>
              <a:gd name="connsiteX5-21" fmla="*/ 1891243 w 1891243"/>
              <a:gd name="connsiteY5-22" fmla="*/ 928474 h 3528392"/>
              <a:gd name="connsiteX0-23" fmla="*/ 1809328 w 1891243"/>
              <a:gd name="connsiteY0-24" fmla="*/ 2475334 h 3528392"/>
              <a:gd name="connsiteX1-25" fmla="*/ 1800200 w 1891243"/>
              <a:gd name="connsiteY1-26" fmla="*/ 3528392 h 3528392"/>
              <a:gd name="connsiteX2-27" fmla="*/ 0 w 1891243"/>
              <a:gd name="connsiteY2-28" fmla="*/ 3528392 h 3528392"/>
              <a:gd name="connsiteX3-29" fmla="*/ 0 w 1891243"/>
              <a:gd name="connsiteY3-30" fmla="*/ 0 h 3528392"/>
              <a:gd name="connsiteX4-31" fmla="*/ 1800200 w 1891243"/>
              <a:gd name="connsiteY4-32" fmla="*/ 0 h 3528392"/>
              <a:gd name="connsiteX5-33" fmla="*/ 1891243 w 1891243"/>
              <a:gd name="connsiteY5-34" fmla="*/ 928474 h 3528392"/>
              <a:gd name="connsiteX0-35" fmla="*/ 1809328 w 1891243"/>
              <a:gd name="connsiteY0-36" fmla="*/ 2475334 h 3528392"/>
              <a:gd name="connsiteX1-37" fmla="*/ 1800200 w 1891243"/>
              <a:gd name="connsiteY1-38" fmla="*/ 3528392 h 3528392"/>
              <a:gd name="connsiteX2-39" fmla="*/ 0 w 1891243"/>
              <a:gd name="connsiteY2-40" fmla="*/ 3528392 h 3528392"/>
              <a:gd name="connsiteX3-41" fmla="*/ 0 w 1891243"/>
              <a:gd name="connsiteY3-42" fmla="*/ 0 h 3528392"/>
              <a:gd name="connsiteX4-43" fmla="*/ 1800200 w 1891243"/>
              <a:gd name="connsiteY4-44" fmla="*/ 0 h 3528392"/>
              <a:gd name="connsiteX5-45" fmla="*/ 1891243 w 1891243"/>
              <a:gd name="connsiteY5-46" fmla="*/ 928474 h 3528392"/>
              <a:gd name="connsiteX0-47" fmla="*/ 1809328 w 1815043"/>
              <a:gd name="connsiteY0-48" fmla="*/ 2475334 h 3528392"/>
              <a:gd name="connsiteX1-49" fmla="*/ 1800200 w 1815043"/>
              <a:gd name="connsiteY1-50" fmla="*/ 3528392 h 3528392"/>
              <a:gd name="connsiteX2-51" fmla="*/ 0 w 1815043"/>
              <a:gd name="connsiteY2-52" fmla="*/ 3528392 h 3528392"/>
              <a:gd name="connsiteX3-53" fmla="*/ 0 w 1815043"/>
              <a:gd name="connsiteY3-54" fmla="*/ 0 h 3528392"/>
              <a:gd name="connsiteX4-55" fmla="*/ 1800200 w 1815043"/>
              <a:gd name="connsiteY4-56" fmla="*/ 0 h 3528392"/>
              <a:gd name="connsiteX5-57" fmla="*/ 1815043 w 1815043"/>
              <a:gd name="connsiteY5-58" fmla="*/ 957049 h 3528392"/>
              <a:gd name="connsiteX0-59" fmla="*/ 1809328 w 1815583"/>
              <a:gd name="connsiteY0-60" fmla="*/ 2475334 h 3528392"/>
              <a:gd name="connsiteX1-61" fmla="*/ 1800200 w 1815583"/>
              <a:gd name="connsiteY1-62" fmla="*/ 3528392 h 3528392"/>
              <a:gd name="connsiteX2-63" fmla="*/ 0 w 1815583"/>
              <a:gd name="connsiteY2-64" fmla="*/ 3528392 h 3528392"/>
              <a:gd name="connsiteX3-65" fmla="*/ 0 w 1815583"/>
              <a:gd name="connsiteY3-66" fmla="*/ 0 h 3528392"/>
              <a:gd name="connsiteX4-67" fmla="*/ 1800200 w 1815583"/>
              <a:gd name="connsiteY4-68" fmla="*/ 0 h 3528392"/>
              <a:gd name="connsiteX5-69" fmla="*/ 1815043 w 1815583"/>
              <a:gd name="connsiteY5-70" fmla="*/ 957049 h 3528392"/>
              <a:gd name="connsiteX0-71" fmla="*/ 1809328 w 1809329"/>
              <a:gd name="connsiteY0-72" fmla="*/ 2475334 h 3528392"/>
              <a:gd name="connsiteX1-73" fmla="*/ 1800200 w 1809329"/>
              <a:gd name="connsiteY1-74" fmla="*/ 3528392 h 3528392"/>
              <a:gd name="connsiteX2-75" fmla="*/ 0 w 1809329"/>
              <a:gd name="connsiteY2-76" fmla="*/ 3528392 h 3528392"/>
              <a:gd name="connsiteX3-77" fmla="*/ 0 w 1809329"/>
              <a:gd name="connsiteY3-78" fmla="*/ 0 h 3528392"/>
              <a:gd name="connsiteX4-79" fmla="*/ 1800200 w 1809329"/>
              <a:gd name="connsiteY4-80" fmla="*/ 0 h 3528392"/>
              <a:gd name="connsiteX5-81" fmla="*/ 1800755 w 1809329"/>
              <a:gd name="connsiteY5-82" fmla="*/ 966574 h 3528392"/>
              <a:gd name="connsiteX0-83" fmla="*/ 1809328 w 1809329"/>
              <a:gd name="connsiteY0-84" fmla="*/ 2475334 h 3528392"/>
              <a:gd name="connsiteX1-85" fmla="*/ 1800200 w 1809329"/>
              <a:gd name="connsiteY1-86" fmla="*/ 3528392 h 3528392"/>
              <a:gd name="connsiteX2-87" fmla="*/ 0 w 1809329"/>
              <a:gd name="connsiteY2-88" fmla="*/ 3528392 h 3528392"/>
              <a:gd name="connsiteX3-89" fmla="*/ 0 w 1809329"/>
              <a:gd name="connsiteY3-90" fmla="*/ 0 h 3528392"/>
              <a:gd name="connsiteX4-91" fmla="*/ 1800200 w 1809329"/>
              <a:gd name="connsiteY4-92" fmla="*/ 0 h 3528392"/>
              <a:gd name="connsiteX5-93" fmla="*/ 1800755 w 1809329"/>
              <a:gd name="connsiteY5-94" fmla="*/ 966574 h 3528392"/>
              <a:gd name="connsiteX0-95" fmla="*/ 1799803 w 1802348"/>
              <a:gd name="connsiteY0-96" fmla="*/ 2475334 h 3528392"/>
              <a:gd name="connsiteX1-97" fmla="*/ 1800200 w 1802348"/>
              <a:gd name="connsiteY1-98" fmla="*/ 3528392 h 3528392"/>
              <a:gd name="connsiteX2-99" fmla="*/ 0 w 1802348"/>
              <a:gd name="connsiteY2-100" fmla="*/ 3528392 h 3528392"/>
              <a:gd name="connsiteX3-101" fmla="*/ 0 w 1802348"/>
              <a:gd name="connsiteY3-102" fmla="*/ 0 h 3528392"/>
              <a:gd name="connsiteX4-103" fmla="*/ 1800200 w 1802348"/>
              <a:gd name="connsiteY4-104" fmla="*/ 0 h 3528392"/>
              <a:gd name="connsiteX5-105" fmla="*/ 1800755 w 1802348"/>
              <a:gd name="connsiteY5-106" fmla="*/ 966574 h 3528392"/>
              <a:gd name="connsiteX0-107" fmla="*/ 1799803 w 1802348"/>
              <a:gd name="connsiteY0-108" fmla="*/ 2475334 h 3528392"/>
              <a:gd name="connsiteX1-109" fmla="*/ 1800200 w 1802348"/>
              <a:gd name="connsiteY1-110" fmla="*/ 3528392 h 3528392"/>
              <a:gd name="connsiteX2-111" fmla="*/ 0 w 1802348"/>
              <a:gd name="connsiteY2-112" fmla="*/ 3528392 h 3528392"/>
              <a:gd name="connsiteX3-113" fmla="*/ 0 w 1802348"/>
              <a:gd name="connsiteY3-114" fmla="*/ 0 h 3528392"/>
              <a:gd name="connsiteX4-115" fmla="*/ 1800200 w 1802348"/>
              <a:gd name="connsiteY4-116" fmla="*/ 0 h 3528392"/>
              <a:gd name="connsiteX5-117" fmla="*/ 1800755 w 1802348"/>
              <a:gd name="connsiteY5-118" fmla="*/ 966574 h 352839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1802348" h="3528392">
                <a:moveTo>
                  <a:pt x="1799803" y="2475334"/>
                </a:moveTo>
                <a:cubicBezTo>
                  <a:pt x="1804698" y="3377215"/>
                  <a:pt x="1800068" y="2631273"/>
                  <a:pt x="1800200" y="3528392"/>
                </a:cubicBezTo>
                <a:lnTo>
                  <a:pt x="0" y="3528392"/>
                </a:lnTo>
                <a:lnTo>
                  <a:pt x="0" y="0"/>
                </a:lnTo>
                <a:lnTo>
                  <a:pt x="1800200" y="0"/>
                </a:lnTo>
                <a:cubicBezTo>
                  <a:pt x="1800068" y="279011"/>
                  <a:pt x="1804697" y="415148"/>
                  <a:pt x="1800755" y="966574"/>
                </a:cubicBezTo>
              </a:path>
            </a:pathLst>
          </a:custGeom>
          <a:noFill/>
          <a:ln w="571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Microsoft YaHei" panose="020B0503020204020204" charset="-122"/>
            </a:endParaRPr>
          </a:p>
        </p:txBody>
      </p:sp>
      <p:sp>
        <p:nvSpPr>
          <p:cNvPr id="7" name="平行四边形 6"/>
          <p:cNvSpPr/>
          <p:nvPr/>
        </p:nvSpPr>
        <p:spPr>
          <a:xfrm>
            <a:off x="3745230" y="2202180"/>
            <a:ext cx="6383020" cy="1898650"/>
          </a:xfrm>
          <a:prstGeom prst="parallelogram">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Microsoft YaHei" panose="020B0503020204020204" charset="-122"/>
            </a:endParaRPr>
          </a:p>
        </p:txBody>
      </p:sp>
      <p:sp>
        <p:nvSpPr>
          <p:cNvPr id="14" name="矩形 13"/>
          <p:cNvSpPr/>
          <p:nvPr/>
        </p:nvSpPr>
        <p:spPr>
          <a:xfrm>
            <a:off x="6127879" y="2491200"/>
            <a:ext cx="3609351" cy="1383665"/>
          </a:xfrm>
          <a:prstGeom prst="rect">
            <a:avLst/>
          </a:prstGeom>
        </p:spPr>
        <p:txBody>
          <a:bodyPr wrap="square">
            <a:spAutoFit/>
          </a:bodyPr>
          <a:lstStyle/>
          <a:p>
            <a:pPr fontAlgn="auto">
              <a:spcBef>
                <a:spcPts val="0"/>
              </a:spcBef>
              <a:spcAft>
                <a:spcPts val="0"/>
              </a:spcAft>
              <a:defRPr/>
            </a:pPr>
            <a:r>
              <a:rPr lang="en-US" altLang="zh-CN" sz="2800" b="1" spc="300" dirty="0">
                <a:solidFill>
                  <a:schemeClr val="bg1"/>
                </a:solidFill>
                <a:latin typeface="Microsoft YaHei" panose="020B0503020204020204" charset="-122"/>
                <a:ea typeface="Microsoft YaHei" panose="020B0503020204020204" charset="-122"/>
                <a:sym typeface="Microsoft YaHei" panose="020B0503020204020204" charset="-122"/>
              </a:rPr>
              <a:t>Barrier to participate in competetions</a:t>
            </a:r>
          </a:p>
        </p:txBody>
      </p:sp>
      <p:sp>
        <p:nvSpPr>
          <p:cNvPr id="5" name="TextBox 11"/>
          <p:cNvSpPr txBox="1"/>
          <p:nvPr/>
        </p:nvSpPr>
        <p:spPr>
          <a:xfrm flipH="1">
            <a:off x="4559829" y="2468893"/>
            <a:ext cx="1789196" cy="1445260"/>
          </a:xfrm>
          <a:prstGeom prst="rect">
            <a:avLst/>
          </a:prstGeom>
          <a:noFill/>
        </p:spPr>
        <p:txBody>
          <a:bodyPr wrap="square" rtlCol="0">
            <a:spAutoFit/>
          </a:bodyPr>
          <a:lstStyle/>
          <a:p>
            <a:pPr algn="ctr"/>
            <a:r>
              <a:rPr lang="en-US" sz="8800" dirty="0">
                <a:solidFill>
                  <a:schemeClr val="bg1"/>
                </a:solidFill>
                <a:latin typeface="Agency FB" panose="020B0503020202020204" pitchFamily="34" charset="0"/>
              </a:rPr>
              <a:t>06</a:t>
            </a:r>
            <a:endParaRPr lang="id-ID" sz="8800" dirty="0">
              <a:solidFill>
                <a:schemeClr val="bg1"/>
              </a:solidFill>
              <a:latin typeface="Agency FB" panose="020B0503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
          <p:cNvSpPr txBox="1"/>
          <p:nvPr/>
        </p:nvSpPr>
        <p:spPr>
          <a:xfrm>
            <a:off x="383540" y="240665"/>
            <a:ext cx="4064000" cy="583565"/>
          </a:xfrm>
          <a:prstGeom prst="rect">
            <a:avLst/>
          </a:prstGeom>
          <a:noFill/>
        </p:spPr>
        <p:txBody>
          <a:bodyPr wrap="square" rtlCol="0">
            <a:spAutoFit/>
          </a:bodyPr>
          <a:lstStyle/>
          <a:p>
            <a:r>
              <a:rPr lang="en-US" sz="3200" u="sng"/>
              <a:t>BARRIERS</a:t>
            </a:r>
          </a:p>
        </p:txBody>
      </p:sp>
      <p:sp>
        <p:nvSpPr>
          <p:cNvPr id="3" name="Text Box 2"/>
          <p:cNvSpPr txBox="1"/>
          <p:nvPr/>
        </p:nvSpPr>
        <p:spPr>
          <a:xfrm>
            <a:off x="937260" y="1421765"/>
            <a:ext cx="8030210" cy="3415030"/>
          </a:xfrm>
          <a:prstGeom prst="rect">
            <a:avLst/>
          </a:prstGeom>
          <a:noFill/>
        </p:spPr>
        <p:txBody>
          <a:bodyPr wrap="square" rtlCol="0">
            <a:spAutoFit/>
          </a:bodyPr>
          <a:lstStyle/>
          <a:p>
            <a:pPr marL="285750" indent="-285750">
              <a:buFont typeface="Arial" panose="020B0604020202020204" pitchFamily="34" charset="0"/>
              <a:buChar char="•"/>
            </a:pPr>
            <a:r>
              <a:rPr lang="en-US" sz="2400" u="sng"/>
              <a:t>Pacirorek and Jones</a:t>
            </a:r>
            <a:r>
              <a:rPr lang="en-US" sz="2400"/>
              <a:t> (1989) identified 4 barriers:</a:t>
            </a:r>
          </a:p>
          <a:p>
            <a:pPr marL="742950" lvl="1" indent="-285750">
              <a:buFont typeface="Arial" panose="020B0604020202020204" pitchFamily="34" charset="0"/>
              <a:buChar char="•"/>
            </a:pPr>
            <a:endParaRPr lang="en-US" sz="2400"/>
          </a:p>
          <a:p>
            <a:pPr marL="742950" lvl="1" indent="-285750">
              <a:buFont typeface="Arial" panose="020B0604020202020204" pitchFamily="34" charset="0"/>
              <a:buChar char="•"/>
            </a:pPr>
            <a:r>
              <a:rPr lang="en-US" sz="2400"/>
              <a:t>Equipment</a:t>
            </a:r>
          </a:p>
          <a:p>
            <a:pPr marL="742950" lvl="1" indent="-285750">
              <a:buFont typeface="Arial" panose="020B0604020202020204" pitchFamily="34" charset="0"/>
              <a:buChar char="•"/>
            </a:pPr>
            <a:endParaRPr lang="en-US" sz="2400"/>
          </a:p>
          <a:p>
            <a:pPr marL="742950" lvl="1" indent="-285750">
              <a:buFont typeface="Arial" panose="020B0604020202020204" pitchFamily="34" charset="0"/>
              <a:buChar char="•"/>
            </a:pPr>
            <a:r>
              <a:rPr lang="en-US" sz="2400"/>
              <a:t>Physical accessibility</a:t>
            </a:r>
          </a:p>
          <a:p>
            <a:pPr marL="742950" lvl="1" indent="-285750">
              <a:buFont typeface="Arial" panose="020B0604020202020204" pitchFamily="34" charset="0"/>
              <a:buChar char="•"/>
            </a:pPr>
            <a:endParaRPr lang="en-US" sz="2400"/>
          </a:p>
          <a:p>
            <a:pPr marL="742950" lvl="1" indent="-285750">
              <a:buFont typeface="Arial" panose="020B0604020202020204" pitchFamily="34" charset="0"/>
              <a:buChar char="•"/>
            </a:pPr>
            <a:r>
              <a:rPr lang="en-US" sz="2400"/>
              <a:t>Program modification</a:t>
            </a:r>
          </a:p>
          <a:p>
            <a:pPr marL="742950" lvl="1" indent="-285750">
              <a:buFont typeface="Arial" panose="020B0604020202020204" pitchFamily="34" charset="0"/>
              <a:buChar char="•"/>
            </a:pPr>
            <a:endParaRPr lang="en-US" sz="2400"/>
          </a:p>
          <a:p>
            <a:pPr marL="742950" lvl="1" indent="-285750">
              <a:buFont typeface="Arial" panose="020B0604020202020204" pitchFamily="34" charset="0"/>
              <a:buChar char="•"/>
            </a:pPr>
            <a:r>
              <a:rPr lang="en-US" sz="2400"/>
              <a:t>Attitude towards people with disability</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
          <p:cNvSpPr txBox="1"/>
          <p:nvPr/>
        </p:nvSpPr>
        <p:spPr>
          <a:xfrm>
            <a:off x="383540" y="240665"/>
            <a:ext cx="4064000" cy="583565"/>
          </a:xfrm>
          <a:prstGeom prst="rect">
            <a:avLst/>
          </a:prstGeom>
          <a:noFill/>
        </p:spPr>
        <p:txBody>
          <a:bodyPr wrap="square" rtlCol="0">
            <a:spAutoFit/>
          </a:bodyPr>
          <a:lstStyle/>
          <a:p>
            <a:r>
              <a:rPr lang="en-US" sz="3200" u="sng"/>
              <a:t>BARRIERS</a:t>
            </a:r>
          </a:p>
        </p:txBody>
      </p:sp>
      <p:pic>
        <p:nvPicPr>
          <p:cNvPr id="112" name="Picture 111"/>
          <p:cNvPicPr/>
          <p:nvPr/>
        </p:nvPicPr>
        <p:blipFill>
          <a:blip r:embed="rId3"/>
          <a:srcRect l="11874" t="6287" r="16589" b="7935"/>
          <a:stretch>
            <a:fillRect/>
          </a:stretch>
        </p:blipFill>
        <p:spPr>
          <a:xfrm>
            <a:off x="3642995" y="487680"/>
            <a:ext cx="7533005" cy="5882640"/>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5980"/>
          <p:cNvPicPr>
            <a:picLocks noChangeAspect="1"/>
          </p:cNvPicPr>
          <p:nvPr/>
        </p:nvPicPr>
        <p:blipFill>
          <a:blip r:embed="rId3"/>
          <a:srcRect r="5466" b="15833"/>
          <a:stretch>
            <a:fillRect/>
          </a:stretch>
        </p:blipFill>
        <p:spPr>
          <a:xfrm>
            <a:off x="-21590" y="-59690"/>
            <a:ext cx="12235180" cy="7269480"/>
          </a:xfrm>
          <a:prstGeom prst="rect">
            <a:avLst/>
          </a:prstGeom>
        </p:spPr>
      </p:pic>
      <p:sp>
        <p:nvSpPr>
          <p:cNvPr id="3" name="矩形 2"/>
          <p:cNvSpPr/>
          <p:nvPr/>
        </p:nvSpPr>
        <p:spPr>
          <a:xfrm>
            <a:off x="-54610" y="-85590"/>
            <a:ext cx="12259945" cy="7292975"/>
          </a:xfrm>
          <a:prstGeom prst="rect">
            <a:avLst/>
          </a:pr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543605" y="836712"/>
            <a:ext cx="2403131" cy="4704523"/>
          </a:xfrm>
          <a:custGeom>
            <a:avLst/>
            <a:gdLst>
              <a:gd name="connsiteX0" fmla="*/ 0 w 1800200"/>
              <a:gd name="connsiteY0" fmla="*/ 0 h 3528392"/>
              <a:gd name="connsiteX1" fmla="*/ 1800200 w 1800200"/>
              <a:gd name="connsiteY1" fmla="*/ 0 h 3528392"/>
              <a:gd name="connsiteX2" fmla="*/ 1800200 w 1800200"/>
              <a:gd name="connsiteY2" fmla="*/ 3528392 h 3528392"/>
              <a:gd name="connsiteX3" fmla="*/ 0 w 1800200"/>
              <a:gd name="connsiteY3" fmla="*/ 3528392 h 3528392"/>
              <a:gd name="connsiteX4" fmla="*/ 0 w 1800200"/>
              <a:gd name="connsiteY4" fmla="*/ 0 h 3528392"/>
              <a:gd name="connsiteX0-1" fmla="*/ 0 w 1800200"/>
              <a:gd name="connsiteY0-2" fmla="*/ 0 h 3528392"/>
              <a:gd name="connsiteX1-3" fmla="*/ 1800200 w 1800200"/>
              <a:gd name="connsiteY1-4" fmla="*/ 0 h 3528392"/>
              <a:gd name="connsiteX2-5" fmla="*/ 1799803 w 1800200"/>
              <a:gd name="connsiteY2-6" fmla="*/ 837034 h 3528392"/>
              <a:gd name="connsiteX3-7" fmla="*/ 1800200 w 1800200"/>
              <a:gd name="connsiteY3-8" fmla="*/ 3528392 h 3528392"/>
              <a:gd name="connsiteX4-9" fmla="*/ 0 w 1800200"/>
              <a:gd name="connsiteY4-10" fmla="*/ 3528392 h 3528392"/>
              <a:gd name="connsiteX5" fmla="*/ 0 w 1800200"/>
              <a:gd name="connsiteY5" fmla="*/ 0 h 3528392"/>
              <a:gd name="connsiteX0-11" fmla="*/ 1799803 w 1891243"/>
              <a:gd name="connsiteY0-12" fmla="*/ 837034 h 3528392"/>
              <a:gd name="connsiteX1-13" fmla="*/ 1800200 w 1891243"/>
              <a:gd name="connsiteY1-14" fmla="*/ 3528392 h 3528392"/>
              <a:gd name="connsiteX2-15" fmla="*/ 0 w 1891243"/>
              <a:gd name="connsiteY2-16" fmla="*/ 3528392 h 3528392"/>
              <a:gd name="connsiteX3-17" fmla="*/ 0 w 1891243"/>
              <a:gd name="connsiteY3-18" fmla="*/ 0 h 3528392"/>
              <a:gd name="connsiteX4-19" fmla="*/ 1800200 w 1891243"/>
              <a:gd name="connsiteY4-20" fmla="*/ 0 h 3528392"/>
              <a:gd name="connsiteX5-21" fmla="*/ 1891243 w 1891243"/>
              <a:gd name="connsiteY5-22" fmla="*/ 928474 h 3528392"/>
              <a:gd name="connsiteX0-23" fmla="*/ 1809328 w 1891243"/>
              <a:gd name="connsiteY0-24" fmla="*/ 2475334 h 3528392"/>
              <a:gd name="connsiteX1-25" fmla="*/ 1800200 w 1891243"/>
              <a:gd name="connsiteY1-26" fmla="*/ 3528392 h 3528392"/>
              <a:gd name="connsiteX2-27" fmla="*/ 0 w 1891243"/>
              <a:gd name="connsiteY2-28" fmla="*/ 3528392 h 3528392"/>
              <a:gd name="connsiteX3-29" fmla="*/ 0 w 1891243"/>
              <a:gd name="connsiteY3-30" fmla="*/ 0 h 3528392"/>
              <a:gd name="connsiteX4-31" fmla="*/ 1800200 w 1891243"/>
              <a:gd name="connsiteY4-32" fmla="*/ 0 h 3528392"/>
              <a:gd name="connsiteX5-33" fmla="*/ 1891243 w 1891243"/>
              <a:gd name="connsiteY5-34" fmla="*/ 928474 h 3528392"/>
              <a:gd name="connsiteX0-35" fmla="*/ 1809328 w 1891243"/>
              <a:gd name="connsiteY0-36" fmla="*/ 2475334 h 3528392"/>
              <a:gd name="connsiteX1-37" fmla="*/ 1800200 w 1891243"/>
              <a:gd name="connsiteY1-38" fmla="*/ 3528392 h 3528392"/>
              <a:gd name="connsiteX2-39" fmla="*/ 0 w 1891243"/>
              <a:gd name="connsiteY2-40" fmla="*/ 3528392 h 3528392"/>
              <a:gd name="connsiteX3-41" fmla="*/ 0 w 1891243"/>
              <a:gd name="connsiteY3-42" fmla="*/ 0 h 3528392"/>
              <a:gd name="connsiteX4-43" fmla="*/ 1800200 w 1891243"/>
              <a:gd name="connsiteY4-44" fmla="*/ 0 h 3528392"/>
              <a:gd name="connsiteX5-45" fmla="*/ 1891243 w 1891243"/>
              <a:gd name="connsiteY5-46" fmla="*/ 928474 h 3528392"/>
              <a:gd name="connsiteX0-47" fmla="*/ 1809328 w 1815043"/>
              <a:gd name="connsiteY0-48" fmla="*/ 2475334 h 3528392"/>
              <a:gd name="connsiteX1-49" fmla="*/ 1800200 w 1815043"/>
              <a:gd name="connsiteY1-50" fmla="*/ 3528392 h 3528392"/>
              <a:gd name="connsiteX2-51" fmla="*/ 0 w 1815043"/>
              <a:gd name="connsiteY2-52" fmla="*/ 3528392 h 3528392"/>
              <a:gd name="connsiteX3-53" fmla="*/ 0 w 1815043"/>
              <a:gd name="connsiteY3-54" fmla="*/ 0 h 3528392"/>
              <a:gd name="connsiteX4-55" fmla="*/ 1800200 w 1815043"/>
              <a:gd name="connsiteY4-56" fmla="*/ 0 h 3528392"/>
              <a:gd name="connsiteX5-57" fmla="*/ 1815043 w 1815043"/>
              <a:gd name="connsiteY5-58" fmla="*/ 957049 h 3528392"/>
              <a:gd name="connsiteX0-59" fmla="*/ 1809328 w 1815583"/>
              <a:gd name="connsiteY0-60" fmla="*/ 2475334 h 3528392"/>
              <a:gd name="connsiteX1-61" fmla="*/ 1800200 w 1815583"/>
              <a:gd name="connsiteY1-62" fmla="*/ 3528392 h 3528392"/>
              <a:gd name="connsiteX2-63" fmla="*/ 0 w 1815583"/>
              <a:gd name="connsiteY2-64" fmla="*/ 3528392 h 3528392"/>
              <a:gd name="connsiteX3-65" fmla="*/ 0 w 1815583"/>
              <a:gd name="connsiteY3-66" fmla="*/ 0 h 3528392"/>
              <a:gd name="connsiteX4-67" fmla="*/ 1800200 w 1815583"/>
              <a:gd name="connsiteY4-68" fmla="*/ 0 h 3528392"/>
              <a:gd name="connsiteX5-69" fmla="*/ 1815043 w 1815583"/>
              <a:gd name="connsiteY5-70" fmla="*/ 957049 h 3528392"/>
              <a:gd name="connsiteX0-71" fmla="*/ 1809328 w 1809329"/>
              <a:gd name="connsiteY0-72" fmla="*/ 2475334 h 3528392"/>
              <a:gd name="connsiteX1-73" fmla="*/ 1800200 w 1809329"/>
              <a:gd name="connsiteY1-74" fmla="*/ 3528392 h 3528392"/>
              <a:gd name="connsiteX2-75" fmla="*/ 0 w 1809329"/>
              <a:gd name="connsiteY2-76" fmla="*/ 3528392 h 3528392"/>
              <a:gd name="connsiteX3-77" fmla="*/ 0 w 1809329"/>
              <a:gd name="connsiteY3-78" fmla="*/ 0 h 3528392"/>
              <a:gd name="connsiteX4-79" fmla="*/ 1800200 w 1809329"/>
              <a:gd name="connsiteY4-80" fmla="*/ 0 h 3528392"/>
              <a:gd name="connsiteX5-81" fmla="*/ 1800755 w 1809329"/>
              <a:gd name="connsiteY5-82" fmla="*/ 966574 h 3528392"/>
              <a:gd name="connsiteX0-83" fmla="*/ 1809328 w 1809329"/>
              <a:gd name="connsiteY0-84" fmla="*/ 2475334 h 3528392"/>
              <a:gd name="connsiteX1-85" fmla="*/ 1800200 w 1809329"/>
              <a:gd name="connsiteY1-86" fmla="*/ 3528392 h 3528392"/>
              <a:gd name="connsiteX2-87" fmla="*/ 0 w 1809329"/>
              <a:gd name="connsiteY2-88" fmla="*/ 3528392 h 3528392"/>
              <a:gd name="connsiteX3-89" fmla="*/ 0 w 1809329"/>
              <a:gd name="connsiteY3-90" fmla="*/ 0 h 3528392"/>
              <a:gd name="connsiteX4-91" fmla="*/ 1800200 w 1809329"/>
              <a:gd name="connsiteY4-92" fmla="*/ 0 h 3528392"/>
              <a:gd name="connsiteX5-93" fmla="*/ 1800755 w 1809329"/>
              <a:gd name="connsiteY5-94" fmla="*/ 966574 h 3528392"/>
              <a:gd name="connsiteX0-95" fmla="*/ 1799803 w 1802348"/>
              <a:gd name="connsiteY0-96" fmla="*/ 2475334 h 3528392"/>
              <a:gd name="connsiteX1-97" fmla="*/ 1800200 w 1802348"/>
              <a:gd name="connsiteY1-98" fmla="*/ 3528392 h 3528392"/>
              <a:gd name="connsiteX2-99" fmla="*/ 0 w 1802348"/>
              <a:gd name="connsiteY2-100" fmla="*/ 3528392 h 3528392"/>
              <a:gd name="connsiteX3-101" fmla="*/ 0 w 1802348"/>
              <a:gd name="connsiteY3-102" fmla="*/ 0 h 3528392"/>
              <a:gd name="connsiteX4-103" fmla="*/ 1800200 w 1802348"/>
              <a:gd name="connsiteY4-104" fmla="*/ 0 h 3528392"/>
              <a:gd name="connsiteX5-105" fmla="*/ 1800755 w 1802348"/>
              <a:gd name="connsiteY5-106" fmla="*/ 966574 h 3528392"/>
              <a:gd name="connsiteX0-107" fmla="*/ 1799803 w 1802348"/>
              <a:gd name="connsiteY0-108" fmla="*/ 2475334 h 3528392"/>
              <a:gd name="connsiteX1-109" fmla="*/ 1800200 w 1802348"/>
              <a:gd name="connsiteY1-110" fmla="*/ 3528392 h 3528392"/>
              <a:gd name="connsiteX2-111" fmla="*/ 0 w 1802348"/>
              <a:gd name="connsiteY2-112" fmla="*/ 3528392 h 3528392"/>
              <a:gd name="connsiteX3-113" fmla="*/ 0 w 1802348"/>
              <a:gd name="connsiteY3-114" fmla="*/ 0 h 3528392"/>
              <a:gd name="connsiteX4-115" fmla="*/ 1800200 w 1802348"/>
              <a:gd name="connsiteY4-116" fmla="*/ 0 h 3528392"/>
              <a:gd name="connsiteX5-117" fmla="*/ 1800755 w 1802348"/>
              <a:gd name="connsiteY5-118" fmla="*/ 966574 h 352839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1802348" h="3528392">
                <a:moveTo>
                  <a:pt x="1799803" y="2475334"/>
                </a:moveTo>
                <a:cubicBezTo>
                  <a:pt x="1804698" y="3377215"/>
                  <a:pt x="1800068" y="2631273"/>
                  <a:pt x="1800200" y="3528392"/>
                </a:cubicBezTo>
                <a:lnTo>
                  <a:pt x="0" y="3528392"/>
                </a:lnTo>
                <a:lnTo>
                  <a:pt x="0" y="0"/>
                </a:lnTo>
                <a:lnTo>
                  <a:pt x="1800200" y="0"/>
                </a:lnTo>
                <a:cubicBezTo>
                  <a:pt x="1800068" y="279011"/>
                  <a:pt x="1804697" y="415148"/>
                  <a:pt x="1800755" y="966574"/>
                </a:cubicBezTo>
              </a:path>
            </a:pathLst>
          </a:custGeom>
          <a:noFill/>
          <a:ln w="571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Microsoft YaHei" panose="020B0503020204020204" charset="-122"/>
            </a:endParaRPr>
          </a:p>
        </p:txBody>
      </p:sp>
      <p:sp>
        <p:nvSpPr>
          <p:cNvPr id="7" name="平行四边形 6"/>
          <p:cNvSpPr/>
          <p:nvPr/>
        </p:nvSpPr>
        <p:spPr>
          <a:xfrm>
            <a:off x="3745230" y="2202180"/>
            <a:ext cx="6383020" cy="1898650"/>
          </a:xfrm>
          <a:prstGeom prst="parallelogram">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Microsoft YaHei" panose="020B0503020204020204" charset="-122"/>
            </a:endParaRPr>
          </a:p>
        </p:txBody>
      </p:sp>
      <p:sp>
        <p:nvSpPr>
          <p:cNvPr id="14" name="矩形 13"/>
          <p:cNvSpPr/>
          <p:nvPr/>
        </p:nvSpPr>
        <p:spPr>
          <a:xfrm>
            <a:off x="6211970" y="2219477"/>
            <a:ext cx="3609351" cy="1938992"/>
          </a:xfrm>
          <a:prstGeom prst="rect">
            <a:avLst/>
          </a:prstGeom>
        </p:spPr>
        <p:txBody>
          <a:bodyPr wrap="square">
            <a:spAutoFit/>
          </a:bodyPr>
          <a:lstStyle/>
          <a:p>
            <a:pPr fontAlgn="auto">
              <a:spcBef>
                <a:spcPts val="0"/>
              </a:spcBef>
              <a:spcAft>
                <a:spcPts val="0"/>
              </a:spcAft>
              <a:defRPr/>
            </a:pPr>
            <a:r>
              <a:rPr lang="en-US" altLang="zh-CN" sz="4000" b="1" spc="300" dirty="0">
                <a:solidFill>
                  <a:schemeClr val="bg1"/>
                </a:solidFill>
                <a:latin typeface="Microsoft YaHei" panose="020B0503020204020204" charset="-122"/>
                <a:ea typeface="Microsoft YaHei" panose="020B0503020204020204" charset="-122"/>
                <a:sym typeface="Microsoft YaHei" panose="020B0503020204020204" charset="-122"/>
              </a:rPr>
              <a:t>Ethical Issues &amp; legislation </a:t>
            </a:r>
          </a:p>
        </p:txBody>
      </p:sp>
      <p:sp>
        <p:nvSpPr>
          <p:cNvPr id="5" name="TextBox 11"/>
          <p:cNvSpPr txBox="1"/>
          <p:nvPr/>
        </p:nvSpPr>
        <p:spPr>
          <a:xfrm flipH="1">
            <a:off x="4559829" y="2468893"/>
            <a:ext cx="1789196" cy="1445260"/>
          </a:xfrm>
          <a:prstGeom prst="rect">
            <a:avLst/>
          </a:prstGeom>
          <a:noFill/>
        </p:spPr>
        <p:txBody>
          <a:bodyPr wrap="square" rtlCol="0">
            <a:spAutoFit/>
          </a:bodyPr>
          <a:lstStyle/>
          <a:p>
            <a:pPr algn="ctr"/>
            <a:r>
              <a:rPr lang="en-US" sz="8800" dirty="0">
                <a:solidFill>
                  <a:schemeClr val="bg1"/>
                </a:solidFill>
                <a:latin typeface="Agency FB" panose="020B0503020202020204" pitchFamily="34" charset="0"/>
              </a:rPr>
              <a:t>07</a:t>
            </a:r>
            <a:endParaRPr lang="id-ID" sz="8800" dirty="0">
              <a:solidFill>
                <a:schemeClr val="bg1"/>
              </a:solidFill>
              <a:latin typeface="Agency FB" panose="020B0503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
          <p:cNvSpPr txBox="1"/>
          <p:nvPr/>
        </p:nvSpPr>
        <p:spPr>
          <a:xfrm>
            <a:off x="260350" y="283845"/>
            <a:ext cx="4064000" cy="583565"/>
          </a:xfrm>
          <a:prstGeom prst="rect">
            <a:avLst/>
          </a:prstGeom>
          <a:noFill/>
        </p:spPr>
        <p:txBody>
          <a:bodyPr wrap="square" rtlCol="0">
            <a:spAutoFit/>
          </a:bodyPr>
          <a:lstStyle/>
          <a:p>
            <a:r>
              <a:rPr lang="en-US" sz="3200" u="sng"/>
              <a:t>Ethical Issues</a:t>
            </a:r>
          </a:p>
        </p:txBody>
      </p:sp>
      <p:sp>
        <p:nvSpPr>
          <p:cNvPr id="3" name="Text Box 2"/>
          <p:cNvSpPr txBox="1"/>
          <p:nvPr/>
        </p:nvSpPr>
        <p:spPr>
          <a:xfrm>
            <a:off x="398780" y="1667510"/>
            <a:ext cx="10765790" cy="3784600"/>
          </a:xfrm>
          <a:prstGeom prst="rect">
            <a:avLst/>
          </a:prstGeom>
          <a:noFill/>
        </p:spPr>
        <p:txBody>
          <a:bodyPr wrap="square" rtlCol="0">
            <a:spAutoFit/>
          </a:bodyPr>
          <a:lstStyle/>
          <a:p>
            <a:pPr marL="285750" indent="-285750">
              <a:buFont typeface="Arial" panose="020B0604020202020204" pitchFamily="34" charset="0"/>
              <a:buChar char="•"/>
            </a:pPr>
            <a:r>
              <a:rPr lang="en-US" sz="2400"/>
              <a:t>Minimal Disability?? Where do you draw the line?</a:t>
            </a:r>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r>
              <a:rPr lang="en-US" sz="2400"/>
              <a:t>Non disabled competitors in disability sports..? Inclusion/reverse Discrimination</a:t>
            </a:r>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r>
              <a:rPr lang="en-US" sz="2400"/>
              <a:t>Cheating..?</a:t>
            </a:r>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r>
              <a:rPr lang="en-US" sz="2400"/>
              <a:t>Substance use/Boosting?</a:t>
            </a:r>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r>
              <a:rPr lang="en-US" sz="2400"/>
              <a:t>Do we really need Classification?</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5980"/>
          <p:cNvPicPr>
            <a:picLocks noChangeAspect="1"/>
          </p:cNvPicPr>
          <p:nvPr/>
        </p:nvPicPr>
        <p:blipFill>
          <a:blip r:embed="rId3"/>
          <a:srcRect r="5466" b="15833"/>
          <a:stretch>
            <a:fillRect/>
          </a:stretch>
        </p:blipFill>
        <p:spPr>
          <a:xfrm>
            <a:off x="-21590" y="-59690"/>
            <a:ext cx="12235180" cy="7269480"/>
          </a:xfrm>
          <a:prstGeom prst="rect">
            <a:avLst/>
          </a:prstGeom>
        </p:spPr>
      </p:pic>
      <p:sp>
        <p:nvSpPr>
          <p:cNvPr id="3" name="矩形 2"/>
          <p:cNvSpPr/>
          <p:nvPr/>
        </p:nvSpPr>
        <p:spPr>
          <a:xfrm>
            <a:off x="-54610" y="-92075"/>
            <a:ext cx="12259945" cy="7292975"/>
          </a:xfrm>
          <a:prstGeom prst="rect">
            <a:avLst/>
          </a:pr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543605" y="836712"/>
            <a:ext cx="2403131" cy="4704523"/>
          </a:xfrm>
          <a:custGeom>
            <a:avLst/>
            <a:gdLst>
              <a:gd name="connsiteX0" fmla="*/ 0 w 1800200"/>
              <a:gd name="connsiteY0" fmla="*/ 0 h 3528392"/>
              <a:gd name="connsiteX1" fmla="*/ 1800200 w 1800200"/>
              <a:gd name="connsiteY1" fmla="*/ 0 h 3528392"/>
              <a:gd name="connsiteX2" fmla="*/ 1800200 w 1800200"/>
              <a:gd name="connsiteY2" fmla="*/ 3528392 h 3528392"/>
              <a:gd name="connsiteX3" fmla="*/ 0 w 1800200"/>
              <a:gd name="connsiteY3" fmla="*/ 3528392 h 3528392"/>
              <a:gd name="connsiteX4" fmla="*/ 0 w 1800200"/>
              <a:gd name="connsiteY4" fmla="*/ 0 h 3528392"/>
              <a:gd name="connsiteX0-1" fmla="*/ 0 w 1800200"/>
              <a:gd name="connsiteY0-2" fmla="*/ 0 h 3528392"/>
              <a:gd name="connsiteX1-3" fmla="*/ 1800200 w 1800200"/>
              <a:gd name="connsiteY1-4" fmla="*/ 0 h 3528392"/>
              <a:gd name="connsiteX2-5" fmla="*/ 1799803 w 1800200"/>
              <a:gd name="connsiteY2-6" fmla="*/ 837034 h 3528392"/>
              <a:gd name="connsiteX3-7" fmla="*/ 1800200 w 1800200"/>
              <a:gd name="connsiteY3-8" fmla="*/ 3528392 h 3528392"/>
              <a:gd name="connsiteX4-9" fmla="*/ 0 w 1800200"/>
              <a:gd name="connsiteY4-10" fmla="*/ 3528392 h 3528392"/>
              <a:gd name="connsiteX5" fmla="*/ 0 w 1800200"/>
              <a:gd name="connsiteY5" fmla="*/ 0 h 3528392"/>
              <a:gd name="connsiteX0-11" fmla="*/ 1799803 w 1891243"/>
              <a:gd name="connsiteY0-12" fmla="*/ 837034 h 3528392"/>
              <a:gd name="connsiteX1-13" fmla="*/ 1800200 w 1891243"/>
              <a:gd name="connsiteY1-14" fmla="*/ 3528392 h 3528392"/>
              <a:gd name="connsiteX2-15" fmla="*/ 0 w 1891243"/>
              <a:gd name="connsiteY2-16" fmla="*/ 3528392 h 3528392"/>
              <a:gd name="connsiteX3-17" fmla="*/ 0 w 1891243"/>
              <a:gd name="connsiteY3-18" fmla="*/ 0 h 3528392"/>
              <a:gd name="connsiteX4-19" fmla="*/ 1800200 w 1891243"/>
              <a:gd name="connsiteY4-20" fmla="*/ 0 h 3528392"/>
              <a:gd name="connsiteX5-21" fmla="*/ 1891243 w 1891243"/>
              <a:gd name="connsiteY5-22" fmla="*/ 928474 h 3528392"/>
              <a:gd name="connsiteX0-23" fmla="*/ 1809328 w 1891243"/>
              <a:gd name="connsiteY0-24" fmla="*/ 2475334 h 3528392"/>
              <a:gd name="connsiteX1-25" fmla="*/ 1800200 w 1891243"/>
              <a:gd name="connsiteY1-26" fmla="*/ 3528392 h 3528392"/>
              <a:gd name="connsiteX2-27" fmla="*/ 0 w 1891243"/>
              <a:gd name="connsiteY2-28" fmla="*/ 3528392 h 3528392"/>
              <a:gd name="connsiteX3-29" fmla="*/ 0 w 1891243"/>
              <a:gd name="connsiteY3-30" fmla="*/ 0 h 3528392"/>
              <a:gd name="connsiteX4-31" fmla="*/ 1800200 w 1891243"/>
              <a:gd name="connsiteY4-32" fmla="*/ 0 h 3528392"/>
              <a:gd name="connsiteX5-33" fmla="*/ 1891243 w 1891243"/>
              <a:gd name="connsiteY5-34" fmla="*/ 928474 h 3528392"/>
              <a:gd name="connsiteX0-35" fmla="*/ 1809328 w 1891243"/>
              <a:gd name="connsiteY0-36" fmla="*/ 2475334 h 3528392"/>
              <a:gd name="connsiteX1-37" fmla="*/ 1800200 w 1891243"/>
              <a:gd name="connsiteY1-38" fmla="*/ 3528392 h 3528392"/>
              <a:gd name="connsiteX2-39" fmla="*/ 0 w 1891243"/>
              <a:gd name="connsiteY2-40" fmla="*/ 3528392 h 3528392"/>
              <a:gd name="connsiteX3-41" fmla="*/ 0 w 1891243"/>
              <a:gd name="connsiteY3-42" fmla="*/ 0 h 3528392"/>
              <a:gd name="connsiteX4-43" fmla="*/ 1800200 w 1891243"/>
              <a:gd name="connsiteY4-44" fmla="*/ 0 h 3528392"/>
              <a:gd name="connsiteX5-45" fmla="*/ 1891243 w 1891243"/>
              <a:gd name="connsiteY5-46" fmla="*/ 928474 h 3528392"/>
              <a:gd name="connsiteX0-47" fmla="*/ 1809328 w 1815043"/>
              <a:gd name="connsiteY0-48" fmla="*/ 2475334 h 3528392"/>
              <a:gd name="connsiteX1-49" fmla="*/ 1800200 w 1815043"/>
              <a:gd name="connsiteY1-50" fmla="*/ 3528392 h 3528392"/>
              <a:gd name="connsiteX2-51" fmla="*/ 0 w 1815043"/>
              <a:gd name="connsiteY2-52" fmla="*/ 3528392 h 3528392"/>
              <a:gd name="connsiteX3-53" fmla="*/ 0 w 1815043"/>
              <a:gd name="connsiteY3-54" fmla="*/ 0 h 3528392"/>
              <a:gd name="connsiteX4-55" fmla="*/ 1800200 w 1815043"/>
              <a:gd name="connsiteY4-56" fmla="*/ 0 h 3528392"/>
              <a:gd name="connsiteX5-57" fmla="*/ 1815043 w 1815043"/>
              <a:gd name="connsiteY5-58" fmla="*/ 957049 h 3528392"/>
              <a:gd name="connsiteX0-59" fmla="*/ 1809328 w 1815583"/>
              <a:gd name="connsiteY0-60" fmla="*/ 2475334 h 3528392"/>
              <a:gd name="connsiteX1-61" fmla="*/ 1800200 w 1815583"/>
              <a:gd name="connsiteY1-62" fmla="*/ 3528392 h 3528392"/>
              <a:gd name="connsiteX2-63" fmla="*/ 0 w 1815583"/>
              <a:gd name="connsiteY2-64" fmla="*/ 3528392 h 3528392"/>
              <a:gd name="connsiteX3-65" fmla="*/ 0 w 1815583"/>
              <a:gd name="connsiteY3-66" fmla="*/ 0 h 3528392"/>
              <a:gd name="connsiteX4-67" fmla="*/ 1800200 w 1815583"/>
              <a:gd name="connsiteY4-68" fmla="*/ 0 h 3528392"/>
              <a:gd name="connsiteX5-69" fmla="*/ 1815043 w 1815583"/>
              <a:gd name="connsiteY5-70" fmla="*/ 957049 h 3528392"/>
              <a:gd name="connsiteX0-71" fmla="*/ 1809328 w 1809329"/>
              <a:gd name="connsiteY0-72" fmla="*/ 2475334 h 3528392"/>
              <a:gd name="connsiteX1-73" fmla="*/ 1800200 w 1809329"/>
              <a:gd name="connsiteY1-74" fmla="*/ 3528392 h 3528392"/>
              <a:gd name="connsiteX2-75" fmla="*/ 0 w 1809329"/>
              <a:gd name="connsiteY2-76" fmla="*/ 3528392 h 3528392"/>
              <a:gd name="connsiteX3-77" fmla="*/ 0 w 1809329"/>
              <a:gd name="connsiteY3-78" fmla="*/ 0 h 3528392"/>
              <a:gd name="connsiteX4-79" fmla="*/ 1800200 w 1809329"/>
              <a:gd name="connsiteY4-80" fmla="*/ 0 h 3528392"/>
              <a:gd name="connsiteX5-81" fmla="*/ 1800755 w 1809329"/>
              <a:gd name="connsiteY5-82" fmla="*/ 966574 h 3528392"/>
              <a:gd name="connsiteX0-83" fmla="*/ 1809328 w 1809329"/>
              <a:gd name="connsiteY0-84" fmla="*/ 2475334 h 3528392"/>
              <a:gd name="connsiteX1-85" fmla="*/ 1800200 w 1809329"/>
              <a:gd name="connsiteY1-86" fmla="*/ 3528392 h 3528392"/>
              <a:gd name="connsiteX2-87" fmla="*/ 0 w 1809329"/>
              <a:gd name="connsiteY2-88" fmla="*/ 3528392 h 3528392"/>
              <a:gd name="connsiteX3-89" fmla="*/ 0 w 1809329"/>
              <a:gd name="connsiteY3-90" fmla="*/ 0 h 3528392"/>
              <a:gd name="connsiteX4-91" fmla="*/ 1800200 w 1809329"/>
              <a:gd name="connsiteY4-92" fmla="*/ 0 h 3528392"/>
              <a:gd name="connsiteX5-93" fmla="*/ 1800755 w 1809329"/>
              <a:gd name="connsiteY5-94" fmla="*/ 966574 h 3528392"/>
              <a:gd name="connsiteX0-95" fmla="*/ 1799803 w 1802348"/>
              <a:gd name="connsiteY0-96" fmla="*/ 2475334 h 3528392"/>
              <a:gd name="connsiteX1-97" fmla="*/ 1800200 w 1802348"/>
              <a:gd name="connsiteY1-98" fmla="*/ 3528392 h 3528392"/>
              <a:gd name="connsiteX2-99" fmla="*/ 0 w 1802348"/>
              <a:gd name="connsiteY2-100" fmla="*/ 3528392 h 3528392"/>
              <a:gd name="connsiteX3-101" fmla="*/ 0 w 1802348"/>
              <a:gd name="connsiteY3-102" fmla="*/ 0 h 3528392"/>
              <a:gd name="connsiteX4-103" fmla="*/ 1800200 w 1802348"/>
              <a:gd name="connsiteY4-104" fmla="*/ 0 h 3528392"/>
              <a:gd name="connsiteX5-105" fmla="*/ 1800755 w 1802348"/>
              <a:gd name="connsiteY5-106" fmla="*/ 966574 h 3528392"/>
              <a:gd name="connsiteX0-107" fmla="*/ 1799803 w 1802348"/>
              <a:gd name="connsiteY0-108" fmla="*/ 2475334 h 3528392"/>
              <a:gd name="connsiteX1-109" fmla="*/ 1800200 w 1802348"/>
              <a:gd name="connsiteY1-110" fmla="*/ 3528392 h 3528392"/>
              <a:gd name="connsiteX2-111" fmla="*/ 0 w 1802348"/>
              <a:gd name="connsiteY2-112" fmla="*/ 3528392 h 3528392"/>
              <a:gd name="connsiteX3-113" fmla="*/ 0 w 1802348"/>
              <a:gd name="connsiteY3-114" fmla="*/ 0 h 3528392"/>
              <a:gd name="connsiteX4-115" fmla="*/ 1800200 w 1802348"/>
              <a:gd name="connsiteY4-116" fmla="*/ 0 h 3528392"/>
              <a:gd name="connsiteX5-117" fmla="*/ 1800755 w 1802348"/>
              <a:gd name="connsiteY5-118" fmla="*/ 966574 h 352839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1802348" h="3528392">
                <a:moveTo>
                  <a:pt x="1799803" y="2475334"/>
                </a:moveTo>
                <a:cubicBezTo>
                  <a:pt x="1804698" y="3377215"/>
                  <a:pt x="1800068" y="2631273"/>
                  <a:pt x="1800200" y="3528392"/>
                </a:cubicBezTo>
                <a:lnTo>
                  <a:pt x="0" y="3528392"/>
                </a:lnTo>
                <a:lnTo>
                  <a:pt x="0" y="0"/>
                </a:lnTo>
                <a:lnTo>
                  <a:pt x="1800200" y="0"/>
                </a:lnTo>
                <a:cubicBezTo>
                  <a:pt x="1800068" y="279011"/>
                  <a:pt x="1804697" y="415148"/>
                  <a:pt x="1800755" y="966574"/>
                </a:cubicBezTo>
              </a:path>
            </a:pathLst>
          </a:custGeom>
          <a:noFill/>
          <a:ln w="571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Microsoft YaHei" panose="020B0503020204020204" charset="-122"/>
            </a:endParaRPr>
          </a:p>
        </p:txBody>
      </p:sp>
      <p:sp>
        <p:nvSpPr>
          <p:cNvPr id="7" name="平行四边形 6"/>
          <p:cNvSpPr/>
          <p:nvPr/>
        </p:nvSpPr>
        <p:spPr>
          <a:xfrm>
            <a:off x="3745230" y="2202180"/>
            <a:ext cx="6383020" cy="1898650"/>
          </a:xfrm>
          <a:prstGeom prst="parallelogram">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Microsoft YaHei" panose="020B0503020204020204" charset="-122"/>
            </a:endParaRPr>
          </a:p>
        </p:txBody>
      </p:sp>
      <p:sp>
        <p:nvSpPr>
          <p:cNvPr id="14" name="矩形 13"/>
          <p:cNvSpPr/>
          <p:nvPr/>
        </p:nvSpPr>
        <p:spPr>
          <a:xfrm>
            <a:off x="6127879" y="2384520"/>
            <a:ext cx="3609351" cy="1568450"/>
          </a:xfrm>
          <a:prstGeom prst="rect">
            <a:avLst/>
          </a:prstGeom>
        </p:spPr>
        <p:txBody>
          <a:bodyPr wrap="square">
            <a:spAutoFit/>
          </a:bodyPr>
          <a:lstStyle/>
          <a:p>
            <a:pPr fontAlgn="auto">
              <a:spcBef>
                <a:spcPts val="0"/>
              </a:spcBef>
              <a:spcAft>
                <a:spcPts val="0"/>
              </a:spcAft>
              <a:defRPr/>
            </a:pPr>
            <a:r>
              <a:rPr lang="en-US" altLang="zh-CN" sz="3200" b="1" spc="300" dirty="0">
                <a:solidFill>
                  <a:schemeClr val="bg1"/>
                </a:solidFill>
                <a:latin typeface="Microsoft YaHei" panose="020B0503020204020204" charset="-122"/>
                <a:ea typeface="Microsoft YaHei" panose="020B0503020204020204" charset="-122"/>
                <a:sym typeface="Microsoft YaHei" panose="020B0503020204020204" charset="-122"/>
              </a:rPr>
              <a:t>Coaching Disabled Athletes</a:t>
            </a:r>
          </a:p>
        </p:txBody>
      </p:sp>
      <p:sp>
        <p:nvSpPr>
          <p:cNvPr id="5" name="TextBox 11"/>
          <p:cNvSpPr txBox="1"/>
          <p:nvPr/>
        </p:nvSpPr>
        <p:spPr>
          <a:xfrm flipH="1">
            <a:off x="4559829" y="2468893"/>
            <a:ext cx="1789196" cy="1445260"/>
          </a:xfrm>
          <a:prstGeom prst="rect">
            <a:avLst/>
          </a:prstGeom>
          <a:noFill/>
        </p:spPr>
        <p:txBody>
          <a:bodyPr wrap="square" rtlCol="0">
            <a:spAutoFit/>
          </a:bodyPr>
          <a:lstStyle/>
          <a:p>
            <a:pPr algn="ctr"/>
            <a:r>
              <a:rPr lang="en-US" sz="8800" dirty="0">
                <a:solidFill>
                  <a:schemeClr val="bg1"/>
                </a:solidFill>
                <a:latin typeface="Agency FB" panose="020B0503020202020204" pitchFamily="34" charset="0"/>
              </a:rPr>
              <a:t>08</a:t>
            </a:r>
            <a:endParaRPr lang="id-ID" sz="8800" dirty="0">
              <a:solidFill>
                <a:schemeClr val="bg1"/>
              </a:solidFill>
              <a:latin typeface="Agency FB" panose="020B0503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p:cNvSpPr txBox="1"/>
          <p:nvPr/>
        </p:nvSpPr>
        <p:spPr>
          <a:xfrm>
            <a:off x="245110" y="177800"/>
            <a:ext cx="5247005" cy="583565"/>
          </a:xfrm>
          <a:prstGeom prst="rect">
            <a:avLst/>
          </a:prstGeom>
          <a:noFill/>
        </p:spPr>
        <p:txBody>
          <a:bodyPr wrap="square" rtlCol="0">
            <a:spAutoFit/>
          </a:bodyPr>
          <a:lstStyle/>
          <a:p>
            <a:r>
              <a:rPr lang="en-US" sz="3200" u="sng"/>
              <a:t>Disability Sports Coach</a:t>
            </a:r>
          </a:p>
        </p:txBody>
      </p:sp>
      <p:sp>
        <p:nvSpPr>
          <p:cNvPr id="4" name="Text Box 3"/>
          <p:cNvSpPr txBox="1"/>
          <p:nvPr/>
        </p:nvSpPr>
        <p:spPr>
          <a:xfrm>
            <a:off x="244475" y="1118235"/>
            <a:ext cx="11182985" cy="1568450"/>
          </a:xfrm>
          <a:prstGeom prst="rect">
            <a:avLst/>
          </a:prstGeom>
          <a:noFill/>
        </p:spPr>
        <p:txBody>
          <a:bodyPr wrap="square" rtlCol="0">
            <a:spAutoFit/>
          </a:bodyPr>
          <a:lstStyle/>
          <a:p>
            <a:pPr marL="285750" indent="-285750">
              <a:buFont typeface="Arial" panose="020B0604020202020204" pitchFamily="34" charset="0"/>
              <a:buChar char="•"/>
            </a:pPr>
            <a:r>
              <a:rPr lang="en-US" sz="2400"/>
              <a:t>Provide high quality sporting opportunities for people with disabilities.</a:t>
            </a:r>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r>
              <a:rPr lang="en-US" sz="2400"/>
              <a:t>Provide coaching, training, events and community clubs to mainstream schools, special schools, clubs, charities &amp; other professional organization.</a:t>
            </a:r>
          </a:p>
        </p:txBody>
      </p:sp>
      <p:pic>
        <p:nvPicPr>
          <p:cNvPr id="113" name="Picture 112"/>
          <p:cNvPicPr/>
          <p:nvPr/>
        </p:nvPicPr>
        <p:blipFill>
          <a:blip r:embed="rId3"/>
          <a:stretch>
            <a:fillRect/>
          </a:stretch>
        </p:blipFill>
        <p:spPr>
          <a:xfrm>
            <a:off x="377190" y="2837180"/>
            <a:ext cx="5517515" cy="3661410"/>
          </a:xfrm>
          <a:prstGeom prst="rect">
            <a:avLst/>
          </a:prstGeom>
          <a:noFill/>
          <a:ln w="9525">
            <a:noFill/>
          </a:ln>
        </p:spPr>
      </p:pic>
      <p:pic>
        <p:nvPicPr>
          <p:cNvPr id="114" name="Picture 113"/>
          <p:cNvPicPr/>
          <p:nvPr/>
        </p:nvPicPr>
        <p:blipFill>
          <a:blip r:embed="rId4"/>
          <a:stretch>
            <a:fillRect/>
          </a:stretch>
        </p:blipFill>
        <p:spPr>
          <a:xfrm>
            <a:off x="6459855" y="2837815"/>
            <a:ext cx="5382895" cy="3660775"/>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639A5-901E-0A40-C450-9532BE736AE3}"/>
              </a:ext>
            </a:extLst>
          </p:cNvPr>
          <p:cNvSpPr>
            <a:spLocks noGrp="1"/>
          </p:cNvSpPr>
          <p:nvPr>
            <p:ph type="title"/>
          </p:nvPr>
        </p:nvSpPr>
        <p:spPr/>
        <p:txBody>
          <a:bodyPr/>
          <a:lstStyle/>
          <a:p>
            <a:r>
              <a:rPr lang="en-GB" dirty="0"/>
              <a:t>Current legislative bodies, legislation and guidance (UK)</a:t>
            </a:r>
            <a:br>
              <a:rPr lang="en-GB" dirty="0"/>
            </a:br>
            <a:endParaRPr lang="en-GB" dirty="0"/>
          </a:p>
        </p:txBody>
      </p:sp>
      <p:sp>
        <p:nvSpPr>
          <p:cNvPr id="3" name="Content Placeholder 2">
            <a:extLst>
              <a:ext uri="{FF2B5EF4-FFF2-40B4-BE49-F238E27FC236}">
                <a16:creationId xmlns:a16="http://schemas.microsoft.com/office/drawing/2014/main" id="{74580252-FAFF-6E56-C1DA-B07D5452F1EF}"/>
              </a:ext>
            </a:extLst>
          </p:cNvPr>
          <p:cNvSpPr>
            <a:spLocks noGrp="1"/>
          </p:cNvSpPr>
          <p:nvPr>
            <p:ph idx="1"/>
          </p:nvPr>
        </p:nvSpPr>
        <p:spPr/>
        <p:txBody>
          <a:bodyPr/>
          <a:lstStyle/>
          <a:p>
            <a:r>
              <a:rPr lang="en-GB" sz="1200" b="1" dirty="0"/>
              <a:t>Key legislation</a:t>
            </a:r>
            <a:endParaRPr lang="en-GB" sz="1200" dirty="0"/>
          </a:p>
          <a:p>
            <a:pPr lvl="1"/>
            <a:r>
              <a:rPr lang="en-GB" sz="1200" b="1" dirty="0"/>
              <a:t>Equality Act 2010</a:t>
            </a:r>
            <a:r>
              <a:rPr lang="en-GB" sz="1200" dirty="0"/>
              <a:t> — the primary legal framework requiring “reasonable adjustments” and prohibiting disability discrimination in services (including sport/leisure).</a:t>
            </a:r>
          </a:p>
          <a:p>
            <a:r>
              <a:rPr lang="en-GB" sz="1200" b="1" dirty="0"/>
              <a:t>National public-health / policy bodies &amp; guidance</a:t>
            </a:r>
            <a:endParaRPr lang="en-GB" sz="1200" dirty="0"/>
          </a:p>
          <a:p>
            <a:pPr lvl="1"/>
            <a:r>
              <a:rPr lang="en-GB" sz="1200" b="1" dirty="0"/>
              <a:t>UK Chief Medical Officers / gov.uk</a:t>
            </a:r>
            <a:r>
              <a:rPr lang="en-GB" sz="1200" dirty="0"/>
              <a:t> — physical activity guidance for disabled adults and the 2022 guidance for disabled children/young people (national activity targets, “some is better than none”, strength/balance advice). </a:t>
            </a:r>
          </a:p>
          <a:p>
            <a:pPr lvl="1"/>
            <a:r>
              <a:rPr lang="en-GB" sz="1200" b="1" dirty="0"/>
              <a:t>NICE</a:t>
            </a:r>
            <a:r>
              <a:rPr lang="en-GB" sz="1200" dirty="0"/>
              <a:t> — guidance relevant to exercise referral schemes, population physical-activity promotion and local strategy engagement. Useful when embedding disabled clients into referral programmes.</a:t>
            </a:r>
          </a:p>
          <a:p>
            <a:r>
              <a:rPr lang="en-GB" sz="1200" b="1" dirty="0"/>
              <a:t>Sport governance / delivery bodies</a:t>
            </a:r>
            <a:endParaRPr lang="en-GB" sz="1200" dirty="0"/>
          </a:p>
          <a:p>
            <a:pPr lvl="1"/>
            <a:r>
              <a:rPr lang="en-GB" sz="1200" b="1" dirty="0"/>
              <a:t>Sport England / UK Sport / British Paralympic Association (</a:t>
            </a:r>
            <a:r>
              <a:rPr lang="en-GB" sz="1200" b="1" dirty="0" err="1"/>
              <a:t>ParalympicsGB</a:t>
            </a:r>
            <a:r>
              <a:rPr lang="en-GB" sz="1200" b="1" dirty="0"/>
              <a:t>)</a:t>
            </a:r>
            <a:r>
              <a:rPr lang="en-GB" sz="1200" dirty="0"/>
              <a:t> — facility design, talent pathways, classification system and elite para-sport governance. Sport England publishes accessible facility guidance for venues. </a:t>
            </a:r>
            <a:r>
              <a:rPr lang="en-GB" sz="1200" dirty="0" err="1"/>
              <a:t>ParalympicsGB</a:t>
            </a:r>
            <a:r>
              <a:rPr lang="en-GB" sz="1200" dirty="0"/>
              <a:t> manages classification and elite-sport considerations. </a:t>
            </a:r>
            <a:r>
              <a:rPr lang="en-GB" sz="1200" b="1" dirty="0"/>
              <a:t>Charities &amp; sector specialists</a:t>
            </a:r>
            <a:endParaRPr lang="en-GB" sz="1200" dirty="0"/>
          </a:p>
          <a:p>
            <a:pPr lvl="1"/>
            <a:r>
              <a:rPr lang="en-GB" sz="1200" b="1" dirty="0"/>
              <a:t>Activity Alliance (formerly EFDS)</a:t>
            </a:r>
            <a:r>
              <a:rPr lang="en-GB" sz="1200" dirty="0"/>
              <a:t>, </a:t>
            </a:r>
            <a:r>
              <a:rPr lang="en-GB" sz="1200" b="1" dirty="0"/>
              <a:t>Disability Rights UK</a:t>
            </a:r>
            <a:r>
              <a:rPr lang="en-GB" sz="1200" dirty="0"/>
              <a:t>, spinal cord charities (e.g., </a:t>
            </a:r>
            <a:r>
              <a:rPr lang="en-GB" sz="1200" b="1" dirty="0"/>
              <a:t>Spinal Injuries Association</a:t>
            </a:r>
            <a:r>
              <a:rPr lang="en-GB" sz="1200" dirty="0"/>
              <a:t>), </a:t>
            </a:r>
            <a:r>
              <a:rPr lang="en-GB" sz="1200" b="1" dirty="0"/>
              <a:t>Mencap</a:t>
            </a:r>
            <a:r>
              <a:rPr lang="en-GB" sz="1200" dirty="0"/>
              <a:t>, </a:t>
            </a:r>
            <a:r>
              <a:rPr lang="en-GB" sz="1200" b="1" dirty="0"/>
              <a:t>Scope</a:t>
            </a:r>
            <a:r>
              <a:rPr lang="en-GB" sz="1200" dirty="0"/>
              <a:t> and other condition-specific charities provide practical, accessible resources for participation and local delivery. </a:t>
            </a:r>
          </a:p>
          <a:p>
            <a:endParaRPr lang="en-GB" sz="1200" dirty="0"/>
          </a:p>
        </p:txBody>
      </p:sp>
    </p:spTree>
    <p:extLst>
      <p:ext uri="{BB962C8B-B14F-4D97-AF65-F5344CB8AC3E}">
        <p14:creationId xmlns:p14="http://schemas.microsoft.com/office/powerpoint/2010/main" val="1753401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p:cNvSpPr txBox="1"/>
          <p:nvPr/>
        </p:nvSpPr>
        <p:spPr>
          <a:xfrm>
            <a:off x="245110" y="177800"/>
            <a:ext cx="6184265" cy="583565"/>
          </a:xfrm>
          <a:prstGeom prst="rect">
            <a:avLst/>
          </a:prstGeom>
          <a:noFill/>
        </p:spPr>
        <p:txBody>
          <a:bodyPr wrap="square" rtlCol="0">
            <a:spAutoFit/>
          </a:bodyPr>
          <a:lstStyle/>
          <a:p>
            <a:r>
              <a:rPr lang="en-US" sz="3200" u="sng">
                <a:sym typeface="+mn-ea"/>
              </a:rPr>
              <a:t>Coaching </a:t>
            </a:r>
            <a:r>
              <a:rPr lang="en-US" sz="3200" u="sng"/>
              <a:t>Disabled Athletes</a:t>
            </a:r>
          </a:p>
        </p:txBody>
      </p:sp>
      <p:sp>
        <p:nvSpPr>
          <p:cNvPr id="2" name="Text Box 1"/>
          <p:cNvSpPr txBox="1"/>
          <p:nvPr/>
        </p:nvSpPr>
        <p:spPr>
          <a:xfrm>
            <a:off x="245110" y="1068070"/>
            <a:ext cx="11612880" cy="5262245"/>
          </a:xfrm>
          <a:prstGeom prst="rect">
            <a:avLst/>
          </a:prstGeom>
          <a:noFill/>
        </p:spPr>
        <p:txBody>
          <a:bodyPr wrap="square" rtlCol="0">
            <a:spAutoFit/>
          </a:bodyPr>
          <a:lstStyle/>
          <a:p>
            <a:pPr marL="285750" indent="-285750">
              <a:buFont typeface="Arial" panose="020B0604020202020204" pitchFamily="34" charset="0"/>
              <a:buChar char="•"/>
            </a:pPr>
            <a:r>
              <a:rPr lang="en-US" sz="2400"/>
              <a:t>Having a good coach is crucial in development and improvement of any athlete.</a:t>
            </a:r>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r>
              <a:rPr lang="en-US" sz="2400"/>
              <a:t>Working with disabled athletes, improves coaching skills and benefits the coach as well as athlete.</a:t>
            </a:r>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r>
              <a:rPr lang="en-US" sz="2400"/>
              <a:t>As a coach it is important to treat your athlete equal whether disabled or not.</a:t>
            </a:r>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r>
              <a:rPr lang="en-US" sz="2400"/>
              <a:t>It is important to have a positive first impression</a:t>
            </a:r>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r>
              <a:rPr lang="en-US" sz="2400"/>
              <a:t>Introduce the athlete witha a disability and create conditions for successful integration</a:t>
            </a:r>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r>
              <a:rPr lang="en-US" sz="2400"/>
              <a:t>For participants with disabilities, coach should use developmentally appropriate activities.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p:cNvSpPr txBox="1"/>
          <p:nvPr/>
        </p:nvSpPr>
        <p:spPr>
          <a:xfrm>
            <a:off x="245110" y="177800"/>
            <a:ext cx="6184265" cy="583565"/>
          </a:xfrm>
          <a:prstGeom prst="rect">
            <a:avLst/>
          </a:prstGeom>
          <a:noFill/>
        </p:spPr>
        <p:txBody>
          <a:bodyPr wrap="square" rtlCol="0">
            <a:spAutoFit/>
          </a:bodyPr>
          <a:lstStyle/>
          <a:p>
            <a:r>
              <a:rPr lang="en-US" sz="3200" u="sng">
                <a:sym typeface="+mn-ea"/>
              </a:rPr>
              <a:t>Coaching </a:t>
            </a:r>
            <a:r>
              <a:rPr lang="en-US" sz="3200" u="sng"/>
              <a:t>Disabled Athletes</a:t>
            </a:r>
          </a:p>
        </p:txBody>
      </p:sp>
      <p:sp>
        <p:nvSpPr>
          <p:cNvPr id="2" name="Text Box 1"/>
          <p:cNvSpPr txBox="1"/>
          <p:nvPr/>
        </p:nvSpPr>
        <p:spPr>
          <a:xfrm>
            <a:off x="245110" y="1052830"/>
            <a:ext cx="11643360" cy="4953635"/>
          </a:xfrm>
          <a:prstGeom prst="rect">
            <a:avLst/>
          </a:prstGeom>
          <a:noFill/>
        </p:spPr>
        <p:txBody>
          <a:bodyPr wrap="square" rtlCol="0">
            <a:noAutofit/>
          </a:bodyPr>
          <a:lstStyle/>
          <a:p>
            <a:pPr marL="285750" indent="-285750">
              <a:buFont typeface="Arial" panose="020B0604020202020204" pitchFamily="34" charset="0"/>
              <a:buChar char="•"/>
            </a:pPr>
            <a:r>
              <a:rPr lang="en-US" sz="2400"/>
              <a:t>For the coach it is important to know the disability or the disabilities of the athlete they coach</a:t>
            </a:r>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r>
              <a:rPr lang="en-US" sz="2400"/>
              <a:t>Coach should focus on athletes ability</a:t>
            </a:r>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r>
              <a:rPr lang="en-US" sz="2400"/>
              <a:t>It is important for the coach to adapt the activities for disabled athlete</a:t>
            </a:r>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r>
              <a:rPr lang="en-US" sz="2400"/>
              <a:t>Coach should establish good communication with disabled athlete, get to know the athlete better</a:t>
            </a:r>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r>
              <a:rPr lang="en-US" sz="2400"/>
              <a:t>It is important for the coach not to discriminate their athletes, For example;</a:t>
            </a:r>
          </a:p>
          <a:p>
            <a:pPr marL="742950" lvl="1" indent="-285750">
              <a:buFont typeface="Arial" panose="020B0604020202020204" pitchFamily="34" charset="0"/>
              <a:buChar char="•"/>
            </a:pPr>
            <a:r>
              <a:rPr lang="en-US" sz="2400"/>
              <a:t>Thinking that an intellectually disabled athlete does not understand</a:t>
            </a:r>
          </a:p>
          <a:p>
            <a:pPr marL="742950" lvl="1" indent="-285750">
              <a:buFont typeface="Arial" panose="020B0604020202020204" pitchFamily="34" charset="0"/>
              <a:buChar char="•"/>
            </a:pPr>
            <a:r>
              <a:rPr lang="en-US" sz="2400"/>
              <a:t>Sit down when talking to a disabled athlete on a wheelchair</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p:cNvSpPr txBox="1"/>
          <p:nvPr/>
        </p:nvSpPr>
        <p:spPr>
          <a:xfrm>
            <a:off x="245110" y="177800"/>
            <a:ext cx="6184265" cy="583565"/>
          </a:xfrm>
          <a:prstGeom prst="rect">
            <a:avLst/>
          </a:prstGeom>
          <a:noFill/>
        </p:spPr>
        <p:txBody>
          <a:bodyPr wrap="square" rtlCol="0">
            <a:spAutoFit/>
          </a:bodyPr>
          <a:lstStyle/>
          <a:p>
            <a:r>
              <a:rPr lang="en-US" sz="3200" u="sng">
                <a:sym typeface="+mn-ea"/>
              </a:rPr>
              <a:t>Coaching </a:t>
            </a:r>
            <a:r>
              <a:rPr lang="en-US" sz="3200" u="sng"/>
              <a:t>Disabled Athletes</a:t>
            </a:r>
          </a:p>
        </p:txBody>
      </p:sp>
      <p:sp>
        <p:nvSpPr>
          <p:cNvPr id="2" name="Text Box 1"/>
          <p:cNvSpPr txBox="1"/>
          <p:nvPr/>
        </p:nvSpPr>
        <p:spPr>
          <a:xfrm>
            <a:off x="245110" y="1052830"/>
            <a:ext cx="11643360" cy="879475"/>
          </a:xfrm>
          <a:prstGeom prst="rect">
            <a:avLst/>
          </a:prstGeom>
          <a:noFill/>
        </p:spPr>
        <p:txBody>
          <a:bodyPr wrap="square" rtlCol="0">
            <a:noAutofit/>
          </a:bodyPr>
          <a:lstStyle/>
          <a:p>
            <a:pPr marL="285750" indent="-285750">
              <a:buFont typeface="Arial" panose="020B0604020202020204" pitchFamily="34" charset="0"/>
              <a:buChar char="•"/>
            </a:pPr>
            <a:r>
              <a:rPr lang="en-US" sz="2400"/>
              <a:t>Coach should have in mind about transportation, accessibility and facilities they provide for the disabled athletes.</a:t>
            </a:r>
          </a:p>
        </p:txBody>
      </p:sp>
      <p:pic>
        <p:nvPicPr>
          <p:cNvPr id="115" name="Picture 114"/>
          <p:cNvPicPr/>
          <p:nvPr/>
        </p:nvPicPr>
        <p:blipFill>
          <a:blip r:embed="rId3"/>
          <a:srcRect b="12092"/>
          <a:stretch>
            <a:fillRect/>
          </a:stretch>
        </p:blipFill>
        <p:spPr>
          <a:xfrm>
            <a:off x="190500" y="2771775"/>
            <a:ext cx="5905500" cy="3416300"/>
          </a:xfrm>
          <a:prstGeom prst="rect">
            <a:avLst/>
          </a:prstGeom>
          <a:noFill/>
          <a:ln w="9525">
            <a:noFill/>
          </a:ln>
        </p:spPr>
      </p:pic>
      <p:pic>
        <p:nvPicPr>
          <p:cNvPr id="119" name="Picture 118"/>
          <p:cNvPicPr/>
          <p:nvPr/>
        </p:nvPicPr>
        <p:blipFill>
          <a:blip r:embed="rId4"/>
          <a:stretch>
            <a:fillRect/>
          </a:stretch>
        </p:blipFill>
        <p:spPr>
          <a:xfrm>
            <a:off x="6735445" y="1931670"/>
            <a:ext cx="4982210" cy="4735830"/>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
          <p:cNvSpPr txBox="1"/>
          <p:nvPr/>
        </p:nvSpPr>
        <p:spPr>
          <a:xfrm>
            <a:off x="275590" y="238125"/>
            <a:ext cx="4064000" cy="645160"/>
          </a:xfrm>
          <a:prstGeom prst="rect">
            <a:avLst/>
          </a:prstGeom>
          <a:noFill/>
        </p:spPr>
        <p:txBody>
          <a:bodyPr wrap="square" rtlCol="0">
            <a:spAutoFit/>
          </a:bodyPr>
          <a:lstStyle/>
          <a:p>
            <a:r>
              <a:rPr lang="en-US" sz="3600" u="sng"/>
              <a:t>Conclusion</a:t>
            </a:r>
          </a:p>
        </p:txBody>
      </p:sp>
      <p:sp>
        <p:nvSpPr>
          <p:cNvPr id="3" name="Text Box 2"/>
          <p:cNvSpPr txBox="1"/>
          <p:nvPr/>
        </p:nvSpPr>
        <p:spPr>
          <a:xfrm>
            <a:off x="275590" y="1114425"/>
            <a:ext cx="4924425" cy="5214620"/>
          </a:xfrm>
          <a:prstGeom prst="rect">
            <a:avLst/>
          </a:prstGeom>
          <a:noFill/>
        </p:spPr>
        <p:txBody>
          <a:bodyPr wrap="square" rtlCol="0">
            <a:noAutofit/>
          </a:bodyPr>
          <a:lstStyle/>
          <a:p>
            <a:pPr marL="285750" indent="-285750">
              <a:buFont typeface="Arial" panose="020B0604020202020204" pitchFamily="34" charset="0"/>
              <a:buChar char="•"/>
            </a:pPr>
            <a:r>
              <a:rPr lang="en-US" sz="2400"/>
              <a:t>It is important to understand that people with disabilities should have equal oppotunities and treatement as people without disabilities. In particular focusing in coaching and mentoring.</a:t>
            </a:r>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r>
              <a:rPr lang="en-US" sz="2400"/>
              <a:t>Coaches should help disabled athletes to enjoy the activities they engage in as this will help the athlete to carry the love of sport for the rest of their life.</a:t>
            </a:r>
          </a:p>
        </p:txBody>
      </p:sp>
      <p:pic>
        <p:nvPicPr>
          <p:cNvPr id="126" name="Picture 125"/>
          <p:cNvPicPr/>
          <p:nvPr/>
        </p:nvPicPr>
        <p:blipFill>
          <a:blip r:embed="rId3"/>
          <a:srcRect l="6860" t="10463" r="8640" b="18917"/>
          <a:stretch>
            <a:fillRect/>
          </a:stretch>
        </p:blipFill>
        <p:spPr>
          <a:xfrm>
            <a:off x="6303010" y="0"/>
            <a:ext cx="5365750" cy="4843145"/>
          </a:xfrm>
          <a:prstGeom prst="rect">
            <a:avLst/>
          </a:prstGeom>
          <a:noFill/>
          <a:ln w="9525">
            <a:noFill/>
          </a:ln>
        </p:spPr>
      </p:pic>
      <p:pic>
        <p:nvPicPr>
          <p:cNvPr id="127" name="Picture 126"/>
          <p:cNvPicPr/>
          <p:nvPr/>
        </p:nvPicPr>
        <p:blipFill>
          <a:blip r:embed="rId4"/>
          <a:srcRect l="6380" t="12935" r="7190" b="19139"/>
          <a:stretch>
            <a:fillRect/>
          </a:stretch>
        </p:blipFill>
        <p:spPr>
          <a:xfrm>
            <a:off x="6303010" y="2199640"/>
            <a:ext cx="5488305" cy="4658360"/>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5980"/>
          <p:cNvPicPr>
            <a:picLocks noChangeAspect="1"/>
          </p:cNvPicPr>
          <p:nvPr/>
        </p:nvPicPr>
        <p:blipFill>
          <a:blip r:embed="rId3"/>
          <a:srcRect r="5466" b="15833"/>
          <a:stretch>
            <a:fillRect/>
          </a:stretch>
        </p:blipFill>
        <p:spPr>
          <a:xfrm>
            <a:off x="-21590" y="-59690"/>
            <a:ext cx="12235180" cy="7269480"/>
          </a:xfrm>
          <a:prstGeom prst="rect">
            <a:avLst/>
          </a:prstGeom>
        </p:spPr>
      </p:pic>
      <p:sp>
        <p:nvSpPr>
          <p:cNvPr id="3" name="矩形 2"/>
          <p:cNvSpPr/>
          <p:nvPr/>
        </p:nvSpPr>
        <p:spPr>
          <a:xfrm>
            <a:off x="-54610" y="-92075"/>
            <a:ext cx="12259945" cy="7292975"/>
          </a:xfrm>
          <a:prstGeom prst="rect">
            <a:avLst/>
          </a:pr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543605" y="836712"/>
            <a:ext cx="2403131" cy="4704523"/>
          </a:xfrm>
          <a:custGeom>
            <a:avLst/>
            <a:gdLst>
              <a:gd name="connsiteX0" fmla="*/ 0 w 1800200"/>
              <a:gd name="connsiteY0" fmla="*/ 0 h 3528392"/>
              <a:gd name="connsiteX1" fmla="*/ 1800200 w 1800200"/>
              <a:gd name="connsiteY1" fmla="*/ 0 h 3528392"/>
              <a:gd name="connsiteX2" fmla="*/ 1800200 w 1800200"/>
              <a:gd name="connsiteY2" fmla="*/ 3528392 h 3528392"/>
              <a:gd name="connsiteX3" fmla="*/ 0 w 1800200"/>
              <a:gd name="connsiteY3" fmla="*/ 3528392 h 3528392"/>
              <a:gd name="connsiteX4" fmla="*/ 0 w 1800200"/>
              <a:gd name="connsiteY4" fmla="*/ 0 h 3528392"/>
              <a:gd name="connsiteX0-1" fmla="*/ 0 w 1800200"/>
              <a:gd name="connsiteY0-2" fmla="*/ 0 h 3528392"/>
              <a:gd name="connsiteX1-3" fmla="*/ 1800200 w 1800200"/>
              <a:gd name="connsiteY1-4" fmla="*/ 0 h 3528392"/>
              <a:gd name="connsiteX2-5" fmla="*/ 1799803 w 1800200"/>
              <a:gd name="connsiteY2-6" fmla="*/ 837034 h 3528392"/>
              <a:gd name="connsiteX3-7" fmla="*/ 1800200 w 1800200"/>
              <a:gd name="connsiteY3-8" fmla="*/ 3528392 h 3528392"/>
              <a:gd name="connsiteX4-9" fmla="*/ 0 w 1800200"/>
              <a:gd name="connsiteY4-10" fmla="*/ 3528392 h 3528392"/>
              <a:gd name="connsiteX5" fmla="*/ 0 w 1800200"/>
              <a:gd name="connsiteY5" fmla="*/ 0 h 3528392"/>
              <a:gd name="connsiteX0-11" fmla="*/ 1799803 w 1891243"/>
              <a:gd name="connsiteY0-12" fmla="*/ 837034 h 3528392"/>
              <a:gd name="connsiteX1-13" fmla="*/ 1800200 w 1891243"/>
              <a:gd name="connsiteY1-14" fmla="*/ 3528392 h 3528392"/>
              <a:gd name="connsiteX2-15" fmla="*/ 0 w 1891243"/>
              <a:gd name="connsiteY2-16" fmla="*/ 3528392 h 3528392"/>
              <a:gd name="connsiteX3-17" fmla="*/ 0 w 1891243"/>
              <a:gd name="connsiteY3-18" fmla="*/ 0 h 3528392"/>
              <a:gd name="connsiteX4-19" fmla="*/ 1800200 w 1891243"/>
              <a:gd name="connsiteY4-20" fmla="*/ 0 h 3528392"/>
              <a:gd name="connsiteX5-21" fmla="*/ 1891243 w 1891243"/>
              <a:gd name="connsiteY5-22" fmla="*/ 928474 h 3528392"/>
              <a:gd name="connsiteX0-23" fmla="*/ 1809328 w 1891243"/>
              <a:gd name="connsiteY0-24" fmla="*/ 2475334 h 3528392"/>
              <a:gd name="connsiteX1-25" fmla="*/ 1800200 w 1891243"/>
              <a:gd name="connsiteY1-26" fmla="*/ 3528392 h 3528392"/>
              <a:gd name="connsiteX2-27" fmla="*/ 0 w 1891243"/>
              <a:gd name="connsiteY2-28" fmla="*/ 3528392 h 3528392"/>
              <a:gd name="connsiteX3-29" fmla="*/ 0 w 1891243"/>
              <a:gd name="connsiteY3-30" fmla="*/ 0 h 3528392"/>
              <a:gd name="connsiteX4-31" fmla="*/ 1800200 w 1891243"/>
              <a:gd name="connsiteY4-32" fmla="*/ 0 h 3528392"/>
              <a:gd name="connsiteX5-33" fmla="*/ 1891243 w 1891243"/>
              <a:gd name="connsiteY5-34" fmla="*/ 928474 h 3528392"/>
              <a:gd name="connsiteX0-35" fmla="*/ 1809328 w 1891243"/>
              <a:gd name="connsiteY0-36" fmla="*/ 2475334 h 3528392"/>
              <a:gd name="connsiteX1-37" fmla="*/ 1800200 w 1891243"/>
              <a:gd name="connsiteY1-38" fmla="*/ 3528392 h 3528392"/>
              <a:gd name="connsiteX2-39" fmla="*/ 0 w 1891243"/>
              <a:gd name="connsiteY2-40" fmla="*/ 3528392 h 3528392"/>
              <a:gd name="connsiteX3-41" fmla="*/ 0 w 1891243"/>
              <a:gd name="connsiteY3-42" fmla="*/ 0 h 3528392"/>
              <a:gd name="connsiteX4-43" fmla="*/ 1800200 w 1891243"/>
              <a:gd name="connsiteY4-44" fmla="*/ 0 h 3528392"/>
              <a:gd name="connsiteX5-45" fmla="*/ 1891243 w 1891243"/>
              <a:gd name="connsiteY5-46" fmla="*/ 928474 h 3528392"/>
              <a:gd name="connsiteX0-47" fmla="*/ 1809328 w 1815043"/>
              <a:gd name="connsiteY0-48" fmla="*/ 2475334 h 3528392"/>
              <a:gd name="connsiteX1-49" fmla="*/ 1800200 w 1815043"/>
              <a:gd name="connsiteY1-50" fmla="*/ 3528392 h 3528392"/>
              <a:gd name="connsiteX2-51" fmla="*/ 0 w 1815043"/>
              <a:gd name="connsiteY2-52" fmla="*/ 3528392 h 3528392"/>
              <a:gd name="connsiteX3-53" fmla="*/ 0 w 1815043"/>
              <a:gd name="connsiteY3-54" fmla="*/ 0 h 3528392"/>
              <a:gd name="connsiteX4-55" fmla="*/ 1800200 w 1815043"/>
              <a:gd name="connsiteY4-56" fmla="*/ 0 h 3528392"/>
              <a:gd name="connsiteX5-57" fmla="*/ 1815043 w 1815043"/>
              <a:gd name="connsiteY5-58" fmla="*/ 957049 h 3528392"/>
              <a:gd name="connsiteX0-59" fmla="*/ 1809328 w 1815583"/>
              <a:gd name="connsiteY0-60" fmla="*/ 2475334 h 3528392"/>
              <a:gd name="connsiteX1-61" fmla="*/ 1800200 w 1815583"/>
              <a:gd name="connsiteY1-62" fmla="*/ 3528392 h 3528392"/>
              <a:gd name="connsiteX2-63" fmla="*/ 0 w 1815583"/>
              <a:gd name="connsiteY2-64" fmla="*/ 3528392 h 3528392"/>
              <a:gd name="connsiteX3-65" fmla="*/ 0 w 1815583"/>
              <a:gd name="connsiteY3-66" fmla="*/ 0 h 3528392"/>
              <a:gd name="connsiteX4-67" fmla="*/ 1800200 w 1815583"/>
              <a:gd name="connsiteY4-68" fmla="*/ 0 h 3528392"/>
              <a:gd name="connsiteX5-69" fmla="*/ 1815043 w 1815583"/>
              <a:gd name="connsiteY5-70" fmla="*/ 957049 h 3528392"/>
              <a:gd name="connsiteX0-71" fmla="*/ 1809328 w 1809329"/>
              <a:gd name="connsiteY0-72" fmla="*/ 2475334 h 3528392"/>
              <a:gd name="connsiteX1-73" fmla="*/ 1800200 w 1809329"/>
              <a:gd name="connsiteY1-74" fmla="*/ 3528392 h 3528392"/>
              <a:gd name="connsiteX2-75" fmla="*/ 0 w 1809329"/>
              <a:gd name="connsiteY2-76" fmla="*/ 3528392 h 3528392"/>
              <a:gd name="connsiteX3-77" fmla="*/ 0 w 1809329"/>
              <a:gd name="connsiteY3-78" fmla="*/ 0 h 3528392"/>
              <a:gd name="connsiteX4-79" fmla="*/ 1800200 w 1809329"/>
              <a:gd name="connsiteY4-80" fmla="*/ 0 h 3528392"/>
              <a:gd name="connsiteX5-81" fmla="*/ 1800755 w 1809329"/>
              <a:gd name="connsiteY5-82" fmla="*/ 966574 h 3528392"/>
              <a:gd name="connsiteX0-83" fmla="*/ 1809328 w 1809329"/>
              <a:gd name="connsiteY0-84" fmla="*/ 2475334 h 3528392"/>
              <a:gd name="connsiteX1-85" fmla="*/ 1800200 w 1809329"/>
              <a:gd name="connsiteY1-86" fmla="*/ 3528392 h 3528392"/>
              <a:gd name="connsiteX2-87" fmla="*/ 0 w 1809329"/>
              <a:gd name="connsiteY2-88" fmla="*/ 3528392 h 3528392"/>
              <a:gd name="connsiteX3-89" fmla="*/ 0 w 1809329"/>
              <a:gd name="connsiteY3-90" fmla="*/ 0 h 3528392"/>
              <a:gd name="connsiteX4-91" fmla="*/ 1800200 w 1809329"/>
              <a:gd name="connsiteY4-92" fmla="*/ 0 h 3528392"/>
              <a:gd name="connsiteX5-93" fmla="*/ 1800755 w 1809329"/>
              <a:gd name="connsiteY5-94" fmla="*/ 966574 h 3528392"/>
              <a:gd name="connsiteX0-95" fmla="*/ 1799803 w 1802348"/>
              <a:gd name="connsiteY0-96" fmla="*/ 2475334 h 3528392"/>
              <a:gd name="connsiteX1-97" fmla="*/ 1800200 w 1802348"/>
              <a:gd name="connsiteY1-98" fmla="*/ 3528392 h 3528392"/>
              <a:gd name="connsiteX2-99" fmla="*/ 0 w 1802348"/>
              <a:gd name="connsiteY2-100" fmla="*/ 3528392 h 3528392"/>
              <a:gd name="connsiteX3-101" fmla="*/ 0 w 1802348"/>
              <a:gd name="connsiteY3-102" fmla="*/ 0 h 3528392"/>
              <a:gd name="connsiteX4-103" fmla="*/ 1800200 w 1802348"/>
              <a:gd name="connsiteY4-104" fmla="*/ 0 h 3528392"/>
              <a:gd name="connsiteX5-105" fmla="*/ 1800755 w 1802348"/>
              <a:gd name="connsiteY5-106" fmla="*/ 966574 h 3528392"/>
              <a:gd name="connsiteX0-107" fmla="*/ 1799803 w 1802348"/>
              <a:gd name="connsiteY0-108" fmla="*/ 2475334 h 3528392"/>
              <a:gd name="connsiteX1-109" fmla="*/ 1800200 w 1802348"/>
              <a:gd name="connsiteY1-110" fmla="*/ 3528392 h 3528392"/>
              <a:gd name="connsiteX2-111" fmla="*/ 0 w 1802348"/>
              <a:gd name="connsiteY2-112" fmla="*/ 3528392 h 3528392"/>
              <a:gd name="connsiteX3-113" fmla="*/ 0 w 1802348"/>
              <a:gd name="connsiteY3-114" fmla="*/ 0 h 3528392"/>
              <a:gd name="connsiteX4-115" fmla="*/ 1800200 w 1802348"/>
              <a:gd name="connsiteY4-116" fmla="*/ 0 h 3528392"/>
              <a:gd name="connsiteX5-117" fmla="*/ 1800755 w 1802348"/>
              <a:gd name="connsiteY5-118" fmla="*/ 966574 h 352839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1802348" h="3528392">
                <a:moveTo>
                  <a:pt x="1799803" y="2475334"/>
                </a:moveTo>
                <a:cubicBezTo>
                  <a:pt x="1804698" y="3377215"/>
                  <a:pt x="1800068" y="2631273"/>
                  <a:pt x="1800200" y="3528392"/>
                </a:cubicBezTo>
                <a:lnTo>
                  <a:pt x="0" y="3528392"/>
                </a:lnTo>
                <a:lnTo>
                  <a:pt x="0" y="0"/>
                </a:lnTo>
                <a:lnTo>
                  <a:pt x="1800200" y="0"/>
                </a:lnTo>
                <a:cubicBezTo>
                  <a:pt x="1800068" y="279011"/>
                  <a:pt x="1804697" y="415148"/>
                  <a:pt x="1800755" y="966574"/>
                </a:cubicBezTo>
              </a:path>
            </a:pathLst>
          </a:custGeom>
          <a:noFill/>
          <a:ln w="571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Microsoft YaHei" panose="020B0503020204020204" charset="-122"/>
            </a:endParaRPr>
          </a:p>
        </p:txBody>
      </p:sp>
      <p:grpSp>
        <p:nvGrpSpPr>
          <p:cNvPr id="22" name="组合 21"/>
          <p:cNvGrpSpPr/>
          <p:nvPr/>
        </p:nvGrpSpPr>
        <p:grpSpPr>
          <a:xfrm>
            <a:off x="3745171" y="2202153"/>
            <a:ext cx="6383277" cy="1898921"/>
            <a:chOff x="2808878" y="1651615"/>
            <a:chExt cx="4787458" cy="1424191"/>
          </a:xfrm>
          <a:solidFill>
            <a:schemeClr val="accent5">
              <a:lumMod val="75000"/>
            </a:schemeClr>
          </a:solidFill>
        </p:grpSpPr>
        <p:sp>
          <p:nvSpPr>
            <p:cNvPr id="7" name="平行四边形 6"/>
            <p:cNvSpPr/>
            <p:nvPr/>
          </p:nvSpPr>
          <p:spPr>
            <a:xfrm>
              <a:off x="2808878" y="1651615"/>
              <a:ext cx="4787458" cy="1424191"/>
            </a:xfrm>
            <a:prstGeom prst="parallelogram">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Microsoft YaHei" panose="020B0503020204020204" charset="-122"/>
              </a:endParaRPr>
            </a:p>
          </p:txBody>
        </p:sp>
        <p:sp>
          <p:nvSpPr>
            <p:cNvPr id="16" name="矩形 15"/>
            <p:cNvSpPr/>
            <p:nvPr/>
          </p:nvSpPr>
          <p:spPr>
            <a:xfrm>
              <a:off x="3383236" y="1998801"/>
              <a:ext cx="3525203" cy="830104"/>
            </a:xfrm>
            <a:prstGeom prst="rect">
              <a:avLst/>
            </a:prstGeom>
            <a:grpFill/>
          </p:spPr>
          <p:txBody>
            <a:bodyPr wrap="square">
              <a:spAutoFit/>
            </a:bodyPr>
            <a:lstStyle/>
            <a:p>
              <a:r>
                <a:rPr kumimoji="1" lang="en-US" altLang="zh-CN" sz="6600" b="1" dirty="0">
                  <a:solidFill>
                    <a:schemeClr val="bg1"/>
                  </a:solidFill>
                  <a:ea typeface="Microsoft YaHei" panose="020B0503020204020204" charset="-122"/>
                </a:rPr>
                <a:t>Thank You</a:t>
              </a:r>
              <a:r>
                <a:rPr kumimoji="1" lang="zh-CN" altLang="en-US" sz="6600" b="1" dirty="0">
                  <a:solidFill>
                    <a:schemeClr val="bg1"/>
                  </a:solidFill>
                  <a:ea typeface="Microsoft YaHei" panose="020B0503020204020204" charset="-122"/>
                </a:rPr>
                <a:t> </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TEMPLATE_THUMBS_INDEX" val="1、2、3、6、8、10、11、12、15"/>
  <p:tag name="KSO_WM_TEMPLATE_SUBCATEGORY" val="0"/>
  <p:tag name="KSO_WM_TAG_VERSION" val="1.0"/>
  <p:tag name="KSO_WM_BEAUTIFY_FLAG" val="#wm#"/>
  <p:tag name="KSO_WM_TEMPLATE_CATEGORY" val="custom"/>
  <p:tag name="KSO_WM_TEMPLATE_INDEX" val="20187308"/>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heme/theme1.xml><?xml version="1.0" encoding="utf-8"?>
<a:theme xmlns:a="http://schemas.openxmlformats.org/drawingml/2006/main" name="Office Theme">
  <a:themeElements>
    <a:clrScheme name="Dragon">
      <a:dk1>
        <a:sysClr val="windowText" lastClr="000000"/>
      </a:dk1>
      <a:lt1>
        <a:sysClr val="window" lastClr="FFFFFF"/>
      </a:lt1>
      <a:dk2>
        <a:srgbClr val="001B36"/>
      </a:dk2>
      <a:lt2>
        <a:srgbClr val="EDF8FE"/>
      </a:lt2>
      <a:accent1>
        <a:srgbClr val="477AB1"/>
      </a:accent1>
      <a:accent2>
        <a:srgbClr val="51848E"/>
      </a:accent2>
      <a:accent3>
        <a:srgbClr val="7B9B57"/>
      </a:accent3>
      <a:accent4>
        <a:srgbClr val="8B8D8C"/>
      </a:accent4>
      <a:accent5>
        <a:srgbClr val="8B7396"/>
      </a:accent5>
      <a:accent6>
        <a:srgbClr val="E89A53"/>
      </a:accent6>
      <a:hlink>
        <a:srgbClr val="0080FF"/>
      </a:hlink>
      <a:folHlink>
        <a:srgbClr val="FF00FF"/>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9933</TotalTime>
  <Words>3169</Words>
  <Application>Microsoft Office PowerPoint</Application>
  <PresentationFormat>Widescreen</PresentationFormat>
  <Paragraphs>325</Paragraphs>
  <Slides>41</Slides>
  <Notes>32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Microsoft YaHei</vt:lpstr>
      <vt:lpstr>Agency FB</vt:lpstr>
      <vt:lpstr>Arial</vt:lpstr>
      <vt:lpstr>Cambria</vt:lpstr>
      <vt:lpstr>Office Theme</vt:lpstr>
      <vt:lpstr>PowerPoint Presentation</vt:lpstr>
      <vt:lpstr>PowerPoint Presentation</vt:lpstr>
      <vt:lpstr>PowerPoint Presentation</vt:lpstr>
      <vt:lpstr>PowerPoint Presentation</vt:lpstr>
      <vt:lpstr>Background to subject</vt:lpstr>
      <vt:lpstr>PowerPoint Presentation</vt:lpstr>
      <vt:lpstr>Specific characteristics of people with disability in sport  </vt:lpstr>
      <vt:lpstr>PowerPoint Presentation</vt:lpstr>
      <vt:lpstr>PowerPoint Presentation</vt:lpstr>
      <vt:lpstr>PowerPoint Presentation</vt:lpstr>
      <vt:lpstr>PowerPoint Presentation</vt:lpstr>
      <vt:lpstr>Prevalence </vt:lpstr>
      <vt:lpstr>PowerPoint Presentation</vt:lpstr>
      <vt:lpstr>Nationally recommended guidelines used to prescribe &amp; adapt exercise for people with disability (UK) </vt:lpstr>
      <vt:lpstr>PowerPoint Presentation</vt:lpstr>
      <vt:lpstr>PowerPoint Presentation</vt:lpstr>
      <vt:lpstr>PowerPoint Presentation</vt:lpstr>
      <vt:lpstr>Research re: use or contraindications of exercise with people with disabilities (summary of evidence &amp; red flags) </vt:lpstr>
      <vt:lpstr>Specific data collection &amp; assessments for people with physical disability in sport </vt:lpstr>
      <vt:lpstr>PowerPoint Presentation</vt:lpstr>
      <vt:lpstr>Practical tools &amp; resources </vt:lpstr>
      <vt:lpstr>Quick implementation checklist for a provider/coach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Current legislative bodies, legislation and guidance (UK)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Sian Bowen</dc:creator>
  <cp:lastModifiedBy>Sian Bowen</cp:lastModifiedBy>
  <cp:revision>17</cp:revision>
  <dcterms:created xsi:type="dcterms:W3CDTF">2019-05-15T09:25:00Z</dcterms:created>
  <dcterms:modified xsi:type="dcterms:W3CDTF">2025-09-25T12:24:58Z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1033-12.2.0.21179</vt:lpwstr>
  </property>
  <property fmtid="{D5CDD505-2E9C-101B-9397-08002B2CF9AE}" pid="3" name="ICV">
    <vt:lpwstr>E8654DFEF05041F68A58782F237EB455_11</vt:lpwstr>
  </property>
</Properties>
</file>