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4" r:id="rId9"/>
    <p:sldId id="263" r:id="rId10"/>
    <p:sldId id="265" r:id="rId11"/>
    <p:sldId id="267" r:id="rId12"/>
    <p:sldId id="268" r:id="rId13"/>
    <p:sldId id="269" r:id="rId14"/>
    <p:sldId id="270" r:id="rId15"/>
    <p:sldId id="271" r:id="rId16"/>
    <p:sldId id="272" r:id="rId17"/>
    <p:sldId id="274" r:id="rId18"/>
    <p:sldId id="275" r:id="rId19"/>
    <p:sldId id="276" r:id="rId20"/>
    <p:sldId id="277" r:id="rId21"/>
    <p:sldId id="278" r:id="rId22"/>
    <p:sldId id="279" r:id="rId23"/>
    <p:sldId id="280" r:id="rId24"/>
    <p:sldId id="266" r:id="rId25"/>
    <p:sldId id="273" r:id="rId26"/>
    <p:sldId id="281"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p:cNvSpPr txBox="1">
            <a:spLocks noGrp="1"/>
          </p:cNvSpPr>
          <p:nvPr>
            <p:ph type="subTitle" idx="1"/>
          </p:nvPr>
        </p:nvSpPr>
        <p:spPr>
          <a:xfrm>
            <a:off x="1154951" y="4777383"/>
            <a:ext cx="8825660" cy="861419"/>
          </a:xfrm>
        </p:spPr>
        <p:txBody>
          <a:bodyPr/>
          <a:lstStyle>
            <a:lvl1pPr marL="0" indent="0">
              <a:buNone/>
              <a:defRPr cap="all">
                <a:solidFill>
                  <a:srgbClr val="F5A408"/>
                </a:solidFill>
              </a:defRPr>
            </a:lvl1pPr>
          </a:lstStyle>
          <a:p>
            <a:pPr lvl="0"/>
            <a:r>
              <a:rPr lang="en-US"/>
              <a:t>Click to edit Master subtitle style</a:t>
            </a:r>
          </a:p>
        </p:txBody>
      </p:sp>
      <p:sp>
        <p:nvSpPr>
          <p:cNvPr id="4" name="Date Placeholder 3"/>
          <p:cNvSpPr txBox="1">
            <a:spLocks noGrp="1"/>
          </p:cNvSpPr>
          <p:nvPr>
            <p:ph type="dt" sz="half" idx="7"/>
          </p:nvPr>
        </p:nvSpPr>
        <p:spPr/>
        <p:txBody>
          <a:bodyPr/>
          <a:lstStyle>
            <a:lvl1pPr>
              <a:defRPr/>
            </a:lvl1pPr>
          </a:lstStyle>
          <a:p>
            <a:pPr lvl="0"/>
            <a:fld id="{CF3D6ACF-B5FF-4F8F-8E1E-909974EFBD0A}"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939A1931-D8C2-499C-8D4F-62943BABFC26}" type="slidenum">
              <a:t>‹#›</a:t>
            </a:fld>
            <a:endParaRPr lang="en-GB"/>
          </a:p>
        </p:txBody>
      </p:sp>
    </p:spTree>
    <p:extLst>
      <p:ext uri="{BB962C8B-B14F-4D97-AF65-F5344CB8AC3E}">
        <p14:creationId xmlns:p14="http://schemas.microsoft.com/office/powerpoint/2010/main" val="14326233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p:cNvSpPr txBox="1">
            <a:spLocks noGrp="1"/>
          </p:cNvSpPr>
          <p:nvPr>
            <p:ph type="dt" sz="half" idx="7"/>
          </p:nvPr>
        </p:nvSpPr>
        <p:spPr/>
        <p:txBody>
          <a:bodyPr/>
          <a:lstStyle>
            <a:lvl1pPr>
              <a:defRPr/>
            </a:lvl1pPr>
          </a:lstStyle>
          <a:p>
            <a:pPr lvl="0"/>
            <a:fld id="{F73BD61D-4B03-4E54-B34D-CB989C41B62E}"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E26BE42C-C402-4252-9802-C2CAF084957E}" type="slidenum">
              <a:t>‹#›</a:t>
            </a:fld>
            <a:endParaRPr lang="en-GB"/>
          </a:p>
        </p:txBody>
      </p:sp>
    </p:spTree>
    <p:extLst>
      <p:ext uri="{BB962C8B-B14F-4D97-AF65-F5344CB8AC3E}">
        <p14:creationId xmlns:p14="http://schemas.microsoft.com/office/powerpoint/2010/main" val="13520300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p:cNvSpPr txBox="1">
            <a:spLocks noGrp="1"/>
          </p:cNvSpPr>
          <p:nvPr>
            <p:ph type="body" idx="1"/>
          </p:nvPr>
        </p:nvSpPr>
        <p:spPr>
          <a:xfrm>
            <a:off x="1154951" y="4777383"/>
            <a:ext cx="8825660" cy="860395"/>
          </a:xfrm>
        </p:spPr>
        <p:txBody>
          <a:bodyPr/>
          <a:lstStyle>
            <a:lvl1pPr marL="0" indent="0">
              <a:buNone/>
              <a:defRPr cap="all">
                <a:solidFill>
                  <a:srgbClr val="F5A408"/>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D7B2487B-C204-4B62-ABDA-F2CAC05357EF}"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9C9B22F5-B7A2-4F3F-AEC0-08A71634AC82}" type="slidenum">
              <a:t>‹#›</a:t>
            </a:fld>
            <a:endParaRPr lang="en-GB"/>
          </a:p>
        </p:txBody>
      </p:sp>
    </p:spTree>
    <p:extLst>
      <p:ext uri="{BB962C8B-B14F-4D97-AF65-F5344CB8AC3E}">
        <p14:creationId xmlns:p14="http://schemas.microsoft.com/office/powerpoint/2010/main" val="417812189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txBox="1">
            <a:spLocks noGrp="1"/>
          </p:cNvSpPr>
          <p:nvPr>
            <p:ph type="dt" sz="half" idx="7"/>
          </p:nvPr>
        </p:nvSpPr>
        <p:spPr/>
        <p:txBody>
          <a:bodyPr/>
          <a:lstStyle>
            <a:lvl1pPr>
              <a:defRPr/>
            </a:lvl1pPr>
          </a:lstStyle>
          <a:p>
            <a:pPr lvl="0"/>
            <a:fld id="{15C5C520-EBAB-47AF-B693-E93445DC0C43}" type="datetime1">
              <a:rPr lang="en-GB"/>
              <a:pPr lvl="0"/>
              <a:t>18/06/2019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043BB21B-10FA-4A07-BEA3-9BB137B7E24C}" type="slidenum">
              <a:t>‹#›</a:t>
            </a:fld>
            <a:endParaRPr lang="en-GB"/>
          </a:p>
        </p:txBody>
      </p:sp>
    </p:spTree>
    <p:extLst>
      <p:ext uri="{BB962C8B-B14F-4D97-AF65-F5344CB8AC3E}">
        <p14:creationId xmlns:p14="http://schemas.microsoft.com/office/powerpoint/2010/main" val="129548192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103315" y="1904996"/>
            <a:ext cx="4396334"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4" name="Content Placeholder 3"/>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5654494" y="1904996"/>
            <a:ext cx="4396334"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6" name="Content Placeholder 5"/>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txBox="1">
            <a:spLocks noGrp="1"/>
          </p:cNvSpPr>
          <p:nvPr>
            <p:ph type="dt" sz="half" idx="7"/>
          </p:nvPr>
        </p:nvSpPr>
        <p:spPr/>
        <p:txBody>
          <a:bodyPr/>
          <a:lstStyle>
            <a:lvl1pPr>
              <a:defRPr/>
            </a:lvl1pPr>
          </a:lstStyle>
          <a:p>
            <a:pPr lvl="0"/>
            <a:fld id="{29D32513-D63C-4DF8-8854-000C2E821EB6}" type="datetime1">
              <a:rPr lang="en-GB"/>
              <a:pPr lvl="0"/>
              <a:t>18/06/2019</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EC122B82-18E6-4E78-A156-42AD860FC4D2}" type="slidenum">
              <a:t>‹#›</a:t>
            </a:fld>
            <a:endParaRPr lang="en-GB"/>
          </a:p>
        </p:txBody>
      </p:sp>
    </p:spTree>
    <p:extLst>
      <p:ext uri="{BB962C8B-B14F-4D97-AF65-F5344CB8AC3E}">
        <p14:creationId xmlns:p14="http://schemas.microsoft.com/office/powerpoint/2010/main" val="73596502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p:txBody>
          <a:bodyPr/>
          <a:lstStyle>
            <a:lvl1pPr>
              <a:defRPr/>
            </a:lvl1pPr>
          </a:lstStyle>
          <a:p>
            <a:pPr lvl="0"/>
            <a:fld id="{897C69EC-E3AA-45F7-B77B-01300B768CAC}" type="datetime1">
              <a:rPr lang="en-GB"/>
              <a:pPr lvl="0"/>
              <a:t>18/06/2019</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C0830810-2487-4480-955D-0DA0AC479234}" type="slidenum">
              <a:t>‹#›</a:t>
            </a:fld>
            <a:endParaRPr lang="en-GB"/>
          </a:p>
        </p:txBody>
      </p:sp>
    </p:spTree>
    <p:extLst>
      <p:ext uri="{BB962C8B-B14F-4D97-AF65-F5344CB8AC3E}">
        <p14:creationId xmlns:p14="http://schemas.microsoft.com/office/powerpoint/2010/main" val="163115607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DAC8BC20-87E1-4217-BC28-0A634E6F1C8C}" type="datetime1">
              <a:rPr lang="en-GB"/>
              <a:pPr lvl="0"/>
              <a:t>18/06/2019</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BCEC6565-F2DA-4A3C-8ABD-BD8D89B78F56}" type="slidenum">
              <a:t>‹#›</a:t>
            </a:fld>
            <a:endParaRPr lang="en-GB"/>
          </a:p>
        </p:txBody>
      </p:sp>
    </p:spTree>
    <p:extLst>
      <p:ext uri="{BB962C8B-B14F-4D97-AF65-F5344CB8AC3E}">
        <p14:creationId xmlns:p14="http://schemas.microsoft.com/office/powerpoint/2010/main" val="121047765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54C066CF-9E3F-4180-9359-BAC830B9178C}" type="datetime1">
              <a:rPr lang="en-GB"/>
              <a:pPr lvl="0"/>
              <a:t>18/06/2019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AAFE3F31-7634-4D0E-BCC8-45AA39CAC76B}" type="slidenum">
              <a:t>‹#›</a:t>
            </a:fld>
            <a:endParaRPr lang="en-GB"/>
          </a:p>
        </p:txBody>
      </p:sp>
    </p:spTree>
    <p:extLst>
      <p:ext uri="{BB962C8B-B14F-4D97-AF65-F5344CB8AC3E}">
        <p14:creationId xmlns:p14="http://schemas.microsoft.com/office/powerpoint/2010/main" val="170014449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BD61776F-13FA-48D4-8738-BE1624831E8F}" type="datetime1">
              <a:rPr lang="en-GB"/>
              <a:pPr lvl="0"/>
              <a:t>18/06/2019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DC0F2ED5-1F6B-4E8C-B08E-26E112DE2AB8}" type="slidenum">
              <a:t>‹#›</a:t>
            </a:fld>
            <a:endParaRPr lang="en-GB"/>
          </a:p>
        </p:txBody>
      </p:sp>
    </p:spTree>
    <p:extLst>
      <p:ext uri="{BB962C8B-B14F-4D97-AF65-F5344CB8AC3E}">
        <p14:creationId xmlns:p14="http://schemas.microsoft.com/office/powerpoint/2010/main" val="3623376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ED9BD197-A29A-4099-8F42-25D712EE57AD}" type="datetime1">
              <a:rPr lang="en-GB"/>
              <a:pPr lvl="0"/>
              <a:t>18/06/2019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0C612DCE-8BAB-410B-88C0-17729D94139B}" type="slidenum">
              <a:t>‹#›</a:t>
            </a:fld>
            <a:endParaRPr lang="en-GB"/>
          </a:p>
        </p:txBody>
      </p:sp>
    </p:spTree>
    <p:extLst>
      <p:ext uri="{BB962C8B-B14F-4D97-AF65-F5344CB8AC3E}">
        <p14:creationId xmlns:p14="http://schemas.microsoft.com/office/powerpoint/2010/main" val="272013703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16582ACA-66A0-4B1E-AC64-2047823D9D2C}"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EAD68BA9-5F92-4F91-9F02-C43868B047DA}" type="slidenum">
              <a:t>‹#›</a:t>
            </a:fld>
            <a:endParaRPr lang="en-GB"/>
          </a:p>
        </p:txBody>
      </p:sp>
    </p:spTree>
    <p:extLst>
      <p:ext uri="{BB962C8B-B14F-4D97-AF65-F5344CB8AC3E}">
        <p14:creationId xmlns:p14="http://schemas.microsoft.com/office/powerpoint/2010/main" val="143557534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p:cNvSpPr txBox="1">
            <a:spLocks noGrp="1"/>
          </p:cNvSpPr>
          <p:nvPr>
            <p:ph type="body" idx="4294967295"/>
          </p:nvPr>
        </p:nvSpPr>
        <p:spPr>
          <a:xfrm>
            <a:off x="1930398" y="3771177"/>
            <a:ext cx="7385828" cy="342177"/>
          </a:xfrm>
        </p:spPr>
        <p:txBody>
          <a:bodyPr/>
          <a:lstStyle>
            <a:lvl1pPr marL="0" indent="0">
              <a:buNone/>
              <a:defRPr sz="1400" cap="small">
                <a:solidFill>
                  <a:srgbClr val="F5A408"/>
                </a:solidFill>
              </a:defRPr>
            </a:lvl1pPr>
          </a:lstStyle>
          <a:p>
            <a:pPr lvl="0"/>
            <a:r>
              <a:rPr lang="en-US"/>
              <a:t>Click to edit Master text styles</a:t>
            </a:r>
          </a:p>
        </p:txBody>
      </p:sp>
      <p:sp>
        <p:nvSpPr>
          <p:cNvPr id="4" name="Text Placeholder 3"/>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p:cNvSpPr txBox="1">
            <a:spLocks noGrp="1"/>
          </p:cNvSpPr>
          <p:nvPr>
            <p:ph type="dt" sz="half" idx="7"/>
          </p:nvPr>
        </p:nvSpPr>
        <p:spPr/>
        <p:txBody>
          <a:bodyPr/>
          <a:lstStyle>
            <a:lvl1pPr>
              <a:defRPr/>
            </a:lvl1pPr>
          </a:lstStyle>
          <a:p>
            <a:pPr lvl="0"/>
            <a:fld id="{A41838B3-E888-438E-A6C6-3453ADE89A1E}" type="datetime1">
              <a:rPr lang="en-GB"/>
              <a:pPr lvl="0"/>
              <a:t>18/06/2019</a:t>
            </a:fld>
            <a:endParaRPr lang="en-GB"/>
          </a:p>
        </p:txBody>
      </p:sp>
      <p:sp>
        <p:nvSpPr>
          <p:cNvPr id="6" name="Footer Placeholder 4"/>
          <p:cNvSpPr txBox="1">
            <a:spLocks noGrp="1"/>
          </p:cNvSpPr>
          <p:nvPr>
            <p:ph type="ftr" sz="quarter" idx="9"/>
          </p:nvPr>
        </p:nvSpPr>
        <p:spPr/>
        <p:txBody>
          <a:bodyPr/>
          <a:lstStyle>
            <a:lvl1pPr>
              <a:defRPr/>
            </a:lvl1pPr>
          </a:lstStyle>
          <a:p>
            <a:pPr lvl="0"/>
            <a:endParaRPr lang="en-GB"/>
          </a:p>
        </p:txBody>
      </p:sp>
      <p:sp>
        <p:nvSpPr>
          <p:cNvPr id="7" name="Slide Number Placeholder 5"/>
          <p:cNvSpPr txBox="1">
            <a:spLocks noGrp="1"/>
          </p:cNvSpPr>
          <p:nvPr>
            <p:ph type="sldNum" sz="quarter" idx="8"/>
          </p:nvPr>
        </p:nvSpPr>
        <p:spPr/>
        <p:txBody>
          <a:bodyPr/>
          <a:lstStyle>
            <a:lvl1pPr>
              <a:defRPr/>
            </a:lvl1pPr>
          </a:lstStyle>
          <a:p>
            <a:pPr lvl="0"/>
            <a:fld id="{730211C6-B0EE-4261-A1EC-FBF75994441B}" type="slidenum">
              <a:t>‹#›</a:t>
            </a:fld>
            <a:endParaRPr lang="en-GB"/>
          </a:p>
        </p:txBody>
      </p:sp>
      <p:sp>
        <p:nvSpPr>
          <p:cNvPr id="8" name="TextBox 10"/>
          <p:cNvSpPr txBox="1"/>
          <p:nvPr/>
        </p:nvSpPr>
        <p:spPr>
          <a:xfrm>
            <a:off x="898297" y="971257"/>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F5A408"/>
                </a:solidFill>
                <a:uFillTx/>
                <a:latin typeface="Arial"/>
              </a:rPr>
              <a:t>“</a:t>
            </a:r>
          </a:p>
        </p:txBody>
      </p:sp>
      <p:sp>
        <p:nvSpPr>
          <p:cNvPr id="9" name="TextBox 12"/>
          <p:cNvSpPr txBox="1"/>
          <p:nvPr/>
        </p:nvSpPr>
        <p:spPr>
          <a:xfrm>
            <a:off x="9330491" y="2613784"/>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F5A408"/>
                </a:solidFill>
                <a:uFillTx/>
                <a:latin typeface="Arial"/>
              </a:rPr>
              <a:t>”</a:t>
            </a:r>
          </a:p>
        </p:txBody>
      </p:sp>
    </p:spTree>
    <p:extLst>
      <p:ext uri="{BB962C8B-B14F-4D97-AF65-F5344CB8AC3E}">
        <p14:creationId xmlns:p14="http://schemas.microsoft.com/office/powerpoint/2010/main" val="18145287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p:cNvSpPr txBox="1">
            <a:spLocks noGrp="1"/>
          </p:cNvSpPr>
          <p:nvPr>
            <p:ph type="body" idx="4294967295"/>
          </p:nvPr>
        </p:nvSpPr>
        <p:spPr>
          <a:xfrm>
            <a:off x="1154951" y="4777383"/>
            <a:ext cx="8825660" cy="860395"/>
          </a:xfrm>
        </p:spPr>
        <p:txBody>
          <a:bodyPr/>
          <a:lstStyle>
            <a:lvl1pPr marL="0" indent="0">
              <a:buNone/>
              <a:defRPr>
                <a:solidFill>
                  <a:srgbClr val="F5A408"/>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A5C1ADB1-F01B-4435-BD44-E540778C6D1C}"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4BDB317C-C29F-4FF3-9405-5C5EFD65688F}" type="slidenum">
              <a:t>‹#›</a:t>
            </a:fld>
            <a:endParaRPr lang="en-GB"/>
          </a:p>
        </p:txBody>
      </p:sp>
    </p:spTree>
    <p:extLst>
      <p:ext uri="{BB962C8B-B14F-4D97-AF65-F5344CB8AC3E}">
        <p14:creationId xmlns:p14="http://schemas.microsoft.com/office/powerpoint/2010/main" val="23493739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4" name="Text Placeholder 3"/>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6" name="Text Placeholder 3"/>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8" name="Text Placeholder 3"/>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p:cNvCxnSpPr/>
          <p:nvPr/>
        </p:nvCxnSpPr>
        <p:spPr>
          <a:xfrm>
            <a:off x="3726143" y="2133596"/>
            <a:ext cx="0" cy="3962407"/>
          </a:xfrm>
          <a:prstGeom prst="straightConnector1">
            <a:avLst/>
          </a:prstGeom>
          <a:noFill/>
          <a:ln w="12701" cap="rnd">
            <a:solidFill>
              <a:srgbClr val="F5A408">
                <a:alpha val="40000"/>
              </a:srgbClr>
            </a:solidFill>
            <a:prstDash val="solid"/>
          </a:ln>
        </p:spPr>
      </p:cxnSp>
      <p:cxnSp>
        <p:nvCxnSpPr>
          <p:cNvPr id="10" name="Straight Connector 17"/>
          <p:cNvCxnSpPr/>
          <p:nvPr/>
        </p:nvCxnSpPr>
        <p:spPr>
          <a:xfrm>
            <a:off x="6962223" y="2133596"/>
            <a:ext cx="0" cy="3966887"/>
          </a:xfrm>
          <a:prstGeom prst="straightConnector1">
            <a:avLst/>
          </a:prstGeom>
          <a:noFill/>
          <a:ln w="12701" cap="rnd">
            <a:solidFill>
              <a:srgbClr val="F5A408">
                <a:alpha val="40000"/>
              </a:srgbClr>
            </a:solidFill>
            <a:prstDash val="solid"/>
          </a:ln>
        </p:spPr>
      </p:cxnSp>
      <p:sp>
        <p:nvSpPr>
          <p:cNvPr id="11" name="Date Placeholder 3"/>
          <p:cNvSpPr txBox="1">
            <a:spLocks noGrp="1"/>
          </p:cNvSpPr>
          <p:nvPr>
            <p:ph type="dt" sz="half" idx="7"/>
          </p:nvPr>
        </p:nvSpPr>
        <p:spPr/>
        <p:txBody>
          <a:bodyPr/>
          <a:lstStyle>
            <a:lvl1pPr>
              <a:defRPr/>
            </a:lvl1pPr>
          </a:lstStyle>
          <a:p>
            <a:pPr lvl="0"/>
            <a:fld id="{52269A9F-E338-4DCA-A4FC-7A0DACA48CF7}" type="datetime1">
              <a:rPr lang="en-GB"/>
              <a:pPr lvl="0"/>
              <a:t>18/06/2019</a:t>
            </a:fld>
            <a:endParaRPr lang="en-GB"/>
          </a:p>
        </p:txBody>
      </p:sp>
      <p:sp>
        <p:nvSpPr>
          <p:cNvPr id="12" name="Footer Placeholder 4"/>
          <p:cNvSpPr txBox="1">
            <a:spLocks noGrp="1"/>
          </p:cNvSpPr>
          <p:nvPr>
            <p:ph type="ftr" sz="quarter" idx="9"/>
          </p:nvPr>
        </p:nvSpPr>
        <p:spPr/>
        <p:txBody>
          <a:bodyPr/>
          <a:lstStyle>
            <a:lvl1pPr>
              <a:defRPr/>
            </a:lvl1pPr>
          </a:lstStyle>
          <a:p>
            <a:pPr lvl="0"/>
            <a:endParaRPr lang="en-GB"/>
          </a:p>
        </p:txBody>
      </p:sp>
      <p:sp>
        <p:nvSpPr>
          <p:cNvPr id="13" name="Slide Number Placeholder 5"/>
          <p:cNvSpPr txBox="1">
            <a:spLocks noGrp="1"/>
          </p:cNvSpPr>
          <p:nvPr>
            <p:ph type="sldNum" sz="quarter" idx="8"/>
          </p:nvPr>
        </p:nvSpPr>
        <p:spPr/>
        <p:txBody>
          <a:bodyPr/>
          <a:lstStyle>
            <a:lvl1pPr>
              <a:defRPr/>
            </a:lvl1pPr>
          </a:lstStyle>
          <a:p>
            <a:pPr lvl="0"/>
            <a:fld id="{FD23FED1-1EA6-4B79-9550-78B741C34E8D}" type="slidenum">
              <a:t>‹#›</a:t>
            </a:fld>
            <a:endParaRPr lang="en-GB"/>
          </a:p>
        </p:txBody>
      </p:sp>
    </p:spTree>
    <p:extLst>
      <p:ext uri="{BB962C8B-B14F-4D97-AF65-F5344CB8AC3E}">
        <p14:creationId xmlns:p14="http://schemas.microsoft.com/office/powerpoint/2010/main" val="146312742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4" name="Picture Placeholder 2"/>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7" name="Picture Placeholder 2"/>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10" name="Picture Placeholder 2"/>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6"/>
          <p:cNvCxnSpPr/>
          <p:nvPr/>
        </p:nvCxnSpPr>
        <p:spPr>
          <a:xfrm>
            <a:off x="3726143" y="2133596"/>
            <a:ext cx="0" cy="3962407"/>
          </a:xfrm>
          <a:prstGeom prst="straightConnector1">
            <a:avLst/>
          </a:prstGeom>
          <a:noFill/>
          <a:ln w="12701" cap="rnd">
            <a:solidFill>
              <a:srgbClr val="F5A408">
                <a:alpha val="40000"/>
              </a:srgbClr>
            </a:solidFill>
            <a:prstDash val="solid"/>
          </a:ln>
        </p:spPr>
      </p:cxnSp>
      <p:cxnSp>
        <p:nvCxnSpPr>
          <p:cNvPr id="13" name="Straight Connector 17"/>
          <p:cNvCxnSpPr/>
          <p:nvPr/>
        </p:nvCxnSpPr>
        <p:spPr>
          <a:xfrm>
            <a:off x="6962223" y="2133596"/>
            <a:ext cx="0" cy="3966887"/>
          </a:xfrm>
          <a:prstGeom prst="straightConnector1">
            <a:avLst/>
          </a:prstGeom>
          <a:noFill/>
          <a:ln w="12701" cap="rnd">
            <a:solidFill>
              <a:srgbClr val="F5A408">
                <a:alpha val="40000"/>
              </a:srgbClr>
            </a:solidFill>
            <a:prstDash val="solid"/>
          </a:ln>
        </p:spPr>
      </p:cxnSp>
      <p:sp>
        <p:nvSpPr>
          <p:cNvPr id="14" name="Date Placeholder 3"/>
          <p:cNvSpPr txBox="1">
            <a:spLocks noGrp="1"/>
          </p:cNvSpPr>
          <p:nvPr>
            <p:ph type="dt" sz="half" idx="7"/>
          </p:nvPr>
        </p:nvSpPr>
        <p:spPr/>
        <p:txBody>
          <a:bodyPr/>
          <a:lstStyle>
            <a:lvl1pPr>
              <a:defRPr/>
            </a:lvl1pPr>
          </a:lstStyle>
          <a:p>
            <a:pPr lvl="0"/>
            <a:fld id="{84593B1F-8D81-4867-AC93-0CC5DED60DEE}" type="datetime1">
              <a:rPr lang="en-GB"/>
              <a:pPr lvl="0"/>
              <a:t>18/06/2019</a:t>
            </a:fld>
            <a:endParaRPr lang="en-GB"/>
          </a:p>
        </p:txBody>
      </p:sp>
      <p:sp>
        <p:nvSpPr>
          <p:cNvPr id="15" name="Footer Placeholder 4"/>
          <p:cNvSpPr txBox="1">
            <a:spLocks noGrp="1"/>
          </p:cNvSpPr>
          <p:nvPr>
            <p:ph type="ftr" sz="quarter" idx="9"/>
          </p:nvPr>
        </p:nvSpPr>
        <p:spPr/>
        <p:txBody>
          <a:bodyPr/>
          <a:lstStyle>
            <a:lvl1pPr>
              <a:defRPr/>
            </a:lvl1pPr>
          </a:lstStyle>
          <a:p>
            <a:pPr lvl="0"/>
            <a:endParaRPr lang="en-GB"/>
          </a:p>
        </p:txBody>
      </p:sp>
      <p:sp>
        <p:nvSpPr>
          <p:cNvPr id="16" name="Slide Number Placeholder 5"/>
          <p:cNvSpPr txBox="1">
            <a:spLocks noGrp="1"/>
          </p:cNvSpPr>
          <p:nvPr>
            <p:ph type="sldNum" sz="quarter" idx="8"/>
          </p:nvPr>
        </p:nvSpPr>
        <p:spPr/>
        <p:txBody>
          <a:bodyPr/>
          <a:lstStyle>
            <a:lvl1pPr>
              <a:defRPr/>
            </a:lvl1pPr>
          </a:lstStyle>
          <a:p>
            <a:pPr lvl="0"/>
            <a:fld id="{08B4D850-A0D9-4EBD-B119-091EBFD487D6}" type="slidenum">
              <a:t>‹#›</a:t>
            </a:fld>
            <a:endParaRPr lang="en-GB"/>
          </a:p>
        </p:txBody>
      </p:sp>
    </p:spTree>
    <p:extLst>
      <p:ext uri="{BB962C8B-B14F-4D97-AF65-F5344CB8AC3E}">
        <p14:creationId xmlns:p14="http://schemas.microsoft.com/office/powerpoint/2010/main" val="36811452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01C670E5-CB84-4278-9B36-F754FC22DDF0}"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1058AF7B-09D5-4F95-BF5D-F73874AFD2FD}" type="slidenum">
              <a:t>‹#›</a:t>
            </a:fld>
            <a:endParaRPr lang="en-GB"/>
          </a:p>
        </p:txBody>
      </p:sp>
    </p:spTree>
    <p:extLst>
      <p:ext uri="{BB962C8B-B14F-4D97-AF65-F5344CB8AC3E}">
        <p14:creationId xmlns:p14="http://schemas.microsoft.com/office/powerpoint/2010/main" val="44078612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69E94CF5-3703-4C52-86B2-7E0F0EF31B24}"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EE4B92A2-1607-4129-9106-0B389CBED8B2}" type="slidenum">
              <a:t>‹#›</a:t>
            </a:fld>
            <a:endParaRPr lang="en-GB"/>
          </a:p>
        </p:txBody>
      </p:sp>
    </p:spTree>
    <p:extLst>
      <p:ext uri="{BB962C8B-B14F-4D97-AF65-F5344CB8AC3E}">
        <p14:creationId xmlns:p14="http://schemas.microsoft.com/office/powerpoint/2010/main" val="341076842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00000000-0000-0000-0000-000000000000}"/>
              </a:ext>
            </a:extLst>
          </p:cNvPr>
          <p:cNvPicPr>
            <a:picLocks noChangeAspect="1"/>
          </p:cNvPicPr>
          <p:nvPr/>
        </p:nvPicPr>
        <p:blipFill>
          <a:blip r:embed="rId20"/>
          <a:srcRect l="3613"/>
          <a:stretch>
            <a:fillRect/>
          </a:stretch>
        </p:blipFill>
        <p:spPr>
          <a:xfrm>
            <a:off x="0" y="2669682"/>
            <a:ext cx="4037011" cy="4188317"/>
          </a:xfrm>
          <a:prstGeom prst="rect">
            <a:avLst/>
          </a:prstGeom>
          <a:noFill/>
          <a:ln cap="rnd">
            <a:noFill/>
          </a:ln>
        </p:spPr>
      </p:pic>
      <p:pic>
        <p:nvPicPr>
          <p:cNvPr id="3" name="Picture 6">
            <a:extLst>
              <a:ext uri="{FF2B5EF4-FFF2-40B4-BE49-F238E27FC236}">
                <a16:creationId xmlns:a16="http://schemas.microsoft.com/office/drawing/2014/main" id="{00000000-0000-0000-0000-000000000000}"/>
              </a:ext>
            </a:extLst>
          </p:cNvPr>
          <p:cNvPicPr>
            <a:picLocks noChangeAspect="1"/>
          </p:cNvPicPr>
          <p:nvPr/>
        </p:nvPicPr>
        <p:blipFill>
          <a:blip r:embed="rId21"/>
          <a:srcRect l="35640"/>
          <a:stretch>
            <a:fillRect/>
          </a:stretch>
        </p:blipFill>
        <p:spPr>
          <a:xfrm>
            <a:off x="0" y="2892347"/>
            <a:ext cx="1522411" cy="2365452"/>
          </a:xfrm>
          <a:prstGeom prst="rect">
            <a:avLst/>
          </a:prstGeom>
          <a:noFill/>
          <a:ln cap="rnd">
            <a:noFill/>
          </a:ln>
        </p:spPr>
      </p:pic>
      <p:sp>
        <p:nvSpPr>
          <p:cNvPr id="4" name="Oval 15"/>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AC96A">
                  <a:alpha val="7000"/>
                </a:srgbClr>
              </a:gs>
              <a:gs pos="100000">
                <a:srgbClr val="FAC96A">
                  <a:alpha val="6000"/>
                </a:srgbClr>
              </a:gs>
            </a:gsLst>
            <a:path path="circle">
              <a:fillToRect l="50000" t="50000" r="50000" b="50000"/>
            </a:path>
          </a:gradFill>
          <a:ln cap="rnd">
            <a:noFill/>
            <a:prstDash val="solid"/>
          </a:ln>
        </p:spPr>
        <p:txBody>
          <a:bodyPr lIns="0" tIns="0" rIns="0" bIns="0"/>
          <a:lstStyle/>
          <a:p>
            <a:endParaRPr lang="en-GB"/>
          </a:p>
        </p:txBody>
      </p:sp>
      <p:pic>
        <p:nvPicPr>
          <p:cNvPr id="5" name="Picture 8">
            <a:extLst>
              <a:ext uri="{FF2B5EF4-FFF2-40B4-BE49-F238E27FC236}">
                <a16:creationId xmlns:a16="http://schemas.microsoft.com/office/drawing/2014/main" id="{00000000-0000-0000-0000-000000000000}"/>
              </a:ext>
            </a:extLst>
          </p:cNvPr>
          <p:cNvPicPr>
            <a:picLocks noChangeAspect="1"/>
          </p:cNvPicPr>
          <p:nvPr/>
        </p:nvPicPr>
        <p:blipFill>
          <a:blip r:embed="rId22"/>
          <a:srcRect t="28713"/>
          <a:stretch>
            <a:fillRect/>
          </a:stretch>
        </p:blipFill>
        <p:spPr>
          <a:xfrm>
            <a:off x="8000195" y="0"/>
            <a:ext cx="1603391" cy="1143000"/>
          </a:xfrm>
          <a:prstGeom prst="rect">
            <a:avLst/>
          </a:prstGeom>
          <a:noFill/>
          <a:ln cap="rnd">
            <a:noFill/>
          </a:ln>
        </p:spPr>
      </p:pic>
      <p:pic>
        <p:nvPicPr>
          <p:cNvPr id="6" name="Picture 9">
            <a:extLst>
              <a:ext uri="{FF2B5EF4-FFF2-40B4-BE49-F238E27FC236}">
                <a16:creationId xmlns:a16="http://schemas.microsoft.com/office/drawing/2014/main" id="{00000000-0000-0000-0000-000000000000}"/>
              </a:ext>
            </a:extLst>
          </p:cNvPr>
          <p:cNvPicPr>
            <a:picLocks noChangeAspect="1"/>
          </p:cNvPicPr>
          <p:nvPr/>
        </p:nvPicPr>
        <p:blipFill>
          <a:blip r:embed="rId23"/>
          <a:srcRect b="24198"/>
          <a:stretch>
            <a:fillRect/>
          </a:stretch>
        </p:blipFill>
        <p:spPr>
          <a:xfrm>
            <a:off x="8609011" y="6092866"/>
            <a:ext cx="993733" cy="765133"/>
          </a:xfrm>
          <a:prstGeom prst="rect">
            <a:avLst/>
          </a:prstGeom>
          <a:noFill/>
          <a:ln cap="rnd">
            <a:noFill/>
          </a:ln>
        </p:spPr>
      </p:pic>
      <p:sp>
        <p:nvSpPr>
          <p:cNvPr id="7" name="Rectangle 13"/>
          <p:cNvSpPr/>
          <p:nvPr/>
        </p:nvSpPr>
        <p:spPr>
          <a:xfrm>
            <a:off x="10437811" y="0"/>
            <a:ext cx="685800" cy="1143000"/>
          </a:xfrm>
          <a:prstGeom prst="rect">
            <a:avLst/>
          </a:prstGeom>
          <a:solidFill>
            <a:srgbClr val="F5A408"/>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8" name="Title Placeholder 1"/>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p:cNvSpPr txBox="1">
            <a:spLocks noGrp="1"/>
          </p:cNvSpPr>
          <p:nvPr>
            <p:ph type="dt" sz="half" idx="2"/>
          </p:nvPr>
        </p:nvSpPr>
        <p:spPr>
          <a:xfrm rot="5400013">
            <a:off x="10155647"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fld id="{E59BD645-8AC7-4A22-A235-1A389B1C1300}" type="datetime1">
              <a:rPr lang="en-GB"/>
              <a:pPr lvl="0"/>
              <a:t>18/06/2019</a:t>
            </a:fld>
            <a:endParaRPr lang="en-GB"/>
          </a:p>
        </p:txBody>
      </p:sp>
      <p:sp>
        <p:nvSpPr>
          <p:cNvPr id="11" name="Footer Placeholder 4"/>
          <p:cNvSpPr txBox="1">
            <a:spLocks noGrp="1"/>
          </p:cNvSpPr>
          <p:nvPr>
            <p:ph type="ftr" sz="quarter" idx="3"/>
          </p:nvPr>
        </p:nvSpPr>
        <p:spPr>
          <a:xfrm rot="5400013">
            <a:off x="895157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endParaRPr lang="en-GB"/>
          </a:p>
        </p:txBody>
      </p:sp>
      <p:sp>
        <p:nvSpPr>
          <p:cNvPr id="12" name="Slide Number Placeholder 5"/>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E8F351EE-0905-4CD9-91B4-FFF76ED56475}"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F5A408"/>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F5A408"/>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F5A408"/>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F5A408"/>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F5A408"/>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jp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7"/>
          <p:cNvSpPr>
            <a:spLocks noMove="1" noResize="1"/>
          </p:cNvSpPr>
          <p:nvPr/>
        </p:nvSpPr>
        <p:spPr>
          <a:xfrm>
            <a:off x="0" y="-9"/>
            <a:ext cx="12191695" cy="4730739"/>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Freeform: Shape 9"/>
          <p:cNvSpPr>
            <a:spLocks noMove="1" noResize="1"/>
          </p:cNvSpPr>
          <p:nvPr/>
        </p:nvSpPr>
        <p:spPr>
          <a:xfrm>
            <a:off x="0" y="4055528"/>
            <a:ext cx="12191996" cy="2802471"/>
          </a:xfrm>
          <a:custGeom>
            <a:avLst/>
            <a:gdLst>
              <a:gd name="f0" fmla="val 10800000"/>
              <a:gd name="f1" fmla="val 5400000"/>
              <a:gd name="f2" fmla="val 180"/>
              <a:gd name="f3" fmla="val w"/>
              <a:gd name="f4" fmla="val h"/>
              <a:gd name="f5" fmla="val 0"/>
              <a:gd name="f6" fmla="val 12192000"/>
              <a:gd name="f7" fmla="val 2802467"/>
              <a:gd name="f8" fmla="val 1"/>
              <a:gd name="f9" fmla="val 71932"/>
              <a:gd name="f10" fmla="val 12261"/>
              <a:gd name="f11" fmla="val 282848"/>
              <a:gd name="f12" fmla="val 48342"/>
              <a:gd name="f13" fmla="val 436464"/>
              <a:gd name="f14" fmla="val 73565"/>
              <a:gd name="f15" fmla="val 619339"/>
              <a:gd name="f16" fmla="val 100188"/>
              <a:gd name="f17" fmla="val 836351"/>
              <a:gd name="f18" fmla="val 132066"/>
              <a:gd name="f19" fmla="val 1076528"/>
              <a:gd name="f20" fmla="val 165696"/>
              <a:gd name="f21" fmla="val 1347183"/>
              <a:gd name="f22" fmla="val 201077"/>
              <a:gd name="f23" fmla="val 1642223"/>
              <a:gd name="f24" fmla="val 238560"/>
              <a:gd name="f25" fmla="val 1962864"/>
              <a:gd name="f26" fmla="val 276043"/>
              <a:gd name="f27" fmla="val 2304232"/>
              <a:gd name="f28" fmla="val 314226"/>
              <a:gd name="f29" fmla="val 2672421"/>
              <a:gd name="f30" fmla="val 349608"/>
              <a:gd name="f31" fmla="val 3057678"/>
              <a:gd name="f32" fmla="val 383587"/>
              <a:gd name="f33" fmla="val 3464881"/>
              <a:gd name="f34" fmla="val 414415"/>
              <a:gd name="f35" fmla="val 3889152"/>
              <a:gd name="f36" fmla="val 443840"/>
              <a:gd name="f37" fmla="val 4331710"/>
              <a:gd name="f38" fmla="val 471515"/>
              <a:gd name="f39" fmla="val 4558476"/>
              <a:gd name="f40" fmla="val 481323"/>
              <a:gd name="f41" fmla="val 4790118"/>
              <a:gd name="f42" fmla="val 492183"/>
              <a:gd name="f43" fmla="val 5025418"/>
              <a:gd name="f44" fmla="val 502342"/>
              <a:gd name="f45" fmla="val 5261937"/>
              <a:gd name="f46" fmla="val 508998"/>
              <a:gd name="f47" fmla="val 5503332"/>
              <a:gd name="f48" fmla="val 514953"/>
              <a:gd name="f49" fmla="val 5747166"/>
              <a:gd name="f50" fmla="val 521259"/>
              <a:gd name="f51" fmla="val 5995877"/>
              <a:gd name="f52" fmla="val 525462"/>
              <a:gd name="f53" fmla="val 6247026"/>
              <a:gd name="f54" fmla="val 6500613"/>
              <a:gd name="f55" fmla="val 527564"/>
              <a:gd name="f56" fmla="val 6756639"/>
              <a:gd name="f57" fmla="val 7016322"/>
              <a:gd name="f58" fmla="val 7276005"/>
              <a:gd name="f59" fmla="val 517405"/>
              <a:gd name="f60" fmla="val 7539345"/>
              <a:gd name="f61" fmla="val 7805124"/>
              <a:gd name="f62" fmla="val 500240"/>
              <a:gd name="f63" fmla="val 8070903"/>
              <a:gd name="f64" fmla="val 490081"/>
              <a:gd name="f65" fmla="val 8339121"/>
              <a:gd name="f66" fmla="val 475719"/>
              <a:gd name="f67" fmla="val 8609776"/>
              <a:gd name="f68" fmla="val 458553"/>
              <a:gd name="f69" fmla="val 8881651"/>
              <a:gd name="f70" fmla="val 442089"/>
              <a:gd name="f71" fmla="val 9153526"/>
              <a:gd name="f72" fmla="val 421070"/>
              <a:gd name="f73" fmla="val 9429058"/>
              <a:gd name="f74" fmla="val 395848"/>
              <a:gd name="f75" fmla="val 9700933"/>
              <a:gd name="f76" fmla="val 370626"/>
              <a:gd name="f77" fmla="val 9977684"/>
              <a:gd name="f78" fmla="val 341550"/>
              <a:gd name="f79" fmla="val 10255655"/>
              <a:gd name="f80" fmla="val 309672"/>
              <a:gd name="f81" fmla="val 10529968"/>
              <a:gd name="f82" fmla="val 10807939"/>
              <a:gd name="f83" fmla="val 236808"/>
              <a:gd name="f84" fmla="val 11084690"/>
              <a:gd name="f85" fmla="val 194771"/>
              <a:gd name="f86" fmla="val 11362661"/>
              <a:gd name="f87" fmla="val 153085"/>
              <a:gd name="f88" fmla="val 11639412"/>
              <a:gd name="f89" fmla="val 104392"/>
              <a:gd name="f90" fmla="val 11914945"/>
              <a:gd name="f91" fmla="val 54648"/>
              <a:gd name="f92" fmla="val 12191696"/>
              <a:gd name="f93" fmla="val 2452"/>
              <a:gd name="f94" fmla="val 2236410"/>
              <a:gd name="f95" fmla="+- 0 0 -90"/>
              <a:gd name="f96" fmla="*/ f3 1 12192000"/>
              <a:gd name="f97" fmla="*/ f4 1 2802467"/>
              <a:gd name="f98" fmla="val f5"/>
              <a:gd name="f99" fmla="val f6"/>
              <a:gd name="f100" fmla="val f7"/>
              <a:gd name="f101" fmla="*/ f95 f0 1"/>
              <a:gd name="f102" fmla="+- f100 0 f98"/>
              <a:gd name="f103" fmla="+- f99 0 f98"/>
              <a:gd name="f104" fmla="*/ f101 1 f2"/>
              <a:gd name="f105" fmla="*/ f103 1 12192000"/>
              <a:gd name="f106" fmla="*/ f102 1 2802467"/>
              <a:gd name="f107" fmla="*/ 1 f103 1"/>
              <a:gd name="f108" fmla="*/ 0 f102 1"/>
              <a:gd name="f109" fmla="*/ 71932 f103 1"/>
              <a:gd name="f110" fmla="*/ 12261 f102 1"/>
              <a:gd name="f111" fmla="*/ 282848 f103 1"/>
              <a:gd name="f112" fmla="*/ 48342 f102 1"/>
              <a:gd name="f113" fmla="*/ 436464 f103 1"/>
              <a:gd name="f114" fmla="*/ 73565 f102 1"/>
              <a:gd name="f115" fmla="*/ 619339 f103 1"/>
              <a:gd name="f116" fmla="*/ 100188 f102 1"/>
              <a:gd name="f117" fmla="*/ 836351 f103 1"/>
              <a:gd name="f118" fmla="*/ 132066 f102 1"/>
              <a:gd name="f119" fmla="*/ 1076528 f103 1"/>
              <a:gd name="f120" fmla="*/ 165696 f102 1"/>
              <a:gd name="f121" fmla="*/ 1347183 f103 1"/>
              <a:gd name="f122" fmla="*/ 201077 f102 1"/>
              <a:gd name="f123" fmla="*/ 1642223 f103 1"/>
              <a:gd name="f124" fmla="*/ 238560 f102 1"/>
              <a:gd name="f125" fmla="*/ 1962864 f103 1"/>
              <a:gd name="f126" fmla="*/ 276043 f102 1"/>
              <a:gd name="f127" fmla="*/ 2304232 f103 1"/>
              <a:gd name="f128" fmla="*/ 314226 f102 1"/>
              <a:gd name="f129" fmla="*/ 2672421 f103 1"/>
              <a:gd name="f130" fmla="*/ 349608 f102 1"/>
              <a:gd name="f131" fmla="*/ 3057678 f103 1"/>
              <a:gd name="f132" fmla="*/ 383587 f102 1"/>
              <a:gd name="f133" fmla="*/ 3464881 f103 1"/>
              <a:gd name="f134" fmla="*/ 414415 f102 1"/>
              <a:gd name="f135" fmla="*/ 3889152 f103 1"/>
              <a:gd name="f136" fmla="*/ 443840 f102 1"/>
              <a:gd name="f137" fmla="*/ 4331710 f103 1"/>
              <a:gd name="f138" fmla="*/ 471515 f102 1"/>
              <a:gd name="f139" fmla="*/ 4558476 f103 1"/>
              <a:gd name="f140" fmla="*/ 481323 f102 1"/>
              <a:gd name="f141" fmla="*/ 4790118 f103 1"/>
              <a:gd name="f142" fmla="*/ 492183 f102 1"/>
              <a:gd name="f143" fmla="*/ 5025418 f103 1"/>
              <a:gd name="f144" fmla="*/ 502342 f102 1"/>
              <a:gd name="f145" fmla="*/ 5261937 f103 1"/>
              <a:gd name="f146" fmla="*/ 508998 f102 1"/>
              <a:gd name="f147" fmla="*/ 5503332 f103 1"/>
              <a:gd name="f148" fmla="*/ 514953 f102 1"/>
              <a:gd name="f149" fmla="*/ 5747166 f103 1"/>
              <a:gd name="f150" fmla="*/ 521259 f102 1"/>
              <a:gd name="f151" fmla="*/ 5995877 f103 1"/>
              <a:gd name="f152" fmla="*/ 525462 f102 1"/>
              <a:gd name="f153" fmla="*/ 6247026 f103 1"/>
              <a:gd name="f154" fmla="*/ 6500613 f103 1"/>
              <a:gd name="f155" fmla="*/ 527564 f102 1"/>
              <a:gd name="f156" fmla="*/ 6756639 f103 1"/>
              <a:gd name="f157" fmla="*/ 7016322 f103 1"/>
              <a:gd name="f158" fmla="*/ 7276005 f103 1"/>
              <a:gd name="f159" fmla="*/ 517405 f102 1"/>
              <a:gd name="f160" fmla="*/ 7539345 f103 1"/>
              <a:gd name="f161" fmla="*/ 7805124 f103 1"/>
              <a:gd name="f162" fmla="*/ 500240 f102 1"/>
              <a:gd name="f163" fmla="*/ 8070903 f103 1"/>
              <a:gd name="f164" fmla="*/ 490081 f102 1"/>
              <a:gd name="f165" fmla="*/ 8339121 f103 1"/>
              <a:gd name="f166" fmla="*/ 475719 f102 1"/>
              <a:gd name="f167" fmla="*/ 8609776 f103 1"/>
              <a:gd name="f168" fmla="*/ 458553 f102 1"/>
              <a:gd name="f169" fmla="*/ 8881651 f103 1"/>
              <a:gd name="f170" fmla="*/ 442089 f102 1"/>
              <a:gd name="f171" fmla="*/ 9153526 f103 1"/>
              <a:gd name="f172" fmla="*/ 421070 f102 1"/>
              <a:gd name="f173" fmla="*/ 9429058 f103 1"/>
              <a:gd name="f174" fmla="*/ 395848 f102 1"/>
              <a:gd name="f175" fmla="*/ 9700933 f103 1"/>
              <a:gd name="f176" fmla="*/ 370626 f102 1"/>
              <a:gd name="f177" fmla="*/ 9977684 f103 1"/>
              <a:gd name="f178" fmla="*/ 341550 f102 1"/>
              <a:gd name="f179" fmla="*/ 10255655 f103 1"/>
              <a:gd name="f180" fmla="*/ 309672 f102 1"/>
              <a:gd name="f181" fmla="*/ 10529968 f103 1"/>
              <a:gd name="f182" fmla="*/ 10807939 f103 1"/>
              <a:gd name="f183" fmla="*/ 236808 f102 1"/>
              <a:gd name="f184" fmla="*/ 11084690 f103 1"/>
              <a:gd name="f185" fmla="*/ 194771 f102 1"/>
              <a:gd name="f186" fmla="*/ 11362661 f103 1"/>
              <a:gd name="f187" fmla="*/ 153085 f102 1"/>
              <a:gd name="f188" fmla="*/ 11639412 f103 1"/>
              <a:gd name="f189" fmla="*/ 104392 f102 1"/>
              <a:gd name="f190" fmla="*/ 11914945 f103 1"/>
              <a:gd name="f191" fmla="*/ 54648 f102 1"/>
              <a:gd name="f192" fmla="*/ 12191696 f103 1"/>
              <a:gd name="f193" fmla="*/ 2452 f102 1"/>
              <a:gd name="f194" fmla="*/ 2236410 f102 1"/>
              <a:gd name="f195" fmla="*/ 12192000 f103 1"/>
              <a:gd name="f196" fmla="*/ 2802467 f102 1"/>
              <a:gd name="f197" fmla="*/ 0 f103 1"/>
              <a:gd name="f198" fmla="+- f104 0 f1"/>
              <a:gd name="f199" fmla="*/ f107 1 12192000"/>
              <a:gd name="f200" fmla="*/ f108 1 2802467"/>
              <a:gd name="f201" fmla="*/ f109 1 12192000"/>
              <a:gd name="f202" fmla="*/ f110 1 2802467"/>
              <a:gd name="f203" fmla="*/ f111 1 12192000"/>
              <a:gd name="f204" fmla="*/ f112 1 2802467"/>
              <a:gd name="f205" fmla="*/ f113 1 12192000"/>
              <a:gd name="f206" fmla="*/ f114 1 2802467"/>
              <a:gd name="f207" fmla="*/ f115 1 12192000"/>
              <a:gd name="f208" fmla="*/ f116 1 2802467"/>
              <a:gd name="f209" fmla="*/ f117 1 12192000"/>
              <a:gd name="f210" fmla="*/ f118 1 2802467"/>
              <a:gd name="f211" fmla="*/ f119 1 12192000"/>
              <a:gd name="f212" fmla="*/ f120 1 2802467"/>
              <a:gd name="f213" fmla="*/ f121 1 12192000"/>
              <a:gd name="f214" fmla="*/ f122 1 2802467"/>
              <a:gd name="f215" fmla="*/ f123 1 12192000"/>
              <a:gd name="f216" fmla="*/ f124 1 2802467"/>
              <a:gd name="f217" fmla="*/ f125 1 12192000"/>
              <a:gd name="f218" fmla="*/ f126 1 2802467"/>
              <a:gd name="f219" fmla="*/ f127 1 12192000"/>
              <a:gd name="f220" fmla="*/ f128 1 2802467"/>
              <a:gd name="f221" fmla="*/ f129 1 12192000"/>
              <a:gd name="f222" fmla="*/ f130 1 2802467"/>
              <a:gd name="f223" fmla="*/ f131 1 12192000"/>
              <a:gd name="f224" fmla="*/ f132 1 2802467"/>
              <a:gd name="f225" fmla="*/ f133 1 12192000"/>
              <a:gd name="f226" fmla="*/ f134 1 2802467"/>
              <a:gd name="f227" fmla="*/ f135 1 12192000"/>
              <a:gd name="f228" fmla="*/ f136 1 2802467"/>
              <a:gd name="f229" fmla="*/ f137 1 12192000"/>
              <a:gd name="f230" fmla="*/ f138 1 2802467"/>
              <a:gd name="f231" fmla="*/ f139 1 12192000"/>
              <a:gd name="f232" fmla="*/ f140 1 2802467"/>
              <a:gd name="f233" fmla="*/ f141 1 12192000"/>
              <a:gd name="f234" fmla="*/ f142 1 2802467"/>
              <a:gd name="f235" fmla="*/ f143 1 12192000"/>
              <a:gd name="f236" fmla="*/ f144 1 2802467"/>
              <a:gd name="f237" fmla="*/ f145 1 12192000"/>
              <a:gd name="f238" fmla="*/ f146 1 2802467"/>
              <a:gd name="f239" fmla="*/ f147 1 12192000"/>
              <a:gd name="f240" fmla="*/ f148 1 2802467"/>
              <a:gd name="f241" fmla="*/ f149 1 12192000"/>
              <a:gd name="f242" fmla="*/ f150 1 2802467"/>
              <a:gd name="f243" fmla="*/ f151 1 12192000"/>
              <a:gd name="f244" fmla="*/ f152 1 2802467"/>
              <a:gd name="f245" fmla="*/ f153 1 12192000"/>
              <a:gd name="f246" fmla="*/ f154 1 12192000"/>
              <a:gd name="f247" fmla="*/ f155 1 2802467"/>
              <a:gd name="f248" fmla="*/ f156 1 12192000"/>
              <a:gd name="f249" fmla="*/ f157 1 12192000"/>
              <a:gd name="f250" fmla="*/ f158 1 12192000"/>
              <a:gd name="f251" fmla="*/ f159 1 2802467"/>
              <a:gd name="f252" fmla="*/ f160 1 12192000"/>
              <a:gd name="f253" fmla="*/ f161 1 12192000"/>
              <a:gd name="f254" fmla="*/ f162 1 2802467"/>
              <a:gd name="f255" fmla="*/ f163 1 12192000"/>
              <a:gd name="f256" fmla="*/ f164 1 2802467"/>
              <a:gd name="f257" fmla="*/ f165 1 12192000"/>
              <a:gd name="f258" fmla="*/ f166 1 2802467"/>
              <a:gd name="f259" fmla="*/ f167 1 12192000"/>
              <a:gd name="f260" fmla="*/ f168 1 2802467"/>
              <a:gd name="f261" fmla="*/ f169 1 12192000"/>
              <a:gd name="f262" fmla="*/ f170 1 2802467"/>
              <a:gd name="f263" fmla="*/ f171 1 12192000"/>
              <a:gd name="f264" fmla="*/ f172 1 2802467"/>
              <a:gd name="f265" fmla="*/ f173 1 12192000"/>
              <a:gd name="f266" fmla="*/ f174 1 2802467"/>
              <a:gd name="f267" fmla="*/ f175 1 12192000"/>
              <a:gd name="f268" fmla="*/ f176 1 2802467"/>
              <a:gd name="f269" fmla="*/ f177 1 12192000"/>
              <a:gd name="f270" fmla="*/ f178 1 2802467"/>
              <a:gd name="f271" fmla="*/ f179 1 12192000"/>
              <a:gd name="f272" fmla="*/ f180 1 2802467"/>
              <a:gd name="f273" fmla="*/ f181 1 12192000"/>
              <a:gd name="f274" fmla="*/ f182 1 12192000"/>
              <a:gd name="f275" fmla="*/ f183 1 2802467"/>
              <a:gd name="f276" fmla="*/ f184 1 12192000"/>
              <a:gd name="f277" fmla="*/ f185 1 2802467"/>
              <a:gd name="f278" fmla="*/ f186 1 12192000"/>
              <a:gd name="f279" fmla="*/ f187 1 2802467"/>
              <a:gd name="f280" fmla="*/ f188 1 12192000"/>
              <a:gd name="f281" fmla="*/ f189 1 2802467"/>
              <a:gd name="f282" fmla="*/ f190 1 12192000"/>
              <a:gd name="f283" fmla="*/ f191 1 2802467"/>
              <a:gd name="f284" fmla="*/ f192 1 12192000"/>
              <a:gd name="f285" fmla="*/ f193 1 2802467"/>
              <a:gd name="f286" fmla="*/ f194 1 2802467"/>
              <a:gd name="f287" fmla="*/ f195 1 12192000"/>
              <a:gd name="f288" fmla="*/ f196 1 2802467"/>
              <a:gd name="f289" fmla="*/ f197 1 12192000"/>
              <a:gd name="f290" fmla="*/ f98 1 f105"/>
              <a:gd name="f291" fmla="*/ f99 1 f105"/>
              <a:gd name="f292" fmla="*/ f98 1 f106"/>
              <a:gd name="f293" fmla="*/ f100 1 f106"/>
              <a:gd name="f294" fmla="*/ f199 1 f105"/>
              <a:gd name="f295" fmla="*/ f200 1 f106"/>
              <a:gd name="f296" fmla="*/ f201 1 f105"/>
              <a:gd name="f297" fmla="*/ f202 1 f106"/>
              <a:gd name="f298" fmla="*/ f203 1 f105"/>
              <a:gd name="f299" fmla="*/ f204 1 f106"/>
              <a:gd name="f300" fmla="*/ f205 1 f105"/>
              <a:gd name="f301" fmla="*/ f206 1 f106"/>
              <a:gd name="f302" fmla="*/ f207 1 f105"/>
              <a:gd name="f303" fmla="*/ f208 1 f106"/>
              <a:gd name="f304" fmla="*/ f209 1 f105"/>
              <a:gd name="f305" fmla="*/ f210 1 f106"/>
              <a:gd name="f306" fmla="*/ f211 1 f105"/>
              <a:gd name="f307" fmla="*/ f212 1 f106"/>
              <a:gd name="f308" fmla="*/ f213 1 f105"/>
              <a:gd name="f309" fmla="*/ f214 1 f106"/>
              <a:gd name="f310" fmla="*/ f215 1 f105"/>
              <a:gd name="f311" fmla="*/ f216 1 f106"/>
              <a:gd name="f312" fmla="*/ f217 1 f105"/>
              <a:gd name="f313" fmla="*/ f218 1 f106"/>
              <a:gd name="f314" fmla="*/ f219 1 f105"/>
              <a:gd name="f315" fmla="*/ f220 1 f106"/>
              <a:gd name="f316" fmla="*/ f221 1 f105"/>
              <a:gd name="f317" fmla="*/ f222 1 f106"/>
              <a:gd name="f318" fmla="*/ f223 1 f105"/>
              <a:gd name="f319" fmla="*/ f224 1 f106"/>
              <a:gd name="f320" fmla="*/ f225 1 f105"/>
              <a:gd name="f321" fmla="*/ f226 1 f106"/>
              <a:gd name="f322" fmla="*/ f227 1 f105"/>
              <a:gd name="f323" fmla="*/ f228 1 f106"/>
              <a:gd name="f324" fmla="*/ f229 1 f105"/>
              <a:gd name="f325" fmla="*/ f230 1 f106"/>
              <a:gd name="f326" fmla="*/ f231 1 f105"/>
              <a:gd name="f327" fmla="*/ f232 1 f106"/>
              <a:gd name="f328" fmla="*/ f233 1 f105"/>
              <a:gd name="f329" fmla="*/ f234 1 f106"/>
              <a:gd name="f330" fmla="*/ f235 1 f105"/>
              <a:gd name="f331" fmla="*/ f236 1 f106"/>
              <a:gd name="f332" fmla="*/ f237 1 f105"/>
              <a:gd name="f333" fmla="*/ f238 1 f106"/>
              <a:gd name="f334" fmla="*/ f239 1 f105"/>
              <a:gd name="f335" fmla="*/ f240 1 f106"/>
              <a:gd name="f336" fmla="*/ f241 1 f105"/>
              <a:gd name="f337" fmla="*/ f242 1 f106"/>
              <a:gd name="f338" fmla="*/ f243 1 f105"/>
              <a:gd name="f339" fmla="*/ f244 1 f106"/>
              <a:gd name="f340" fmla="*/ f245 1 f105"/>
              <a:gd name="f341" fmla="*/ f246 1 f105"/>
              <a:gd name="f342" fmla="*/ f247 1 f106"/>
              <a:gd name="f343" fmla="*/ f248 1 f105"/>
              <a:gd name="f344" fmla="*/ f249 1 f105"/>
              <a:gd name="f345" fmla="*/ f250 1 f105"/>
              <a:gd name="f346" fmla="*/ f251 1 f106"/>
              <a:gd name="f347" fmla="*/ f252 1 f105"/>
              <a:gd name="f348" fmla="*/ f253 1 f105"/>
              <a:gd name="f349" fmla="*/ f254 1 f106"/>
              <a:gd name="f350" fmla="*/ f255 1 f105"/>
              <a:gd name="f351" fmla="*/ f256 1 f106"/>
              <a:gd name="f352" fmla="*/ f257 1 f105"/>
              <a:gd name="f353" fmla="*/ f258 1 f106"/>
              <a:gd name="f354" fmla="*/ f259 1 f105"/>
              <a:gd name="f355" fmla="*/ f260 1 f106"/>
              <a:gd name="f356" fmla="*/ f261 1 f105"/>
              <a:gd name="f357" fmla="*/ f262 1 f106"/>
              <a:gd name="f358" fmla="*/ f263 1 f105"/>
              <a:gd name="f359" fmla="*/ f264 1 f106"/>
              <a:gd name="f360" fmla="*/ f265 1 f105"/>
              <a:gd name="f361" fmla="*/ f266 1 f106"/>
              <a:gd name="f362" fmla="*/ f267 1 f105"/>
              <a:gd name="f363" fmla="*/ f268 1 f106"/>
              <a:gd name="f364" fmla="*/ f269 1 f105"/>
              <a:gd name="f365" fmla="*/ f270 1 f106"/>
              <a:gd name="f366" fmla="*/ f271 1 f105"/>
              <a:gd name="f367" fmla="*/ f272 1 f106"/>
              <a:gd name="f368" fmla="*/ f273 1 f105"/>
              <a:gd name="f369" fmla="*/ f274 1 f105"/>
              <a:gd name="f370" fmla="*/ f275 1 f106"/>
              <a:gd name="f371" fmla="*/ f276 1 f105"/>
              <a:gd name="f372" fmla="*/ f277 1 f106"/>
              <a:gd name="f373" fmla="*/ f278 1 f105"/>
              <a:gd name="f374" fmla="*/ f279 1 f106"/>
              <a:gd name="f375" fmla="*/ f280 1 f105"/>
              <a:gd name="f376" fmla="*/ f281 1 f106"/>
              <a:gd name="f377" fmla="*/ f282 1 f105"/>
              <a:gd name="f378" fmla="*/ f283 1 f106"/>
              <a:gd name="f379" fmla="*/ f284 1 f105"/>
              <a:gd name="f380" fmla="*/ f285 1 f106"/>
              <a:gd name="f381" fmla="*/ f286 1 f106"/>
              <a:gd name="f382" fmla="*/ f287 1 f105"/>
              <a:gd name="f383" fmla="*/ f288 1 f106"/>
              <a:gd name="f384" fmla="*/ f289 1 f105"/>
              <a:gd name="f385" fmla="*/ f290 f96 1"/>
              <a:gd name="f386" fmla="*/ f291 f96 1"/>
              <a:gd name="f387" fmla="*/ f293 f97 1"/>
              <a:gd name="f388" fmla="*/ f292 f97 1"/>
              <a:gd name="f389" fmla="*/ f294 f96 1"/>
              <a:gd name="f390" fmla="*/ f295 f97 1"/>
              <a:gd name="f391" fmla="*/ f296 f96 1"/>
              <a:gd name="f392" fmla="*/ f297 f97 1"/>
              <a:gd name="f393" fmla="*/ f298 f96 1"/>
              <a:gd name="f394" fmla="*/ f299 f97 1"/>
              <a:gd name="f395" fmla="*/ f300 f96 1"/>
              <a:gd name="f396" fmla="*/ f301 f97 1"/>
              <a:gd name="f397" fmla="*/ f302 f96 1"/>
              <a:gd name="f398" fmla="*/ f303 f97 1"/>
              <a:gd name="f399" fmla="*/ f304 f96 1"/>
              <a:gd name="f400" fmla="*/ f305 f97 1"/>
              <a:gd name="f401" fmla="*/ f306 f96 1"/>
              <a:gd name="f402" fmla="*/ f307 f97 1"/>
              <a:gd name="f403" fmla="*/ f308 f96 1"/>
              <a:gd name="f404" fmla="*/ f309 f97 1"/>
              <a:gd name="f405" fmla="*/ f310 f96 1"/>
              <a:gd name="f406" fmla="*/ f311 f97 1"/>
              <a:gd name="f407" fmla="*/ f312 f96 1"/>
              <a:gd name="f408" fmla="*/ f313 f97 1"/>
              <a:gd name="f409" fmla="*/ f314 f96 1"/>
              <a:gd name="f410" fmla="*/ f315 f97 1"/>
              <a:gd name="f411" fmla="*/ f316 f96 1"/>
              <a:gd name="f412" fmla="*/ f317 f97 1"/>
              <a:gd name="f413" fmla="*/ f318 f96 1"/>
              <a:gd name="f414" fmla="*/ f319 f97 1"/>
              <a:gd name="f415" fmla="*/ f320 f96 1"/>
              <a:gd name="f416" fmla="*/ f321 f97 1"/>
              <a:gd name="f417" fmla="*/ f322 f96 1"/>
              <a:gd name="f418" fmla="*/ f323 f97 1"/>
              <a:gd name="f419" fmla="*/ f324 f96 1"/>
              <a:gd name="f420" fmla="*/ f325 f97 1"/>
              <a:gd name="f421" fmla="*/ f326 f96 1"/>
              <a:gd name="f422" fmla="*/ f327 f97 1"/>
              <a:gd name="f423" fmla="*/ f328 f96 1"/>
              <a:gd name="f424" fmla="*/ f329 f97 1"/>
              <a:gd name="f425" fmla="*/ f330 f96 1"/>
              <a:gd name="f426" fmla="*/ f331 f97 1"/>
              <a:gd name="f427" fmla="*/ f332 f96 1"/>
              <a:gd name="f428" fmla="*/ f333 f97 1"/>
              <a:gd name="f429" fmla="*/ f334 f96 1"/>
              <a:gd name="f430" fmla="*/ f335 f97 1"/>
              <a:gd name="f431" fmla="*/ f336 f96 1"/>
              <a:gd name="f432" fmla="*/ f337 f97 1"/>
              <a:gd name="f433" fmla="*/ f338 f96 1"/>
              <a:gd name="f434" fmla="*/ f339 f97 1"/>
              <a:gd name="f435" fmla="*/ f340 f96 1"/>
              <a:gd name="f436" fmla="*/ f341 f96 1"/>
              <a:gd name="f437" fmla="*/ f342 f97 1"/>
              <a:gd name="f438" fmla="*/ f343 f96 1"/>
              <a:gd name="f439" fmla="*/ f344 f96 1"/>
              <a:gd name="f440" fmla="*/ f345 f96 1"/>
              <a:gd name="f441" fmla="*/ f346 f97 1"/>
              <a:gd name="f442" fmla="*/ f347 f96 1"/>
              <a:gd name="f443" fmla="*/ f348 f96 1"/>
              <a:gd name="f444" fmla="*/ f349 f97 1"/>
              <a:gd name="f445" fmla="*/ f350 f96 1"/>
              <a:gd name="f446" fmla="*/ f351 f97 1"/>
              <a:gd name="f447" fmla="*/ f352 f96 1"/>
              <a:gd name="f448" fmla="*/ f353 f97 1"/>
              <a:gd name="f449" fmla="*/ f354 f96 1"/>
              <a:gd name="f450" fmla="*/ f355 f97 1"/>
              <a:gd name="f451" fmla="*/ f356 f96 1"/>
              <a:gd name="f452" fmla="*/ f357 f97 1"/>
              <a:gd name="f453" fmla="*/ f358 f96 1"/>
              <a:gd name="f454" fmla="*/ f359 f97 1"/>
              <a:gd name="f455" fmla="*/ f360 f96 1"/>
              <a:gd name="f456" fmla="*/ f361 f97 1"/>
              <a:gd name="f457" fmla="*/ f362 f96 1"/>
              <a:gd name="f458" fmla="*/ f363 f97 1"/>
              <a:gd name="f459" fmla="*/ f364 f96 1"/>
              <a:gd name="f460" fmla="*/ f365 f97 1"/>
              <a:gd name="f461" fmla="*/ f366 f96 1"/>
              <a:gd name="f462" fmla="*/ f367 f97 1"/>
              <a:gd name="f463" fmla="*/ f368 f96 1"/>
              <a:gd name="f464" fmla="*/ f369 f96 1"/>
              <a:gd name="f465" fmla="*/ f370 f97 1"/>
              <a:gd name="f466" fmla="*/ f371 f96 1"/>
              <a:gd name="f467" fmla="*/ f372 f97 1"/>
              <a:gd name="f468" fmla="*/ f373 f96 1"/>
              <a:gd name="f469" fmla="*/ f374 f97 1"/>
              <a:gd name="f470" fmla="*/ f375 f96 1"/>
              <a:gd name="f471" fmla="*/ f376 f97 1"/>
              <a:gd name="f472" fmla="*/ f377 f96 1"/>
              <a:gd name="f473" fmla="*/ f378 f97 1"/>
              <a:gd name="f474" fmla="*/ f379 f96 1"/>
              <a:gd name="f475" fmla="*/ f380 f97 1"/>
              <a:gd name="f476" fmla="*/ f381 f97 1"/>
              <a:gd name="f477" fmla="*/ f382 f96 1"/>
              <a:gd name="f478" fmla="*/ f383 f97 1"/>
              <a:gd name="f479" fmla="*/ f384 f96 1"/>
            </a:gdLst>
            <a:ahLst/>
            <a:cxnLst>
              <a:cxn ang="3cd4">
                <a:pos x="hc" y="t"/>
              </a:cxn>
              <a:cxn ang="0">
                <a:pos x="r" y="vc"/>
              </a:cxn>
              <a:cxn ang="cd4">
                <a:pos x="hc" y="b"/>
              </a:cxn>
              <a:cxn ang="cd2">
                <a:pos x="l" y="vc"/>
              </a:cxn>
              <a:cxn ang="f198">
                <a:pos x="f389" y="f390"/>
              </a:cxn>
              <a:cxn ang="f198">
                <a:pos x="f391" y="f392"/>
              </a:cxn>
              <a:cxn ang="f198">
                <a:pos x="f393" y="f394"/>
              </a:cxn>
              <a:cxn ang="f198">
                <a:pos x="f395" y="f396"/>
              </a:cxn>
              <a:cxn ang="f198">
                <a:pos x="f397" y="f398"/>
              </a:cxn>
              <a:cxn ang="f198">
                <a:pos x="f399" y="f400"/>
              </a:cxn>
              <a:cxn ang="f198">
                <a:pos x="f401" y="f402"/>
              </a:cxn>
              <a:cxn ang="f198">
                <a:pos x="f403" y="f404"/>
              </a:cxn>
              <a:cxn ang="f198">
                <a:pos x="f405" y="f406"/>
              </a:cxn>
              <a:cxn ang="f198">
                <a:pos x="f407" y="f408"/>
              </a:cxn>
              <a:cxn ang="f198">
                <a:pos x="f409" y="f410"/>
              </a:cxn>
              <a:cxn ang="f198">
                <a:pos x="f411" y="f412"/>
              </a:cxn>
              <a:cxn ang="f198">
                <a:pos x="f413" y="f414"/>
              </a:cxn>
              <a:cxn ang="f198">
                <a:pos x="f415" y="f416"/>
              </a:cxn>
              <a:cxn ang="f198">
                <a:pos x="f417" y="f418"/>
              </a:cxn>
              <a:cxn ang="f198">
                <a:pos x="f419" y="f420"/>
              </a:cxn>
              <a:cxn ang="f198">
                <a:pos x="f421" y="f422"/>
              </a:cxn>
              <a:cxn ang="f198">
                <a:pos x="f423" y="f424"/>
              </a:cxn>
              <a:cxn ang="f198">
                <a:pos x="f425" y="f426"/>
              </a:cxn>
              <a:cxn ang="f198">
                <a:pos x="f427" y="f428"/>
              </a:cxn>
              <a:cxn ang="f198">
                <a:pos x="f429" y="f430"/>
              </a:cxn>
              <a:cxn ang="f198">
                <a:pos x="f431" y="f432"/>
              </a:cxn>
              <a:cxn ang="f198">
                <a:pos x="f433" y="f434"/>
              </a:cxn>
              <a:cxn ang="f198">
                <a:pos x="f435" y="f434"/>
              </a:cxn>
              <a:cxn ang="f198">
                <a:pos x="f436" y="f437"/>
              </a:cxn>
              <a:cxn ang="f198">
                <a:pos x="f438" y="f434"/>
              </a:cxn>
              <a:cxn ang="f198">
                <a:pos x="f439" y="f432"/>
              </a:cxn>
              <a:cxn ang="f198">
                <a:pos x="f440" y="f441"/>
              </a:cxn>
              <a:cxn ang="f198">
                <a:pos x="f442" y="f428"/>
              </a:cxn>
              <a:cxn ang="f198">
                <a:pos x="f443" y="f444"/>
              </a:cxn>
              <a:cxn ang="f198">
                <a:pos x="f445" y="f446"/>
              </a:cxn>
              <a:cxn ang="f198">
                <a:pos x="f447" y="f448"/>
              </a:cxn>
              <a:cxn ang="f198">
                <a:pos x="f449" y="f450"/>
              </a:cxn>
              <a:cxn ang="f198">
                <a:pos x="f451" y="f452"/>
              </a:cxn>
              <a:cxn ang="f198">
                <a:pos x="f453" y="f454"/>
              </a:cxn>
              <a:cxn ang="f198">
                <a:pos x="f455" y="f456"/>
              </a:cxn>
              <a:cxn ang="f198">
                <a:pos x="f457" y="f458"/>
              </a:cxn>
              <a:cxn ang="f198">
                <a:pos x="f459" y="f460"/>
              </a:cxn>
              <a:cxn ang="f198">
                <a:pos x="f461" y="f462"/>
              </a:cxn>
              <a:cxn ang="f198">
                <a:pos x="f463" y="f408"/>
              </a:cxn>
              <a:cxn ang="f198">
                <a:pos x="f464" y="f465"/>
              </a:cxn>
              <a:cxn ang="f198">
                <a:pos x="f466" y="f467"/>
              </a:cxn>
              <a:cxn ang="f198">
                <a:pos x="f468" y="f469"/>
              </a:cxn>
              <a:cxn ang="f198">
                <a:pos x="f470" y="f471"/>
              </a:cxn>
              <a:cxn ang="f198">
                <a:pos x="f472" y="f473"/>
              </a:cxn>
              <a:cxn ang="f198">
                <a:pos x="f474" y="f475"/>
              </a:cxn>
              <a:cxn ang="f198">
                <a:pos x="f474" y="f476"/>
              </a:cxn>
              <a:cxn ang="f198">
                <a:pos x="f477" y="f476"/>
              </a:cxn>
              <a:cxn ang="f198">
                <a:pos x="f477" y="f478"/>
              </a:cxn>
              <a:cxn ang="f198">
                <a:pos x="f474" y="f478"/>
              </a:cxn>
              <a:cxn ang="f198">
                <a:pos x="f479" y="f478"/>
              </a:cxn>
              <a:cxn ang="f198">
                <a:pos x="f479" y="f476"/>
              </a:cxn>
              <a:cxn ang="f198">
                <a:pos x="f389" y="f476"/>
              </a:cxn>
            </a:cxnLst>
            <a:rect l="f385" t="f388" r="f386" b="f387"/>
            <a:pathLst>
              <a:path w="12192000" h="2802467">
                <a:moveTo>
                  <a:pt x="f8" y="f5"/>
                </a:move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2"/>
                </a:lnTo>
                <a:lnTo>
                  <a:pt x="f54" y="f55"/>
                </a:lnTo>
                <a:lnTo>
                  <a:pt x="f56" y="f52"/>
                </a:lnTo>
                <a:lnTo>
                  <a:pt x="f57" y="f50"/>
                </a:lnTo>
                <a:lnTo>
                  <a:pt x="f58" y="f59"/>
                </a:lnTo>
                <a:lnTo>
                  <a:pt x="f60" y="f46"/>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26"/>
                </a:lnTo>
                <a:lnTo>
                  <a:pt x="f82" y="f83"/>
                </a:lnTo>
                <a:lnTo>
                  <a:pt x="f84" y="f85"/>
                </a:lnTo>
                <a:lnTo>
                  <a:pt x="f86" y="f87"/>
                </a:lnTo>
                <a:lnTo>
                  <a:pt x="f88" y="f89"/>
                </a:lnTo>
                <a:lnTo>
                  <a:pt x="f90" y="f91"/>
                </a:lnTo>
                <a:lnTo>
                  <a:pt x="f92" y="f93"/>
                </a:lnTo>
                <a:lnTo>
                  <a:pt x="f92" y="f94"/>
                </a:lnTo>
                <a:lnTo>
                  <a:pt x="f6" y="f94"/>
                </a:lnTo>
                <a:lnTo>
                  <a:pt x="f6" y="f7"/>
                </a:lnTo>
                <a:lnTo>
                  <a:pt x="f92" y="f7"/>
                </a:lnTo>
                <a:lnTo>
                  <a:pt x="f5" y="f7"/>
                </a:lnTo>
                <a:lnTo>
                  <a:pt x="f5" y="f94"/>
                </a:lnTo>
                <a:lnTo>
                  <a:pt x="f8" y="f94"/>
                </a:lnTo>
                <a:close/>
              </a:path>
            </a:pathLst>
          </a:custGeom>
          <a:solidFill>
            <a:srgbClr val="EBEBEB"/>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4" name="Freeform 16"/>
          <p:cNvSpPr>
            <a:spLocks noMove="1" noResize="1"/>
          </p:cNvSpPr>
          <p:nvPr/>
        </p:nvSpPr>
        <p:spPr>
          <a:xfrm>
            <a:off x="8719937" y="3753694"/>
            <a:ext cx="3472059" cy="825931"/>
          </a:xfrm>
          <a:custGeom>
            <a:avLst/>
            <a:gdLst>
              <a:gd name="f0" fmla="val 10800000"/>
              <a:gd name="f1" fmla="val 5400000"/>
              <a:gd name="f2" fmla="val 180"/>
              <a:gd name="f3" fmla="val w"/>
              <a:gd name="f4" fmla="val h"/>
              <a:gd name="f5" fmla="val 0"/>
              <a:gd name="f6" fmla="val 3472060"/>
              <a:gd name="f7" fmla="val 825932"/>
              <a:gd name="f8" fmla="val 3470310"/>
              <a:gd name="f9" fmla="val 12850"/>
              <a:gd name="f10" fmla="val 480529"/>
              <a:gd name="f11" fmla="val 3363699"/>
              <a:gd name="f12" fmla="val 498471"/>
              <a:gd name="f13" fmla="val 2435623"/>
              <a:gd name="f14" fmla="val 645518"/>
              <a:gd name="f15" fmla="val 603076"/>
              <a:gd name="f16" fmla="val 844866"/>
              <a:gd name="f17" fmla="val 42060"/>
              <a:gd name="f18" fmla="val 824486"/>
              <a:gd name="f19" fmla="val 28151"/>
              <a:gd name="f20" fmla="val 802425"/>
              <a:gd name="f21" fmla="val 13909"/>
              <a:gd name="f22" fmla="val 780513"/>
              <a:gd name="f23" fmla="val 758452"/>
              <a:gd name="f24" fmla="val 188014"/>
              <a:gd name="f25" fmla="val 735602"/>
              <a:gd name="f26" fmla="val 284087"/>
              <a:gd name="f27" fmla="val 722590"/>
              <a:gd name="f28" fmla="val 382288"/>
              <a:gd name="f29" fmla="val 709392"/>
              <a:gd name="f30" fmla="val 481858"/>
              <a:gd name="f31" fmla="val 695774"/>
              <a:gd name="f32" fmla="val 581897"/>
              <a:gd name="f33" fmla="val 680711"/>
              <a:gd name="f34" fmla="val 683670"/>
              <a:gd name="f35" fmla="val 665256"/>
              <a:gd name="f36" fmla="val 787206"/>
              <a:gd name="f37" fmla="val 649587"/>
              <a:gd name="f38" fmla="val 892019"/>
              <a:gd name="f39" fmla="val 632968"/>
              <a:gd name="f40" fmla="val 997620"/>
              <a:gd name="f41" fmla="val 614667"/>
              <a:gd name="f42" fmla="val 1104727"/>
              <a:gd name="f43" fmla="val 596741"/>
              <a:gd name="f44" fmla="val 1212669"/>
              <a:gd name="f45" fmla="val 577397"/>
              <a:gd name="f46" fmla="val 1321506"/>
              <a:gd name="f47" fmla="val 556988"/>
              <a:gd name="f48" fmla="val 1430709"/>
              <a:gd name="f49" fmla="val 536607"/>
              <a:gd name="f50" fmla="val 1541050"/>
              <a:gd name="f51" fmla="val 514481"/>
              <a:gd name="f52" fmla="val 1652805"/>
              <a:gd name="f53" fmla="val 492202"/>
              <a:gd name="f54" fmla="val 1763708"/>
              <a:gd name="f55" fmla="val 469161"/>
              <a:gd name="f56" fmla="val 1875795"/>
              <a:gd name="f57" fmla="val 444641"/>
              <a:gd name="f58" fmla="val 1989128"/>
              <a:gd name="f59" fmla="val 418995"/>
              <a:gd name="f60" fmla="val 2102476"/>
              <a:gd name="f61" fmla="val 393438"/>
              <a:gd name="f62" fmla="val 2215549"/>
              <a:gd name="f63" fmla="val 366291"/>
              <a:gd name="f64" fmla="val 2330490"/>
              <a:gd name="f65" fmla="val 337455"/>
              <a:gd name="f66" fmla="val 2443333"/>
              <a:gd name="f67" fmla="val 308983"/>
              <a:gd name="f68" fmla="val 2558014"/>
              <a:gd name="f69" fmla="val 278646"/>
              <a:gd name="f70" fmla="val 2673621"/>
              <a:gd name="f71" fmla="val 247421"/>
              <a:gd name="f72" fmla="val 2787008"/>
              <a:gd name="f73" fmla="val 215853"/>
              <a:gd name="f74" fmla="val 2901442"/>
              <a:gd name="f75" fmla="val 182011"/>
              <a:gd name="f76" fmla="val 3015722"/>
              <a:gd name="f77" fmla="val 147286"/>
              <a:gd name="f78" fmla="val 3130018"/>
              <a:gd name="f79" fmla="val 112649"/>
              <a:gd name="f80" fmla="val 3243551"/>
              <a:gd name="f81" fmla="val 75688"/>
              <a:gd name="f82" fmla="val 3356992"/>
              <a:gd name="f83" fmla="val 38197"/>
              <a:gd name="f84" fmla="+- 0 0 -90"/>
              <a:gd name="f85" fmla="*/ f3 1 3472060"/>
              <a:gd name="f86" fmla="*/ f4 1 825932"/>
              <a:gd name="f87" fmla="val f5"/>
              <a:gd name="f88" fmla="val f6"/>
              <a:gd name="f89" fmla="val f7"/>
              <a:gd name="f90" fmla="*/ f84 f0 1"/>
              <a:gd name="f91" fmla="+- f89 0 f87"/>
              <a:gd name="f92" fmla="+- f88 0 f87"/>
              <a:gd name="f93" fmla="*/ f90 1 f2"/>
              <a:gd name="f94" fmla="*/ f92 1 3472060"/>
              <a:gd name="f95" fmla="*/ f91 1 825932"/>
              <a:gd name="f96" fmla="*/ 3470310 f92 1"/>
              <a:gd name="f97" fmla="*/ 0 f91 1"/>
              <a:gd name="f98" fmla="*/ 3472060 f92 1"/>
              <a:gd name="f99" fmla="*/ 12850 f91 1"/>
              <a:gd name="f100" fmla="*/ 480529 f91 1"/>
              <a:gd name="f101" fmla="*/ 3363699 f92 1"/>
              <a:gd name="f102" fmla="*/ 498471 f91 1"/>
              <a:gd name="f103" fmla="*/ 42060 f92 1"/>
              <a:gd name="f104" fmla="*/ 824486 f91 1"/>
              <a:gd name="f105" fmla="*/ 0 f92 1"/>
              <a:gd name="f106" fmla="*/ 758452 f91 1"/>
              <a:gd name="f107" fmla="*/ 188014 f92 1"/>
              <a:gd name="f108" fmla="*/ 735602 f91 1"/>
              <a:gd name="f109" fmla="*/ 284087 f92 1"/>
              <a:gd name="f110" fmla="*/ 722590 f91 1"/>
              <a:gd name="f111" fmla="*/ 382288 f92 1"/>
              <a:gd name="f112" fmla="*/ 709392 f91 1"/>
              <a:gd name="f113" fmla="*/ 481858 f92 1"/>
              <a:gd name="f114" fmla="*/ 695774 f91 1"/>
              <a:gd name="f115" fmla="*/ 581897 f92 1"/>
              <a:gd name="f116" fmla="*/ 680711 f91 1"/>
              <a:gd name="f117" fmla="*/ 683670 f92 1"/>
              <a:gd name="f118" fmla="*/ 665256 f91 1"/>
              <a:gd name="f119" fmla="*/ 787206 f92 1"/>
              <a:gd name="f120" fmla="*/ 649587 f91 1"/>
              <a:gd name="f121" fmla="*/ 892019 f92 1"/>
              <a:gd name="f122" fmla="*/ 632968 f91 1"/>
              <a:gd name="f123" fmla="*/ 997620 f92 1"/>
              <a:gd name="f124" fmla="*/ 614667 f91 1"/>
              <a:gd name="f125" fmla="*/ 1104727 f92 1"/>
              <a:gd name="f126" fmla="*/ 596741 f91 1"/>
              <a:gd name="f127" fmla="*/ 1212669 f92 1"/>
              <a:gd name="f128" fmla="*/ 577397 f91 1"/>
              <a:gd name="f129" fmla="*/ 1321506 f92 1"/>
              <a:gd name="f130" fmla="*/ 556988 f91 1"/>
              <a:gd name="f131" fmla="*/ 1430709 f92 1"/>
              <a:gd name="f132" fmla="*/ 536607 f91 1"/>
              <a:gd name="f133" fmla="*/ 1541050 f92 1"/>
              <a:gd name="f134" fmla="*/ 514481 f91 1"/>
              <a:gd name="f135" fmla="*/ 1652805 f92 1"/>
              <a:gd name="f136" fmla="*/ 492202 f91 1"/>
              <a:gd name="f137" fmla="*/ 1763708 f92 1"/>
              <a:gd name="f138" fmla="*/ 469161 f91 1"/>
              <a:gd name="f139" fmla="*/ 1875795 f92 1"/>
              <a:gd name="f140" fmla="*/ 444641 f91 1"/>
              <a:gd name="f141" fmla="*/ 1989128 f92 1"/>
              <a:gd name="f142" fmla="*/ 418995 f91 1"/>
              <a:gd name="f143" fmla="*/ 2102476 f92 1"/>
              <a:gd name="f144" fmla="*/ 393438 f91 1"/>
              <a:gd name="f145" fmla="*/ 2215549 f92 1"/>
              <a:gd name="f146" fmla="*/ 366291 f91 1"/>
              <a:gd name="f147" fmla="*/ 2330490 f92 1"/>
              <a:gd name="f148" fmla="*/ 337455 f91 1"/>
              <a:gd name="f149" fmla="*/ 2443333 f92 1"/>
              <a:gd name="f150" fmla="*/ 308983 f91 1"/>
              <a:gd name="f151" fmla="*/ 2558014 f92 1"/>
              <a:gd name="f152" fmla="*/ 278646 f91 1"/>
              <a:gd name="f153" fmla="*/ 2673621 f92 1"/>
              <a:gd name="f154" fmla="*/ 247421 f91 1"/>
              <a:gd name="f155" fmla="*/ 2787008 f92 1"/>
              <a:gd name="f156" fmla="*/ 215853 f91 1"/>
              <a:gd name="f157" fmla="*/ 2901442 f92 1"/>
              <a:gd name="f158" fmla="*/ 182011 f91 1"/>
              <a:gd name="f159" fmla="*/ 3015722 f92 1"/>
              <a:gd name="f160" fmla="*/ 147286 f91 1"/>
              <a:gd name="f161" fmla="*/ 3130018 f92 1"/>
              <a:gd name="f162" fmla="*/ 112649 f91 1"/>
              <a:gd name="f163" fmla="*/ 3243551 f92 1"/>
              <a:gd name="f164" fmla="*/ 75688 f91 1"/>
              <a:gd name="f165" fmla="*/ 3356992 f92 1"/>
              <a:gd name="f166" fmla="*/ 38197 f91 1"/>
              <a:gd name="f167" fmla="+- f93 0 f1"/>
              <a:gd name="f168" fmla="*/ f96 1 3472060"/>
              <a:gd name="f169" fmla="*/ f97 1 825932"/>
              <a:gd name="f170" fmla="*/ f98 1 3472060"/>
              <a:gd name="f171" fmla="*/ f99 1 825932"/>
              <a:gd name="f172" fmla="*/ f100 1 825932"/>
              <a:gd name="f173" fmla="*/ f101 1 3472060"/>
              <a:gd name="f174" fmla="*/ f102 1 825932"/>
              <a:gd name="f175" fmla="*/ f103 1 3472060"/>
              <a:gd name="f176" fmla="*/ f104 1 825932"/>
              <a:gd name="f177" fmla="*/ f105 1 3472060"/>
              <a:gd name="f178" fmla="*/ f106 1 825932"/>
              <a:gd name="f179" fmla="*/ f107 1 3472060"/>
              <a:gd name="f180" fmla="*/ f108 1 825932"/>
              <a:gd name="f181" fmla="*/ f109 1 3472060"/>
              <a:gd name="f182" fmla="*/ f110 1 825932"/>
              <a:gd name="f183" fmla="*/ f111 1 3472060"/>
              <a:gd name="f184" fmla="*/ f112 1 825932"/>
              <a:gd name="f185" fmla="*/ f113 1 3472060"/>
              <a:gd name="f186" fmla="*/ f114 1 825932"/>
              <a:gd name="f187" fmla="*/ f115 1 3472060"/>
              <a:gd name="f188" fmla="*/ f116 1 825932"/>
              <a:gd name="f189" fmla="*/ f117 1 3472060"/>
              <a:gd name="f190" fmla="*/ f118 1 825932"/>
              <a:gd name="f191" fmla="*/ f119 1 3472060"/>
              <a:gd name="f192" fmla="*/ f120 1 825932"/>
              <a:gd name="f193" fmla="*/ f121 1 3472060"/>
              <a:gd name="f194" fmla="*/ f122 1 825932"/>
              <a:gd name="f195" fmla="*/ f123 1 3472060"/>
              <a:gd name="f196" fmla="*/ f124 1 825932"/>
              <a:gd name="f197" fmla="*/ f125 1 3472060"/>
              <a:gd name="f198" fmla="*/ f126 1 825932"/>
              <a:gd name="f199" fmla="*/ f127 1 3472060"/>
              <a:gd name="f200" fmla="*/ f128 1 825932"/>
              <a:gd name="f201" fmla="*/ f129 1 3472060"/>
              <a:gd name="f202" fmla="*/ f130 1 825932"/>
              <a:gd name="f203" fmla="*/ f131 1 3472060"/>
              <a:gd name="f204" fmla="*/ f132 1 825932"/>
              <a:gd name="f205" fmla="*/ f133 1 3472060"/>
              <a:gd name="f206" fmla="*/ f134 1 825932"/>
              <a:gd name="f207" fmla="*/ f135 1 3472060"/>
              <a:gd name="f208" fmla="*/ f136 1 825932"/>
              <a:gd name="f209" fmla="*/ f137 1 3472060"/>
              <a:gd name="f210" fmla="*/ f138 1 825932"/>
              <a:gd name="f211" fmla="*/ f139 1 3472060"/>
              <a:gd name="f212" fmla="*/ f140 1 825932"/>
              <a:gd name="f213" fmla="*/ f141 1 3472060"/>
              <a:gd name="f214" fmla="*/ f142 1 825932"/>
              <a:gd name="f215" fmla="*/ f143 1 3472060"/>
              <a:gd name="f216" fmla="*/ f144 1 825932"/>
              <a:gd name="f217" fmla="*/ f145 1 3472060"/>
              <a:gd name="f218" fmla="*/ f146 1 825932"/>
              <a:gd name="f219" fmla="*/ f147 1 3472060"/>
              <a:gd name="f220" fmla="*/ f148 1 825932"/>
              <a:gd name="f221" fmla="*/ f149 1 3472060"/>
              <a:gd name="f222" fmla="*/ f150 1 825932"/>
              <a:gd name="f223" fmla="*/ f151 1 3472060"/>
              <a:gd name="f224" fmla="*/ f152 1 825932"/>
              <a:gd name="f225" fmla="*/ f153 1 3472060"/>
              <a:gd name="f226" fmla="*/ f154 1 825932"/>
              <a:gd name="f227" fmla="*/ f155 1 3472060"/>
              <a:gd name="f228" fmla="*/ f156 1 825932"/>
              <a:gd name="f229" fmla="*/ f157 1 3472060"/>
              <a:gd name="f230" fmla="*/ f158 1 825932"/>
              <a:gd name="f231" fmla="*/ f159 1 3472060"/>
              <a:gd name="f232" fmla="*/ f160 1 825932"/>
              <a:gd name="f233" fmla="*/ f161 1 3472060"/>
              <a:gd name="f234" fmla="*/ f162 1 825932"/>
              <a:gd name="f235" fmla="*/ f163 1 3472060"/>
              <a:gd name="f236" fmla="*/ f164 1 825932"/>
              <a:gd name="f237" fmla="*/ f165 1 3472060"/>
              <a:gd name="f238" fmla="*/ f166 1 825932"/>
              <a:gd name="f239" fmla="*/ f87 1 f94"/>
              <a:gd name="f240" fmla="*/ f88 1 f94"/>
              <a:gd name="f241" fmla="*/ f87 1 f95"/>
              <a:gd name="f242" fmla="*/ f89 1 f95"/>
              <a:gd name="f243" fmla="*/ f168 1 f94"/>
              <a:gd name="f244" fmla="*/ f169 1 f95"/>
              <a:gd name="f245" fmla="*/ f170 1 f94"/>
              <a:gd name="f246" fmla="*/ f171 1 f95"/>
              <a:gd name="f247" fmla="*/ f172 1 f95"/>
              <a:gd name="f248" fmla="*/ f173 1 f94"/>
              <a:gd name="f249" fmla="*/ f174 1 f95"/>
              <a:gd name="f250" fmla="*/ f175 1 f94"/>
              <a:gd name="f251" fmla="*/ f176 1 f95"/>
              <a:gd name="f252" fmla="*/ f177 1 f94"/>
              <a:gd name="f253" fmla="*/ f178 1 f95"/>
              <a:gd name="f254" fmla="*/ f179 1 f94"/>
              <a:gd name="f255" fmla="*/ f180 1 f95"/>
              <a:gd name="f256" fmla="*/ f181 1 f94"/>
              <a:gd name="f257" fmla="*/ f182 1 f95"/>
              <a:gd name="f258" fmla="*/ f183 1 f94"/>
              <a:gd name="f259" fmla="*/ f184 1 f95"/>
              <a:gd name="f260" fmla="*/ f185 1 f94"/>
              <a:gd name="f261" fmla="*/ f186 1 f95"/>
              <a:gd name="f262" fmla="*/ f187 1 f94"/>
              <a:gd name="f263" fmla="*/ f188 1 f95"/>
              <a:gd name="f264" fmla="*/ f189 1 f94"/>
              <a:gd name="f265" fmla="*/ f190 1 f95"/>
              <a:gd name="f266" fmla="*/ f191 1 f94"/>
              <a:gd name="f267" fmla="*/ f192 1 f95"/>
              <a:gd name="f268" fmla="*/ f193 1 f94"/>
              <a:gd name="f269" fmla="*/ f194 1 f95"/>
              <a:gd name="f270" fmla="*/ f195 1 f94"/>
              <a:gd name="f271" fmla="*/ f196 1 f95"/>
              <a:gd name="f272" fmla="*/ f197 1 f94"/>
              <a:gd name="f273" fmla="*/ f198 1 f95"/>
              <a:gd name="f274" fmla="*/ f199 1 f94"/>
              <a:gd name="f275" fmla="*/ f200 1 f95"/>
              <a:gd name="f276" fmla="*/ f201 1 f94"/>
              <a:gd name="f277" fmla="*/ f202 1 f95"/>
              <a:gd name="f278" fmla="*/ f203 1 f94"/>
              <a:gd name="f279" fmla="*/ f204 1 f95"/>
              <a:gd name="f280" fmla="*/ f205 1 f94"/>
              <a:gd name="f281" fmla="*/ f206 1 f95"/>
              <a:gd name="f282" fmla="*/ f207 1 f94"/>
              <a:gd name="f283" fmla="*/ f208 1 f95"/>
              <a:gd name="f284" fmla="*/ f209 1 f94"/>
              <a:gd name="f285" fmla="*/ f210 1 f95"/>
              <a:gd name="f286" fmla="*/ f211 1 f94"/>
              <a:gd name="f287" fmla="*/ f212 1 f95"/>
              <a:gd name="f288" fmla="*/ f213 1 f94"/>
              <a:gd name="f289" fmla="*/ f214 1 f95"/>
              <a:gd name="f290" fmla="*/ f215 1 f94"/>
              <a:gd name="f291" fmla="*/ f216 1 f95"/>
              <a:gd name="f292" fmla="*/ f217 1 f94"/>
              <a:gd name="f293" fmla="*/ f218 1 f95"/>
              <a:gd name="f294" fmla="*/ f219 1 f94"/>
              <a:gd name="f295" fmla="*/ f220 1 f95"/>
              <a:gd name="f296" fmla="*/ f221 1 f94"/>
              <a:gd name="f297" fmla="*/ f222 1 f95"/>
              <a:gd name="f298" fmla="*/ f223 1 f94"/>
              <a:gd name="f299" fmla="*/ f224 1 f95"/>
              <a:gd name="f300" fmla="*/ f225 1 f94"/>
              <a:gd name="f301" fmla="*/ f226 1 f95"/>
              <a:gd name="f302" fmla="*/ f227 1 f94"/>
              <a:gd name="f303" fmla="*/ f228 1 f95"/>
              <a:gd name="f304" fmla="*/ f229 1 f94"/>
              <a:gd name="f305" fmla="*/ f230 1 f95"/>
              <a:gd name="f306" fmla="*/ f231 1 f94"/>
              <a:gd name="f307" fmla="*/ f232 1 f95"/>
              <a:gd name="f308" fmla="*/ f233 1 f94"/>
              <a:gd name="f309" fmla="*/ f234 1 f95"/>
              <a:gd name="f310" fmla="*/ f235 1 f94"/>
              <a:gd name="f311" fmla="*/ f236 1 f95"/>
              <a:gd name="f312" fmla="*/ f237 1 f94"/>
              <a:gd name="f313" fmla="*/ f238 1 f95"/>
              <a:gd name="f314" fmla="*/ f239 f85 1"/>
              <a:gd name="f315" fmla="*/ f240 f85 1"/>
              <a:gd name="f316" fmla="*/ f242 f86 1"/>
              <a:gd name="f317" fmla="*/ f241 f86 1"/>
              <a:gd name="f318" fmla="*/ f243 f85 1"/>
              <a:gd name="f319" fmla="*/ f244 f86 1"/>
              <a:gd name="f320" fmla="*/ f245 f85 1"/>
              <a:gd name="f321" fmla="*/ f246 f86 1"/>
              <a:gd name="f322" fmla="*/ f247 f86 1"/>
              <a:gd name="f323" fmla="*/ f248 f85 1"/>
              <a:gd name="f324" fmla="*/ f249 f86 1"/>
              <a:gd name="f325" fmla="*/ f250 f85 1"/>
              <a:gd name="f326" fmla="*/ f251 f86 1"/>
              <a:gd name="f327" fmla="*/ f252 f85 1"/>
              <a:gd name="f328" fmla="*/ f253 f86 1"/>
              <a:gd name="f329" fmla="*/ f254 f85 1"/>
              <a:gd name="f330" fmla="*/ f255 f86 1"/>
              <a:gd name="f331" fmla="*/ f256 f85 1"/>
              <a:gd name="f332" fmla="*/ f257 f86 1"/>
              <a:gd name="f333" fmla="*/ f258 f85 1"/>
              <a:gd name="f334" fmla="*/ f259 f86 1"/>
              <a:gd name="f335" fmla="*/ f260 f85 1"/>
              <a:gd name="f336" fmla="*/ f261 f86 1"/>
              <a:gd name="f337" fmla="*/ f262 f85 1"/>
              <a:gd name="f338" fmla="*/ f263 f86 1"/>
              <a:gd name="f339" fmla="*/ f264 f85 1"/>
              <a:gd name="f340" fmla="*/ f265 f86 1"/>
              <a:gd name="f341" fmla="*/ f266 f85 1"/>
              <a:gd name="f342" fmla="*/ f267 f86 1"/>
              <a:gd name="f343" fmla="*/ f268 f85 1"/>
              <a:gd name="f344" fmla="*/ f269 f86 1"/>
              <a:gd name="f345" fmla="*/ f270 f85 1"/>
              <a:gd name="f346" fmla="*/ f271 f86 1"/>
              <a:gd name="f347" fmla="*/ f272 f85 1"/>
              <a:gd name="f348" fmla="*/ f273 f86 1"/>
              <a:gd name="f349" fmla="*/ f274 f85 1"/>
              <a:gd name="f350" fmla="*/ f275 f86 1"/>
              <a:gd name="f351" fmla="*/ f276 f85 1"/>
              <a:gd name="f352" fmla="*/ f277 f86 1"/>
              <a:gd name="f353" fmla="*/ f278 f85 1"/>
              <a:gd name="f354" fmla="*/ f279 f86 1"/>
              <a:gd name="f355" fmla="*/ f280 f85 1"/>
              <a:gd name="f356" fmla="*/ f281 f86 1"/>
              <a:gd name="f357" fmla="*/ f282 f85 1"/>
              <a:gd name="f358" fmla="*/ f283 f86 1"/>
              <a:gd name="f359" fmla="*/ f284 f85 1"/>
              <a:gd name="f360" fmla="*/ f285 f86 1"/>
              <a:gd name="f361" fmla="*/ f286 f85 1"/>
              <a:gd name="f362" fmla="*/ f287 f86 1"/>
              <a:gd name="f363" fmla="*/ f288 f85 1"/>
              <a:gd name="f364" fmla="*/ f289 f86 1"/>
              <a:gd name="f365" fmla="*/ f290 f85 1"/>
              <a:gd name="f366" fmla="*/ f291 f86 1"/>
              <a:gd name="f367" fmla="*/ f292 f85 1"/>
              <a:gd name="f368" fmla="*/ f293 f86 1"/>
              <a:gd name="f369" fmla="*/ f294 f85 1"/>
              <a:gd name="f370" fmla="*/ f295 f86 1"/>
              <a:gd name="f371" fmla="*/ f296 f85 1"/>
              <a:gd name="f372" fmla="*/ f297 f86 1"/>
              <a:gd name="f373" fmla="*/ f298 f85 1"/>
              <a:gd name="f374" fmla="*/ f299 f86 1"/>
              <a:gd name="f375" fmla="*/ f300 f85 1"/>
              <a:gd name="f376" fmla="*/ f301 f86 1"/>
              <a:gd name="f377" fmla="*/ f302 f85 1"/>
              <a:gd name="f378" fmla="*/ f303 f86 1"/>
              <a:gd name="f379" fmla="*/ f304 f85 1"/>
              <a:gd name="f380" fmla="*/ f305 f86 1"/>
              <a:gd name="f381" fmla="*/ f306 f85 1"/>
              <a:gd name="f382" fmla="*/ f307 f86 1"/>
              <a:gd name="f383" fmla="*/ f308 f85 1"/>
              <a:gd name="f384" fmla="*/ f309 f86 1"/>
              <a:gd name="f385" fmla="*/ f310 f85 1"/>
              <a:gd name="f386" fmla="*/ f311 f86 1"/>
              <a:gd name="f387" fmla="*/ f312 f85 1"/>
              <a:gd name="f388" fmla="*/ f313 f86 1"/>
            </a:gdLst>
            <a:ahLst/>
            <a:cxnLst>
              <a:cxn ang="3cd4">
                <a:pos x="hc" y="t"/>
              </a:cxn>
              <a:cxn ang="0">
                <a:pos x="r" y="vc"/>
              </a:cxn>
              <a:cxn ang="cd4">
                <a:pos x="hc" y="b"/>
              </a:cxn>
              <a:cxn ang="cd2">
                <a:pos x="l" y="vc"/>
              </a:cxn>
              <a:cxn ang="f167">
                <a:pos x="f318" y="f319"/>
              </a:cxn>
              <a:cxn ang="f167">
                <a:pos x="f320" y="f321"/>
              </a:cxn>
              <a:cxn ang="f167">
                <a:pos x="f320" y="f322"/>
              </a:cxn>
              <a:cxn ang="f167">
                <a:pos x="f323" y="f324"/>
              </a:cxn>
              <a:cxn ang="f167">
                <a:pos x="f325" y="f326"/>
              </a:cxn>
              <a:cxn ang="f167">
                <a:pos x="f327" y="f328"/>
              </a:cxn>
              <a:cxn ang="f167">
                <a:pos x="f329" y="f330"/>
              </a:cxn>
              <a:cxn ang="f167">
                <a:pos x="f331" y="f332"/>
              </a:cxn>
              <a:cxn ang="f167">
                <a:pos x="f333" y="f334"/>
              </a:cxn>
              <a:cxn ang="f167">
                <a:pos x="f335" y="f336"/>
              </a:cxn>
              <a:cxn ang="f167">
                <a:pos x="f337" y="f338"/>
              </a:cxn>
              <a:cxn ang="f167">
                <a:pos x="f339" y="f340"/>
              </a:cxn>
              <a:cxn ang="f167">
                <a:pos x="f341" y="f342"/>
              </a:cxn>
              <a:cxn ang="f167">
                <a:pos x="f343" y="f344"/>
              </a:cxn>
              <a:cxn ang="f167">
                <a:pos x="f345" y="f346"/>
              </a:cxn>
              <a:cxn ang="f167">
                <a:pos x="f347" y="f348"/>
              </a:cxn>
              <a:cxn ang="f167">
                <a:pos x="f349" y="f350"/>
              </a:cxn>
              <a:cxn ang="f167">
                <a:pos x="f351" y="f352"/>
              </a:cxn>
              <a:cxn ang="f167">
                <a:pos x="f353" y="f354"/>
              </a:cxn>
              <a:cxn ang="f167">
                <a:pos x="f355" y="f356"/>
              </a:cxn>
              <a:cxn ang="f167">
                <a:pos x="f357" y="f358"/>
              </a:cxn>
              <a:cxn ang="f167">
                <a:pos x="f359" y="f360"/>
              </a:cxn>
              <a:cxn ang="f167">
                <a:pos x="f361" y="f362"/>
              </a:cxn>
              <a:cxn ang="f167">
                <a:pos x="f363" y="f364"/>
              </a:cxn>
              <a:cxn ang="f167">
                <a:pos x="f365" y="f366"/>
              </a:cxn>
              <a:cxn ang="f167">
                <a:pos x="f367" y="f368"/>
              </a:cxn>
              <a:cxn ang="f167">
                <a:pos x="f369" y="f370"/>
              </a:cxn>
              <a:cxn ang="f167">
                <a:pos x="f371" y="f372"/>
              </a:cxn>
              <a:cxn ang="f167">
                <a:pos x="f373" y="f374"/>
              </a:cxn>
              <a:cxn ang="f167">
                <a:pos x="f375" y="f376"/>
              </a:cxn>
              <a:cxn ang="f167">
                <a:pos x="f377" y="f378"/>
              </a:cxn>
              <a:cxn ang="f167">
                <a:pos x="f379" y="f380"/>
              </a:cxn>
              <a:cxn ang="f167">
                <a:pos x="f381" y="f382"/>
              </a:cxn>
              <a:cxn ang="f167">
                <a:pos x="f383" y="f384"/>
              </a:cxn>
              <a:cxn ang="f167">
                <a:pos x="f385" y="f386"/>
              </a:cxn>
              <a:cxn ang="f167">
                <a:pos x="f387" y="f388"/>
              </a:cxn>
              <a:cxn ang="f167">
                <a:pos x="f318" y="f319"/>
              </a:cxn>
            </a:cxnLst>
            <a:rect l="f314" t="f317" r="f315" b="f316"/>
            <a:pathLst>
              <a:path w="3472060" h="825932">
                <a:moveTo>
                  <a:pt x="f8" y="f5"/>
                </a:moveTo>
                <a:lnTo>
                  <a:pt x="f6" y="f9"/>
                </a:lnTo>
                <a:lnTo>
                  <a:pt x="f6" y="f10"/>
                </a:lnTo>
                <a:lnTo>
                  <a:pt x="f11" y="f12"/>
                </a:lnTo>
                <a:cubicBezTo>
                  <a:pt x="f13" y="f14"/>
                  <a:pt x="f15" y="f16"/>
                  <a:pt x="f17" y="f18"/>
                </a:cubicBezTo>
                <a:cubicBezTo>
                  <a:pt x="f19" y="f20"/>
                  <a:pt x="f21" y="f22"/>
                  <a:pt x="f5" y="f23"/>
                </a:cubicBez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 y="f5"/>
                </a:lnTo>
                <a:close/>
              </a:path>
            </a:pathLst>
          </a:custGeom>
          <a:solidFill>
            <a:srgbClr val="FFFFFF">
              <a:alpha val="20000"/>
            </a:srgbClr>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Title 1"/>
          <p:cNvSpPr txBox="1">
            <a:spLocks noGrp="1"/>
          </p:cNvSpPr>
          <p:nvPr>
            <p:ph type="ctrTitle"/>
          </p:nvPr>
        </p:nvSpPr>
        <p:spPr>
          <a:xfrm>
            <a:off x="965505" y="623575"/>
            <a:ext cx="10260994" cy="3431962"/>
          </a:xfrm>
        </p:spPr>
        <p:txBody>
          <a:bodyPr anchorCtr="1">
            <a:normAutofit/>
          </a:bodyPr>
          <a:lstStyle/>
          <a:p>
            <a:pPr lvl="0" algn="ctr">
              <a:lnSpc>
                <a:spcPct val="90000"/>
              </a:lnSpc>
            </a:pPr>
            <a:r>
              <a:rPr lang="en-GB" sz="8000" b="1" u="sng"/>
              <a:t>BASE </a:t>
            </a:r>
            <a:r>
              <a:rPr lang="en-GB" sz="8000"/>
              <a:t/>
            </a:r>
            <a:br>
              <a:rPr lang="en-GB" sz="8000"/>
            </a:br>
            <a:r>
              <a:rPr lang="en-GB" sz="8000"/>
              <a:t>    WOOD FIRED PIZZA</a:t>
            </a:r>
          </a:p>
        </p:txBody>
      </p:sp>
      <p:sp>
        <p:nvSpPr>
          <p:cNvPr id="6" name="Subtitle 2"/>
          <p:cNvSpPr txBox="1">
            <a:spLocks noGrp="1"/>
          </p:cNvSpPr>
          <p:nvPr>
            <p:ph type="subTitle" idx="1"/>
          </p:nvPr>
        </p:nvSpPr>
        <p:spPr>
          <a:xfrm>
            <a:off x="2590796" y="5032574"/>
            <a:ext cx="6129140" cy="1317421"/>
          </a:xfrm>
        </p:spPr>
        <p:txBody>
          <a:bodyPr anchorCtr="1"/>
          <a:lstStyle/>
          <a:p>
            <a:pPr lvl="0" algn="ctr"/>
            <a:r>
              <a:rPr lang="en-GB" sz="4000" i="1" u="sng">
                <a:solidFill>
                  <a:srgbClr val="EE5818"/>
                </a:solidFill>
              </a:rPr>
              <a:t>ITALIAN PIZZA</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Picture 3" descr="A sign above a store&#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81281" y="120645"/>
            <a:ext cx="8971278" cy="6616698"/>
          </a:xfrm>
          <a:prstGeom prst="rect">
            <a:avLst/>
          </a:prstGeom>
          <a:noFill/>
          <a:ln cap="rnd">
            <a:noFill/>
          </a:ln>
        </p:spPr>
      </p:pic>
      <p:sp>
        <p:nvSpPr>
          <p:cNvPr id="3" name="Rectangle 4"/>
          <p:cNvSpPr/>
          <p:nvPr/>
        </p:nvSpPr>
        <p:spPr>
          <a:xfrm>
            <a:off x="9144000" y="2499356"/>
            <a:ext cx="3007361" cy="2954654"/>
          </a:xfrm>
          <a:prstGeom prst="rect">
            <a:avLst/>
          </a:prstGeom>
          <a:noFill/>
          <a:ln cap="rnd">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entury Gothic"/>
              </a:rPr>
              <a:t>748 Stratford road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entury Gothic"/>
              </a:rPr>
              <a:t>Birmingham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entury Gothic"/>
              </a:rPr>
              <a:t>West Midlands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entury Gothic"/>
              </a:rPr>
              <a:t>B114AT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entury Gothic"/>
              </a:rPr>
              <a:t>Tel:01218768756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800" b="1" u="sng"/>
              <a:t>Marketing Environment Audit </a:t>
            </a:r>
          </a:p>
        </p:txBody>
      </p:sp>
      <p:sp>
        <p:nvSpPr>
          <p:cNvPr id="3" name="Rectangle 2"/>
          <p:cNvSpPr/>
          <p:nvPr/>
        </p:nvSpPr>
        <p:spPr>
          <a:xfrm>
            <a:off x="6675120" y="1402076"/>
            <a:ext cx="5323837" cy="3416317"/>
          </a:xfrm>
          <a:prstGeom prst="rect">
            <a:avLst/>
          </a:prstGeom>
          <a:noFill/>
          <a:ln cap="rnd">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entury Gothic"/>
              </a:rPr>
              <a:t>Presented by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entury Gothic"/>
              </a:rPr>
              <a:t>Elisei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entury Gothic"/>
              </a:rPr>
              <a:t>Costica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entury Gothic"/>
              </a:rPr>
              <a:t>Radu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entury Gothic"/>
              </a:rPr>
              <a:t>Andrei</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1" i="0" u="none" strike="noStrike" kern="120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1" i="0" u="none" strike="noStrike" kern="120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entury Gothic"/>
              </a:rPr>
              <a:t> </a:t>
            </a:r>
            <a:r>
              <a:rPr lang="en-GB" sz="2400" b="0" i="0" u="none" strike="noStrike" kern="1200" cap="none" spc="0" baseline="0">
                <a:solidFill>
                  <a:srgbClr val="FFFFFF"/>
                </a:solidFill>
                <a:uFillTx/>
                <a:latin typeface="Century Gothic"/>
              </a:rPr>
              <a:t>Lecturer: </a:t>
            </a:r>
            <a:r>
              <a:rPr lang="en-GB" sz="2400" b="0" i="0" u="none" strike="noStrike" kern="1200" cap="none" spc="0" baseline="0">
                <a:solidFill>
                  <a:srgbClr val="FFFF00"/>
                </a:solidFill>
                <a:uFillTx/>
                <a:latin typeface="Century Gothic"/>
              </a:rPr>
              <a:t>Olu Adegbite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1" i="0" u="none" strike="noStrike" kern="1200" cap="none" spc="0" baseline="0">
              <a:solidFill>
                <a:srgbClr val="FFFFFF"/>
              </a:solidFill>
              <a:uFillTx/>
              <a:latin typeface="Century Gothic"/>
            </a:endParaRPr>
          </a:p>
        </p:txBody>
      </p:sp>
      <p:pic>
        <p:nvPicPr>
          <p:cNvPr id="4" name="Picture 5" descr="A picture containing clipart&#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889601" y="1853251"/>
            <a:ext cx="4458870" cy="4458870"/>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p:cNvSpPr txBox="1">
            <a:spLocks noGrp="1"/>
          </p:cNvSpPr>
          <p:nvPr>
            <p:ph type="title"/>
          </p:nvPr>
        </p:nvSpPr>
        <p:spPr>
          <a:xfrm>
            <a:off x="646115" y="452719"/>
            <a:ext cx="9404722" cy="5013362"/>
          </a:xfrm>
        </p:spPr>
        <p:txBody>
          <a:bodyPr/>
          <a:lstStyle/>
          <a:p>
            <a:pPr lvl="0"/>
            <a:r>
              <a:rPr lang="en-GB" sz="1800"/>
              <a:t/>
            </a:r>
            <a:br>
              <a:rPr lang="en-GB" sz="1800"/>
            </a:br>
            <a:r>
              <a:rPr lang="en-GB" sz="1800"/>
              <a:t> </a:t>
            </a:r>
            <a:br>
              <a:rPr lang="en-GB" sz="1800"/>
            </a:br>
            <a:r>
              <a:rPr lang="en-GB" sz="1800"/>
              <a:t>     </a:t>
            </a:r>
            <a:r>
              <a:rPr lang="en-GB" sz="2400"/>
              <a:t>A start up Pizza Shop is one of the types of business that can create profit quickly because consuming food is human’s basic needs.</a:t>
            </a:r>
            <a:br>
              <a:rPr lang="en-GB" sz="2400"/>
            </a:br>
            <a:r>
              <a:rPr lang="en-GB" sz="2400"/>
              <a:t>   At Base Wood Fire Pizza the mission is simple: Uncompromising quality! </a:t>
            </a:r>
            <a:r>
              <a:rPr lang="en-GB" sz="1800"/>
              <a:t/>
            </a:r>
            <a:br>
              <a:rPr lang="en-GB" sz="1800"/>
            </a:br>
            <a:r>
              <a:rPr lang="en-GB" sz="1800"/>
              <a:t/>
            </a:r>
            <a:br>
              <a:rPr lang="en-GB" sz="1800"/>
            </a:br>
            <a:r>
              <a:rPr lang="en-GB" sz="1800"/>
              <a:t/>
            </a:r>
            <a:br>
              <a:rPr lang="en-GB" sz="1800"/>
            </a:br>
            <a:r>
              <a:rPr lang="en-GB" sz="2800" b="1"/>
              <a:t>The story of this business was begun when I saw a documentary about the birthplace of pizza in Naples, after that I decided to open my own business, a Wood Fired Pizza Shop, offering for people a real food. </a:t>
            </a:r>
          </a:p>
        </p:txBody>
      </p:sp>
      <p:pic>
        <p:nvPicPr>
          <p:cNvPr id="3" name="Picture 3" descr="A picture containing clipart&#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35649"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5">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00000000-0000-0000-0000-000000000000}"/>
              </a:ext>
            </a:extLst>
          </p:cNvPr>
          <p:cNvPicPr>
            <a:picLocks noMove="1" noResize="1"/>
          </p:cNvPicPr>
          <p:nvPr/>
        </p:nvPicPr>
        <p:blipFill>
          <a:blip r:embed="rId3"/>
          <a:srcRect l="3613"/>
          <a:stretch>
            <a:fillRect/>
          </a:stretch>
        </p:blipFill>
        <p:spPr>
          <a:xfrm>
            <a:off x="0" y="2669682"/>
            <a:ext cx="4037011" cy="4188317"/>
          </a:xfrm>
          <a:prstGeom prst="rect">
            <a:avLst/>
          </a:prstGeom>
          <a:noFill/>
          <a:ln cap="rnd">
            <a:noFill/>
          </a:ln>
        </p:spPr>
      </p:pic>
      <p:pic>
        <p:nvPicPr>
          <p:cNvPr id="3" name="Picture 10">
            <a:extLst>
              <a:ext uri="{FF2B5EF4-FFF2-40B4-BE49-F238E27FC236}">
                <a16:creationId xmlns:a16="http://schemas.microsoft.com/office/drawing/2014/main" id="{00000000-0000-0000-0000-000000000000}"/>
              </a:ext>
            </a:extLst>
          </p:cNvPr>
          <p:cNvPicPr>
            <a:picLocks noMove="1" noResize="1"/>
          </p:cNvPicPr>
          <p:nvPr/>
        </p:nvPicPr>
        <p:blipFill>
          <a:blip r:embed="rId4"/>
          <a:srcRect l="35640"/>
          <a:stretch>
            <a:fillRect/>
          </a:stretch>
        </p:blipFill>
        <p:spPr>
          <a:xfrm>
            <a:off x="0" y="2892347"/>
            <a:ext cx="1522411" cy="2365452"/>
          </a:xfrm>
          <a:prstGeom prst="rect">
            <a:avLst/>
          </a:prstGeom>
          <a:noFill/>
          <a:ln cap="rnd">
            <a:noFill/>
          </a:ln>
        </p:spPr>
      </p:pic>
      <p:sp>
        <p:nvSpPr>
          <p:cNvPr id="4" name="Oval 12"/>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AC96A">
                  <a:alpha val="7000"/>
                </a:srgbClr>
              </a:gs>
              <a:gs pos="100000">
                <a:srgbClr val="FAC96A">
                  <a:alpha val="6000"/>
                </a:srgbClr>
              </a:gs>
            </a:gsLst>
            <a:path path="circle">
              <a:fillToRect l="50000" t="50000" r="50000" b="50000"/>
            </a:path>
          </a:gradFill>
          <a:ln cap="rnd">
            <a:noFill/>
            <a:prstDash val="solid"/>
          </a:ln>
        </p:spPr>
        <p:txBody>
          <a:bodyPr lIns="0" tIns="0" rIns="0" bIns="0">
            <a:noAutofit/>
          </a:bodyPr>
          <a:lstStyle/>
          <a:p>
            <a:endParaRPr lang="en-GB"/>
          </a:p>
        </p:txBody>
      </p:sp>
      <p:pic>
        <p:nvPicPr>
          <p:cNvPr id="5" name="Picture 14">
            <a:extLst>
              <a:ext uri="{FF2B5EF4-FFF2-40B4-BE49-F238E27FC236}">
                <a16:creationId xmlns:a16="http://schemas.microsoft.com/office/drawing/2014/main" id="{00000000-0000-0000-0000-000000000000}"/>
              </a:ext>
            </a:extLst>
          </p:cNvPr>
          <p:cNvPicPr>
            <a:picLocks noMove="1" noResize="1"/>
          </p:cNvPicPr>
          <p:nvPr/>
        </p:nvPicPr>
        <p:blipFill>
          <a:blip r:embed="rId5"/>
          <a:srcRect t="28713"/>
          <a:stretch>
            <a:fillRect/>
          </a:stretch>
        </p:blipFill>
        <p:spPr>
          <a:xfrm>
            <a:off x="8000195" y="0"/>
            <a:ext cx="1603391" cy="1143000"/>
          </a:xfrm>
          <a:prstGeom prst="rect">
            <a:avLst/>
          </a:prstGeom>
          <a:noFill/>
          <a:ln cap="rnd">
            <a:noFill/>
          </a:ln>
        </p:spPr>
      </p:pic>
      <p:pic>
        <p:nvPicPr>
          <p:cNvPr id="6" name="Picture 16">
            <a:extLst>
              <a:ext uri="{FF2B5EF4-FFF2-40B4-BE49-F238E27FC236}">
                <a16:creationId xmlns:a16="http://schemas.microsoft.com/office/drawing/2014/main" id="{00000000-0000-0000-0000-000000000000}"/>
              </a:ext>
            </a:extLst>
          </p:cNvPr>
          <p:cNvPicPr>
            <a:picLocks noMove="1" noResize="1"/>
          </p:cNvPicPr>
          <p:nvPr/>
        </p:nvPicPr>
        <p:blipFill>
          <a:blip r:embed="rId6"/>
          <a:srcRect b="24198"/>
          <a:stretch>
            <a:fillRect/>
          </a:stretch>
        </p:blipFill>
        <p:spPr>
          <a:xfrm>
            <a:off x="8609011" y="6092866"/>
            <a:ext cx="993733" cy="765133"/>
          </a:xfrm>
          <a:prstGeom prst="rect">
            <a:avLst/>
          </a:prstGeom>
          <a:noFill/>
          <a:ln cap="rnd">
            <a:noFill/>
          </a:ln>
        </p:spPr>
      </p:pic>
      <p:sp>
        <p:nvSpPr>
          <p:cNvPr id="7" name="Rectangle 18"/>
          <p:cNvSpPr>
            <a:spLocks noMove="1" noResize="1"/>
          </p:cNvSpPr>
          <p:nvPr/>
        </p:nvSpPr>
        <p:spPr>
          <a:xfrm>
            <a:off x="10437811" y="0"/>
            <a:ext cx="685800" cy="1143000"/>
          </a:xfrm>
          <a:prstGeom prst="rect">
            <a:avLst/>
          </a:prstGeom>
          <a:solidFill>
            <a:srgbClr val="F5A408"/>
          </a:solidFill>
          <a:ln cap="rnd">
            <a:noFill/>
            <a:prstDash val="solid"/>
          </a:ln>
          <a:effectLst>
            <a:outerShdw dist="25402" dir="5400000" algn="tl">
              <a:srgbClr val="000000">
                <a:alpha val="45000"/>
              </a:srgbClr>
            </a:outerShdw>
          </a:effectLst>
        </p:spPr>
        <p:txBody>
          <a:bodyPr lIns="0" tIns="0" rIns="0" bIns="0">
            <a:noAutofit/>
          </a:bodyPr>
          <a:lstStyle/>
          <a:p>
            <a:endParaRPr lang="en-GB"/>
          </a:p>
        </p:txBody>
      </p:sp>
      <p:sp>
        <p:nvSpPr>
          <p:cNvPr id="8" name="Title 1"/>
          <p:cNvSpPr txBox="1">
            <a:spLocks noGrp="1"/>
          </p:cNvSpPr>
          <p:nvPr>
            <p:ph type="title"/>
          </p:nvPr>
        </p:nvSpPr>
        <p:spPr>
          <a:xfrm>
            <a:off x="4872014" y="111757"/>
            <a:ext cx="6456386" cy="5981108"/>
          </a:xfrm>
        </p:spPr>
        <p:txBody>
          <a:bodyPr anchor="b">
            <a:normAutofit/>
          </a:bodyPr>
          <a:lstStyle/>
          <a:p>
            <a:pPr lvl="0">
              <a:lnSpc>
                <a:spcPct val="90000"/>
              </a:lnSpc>
            </a:pPr>
            <a:r>
              <a:rPr lang="en-US" sz="3200" b="1" u="sng"/>
              <a:t> Products and Services: </a:t>
            </a:r>
            <a:r>
              <a:rPr lang="en-US" sz="1800"/>
              <a:t/>
            </a:r>
            <a:br>
              <a:rPr lang="en-US" sz="1800"/>
            </a:br>
            <a:r>
              <a:rPr lang="en-US" sz="1800"/>
              <a:t> </a:t>
            </a:r>
            <a:br>
              <a:rPr lang="en-US" sz="1800"/>
            </a:br>
            <a:r>
              <a:rPr lang="en-US" sz="2400"/>
              <a:t>The business is providing exceptionally tasty food,with fresly made seasonal menu and an efficient ,professional and hospitable service: </a:t>
            </a:r>
            <a:br>
              <a:rPr lang="en-US" sz="2400"/>
            </a:br>
            <a:r>
              <a:rPr lang="en-US" sz="2400"/>
              <a:t>• Wood fired pizza </a:t>
            </a:r>
            <a:br>
              <a:rPr lang="en-US" sz="2400"/>
            </a:br>
            <a:r>
              <a:rPr lang="en-US" sz="2400"/>
              <a:t>• Daily fresh salad </a:t>
            </a:r>
            <a:br>
              <a:rPr lang="en-US" sz="2400"/>
            </a:br>
            <a:r>
              <a:rPr lang="en-US" sz="2400"/>
              <a:t>• Homemade Icecream </a:t>
            </a:r>
            <a:br>
              <a:rPr lang="en-US" sz="2400"/>
            </a:br>
            <a:r>
              <a:rPr lang="en-US" sz="2400"/>
              <a:t>• Soft drinks </a:t>
            </a:r>
            <a:br>
              <a:rPr lang="en-US" sz="2400"/>
            </a:br>
            <a:r>
              <a:rPr lang="en-US" sz="2400"/>
              <a:t>• Fresh made coffee </a:t>
            </a:r>
            <a:br>
              <a:rPr lang="en-US" sz="2400"/>
            </a:br>
            <a:r>
              <a:rPr lang="en-US" sz="2400"/>
              <a:t>• Wines</a:t>
            </a:r>
            <a:br>
              <a:rPr lang="en-US" sz="2400"/>
            </a:br>
            <a:r>
              <a:rPr lang="en-US" sz="2400"/>
              <a:t>• Home delivery</a:t>
            </a:r>
            <a:br>
              <a:rPr lang="en-US" sz="2400"/>
            </a:br>
            <a:r>
              <a:rPr lang="en-US" sz="2400"/>
              <a:t>• Take-Out menu</a:t>
            </a:r>
          </a:p>
        </p:txBody>
      </p:sp>
      <p:sp>
        <p:nvSpPr>
          <p:cNvPr id="9" name="Rectangle 20"/>
          <p:cNvSpPr>
            <a:spLocks noMove="1" noResize="1"/>
          </p:cNvSpPr>
          <p:nvPr/>
        </p:nvSpPr>
        <p:spPr>
          <a:xfrm>
            <a:off x="0" y="0"/>
            <a:ext cx="3577809" cy="6858000"/>
          </a:xfrm>
          <a:prstGeom prst="rect">
            <a:avLst/>
          </a:prstGeom>
          <a:solidFill>
            <a:srgbClr val="FFFFFF"/>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0" name="Freeform 8"/>
          <p:cNvSpPr>
            <a:spLocks noMove="1" noResize="1"/>
          </p:cNvSpPr>
          <p:nvPr/>
        </p:nvSpPr>
        <p:spPr>
          <a:xfrm flipH="1">
            <a:off x="4135694"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val f5"/>
              <a:gd name="f86" fmla="val f6"/>
              <a:gd name="f87" fmla="val f7"/>
              <a:gd name="f88" fmla="*/ f82 f0 1"/>
              <a:gd name="f89" fmla="+- f87 0 f85"/>
              <a:gd name="f90" fmla="+- f86 0 f85"/>
              <a:gd name="f91" fmla="*/ f88 1 f2"/>
              <a:gd name="f92" fmla="*/ f90 1 559472"/>
              <a:gd name="f93" fmla="*/ f89 1 3709642"/>
              <a:gd name="f94" fmla="*/ 0 f90 1"/>
              <a:gd name="f95" fmla="*/ 0 f89 1"/>
              <a:gd name="f96" fmla="*/ 473952 f90 1"/>
              <a:gd name="f97" fmla="*/ 485840 f90 1"/>
              <a:gd name="f98" fmla="*/ 161194 f89 1"/>
              <a:gd name="f99" fmla="*/ 523949 f90 1"/>
              <a:gd name="f100" fmla="*/ 3672197 f89 1"/>
              <a:gd name="f101" fmla="*/ 454748 f90 1"/>
              <a:gd name="f102" fmla="*/ 3709642 f89 1"/>
              <a:gd name="f103" fmla="*/ 448224 f90 1"/>
              <a:gd name="f104" fmla="*/ 3510471 f89 1"/>
              <a:gd name="f105" fmla="*/ 443564 f90 1"/>
              <a:gd name="f106" fmla="*/ 3408563 f89 1"/>
              <a:gd name="f107" fmla="*/ 438902 f90 1"/>
              <a:gd name="f108" fmla="*/ 3304407 f89 1"/>
              <a:gd name="f109" fmla="*/ 433941 f90 1"/>
              <a:gd name="f110" fmla="*/ 3198777 f89 1"/>
              <a:gd name="f111" fmla="*/ 427584 f90 1"/>
              <a:gd name="f112" fmla="*/ 3092510 f89 1"/>
              <a:gd name="f113" fmla="*/ 420988 f90 1"/>
              <a:gd name="f114" fmla="*/ 2984390 f89 1"/>
              <a:gd name="f115" fmla="*/ 414330 f90 1"/>
              <a:gd name="f116" fmla="*/ 2874401 f89 1"/>
              <a:gd name="f117" fmla="*/ 406840 f90 1"/>
              <a:gd name="f118" fmla="*/ 2762980 f89 1"/>
              <a:gd name="f119" fmla="*/ 397745 f90 1"/>
              <a:gd name="f120" fmla="*/ 2650566 f89 1"/>
              <a:gd name="f121" fmla="*/ 389154 f90 1"/>
              <a:gd name="f122" fmla="*/ 2536612 f89 1"/>
              <a:gd name="f123" fmla="*/ 379225 f90 1"/>
              <a:gd name="f124" fmla="*/ 2421642 f89 1"/>
              <a:gd name="f125" fmla="*/ 368316 f90 1"/>
              <a:gd name="f126" fmla="*/ 2305627 f89 1"/>
              <a:gd name="f127" fmla="*/ 357466 f90 1"/>
              <a:gd name="f128" fmla="*/ 2189233 f89 1"/>
              <a:gd name="f129" fmla="*/ 344982 f90 1"/>
              <a:gd name="f130" fmla="*/ 2071473 f89 1"/>
              <a:gd name="f131" fmla="*/ 332466 f90 1"/>
              <a:gd name="f132" fmla="*/ 1952216 f89 1"/>
              <a:gd name="f133" fmla="*/ 319121 f90 1"/>
              <a:gd name="f134" fmla="*/ 1833776 f89 1"/>
              <a:gd name="f135" fmla="*/ 304408 f90 1"/>
              <a:gd name="f136" fmla="*/ 1713948 f89 1"/>
              <a:gd name="f137" fmla="*/ 288685 f90 1"/>
              <a:gd name="f138" fmla="*/ 1592703 f89 1"/>
              <a:gd name="f139" fmla="*/ 273050 f90 1"/>
              <a:gd name="f140" fmla="*/ 1471451 f89 1"/>
              <a:gd name="f141" fmla="*/ 255813 f90 1"/>
              <a:gd name="f142" fmla="*/ 1350328 f89 1"/>
              <a:gd name="f143" fmla="*/ 237060 f90 1"/>
              <a:gd name="f144" fmla="*/ 1227080 f89 1"/>
              <a:gd name="f145" fmla="*/ 218488 f90 1"/>
              <a:gd name="f146" fmla="*/ 1106065 f89 1"/>
              <a:gd name="f147" fmla="*/ 198221 f90 1"/>
              <a:gd name="f148" fmla="*/ 982940 f89 1"/>
              <a:gd name="f149" fmla="*/ 177152 f90 1"/>
              <a:gd name="f150" fmla="*/ 858755 f89 1"/>
              <a:gd name="f151" fmla="*/ 155551 f90 1"/>
              <a:gd name="f152" fmla="*/ 736861 f89 1"/>
              <a:gd name="f153" fmla="*/ 131782 f90 1"/>
              <a:gd name="f154" fmla="*/ 613645 f89 1"/>
              <a:gd name="f155" fmla="*/ 107123 f90 1"/>
              <a:gd name="f156" fmla="*/ 490500 f89 1"/>
              <a:gd name="f157" fmla="*/ 82552 f90 1"/>
              <a:gd name="f158" fmla="*/ 367348 f89 1"/>
              <a:gd name="f159" fmla="*/ 55608 f90 1"/>
              <a:gd name="f160" fmla="*/ 244762 f89 1"/>
              <a:gd name="f161" fmla="*/ 28130 f90 1"/>
              <a:gd name="f162" fmla="*/ 122220 f89 1"/>
              <a:gd name="f163" fmla="+- f91 0 f1"/>
              <a:gd name="f164" fmla="*/ f94 1 559472"/>
              <a:gd name="f165" fmla="*/ f95 1 3709642"/>
              <a:gd name="f166" fmla="*/ f96 1 55947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159 1 559472"/>
              <a:gd name="f230" fmla="*/ f160 1 3709642"/>
              <a:gd name="f231" fmla="*/ f161 1 559472"/>
              <a:gd name="f232" fmla="*/ f162 1 3709642"/>
              <a:gd name="f233" fmla="*/ f85 1 f92"/>
              <a:gd name="f234" fmla="*/ f86 1 f92"/>
              <a:gd name="f235" fmla="*/ f85 1 f93"/>
              <a:gd name="f236" fmla="*/ f87 1 f93"/>
              <a:gd name="f237" fmla="*/ f164 1 f92"/>
              <a:gd name="f238" fmla="*/ f165 1 f93"/>
              <a:gd name="f239" fmla="*/ f166 1 f92"/>
              <a:gd name="f240" fmla="*/ f167 1 f92"/>
              <a:gd name="f241" fmla="*/ f168 1 f93"/>
              <a:gd name="f242" fmla="*/ f169 1 f92"/>
              <a:gd name="f243" fmla="*/ f170 1 f93"/>
              <a:gd name="f244" fmla="*/ f171 1 f92"/>
              <a:gd name="f245" fmla="*/ f172 1 f93"/>
              <a:gd name="f246" fmla="*/ f173 1 f92"/>
              <a:gd name="f247" fmla="*/ f174 1 f93"/>
              <a:gd name="f248" fmla="*/ f175 1 f92"/>
              <a:gd name="f249" fmla="*/ f176 1 f93"/>
              <a:gd name="f250" fmla="*/ f177 1 f92"/>
              <a:gd name="f251" fmla="*/ f178 1 f93"/>
              <a:gd name="f252" fmla="*/ f179 1 f92"/>
              <a:gd name="f253" fmla="*/ f180 1 f93"/>
              <a:gd name="f254" fmla="*/ f181 1 f92"/>
              <a:gd name="f255" fmla="*/ f182 1 f93"/>
              <a:gd name="f256" fmla="*/ f183 1 f92"/>
              <a:gd name="f257" fmla="*/ f184 1 f93"/>
              <a:gd name="f258" fmla="*/ f185 1 f92"/>
              <a:gd name="f259" fmla="*/ f186 1 f93"/>
              <a:gd name="f260" fmla="*/ f187 1 f92"/>
              <a:gd name="f261" fmla="*/ f188 1 f93"/>
              <a:gd name="f262" fmla="*/ f189 1 f92"/>
              <a:gd name="f263" fmla="*/ f190 1 f93"/>
              <a:gd name="f264" fmla="*/ f191 1 f92"/>
              <a:gd name="f265" fmla="*/ f192 1 f93"/>
              <a:gd name="f266" fmla="*/ f193 1 f92"/>
              <a:gd name="f267" fmla="*/ f194 1 f93"/>
              <a:gd name="f268" fmla="*/ f195 1 f92"/>
              <a:gd name="f269" fmla="*/ f196 1 f93"/>
              <a:gd name="f270" fmla="*/ f197 1 f92"/>
              <a:gd name="f271" fmla="*/ f198 1 f93"/>
              <a:gd name="f272" fmla="*/ f199 1 f92"/>
              <a:gd name="f273" fmla="*/ f200 1 f93"/>
              <a:gd name="f274" fmla="*/ f201 1 f92"/>
              <a:gd name="f275" fmla="*/ f202 1 f93"/>
              <a:gd name="f276" fmla="*/ f203 1 f92"/>
              <a:gd name="f277" fmla="*/ f204 1 f93"/>
              <a:gd name="f278" fmla="*/ f205 1 f92"/>
              <a:gd name="f279" fmla="*/ f206 1 f93"/>
              <a:gd name="f280" fmla="*/ f207 1 f92"/>
              <a:gd name="f281" fmla="*/ f208 1 f93"/>
              <a:gd name="f282" fmla="*/ f209 1 f92"/>
              <a:gd name="f283" fmla="*/ f210 1 f93"/>
              <a:gd name="f284" fmla="*/ f211 1 f92"/>
              <a:gd name="f285" fmla="*/ f212 1 f93"/>
              <a:gd name="f286" fmla="*/ f213 1 f92"/>
              <a:gd name="f287" fmla="*/ f214 1 f93"/>
              <a:gd name="f288" fmla="*/ f215 1 f92"/>
              <a:gd name="f289" fmla="*/ f216 1 f93"/>
              <a:gd name="f290" fmla="*/ f217 1 f92"/>
              <a:gd name="f291" fmla="*/ f218 1 f93"/>
              <a:gd name="f292" fmla="*/ f219 1 f92"/>
              <a:gd name="f293" fmla="*/ f220 1 f93"/>
              <a:gd name="f294" fmla="*/ f221 1 f92"/>
              <a:gd name="f295" fmla="*/ f222 1 f93"/>
              <a:gd name="f296" fmla="*/ f223 1 f92"/>
              <a:gd name="f297" fmla="*/ f224 1 f93"/>
              <a:gd name="f298" fmla="*/ f225 1 f92"/>
              <a:gd name="f299" fmla="*/ f226 1 f93"/>
              <a:gd name="f300" fmla="*/ f227 1 f92"/>
              <a:gd name="f301" fmla="*/ f228 1 f93"/>
              <a:gd name="f302" fmla="*/ f229 1 f92"/>
              <a:gd name="f303" fmla="*/ f230 1 f93"/>
              <a:gd name="f304" fmla="*/ f231 1 f92"/>
              <a:gd name="f305" fmla="*/ f232 1 f93"/>
              <a:gd name="f306" fmla="*/ f233 f83 1"/>
              <a:gd name="f307" fmla="*/ f234 f83 1"/>
              <a:gd name="f308" fmla="*/ f236 f84 1"/>
              <a:gd name="f309" fmla="*/ f235 f84 1"/>
              <a:gd name="f310" fmla="*/ f237 f83 1"/>
              <a:gd name="f311" fmla="*/ f238 f84 1"/>
              <a:gd name="f312" fmla="*/ f239 f83 1"/>
              <a:gd name="f313" fmla="*/ f240 f83 1"/>
              <a:gd name="f314" fmla="*/ f241 f84 1"/>
              <a:gd name="f315" fmla="*/ f242 f83 1"/>
              <a:gd name="f316" fmla="*/ f243 f84 1"/>
              <a:gd name="f317" fmla="*/ f244 f83 1"/>
              <a:gd name="f318" fmla="*/ f245 f84 1"/>
              <a:gd name="f319" fmla="*/ f246 f83 1"/>
              <a:gd name="f320" fmla="*/ f247 f84 1"/>
              <a:gd name="f321" fmla="*/ f248 f83 1"/>
              <a:gd name="f322" fmla="*/ f249 f84 1"/>
              <a:gd name="f323" fmla="*/ f250 f83 1"/>
              <a:gd name="f324" fmla="*/ f251 f84 1"/>
              <a:gd name="f325" fmla="*/ f252 f83 1"/>
              <a:gd name="f326" fmla="*/ f253 f84 1"/>
              <a:gd name="f327" fmla="*/ f254 f83 1"/>
              <a:gd name="f328" fmla="*/ f255 f84 1"/>
              <a:gd name="f329" fmla="*/ f256 f83 1"/>
              <a:gd name="f330" fmla="*/ f257 f84 1"/>
              <a:gd name="f331" fmla="*/ f258 f83 1"/>
              <a:gd name="f332" fmla="*/ f259 f84 1"/>
              <a:gd name="f333" fmla="*/ f260 f83 1"/>
              <a:gd name="f334" fmla="*/ f261 f84 1"/>
              <a:gd name="f335" fmla="*/ f262 f83 1"/>
              <a:gd name="f336" fmla="*/ f263 f84 1"/>
              <a:gd name="f337" fmla="*/ f264 f83 1"/>
              <a:gd name="f338" fmla="*/ f265 f84 1"/>
              <a:gd name="f339" fmla="*/ f266 f83 1"/>
              <a:gd name="f340" fmla="*/ f267 f84 1"/>
              <a:gd name="f341" fmla="*/ f268 f83 1"/>
              <a:gd name="f342" fmla="*/ f269 f84 1"/>
              <a:gd name="f343" fmla="*/ f270 f83 1"/>
              <a:gd name="f344" fmla="*/ f271 f84 1"/>
              <a:gd name="f345" fmla="*/ f272 f83 1"/>
              <a:gd name="f346" fmla="*/ f273 f84 1"/>
              <a:gd name="f347" fmla="*/ f274 f83 1"/>
              <a:gd name="f348" fmla="*/ f275 f84 1"/>
              <a:gd name="f349" fmla="*/ f276 f83 1"/>
              <a:gd name="f350" fmla="*/ f277 f84 1"/>
              <a:gd name="f351" fmla="*/ f278 f83 1"/>
              <a:gd name="f352" fmla="*/ f279 f84 1"/>
              <a:gd name="f353" fmla="*/ f280 f83 1"/>
              <a:gd name="f354" fmla="*/ f281 f84 1"/>
              <a:gd name="f355" fmla="*/ f282 f83 1"/>
              <a:gd name="f356" fmla="*/ f283 f84 1"/>
              <a:gd name="f357" fmla="*/ f284 f83 1"/>
              <a:gd name="f358" fmla="*/ f285 f84 1"/>
              <a:gd name="f359" fmla="*/ f286 f83 1"/>
              <a:gd name="f360" fmla="*/ f287 f84 1"/>
              <a:gd name="f361" fmla="*/ f288 f83 1"/>
              <a:gd name="f362" fmla="*/ f289 f84 1"/>
              <a:gd name="f363" fmla="*/ f290 f83 1"/>
              <a:gd name="f364" fmla="*/ f291 f84 1"/>
              <a:gd name="f365" fmla="*/ f292 f83 1"/>
              <a:gd name="f366" fmla="*/ f293 f84 1"/>
              <a:gd name="f367" fmla="*/ f294 f83 1"/>
              <a:gd name="f368" fmla="*/ f295 f84 1"/>
              <a:gd name="f369" fmla="*/ f296 f83 1"/>
              <a:gd name="f370" fmla="*/ f297 f84 1"/>
              <a:gd name="f371" fmla="*/ f298 f83 1"/>
              <a:gd name="f372" fmla="*/ f299 f84 1"/>
              <a:gd name="f373" fmla="*/ f300 f83 1"/>
              <a:gd name="f374" fmla="*/ f301 f84 1"/>
              <a:gd name="f375" fmla="*/ f302 f83 1"/>
              <a:gd name="f376" fmla="*/ f303 f84 1"/>
              <a:gd name="f377" fmla="*/ f304 f83 1"/>
              <a:gd name="f378" fmla="*/ f305 f84 1"/>
            </a:gdLst>
            <a:ahLst/>
            <a:cxnLst>
              <a:cxn ang="3cd4">
                <a:pos x="hc" y="t"/>
              </a:cxn>
              <a:cxn ang="0">
                <a:pos x="r" y="vc"/>
              </a:cxn>
              <a:cxn ang="cd4">
                <a:pos x="hc" y="b"/>
              </a:cxn>
              <a:cxn ang="cd2">
                <a:pos x="l" y="vc"/>
              </a:cxn>
              <a:cxn ang="f163">
                <a:pos x="f310" y="f311"/>
              </a:cxn>
              <a:cxn ang="f163">
                <a:pos x="f312" y="f311"/>
              </a:cxn>
              <a:cxn ang="f163">
                <a:pos x="f313" y="f314"/>
              </a:cxn>
              <a:cxn ang="f163">
                <a:pos x="f315" y="f316"/>
              </a:cxn>
              <a:cxn ang="f163">
                <a:pos x="f317" y="f318"/>
              </a:cxn>
              <a:cxn ang="f163">
                <a:pos x="f319" y="f320"/>
              </a:cxn>
              <a:cxn ang="f163">
                <a:pos x="f321" y="f322"/>
              </a:cxn>
              <a:cxn ang="f163">
                <a:pos x="f323" y="f324"/>
              </a:cxn>
              <a:cxn ang="f163">
                <a:pos x="f325" y="f326"/>
              </a:cxn>
              <a:cxn ang="f163">
                <a:pos x="f327" y="f328"/>
              </a:cxn>
              <a:cxn ang="f163">
                <a:pos x="f329" y="f330"/>
              </a:cxn>
              <a:cxn ang="f163">
                <a:pos x="f331" y="f332"/>
              </a:cxn>
              <a:cxn ang="f163">
                <a:pos x="f333" y="f334"/>
              </a:cxn>
              <a:cxn ang="f163">
                <a:pos x="f335" y="f336"/>
              </a:cxn>
              <a:cxn ang="f163">
                <a:pos x="f337" y="f338"/>
              </a:cxn>
              <a:cxn ang="f163">
                <a:pos x="f339" y="f340"/>
              </a:cxn>
              <a:cxn ang="f163">
                <a:pos x="f341" y="f342"/>
              </a:cxn>
              <a:cxn ang="f163">
                <a:pos x="f343" y="f344"/>
              </a:cxn>
              <a:cxn ang="f163">
                <a:pos x="f345" y="f346"/>
              </a:cxn>
              <a:cxn ang="f163">
                <a:pos x="f347" y="f348"/>
              </a:cxn>
              <a:cxn ang="f163">
                <a:pos x="f349" y="f350"/>
              </a:cxn>
              <a:cxn ang="f163">
                <a:pos x="f351" y="f352"/>
              </a:cxn>
              <a:cxn ang="f163">
                <a:pos x="f353" y="f354"/>
              </a:cxn>
              <a:cxn ang="f163">
                <a:pos x="f355" y="f356"/>
              </a:cxn>
              <a:cxn ang="f163">
                <a:pos x="f357" y="f358"/>
              </a:cxn>
              <a:cxn ang="f163">
                <a:pos x="f359" y="f360"/>
              </a:cxn>
              <a:cxn ang="f163">
                <a:pos x="f361" y="f362"/>
              </a:cxn>
              <a:cxn ang="f163">
                <a:pos x="f363" y="f364"/>
              </a:cxn>
              <a:cxn ang="f163">
                <a:pos x="f365" y="f366"/>
              </a:cxn>
              <a:cxn ang="f163">
                <a:pos x="f367" y="f368"/>
              </a:cxn>
              <a:cxn ang="f163">
                <a:pos x="f369" y="f370"/>
              </a:cxn>
              <a:cxn ang="f163">
                <a:pos x="f371" y="f372"/>
              </a:cxn>
              <a:cxn ang="f163">
                <a:pos x="f373" y="f374"/>
              </a:cxn>
              <a:cxn ang="f163">
                <a:pos x="f375" y="f376"/>
              </a:cxn>
              <a:cxn ang="f163">
                <a:pos x="f377" y="f378"/>
              </a:cxn>
              <a:cxn ang="f163">
                <a:pos x="f310" y="f311"/>
              </a:cxn>
            </a:cxnLst>
            <a:rect l="f306" t="f309" r="f307" b="f308"/>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FFFFFF">
              <a:alpha val="20000"/>
            </a:srgbClr>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11" name="Freeform 5"/>
          <p:cNvSpPr>
            <a:spLocks noMove="1" noResize="1"/>
          </p:cNvSpPr>
          <p:nvPr/>
        </p:nvSpPr>
        <p:spPr>
          <a:xfrm rot="5399996" flipH="1">
            <a:off x="380609" y="2756642"/>
            <a:ext cx="6858000" cy="134471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noAutofit/>
          </a:bodyPr>
          <a:lstStyle/>
          <a:p>
            <a:endParaRPr lang="en-GB"/>
          </a:p>
        </p:txBody>
      </p:sp>
      <p:pic>
        <p:nvPicPr>
          <p:cNvPr id="12" name="Picture 3" descr="A picture containing clipart&#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7"/>
          <a:stretch>
            <a:fillRect/>
          </a:stretch>
        </p:blipFill>
        <p:spPr>
          <a:xfrm>
            <a:off x="647239" y="2074883"/>
            <a:ext cx="2936833" cy="2936833"/>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pic>
        <p:nvPicPr>
          <p:cNvPr id="2" name="Picture 5" descr="A close up of a slice of pizza&#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696724" y="802642"/>
            <a:ext cx="8676641" cy="5476241"/>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p:cNvSpPr txBox="1">
            <a:spLocks noGrp="1"/>
          </p:cNvSpPr>
          <p:nvPr>
            <p:ph type="title"/>
          </p:nvPr>
        </p:nvSpPr>
        <p:spPr>
          <a:xfrm>
            <a:off x="477517" y="314955"/>
            <a:ext cx="9573310" cy="6614156"/>
          </a:xfrm>
        </p:spPr>
        <p:txBody>
          <a:bodyPr/>
          <a:lstStyle/>
          <a:p>
            <a:pPr lvl="0"/>
            <a:r>
              <a:rPr lang="en-GB" sz="3200" b="1" u="sng"/>
              <a:t>Target Market: </a:t>
            </a:r>
            <a:r>
              <a:rPr lang="en-GB" sz="3200"/>
              <a:t/>
            </a:r>
            <a:br>
              <a:rPr lang="en-GB" sz="3200"/>
            </a:br>
            <a:r>
              <a:rPr lang="en-GB" sz="3200"/>
              <a:t> </a:t>
            </a:r>
            <a:br>
              <a:rPr lang="en-GB" sz="3200"/>
            </a:br>
            <a:r>
              <a:rPr lang="en-GB" sz="3200"/>
              <a:t>Is a group of customers that a firm plans to reach them with marketing efforts.We try to satisfy all kind of customers,from kids to adults,offering them more sizes of pizzas and a lot of offers : </a:t>
            </a:r>
            <a:br>
              <a:rPr lang="en-GB" sz="3200"/>
            </a:br>
            <a:r>
              <a:rPr lang="en-GB" sz="3200"/>
              <a:t> *kids offers</a:t>
            </a:r>
            <a:br>
              <a:rPr lang="en-GB" sz="3200"/>
            </a:br>
            <a:r>
              <a:rPr lang="en-GB" sz="3200"/>
              <a:t>*couple  offers</a:t>
            </a:r>
            <a:br>
              <a:rPr lang="en-GB" sz="3200"/>
            </a:br>
            <a:r>
              <a:rPr lang="en-GB" sz="3200"/>
              <a:t>*family offers</a:t>
            </a:r>
            <a:br>
              <a:rPr lang="en-GB" sz="3200"/>
            </a:br>
            <a:r>
              <a:rPr lang="en-GB" sz="3200"/>
              <a:t>*catering for special ocasions</a:t>
            </a:r>
          </a:p>
        </p:txBody>
      </p:sp>
      <p:pic>
        <p:nvPicPr>
          <p:cNvPr id="3" name="Picture 5" descr="A picture containing clipart&#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48871"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u="sng"/>
              <a:t>Market Segment: </a:t>
            </a:r>
            <a:r>
              <a:rPr lang="en-GB"/>
              <a:t/>
            </a:r>
            <a:br>
              <a:rPr lang="en-GB"/>
            </a:br>
            <a:r>
              <a:rPr lang="en-GB"/>
              <a:t> </a:t>
            </a:r>
            <a:br>
              <a:rPr lang="en-GB"/>
            </a:br>
            <a:r>
              <a:rPr lang="en-GB"/>
              <a:t>    According to Kotler and Armstrong’s Principles of Marketing, market segmentation is used to research the entire market as a whole and then place consumers into separate groups based on common characteristics. </a:t>
            </a:r>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48871"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pic>
        <p:nvPicPr>
          <p:cNvPr id="2" name="Picture 3" descr="A group of people posing for the camera&#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741678" y="316775"/>
            <a:ext cx="9682481" cy="6224448"/>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p:cNvSpPr txBox="1">
            <a:spLocks noGrp="1"/>
          </p:cNvSpPr>
          <p:nvPr>
            <p:ph type="title"/>
          </p:nvPr>
        </p:nvSpPr>
        <p:spPr>
          <a:xfrm>
            <a:off x="213356" y="452719"/>
            <a:ext cx="9837471" cy="492157"/>
          </a:xfrm>
        </p:spPr>
        <p:txBody>
          <a:bodyPr/>
          <a:lstStyle/>
          <a:p>
            <a:pPr lvl="0"/>
            <a:r>
              <a:rPr lang="en-GB" sz="2800" b="1" u="sng"/>
              <a:t>Micro Environment</a:t>
            </a:r>
            <a:r>
              <a:rPr lang="en-GB" sz="2400"/>
              <a:t>: in marketing includes all those micro factors that affect business strategy,decision making and performance</a:t>
            </a:r>
          </a:p>
        </p:txBody>
      </p:sp>
      <p:sp>
        <p:nvSpPr>
          <p:cNvPr id="3" name="Rectangle 2"/>
          <p:cNvSpPr/>
          <p:nvPr/>
        </p:nvSpPr>
        <p:spPr>
          <a:xfrm>
            <a:off x="132075" y="1127756"/>
            <a:ext cx="9011924" cy="5324532"/>
          </a:xfrm>
          <a:prstGeom prst="rect">
            <a:avLst/>
          </a:prstGeom>
          <a:noFill/>
          <a:ln cap="rnd">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a:rPr>
              <a:t>• Suppliers: the hospitability company’s performance is dependent upon its suppliers.To produce the best products on the market ,we get the best suppliers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a:rPr>
              <a:t> • Customers: local and other customers buying our pruducts will play a large role to grow-up our business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a:rPr>
              <a:t>• Competitors: as a new business we need to fight against the competitors,local and others,offering to customers better products and services for better prices.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a:rPr>
              <a:t>• Employees: for most hospitality organizations,the local labor market is a key resource.The availability and quality of skilled employeeswho have been educated and can be easily trained ,is an important factor in delivering a quality service</a:t>
            </a:r>
          </a:p>
        </p:txBody>
      </p:sp>
      <p:pic>
        <p:nvPicPr>
          <p:cNvPr id="4" name="Picture 4" descr="A picture containing clipart&#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50837"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u="sng"/>
              <a:t>SWOT Analysis: </a:t>
            </a:r>
            <a:r>
              <a:rPr lang="en-GB" sz="3200" b="1" u="sng"/>
              <a:t>is a framework used to evaluate a company`s competitive position and to develop strategic planning.</a:t>
            </a:r>
            <a:r>
              <a:rPr lang="en-GB" b="1" u="sng"/>
              <a:t/>
            </a:r>
            <a:br>
              <a:rPr lang="en-GB" b="1" u="sng"/>
            </a:br>
            <a:r>
              <a:rPr lang="en-GB" b="1" u="sng"/>
              <a:t/>
            </a:r>
            <a:br>
              <a:rPr lang="en-GB" b="1" u="sng"/>
            </a:br>
            <a:endParaRPr lang="en-GB" b="1" u="sng"/>
          </a:p>
        </p:txBody>
      </p:sp>
      <p:pic>
        <p:nvPicPr>
          <p:cNvPr id="3" name="Picture 3" descr="A screenshot of a cell phone&#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487676" y="2428244"/>
            <a:ext cx="10312402" cy="4384548"/>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p:cNvSpPr txBox="1">
            <a:spLocks noGrp="1"/>
          </p:cNvSpPr>
          <p:nvPr>
            <p:ph type="title"/>
          </p:nvPr>
        </p:nvSpPr>
        <p:spPr>
          <a:xfrm>
            <a:off x="646115" y="452719"/>
            <a:ext cx="9404722" cy="6588160"/>
          </a:xfrm>
        </p:spPr>
        <p:txBody>
          <a:bodyPr/>
          <a:lstStyle/>
          <a:p>
            <a:pPr lvl="0"/>
            <a:r>
              <a:rPr lang="en-GB" b="1" u="sng"/>
              <a:t>Strengths: </a:t>
            </a:r>
            <a:r>
              <a:rPr lang="en-GB"/>
              <a:t/>
            </a:r>
            <a:br>
              <a:rPr lang="en-GB"/>
            </a:br>
            <a:r>
              <a:rPr lang="en-GB"/>
              <a:t/>
            </a:r>
            <a:br>
              <a:rPr lang="en-GB"/>
            </a:br>
            <a:r>
              <a:rPr lang="en-GB"/>
              <a:t>• Tasty food </a:t>
            </a:r>
            <a:br>
              <a:rPr lang="en-GB"/>
            </a:br>
            <a:r>
              <a:rPr lang="en-GB"/>
              <a:t>• Quality service </a:t>
            </a:r>
            <a:br>
              <a:rPr lang="en-GB"/>
            </a:br>
            <a:r>
              <a:rPr lang="en-GB"/>
              <a:t>• Pricing structure </a:t>
            </a:r>
            <a:br>
              <a:rPr lang="en-GB"/>
            </a:br>
            <a:r>
              <a:rPr lang="en-GB"/>
              <a:t>• Special promotions </a:t>
            </a:r>
            <a:br>
              <a:rPr lang="en-GB"/>
            </a:br>
            <a:r>
              <a:rPr lang="en-GB"/>
              <a:t>• Specific ethnic food</a:t>
            </a:r>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48871"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p:cNvSpPr txBox="1">
            <a:spLocks noGrp="1"/>
          </p:cNvSpPr>
          <p:nvPr>
            <p:ph type="title"/>
          </p:nvPr>
        </p:nvSpPr>
        <p:spPr>
          <a:xfrm>
            <a:off x="646115" y="452719"/>
            <a:ext cx="9404722" cy="5419758"/>
          </a:xfrm>
        </p:spPr>
        <p:txBody>
          <a:bodyPr/>
          <a:lstStyle/>
          <a:p>
            <a:pPr lvl="0"/>
            <a:r>
              <a:rPr lang="en-GB" b="1" u="sng"/>
              <a:t>Weaknesses: </a:t>
            </a:r>
            <a:r>
              <a:rPr lang="en-GB"/>
              <a:t/>
            </a:r>
            <a:br>
              <a:rPr lang="en-GB"/>
            </a:br>
            <a:r>
              <a:rPr lang="en-GB"/>
              <a:t/>
            </a:r>
            <a:br>
              <a:rPr lang="en-GB"/>
            </a:br>
            <a:r>
              <a:rPr lang="en-GB"/>
              <a:t>• Wait staff </a:t>
            </a:r>
            <a:br>
              <a:rPr lang="en-GB"/>
            </a:br>
            <a:r>
              <a:rPr lang="en-GB"/>
              <a:t>• High level of  competition with other local business </a:t>
            </a:r>
            <a:br>
              <a:rPr lang="en-GB"/>
            </a:br>
            <a:r>
              <a:rPr lang="en-GB"/>
              <a:t>•Dificulties to make profit in the first year</a:t>
            </a:r>
            <a:br>
              <a:rPr lang="en-GB"/>
            </a:br>
            <a:r>
              <a:rPr lang="en-GB"/>
              <a:t> </a:t>
            </a:r>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48871"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u="sng"/>
              <a:t>Opportunities:</a:t>
            </a:r>
            <a:r>
              <a:rPr lang="en-GB"/>
              <a:t/>
            </a:r>
            <a:br>
              <a:rPr lang="en-GB"/>
            </a:br>
            <a:r>
              <a:rPr lang="en-GB"/>
              <a:t> </a:t>
            </a:r>
            <a:br>
              <a:rPr lang="en-GB"/>
            </a:br>
            <a:r>
              <a:rPr lang="en-GB"/>
              <a:t>• Providing different types of food </a:t>
            </a:r>
            <a:br>
              <a:rPr lang="en-GB"/>
            </a:br>
            <a:r>
              <a:rPr lang="en-GB"/>
              <a:t>• More organic dishes </a:t>
            </a:r>
            <a:br>
              <a:rPr lang="en-GB"/>
            </a:br>
            <a:r>
              <a:rPr lang="en-GB"/>
              <a:t>• Take-out and home delivery service</a:t>
            </a:r>
            <a:br>
              <a:rPr lang="en-GB"/>
            </a:br>
            <a:r>
              <a:rPr lang="en-GB"/>
              <a:t>•possibility to expand the business </a:t>
            </a:r>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50837"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 </a:t>
            </a:r>
            <a:r>
              <a:rPr lang="en-GB" b="1" u="sng"/>
              <a:t>Threats: </a:t>
            </a:r>
            <a:r>
              <a:rPr lang="en-GB"/>
              <a:t/>
            </a:r>
            <a:br>
              <a:rPr lang="en-GB"/>
            </a:br>
            <a:r>
              <a:rPr lang="en-GB"/>
              <a:t/>
            </a:r>
            <a:br>
              <a:rPr lang="en-GB"/>
            </a:br>
            <a:r>
              <a:rPr lang="en-GB"/>
              <a:t>• Competitors in the same area </a:t>
            </a:r>
            <a:br>
              <a:rPr lang="en-GB"/>
            </a:br>
            <a:r>
              <a:rPr lang="en-GB"/>
              <a:t>• Potential rising price of a certain food</a:t>
            </a:r>
            <a:br>
              <a:rPr lang="en-GB"/>
            </a:br>
            <a:r>
              <a:rPr lang="en-GB"/>
              <a:t> •Access roads are vulnerable to weather conditions</a:t>
            </a:r>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50837" y="4750810"/>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3600" b="1" u="sng"/>
              <a:t>Marketing Communication Mix: </a:t>
            </a:r>
            <a:r>
              <a:rPr lang="en-GB" sz="2800"/>
              <a:t/>
            </a:r>
            <a:br>
              <a:rPr lang="en-GB" sz="2800"/>
            </a:br>
            <a:r>
              <a:rPr lang="en-GB" sz="2800"/>
              <a:t> </a:t>
            </a:r>
            <a:br>
              <a:rPr lang="en-GB" sz="2800"/>
            </a:br>
            <a:r>
              <a:rPr lang="en-GB" sz="2800"/>
              <a:t>In food industry ther competition is very tough. Having tasty food and great services ,is not enough to make your business stand out from others.It is marketing that helps you understanding your menu and your type of customer already in order to create a suitable advertising plan and brand image in the mind of stakeholder, using a very easy use website,advertising the local newspaper and radio station,posters in the bus stations,flyers</a:t>
            </a:r>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48871"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endParaRPr lang="en-GB"/>
          </a:p>
        </p:txBody>
      </p:sp>
      <p:pic>
        <p:nvPicPr>
          <p:cNvPr id="3" name="Picture 3" descr="A close up of a logo&#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0" y="71122"/>
            <a:ext cx="12191996" cy="6858000"/>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p:cNvSpPr txBox="1">
            <a:spLocks noGrp="1"/>
          </p:cNvSpPr>
          <p:nvPr>
            <p:ph type="title"/>
          </p:nvPr>
        </p:nvSpPr>
        <p:spPr>
          <a:xfrm>
            <a:off x="646115" y="452719"/>
            <a:ext cx="9404722" cy="4383441"/>
          </a:xfrm>
        </p:spPr>
        <p:txBody>
          <a:bodyPr/>
          <a:lstStyle/>
          <a:p>
            <a:pPr lvl="0"/>
            <a:r>
              <a:rPr lang="en-GB" b="1" u="sng"/>
              <a:t>POLITICAL:</a:t>
            </a:r>
            <a:r>
              <a:rPr lang="en-GB"/>
              <a:t/>
            </a:r>
            <a:br>
              <a:rPr lang="en-GB"/>
            </a:br>
            <a:r>
              <a:rPr lang="en-GB"/>
              <a:t/>
            </a:r>
            <a:br>
              <a:rPr lang="en-GB"/>
            </a:br>
            <a:r>
              <a:rPr lang="en-GB"/>
              <a:t>•Uncertianty over Brexit impacting consumer/marker behaviour  </a:t>
            </a:r>
            <a:br>
              <a:rPr lang="en-GB"/>
            </a:br>
            <a:r>
              <a:rPr lang="en-GB"/>
              <a:t>•free trade agreements </a:t>
            </a:r>
            <a:br>
              <a:rPr lang="en-GB"/>
            </a:br>
            <a:r>
              <a:rPr lang="en-GB"/>
              <a:t>• minimum wage increases </a:t>
            </a:r>
            <a:br>
              <a:rPr lang="en-GB"/>
            </a:br>
            <a:r>
              <a:rPr lang="en-GB"/>
              <a:t>• UK political instability government  </a:t>
            </a:r>
            <a:br>
              <a:rPr lang="en-GB"/>
            </a:br>
            <a:r>
              <a:rPr lang="en-GB"/>
              <a:t/>
            </a:r>
            <a:br>
              <a:rPr lang="en-GB"/>
            </a:br>
            <a:endParaRPr lang="en-GB"/>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48871"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u="sng"/>
              <a:t>Economic:</a:t>
            </a:r>
            <a:r>
              <a:rPr lang="en-GB"/>
              <a:t/>
            </a:r>
            <a:br>
              <a:rPr lang="en-GB"/>
            </a:br>
            <a:r>
              <a:rPr lang="en-GB"/>
              <a:t/>
            </a:r>
            <a:br>
              <a:rPr lang="en-GB"/>
            </a:br>
            <a:r>
              <a:rPr lang="en-GB"/>
              <a:t>•Economic growth</a:t>
            </a:r>
            <a:br>
              <a:rPr lang="en-GB"/>
            </a:br>
            <a:r>
              <a:rPr lang="en-GB"/>
              <a:t>•interest rates </a:t>
            </a:r>
            <a:br>
              <a:rPr lang="en-GB"/>
            </a:br>
            <a:r>
              <a:rPr lang="en-GB"/>
              <a:t>•exchange rates</a:t>
            </a:r>
            <a:br>
              <a:rPr lang="en-GB"/>
            </a:br>
            <a:r>
              <a:rPr lang="en-GB"/>
              <a:t>•inflation rates</a:t>
            </a:r>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50837"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u="sng"/>
              <a:t>Social:</a:t>
            </a:r>
            <a:r>
              <a:rPr lang="en-GB"/>
              <a:t/>
            </a:r>
            <a:br>
              <a:rPr lang="en-GB"/>
            </a:br>
            <a:r>
              <a:rPr lang="en-GB"/>
              <a:t/>
            </a:r>
            <a:br>
              <a:rPr lang="en-GB"/>
            </a:br>
            <a:r>
              <a:rPr lang="en-GB"/>
              <a:t>•Health consciusness </a:t>
            </a:r>
            <a:br>
              <a:rPr lang="en-GB"/>
            </a:br>
            <a:r>
              <a:rPr lang="en-GB"/>
              <a:t>•population growth rate</a:t>
            </a:r>
            <a:br>
              <a:rPr lang="en-GB"/>
            </a:br>
            <a:r>
              <a:rPr lang="en-GB"/>
              <a:t>•career attitudes</a:t>
            </a:r>
            <a:br>
              <a:rPr lang="en-GB"/>
            </a:br>
            <a:r>
              <a:rPr lang="en-GB"/>
              <a:t>•age distribution</a:t>
            </a:r>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48871"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u="sng"/>
              <a:t>Technological :</a:t>
            </a:r>
            <a:r>
              <a:rPr lang="en-GB"/>
              <a:t/>
            </a:r>
            <a:br>
              <a:rPr lang="en-GB"/>
            </a:br>
            <a:r>
              <a:rPr lang="en-GB"/>
              <a:t/>
            </a:r>
            <a:br>
              <a:rPr lang="en-GB"/>
            </a:br>
            <a:r>
              <a:rPr lang="en-GB"/>
              <a:t>• Helping customers to order on-line </a:t>
            </a:r>
            <a:br>
              <a:rPr lang="en-GB"/>
            </a:br>
            <a:r>
              <a:rPr lang="en-GB"/>
              <a:t>• Improvements in kitchen equipment ,which has changed food production techniques</a:t>
            </a:r>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48871"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u="sng"/>
              <a:t>Environmental:</a:t>
            </a:r>
            <a:br>
              <a:rPr lang="en-GB" b="1" u="sng"/>
            </a:br>
            <a:r>
              <a:rPr lang="en-GB"/>
              <a:t/>
            </a:r>
            <a:br>
              <a:rPr lang="en-GB"/>
            </a:br>
            <a:r>
              <a:rPr lang="en-GB"/>
              <a:t>• The environmental around your restaurant can affect your business in a variety of ways </a:t>
            </a:r>
            <a:br>
              <a:rPr lang="en-GB"/>
            </a:br>
            <a:r>
              <a:rPr lang="en-GB"/>
              <a:t>• new freeways can improve or discourage traffic flow near your building.</a:t>
            </a:r>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20123"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3600" b="1" u="sng"/>
              <a:t>Legal:</a:t>
            </a:r>
            <a:r>
              <a:rPr lang="en-GB"/>
              <a:t/>
            </a:r>
            <a:br>
              <a:rPr lang="en-GB"/>
            </a:br>
            <a:r>
              <a:rPr lang="en-GB"/>
              <a:t/>
            </a:r>
            <a:br>
              <a:rPr lang="en-GB"/>
            </a:br>
            <a:r>
              <a:rPr lang="en-GB"/>
              <a:t>• They have implemented some specific rules and regulation to control the supply and provision of food production in the market . </a:t>
            </a:r>
            <a:br>
              <a:rPr lang="en-GB"/>
            </a:br>
            <a:endParaRPr lang="en-GB"/>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48871"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b="1" u="sng"/>
              <a:t>Macro Environment </a:t>
            </a:r>
          </a:p>
        </p:txBody>
      </p:sp>
      <p:sp>
        <p:nvSpPr>
          <p:cNvPr id="3" name="Rectangle 2"/>
          <p:cNvSpPr/>
          <p:nvPr/>
        </p:nvSpPr>
        <p:spPr>
          <a:xfrm>
            <a:off x="101598" y="1381758"/>
            <a:ext cx="9042401" cy="3970315"/>
          </a:xfrm>
          <a:prstGeom prst="rect">
            <a:avLst/>
          </a:prstGeom>
          <a:noFill/>
          <a:ln cap="rnd">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entury Gothic"/>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entury Gothic"/>
              </a:rPr>
              <a:t>Political environment includes the legal / regulatory environment , and covers     any legislation that influences the market place: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entury Gothic"/>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entury Gothic"/>
              </a:rPr>
              <a:t>• Planning regulations- permission for restaurant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entury Gothic"/>
              </a:rPr>
              <a:t>• Licensing laws: regulate the opening times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entury Gothic"/>
              </a:rPr>
              <a:t>• Local government taxes:impact on prices </a:t>
            </a:r>
          </a:p>
        </p:txBody>
      </p:sp>
      <p:pic>
        <p:nvPicPr>
          <p:cNvPr id="4" name="Picture 4" descr="A picture containing clipart&#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50837"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4800" b="1" u="sng"/>
              <a:t>Conclusion:</a:t>
            </a:r>
            <a:r>
              <a:rPr lang="en-GB"/>
              <a:t/>
            </a:r>
            <a:br>
              <a:rPr lang="en-GB"/>
            </a:br>
            <a:r>
              <a:rPr lang="en-GB"/>
              <a:t/>
            </a:r>
            <a:br>
              <a:rPr lang="en-GB"/>
            </a:br>
            <a:r>
              <a:rPr lang="en-GB"/>
              <a:t> in short time we will be the best pizza Shop, delivering the best products and services. </a:t>
            </a:r>
          </a:p>
        </p:txBody>
      </p:sp>
      <p:pic>
        <p:nvPicPr>
          <p:cNvPr id="3" name="Picture 3" descr="A drawing of a cartoon character&#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8087365" y="3187973"/>
            <a:ext cx="4104641" cy="3670026"/>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3200" b="1" u="sng"/>
              <a:t>References: </a:t>
            </a:r>
            <a:r>
              <a:rPr lang="en-GB" sz="2400"/>
              <a:t/>
            </a:r>
            <a:br>
              <a:rPr lang="en-GB" sz="2400"/>
            </a:br>
            <a:r>
              <a:rPr lang="en-GB" sz="2400"/>
              <a:t/>
            </a:r>
            <a:br>
              <a:rPr lang="en-GB" sz="2400"/>
            </a:br>
            <a:r>
              <a:rPr lang="en-GB" sz="2400"/>
              <a:t> </a:t>
            </a:r>
            <a:r>
              <a:rPr lang="en-GB" sz="2800"/>
              <a:t>Kotler, P. (1999). Kotler on Marketing. Simon and Schuster, pp. xiii. Kotler, P. (2000). Marketing Management. Prentice Hall. Kotler, P., Bowen, J. and Makens, J. (2003). Marketing for Hospitality and Tourism, 3rd edn. Prentice Hall. Levitt, T. (1960). Marketing myopia, Harvard Business Review, 38, 45–56. Lewis R. C. and Chambers, R. E. (2000). Marketing Leadership in Hospitality: Foundations and Practice. John Wiley. Middleton, V. T. C. and Clarke, J. (2000). Marketing in Travel and Tourism.</a:t>
            </a:r>
          </a:p>
        </p:txBody>
      </p:sp>
      <p:pic>
        <p:nvPicPr>
          <p:cNvPr id="3"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0050837" y="4714875"/>
            <a:ext cx="2143125" cy="2143125"/>
          </a:xfrm>
          <a:prstGeom prst="rect">
            <a:avLst/>
          </a:prstGeom>
          <a:noFill/>
          <a:ln cap="rnd">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p:cNvSpPr txBox="1">
            <a:spLocks noGrp="1"/>
          </p:cNvSpPr>
          <p:nvPr>
            <p:ph type="title"/>
          </p:nvPr>
        </p:nvSpPr>
        <p:spPr>
          <a:xfrm>
            <a:off x="193038" y="452719"/>
            <a:ext cx="8402321" cy="4962558"/>
          </a:xfrm>
        </p:spPr>
        <p:txBody>
          <a:bodyPr/>
          <a:lstStyle/>
          <a:p>
            <a:pPr lvl="0"/>
            <a:r>
              <a:rPr lang="en-GB" b="1" u="sng"/>
              <a:t>Management Team :</a:t>
            </a:r>
            <a:r>
              <a:rPr lang="en-GB"/>
              <a:t/>
            </a:r>
            <a:br>
              <a:rPr lang="en-GB"/>
            </a:br>
            <a:r>
              <a:rPr lang="en-GB"/>
              <a:t/>
            </a:r>
            <a:br>
              <a:rPr lang="en-GB"/>
            </a:br>
            <a:r>
              <a:rPr lang="en-GB"/>
              <a:t>Radu Grecu  ……….1815350</a:t>
            </a:r>
            <a:br>
              <a:rPr lang="en-GB"/>
            </a:br>
            <a:r>
              <a:rPr lang="en-GB"/>
              <a:t>Costica Munteanu...1815196</a:t>
            </a:r>
            <a:br>
              <a:rPr lang="en-GB"/>
            </a:br>
            <a:r>
              <a:rPr lang="en-GB"/>
              <a:t>Elisei Mustata………..1815341</a:t>
            </a:r>
            <a:br>
              <a:rPr lang="en-GB"/>
            </a:br>
            <a:r>
              <a:rPr lang="en-GB"/>
              <a:t>Andrei Theodor……. 1816338</a:t>
            </a:r>
            <a:br>
              <a:rPr lang="en-GB"/>
            </a:br>
            <a:r>
              <a:rPr lang="en-GB"/>
              <a:t/>
            </a:r>
            <a:br>
              <a:rPr lang="en-GB"/>
            </a:br>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270</TotalTime>
  <Words>259</Words>
  <Application>Microsoft Office PowerPoint</Application>
  <PresentationFormat>Widescreen</PresentationFormat>
  <Paragraphs>54</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Century Gothic</vt:lpstr>
      <vt:lpstr>Wingdings 3</vt:lpstr>
      <vt:lpstr>Ion</vt:lpstr>
      <vt:lpstr>BASE      WOOD FIRED PIZZA</vt:lpstr>
      <vt:lpstr>PowerPoint Presentation</vt:lpstr>
      <vt:lpstr>Marketing Environment Audit </vt:lpstr>
      <vt:lpstr>        A start up Pizza Shop is one of the types of business that can create profit quickly because consuming food is human’s basic needs.    At Base Wood Fire Pizza the mission is simple: Uncompromising quality!    The story of this business was begun when I saw a documentary about the birthplace of pizza in Naples, after that I decided to open my own business, a Wood Fired Pizza Shop, offering for people a real food. </vt:lpstr>
      <vt:lpstr> Products and Services:    The business is providing exceptionally tasty food,with fresly made seasonal menu and an efficient ,professional and hospitable service:  • Wood fired pizza  • Daily fresh salad  • Homemade Icecream  • Soft drinks  • Fresh made coffee  • Wines • Home delivery • Take-Out menu</vt:lpstr>
      <vt:lpstr>PowerPoint Presentation</vt:lpstr>
      <vt:lpstr>Target Market:    Is a group of customers that a firm plans to reach them with marketing efforts.We try to satisfy all kind of customers,from kids to adults,offering them more sizes of pizzas and a lot of offers :   *kids offers *couple  offers *family offers *catering for special ocasions</vt:lpstr>
      <vt:lpstr>Market Segment:        According to Kotler and Armstrong’s Principles of Marketing, market segmentation is used to research the entire market as a whole and then place consumers into separate groups based on common characteristics. </vt:lpstr>
      <vt:lpstr>PowerPoint Presentation</vt:lpstr>
      <vt:lpstr>Micro Environment: in marketing includes all those micro factors that affect business strategy,decision making and performance</vt:lpstr>
      <vt:lpstr>SWOT Analysis: is a framework used to evaluate a company`s competitive position and to develop strategic planning.  </vt:lpstr>
      <vt:lpstr>Strengths:   • Tasty food  • Quality service  • Pricing structure  • Special promotions  • Specific ethnic food</vt:lpstr>
      <vt:lpstr>Weaknesses:   • Wait staff  • High level of  competition with other local business  •Dificulties to make profit in the first year  </vt:lpstr>
      <vt:lpstr>Opportunities:   • Providing different types of food  • More organic dishes  • Take-out and home delivery service •possibility to expand the business </vt:lpstr>
      <vt:lpstr> Threats:   • Competitors in the same area  • Potential rising price of a certain food  •Access roads are vulnerable to weather conditions</vt:lpstr>
      <vt:lpstr>Marketing Communication Mix:    In food industry ther competition is very tough. Having tasty food and great services ,is not enough to make your business stand out from others.It is marketing that helps you understanding your menu and your type of customer already in order to create a suitable advertising plan and brand image in the mind of stakeholder, using a very easy use website,advertising the local newspaper and radio station,posters in the bus stations,flyers</vt:lpstr>
      <vt:lpstr>PowerPoint Presentation</vt:lpstr>
      <vt:lpstr>POLITICAL:  •Uncertianty over Brexit impacting consumer/marker behaviour   •free trade agreements  • minimum wage increases  • UK political instability government    </vt:lpstr>
      <vt:lpstr>Economic:  •Economic growth •interest rates  •exchange rates •inflation rates</vt:lpstr>
      <vt:lpstr>Social:  •Health consciusness  •population growth rate •career attitudes •age distribution</vt:lpstr>
      <vt:lpstr>Technological :  • Helping customers to order on-line  • Improvements in kitchen equipment ,which has changed food production techniques</vt:lpstr>
      <vt:lpstr>Environmental:  • The environmental around your restaurant can affect your business in a variety of ways  • new freeways can improve or discourage traffic flow near your building.</vt:lpstr>
      <vt:lpstr>Legal:  • They have implemented some specific rules and regulation to control the supply and provision of food production in the market .  </vt:lpstr>
      <vt:lpstr>Macro Environment </vt:lpstr>
      <vt:lpstr>Conclusion:   in short time we will be the best pizza Shop, delivering the best products and services. </vt:lpstr>
      <vt:lpstr>References:    Kotler, P. (1999). Kotler on Marketing. Simon and Schuster, pp. xiii. Kotler, P. (2000). Marketing Management. Prentice Hall. Kotler, P., Bowen, J. and Makens, J. (2003). Marketing for Hospitality and Tourism, 3rd edn. Prentice Hall. Levitt, T. (1960). Marketing myopia, Harvard Business Review, 38, 45–56. Lewis R. C. and Chambers, R. E. (2000). Marketing Leadership in Hospitality: Foundations and Practice. John Wiley. Middleton, V. T. C. and Clarke, J. (2000). Marketing in Travel and Tourism.</vt:lpstr>
      <vt:lpstr>Management Team :  Radu Grecu  ……….1815350 Costica Munteanu...1815196 Elisei Mustata………..1815341 Andrei Theodor……. 1816338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BASE      WOOD FIRED PIZZA</dc:title>
  <dc:creator>radugrecu1974@outlook.com</dc:creator>
  <cp:lastModifiedBy>Stevie Davidson</cp:lastModifiedBy>
  <cp:revision>20</cp:revision>
  <dcterms:created xsi:type="dcterms:W3CDTF">2019-06-13T09:01:00Z</dcterms:created>
  <dcterms:modified xsi:type="dcterms:W3CDTF">2019-06-18T09:21:26Z</dcterms:modified>
</cp:coreProperties>
</file>