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FF00"/>
    <a:srgbClr val="FFCCFF"/>
    <a:srgbClr val="6600CC"/>
    <a:srgbClr val="CC3399"/>
    <a:srgbClr val="FF3399"/>
    <a:srgbClr val="FF00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24" autoAdjust="0"/>
    <p:restoredTop sz="94660"/>
  </p:normalViewPr>
  <p:slideViewPr>
    <p:cSldViewPr snapToGrid="0">
      <p:cViewPr>
        <p:scale>
          <a:sx n="80" d="100"/>
          <a:sy n="80" d="100"/>
        </p:scale>
        <p:origin x="-1200" y="-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0A4626-C629-4D4E-9B4E-BAB960133A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D285E-1807-4819-8133-30007A07EF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23A01-398C-4E05-A314-F53C521CD3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AAF28-8365-4236-8C4B-F058BEFD7C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E6479-9D13-4181-B6BC-24604E6230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79174-BF1B-487E-8B74-E4BB3317CC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B5B53-7E44-4F19-BF8E-0FABF44D03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07C458-578D-45CD-A105-0747E8C618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691B07-ADF6-4B95-A497-25A61BD92B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10449-F426-4D61-8B3A-331931A287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3882A-0D94-4AA7-8A8F-49E447C4A9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9C8EA09-04F0-4734-B794-962AA1545F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AE3F6E-A5E9-4DF1-979D-691992F8F70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A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ydy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yn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Rhannu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gan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9?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Dwedwch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a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ydy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pob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rhif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yn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rhannu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yn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union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gan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9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neu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66FF"/>
                </a:solidFill>
                <a:latin typeface="Comic Sans MS" pitchFamily="66" charset="0"/>
              </a:rPr>
              <a:t>beidio</a:t>
            </a:r>
            <a:r>
              <a:rPr lang="en-GB" sz="3000" b="1" dirty="0" smtClean="0">
                <a:solidFill>
                  <a:srgbClr val="0066FF"/>
                </a:solidFill>
                <a:latin typeface="Comic Sans MS" pitchFamily="66" charset="0"/>
              </a:rPr>
              <a:t>.</a:t>
            </a:r>
            <a:endParaRPr lang="en-GB" sz="3000" b="1" dirty="0" smtClean="0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417513" y="6089650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5</a:t>
            </a:r>
            <a:endParaRPr lang="en-US" dirty="0"/>
          </a:p>
        </p:txBody>
      </p:sp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3" name="Rectangle 7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4" name="Rectangle 8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 animBg="1"/>
      <p:bldP spid="1013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1" name="AutoShape 4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0" name="Text Box 30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8127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61480" name="Group 4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61478" name="AutoShape 38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479" name="Text Box 39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0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3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2344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1925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81926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1927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7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9189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2954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82955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2956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8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4615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3973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83974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3975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9927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5002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85003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5004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6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3831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6021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86022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6023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1872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7050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87051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7052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7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5463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8074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88075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8076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8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3819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89093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89094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095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9081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0122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0123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124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2745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1146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1147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48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0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5734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2165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92166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67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4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9214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3189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93190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1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3654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4218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4219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0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4439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5245" name="Group 13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95246" name="AutoShape 14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7" name="Text Box 15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6327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6266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6267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68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9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4590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7290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7291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2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4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7648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8309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98310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1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4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7209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99338" name="Group 10"/>
          <p:cNvGrpSpPr>
            <a:grpSpLocks/>
          </p:cNvGrpSpPr>
          <p:nvPr/>
        </p:nvGrpSpPr>
        <p:grpSpPr bwMode="auto">
          <a:xfrm>
            <a:off x="479425" y="3205163"/>
            <a:ext cx="3135313" cy="3109912"/>
            <a:chOff x="302" y="2019"/>
            <a:chExt cx="1975" cy="1959"/>
          </a:xfrm>
        </p:grpSpPr>
        <p:sp>
          <p:nvSpPr>
            <p:cNvPr id="99339" name="AutoShape 11"/>
            <p:cNvSpPr>
              <a:spLocks noChangeArrowheads="1"/>
            </p:cNvSpPr>
            <p:nvPr/>
          </p:nvSpPr>
          <p:spPr bwMode="auto">
            <a:xfrm>
              <a:off x="302" y="2019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00FF00"/>
                </a:gs>
                <a:gs pos="100000">
                  <a:srgbClr val="00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0" name="Text Box 12"/>
            <p:cNvSpPr txBox="1">
              <a:spLocks noChangeArrowheads="1"/>
            </p:cNvSpPr>
            <p:nvPr/>
          </p:nvSpPr>
          <p:spPr bwMode="auto">
            <a:xfrm>
              <a:off x="476" y="2535"/>
              <a:ext cx="1657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0033CC"/>
                  </a:solidFill>
                  <a:latin typeface="Comic Sans MS" pitchFamily="66" charset="0"/>
                </a:rPr>
                <a:t>YDY</a:t>
              </a:r>
              <a:endParaRPr lang="en-US" sz="9000" b="1" dirty="0">
                <a:solidFill>
                  <a:srgbClr val="0033CC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62" name="AutoShape 10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FF">
                  <a:gamma/>
                  <a:shade val="46275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466725" y="596900"/>
            <a:ext cx="8183563" cy="2822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1660525" y="819150"/>
            <a:ext cx="58229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5000" b="1">
                <a:solidFill>
                  <a:srgbClr val="6600CC"/>
                </a:solidFill>
                <a:latin typeface="Comic Sans MS" pitchFamily="66" charset="0"/>
              </a:rPr>
              <a:t>8361</a:t>
            </a:r>
            <a:endParaRPr lang="en-US" sz="15000" b="1">
              <a:solidFill>
                <a:srgbClr val="6600CC"/>
              </a:solidFill>
              <a:latin typeface="Comic Sans MS" pitchFamily="66" charset="0"/>
            </a:endParaRPr>
          </a:p>
        </p:txBody>
      </p:sp>
      <p:grpSp>
        <p:nvGrpSpPr>
          <p:cNvPr id="100357" name="Group 5"/>
          <p:cNvGrpSpPr>
            <a:grpSpLocks/>
          </p:cNvGrpSpPr>
          <p:nvPr/>
        </p:nvGrpSpPr>
        <p:grpSpPr bwMode="auto">
          <a:xfrm>
            <a:off x="5229225" y="3111500"/>
            <a:ext cx="3135313" cy="3109913"/>
            <a:chOff x="3294" y="1960"/>
            <a:chExt cx="1975" cy="1959"/>
          </a:xfrm>
        </p:grpSpPr>
        <p:sp>
          <p:nvSpPr>
            <p:cNvPr id="100358" name="AutoShape 6"/>
            <p:cNvSpPr>
              <a:spLocks noChangeArrowheads="1"/>
            </p:cNvSpPr>
            <p:nvPr/>
          </p:nvSpPr>
          <p:spPr bwMode="auto">
            <a:xfrm>
              <a:off x="3294" y="1960"/>
              <a:ext cx="1975" cy="1959"/>
            </a:xfrm>
            <a:prstGeom prst="star32">
              <a:avLst>
                <a:gd name="adj" fmla="val 41241"/>
              </a:avLst>
            </a:prstGeom>
            <a:gradFill rotWithShape="1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59" name="Text Box 7"/>
            <p:cNvSpPr txBox="1">
              <a:spLocks noChangeArrowheads="1"/>
            </p:cNvSpPr>
            <p:nvPr/>
          </p:nvSpPr>
          <p:spPr bwMode="auto">
            <a:xfrm>
              <a:off x="3468" y="2478"/>
              <a:ext cx="1657" cy="9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9000" b="1" dirty="0" smtClean="0">
                  <a:solidFill>
                    <a:srgbClr val="FFFF00"/>
                  </a:solidFill>
                  <a:latin typeface="Comic Sans MS" pitchFamily="66" charset="0"/>
                </a:rPr>
                <a:t>NA</a:t>
              </a:r>
              <a:endParaRPr lang="en-US" sz="9000" b="1" dirty="0">
                <a:solidFill>
                  <a:srgbClr val="FFFF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68</Words>
  <Application>Microsoft Office PowerPoint</Application>
  <PresentationFormat>On-screen Show (4:3)</PresentationFormat>
  <Paragraphs>45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48</cp:revision>
  <dcterms:created xsi:type="dcterms:W3CDTF">2006-03-03T16:34:11Z</dcterms:created>
  <dcterms:modified xsi:type="dcterms:W3CDTF">2014-09-12T10:10:08Z</dcterms:modified>
</cp:coreProperties>
</file>