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533" autoAdjust="0"/>
    <p:restoredTop sz="73344" autoAdjust="0"/>
  </p:normalViewPr>
  <p:slideViewPr>
    <p:cSldViewPr snapToGrid="0">
      <p:cViewPr varScale="1">
        <p:scale>
          <a:sx n="77" d="100"/>
          <a:sy n="77" d="100"/>
        </p:scale>
        <p:origin x="1004" y="72"/>
      </p:cViewPr>
      <p:guideLst/>
    </p:cSldViewPr>
  </p:slideViewPr>
  <p:notesTextViewPr>
    <p:cViewPr>
      <p:scale>
        <a:sx n="1" d="1"/>
        <a:sy n="1" d="1"/>
      </p:scale>
      <p:origin x="0" y="-548"/>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image" Target="../media/image5.png"/><Relationship Id="rId4" Type="http://schemas.openxmlformats.org/officeDocument/2006/relationships/image" Target="../media/image8.jpeg"/></Relationships>
</file>

<file path=ppt/diagrams/_rels/data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image" Target="../media/image10.jpeg"/></Relationships>
</file>

<file path=ppt/diagrams/_rels/data7.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jpeg"/><Relationship Id="rId1" Type="http://schemas.openxmlformats.org/officeDocument/2006/relationships/image" Target="../media/image25.png"/><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28.png"/></Relationships>
</file>

<file path=ppt/diagrams/_rels/drawing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image" Target="../media/image5.png"/><Relationship Id="rId4" Type="http://schemas.openxmlformats.org/officeDocument/2006/relationships/image" Target="../media/image8.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image" Target="../media/image10.jpeg"/></Relationships>
</file>

<file path=ppt/diagrams/_rels/drawing7.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jpeg"/><Relationship Id="rId1" Type="http://schemas.openxmlformats.org/officeDocument/2006/relationships/image" Target="../media/image25.png"/><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28.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557E13-CEFF-40C2-B1A9-1E79BC75EF91}" type="doc">
      <dgm:prSet loTypeId="urn:microsoft.com/office/officeart/2011/layout/RadialPictureList" loCatId="picture" qsTypeId="urn:microsoft.com/office/officeart/2005/8/quickstyle/simple1" qsCatId="simple" csTypeId="urn:microsoft.com/office/officeart/2005/8/colors/colorful1" csCatId="colorful" phldr="1"/>
      <dgm:spPr/>
      <dgm:t>
        <a:bodyPr/>
        <a:lstStyle/>
        <a:p>
          <a:endParaRPr lang="en-US"/>
        </a:p>
      </dgm:t>
    </dgm:pt>
    <dgm:pt modelId="{6595F2A1-0945-42BE-88BF-3D2A72F5D8CA}">
      <dgm:prSet phldrT="[Text]" custT="1"/>
      <dgm:spPr/>
      <dgm:t>
        <a:bodyPr/>
        <a:lstStyle/>
        <a:p>
          <a:r>
            <a:rPr lang="en-US" sz="1600" b="1" dirty="0"/>
            <a:t>Celebrating Year of </a:t>
          </a:r>
          <a:r>
            <a:rPr lang="en-US" sz="1600" b="1" dirty="0" err="1"/>
            <a:t>Croeso</a:t>
          </a:r>
          <a:r>
            <a:rPr lang="en-US" sz="1600" b="1" dirty="0"/>
            <a:t> 2025 in </a:t>
          </a:r>
          <a:r>
            <a:rPr lang="en-US" sz="1600" b="1" dirty="0" err="1"/>
            <a:t>Conwy</a:t>
          </a:r>
          <a:r>
            <a:rPr lang="en-US" sz="1600" b="1" dirty="0"/>
            <a:t>, Wales.</a:t>
          </a:r>
        </a:p>
      </dgm:t>
    </dgm:pt>
    <dgm:pt modelId="{07095393-E9F8-4043-9DC3-F4DBE833F797}" type="parTrans" cxnId="{E1BC4693-DCCA-4750-BA13-E0BE2D40456D}">
      <dgm:prSet/>
      <dgm:spPr/>
      <dgm:t>
        <a:bodyPr/>
        <a:lstStyle/>
        <a:p>
          <a:endParaRPr lang="en-US"/>
        </a:p>
      </dgm:t>
    </dgm:pt>
    <dgm:pt modelId="{4263D4BB-8D8D-42FE-BFD7-4C5B7D04CC9E}" type="sibTrans" cxnId="{E1BC4693-DCCA-4750-BA13-E0BE2D40456D}">
      <dgm:prSet/>
      <dgm:spPr/>
      <dgm:t>
        <a:bodyPr/>
        <a:lstStyle/>
        <a:p>
          <a:endParaRPr lang="en-US"/>
        </a:p>
      </dgm:t>
    </dgm:pt>
    <dgm:pt modelId="{7F839869-22E6-46B8-9154-6DA00FAB6FC9}">
      <dgm:prSet phldrT="[Text]"/>
      <dgm:spPr/>
      <dgm:t>
        <a:bodyPr/>
        <a:lstStyle/>
        <a:p>
          <a:r>
            <a:rPr lang="en-US" dirty="0"/>
            <a:t>This feasibility presentation proposes a 3-day cultural MICE event</a:t>
          </a:r>
        </a:p>
      </dgm:t>
    </dgm:pt>
    <dgm:pt modelId="{5615616B-FF54-406D-A781-642DECE2FEE7}" type="parTrans" cxnId="{C147F98F-EEE7-4317-97DA-F076D04688DB}">
      <dgm:prSet/>
      <dgm:spPr/>
      <dgm:t>
        <a:bodyPr/>
        <a:lstStyle/>
        <a:p>
          <a:endParaRPr lang="en-US"/>
        </a:p>
      </dgm:t>
    </dgm:pt>
    <dgm:pt modelId="{69FBDE23-98CC-4269-9834-417ADF8B3FAC}" type="sibTrans" cxnId="{C147F98F-EEE7-4317-97DA-F076D04688DB}">
      <dgm:prSet/>
      <dgm:spPr/>
      <dgm:t>
        <a:bodyPr/>
        <a:lstStyle/>
        <a:p>
          <a:endParaRPr lang="en-US"/>
        </a:p>
      </dgm:t>
    </dgm:pt>
    <dgm:pt modelId="{800F7E86-8EE0-421D-B380-5979FC081769}">
      <dgm:prSet phldrT="[Text]"/>
      <dgm:spPr/>
      <dgm:t>
        <a:bodyPr/>
        <a:lstStyle/>
        <a:p>
          <a:r>
            <a:rPr lang="en-US" dirty="0"/>
            <a:t>Hosted in partnership with St Brides Spa Hotel and local tourism bodies.</a:t>
          </a:r>
        </a:p>
      </dgm:t>
    </dgm:pt>
    <dgm:pt modelId="{B860AB83-BB2A-40BC-94C2-78DF4C12E267}" type="parTrans" cxnId="{1C77BFAC-99D7-4E8A-ADFF-0D9A1FADA199}">
      <dgm:prSet/>
      <dgm:spPr/>
      <dgm:t>
        <a:bodyPr/>
        <a:lstStyle/>
        <a:p>
          <a:endParaRPr lang="en-US"/>
        </a:p>
      </dgm:t>
    </dgm:pt>
    <dgm:pt modelId="{12988BAF-400E-414D-8FDD-5E3F65219DD0}" type="sibTrans" cxnId="{1C77BFAC-99D7-4E8A-ADFF-0D9A1FADA199}">
      <dgm:prSet/>
      <dgm:spPr/>
      <dgm:t>
        <a:bodyPr/>
        <a:lstStyle/>
        <a:p>
          <a:endParaRPr lang="en-US"/>
        </a:p>
      </dgm:t>
    </dgm:pt>
    <dgm:pt modelId="{A1BD2849-9999-4178-9CF4-8D781B033737}">
      <dgm:prSet phldrT="[Text]"/>
      <dgm:spPr/>
      <dgm:t>
        <a:bodyPr/>
        <a:lstStyle/>
        <a:p>
          <a:pPr algn="l"/>
          <a:r>
            <a:rPr lang="en-US" dirty="0"/>
            <a:t>Combines heritage, hospitality, cuisine, art, and landscape to showcase Welsh identity.</a:t>
          </a:r>
        </a:p>
      </dgm:t>
    </dgm:pt>
    <dgm:pt modelId="{DC392147-01B7-4CF3-B107-7E75D60ADAC0}" type="parTrans" cxnId="{60475A44-FC5B-4569-9658-AF7F7098CDEE}">
      <dgm:prSet/>
      <dgm:spPr/>
      <dgm:t>
        <a:bodyPr/>
        <a:lstStyle/>
        <a:p>
          <a:endParaRPr lang="en-US"/>
        </a:p>
      </dgm:t>
    </dgm:pt>
    <dgm:pt modelId="{6487BCD1-E044-4EF7-85F3-7F5924EC36CB}" type="sibTrans" cxnId="{60475A44-FC5B-4569-9658-AF7F7098CDEE}">
      <dgm:prSet/>
      <dgm:spPr/>
      <dgm:t>
        <a:bodyPr/>
        <a:lstStyle/>
        <a:p>
          <a:endParaRPr lang="en-US"/>
        </a:p>
      </dgm:t>
    </dgm:pt>
    <dgm:pt modelId="{78B2E7E8-2352-41EB-8320-59A9251AA9DD}">
      <dgm:prSet phldrT="[Text]"/>
      <dgm:spPr/>
      <dgm:t>
        <a:bodyPr/>
        <a:lstStyle/>
        <a:p>
          <a:r>
            <a:rPr lang="en-US" dirty="0"/>
            <a:t>Aimed at international </a:t>
          </a:r>
          <a:r>
            <a:rPr lang="en-US"/>
            <a:t>cultural travellers and travel </a:t>
          </a:r>
          <a:r>
            <a:rPr lang="en-US" dirty="0"/>
            <a:t>professionals.</a:t>
          </a:r>
        </a:p>
      </dgm:t>
    </dgm:pt>
    <dgm:pt modelId="{116BA7BA-6D1C-4CD0-8432-3598AB6C5AF4}" type="parTrans" cxnId="{A80D0E07-0169-4279-ADA8-1C0F9DF94F26}">
      <dgm:prSet/>
      <dgm:spPr/>
      <dgm:t>
        <a:bodyPr/>
        <a:lstStyle/>
        <a:p>
          <a:endParaRPr lang="en-US"/>
        </a:p>
      </dgm:t>
    </dgm:pt>
    <dgm:pt modelId="{B7C59308-8BD6-4005-A184-54792C0765C3}" type="sibTrans" cxnId="{A80D0E07-0169-4279-ADA8-1C0F9DF94F26}">
      <dgm:prSet/>
      <dgm:spPr/>
      <dgm:t>
        <a:bodyPr/>
        <a:lstStyle/>
        <a:p>
          <a:endParaRPr lang="en-US"/>
        </a:p>
      </dgm:t>
    </dgm:pt>
    <dgm:pt modelId="{6D4844BC-4881-4363-AA00-785563FFE7FE}" type="pres">
      <dgm:prSet presAssocID="{A7557E13-CEFF-40C2-B1A9-1E79BC75EF91}" presName="Name0" presStyleCnt="0">
        <dgm:presLayoutVars>
          <dgm:chMax val="1"/>
          <dgm:chPref val="1"/>
          <dgm:dir/>
          <dgm:resizeHandles/>
        </dgm:presLayoutVars>
      </dgm:prSet>
      <dgm:spPr/>
    </dgm:pt>
    <dgm:pt modelId="{7C35DB60-CE86-4E6E-95C4-009E32F5E054}" type="pres">
      <dgm:prSet presAssocID="{6595F2A1-0945-42BE-88BF-3D2A72F5D8CA}" presName="Parent" presStyleLbl="node1" presStyleIdx="0" presStyleCnt="2" custScaleX="81524" custScaleY="79711" custLinFactNeighborX="22649" custLinFactNeighborY="-7335">
        <dgm:presLayoutVars>
          <dgm:chMax val="4"/>
          <dgm:chPref val="3"/>
        </dgm:presLayoutVars>
      </dgm:prSet>
      <dgm:spPr/>
    </dgm:pt>
    <dgm:pt modelId="{1CAC044F-A8BE-4B9F-AED2-52A72D31E0B1}" type="pres">
      <dgm:prSet presAssocID="{7F839869-22E6-46B8-9154-6DA00FAB6FC9}" presName="Accent" presStyleLbl="node1" presStyleIdx="1" presStyleCnt="2"/>
      <dgm:spPr/>
    </dgm:pt>
    <dgm:pt modelId="{F5B9595A-DD7B-4FC6-9532-A8FE6D4C07A4}" type="pres">
      <dgm:prSet presAssocID="{7F839869-22E6-46B8-9154-6DA00FAB6FC9}" presName="Image1" presStyleLbl="fgImgPlace1" presStyleIdx="0" presStyleCnt="4"/>
      <dgm:spPr>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a:stretch>
        </a:blipFill>
      </dgm:spPr>
    </dgm:pt>
    <dgm:pt modelId="{4852EAFA-C115-4F1E-8800-570CF5DE14A3}" type="pres">
      <dgm:prSet presAssocID="{7F839869-22E6-46B8-9154-6DA00FAB6FC9}" presName="Child1" presStyleLbl="revTx" presStyleIdx="0" presStyleCnt="4" custScaleX="163555" custLinFactNeighborX="36565" custLinFactNeighborY="-1510">
        <dgm:presLayoutVars>
          <dgm:chMax val="0"/>
          <dgm:chPref val="0"/>
          <dgm:bulletEnabled val="1"/>
        </dgm:presLayoutVars>
      </dgm:prSet>
      <dgm:spPr/>
    </dgm:pt>
    <dgm:pt modelId="{3EBEEAD3-FCB1-46F6-A350-C7BEF1BF2861}" type="pres">
      <dgm:prSet presAssocID="{78B2E7E8-2352-41EB-8320-59A9251AA9DD}" presName="Image2" presStyleCnt="0"/>
      <dgm:spPr/>
    </dgm:pt>
    <dgm:pt modelId="{0312BACD-DBE0-408E-A8E0-1AF2864A9992}" type="pres">
      <dgm:prSet presAssocID="{78B2E7E8-2352-41EB-8320-59A9251AA9DD}" presName="Image" presStyleLbl="fgImgPlace1" presStyleIdx="1" presStyleCnt="4"/>
      <dgm:spPr>
        <a:blipFill rotWithShape="1">
          <a:blip xmlns:r="http://schemas.openxmlformats.org/officeDocument/2006/relationships" r:embed="rId2" cstate="email">
            <a:extLst>
              <a:ext uri="{28A0092B-C50C-407E-A947-70E740481C1C}">
                <a14:useLocalDpi xmlns:a14="http://schemas.microsoft.com/office/drawing/2010/main"/>
              </a:ext>
            </a:extLst>
          </a:blip>
          <a:srcRect/>
          <a:stretch>
            <a:fillRect/>
          </a:stretch>
        </a:blipFill>
      </dgm:spPr>
    </dgm:pt>
    <dgm:pt modelId="{33B9D373-12FB-494B-890A-1AE356698645}" type="pres">
      <dgm:prSet presAssocID="{78B2E7E8-2352-41EB-8320-59A9251AA9DD}" presName="Child2" presStyleLbl="revTx" presStyleIdx="1" presStyleCnt="4" custScaleX="133288" custLinFactNeighborX="16373" custLinFactNeighborY="8932">
        <dgm:presLayoutVars>
          <dgm:chMax val="0"/>
          <dgm:chPref val="0"/>
          <dgm:bulletEnabled val="1"/>
        </dgm:presLayoutVars>
      </dgm:prSet>
      <dgm:spPr/>
    </dgm:pt>
    <dgm:pt modelId="{912AF428-0EBF-40AB-9989-E6723789A5D8}" type="pres">
      <dgm:prSet presAssocID="{A1BD2849-9999-4178-9CF4-8D781B033737}" presName="Image3" presStyleCnt="0"/>
      <dgm:spPr/>
    </dgm:pt>
    <dgm:pt modelId="{5AA1DB18-7A97-4C9C-BDEC-BBE52212A5A9}" type="pres">
      <dgm:prSet presAssocID="{A1BD2849-9999-4178-9CF4-8D781B033737}" presName="Image" presStyleLbl="fgImgPlace1" presStyleIdx="2" presStyleCnt="4"/>
      <dgm:spPr>
        <a:blipFill rotWithShape="1">
          <a:blip xmlns:r="http://schemas.openxmlformats.org/officeDocument/2006/relationships" r:embed="rId3" cstate="email">
            <a:extLst>
              <a:ext uri="{28A0092B-C50C-407E-A947-70E740481C1C}">
                <a14:useLocalDpi xmlns:a14="http://schemas.microsoft.com/office/drawing/2010/main"/>
              </a:ext>
            </a:extLst>
          </a:blip>
          <a:srcRect/>
          <a:stretch>
            <a:fillRect/>
          </a:stretch>
        </a:blipFill>
      </dgm:spPr>
    </dgm:pt>
    <dgm:pt modelId="{87AC4496-0791-40BF-8E88-6F5BB537BC8F}" type="pres">
      <dgm:prSet presAssocID="{A1BD2849-9999-4178-9CF4-8D781B033737}" presName="Child3" presStyleLbl="revTx" presStyleIdx="2" presStyleCnt="4" custScaleX="146964" custLinFactNeighborX="25055" custLinFactNeighborY="-4506">
        <dgm:presLayoutVars>
          <dgm:chMax val="0"/>
          <dgm:chPref val="0"/>
          <dgm:bulletEnabled val="1"/>
        </dgm:presLayoutVars>
      </dgm:prSet>
      <dgm:spPr/>
    </dgm:pt>
    <dgm:pt modelId="{9E43DB8E-371C-49EC-A3AF-7231C9814D4A}" type="pres">
      <dgm:prSet presAssocID="{800F7E86-8EE0-421D-B380-5979FC081769}" presName="Image4" presStyleCnt="0"/>
      <dgm:spPr/>
    </dgm:pt>
    <dgm:pt modelId="{6518191B-6CBE-4AC2-8C57-727E151D2825}" type="pres">
      <dgm:prSet presAssocID="{800F7E86-8EE0-421D-B380-5979FC081769}" presName="Image" presStyleLbl="fgImgPlace1" presStyleIdx="3" presStyleCnt="4"/>
      <dgm:spPr>
        <a:blipFill rotWithShape="1">
          <a:blip xmlns:r="http://schemas.openxmlformats.org/officeDocument/2006/relationships" r:embed="rId4" cstate="email">
            <a:extLst>
              <a:ext uri="{28A0092B-C50C-407E-A947-70E740481C1C}">
                <a14:useLocalDpi xmlns:a14="http://schemas.microsoft.com/office/drawing/2010/main"/>
              </a:ext>
            </a:extLst>
          </a:blip>
          <a:srcRect/>
          <a:stretch>
            <a:fillRect/>
          </a:stretch>
        </a:blipFill>
      </dgm:spPr>
    </dgm:pt>
    <dgm:pt modelId="{DF5A9897-5B11-40FA-9A47-7F9DBCE3E67E}" type="pres">
      <dgm:prSet presAssocID="{800F7E86-8EE0-421D-B380-5979FC081769}" presName="Child4" presStyleLbl="revTx" presStyleIdx="3" presStyleCnt="4" custScaleX="124048" custLinFactNeighborX="9137" custLinFactNeighborY="5204">
        <dgm:presLayoutVars>
          <dgm:chMax val="0"/>
          <dgm:chPref val="0"/>
          <dgm:bulletEnabled val="1"/>
        </dgm:presLayoutVars>
      </dgm:prSet>
      <dgm:spPr/>
    </dgm:pt>
  </dgm:ptLst>
  <dgm:cxnLst>
    <dgm:cxn modelId="{A80D0E07-0169-4279-ADA8-1C0F9DF94F26}" srcId="{6595F2A1-0945-42BE-88BF-3D2A72F5D8CA}" destId="{78B2E7E8-2352-41EB-8320-59A9251AA9DD}" srcOrd="1" destOrd="0" parTransId="{116BA7BA-6D1C-4CD0-8432-3598AB6C5AF4}" sibTransId="{B7C59308-8BD6-4005-A184-54792C0765C3}"/>
    <dgm:cxn modelId="{33C49219-3090-4AFB-9757-1A3694DB41BF}" type="presOf" srcId="{7F839869-22E6-46B8-9154-6DA00FAB6FC9}" destId="{4852EAFA-C115-4F1E-8800-570CF5DE14A3}" srcOrd="0" destOrd="0" presId="urn:microsoft.com/office/officeart/2011/layout/RadialPictureList"/>
    <dgm:cxn modelId="{60475A44-FC5B-4569-9658-AF7F7098CDEE}" srcId="{6595F2A1-0945-42BE-88BF-3D2A72F5D8CA}" destId="{A1BD2849-9999-4178-9CF4-8D781B033737}" srcOrd="2" destOrd="0" parTransId="{DC392147-01B7-4CF3-B107-7E75D60ADAC0}" sibTransId="{6487BCD1-E044-4EF7-85F3-7F5924EC36CB}"/>
    <dgm:cxn modelId="{C147F98F-EEE7-4317-97DA-F076D04688DB}" srcId="{6595F2A1-0945-42BE-88BF-3D2A72F5D8CA}" destId="{7F839869-22E6-46B8-9154-6DA00FAB6FC9}" srcOrd="0" destOrd="0" parTransId="{5615616B-FF54-406D-A781-642DECE2FEE7}" sibTransId="{69FBDE23-98CC-4269-9834-417ADF8B3FAC}"/>
    <dgm:cxn modelId="{E1BC4693-DCCA-4750-BA13-E0BE2D40456D}" srcId="{A7557E13-CEFF-40C2-B1A9-1E79BC75EF91}" destId="{6595F2A1-0945-42BE-88BF-3D2A72F5D8CA}" srcOrd="0" destOrd="0" parTransId="{07095393-E9F8-4043-9DC3-F4DBE833F797}" sibTransId="{4263D4BB-8D8D-42FE-BFD7-4C5B7D04CC9E}"/>
    <dgm:cxn modelId="{F6F72399-B223-4427-B8D7-BC59900BE2F8}" type="presOf" srcId="{A1BD2849-9999-4178-9CF4-8D781B033737}" destId="{87AC4496-0791-40BF-8E88-6F5BB537BC8F}" srcOrd="0" destOrd="0" presId="urn:microsoft.com/office/officeart/2011/layout/RadialPictureList"/>
    <dgm:cxn modelId="{1C77BFAC-99D7-4E8A-ADFF-0D9A1FADA199}" srcId="{6595F2A1-0945-42BE-88BF-3D2A72F5D8CA}" destId="{800F7E86-8EE0-421D-B380-5979FC081769}" srcOrd="3" destOrd="0" parTransId="{B860AB83-BB2A-40BC-94C2-78DF4C12E267}" sibTransId="{12988BAF-400E-414D-8FDD-5E3F65219DD0}"/>
    <dgm:cxn modelId="{9F23E5B2-475D-4105-946D-A5BC3DFC2C98}" type="presOf" srcId="{A7557E13-CEFF-40C2-B1A9-1E79BC75EF91}" destId="{6D4844BC-4881-4363-AA00-785563FFE7FE}" srcOrd="0" destOrd="0" presId="urn:microsoft.com/office/officeart/2011/layout/RadialPictureList"/>
    <dgm:cxn modelId="{7D4F74CC-8AC1-424F-AD57-06F0C7742574}" type="presOf" srcId="{800F7E86-8EE0-421D-B380-5979FC081769}" destId="{DF5A9897-5B11-40FA-9A47-7F9DBCE3E67E}" srcOrd="0" destOrd="0" presId="urn:microsoft.com/office/officeart/2011/layout/RadialPictureList"/>
    <dgm:cxn modelId="{0704DBDD-31C3-4327-BED9-F7AB2707C1F4}" type="presOf" srcId="{78B2E7E8-2352-41EB-8320-59A9251AA9DD}" destId="{33B9D373-12FB-494B-890A-1AE356698645}" srcOrd="0" destOrd="0" presId="urn:microsoft.com/office/officeart/2011/layout/RadialPictureList"/>
    <dgm:cxn modelId="{5530C1EE-F837-4570-B63E-E5A18F6D9F32}" type="presOf" srcId="{6595F2A1-0945-42BE-88BF-3D2A72F5D8CA}" destId="{7C35DB60-CE86-4E6E-95C4-009E32F5E054}" srcOrd="0" destOrd="0" presId="urn:microsoft.com/office/officeart/2011/layout/RadialPictureList"/>
    <dgm:cxn modelId="{0FD49C8F-B95B-41AC-A58C-BD70B7A7F9F8}" type="presParOf" srcId="{6D4844BC-4881-4363-AA00-785563FFE7FE}" destId="{7C35DB60-CE86-4E6E-95C4-009E32F5E054}" srcOrd="0" destOrd="0" presId="urn:microsoft.com/office/officeart/2011/layout/RadialPictureList"/>
    <dgm:cxn modelId="{138C73AF-422F-4C94-A7B9-EC387978310D}" type="presParOf" srcId="{6D4844BC-4881-4363-AA00-785563FFE7FE}" destId="{1CAC044F-A8BE-4B9F-AED2-52A72D31E0B1}" srcOrd="1" destOrd="0" presId="urn:microsoft.com/office/officeart/2011/layout/RadialPictureList"/>
    <dgm:cxn modelId="{D1329363-D1D1-4A5E-97F6-F0960164821A}" type="presParOf" srcId="{6D4844BC-4881-4363-AA00-785563FFE7FE}" destId="{F5B9595A-DD7B-4FC6-9532-A8FE6D4C07A4}" srcOrd="2" destOrd="0" presId="urn:microsoft.com/office/officeart/2011/layout/RadialPictureList"/>
    <dgm:cxn modelId="{92326349-98DB-4D20-AB60-E2058664AB2C}" type="presParOf" srcId="{6D4844BC-4881-4363-AA00-785563FFE7FE}" destId="{4852EAFA-C115-4F1E-8800-570CF5DE14A3}" srcOrd="3" destOrd="0" presId="urn:microsoft.com/office/officeart/2011/layout/RadialPictureList"/>
    <dgm:cxn modelId="{A79C7F49-CC84-407C-95E8-FA086BF7F961}" type="presParOf" srcId="{6D4844BC-4881-4363-AA00-785563FFE7FE}" destId="{3EBEEAD3-FCB1-46F6-A350-C7BEF1BF2861}" srcOrd="4" destOrd="0" presId="urn:microsoft.com/office/officeart/2011/layout/RadialPictureList"/>
    <dgm:cxn modelId="{65E77326-A66D-4700-A614-46F2A9F7FB4D}" type="presParOf" srcId="{3EBEEAD3-FCB1-46F6-A350-C7BEF1BF2861}" destId="{0312BACD-DBE0-408E-A8E0-1AF2864A9992}" srcOrd="0" destOrd="0" presId="urn:microsoft.com/office/officeart/2011/layout/RadialPictureList"/>
    <dgm:cxn modelId="{C383B2CA-904C-4BEE-8078-F17E59CFA9C3}" type="presParOf" srcId="{6D4844BC-4881-4363-AA00-785563FFE7FE}" destId="{33B9D373-12FB-494B-890A-1AE356698645}" srcOrd="5" destOrd="0" presId="urn:microsoft.com/office/officeart/2011/layout/RadialPictureList"/>
    <dgm:cxn modelId="{992099E4-9CFB-4E9B-B361-2973C26C377D}" type="presParOf" srcId="{6D4844BC-4881-4363-AA00-785563FFE7FE}" destId="{912AF428-0EBF-40AB-9989-E6723789A5D8}" srcOrd="6" destOrd="0" presId="urn:microsoft.com/office/officeart/2011/layout/RadialPictureList"/>
    <dgm:cxn modelId="{ADEA9A69-CB55-4BC6-9A62-94BBD77673EE}" type="presParOf" srcId="{912AF428-0EBF-40AB-9989-E6723789A5D8}" destId="{5AA1DB18-7A97-4C9C-BDEC-BBE52212A5A9}" srcOrd="0" destOrd="0" presId="urn:microsoft.com/office/officeart/2011/layout/RadialPictureList"/>
    <dgm:cxn modelId="{F5D2174F-1AEF-4DAC-95DE-F67CAE9C97EC}" type="presParOf" srcId="{6D4844BC-4881-4363-AA00-785563FFE7FE}" destId="{87AC4496-0791-40BF-8E88-6F5BB537BC8F}" srcOrd="7" destOrd="0" presId="urn:microsoft.com/office/officeart/2011/layout/RadialPictureList"/>
    <dgm:cxn modelId="{A4DB8723-E1EB-4D97-99D2-071F021DC3E4}" type="presParOf" srcId="{6D4844BC-4881-4363-AA00-785563FFE7FE}" destId="{9E43DB8E-371C-49EC-A3AF-7231C9814D4A}" srcOrd="8" destOrd="0" presId="urn:microsoft.com/office/officeart/2011/layout/RadialPictureList"/>
    <dgm:cxn modelId="{EC0474A3-002E-4828-9DDB-135D89B30EE3}" type="presParOf" srcId="{9E43DB8E-371C-49EC-A3AF-7231C9814D4A}" destId="{6518191B-6CBE-4AC2-8C57-727E151D2825}" srcOrd="0" destOrd="0" presId="urn:microsoft.com/office/officeart/2011/layout/RadialPictureList"/>
    <dgm:cxn modelId="{BE0CAE98-E289-4033-9A1E-FD315F68530D}" type="presParOf" srcId="{6D4844BC-4881-4363-AA00-785563FFE7FE}" destId="{DF5A9897-5B11-40FA-9A47-7F9DBCE3E67E}" srcOrd="9" destOrd="0" presId="urn:microsoft.com/office/officeart/2011/layout/RadialPictur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B1BEC99-CDB4-4512-8352-50B90904F185}" type="doc">
      <dgm:prSet loTypeId="urn:microsoft.com/office/officeart/2005/8/layout/vList3" loCatId="list" qsTypeId="urn:microsoft.com/office/officeart/2005/8/quickstyle/simple1" qsCatId="simple" csTypeId="urn:microsoft.com/office/officeart/2005/8/colors/colorful1" csCatId="colorful" phldr="1"/>
      <dgm:spPr/>
      <dgm:t>
        <a:bodyPr/>
        <a:lstStyle/>
        <a:p>
          <a:endParaRPr lang="en-US"/>
        </a:p>
      </dgm:t>
    </dgm:pt>
    <dgm:pt modelId="{58EE7830-A70A-41A5-A6D4-AA238813D0D7}">
      <dgm:prSet phldrT="[Text]" custT="1"/>
      <dgm:spPr/>
      <dgm:t>
        <a:bodyPr/>
        <a:lstStyle/>
        <a:p>
          <a:pPr algn="just">
            <a:lnSpc>
              <a:spcPct val="150000"/>
            </a:lnSpc>
          </a:pPr>
          <a:r>
            <a:rPr lang="en-US" sz="1600" dirty="0"/>
            <a:t>Promote cultural tourism and local businesses</a:t>
          </a:r>
        </a:p>
      </dgm:t>
    </dgm:pt>
    <dgm:pt modelId="{6DAE2EFD-F780-4B0B-A105-308F383607A0}" type="parTrans" cxnId="{BFFFE358-7E75-47B6-9A85-AA51B4194D57}">
      <dgm:prSet/>
      <dgm:spPr/>
      <dgm:t>
        <a:bodyPr/>
        <a:lstStyle/>
        <a:p>
          <a:endParaRPr lang="en-US"/>
        </a:p>
      </dgm:t>
    </dgm:pt>
    <dgm:pt modelId="{B9231092-F9B3-42DC-BC8B-D5137D483ABD}" type="sibTrans" cxnId="{BFFFE358-7E75-47B6-9A85-AA51B4194D57}">
      <dgm:prSet/>
      <dgm:spPr/>
      <dgm:t>
        <a:bodyPr/>
        <a:lstStyle/>
        <a:p>
          <a:endParaRPr lang="en-US"/>
        </a:p>
      </dgm:t>
    </dgm:pt>
    <dgm:pt modelId="{71DA915F-FEEF-46DF-800F-C3459B2849D4}">
      <dgm:prSet phldrT="[Text]" custT="1"/>
      <dgm:spPr/>
      <dgm:t>
        <a:bodyPr/>
        <a:lstStyle/>
        <a:p>
          <a:pPr algn="just">
            <a:lnSpc>
              <a:spcPct val="150000"/>
            </a:lnSpc>
          </a:pPr>
          <a:r>
            <a:rPr lang="en-US" sz="1600" dirty="0"/>
            <a:t>Connect international visitors with Wales through immersive activities</a:t>
          </a:r>
        </a:p>
      </dgm:t>
    </dgm:pt>
    <dgm:pt modelId="{64E9E20D-6B01-4528-B021-C8487DC67D36}" type="parTrans" cxnId="{DF7EA817-DC12-4868-B3AA-24DB4C1B827F}">
      <dgm:prSet/>
      <dgm:spPr/>
      <dgm:t>
        <a:bodyPr/>
        <a:lstStyle/>
        <a:p>
          <a:endParaRPr lang="en-US"/>
        </a:p>
      </dgm:t>
    </dgm:pt>
    <dgm:pt modelId="{6C749EB8-06F4-44CD-9F13-9B61A9DB304D}" type="sibTrans" cxnId="{DF7EA817-DC12-4868-B3AA-24DB4C1B827F}">
      <dgm:prSet/>
      <dgm:spPr/>
      <dgm:t>
        <a:bodyPr/>
        <a:lstStyle/>
        <a:p>
          <a:endParaRPr lang="en-US"/>
        </a:p>
      </dgm:t>
    </dgm:pt>
    <dgm:pt modelId="{C94BF32F-C311-45AE-A49C-06DE15970A41}">
      <dgm:prSet phldrT="[Text]" custT="1"/>
      <dgm:spPr/>
      <dgm:t>
        <a:bodyPr/>
        <a:lstStyle/>
        <a:p>
          <a:pPr algn="just">
            <a:lnSpc>
              <a:spcPct val="150000"/>
            </a:lnSpc>
          </a:pPr>
          <a:r>
            <a:rPr lang="en-US" sz="1600" dirty="0"/>
            <a:t>Reinforce Wales’ reputation for hospitality</a:t>
          </a:r>
        </a:p>
      </dgm:t>
    </dgm:pt>
    <dgm:pt modelId="{D651DA72-E9A5-47B7-ABF7-30A7C5634A43}" type="parTrans" cxnId="{E853E2C7-FBF4-4D62-8BFC-89243F73F908}">
      <dgm:prSet/>
      <dgm:spPr/>
      <dgm:t>
        <a:bodyPr/>
        <a:lstStyle/>
        <a:p>
          <a:endParaRPr lang="en-US"/>
        </a:p>
      </dgm:t>
    </dgm:pt>
    <dgm:pt modelId="{3374A1C2-E189-4C95-B113-77C50C6B445F}" type="sibTrans" cxnId="{E853E2C7-FBF4-4D62-8BFC-89243F73F908}">
      <dgm:prSet/>
      <dgm:spPr/>
      <dgm:t>
        <a:bodyPr/>
        <a:lstStyle/>
        <a:p>
          <a:endParaRPr lang="en-US"/>
        </a:p>
      </dgm:t>
    </dgm:pt>
    <dgm:pt modelId="{E05AC75B-975F-44C3-83A3-CBD83CA36A37}" type="pres">
      <dgm:prSet presAssocID="{4B1BEC99-CDB4-4512-8352-50B90904F185}" presName="linearFlow" presStyleCnt="0">
        <dgm:presLayoutVars>
          <dgm:dir/>
          <dgm:resizeHandles val="exact"/>
        </dgm:presLayoutVars>
      </dgm:prSet>
      <dgm:spPr/>
    </dgm:pt>
    <dgm:pt modelId="{E0CAAC59-711F-4E8D-8626-F2E0DAB604CE}" type="pres">
      <dgm:prSet presAssocID="{58EE7830-A70A-41A5-A6D4-AA238813D0D7}" presName="composite" presStyleCnt="0"/>
      <dgm:spPr/>
    </dgm:pt>
    <dgm:pt modelId="{BC8B7278-B575-44D0-A899-AB7788295F41}" type="pres">
      <dgm:prSet presAssocID="{58EE7830-A70A-41A5-A6D4-AA238813D0D7}" presName="imgShp" presStyleLbl="fgImgPlace1" presStyleIdx="0" presStyleCnt="3"/>
      <dgm:spPr>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a:stretch>
        </a:blipFill>
      </dgm:spPr>
    </dgm:pt>
    <dgm:pt modelId="{FFE3E445-2C9A-4CF8-B26A-23602AAF8B42}" type="pres">
      <dgm:prSet presAssocID="{58EE7830-A70A-41A5-A6D4-AA238813D0D7}" presName="txShp" presStyleLbl="node1" presStyleIdx="0" presStyleCnt="3">
        <dgm:presLayoutVars>
          <dgm:bulletEnabled val="1"/>
        </dgm:presLayoutVars>
      </dgm:prSet>
      <dgm:spPr/>
    </dgm:pt>
    <dgm:pt modelId="{2E16FEA0-243D-449C-AEC5-768FE15285EE}" type="pres">
      <dgm:prSet presAssocID="{B9231092-F9B3-42DC-BC8B-D5137D483ABD}" presName="spacing" presStyleCnt="0"/>
      <dgm:spPr/>
    </dgm:pt>
    <dgm:pt modelId="{7E72096F-CA32-4C8D-B85C-26B3FFF5A929}" type="pres">
      <dgm:prSet presAssocID="{71DA915F-FEEF-46DF-800F-C3459B2849D4}" presName="composite" presStyleCnt="0"/>
      <dgm:spPr/>
    </dgm:pt>
    <dgm:pt modelId="{5BFB7878-1805-486A-A688-D97138391C86}" type="pres">
      <dgm:prSet presAssocID="{71DA915F-FEEF-46DF-800F-C3459B2849D4}" presName="imgShp" presStyleLbl="fgImgPlace1" presStyleIdx="1" presStyleCnt="3"/>
      <dgm:spPr>
        <a:blipFill rotWithShape="1">
          <a:blip xmlns:r="http://schemas.openxmlformats.org/officeDocument/2006/relationships" r:embed="rId2" cstate="email">
            <a:extLst>
              <a:ext uri="{28A0092B-C50C-407E-A947-70E740481C1C}">
                <a14:useLocalDpi xmlns:a14="http://schemas.microsoft.com/office/drawing/2010/main"/>
              </a:ext>
            </a:extLst>
          </a:blip>
          <a:srcRect/>
          <a:stretch>
            <a:fillRect/>
          </a:stretch>
        </a:blipFill>
      </dgm:spPr>
    </dgm:pt>
    <dgm:pt modelId="{D6BB1A7E-0A63-4A18-B033-2670C44C4C24}" type="pres">
      <dgm:prSet presAssocID="{71DA915F-FEEF-46DF-800F-C3459B2849D4}" presName="txShp" presStyleLbl="node1" presStyleIdx="1" presStyleCnt="3" custScaleY="106463">
        <dgm:presLayoutVars>
          <dgm:bulletEnabled val="1"/>
        </dgm:presLayoutVars>
      </dgm:prSet>
      <dgm:spPr/>
    </dgm:pt>
    <dgm:pt modelId="{0432CA08-B860-4989-A118-9749B9B98392}" type="pres">
      <dgm:prSet presAssocID="{6C749EB8-06F4-44CD-9F13-9B61A9DB304D}" presName="spacing" presStyleCnt="0"/>
      <dgm:spPr/>
    </dgm:pt>
    <dgm:pt modelId="{047F0EDF-0B98-4C75-9669-A4FDF1227F93}" type="pres">
      <dgm:prSet presAssocID="{C94BF32F-C311-45AE-A49C-06DE15970A41}" presName="composite" presStyleCnt="0"/>
      <dgm:spPr/>
    </dgm:pt>
    <dgm:pt modelId="{46C09CA7-B9C2-4D0B-9511-C8F07527A4F0}" type="pres">
      <dgm:prSet presAssocID="{C94BF32F-C311-45AE-A49C-06DE15970A41}" presName="imgShp" presStyleLbl="fgImgPlace1" presStyleIdx="2" presStyleCnt="3"/>
      <dgm:spPr>
        <a:blipFill rotWithShape="1">
          <a:blip xmlns:r="http://schemas.openxmlformats.org/officeDocument/2006/relationships" r:embed="rId3" cstate="email">
            <a:extLst>
              <a:ext uri="{28A0092B-C50C-407E-A947-70E740481C1C}">
                <a14:useLocalDpi xmlns:a14="http://schemas.microsoft.com/office/drawing/2010/main"/>
              </a:ext>
            </a:extLst>
          </a:blip>
          <a:srcRect/>
          <a:stretch>
            <a:fillRect/>
          </a:stretch>
        </a:blipFill>
      </dgm:spPr>
    </dgm:pt>
    <dgm:pt modelId="{5646E93C-FA1B-45B6-BC52-E2EE99713322}" type="pres">
      <dgm:prSet presAssocID="{C94BF32F-C311-45AE-A49C-06DE15970A41}" presName="txShp" presStyleLbl="node1" presStyleIdx="2" presStyleCnt="3">
        <dgm:presLayoutVars>
          <dgm:bulletEnabled val="1"/>
        </dgm:presLayoutVars>
      </dgm:prSet>
      <dgm:spPr/>
    </dgm:pt>
  </dgm:ptLst>
  <dgm:cxnLst>
    <dgm:cxn modelId="{DF7EA817-DC12-4868-B3AA-24DB4C1B827F}" srcId="{4B1BEC99-CDB4-4512-8352-50B90904F185}" destId="{71DA915F-FEEF-46DF-800F-C3459B2849D4}" srcOrd="1" destOrd="0" parTransId="{64E9E20D-6B01-4528-B021-C8487DC67D36}" sibTransId="{6C749EB8-06F4-44CD-9F13-9B61A9DB304D}"/>
    <dgm:cxn modelId="{30D40E78-00EE-48DE-AA30-444CC069C0A2}" type="presOf" srcId="{4B1BEC99-CDB4-4512-8352-50B90904F185}" destId="{E05AC75B-975F-44C3-83A3-CBD83CA36A37}" srcOrd="0" destOrd="0" presId="urn:microsoft.com/office/officeart/2005/8/layout/vList3"/>
    <dgm:cxn modelId="{BFFFE358-7E75-47B6-9A85-AA51B4194D57}" srcId="{4B1BEC99-CDB4-4512-8352-50B90904F185}" destId="{58EE7830-A70A-41A5-A6D4-AA238813D0D7}" srcOrd="0" destOrd="0" parTransId="{6DAE2EFD-F780-4B0B-A105-308F383607A0}" sibTransId="{B9231092-F9B3-42DC-BC8B-D5137D483ABD}"/>
    <dgm:cxn modelId="{6C206A94-EB18-4C3E-A484-D4751C9DB948}" type="presOf" srcId="{58EE7830-A70A-41A5-A6D4-AA238813D0D7}" destId="{FFE3E445-2C9A-4CF8-B26A-23602AAF8B42}" srcOrd="0" destOrd="0" presId="urn:microsoft.com/office/officeart/2005/8/layout/vList3"/>
    <dgm:cxn modelId="{BDA3D1AE-20F6-4C27-8186-76F2D4E56697}" type="presOf" srcId="{C94BF32F-C311-45AE-A49C-06DE15970A41}" destId="{5646E93C-FA1B-45B6-BC52-E2EE99713322}" srcOrd="0" destOrd="0" presId="urn:microsoft.com/office/officeart/2005/8/layout/vList3"/>
    <dgm:cxn modelId="{E853E2C7-FBF4-4D62-8BFC-89243F73F908}" srcId="{4B1BEC99-CDB4-4512-8352-50B90904F185}" destId="{C94BF32F-C311-45AE-A49C-06DE15970A41}" srcOrd="2" destOrd="0" parTransId="{D651DA72-E9A5-47B7-ABF7-30A7C5634A43}" sibTransId="{3374A1C2-E189-4C95-B113-77C50C6B445F}"/>
    <dgm:cxn modelId="{E0BD48ED-C732-4340-B780-07A3E12A4951}" type="presOf" srcId="{71DA915F-FEEF-46DF-800F-C3459B2849D4}" destId="{D6BB1A7E-0A63-4A18-B033-2670C44C4C24}" srcOrd="0" destOrd="0" presId="urn:microsoft.com/office/officeart/2005/8/layout/vList3"/>
    <dgm:cxn modelId="{F442AB3C-B3F2-45E9-B1D1-7C57A5580027}" type="presParOf" srcId="{E05AC75B-975F-44C3-83A3-CBD83CA36A37}" destId="{E0CAAC59-711F-4E8D-8626-F2E0DAB604CE}" srcOrd="0" destOrd="0" presId="urn:microsoft.com/office/officeart/2005/8/layout/vList3"/>
    <dgm:cxn modelId="{E625FC32-A2F0-4768-BE1A-BE5DE3002338}" type="presParOf" srcId="{E0CAAC59-711F-4E8D-8626-F2E0DAB604CE}" destId="{BC8B7278-B575-44D0-A899-AB7788295F41}" srcOrd="0" destOrd="0" presId="urn:microsoft.com/office/officeart/2005/8/layout/vList3"/>
    <dgm:cxn modelId="{48055103-62C2-4AA5-B7E2-B2E3F7C0F309}" type="presParOf" srcId="{E0CAAC59-711F-4E8D-8626-F2E0DAB604CE}" destId="{FFE3E445-2C9A-4CF8-B26A-23602AAF8B42}" srcOrd="1" destOrd="0" presId="urn:microsoft.com/office/officeart/2005/8/layout/vList3"/>
    <dgm:cxn modelId="{782231EC-1477-4814-A102-D29B22700EF0}" type="presParOf" srcId="{E05AC75B-975F-44C3-83A3-CBD83CA36A37}" destId="{2E16FEA0-243D-449C-AEC5-768FE15285EE}" srcOrd="1" destOrd="0" presId="urn:microsoft.com/office/officeart/2005/8/layout/vList3"/>
    <dgm:cxn modelId="{DA99E958-1CEA-4D58-8E50-81C72BA1AF5E}" type="presParOf" srcId="{E05AC75B-975F-44C3-83A3-CBD83CA36A37}" destId="{7E72096F-CA32-4C8D-B85C-26B3FFF5A929}" srcOrd="2" destOrd="0" presId="urn:microsoft.com/office/officeart/2005/8/layout/vList3"/>
    <dgm:cxn modelId="{E26E156A-C25B-4D84-988C-29C90BE94552}" type="presParOf" srcId="{7E72096F-CA32-4C8D-B85C-26B3FFF5A929}" destId="{5BFB7878-1805-486A-A688-D97138391C86}" srcOrd="0" destOrd="0" presId="urn:microsoft.com/office/officeart/2005/8/layout/vList3"/>
    <dgm:cxn modelId="{03D2D18E-1987-4D11-A587-0F13429ED6B4}" type="presParOf" srcId="{7E72096F-CA32-4C8D-B85C-26B3FFF5A929}" destId="{D6BB1A7E-0A63-4A18-B033-2670C44C4C24}" srcOrd="1" destOrd="0" presId="urn:microsoft.com/office/officeart/2005/8/layout/vList3"/>
    <dgm:cxn modelId="{68A1D9B5-2C77-441D-B944-C98EFC739F4D}" type="presParOf" srcId="{E05AC75B-975F-44C3-83A3-CBD83CA36A37}" destId="{0432CA08-B860-4989-A118-9749B9B98392}" srcOrd="3" destOrd="0" presId="urn:microsoft.com/office/officeart/2005/8/layout/vList3"/>
    <dgm:cxn modelId="{FE795943-66D0-435F-AEE8-7E112DC544FC}" type="presParOf" srcId="{E05AC75B-975F-44C3-83A3-CBD83CA36A37}" destId="{047F0EDF-0B98-4C75-9669-A4FDF1227F93}" srcOrd="4" destOrd="0" presId="urn:microsoft.com/office/officeart/2005/8/layout/vList3"/>
    <dgm:cxn modelId="{6C3963EC-85BC-4078-BE8D-F3D1EE4E86D2}" type="presParOf" srcId="{047F0EDF-0B98-4C75-9669-A4FDF1227F93}" destId="{46C09CA7-B9C2-4D0B-9511-C8F07527A4F0}" srcOrd="0" destOrd="0" presId="urn:microsoft.com/office/officeart/2005/8/layout/vList3"/>
    <dgm:cxn modelId="{AB260FB2-E3B6-4C38-B7BD-D4AE91257107}" type="presParOf" srcId="{047F0EDF-0B98-4C75-9669-A4FDF1227F93}" destId="{5646E93C-FA1B-45B6-BC52-E2EE99713322}"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E817694-A1FB-440E-A357-B05524F8CE16}" type="doc">
      <dgm:prSet loTypeId="urn:microsoft.com/office/officeart/2005/8/layout/process4" loCatId="list" qsTypeId="urn:microsoft.com/office/officeart/2005/8/quickstyle/simple1" qsCatId="simple" csTypeId="urn:microsoft.com/office/officeart/2005/8/colors/colorful1" csCatId="colorful" phldr="1"/>
      <dgm:spPr/>
      <dgm:t>
        <a:bodyPr/>
        <a:lstStyle/>
        <a:p>
          <a:endParaRPr lang="en-US"/>
        </a:p>
      </dgm:t>
    </dgm:pt>
    <dgm:pt modelId="{70FAE1A1-17A8-4681-A525-C2D0AB706F88}">
      <dgm:prSet phldrT="[Text]" custT="1"/>
      <dgm:spPr/>
      <dgm:t>
        <a:bodyPr/>
        <a:lstStyle/>
        <a:p>
          <a:r>
            <a:rPr lang="en-US" sz="1800" dirty="0"/>
            <a:t>Objective Setting &amp; Budgeting</a:t>
          </a:r>
        </a:p>
      </dgm:t>
    </dgm:pt>
    <dgm:pt modelId="{EB7112A8-9CDF-49F7-BDAE-78C24FF44F01}" type="parTrans" cxnId="{11F05A35-C0A6-4AD7-9FE5-180493188968}">
      <dgm:prSet/>
      <dgm:spPr/>
      <dgm:t>
        <a:bodyPr/>
        <a:lstStyle/>
        <a:p>
          <a:endParaRPr lang="en-US"/>
        </a:p>
      </dgm:t>
    </dgm:pt>
    <dgm:pt modelId="{4074AC67-BC6C-4F42-B4B2-D412DA90F46A}" type="sibTrans" cxnId="{11F05A35-C0A6-4AD7-9FE5-180493188968}">
      <dgm:prSet/>
      <dgm:spPr/>
      <dgm:t>
        <a:bodyPr/>
        <a:lstStyle/>
        <a:p>
          <a:endParaRPr lang="en-US"/>
        </a:p>
      </dgm:t>
    </dgm:pt>
    <dgm:pt modelId="{1C3E0AFB-5856-42E2-A534-AA0CAB450B15}">
      <dgm:prSet phldrT="[Text]" custT="1"/>
      <dgm:spPr/>
      <dgm:t>
        <a:bodyPr/>
        <a:lstStyle/>
        <a:p>
          <a:r>
            <a:rPr lang="en-US" sz="1800" dirty="0"/>
            <a:t>Weather &amp; Risk Plans</a:t>
          </a:r>
        </a:p>
      </dgm:t>
    </dgm:pt>
    <dgm:pt modelId="{4A99B505-7788-45BA-89FE-8D6C3886332B}" type="parTrans" cxnId="{E5F0BB62-F075-4A24-8FDF-BF02F574C980}">
      <dgm:prSet/>
      <dgm:spPr/>
      <dgm:t>
        <a:bodyPr/>
        <a:lstStyle/>
        <a:p>
          <a:endParaRPr lang="en-US"/>
        </a:p>
      </dgm:t>
    </dgm:pt>
    <dgm:pt modelId="{79CE446A-3915-41BA-844F-68B322717BB8}" type="sibTrans" cxnId="{E5F0BB62-F075-4A24-8FDF-BF02F574C980}">
      <dgm:prSet/>
      <dgm:spPr/>
      <dgm:t>
        <a:bodyPr/>
        <a:lstStyle/>
        <a:p>
          <a:endParaRPr lang="en-US"/>
        </a:p>
      </dgm:t>
    </dgm:pt>
    <dgm:pt modelId="{7061C8E1-5687-4D2D-B19B-836CB1D2B330}">
      <dgm:prSet phldrT="[Text]" custT="1"/>
      <dgm:spPr/>
      <dgm:t>
        <a:bodyPr/>
        <a:lstStyle/>
        <a:p>
          <a:r>
            <a:rPr lang="en-US" sz="1800" dirty="0"/>
            <a:t>Regulatory &amp; Accessibility Checks</a:t>
          </a:r>
        </a:p>
      </dgm:t>
    </dgm:pt>
    <dgm:pt modelId="{E97F39BC-F766-4FFB-B45E-9746B55108D2}" type="parTrans" cxnId="{783FDDC1-BC35-4AE2-8818-B7F3A958A467}">
      <dgm:prSet/>
      <dgm:spPr/>
      <dgm:t>
        <a:bodyPr/>
        <a:lstStyle/>
        <a:p>
          <a:endParaRPr lang="en-US"/>
        </a:p>
      </dgm:t>
    </dgm:pt>
    <dgm:pt modelId="{1BF58BDA-F7D8-4DDB-9BD0-57A3797CFA6A}" type="sibTrans" cxnId="{783FDDC1-BC35-4AE2-8818-B7F3A958A467}">
      <dgm:prSet/>
      <dgm:spPr/>
      <dgm:t>
        <a:bodyPr/>
        <a:lstStyle/>
        <a:p>
          <a:endParaRPr lang="en-US"/>
        </a:p>
      </dgm:t>
    </dgm:pt>
    <dgm:pt modelId="{CE113301-9927-4769-981B-8E44AA69C72E}">
      <dgm:prSet phldrT="[Text]" custT="1"/>
      <dgm:spPr/>
      <dgm:t>
        <a:bodyPr/>
        <a:lstStyle/>
        <a:p>
          <a:r>
            <a:rPr lang="en-US" sz="1800"/>
            <a:t>AV/</a:t>
          </a:r>
          <a:r>
            <a:rPr lang="en-US" sz="1800" dirty="0"/>
            <a:t>Catering Vendor Selection</a:t>
          </a:r>
        </a:p>
      </dgm:t>
    </dgm:pt>
    <dgm:pt modelId="{60056FDF-3832-4472-A3C8-47736E7B7AA7}" type="parTrans" cxnId="{3853E59B-7BBF-4E36-B845-66B29E3BD042}">
      <dgm:prSet/>
      <dgm:spPr/>
      <dgm:t>
        <a:bodyPr/>
        <a:lstStyle/>
        <a:p>
          <a:endParaRPr lang="en-US"/>
        </a:p>
      </dgm:t>
    </dgm:pt>
    <dgm:pt modelId="{E2A7E617-B8FD-4D90-BECC-18E738D565D8}" type="sibTrans" cxnId="{3853E59B-7BBF-4E36-B845-66B29E3BD042}">
      <dgm:prSet/>
      <dgm:spPr/>
      <dgm:t>
        <a:bodyPr/>
        <a:lstStyle/>
        <a:p>
          <a:endParaRPr lang="en-US"/>
        </a:p>
      </dgm:t>
    </dgm:pt>
    <dgm:pt modelId="{B2383577-5F10-45F7-824F-9DE00EBE0F3A}">
      <dgm:prSet phldrT="[Text]" custT="1"/>
      <dgm:spPr/>
      <dgm:t>
        <a:bodyPr/>
        <a:lstStyle/>
        <a:p>
          <a:r>
            <a:rPr lang="en-US" sz="1800" dirty="0" err="1"/>
            <a:t>Programme</a:t>
          </a:r>
          <a:r>
            <a:rPr lang="en-US" sz="1800" dirty="0"/>
            <a:t> Development</a:t>
          </a:r>
        </a:p>
      </dgm:t>
    </dgm:pt>
    <dgm:pt modelId="{C432CA98-C526-485E-8A6F-36D3210D26C9}" type="parTrans" cxnId="{9CB33419-21A8-475C-8FFC-F049E02E9EF1}">
      <dgm:prSet/>
      <dgm:spPr/>
      <dgm:t>
        <a:bodyPr/>
        <a:lstStyle/>
        <a:p>
          <a:endParaRPr lang="en-US"/>
        </a:p>
      </dgm:t>
    </dgm:pt>
    <dgm:pt modelId="{83BC01A0-29BC-4B92-A044-94B10BC475B3}" type="sibTrans" cxnId="{9CB33419-21A8-475C-8FFC-F049E02E9EF1}">
      <dgm:prSet/>
      <dgm:spPr/>
      <dgm:t>
        <a:bodyPr/>
        <a:lstStyle/>
        <a:p>
          <a:endParaRPr lang="en-US"/>
        </a:p>
      </dgm:t>
    </dgm:pt>
    <dgm:pt modelId="{9FCFD0C9-1053-438A-81F3-8D3B46805568}">
      <dgm:prSet phldrT="[Text]" custT="1"/>
      <dgm:spPr/>
      <dgm:t>
        <a:bodyPr/>
        <a:lstStyle/>
        <a:p>
          <a:r>
            <a:rPr lang="en-US" sz="1800" dirty="0"/>
            <a:t>Stakeholder Outreach (Visit Wales, local councils)</a:t>
          </a:r>
        </a:p>
      </dgm:t>
    </dgm:pt>
    <dgm:pt modelId="{E4F16EE3-B869-4D24-BFAF-91790EE28C44}" type="parTrans" cxnId="{D493CC08-ADA9-482D-8FDF-9254B30976AB}">
      <dgm:prSet/>
      <dgm:spPr/>
      <dgm:t>
        <a:bodyPr/>
        <a:lstStyle/>
        <a:p>
          <a:endParaRPr lang="en-US"/>
        </a:p>
      </dgm:t>
    </dgm:pt>
    <dgm:pt modelId="{3300596D-6BA6-4EB8-9C93-8D42F1E36416}" type="sibTrans" cxnId="{D493CC08-ADA9-482D-8FDF-9254B30976AB}">
      <dgm:prSet/>
      <dgm:spPr/>
      <dgm:t>
        <a:bodyPr/>
        <a:lstStyle/>
        <a:p>
          <a:endParaRPr lang="en-US"/>
        </a:p>
      </dgm:t>
    </dgm:pt>
    <dgm:pt modelId="{ECC35790-6524-4D6E-8EA8-DF0DFECFDA38}">
      <dgm:prSet phldrT="[Text]" custT="1"/>
      <dgm:spPr/>
      <dgm:t>
        <a:bodyPr/>
        <a:lstStyle/>
        <a:p>
          <a:r>
            <a:rPr lang="en-US" sz="1800" dirty="0"/>
            <a:t>Market Research: </a:t>
          </a:r>
          <a:r>
            <a:rPr lang="en-US" sz="1800"/>
            <a:t>Culture-focused travellers, travel </a:t>
          </a:r>
          <a:r>
            <a:rPr lang="en-US" sz="1800" dirty="0"/>
            <a:t>agents</a:t>
          </a:r>
        </a:p>
      </dgm:t>
    </dgm:pt>
    <dgm:pt modelId="{335CA717-C168-46C0-829C-FDFC770AB747}" type="parTrans" cxnId="{19F777B7-7C7A-41DA-8299-7D22F3403B75}">
      <dgm:prSet/>
      <dgm:spPr/>
      <dgm:t>
        <a:bodyPr/>
        <a:lstStyle/>
        <a:p>
          <a:endParaRPr lang="en-US"/>
        </a:p>
      </dgm:t>
    </dgm:pt>
    <dgm:pt modelId="{B4DA7FA4-1F19-4B3B-B3A6-DD145B86AEFF}" type="sibTrans" cxnId="{19F777B7-7C7A-41DA-8299-7D22F3403B75}">
      <dgm:prSet/>
      <dgm:spPr/>
      <dgm:t>
        <a:bodyPr/>
        <a:lstStyle/>
        <a:p>
          <a:endParaRPr lang="en-US"/>
        </a:p>
      </dgm:t>
    </dgm:pt>
    <dgm:pt modelId="{97D4D54D-1C5A-4660-98CC-3C0CF85F5722}">
      <dgm:prSet phldrT="[Text]" custT="1"/>
      <dgm:spPr/>
      <dgm:t>
        <a:bodyPr/>
        <a:lstStyle/>
        <a:p>
          <a:r>
            <a:rPr lang="en-US" sz="1800" dirty="0"/>
            <a:t>Venue: </a:t>
          </a:r>
          <a:r>
            <a:rPr lang="en-US" sz="1800" dirty="0" err="1"/>
            <a:t>Conwy</a:t>
          </a:r>
          <a:r>
            <a:rPr lang="en-US" sz="1800" dirty="0"/>
            <a:t> Castle &amp; partner hotel (St Brides Spa Hotel)</a:t>
          </a:r>
        </a:p>
      </dgm:t>
    </dgm:pt>
    <dgm:pt modelId="{D00F28CC-9E23-40BC-8A4E-7042044085B0}" type="parTrans" cxnId="{9FF92DCA-23BC-40C2-953C-24202CD21122}">
      <dgm:prSet/>
      <dgm:spPr/>
      <dgm:t>
        <a:bodyPr/>
        <a:lstStyle/>
        <a:p>
          <a:endParaRPr lang="en-US"/>
        </a:p>
      </dgm:t>
    </dgm:pt>
    <dgm:pt modelId="{DEFAB571-3872-477F-9991-5A036D16251C}" type="sibTrans" cxnId="{9FF92DCA-23BC-40C2-953C-24202CD21122}">
      <dgm:prSet/>
      <dgm:spPr/>
      <dgm:t>
        <a:bodyPr/>
        <a:lstStyle/>
        <a:p>
          <a:endParaRPr lang="en-US"/>
        </a:p>
      </dgm:t>
    </dgm:pt>
    <dgm:pt modelId="{75D49139-72B7-4943-868B-358DBA74DD41}" type="pres">
      <dgm:prSet presAssocID="{2E817694-A1FB-440E-A357-B05524F8CE16}" presName="Name0" presStyleCnt="0">
        <dgm:presLayoutVars>
          <dgm:dir/>
          <dgm:animLvl val="lvl"/>
          <dgm:resizeHandles val="exact"/>
        </dgm:presLayoutVars>
      </dgm:prSet>
      <dgm:spPr/>
    </dgm:pt>
    <dgm:pt modelId="{3A8B1B7B-5A90-48BF-9F89-4A7BF8922937}" type="pres">
      <dgm:prSet presAssocID="{1C3E0AFB-5856-42E2-A534-AA0CAB450B15}" presName="boxAndChildren" presStyleCnt="0"/>
      <dgm:spPr/>
    </dgm:pt>
    <dgm:pt modelId="{6B231641-65C0-4B4F-B850-DF3080EDFFBB}" type="pres">
      <dgm:prSet presAssocID="{1C3E0AFB-5856-42E2-A534-AA0CAB450B15}" presName="parentTextBox" presStyleLbl="node1" presStyleIdx="0" presStyleCnt="8"/>
      <dgm:spPr/>
    </dgm:pt>
    <dgm:pt modelId="{5CBBE7F8-72A5-47AC-BC10-429A81EE9F43}" type="pres">
      <dgm:prSet presAssocID="{1BF58BDA-F7D8-4DDB-9BD0-57A3797CFA6A}" presName="sp" presStyleCnt="0"/>
      <dgm:spPr/>
    </dgm:pt>
    <dgm:pt modelId="{08DCB16A-F84E-4947-9790-247FC69D4897}" type="pres">
      <dgm:prSet presAssocID="{7061C8E1-5687-4D2D-B19B-836CB1D2B330}" presName="arrowAndChildren" presStyleCnt="0"/>
      <dgm:spPr/>
    </dgm:pt>
    <dgm:pt modelId="{D5894212-36BD-4088-8CD9-BA8B85B33C38}" type="pres">
      <dgm:prSet presAssocID="{7061C8E1-5687-4D2D-B19B-836CB1D2B330}" presName="parentTextArrow" presStyleLbl="node1" presStyleIdx="1" presStyleCnt="8"/>
      <dgm:spPr/>
    </dgm:pt>
    <dgm:pt modelId="{A22C81C7-072B-4E9A-85D2-32D4860F338F}" type="pres">
      <dgm:prSet presAssocID="{E2A7E617-B8FD-4D90-BECC-18E738D565D8}" presName="sp" presStyleCnt="0"/>
      <dgm:spPr/>
    </dgm:pt>
    <dgm:pt modelId="{7D0F0AD9-A70A-4B03-9968-D5B96914BD48}" type="pres">
      <dgm:prSet presAssocID="{CE113301-9927-4769-981B-8E44AA69C72E}" presName="arrowAndChildren" presStyleCnt="0"/>
      <dgm:spPr/>
    </dgm:pt>
    <dgm:pt modelId="{00D1D04A-2539-4B09-BCE0-8E52927D0A05}" type="pres">
      <dgm:prSet presAssocID="{CE113301-9927-4769-981B-8E44AA69C72E}" presName="parentTextArrow" presStyleLbl="node1" presStyleIdx="2" presStyleCnt="8"/>
      <dgm:spPr/>
    </dgm:pt>
    <dgm:pt modelId="{E31B5A89-4049-428A-BFEA-DCDF6179AC0D}" type="pres">
      <dgm:prSet presAssocID="{83BC01A0-29BC-4B92-A044-94B10BC475B3}" presName="sp" presStyleCnt="0"/>
      <dgm:spPr/>
    </dgm:pt>
    <dgm:pt modelId="{A9564615-5F83-4EEB-87C8-ADAD0A79150E}" type="pres">
      <dgm:prSet presAssocID="{B2383577-5F10-45F7-824F-9DE00EBE0F3A}" presName="arrowAndChildren" presStyleCnt="0"/>
      <dgm:spPr/>
    </dgm:pt>
    <dgm:pt modelId="{A4F698C4-E596-4F93-A6E7-B03D156681D0}" type="pres">
      <dgm:prSet presAssocID="{B2383577-5F10-45F7-824F-9DE00EBE0F3A}" presName="parentTextArrow" presStyleLbl="node1" presStyleIdx="3" presStyleCnt="8"/>
      <dgm:spPr/>
    </dgm:pt>
    <dgm:pt modelId="{F153F14B-819F-4685-A4E3-34D649DD6BDD}" type="pres">
      <dgm:prSet presAssocID="{3300596D-6BA6-4EB8-9C93-8D42F1E36416}" presName="sp" presStyleCnt="0"/>
      <dgm:spPr/>
    </dgm:pt>
    <dgm:pt modelId="{5A45FEAE-6691-4CAD-95EA-6DED055C983B}" type="pres">
      <dgm:prSet presAssocID="{9FCFD0C9-1053-438A-81F3-8D3B46805568}" presName="arrowAndChildren" presStyleCnt="0"/>
      <dgm:spPr/>
    </dgm:pt>
    <dgm:pt modelId="{ED3111B6-99F2-4858-8533-71C8C2E787D7}" type="pres">
      <dgm:prSet presAssocID="{9FCFD0C9-1053-438A-81F3-8D3B46805568}" presName="parentTextArrow" presStyleLbl="node1" presStyleIdx="4" presStyleCnt="8"/>
      <dgm:spPr/>
    </dgm:pt>
    <dgm:pt modelId="{1F972E00-5ADB-4A5D-BDED-5C98D821769B}" type="pres">
      <dgm:prSet presAssocID="{B4DA7FA4-1F19-4B3B-B3A6-DD145B86AEFF}" presName="sp" presStyleCnt="0"/>
      <dgm:spPr/>
    </dgm:pt>
    <dgm:pt modelId="{B817899B-9C91-4AFF-A1EF-4EFBEC050BA9}" type="pres">
      <dgm:prSet presAssocID="{ECC35790-6524-4D6E-8EA8-DF0DFECFDA38}" presName="arrowAndChildren" presStyleCnt="0"/>
      <dgm:spPr/>
    </dgm:pt>
    <dgm:pt modelId="{FEAEE576-947F-4CAA-99D3-47192D2E39DC}" type="pres">
      <dgm:prSet presAssocID="{ECC35790-6524-4D6E-8EA8-DF0DFECFDA38}" presName="parentTextArrow" presStyleLbl="node1" presStyleIdx="5" presStyleCnt="8"/>
      <dgm:spPr/>
    </dgm:pt>
    <dgm:pt modelId="{970BE7BE-3F8C-436F-8A8C-FB8F35DD982C}" type="pres">
      <dgm:prSet presAssocID="{DEFAB571-3872-477F-9991-5A036D16251C}" presName="sp" presStyleCnt="0"/>
      <dgm:spPr/>
    </dgm:pt>
    <dgm:pt modelId="{BBDB32B2-9E83-46B7-BA88-21B00410E1B4}" type="pres">
      <dgm:prSet presAssocID="{97D4D54D-1C5A-4660-98CC-3C0CF85F5722}" presName="arrowAndChildren" presStyleCnt="0"/>
      <dgm:spPr/>
    </dgm:pt>
    <dgm:pt modelId="{BB7899BE-71FD-4D82-9930-9972EF6D5272}" type="pres">
      <dgm:prSet presAssocID="{97D4D54D-1C5A-4660-98CC-3C0CF85F5722}" presName="parentTextArrow" presStyleLbl="node1" presStyleIdx="6" presStyleCnt="8"/>
      <dgm:spPr/>
    </dgm:pt>
    <dgm:pt modelId="{57B31419-F966-45E4-8030-2713F67D0BB2}" type="pres">
      <dgm:prSet presAssocID="{4074AC67-BC6C-4F42-B4B2-D412DA90F46A}" presName="sp" presStyleCnt="0"/>
      <dgm:spPr/>
    </dgm:pt>
    <dgm:pt modelId="{D29D1F62-787F-4B9E-AFB6-ADBFB5E545AD}" type="pres">
      <dgm:prSet presAssocID="{70FAE1A1-17A8-4681-A525-C2D0AB706F88}" presName="arrowAndChildren" presStyleCnt="0"/>
      <dgm:spPr/>
    </dgm:pt>
    <dgm:pt modelId="{69EEF1B5-C202-434F-94BC-0026FF3A3AB5}" type="pres">
      <dgm:prSet presAssocID="{70FAE1A1-17A8-4681-A525-C2D0AB706F88}" presName="parentTextArrow" presStyleLbl="node1" presStyleIdx="7" presStyleCnt="8" custLinFactNeighborX="-1313" custLinFactNeighborY="4347"/>
      <dgm:spPr/>
    </dgm:pt>
  </dgm:ptLst>
  <dgm:cxnLst>
    <dgm:cxn modelId="{370EFC04-3170-46AE-96B8-2D190467E9BD}" type="presOf" srcId="{2E817694-A1FB-440E-A357-B05524F8CE16}" destId="{75D49139-72B7-4943-868B-358DBA74DD41}" srcOrd="0" destOrd="0" presId="urn:microsoft.com/office/officeart/2005/8/layout/process4"/>
    <dgm:cxn modelId="{D493CC08-ADA9-482D-8FDF-9254B30976AB}" srcId="{2E817694-A1FB-440E-A357-B05524F8CE16}" destId="{9FCFD0C9-1053-438A-81F3-8D3B46805568}" srcOrd="3" destOrd="0" parTransId="{E4F16EE3-B869-4D24-BFAF-91790EE28C44}" sibTransId="{3300596D-6BA6-4EB8-9C93-8D42F1E36416}"/>
    <dgm:cxn modelId="{95EE8413-5C5D-48ED-AE71-7B1D19E95E75}" type="presOf" srcId="{1C3E0AFB-5856-42E2-A534-AA0CAB450B15}" destId="{6B231641-65C0-4B4F-B850-DF3080EDFFBB}" srcOrd="0" destOrd="0" presId="urn:microsoft.com/office/officeart/2005/8/layout/process4"/>
    <dgm:cxn modelId="{9CB33419-21A8-475C-8FFC-F049E02E9EF1}" srcId="{2E817694-A1FB-440E-A357-B05524F8CE16}" destId="{B2383577-5F10-45F7-824F-9DE00EBE0F3A}" srcOrd="4" destOrd="0" parTransId="{C432CA98-C526-485E-8A6F-36D3210D26C9}" sibTransId="{83BC01A0-29BC-4B92-A044-94B10BC475B3}"/>
    <dgm:cxn modelId="{11F05A35-C0A6-4AD7-9FE5-180493188968}" srcId="{2E817694-A1FB-440E-A357-B05524F8CE16}" destId="{70FAE1A1-17A8-4681-A525-C2D0AB706F88}" srcOrd="0" destOrd="0" parTransId="{EB7112A8-9CDF-49F7-BDAE-78C24FF44F01}" sibTransId="{4074AC67-BC6C-4F42-B4B2-D412DA90F46A}"/>
    <dgm:cxn modelId="{B11DBF3D-CA73-40BC-8CD6-8B381DFC2E85}" type="presOf" srcId="{7061C8E1-5687-4D2D-B19B-836CB1D2B330}" destId="{D5894212-36BD-4088-8CD9-BA8B85B33C38}" srcOrd="0" destOrd="0" presId="urn:microsoft.com/office/officeart/2005/8/layout/process4"/>
    <dgm:cxn modelId="{E5F0BB62-F075-4A24-8FDF-BF02F574C980}" srcId="{2E817694-A1FB-440E-A357-B05524F8CE16}" destId="{1C3E0AFB-5856-42E2-A534-AA0CAB450B15}" srcOrd="7" destOrd="0" parTransId="{4A99B505-7788-45BA-89FE-8D6C3886332B}" sibTransId="{79CE446A-3915-41BA-844F-68B322717BB8}"/>
    <dgm:cxn modelId="{CEE05464-DA02-459F-B420-0CAA24AD837F}" type="presOf" srcId="{97D4D54D-1C5A-4660-98CC-3C0CF85F5722}" destId="{BB7899BE-71FD-4D82-9930-9972EF6D5272}" srcOrd="0" destOrd="0" presId="urn:microsoft.com/office/officeart/2005/8/layout/process4"/>
    <dgm:cxn modelId="{83E5F54F-79A4-4DDD-A70A-458390FE4FB0}" type="presOf" srcId="{CE113301-9927-4769-981B-8E44AA69C72E}" destId="{00D1D04A-2539-4B09-BCE0-8E52927D0A05}" srcOrd="0" destOrd="0" presId="urn:microsoft.com/office/officeart/2005/8/layout/process4"/>
    <dgm:cxn modelId="{CCB1AD99-D147-4464-A415-2B3226A27388}" type="presOf" srcId="{ECC35790-6524-4D6E-8EA8-DF0DFECFDA38}" destId="{FEAEE576-947F-4CAA-99D3-47192D2E39DC}" srcOrd="0" destOrd="0" presId="urn:microsoft.com/office/officeart/2005/8/layout/process4"/>
    <dgm:cxn modelId="{3853E59B-7BBF-4E36-B845-66B29E3BD042}" srcId="{2E817694-A1FB-440E-A357-B05524F8CE16}" destId="{CE113301-9927-4769-981B-8E44AA69C72E}" srcOrd="5" destOrd="0" parTransId="{60056FDF-3832-4472-A3C8-47736E7B7AA7}" sibTransId="{E2A7E617-B8FD-4D90-BECC-18E738D565D8}"/>
    <dgm:cxn modelId="{DE9D1CB3-8D1E-46D5-835A-2AC8CABF898E}" type="presOf" srcId="{9FCFD0C9-1053-438A-81F3-8D3B46805568}" destId="{ED3111B6-99F2-4858-8533-71C8C2E787D7}" srcOrd="0" destOrd="0" presId="urn:microsoft.com/office/officeart/2005/8/layout/process4"/>
    <dgm:cxn modelId="{19F777B7-7C7A-41DA-8299-7D22F3403B75}" srcId="{2E817694-A1FB-440E-A357-B05524F8CE16}" destId="{ECC35790-6524-4D6E-8EA8-DF0DFECFDA38}" srcOrd="2" destOrd="0" parTransId="{335CA717-C168-46C0-829C-FDFC770AB747}" sibTransId="{B4DA7FA4-1F19-4B3B-B3A6-DD145B86AEFF}"/>
    <dgm:cxn modelId="{783FDDC1-BC35-4AE2-8818-B7F3A958A467}" srcId="{2E817694-A1FB-440E-A357-B05524F8CE16}" destId="{7061C8E1-5687-4D2D-B19B-836CB1D2B330}" srcOrd="6" destOrd="0" parTransId="{E97F39BC-F766-4FFB-B45E-9746B55108D2}" sibTransId="{1BF58BDA-F7D8-4DDB-9BD0-57A3797CFA6A}"/>
    <dgm:cxn modelId="{9FF92DCA-23BC-40C2-953C-24202CD21122}" srcId="{2E817694-A1FB-440E-A357-B05524F8CE16}" destId="{97D4D54D-1C5A-4660-98CC-3C0CF85F5722}" srcOrd="1" destOrd="0" parTransId="{D00F28CC-9E23-40BC-8A4E-7042044085B0}" sibTransId="{DEFAB571-3872-477F-9991-5A036D16251C}"/>
    <dgm:cxn modelId="{E39D35EF-572F-439B-92FE-983E925F8034}" type="presOf" srcId="{70FAE1A1-17A8-4681-A525-C2D0AB706F88}" destId="{69EEF1B5-C202-434F-94BC-0026FF3A3AB5}" srcOrd="0" destOrd="0" presId="urn:microsoft.com/office/officeart/2005/8/layout/process4"/>
    <dgm:cxn modelId="{6CF1AAFF-3FAF-47CC-9BFE-92B8A5F7F2E7}" type="presOf" srcId="{B2383577-5F10-45F7-824F-9DE00EBE0F3A}" destId="{A4F698C4-E596-4F93-A6E7-B03D156681D0}" srcOrd="0" destOrd="0" presId="urn:microsoft.com/office/officeart/2005/8/layout/process4"/>
    <dgm:cxn modelId="{8A915A0C-0C4C-4894-8C5E-F9A3D3B176E5}" type="presParOf" srcId="{75D49139-72B7-4943-868B-358DBA74DD41}" destId="{3A8B1B7B-5A90-48BF-9F89-4A7BF8922937}" srcOrd="0" destOrd="0" presId="urn:microsoft.com/office/officeart/2005/8/layout/process4"/>
    <dgm:cxn modelId="{55B336E9-26C8-4E08-95FA-44D4BFCA766E}" type="presParOf" srcId="{3A8B1B7B-5A90-48BF-9F89-4A7BF8922937}" destId="{6B231641-65C0-4B4F-B850-DF3080EDFFBB}" srcOrd="0" destOrd="0" presId="urn:microsoft.com/office/officeart/2005/8/layout/process4"/>
    <dgm:cxn modelId="{56376549-8203-4094-814D-58A181E26BB6}" type="presParOf" srcId="{75D49139-72B7-4943-868B-358DBA74DD41}" destId="{5CBBE7F8-72A5-47AC-BC10-429A81EE9F43}" srcOrd="1" destOrd="0" presId="urn:microsoft.com/office/officeart/2005/8/layout/process4"/>
    <dgm:cxn modelId="{091AFC7A-7342-40E6-839B-67CC1F62EB5C}" type="presParOf" srcId="{75D49139-72B7-4943-868B-358DBA74DD41}" destId="{08DCB16A-F84E-4947-9790-247FC69D4897}" srcOrd="2" destOrd="0" presId="urn:microsoft.com/office/officeart/2005/8/layout/process4"/>
    <dgm:cxn modelId="{C9BFE668-3D7C-4AE6-8EFD-ACDE86BFF4EB}" type="presParOf" srcId="{08DCB16A-F84E-4947-9790-247FC69D4897}" destId="{D5894212-36BD-4088-8CD9-BA8B85B33C38}" srcOrd="0" destOrd="0" presId="urn:microsoft.com/office/officeart/2005/8/layout/process4"/>
    <dgm:cxn modelId="{CADCA7EF-C05D-4D21-88F7-5C98ED8C9611}" type="presParOf" srcId="{75D49139-72B7-4943-868B-358DBA74DD41}" destId="{A22C81C7-072B-4E9A-85D2-32D4860F338F}" srcOrd="3" destOrd="0" presId="urn:microsoft.com/office/officeart/2005/8/layout/process4"/>
    <dgm:cxn modelId="{C458B7AB-F223-4490-9631-80F7FB2006BC}" type="presParOf" srcId="{75D49139-72B7-4943-868B-358DBA74DD41}" destId="{7D0F0AD9-A70A-4B03-9968-D5B96914BD48}" srcOrd="4" destOrd="0" presId="urn:microsoft.com/office/officeart/2005/8/layout/process4"/>
    <dgm:cxn modelId="{1806E3B5-F5D6-4BEA-A220-CE0BC4064C9C}" type="presParOf" srcId="{7D0F0AD9-A70A-4B03-9968-D5B96914BD48}" destId="{00D1D04A-2539-4B09-BCE0-8E52927D0A05}" srcOrd="0" destOrd="0" presId="urn:microsoft.com/office/officeart/2005/8/layout/process4"/>
    <dgm:cxn modelId="{734EB527-1777-4741-BEC6-2E32520B8405}" type="presParOf" srcId="{75D49139-72B7-4943-868B-358DBA74DD41}" destId="{E31B5A89-4049-428A-BFEA-DCDF6179AC0D}" srcOrd="5" destOrd="0" presId="urn:microsoft.com/office/officeart/2005/8/layout/process4"/>
    <dgm:cxn modelId="{A4F090EB-5D2D-4E44-90AE-038850204DA1}" type="presParOf" srcId="{75D49139-72B7-4943-868B-358DBA74DD41}" destId="{A9564615-5F83-4EEB-87C8-ADAD0A79150E}" srcOrd="6" destOrd="0" presId="urn:microsoft.com/office/officeart/2005/8/layout/process4"/>
    <dgm:cxn modelId="{C4C03862-B2E0-4C65-AA00-352839E28ED5}" type="presParOf" srcId="{A9564615-5F83-4EEB-87C8-ADAD0A79150E}" destId="{A4F698C4-E596-4F93-A6E7-B03D156681D0}" srcOrd="0" destOrd="0" presId="urn:microsoft.com/office/officeart/2005/8/layout/process4"/>
    <dgm:cxn modelId="{64FE5D80-32C5-41EB-BD0C-4AFB32DAE95F}" type="presParOf" srcId="{75D49139-72B7-4943-868B-358DBA74DD41}" destId="{F153F14B-819F-4685-A4E3-34D649DD6BDD}" srcOrd="7" destOrd="0" presId="urn:microsoft.com/office/officeart/2005/8/layout/process4"/>
    <dgm:cxn modelId="{4E12231B-09C3-44B5-BB30-EDA03934CA93}" type="presParOf" srcId="{75D49139-72B7-4943-868B-358DBA74DD41}" destId="{5A45FEAE-6691-4CAD-95EA-6DED055C983B}" srcOrd="8" destOrd="0" presId="urn:microsoft.com/office/officeart/2005/8/layout/process4"/>
    <dgm:cxn modelId="{A0BEEEC6-C503-416C-BE8B-0EF45D35524F}" type="presParOf" srcId="{5A45FEAE-6691-4CAD-95EA-6DED055C983B}" destId="{ED3111B6-99F2-4858-8533-71C8C2E787D7}" srcOrd="0" destOrd="0" presId="urn:microsoft.com/office/officeart/2005/8/layout/process4"/>
    <dgm:cxn modelId="{47437A71-CD6F-4AB2-BB6E-C4DEA1ADB513}" type="presParOf" srcId="{75D49139-72B7-4943-868B-358DBA74DD41}" destId="{1F972E00-5ADB-4A5D-BDED-5C98D821769B}" srcOrd="9" destOrd="0" presId="urn:microsoft.com/office/officeart/2005/8/layout/process4"/>
    <dgm:cxn modelId="{87B9EAF9-55DE-474A-AA6D-455501A70089}" type="presParOf" srcId="{75D49139-72B7-4943-868B-358DBA74DD41}" destId="{B817899B-9C91-4AFF-A1EF-4EFBEC050BA9}" srcOrd="10" destOrd="0" presId="urn:microsoft.com/office/officeart/2005/8/layout/process4"/>
    <dgm:cxn modelId="{105C8E6A-2E68-4463-BA02-125C7030ADB8}" type="presParOf" srcId="{B817899B-9C91-4AFF-A1EF-4EFBEC050BA9}" destId="{FEAEE576-947F-4CAA-99D3-47192D2E39DC}" srcOrd="0" destOrd="0" presId="urn:microsoft.com/office/officeart/2005/8/layout/process4"/>
    <dgm:cxn modelId="{1297993B-C48A-46A4-B253-B625CD351F31}" type="presParOf" srcId="{75D49139-72B7-4943-868B-358DBA74DD41}" destId="{970BE7BE-3F8C-436F-8A8C-FB8F35DD982C}" srcOrd="11" destOrd="0" presId="urn:microsoft.com/office/officeart/2005/8/layout/process4"/>
    <dgm:cxn modelId="{17E0A924-0A5C-4658-975E-7B0EA19E8BBA}" type="presParOf" srcId="{75D49139-72B7-4943-868B-358DBA74DD41}" destId="{BBDB32B2-9E83-46B7-BA88-21B00410E1B4}" srcOrd="12" destOrd="0" presId="urn:microsoft.com/office/officeart/2005/8/layout/process4"/>
    <dgm:cxn modelId="{CE2C2E4F-E330-4A76-8C4B-A45E850BA6F2}" type="presParOf" srcId="{BBDB32B2-9E83-46B7-BA88-21B00410E1B4}" destId="{BB7899BE-71FD-4D82-9930-9972EF6D5272}" srcOrd="0" destOrd="0" presId="urn:microsoft.com/office/officeart/2005/8/layout/process4"/>
    <dgm:cxn modelId="{720A3D22-6C3C-4516-AE4B-6B0CB9546942}" type="presParOf" srcId="{75D49139-72B7-4943-868B-358DBA74DD41}" destId="{57B31419-F966-45E4-8030-2713F67D0BB2}" srcOrd="13" destOrd="0" presId="urn:microsoft.com/office/officeart/2005/8/layout/process4"/>
    <dgm:cxn modelId="{59CA5503-77BB-4FA4-8238-1D0FE8B72170}" type="presParOf" srcId="{75D49139-72B7-4943-868B-358DBA74DD41}" destId="{D29D1F62-787F-4B9E-AFB6-ADBFB5E545AD}" srcOrd="14" destOrd="0" presId="urn:microsoft.com/office/officeart/2005/8/layout/process4"/>
    <dgm:cxn modelId="{0291F6EC-2D54-4595-B6E9-D9F34E4375F2}" type="presParOf" srcId="{D29D1F62-787F-4B9E-AFB6-ADBFB5E545AD}" destId="{69EEF1B5-C202-434F-94BC-0026FF3A3AB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059DB67-048B-483C-8012-9BD6C5A13F77}" type="doc">
      <dgm:prSet loTypeId="urn:microsoft.com/office/officeart/2005/8/layout/cycle8" loCatId="cycle" qsTypeId="urn:microsoft.com/office/officeart/2005/8/quickstyle/simple1" qsCatId="simple" csTypeId="urn:microsoft.com/office/officeart/2005/8/colors/colorful1" csCatId="colorful" phldr="1"/>
      <dgm:spPr/>
    </dgm:pt>
    <dgm:pt modelId="{2218DFFD-9F2A-4EDC-9032-1187DA767AE7}">
      <dgm:prSet phldrT="[Text]"/>
      <dgm:spPr/>
      <dgm:t>
        <a:bodyPr/>
        <a:lstStyle/>
        <a:p>
          <a:r>
            <a:rPr lang="en-US" dirty="0"/>
            <a:t>The Planning</a:t>
          </a:r>
        </a:p>
      </dgm:t>
    </dgm:pt>
    <dgm:pt modelId="{41BB6C54-FF55-4F68-B307-4ADF4616F63E}" type="parTrans" cxnId="{56943AB7-E42F-4DD2-99E8-FC2EF7634718}">
      <dgm:prSet/>
      <dgm:spPr/>
      <dgm:t>
        <a:bodyPr/>
        <a:lstStyle/>
        <a:p>
          <a:endParaRPr lang="en-US"/>
        </a:p>
      </dgm:t>
    </dgm:pt>
    <dgm:pt modelId="{A9F7D83B-07D9-49F8-BEFA-65E9D4AA615F}" type="sibTrans" cxnId="{56943AB7-E42F-4DD2-99E8-FC2EF7634718}">
      <dgm:prSet/>
      <dgm:spPr/>
      <dgm:t>
        <a:bodyPr/>
        <a:lstStyle/>
        <a:p>
          <a:endParaRPr lang="en-US"/>
        </a:p>
      </dgm:t>
    </dgm:pt>
    <dgm:pt modelId="{24B904CB-0279-46F9-9B12-ADABB67EE295}">
      <dgm:prSet phldrT="[Text]"/>
      <dgm:spPr/>
      <dgm:t>
        <a:bodyPr/>
        <a:lstStyle/>
        <a:p>
          <a:r>
            <a:rPr lang="en-US" dirty="0"/>
            <a:t>The Delivery ( on site)</a:t>
          </a:r>
        </a:p>
      </dgm:t>
    </dgm:pt>
    <dgm:pt modelId="{6CFF1B80-7A79-45A9-9DF6-83533423F67A}" type="parTrans" cxnId="{51EA2FC1-EB55-4E5E-BEBA-0E8AAED361E0}">
      <dgm:prSet/>
      <dgm:spPr/>
      <dgm:t>
        <a:bodyPr/>
        <a:lstStyle/>
        <a:p>
          <a:endParaRPr lang="en-US"/>
        </a:p>
      </dgm:t>
    </dgm:pt>
    <dgm:pt modelId="{ED61D330-E3FE-4D57-A0AE-0DFC981837A3}" type="sibTrans" cxnId="{51EA2FC1-EB55-4E5E-BEBA-0E8AAED361E0}">
      <dgm:prSet/>
      <dgm:spPr/>
      <dgm:t>
        <a:bodyPr/>
        <a:lstStyle/>
        <a:p>
          <a:endParaRPr lang="en-US"/>
        </a:p>
      </dgm:t>
    </dgm:pt>
    <dgm:pt modelId="{ED341990-79C9-4FD6-8731-1F493E185E71}">
      <dgm:prSet phldrT="[Text]"/>
      <dgm:spPr/>
      <dgm:t>
        <a:bodyPr/>
        <a:lstStyle/>
        <a:p>
          <a:r>
            <a:rPr lang="en-US" dirty="0"/>
            <a:t>Post Event Evaluation</a:t>
          </a:r>
        </a:p>
      </dgm:t>
    </dgm:pt>
    <dgm:pt modelId="{B0B2001B-843B-44FD-8BC2-3A7F6C7EDF44}" type="parTrans" cxnId="{1EAB7975-7A14-40D7-9E8C-F18D6E494917}">
      <dgm:prSet/>
      <dgm:spPr/>
      <dgm:t>
        <a:bodyPr/>
        <a:lstStyle/>
        <a:p>
          <a:endParaRPr lang="en-US"/>
        </a:p>
      </dgm:t>
    </dgm:pt>
    <dgm:pt modelId="{062C89B4-3300-459A-B76A-6C06CD0B98B8}" type="sibTrans" cxnId="{1EAB7975-7A14-40D7-9E8C-F18D6E494917}">
      <dgm:prSet/>
      <dgm:spPr/>
      <dgm:t>
        <a:bodyPr/>
        <a:lstStyle/>
        <a:p>
          <a:endParaRPr lang="en-US"/>
        </a:p>
      </dgm:t>
    </dgm:pt>
    <dgm:pt modelId="{7A2EB7CB-DE83-48FC-B80C-3F067AA404BE}" type="pres">
      <dgm:prSet presAssocID="{6059DB67-048B-483C-8012-9BD6C5A13F77}" presName="compositeShape" presStyleCnt="0">
        <dgm:presLayoutVars>
          <dgm:chMax val="7"/>
          <dgm:dir/>
          <dgm:resizeHandles val="exact"/>
        </dgm:presLayoutVars>
      </dgm:prSet>
      <dgm:spPr/>
    </dgm:pt>
    <dgm:pt modelId="{DF1B1782-404A-4B8C-A12F-7555A0B77AD7}" type="pres">
      <dgm:prSet presAssocID="{6059DB67-048B-483C-8012-9BD6C5A13F77}" presName="wedge1" presStyleLbl="node1" presStyleIdx="0" presStyleCnt="3"/>
      <dgm:spPr/>
    </dgm:pt>
    <dgm:pt modelId="{6D83F501-157A-4F89-9384-B9494A858955}" type="pres">
      <dgm:prSet presAssocID="{6059DB67-048B-483C-8012-9BD6C5A13F77}" presName="dummy1a" presStyleCnt="0"/>
      <dgm:spPr/>
    </dgm:pt>
    <dgm:pt modelId="{C6EB7B2F-4391-4827-97A4-1B14917F2AAC}" type="pres">
      <dgm:prSet presAssocID="{6059DB67-048B-483C-8012-9BD6C5A13F77}" presName="dummy1b" presStyleCnt="0"/>
      <dgm:spPr/>
    </dgm:pt>
    <dgm:pt modelId="{E45B6F6B-349E-4317-9506-F22B8FF2E914}" type="pres">
      <dgm:prSet presAssocID="{6059DB67-048B-483C-8012-9BD6C5A13F77}" presName="wedge1Tx" presStyleLbl="node1" presStyleIdx="0" presStyleCnt="3">
        <dgm:presLayoutVars>
          <dgm:chMax val="0"/>
          <dgm:chPref val="0"/>
          <dgm:bulletEnabled val="1"/>
        </dgm:presLayoutVars>
      </dgm:prSet>
      <dgm:spPr/>
    </dgm:pt>
    <dgm:pt modelId="{5FB6F5F8-8150-4F33-9508-7B10BBDDE4FB}" type="pres">
      <dgm:prSet presAssocID="{6059DB67-048B-483C-8012-9BD6C5A13F77}" presName="wedge2" presStyleLbl="node1" presStyleIdx="1" presStyleCnt="3"/>
      <dgm:spPr/>
    </dgm:pt>
    <dgm:pt modelId="{2C07AE83-D0BD-4E34-9581-EA89F3870F4D}" type="pres">
      <dgm:prSet presAssocID="{6059DB67-048B-483C-8012-9BD6C5A13F77}" presName="dummy2a" presStyleCnt="0"/>
      <dgm:spPr/>
    </dgm:pt>
    <dgm:pt modelId="{E8AC1057-D149-4DC1-8076-75765DF0ABD9}" type="pres">
      <dgm:prSet presAssocID="{6059DB67-048B-483C-8012-9BD6C5A13F77}" presName="dummy2b" presStyleCnt="0"/>
      <dgm:spPr/>
    </dgm:pt>
    <dgm:pt modelId="{5AF923CE-9765-4B14-BC5D-6D30E02F7E9B}" type="pres">
      <dgm:prSet presAssocID="{6059DB67-048B-483C-8012-9BD6C5A13F77}" presName="wedge2Tx" presStyleLbl="node1" presStyleIdx="1" presStyleCnt="3">
        <dgm:presLayoutVars>
          <dgm:chMax val="0"/>
          <dgm:chPref val="0"/>
          <dgm:bulletEnabled val="1"/>
        </dgm:presLayoutVars>
      </dgm:prSet>
      <dgm:spPr/>
    </dgm:pt>
    <dgm:pt modelId="{A939748E-3372-48B7-B8DB-8AB2879320D7}" type="pres">
      <dgm:prSet presAssocID="{6059DB67-048B-483C-8012-9BD6C5A13F77}" presName="wedge3" presStyleLbl="node1" presStyleIdx="2" presStyleCnt="3"/>
      <dgm:spPr/>
    </dgm:pt>
    <dgm:pt modelId="{B7D9D0AD-8FB1-493E-A754-3D51C8B07CAB}" type="pres">
      <dgm:prSet presAssocID="{6059DB67-048B-483C-8012-9BD6C5A13F77}" presName="dummy3a" presStyleCnt="0"/>
      <dgm:spPr/>
    </dgm:pt>
    <dgm:pt modelId="{53C81EF5-F0EE-4257-8FCC-732B9415C1DC}" type="pres">
      <dgm:prSet presAssocID="{6059DB67-048B-483C-8012-9BD6C5A13F77}" presName="dummy3b" presStyleCnt="0"/>
      <dgm:spPr/>
    </dgm:pt>
    <dgm:pt modelId="{996A33F9-1737-4313-9FA5-81FFCA6E093C}" type="pres">
      <dgm:prSet presAssocID="{6059DB67-048B-483C-8012-9BD6C5A13F77}" presName="wedge3Tx" presStyleLbl="node1" presStyleIdx="2" presStyleCnt="3">
        <dgm:presLayoutVars>
          <dgm:chMax val="0"/>
          <dgm:chPref val="0"/>
          <dgm:bulletEnabled val="1"/>
        </dgm:presLayoutVars>
      </dgm:prSet>
      <dgm:spPr/>
    </dgm:pt>
    <dgm:pt modelId="{03232B7C-3C4C-468D-848D-370784ECEB20}" type="pres">
      <dgm:prSet presAssocID="{A9F7D83B-07D9-49F8-BEFA-65E9D4AA615F}" presName="arrowWedge1" presStyleLbl="fgSibTrans2D1" presStyleIdx="0" presStyleCnt="3"/>
      <dgm:spPr/>
    </dgm:pt>
    <dgm:pt modelId="{C08000F5-AD50-45CC-B3B1-4AACF6210E4F}" type="pres">
      <dgm:prSet presAssocID="{ED61D330-E3FE-4D57-A0AE-0DFC981837A3}" presName="arrowWedge2" presStyleLbl="fgSibTrans2D1" presStyleIdx="1" presStyleCnt="3"/>
      <dgm:spPr/>
    </dgm:pt>
    <dgm:pt modelId="{711A57DC-2F3F-450D-AD87-85577DFE9085}" type="pres">
      <dgm:prSet presAssocID="{062C89B4-3300-459A-B76A-6C06CD0B98B8}" presName="arrowWedge3" presStyleLbl="fgSibTrans2D1" presStyleIdx="2" presStyleCnt="3"/>
      <dgm:spPr/>
    </dgm:pt>
  </dgm:ptLst>
  <dgm:cxnLst>
    <dgm:cxn modelId="{3DEF473B-3D12-4F21-98CF-E82F7A499097}" type="presOf" srcId="{24B904CB-0279-46F9-9B12-ADABB67EE295}" destId="{5AF923CE-9765-4B14-BC5D-6D30E02F7E9B}" srcOrd="1" destOrd="0" presId="urn:microsoft.com/office/officeart/2005/8/layout/cycle8"/>
    <dgm:cxn modelId="{374EFF5B-2A4A-4C12-85C6-1152468DDBB1}" type="presOf" srcId="{2218DFFD-9F2A-4EDC-9032-1187DA767AE7}" destId="{DF1B1782-404A-4B8C-A12F-7555A0B77AD7}" srcOrd="0" destOrd="0" presId="urn:microsoft.com/office/officeart/2005/8/layout/cycle8"/>
    <dgm:cxn modelId="{057A0861-449E-4E1C-B64F-54021483365B}" type="presOf" srcId="{2218DFFD-9F2A-4EDC-9032-1187DA767AE7}" destId="{E45B6F6B-349E-4317-9506-F22B8FF2E914}" srcOrd="1" destOrd="0" presId="urn:microsoft.com/office/officeart/2005/8/layout/cycle8"/>
    <dgm:cxn modelId="{A7598D70-546A-4C2E-A068-297D0392EE55}" type="presOf" srcId="{6059DB67-048B-483C-8012-9BD6C5A13F77}" destId="{7A2EB7CB-DE83-48FC-B80C-3F067AA404BE}" srcOrd="0" destOrd="0" presId="urn:microsoft.com/office/officeart/2005/8/layout/cycle8"/>
    <dgm:cxn modelId="{1EAB7975-7A14-40D7-9E8C-F18D6E494917}" srcId="{6059DB67-048B-483C-8012-9BD6C5A13F77}" destId="{ED341990-79C9-4FD6-8731-1F493E185E71}" srcOrd="2" destOrd="0" parTransId="{B0B2001B-843B-44FD-8BC2-3A7F6C7EDF44}" sibTransId="{062C89B4-3300-459A-B76A-6C06CD0B98B8}"/>
    <dgm:cxn modelId="{27278AB0-4313-47C2-8AE6-B3A1B84BA801}" type="presOf" srcId="{ED341990-79C9-4FD6-8731-1F493E185E71}" destId="{996A33F9-1737-4313-9FA5-81FFCA6E093C}" srcOrd="1" destOrd="0" presId="urn:microsoft.com/office/officeart/2005/8/layout/cycle8"/>
    <dgm:cxn modelId="{56943AB7-E42F-4DD2-99E8-FC2EF7634718}" srcId="{6059DB67-048B-483C-8012-9BD6C5A13F77}" destId="{2218DFFD-9F2A-4EDC-9032-1187DA767AE7}" srcOrd="0" destOrd="0" parTransId="{41BB6C54-FF55-4F68-B307-4ADF4616F63E}" sibTransId="{A9F7D83B-07D9-49F8-BEFA-65E9D4AA615F}"/>
    <dgm:cxn modelId="{51EA2FC1-EB55-4E5E-BEBA-0E8AAED361E0}" srcId="{6059DB67-048B-483C-8012-9BD6C5A13F77}" destId="{24B904CB-0279-46F9-9B12-ADABB67EE295}" srcOrd="1" destOrd="0" parTransId="{6CFF1B80-7A79-45A9-9DF6-83533423F67A}" sibTransId="{ED61D330-E3FE-4D57-A0AE-0DFC981837A3}"/>
    <dgm:cxn modelId="{FAA569D8-3C9E-4297-880A-F7FDD7BF6BFD}" type="presOf" srcId="{ED341990-79C9-4FD6-8731-1F493E185E71}" destId="{A939748E-3372-48B7-B8DB-8AB2879320D7}" srcOrd="0" destOrd="0" presId="urn:microsoft.com/office/officeart/2005/8/layout/cycle8"/>
    <dgm:cxn modelId="{7F1370EE-1791-40CA-B2F7-740B76E4A7B2}" type="presOf" srcId="{24B904CB-0279-46F9-9B12-ADABB67EE295}" destId="{5FB6F5F8-8150-4F33-9508-7B10BBDDE4FB}" srcOrd="0" destOrd="0" presId="urn:microsoft.com/office/officeart/2005/8/layout/cycle8"/>
    <dgm:cxn modelId="{609B5CC7-EF1F-42BD-9E85-F73E954E0339}" type="presParOf" srcId="{7A2EB7CB-DE83-48FC-B80C-3F067AA404BE}" destId="{DF1B1782-404A-4B8C-A12F-7555A0B77AD7}" srcOrd="0" destOrd="0" presId="urn:microsoft.com/office/officeart/2005/8/layout/cycle8"/>
    <dgm:cxn modelId="{41DDF284-C377-422B-91E1-519073BEB3FD}" type="presParOf" srcId="{7A2EB7CB-DE83-48FC-B80C-3F067AA404BE}" destId="{6D83F501-157A-4F89-9384-B9494A858955}" srcOrd="1" destOrd="0" presId="urn:microsoft.com/office/officeart/2005/8/layout/cycle8"/>
    <dgm:cxn modelId="{1D39CA94-DC74-4966-88F9-0C33FD9321EB}" type="presParOf" srcId="{7A2EB7CB-DE83-48FC-B80C-3F067AA404BE}" destId="{C6EB7B2F-4391-4827-97A4-1B14917F2AAC}" srcOrd="2" destOrd="0" presId="urn:microsoft.com/office/officeart/2005/8/layout/cycle8"/>
    <dgm:cxn modelId="{82E68AF7-59C7-495F-A7DC-72CD7F90D589}" type="presParOf" srcId="{7A2EB7CB-DE83-48FC-B80C-3F067AA404BE}" destId="{E45B6F6B-349E-4317-9506-F22B8FF2E914}" srcOrd="3" destOrd="0" presId="urn:microsoft.com/office/officeart/2005/8/layout/cycle8"/>
    <dgm:cxn modelId="{80E19E23-1BAB-4604-B1F9-CA810F43AC66}" type="presParOf" srcId="{7A2EB7CB-DE83-48FC-B80C-3F067AA404BE}" destId="{5FB6F5F8-8150-4F33-9508-7B10BBDDE4FB}" srcOrd="4" destOrd="0" presId="urn:microsoft.com/office/officeart/2005/8/layout/cycle8"/>
    <dgm:cxn modelId="{3C4F4CEF-D446-4453-93B3-B2C6CC320641}" type="presParOf" srcId="{7A2EB7CB-DE83-48FC-B80C-3F067AA404BE}" destId="{2C07AE83-D0BD-4E34-9581-EA89F3870F4D}" srcOrd="5" destOrd="0" presId="urn:microsoft.com/office/officeart/2005/8/layout/cycle8"/>
    <dgm:cxn modelId="{04DDDAC2-E929-4FD1-8737-A299125B58AA}" type="presParOf" srcId="{7A2EB7CB-DE83-48FC-B80C-3F067AA404BE}" destId="{E8AC1057-D149-4DC1-8076-75765DF0ABD9}" srcOrd="6" destOrd="0" presId="urn:microsoft.com/office/officeart/2005/8/layout/cycle8"/>
    <dgm:cxn modelId="{7BF6B129-119E-46E2-9835-5CB0E6547668}" type="presParOf" srcId="{7A2EB7CB-DE83-48FC-B80C-3F067AA404BE}" destId="{5AF923CE-9765-4B14-BC5D-6D30E02F7E9B}" srcOrd="7" destOrd="0" presId="urn:microsoft.com/office/officeart/2005/8/layout/cycle8"/>
    <dgm:cxn modelId="{F242E43C-544E-44B4-9DFC-3BB884D955DF}" type="presParOf" srcId="{7A2EB7CB-DE83-48FC-B80C-3F067AA404BE}" destId="{A939748E-3372-48B7-B8DB-8AB2879320D7}" srcOrd="8" destOrd="0" presId="urn:microsoft.com/office/officeart/2005/8/layout/cycle8"/>
    <dgm:cxn modelId="{CFDE360C-9556-4769-A28F-68AB7431683F}" type="presParOf" srcId="{7A2EB7CB-DE83-48FC-B80C-3F067AA404BE}" destId="{B7D9D0AD-8FB1-493E-A754-3D51C8B07CAB}" srcOrd="9" destOrd="0" presId="urn:microsoft.com/office/officeart/2005/8/layout/cycle8"/>
    <dgm:cxn modelId="{654576CA-4CBD-496F-8BA6-AF760A6FA7B2}" type="presParOf" srcId="{7A2EB7CB-DE83-48FC-B80C-3F067AA404BE}" destId="{53C81EF5-F0EE-4257-8FCC-732B9415C1DC}" srcOrd="10" destOrd="0" presId="urn:microsoft.com/office/officeart/2005/8/layout/cycle8"/>
    <dgm:cxn modelId="{5BEA516B-C449-4807-9152-B37ED19D727F}" type="presParOf" srcId="{7A2EB7CB-DE83-48FC-B80C-3F067AA404BE}" destId="{996A33F9-1737-4313-9FA5-81FFCA6E093C}" srcOrd="11" destOrd="0" presId="urn:microsoft.com/office/officeart/2005/8/layout/cycle8"/>
    <dgm:cxn modelId="{C55AC41A-30E6-4CDD-A809-A482C07C8539}" type="presParOf" srcId="{7A2EB7CB-DE83-48FC-B80C-3F067AA404BE}" destId="{03232B7C-3C4C-468D-848D-370784ECEB20}" srcOrd="12" destOrd="0" presId="urn:microsoft.com/office/officeart/2005/8/layout/cycle8"/>
    <dgm:cxn modelId="{68EBA8AC-495F-4901-A8DC-52E842BA6F99}" type="presParOf" srcId="{7A2EB7CB-DE83-48FC-B80C-3F067AA404BE}" destId="{C08000F5-AD50-45CC-B3B1-4AACF6210E4F}" srcOrd="13" destOrd="0" presId="urn:microsoft.com/office/officeart/2005/8/layout/cycle8"/>
    <dgm:cxn modelId="{1C6316F5-09E8-452E-9996-41634FF55444}" type="presParOf" srcId="{7A2EB7CB-DE83-48FC-B80C-3F067AA404BE}" destId="{711A57DC-2F3F-450D-AD87-85577DFE9085}" srcOrd="14" destOrd="0" presId="urn:microsoft.com/office/officeart/2005/8/layout/cycle8"/>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50F9455-A294-4452-845E-8966D457D680}" type="doc">
      <dgm:prSet loTypeId="urn:microsoft.com/office/officeart/2005/8/layout/hierarchy3" loCatId="list" qsTypeId="urn:microsoft.com/office/officeart/2005/8/quickstyle/simple2" qsCatId="simple" csTypeId="urn:microsoft.com/office/officeart/2005/8/colors/colorful3" csCatId="colorful" phldr="1"/>
      <dgm:spPr/>
      <dgm:t>
        <a:bodyPr/>
        <a:lstStyle/>
        <a:p>
          <a:endParaRPr lang="en-US"/>
        </a:p>
      </dgm:t>
    </dgm:pt>
    <dgm:pt modelId="{6EFE6062-6CF8-4FDD-B3A0-94E1E9274DA4}">
      <dgm:prSet phldrT="[Text]"/>
      <dgm:spPr/>
      <dgm:t>
        <a:bodyPr/>
        <a:lstStyle/>
        <a:p>
          <a:r>
            <a:rPr lang="en-US" b="1" dirty="0"/>
            <a:t>Day 1</a:t>
          </a:r>
        </a:p>
      </dgm:t>
    </dgm:pt>
    <dgm:pt modelId="{AEF40436-E67A-429F-88B4-F8E3A6AF808E}" type="parTrans" cxnId="{9C5680D8-D4A8-4E15-8D64-9C88180EEEE3}">
      <dgm:prSet/>
      <dgm:spPr/>
      <dgm:t>
        <a:bodyPr/>
        <a:lstStyle/>
        <a:p>
          <a:endParaRPr lang="en-US"/>
        </a:p>
      </dgm:t>
    </dgm:pt>
    <dgm:pt modelId="{9DC875CF-A3B9-43D5-A914-DDCBD883F6F8}" type="sibTrans" cxnId="{9C5680D8-D4A8-4E15-8D64-9C88180EEEE3}">
      <dgm:prSet/>
      <dgm:spPr/>
      <dgm:t>
        <a:bodyPr/>
        <a:lstStyle/>
        <a:p>
          <a:endParaRPr lang="en-US"/>
        </a:p>
      </dgm:t>
    </dgm:pt>
    <dgm:pt modelId="{907E0056-3FA9-493A-ABF0-64AD1DCC426A}">
      <dgm:prSet phldrT="[Text]"/>
      <dgm:spPr/>
      <dgm:t>
        <a:bodyPr/>
        <a:lstStyle/>
        <a:p>
          <a:r>
            <a:rPr lang="en-US" b="1" dirty="0"/>
            <a:t>Welcome dinner at St Brides</a:t>
          </a:r>
        </a:p>
      </dgm:t>
    </dgm:pt>
    <dgm:pt modelId="{2E88A606-4E59-448D-98ED-FB0A08020B08}" type="parTrans" cxnId="{FA4E9968-40EF-4A22-9BE5-4CA74B61A62E}">
      <dgm:prSet/>
      <dgm:spPr/>
      <dgm:t>
        <a:bodyPr/>
        <a:lstStyle/>
        <a:p>
          <a:endParaRPr lang="en-US"/>
        </a:p>
      </dgm:t>
    </dgm:pt>
    <dgm:pt modelId="{90709915-9EE8-4575-909B-5D71D40644F0}" type="sibTrans" cxnId="{FA4E9968-40EF-4A22-9BE5-4CA74B61A62E}">
      <dgm:prSet/>
      <dgm:spPr/>
      <dgm:t>
        <a:bodyPr/>
        <a:lstStyle/>
        <a:p>
          <a:endParaRPr lang="en-US"/>
        </a:p>
      </dgm:t>
    </dgm:pt>
    <dgm:pt modelId="{D0D727B3-C32A-45F0-B860-0EF33892D65D}">
      <dgm:prSet phldrT="[Text]"/>
      <dgm:spPr/>
      <dgm:t>
        <a:bodyPr/>
        <a:lstStyle/>
        <a:p>
          <a:r>
            <a:rPr lang="en-US" b="1" dirty="0"/>
            <a:t>Day 2</a:t>
          </a:r>
        </a:p>
      </dgm:t>
    </dgm:pt>
    <dgm:pt modelId="{636C19BA-605F-473B-9E30-BBA8A4036639}" type="parTrans" cxnId="{D7CB53B5-0776-410F-B71A-C60D2782D7FF}">
      <dgm:prSet/>
      <dgm:spPr/>
      <dgm:t>
        <a:bodyPr/>
        <a:lstStyle/>
        <a:p>
          <a:endParaRPr lang="en-US"/>
        </a:p>
      </dgm:t>
    </dgm:pt>
    <dgm:pt modelId="{9680FEDB-5099-4472-8B05-3873C0AC5A76}" type="sibTrans" cxnId="{D7CB53B5-0776-410F-B71A-C60D2782D7FF}">
      <dgm:prSet/>
      <dgm:spPr/>
      <dgm:t>
        <a:bodyPr/>
        <a:lstStyle/>
        <a:p>
          <a:endParaRPr lang="en-US"/>
        </a:p>
      </dgm:t>
    </dgm:pt>
    <dgm:pt modelId="{32DE9F54-9273-4526-8837-C85DECF3571C}">
      <dgm:prSet phldrT="[Text]"/>
      <dgm:spPr/>
      <dgm:t>
        <a:bodyPr/>
        <a:lstStyle/>
        <a:p>
          <a:r>
            <a:rPr lang="en-US" b="1" dirty="0"/>
            <a:t>Castle tours</a:t>
          </a:r>
        </a:p>
      </dgm:t>
    </dgm:pt>
    <dgm:pt modelId="{BC09B65F-C6C9-4836-B09C-6DC774BDB34A}" type="parTrans" cxnId="{E22819AA-9D72-4588-85C4-5AD584599400}">
      <dgm:prSet/>
      <dgm:spPr/>
      <dgm:t>
        <a:bodyPr/>
        <a:lstStyle/>
        <a:p>
          <a:endParaRPr lang="en-US"/>
        </a:p>
      </dgm:t>
    </dgm:pt>
    <dgm:pt modelId="{5DEE43A7-40F4-4461-BC0B-EC102CA56E23}" type="sibTrans" cxnId="{E22819AA-9D72-4588-85C4-5AD584599400}">
      <dgm:prSet/>
      <dgm:spPr/>
      <dgm:t>
        <a:bodyPr/>
        <a:lstStyle/>
        <a:p>
          <a:endParaRPr lang="en-US"/>
        </a:p>
      </dgm:t>
    </dgm:pt>
    <dgm:pt modelId="{533DDC9A-F1D0-4D40-84BA-3D683398FCEB}">
      <dgm:prSet phldrT="[Text]"/>
      <dgm:spPr/>
      <dgm:t>
        <a:bodyPr/>
        <a:lstStyle/>
        <a:p>
          <a:r>
            <a:rPr lang="en-US" b="1" dirty="0"/>
            <a:t>Day 3</a:t>
          </a:r>
        </a:p>
      </dgm:t>
    </dgm:pt>
    <dgm:pt modelId="{FBF22EBB-DFA3-48AB-B43C-3AE5A936C144}" type="parTrans" cxnId="{88A7EA96-92B1-49E5-A546-C642EAEE5A56}">
      <dgm:prSet/>
      <dgm:spPr/>
      <dgm:t>
        <a:bodyPr/>
        <a:lstStyle/>
        <a:p>
          <a:endParaRPr lang="en-US"/>
        </a:p>
      </dgm:t>
    </dgm:pt>
    <dgm:pt modelId="{F569B83A-26AD-4F47-908C-4FA274A0E017}" type="sibTrans" cxnId="{88A7EA96-92B1-49E5-A546-C642EAEE5A56}">
      <dgm:prSet/>
      <dgm:spPr/>
      <dgm:t>
        <a:bodyPr/>
        <a:lstStyle/>
        <a:p>
          <a:endParaRPr lang="en-US"/>
        </a:p>
      </dgm:t>
    </dgm:pt>
    <dgm:pt modelId="{DE71DC32-D734-46FB-8656-2D3420ED9500}">
      <dgm:prSet phldrT="[Text]"/>
      <dgm:spPr/>
      <dgm:t>
        <a:bodyPr/>
        <a:lstStyle/>
        <a:p>
          <a:r>
            <a:rPr lang="en-US" b="1" dirty="0"/>
            <a:t>Harpist performance</a:t>
          </a:r>
        </a:p>
      </dgm:t>
    </dgm:pt>
    <dgm:pt modelId="{B43DD9B1-26D7-473D-89F4-D7095FE92784}" type="parTrans" cxnId="{D75ADC73-D080-473D-88E3-A612B3AD092A}">
      <dgm:prSet/>
      <dgm:spPr/>
      <dgm:t>
        <a:bodyPr/>
        <a:lstStyle/>
        <a:p>
          <a:endParaRPr lang="en-US"/>
        </a:p>
      </dgm:t>
    </dgm:pt>
    <dgm:pt modelId="{92A999F8-823D-4DBB-8589-14882E70E6F3}" type="sibTrans" cxnId="{D75ADC73-D080-473D-88E3-A612B3AD092A}">
      <dgm:prSet/>
      <dgm:spPr/>
      <dgm:t>
        <a:bodyPr/>
        <a:lstStyle/>
        <a:p>
          <a:endParaRPr lang="en-US"/>
        </a:p>
      </dgm:t>
    </dgm:pt>
    <dgm:pt modelId="{29078341-855C-46F0-979F-B931FA2B9B05}">
      <dgm:prSet phldrT="[Text]"/>
      <dgm:spPr/>
      <dgm:t>
        <a:bodyPr/>
        <a:lstStyle/>
        <a:p>
          <a:r>
            <a:rPr lang="en-US" b="1" dirty="0"/>
            <a:t>Evening “Taste of Wales” chef-led feast</a:t>
          </a:r>
        </a:p>
      </dgm:t>
    </dgm:pt>
    <dgm:pt modelId="{DB9ABA0D-1380-4C0F-ACD7-354D1F700FF5}" type="parTrans" cxnId="{4865F636-1F3E-4F85-BCF0-38D74CCAC2C8}">
      <dgm:prSet/>
      <dgm:spPr/>
      <dgm:t>
        <a:bodyPr/>
        <a:lstStyle/>
        <a:p>
          <a:endParaRPr lang="en-US"/>
        </a:p>
      </dgm:t>
    </dgm:pt>
    <dgm:pt modelId="{2A12408C-AA8E-410A-9A18-A9847B37768C}" type="sibTrans" cxnId="{4865F636-1F3E-4F85-BCF0-38D74CCAC2C8}">
      <dgm:prSet/>
      <dgm:spPr/>
      <dgm:t>
        <a:bodyPr/>
        <a:lstStyle/>
        <a:p>
          <a:endParaRPr lang="en-US"/>
        </a:p>
      </dgm:t>
    </dgm:pt>
    <dgm:pt modelId="{9984F027-7EFA-43AD-A91B-4EC58DFC7F2D}">
      <dgm:prSet phldrT="[Text]"/>
      <dgm:spPr/>
      <dgm:t>
        <a:bodyPr/>
        <a:lstStyle/>
        <a:p>
          <a:r>
            <a:rPr lang="en-US" b="1" dirty="0"/>
            <a:t>“</a:t>
          </a:r>
          <a:r>
            <a:rPr lang="en-US" b="1" dirty="0" err="1"/>
            <a:t>Croeso</a:t>
          </a:r>
          <a:r>
            <a:rPr lang="en-US" b="1" dirty="0"/>
            <a:t> Passport” zone activity trail</a:t>
          </a:r>
        </a:p>
      </dgm:t>
    </dgm:pt>
    <dgm:pt modelId="{1199B3F4-8001-46A9-894A-90C3862DB560}" type="parTrans" cxnId="{73172F08-DF87-40C0-AA5A-6E60E9CDD5EC}">
      <dgm:prSet/>
      <dgm:spPr/>
      <dgm:t>
        <a:bodyPr/>
        <a:lstStyle/>
        <a:p>
          <a:endParaRPr lang="en-US"/>
        </a:p>
      </dgm:t>
    </dgm:pt>
    <dgm:pt modelId="{2010C244-7FBB-4B2C-88E4-29B49E3EB3E4}" type="sibTrans" cxnId="{73172F08-DF87-40C0-AA5A-6E60E9CDD5EC}">
      <dgm:prSet/>
      <dgm:spPr/>
      <dgm:t>
        <a:bodyPr/>
        <a:lstStyle/>
        <a:p>
          <a:endParaRPr lang="en-US"/>
        </a:p>
      </dgm:t>
    </dgm:pt>
    <dgm:pt modelId="{C4EECDC5-640F-4C77-BA45-B5C1AF4A975E}">
      <dgm:prSet phldrT="[Text]"/>
      <dgm:spPr/>
      <dgm:t>
        <a:bodyPr/>
        <a:lstStyle/>
        <a:p>
          <a:r>
            <a:rPr lang="en-US" b="1" dirty="0"/>
            <a:t>Cultural parade &amp; storytelling</a:t>
          </a:r>
        </a:p>
      </dgm:t>
    </dgm:pt>
    <dgm:pt modelId="{082ADE01-0BF4-40FC-949A-22545BE25A79}" type="parTrans" cxnId="{422E2D3E-44D2-4D53-9A28-536EFD822F5D}">
      <dgm:prSet/>
      <dgm:spPr/>
      <dgm:t>
        <a:bodyPr/>
        <a:lstStyle/>
        <a:p>
          <a:endParaRPr lang="en-US"/>
        </a:p>
      </dgm:t>
    </dgm:pt>
    <dgm:pt modelId="{AA43D174-5ED4-4C3B-AC82-67350ED49F42}" type="sibTrans" cxnId="{422E2D3E-44D2-4D53-9A28-536EFD822F5D}">
      <dgm:prSet/>
      <dgm:spPr/>
      <dgm:t>
        <a:bodyPr/>
        <a:lstStyle/>
        <a:p>
          <a:endParaRPr lang="en-US"/>
        </a:p>
      </dgm:t>
    </dgm:pt>
    <dgm:pt modelId="{A4391EA0-8684-4132-998D-89E3FC1798C7}">
      <dgm:prSet phldrT="[Text]"/>
      <dgm:spPr/>
      <dgm:t>
        <a:bodyPr/>
        <a:lstStyle/>
        <a:p>
          <a:r>
            <a:rPr lang="en-US" b="1" dirty="0"/>
            <a:t>Welsh language mini-sessions</a:t>
          </a:r>
        </a:p>
      </dgm:t>
    </dgm:pt>
    <dgm:pt modelId="{52D030E4-DABD-4F68-833A-774983279AF7}" type="parTrans" cxnId="{D734ABDD-D90D-4EC2-95E3-1A20B0FAB017}">
      <dgm:prSet/>
      <dgm:spPr/>
      <dgm:t>
        <a:bodyPr/>
        <a:lstStyle/>
        <a:p>
          <a:endParaRPr lang="en-US"/>
        </a:p>
      </dgm:t>
    </dgm:pt>
    <dgm:pt modelId="{B93F7B8F-1A96-42F5-BC8F-35B6F1CA1A7E}" type="sibTrans" cxnId="{D734ABDD-D90D-4EC2-95E3-1A20B0FAB017}">
      <dgm:prSet/>
      <dgm:spPr/>
      <dgm:t>
        <a:bodyPr/>
        <a:lstStyle/>
        <a:p>
          <a:endParaRPr lang="en-US"/>
        </a:p>
      </dgm:t>
    </dgm:pt>
    <dgm:pt modelId="{A155755C-07F5-4947-8882-BCE1C1104F5D}">
      <dgm:prSet phldrT="[Text]"/>
      <dgm:spPr/>
      <dgm:t>
        <a:bodyPr/>
        <a:lstStyle/>
        <a:p>
          <a:r>
            <a:rPr lang="en-US" b="1" dirty="0"/>
            <a:t>Nature walks</a:t>
          </a:r>
        </a:p>
      </dgm:t>
    </dgm:pt>
    <dgm:pt modelId="{553DED09-7846-4EEF-85E3-428CC0BF5EDF}" type="parTrans" cxnId="{9C26E125-A7C4-4D12-896A-DD56E7983A0A}">
      <dgm:prSet/>
      <dgm:spPr/>
      <dgm:t>
        <a:bodyPr/>
        <a:lstStyle/>
        <a:p>
          <a:endParaRPr lang="en-US"/>
        </a:p>
      </dgm:t>
    </dgm:pt>
    <dgm:pt modelId="{E40B809C-DD4E-4130-A46E-64ECADCFBAB7}" type="sibTrans" cxnId="{9C26E125-A7C4-4D12-896A-DD56E7983A0A}">
      <dgm:prSet/>
      <dgm:spPr/>
      <dgm:t>
        <a:bodyPr/>
        <a:lstStyle/>
        <a:p>
          <a:endParaRPr lang="en-US"/>
        </a:p>
      </dgm:t>
    </dgm:pt>
    <dgm:pt modelId="{92E14A03-E2D9-418A-8774-67558B89B61D}">
      <dgm:prSet phldrT="[Text]"/>
      <dgm:spPr/>
      <dgm:t>
        <a:bodyPr/>
        <a:lstStyle/>
        <a:p>
          <a:r>
            <a:rPr lang="en-US" b="1" dirty="0"/>
            <a:t>Farewell brunch</a:t>
          </a:r>
        </a:p>
      </dgm:t>
    </dgm:pt>
    <dgm:pt modelId="{4C77F5BC-4AF5-42F3-AD83-2ABA040A0FA2}" type="parTrans" cxnId="{90DCD02F-3FDF-4080-A684-CC9A5C2B540C}">
      <dgm:prSet/>
      <dgm:spPr/>
      <dgm:t>
        <a:bodyPr/>
        <a:lstStyle/>
        <a:p>
          <a:endParaRPr lang="en-US"/>
        </a:p>
      </dgm:t>
    </dgm:pt>
    <dgm:pt modelId="{73344486-9F37-42BA-8A33-9950BC61EECC}" type="sibTrans" cxnId="{90DCD02F-3FDF-4080-A684-CC9A5C2B540C}">
      <dgm:prSet/>
      <dgm:spPr/>
      <dgm:t>
        <a:bodyPr/>
        <a:lstStyle/>
        <a:p>
          <a:endParaRPr lang="en-US"/>
        </a:p>
      </dgm:t>
    </dgm:pt>
    <dgm:pt modelId="{0B78600B-7B6D-4A07-B8C0-761C356E576C}">
      <dgm:prSet phldrT="[Text]"/>
      <dgm:spPr/>
      <dgm:t>
        <a:bodyPr/>
        <a:lstStyle/>
        <a:p>
          <a:r>
            <a:rPr lang="en-US" b="1" dirty="0"/>
            <a:t>Artisan market</a:t>
          </a:r>
        </a:p>
      </dgm:t>
    </dgm:pt>
    <dgm:pt modelId="{B67119A2-FB96-4745-9375-EA90333B4B6C}" type="parTrans" cxnId="{08024FC2-540B-4342-A5D6-1E43C4DDF4E1}">
      <dgm:prSet/>
      <dgm:spPr/>
      <dgm:t>
        <a:bodyPr/>
        <a:lstStyle/>
        <a:p>
          <a:endParaRPr lang="en-US"/>
        </a:p>
      </dgm:t>
    </dgm:pt>
    <dgm:pt modelId="{474F4A09-DF18-4C7A-AA6E-A191E0503F47}" type="sibTrans" cxnId="{08024FC2-540B-4342-A5D6-1E43C4DDF4E1}">
      <dgm:prSet/>
      <dgm:spPr/>
      <dgm:t>
        <a:bodyPr/>
        <a:lstStyle/>
        <a:p>
          <a:endParaRPr lang="en-US"/>
        </a:p>
      </dgm:t>
    </dgm:pt>
    <dgm:pt modelId="{9212DEBA-7900-4909-A8EF-01E4B0FEB629}" type="pres">
      <dgm:prSet presAssocID="{E50F9455-A294-4452-845E-8966D457D680}" presName="diagram" presStyleCnt="0">
        <dgm:presLayoutVars>
          <dgm:chPref val="1"/>
          <dgm:dir/>
          <dgm:animOne val="branch"/>
          <dgm:animLvl val="lvl"/>
          <dgm:resizeHandles/>
        </dgm:presLayoutVars>
      </dgm:prSet>
      <dgm:spPr/>
    </dgm:pt>
    <dgm:pt modelId="{E112A313-CCD8-47E7-BCDB-D761062C4C76}" type="pres">
      <dgm:prSet presAssocID="{6EFE6062-6CF8-4FDD-B3A0-94E1E9274DA4}" presName="root" presStyleCnt="0"/>
      <dgm:spPr/>
    </dgm:pt>
    <dgm:pt modelId="{94717B63-D445-4847-9081-EFDB4D75EE54}" type="pres">
      <dgm:prSet presAssocID="{6EFE6062-6CF8-4FDD-B3A0-94E1E9274DA4}" presName="rootComposite" presStyleCnt="0"/>
      <dgm:spPr/>
    </dgm:pt>
    <dgm:pt modelId="{E935187B-3579-4301-A85D-342FB12B1E56}" type="pres">
      <dgm:prSet presAssocID="{6EFE6062-6CF8-4FDD-B3A0-94E1E9274DA4}" presName="rootText" presStyleLbl="node1" presStyleIdx="0" presStyleCnt="3"/>
      <dgm:spPr/>
    </dgm:pt>
    <dgm:pt modelId="{3C341727-021C-4252-BD7C-8DBD6CB5E121}" type="pres">
      <dgm:prSet presAssocID="{6EFE6062-6CF8-4FDD-B3A0-94E1E9274DA4}" presName="rootConnector" presStyleLbl="node1" presStyleIdx="0" presStyleCnt="3"/>
      <dgm:spPr/>
    </dgm:pt>
    <dgm:pt modelId="{EC4ADBDF-DFB1-4D23-9221-7C0B900B77EF}" type="pres">
      <dgm:prSet presAssocID="{6EFE6062-6CF8-4FDD-B3A0-94E1E9274DA4}" presName="childShape" presStyleCnt="0"/>
      <dgm:spPr/>
    </dgm:pt>
    <dgm:pt modelId="{5E089EFD-62BC-4942-8608-1813DD2C0153}" type="pres">
      <dgm:prSet presAssocID="{2E88A606-4E59-448D-98ED-FB0A08020B08}" presName="Name13" presStyleLbl="parChTrans1D2" presStyleIdx="0" presStyleCnt="10"/>
      <dgm:spPr/>
    </dgm:pt>
    <dgm:pt modelId="{2C35D816-8ABB-4CD6-AD6C-9975C1D9CD13}" type="pres">
      <dgm:prSet presAssocID="{907E0056-3FA9-493A-ABF0-64AD1DCC426A}" presName="childText" presStyleLbl="bgAcc1" presStyleIdx="0" presStyleCnt="10" custScaleX="131869">
        <dgm:presLayoutVars>
          <dgm:bulletEnabled val="1"/>
        </dgm:presLayoutVars>
      </dgm:prSet>
      <dgm:spPr/>
    </dgm:pt>
    <dgm:pt modelId="{B2DC5236-6B6E-4867-8C33-6A166F489A29}" type="pres">
      <dgm:prSet presAssocID="{B43DD9B1-26D7-473D-89F4-D7095FE92784}" presName="Name13" presStyleLbl="parChTrans1D2" presStyleIdx="1" presStyleCnt="10"/>
      <dgm:spPr/>
    </dgm:pt>
    <dgm:pt modelId="{5170633D-515B-420C-B4A7-1131A0AE3F4E}" type="pres">
      <dgm:prSet presAssocID="{DE71DC32-D734-46FB-8656-2D3420ED9500}" presName="childText" presStyleLbl="bgAcc1" presStyleIdx="1" presStyleCnt="10">
        <dgm:presLayoutVars>
          <dgm:bulletEnabled val="1"/>
        </dgm:presLayoutVars>
      </dgm:prSet>
      <dgm:spPr/>
    </dgm:pt>
    <dgm:pt modelId="{31AD65F2-A183-486C-888C-55B10742DD6A}" type="pres">
      <dgm:prSet presAssocID="{D0D727B3-C32A-45F0-B860-0EF33892D65D}" presName="root" presStyleCnt="0"/>
      <dgm:spPr/>
    </dgm:pt>
    <dgm:pt modelId="{37176BE3-DA19-46CF-80B2-1DE689198ABC}" type="pres">
      <dgm:prSet presAssocID="{D0D727B3-C32A-45F0-B860-0EF33892D65D}" presName="rootComposite" presStyleCnt="0"/>
      <dgm:spPr/>
    </dgm:pt>
    <dgm:pt modelId="{8A3B3867-6048-4C26-9287-BE43D47671B9}" type="pres">
      <dgm:prSet presAssocID="{D0D727B3-C32A-45F0-B860-0EF33892D65D}" presName="rootText" presStyleLbl="node1" presStyleIdx="1" presStyleCnt="3"/>
      <dgm:spPr/>
    </dgm:pt>
    <dgm:pt modelId="{BBC60BFF-9344-477F-A210-7521EF811265}" type="pres">
      <dgm:prSet presAssocID="{D0D727B3-C32A-45F0-B860-0EF33892D65D}" presName="rootConnector" presStyleLbl="node1" presStyleIdx="1" presStyleCnt="3"/>
      <dgm:spPr/>
    </dgm:pt>
    <dgm:pt modelId="{89F0AA7A-4DD0-466F-B1EC-39E5350040FE}" type="pres">
      <dgm:prSet presAssocID="{D0D727B3-C32A-45F0-B860-0EF33892D65D}" presName="childShape" presStyleCnt="0"/>
      <dgm:spPr/>
    </dgm:pt>
    <dgm:pt modelId="{98951B76-81D6-4C9C-9751-C0F65958F06E}" type="pres">
      <dgm:prSet presAssocID="{BC09B65F-C6C9-4836-B09C-6DC774BDB34A}" presName="Name13" presStyleLbl="parChTrans1D2" presStyleIdx="2" presStyleCnt="10"/>
      <dgm:spPr/>
    </dgm:pt>
    <dgm:pt modelId="{7ACC575C-5512-4AFF-972F-C685D97E3C1A}" type="pres">
      <dgm:prSet presAssocID="{32DE9F54-9273-4526-8837-C85DECF3571C}" presName="childText" presStyleLbl="bgAcc1" presStyleIdx="2" presStyleCnt="10">
        <dgm:presLayoutVars>
          <dgm:bulletEnabled val="1"/>
        </dgm:presLayoutVars>
      </dgm:prSet>
      <dgm:spPr/>
    </dgm:pt>
    <dgm:pt modelId="{3A369F68-2897-4D17-B6ED-8F2B631B9DCC}" type="pres">
      <dgm:prSet presAssocID="{52D030E4-DABD-4F68-833A-774983279AF7}" presName="Name13" presStyleLbl="parChTrans1D2" presStyleIdx="3" presStyleCnt="10"/>
      <dgm:spPr/>
    </dgm:pt>
    <dgm:pt modelId="{F7E61DC6-C467-47E2-9AA6-FD4051184F73}" type="pres">
      <dgm:prSet presAssocID="{A4391EA0-8684-4132-998D-89E3FC1798C7}" presName="childText" presStyleLbl="bgAcc1" presStyleIdx="3" presStyleCnt="10" custScaleX="124384">
        <dgm:presLayoutVars>
          <dgm:bulletEnabled val="1"/>
        </dgm:presLayoutVars>
      </dgm:prSet>
      <dgm:spPr/>
    </dgm:pt>
    <dgm:pt modelId="{661F18BF-56ED-4636-9C32-B0773182E741}" type="pres">
      <dgm:prSet presAssocID="{082ADE01-0BF4-40FC-949A-22545BE25A79}" presName="Name13" presStyleLbl="parChTrans1D2" presStyleIdx="4" presStyleCnt="10"/>
      <dgm:spPr/>
    </dgm:pt>
    <dgm:pt modelId="{9191439D-A090-4A68-B5F9-49D3FC9C2170}" type="pres">
      <dgm:prSet presAssocID="{C4EECDC5-640F-4C77-BA45-B5C1AF4A975E}" presName="childText" presStyleLbl="bgAcc1" presStyleIdx="4" presStyleCnt="10" custScaleX="124384">
        <dgm:presLayoutVars>
          <dgm:bulletEnabled val="1"/>
        </dgm:presLayoutVars>
      </dgm:prSet>
      <dgm:spPr/>
    </dgm:pt>
    <dgm:pt modelId="{CEE56723-0A7C-4106-BC59-8A71B7356F17}" type="pres">
      <dgm:prSet presAssocID="{1199B3F4-8001-46A9-894A-90C3862DB560}" presName="Name13" presStyleLbl="parChTrans1D2" presStyleIdx="5" presStyleCnt="10"/>
      <dgm:spPr/>
    </dgm:pt>
    <dgm:pt modelId="{6C81AA5D-011D-48CA-BF16-49688190B62A}" type="pres">
      <dgm:prSet presAssocID="{9984F027-7EFA-43AD-A91B-4EC58DFC7F2D}" presName="childText" presStyleLbl="bgAcc1" presStyleIdx="5" presStyleCnt="10" custScaleX="156179">
        <dgm:presLayoutVars>
          <dgm:bulletEnabled val="1"/>
        </dgm:presLayoutVars>
      </dgm:prSet>
      <dgm:spPr/>
    </dgm:pt>
    <dgm:pt modelId="{A588CCBA-E9BE-48E0-B03C-2AC3C353BBCD}" type="pres">
      <dgm:prSet presAssocID="{DB9ABA0D-1380-4C0F-ACD7-354D1F700FF5}" presName="Name13" presStyleLbl="parChTrans1D2" presStyleIdx="6" presStyleCnt="10"/>
      <dgm:spPr/>
    </dgm:pt>
    <dgm:pt modelId="{99DFD0C4-A91C-4659-85E4-5DF53F59380B}" type="pres">
      <dgm:prSet presAssocID="{29078341-855C-46F0-979F-B931FA2B9B05}" presName="childText" presStyleLbl="bgAcc1" presStyleIdx="6" presStyleCnt="10" custScaleX="164752">
        <dgm:presLayoutVars>
          <dgm:bulletEnabled val="1"/>
        </dgm:presLayoutVars>
      </dgm:prSet>
      <dgm:spPr/>
    </dgm:pt>
    <dgm:pt modelId="{530CD162-91FD-4FD9-A04D-249FC55F7141}" type="pres">
      <dgm:prSet presAssocID="{533DDC9A-F1D0-4D40-84BA-3D683398FCEB}" presName="root" presStyleCnt="0"/>
      <dgm:spPr/>
    </dgm:pt>
    <dgm:pt modelId="{0A9C8528-87F2-44C7-B7FC-AAE32547ECC8}" type="pres">
      <dgm:prSet presAssocID="{533DDC9A-F1D0-4D40-84BA-3D683398FCEB}" presName="rootComposite" presStyleCnt="0"/>
      <dgm:spPr/>
    </dgm:pt>
    <dgm:pt modelId="{225160B0-FBE0-4A04-8C49-26213FC12086}" type="pres">
      <dgm:prSet presAssocID="{533DDC9A-F1D0-4D40-84BA-3D683398FCEB}" presName="rootText" presStyleLbl="node1" presStyleIdx="2" presStyleCnt="3"/>
      <dgm:spPr/>
    </dgm:pt>
    <dgm:pt modelId="{F326A46D-2AF2-4689-9711-D3154CE7EFE4}" type="pres">
      <dgm:prSet presAssocID="{533DDC9A-F1D0-4D40-84BA-3D683398FCEB}" presName="rootConnector" presStyleLbl="node1" presStyleIdx="2" presStyleCnt="3"/>
      <dgm:spPr/>
    </dgm:pt>
    <dgm:pt modelId="{FD852912-8ED1-43C8-A6AD-AB6BF23D567A}" type="pres">
      <dgm:prSet presAssocID="{533DDC9A-F1D0-4D40-84BA-3D683398FCEB}" presName="childShape" presStyleCnt="0"/>
      <dgm:spPr/>
    </dgm:pt>
    <dgm:pt modelId="{3439A8B7-A796-4D25-AC21-D496B874A825}" type="pres">
      <dgm:prSet presAssocID="{553DED09-7846-4EEF-85E3-428CC0BF5EDF}" presName="Name13" presStyleLbl="parChTrans1D2" presStyleIdx="7" presStyleCnt="10"/>
      <dgm:spPr/>
    </dgm:pt>
    <dgm:pt modelId="{AFB01927-392F-427A-945D-E50E8522A1D7}" type="pres">
      <dgm:prSet presAssocID="{A155755C-07F5-4947-8882-BCE1C1104F5D}" presName="childText" presStyleLbl="bgAcc1" presStyleIdx="7" presStyleCnt="10">
        <dgm:presLayoutVars>
          <dgm:bulletEnabled val="1"/>
        </dgm:presLayoutVars>
      </dgm:prSet>
      <dgm:spPr/>
    </dgm:pt>
    <dgm:pt modelId="{3F846AD0-7633-401D-9E8A-9BED71A2B786}" type="pres">
      <dgm:prSet presAssocID="{4C77F5BC-4AF5-42F3-AD83-2ABA040A0FA2}" presName="Name13" presStyleLbl="parChTrans1D2" presStyleIdx="8" presStyleCnt="10"/>
      <dgm:spPr/>
    </dgm:pt>
    <dgm:pt modelId="{2A3FB911-9218-49B8-9BC8-F8226CD0152E}" type="pres">
      <dgm:prSet presAssocID="{92E14A03-E2D9-418A-8774-67558B89B61D}" presName="childText" presStyleLbl="bgAcc1" presStyleIdx="8" presStyleCnt="10">
        <dgm:presLayoutVars>
          <dgm:bulletEnabled val="1"/>
        </dgm:presLayoutVars>
      </dgm:prSet>
      <dgm:spPr/>
    </dgm:pt>
    <dgm:pt modelId="{EE7FC8B9-D0FB-4AE4-80CC-A8A6BFF028AA}" type="pres">
      <dgm:prSet presAssocID="{B67119A2-FB96-4745-9375-EA90333B4B6C}" presName="Name13" presStyleLbl="parChTrans1D2" presStyleIdx="9" presStyleCnt="10"/>
      <dgm:spPr/>
    </dgm:pt>
    <dgm:pt modelId="{BA314441-3ECA-4418-BF68-555DE6761662}" type="pres">
      <dgm:prSet presAssocID="{0B78600B-7B6D-4A07-B8C0-761C356E576C}" presName="childText" presStyleLbl="bgAcc1" presStyleIdx="9" presStyleCnt="10">
        <dgm:presLayoutVars>
          <dgm:bulletEnabled val="1"/>
        </dgm:presLayoutVars>
      </dgm:prSet>
      <dgm:spPr/>
    </dgm:pt>
  </dgm:ptLst>
  <dgm:cxnLst>
    <dgm:cxn modelId="{73172F08-DF87-40C0-AA5A-6E60E9CDD5EC}" srcId="{D0D727B3-C32A-45F0-B860-0EF33892D65D}" destId="{9984F027-7EFA-43AD-A91B-4EC58DFC7F2D}" srcOrd="3" destOrd="0" parTransId="{1199B3F4-8001-46A9-894A-90C3862DB560}" sibTransId="{2010C244-7FBB-4B2C-88E4-29B49E3EB3E4}"/>
    <dgm:cxn modelId="{D2BFEC1B-AE8D-4F66-A50F-18F5EDAA7C48}" type="presOf" srcId="{32DE9F54-9273-4526-8837-C85DECF3571C}" destId="{7ACC575C-5512-4AFF-972F-C685D97E3C1A}" srcOrd="0" destOrd="0" presId="urn:microsoft.com/office/officeart/2005/8/layout/hierarchy3"/>
    <dgm:cxn modelId="{9C26E125-A7C4-4D12-896A-DD56E7983A0A}" srcId="{533DDC9A-F1D0-4D40-84BA-3D683398FCEB}" destId="{A155755C-07F5-4947-8882-BCE1C1104F5D}" srcOrd="0" destOrd="0" parTransId="{553DED09-7846-4EEF-85E3-428CC0BF5EDF}" sibTransId="{E40B809C-DD4E-4130-A46E-64ECADCFBAB7}"/>
    <dgm:cxn modelId="{56EF2D2D-7B4E-4309-B4D7-9600D85EF816}" type="presOf" srcId="{9984F027-7EFA-43AD-A91B-4EC58DFC7F2D}" destId="{6C81AA5D-011D-48CA-BF16-49688190B62A}" srcOrd="0" destOrd="0" presId="urn:microsoft.com/office/officeart/2005/8/layout/hierarchy3"/>
    <dgm:cxn modelId="{C928862E-97E2-462C-B5E5-5ABC1FA6E2FC}" type="presOf" srcId="{A4391EA0-8684-4132-998D-89E3FC1798C7}" destId="{F7E61DC6-C467-47E2-9AA6-FD4051184F73}" srcOrd="0" destOrd="0" presId="urn:microsoft.com/office/officeart/2005/8/layout/hierarchy3"/>
    <dgm:cxn modelId="{90DCD02F-3FDF-4080-A684-CC9A5C2B540C}" srcId="{533DDC9A-F1D0-4D40-84BA-3D683398FCEB}" destId="{92E14A03-E2D9-418A-8774-67558B89B61D}" srcOrd="1" destOrd="0" parTransId="{4C77F5BC-4AF5-42F3-AD83-2ABA040A0FA2}" sibTransId="{73344486-9F37-42BA-8A33-9950BC61EECC}"/>
    <dgm:cxn modelId="{4865F636-1F3E-4F85-BCF0-38D74CCAC2C8}" srcId="{D0D727B3-C32A-45F0-B860-0EF33892D65D}" destId="{29078341-855C-46F0-979F-B931FA2B9B05}" srcOrd="4" destOrd="0" parTransId="{DB9ABA0D-1380-4C0F-ACD7-354D1F700FF5}" sibTransId="{2A12408C-AA8E-410A-9A18-A9847B37768C}"/>
    <dgm:cxn modelId="{311A9B39-B9EF-4C3B-B179-70F6594D7EFF}" type="presOf" srcId="{4C77F5BC-4AF5-42F3-AD83-2ABA040A0FA2}" destId="{3F846AD0-7633-401D-9E8A-9BED71A2B786}" srcOrd="0" destOrd="0" presId="urn:microsoft.com/office/officeart/2005/8/layout/hierarchy3"/>
    <dgm:cxn modelId="{520D8D3B-6D4C-44AA-B6D1-4283A0236748}" type="presOf" srcId="{A155755C-07F5-4947-8882-BCE1C1104F5D}" destId="{AFB01927-392F-427A-945D-E50E8522A1D7}" srcOrd="0" destOrd="0" presId="urn:microsoft.com/office/officeart/2005/8/layout/hierarchy3"/>
    <dgm:cxn modelId="{422E2D3E-44D2-4D53-9A28-536EFD822F5D}" srcId="{D0D727B3-C32A-45F0-B860-0EF33892D65D}" destId="{C4EECDC5-640F-4C77-BA45-B5C1AF4A975E}" srcOrd="2" destOrd="0" parTransId="{082ADE01-0BF4-40FC-949A-22545BE25A79}" sibTransId="{AA43D174-5ED4-4C3B-AC82-67350ED49F42}"/>
    <dgm:cxn modelId="{8B9FC440-143F-4371-BF65-774B7B1C3A61}" type="presOf" srcId="{B43DD9B1-26D7-473D-89F4-D7095FE92784}" destId="{B2DC5236-6B6E-4867-8C33-6A166F489A29}" srcOrd="0" destOrd="0" presId="urn:microsoft.com/office/officeart/2005/8/layout/hierarchy3"/>
    <dgm:cxn modelId="{A483A15D-5A44-446B-BD1F-B09B614073AD}" type="presOf" srcId="{0B78600B-7B6D-4A07-B8C0-761C356E576C}" destId="{BA314441-3ECA-4418-BF68-555DE6761662}" srcOrd="0" destOrd="0" presId="urn:microsoft.com/office/officeart/2005/8/layout/hierarchy3"/>
    <dgm:cxn modelId="{4BA4C861-3918-4985-8F3A-6F61D907A544}" type="presOf" srcId="{D0D727B3-C32A-45F0-B860-0EF33892D65D}" destId="{8A3B3867-6048-4C26-9287-BE43D47671B9}" srcOrd="0" destOrd="0" presId="urn:microsoft.com/office/officeart/2005/8/layout/hierarchy3"/>
    <dgm:cxn modelId="{FA4E9968-40EF-4A22-9BE5-4CA74B61A62E}" srcId="{6EFE6062-6CF8-4FDD-B3A0-94E1E9274DA4}" destId="{907E0056-3FA9-493A-ABF0-64AD1DCC426A}" srcOrd="0" destOrd="0" parTransId="{2E88A606-4E59-448D-98ED-FB0A08020B08}" sibTransId="{90709915-9EE8-4575-909B-5D71D40644F0}"/>
    <dgm:cxn modelId="{48D42649-06C4-4576-8772-937BD428225E}" type="presOf" srcId="{533DDC9A-F1D0-4D40-84BA-3D683398FCEB}" destId="{F326A46D-2AF2-4689-9711-D3154CE7EFE4}" srcOrd="1" destOrd="0" presId="urn:microsoft.com/office/officeart/2005/8/layout/hierarchy3"/>
    <dgm:cxn modelId="{99ABAE69-C5A0-440A-9137-CD3BEA0F51E0}" type="presOf" srcId="{2E88A606-4E59-448D-98ED-FB0A08020B08}" destId="{5E089EFD-62BC-4942-8608-1813DD2C0153}" srcOrd="0" destOrd="0" presId="urn:microsoft.com/office/officeart/2005/8/layout/hierarchy3"/>
    <dgm:cxn modelId="{D75ADC73-D080-473D-88E3-A612B3AD092A}" srcId="{6EFE6062-6CF8-4FDD-B3A0-94E1E9274DA4}" destId="{DE71DC32-D734-46FB-8656-2D3420ED9500}" srcOrd="1" destOrd="0" parTransId="{B43DD9B1-26D7-473D-89F4-D7095FE92784}" sibTransId="{92A999F8-823D-4DBB-8589-14882E70E6F3}"/>
    <dgm:cxn modelId="{81B0587B-64EC-49E3-BEE3-0E468863F10B}" type="presOf" srcId="{533DDC9A-F1D0-4D40-84BA-3D683398FCEB}" destId="{225160B0-FBE0-4A04-8C49-26213FC12086}" srcOrd="0" destOrd="0" presId="urn:microsoft.com/office/officeart/2005/8/layout/hierarchy3"/>
    <dgm:cxn modelId="{84B6E580-9420-4A08-8420-D9B8A6325D3A}" type="presOf" srcId="{082ADE01-0BF4-40FC-949A-22545BE25A79}" destId="{661F18BF-56ED-4636-9C32-B0773182E741}" srcOrd="0" destOrd="0" presId="urn:microsoft.com/office/officeart/2005/8/layout/hierarchy3"/>
    <dgm:cxn modelId="{1FF1C88C-8A40-43A3-94A6-631C6506AB3E}" type="presOf" srcId="{92E14A03-E2D9-418A-8774-67558B89B61D}" destId="{2A3FB911-9218-49B8-9BC8-F8226CD0152E}" srcOrd="0" destOrd="0" presId="urn:microsoft.com/office/officeart/2005/8/layout/hierarchy3"/>
    <dgm:cxn modelId="{2D24EF8E-16E9-4EF6-8207-E9F10F906FC7}" type="presOf" srcId="{6EFE6062-6CF8-4FDD-B3A0-94E1E9274DA4}" destId="{E935187B-3579-4301-A85D-342FB12B1E56}" srcOrd="0" destOrd="0" presId="urn:microsoft.com/office/officeart/2005/8/layout/hierarchy3"/>
    <dgm:cxn modelId="{4E46FA8F-FCD4-4AF7-9600-2AE052C15ED7}" type="presOf" srcId="{553DED09-7846-4EEF-85E3-428CC0BF5EDF}" destId="{3439A8B7-A796-4D25-AC21-D496B874A825}" srcOrd="0" destOrd="0" presId="urn:microsoft.com/office/officeart/2005/8/layout/hierarchy3"/>
    <dgm:cxn modelId="{88A7EA96-92B1-49E5-A546-C642EAEE5A56}" srcId="{E50F9455-A294-4452-845E-8966D457D680}" destId="{533DDC9A-F1D0-4D40-84BA-3D683398FCEB}" srcOrd="2" destOrd="0" parTransId="{FBF22EBB-DFA3-48AB-B43C-3AE5A936C144}" sibTransId="{F569B83A-26AD-4F47-908C-4FA274A0E017}"/>
    <dgm:cxn modelId="{F4A7D897-C49E-47E7-BDB5-DD593F5360E6}" type="presOf" srcId="{B67119A2-FB96-4745-9375-EA90333B4B6C}" destId="{EE7FC8B9-D0FB-4AE4-80CC-A8A6BFF028AA}" srcOrd="0" destOrd="0" presId="urn:microsoft.com/office/officeart/2005/8/layout/hierarchy3"/>
    <dgm:cxn modelId="{DA55BD9E-2459-479B-B0CB-2A8F1210541C}" type="presOf" srcId="{29078341-855C-46F0-979F-B931FA2B9B05}" destId="{99DFD0C4-A91C-4659-85E4-5DF53F59380B}" srcOrd="0" destOrd="0" presId="urn:microsoft.com/office/officeart/2005/8/layout/hierarchy3"/>
    <dgm:cxn modelId="{E22819AA-9D72-4588-85C4-5AD584599400}" srcId="{D0D727B3-C32A-45F0-B860-0EF33892D65D}" destId="{32DE9F54-9273-4526-8837-C85DECF3571C}" srcOrd="0" destOrd="0" parTransId="{BC09B65F-C6C9-4836-B09C-6DC774BDB34A}" sibTransId="{5DEE43A7-40F4-4461-BC0B-EC102CA56E23}"/>
    <dgm:cxn modelId="{D08066AA-2422-4D43-A5E8-E25F97DAF053}" type="presOf" srcId="{BC09B65F-C6C9-4836-B09C-6DC774BDB34A}" destId="{98951B76-81D6-4C9C-9751-C0F65958F06E}" srcOrd="0" destOrd="0" presId="urn:microsoft.com/office/officeart/2005/8/layout/hierarchy3"/>
    <dgm:cxn modelId="{47E7AAB3-CAED-42EF-B536-F7F88B0A2E8B}" type="presOf" srcId="{DE71DC32-D734-46FB-8656-2D3420ED9500}" destId="{5170633D-515B-420C-B4A7-1131A0AE3F4E}" srcOrd="0" destOrd="0" presId="urn:microsoft.com/office/officeart/2005/8/layout/hierarchy3"/>
    <dgm:cxn modelId="{D7CB53B5-0776-410F-B71A-C60D2782D7FF}" srcId="{E50F9455-A294-4452-845E-8966D457D680}" destId="{D0D727B3-C32A-45F0-B860-0EF33892D65D}" srcOrd="1" destOrd="0" parTransId="{636C19BA-605F-473B-9E30-BBA8A4036639}" sibTransId="{9680FEDB-5099-4472-8B05-3873C0AC5A76}"/>
    <dgm:cxn modelId="{BDE5C1B7-4A2B-4457-88F7-4B5AD70320BF}" type="presOf" srcId="{E50F9455-A294-4452-845E-8966D457D680}" destId="{9212DEBA-7900-4909-A8EF-01E4B0FEB629}" srcOrd="0" destOrd="0" presId="urn:microsoft.com/office/officeart/2005/8/layout/hierarchy3"/>
    <dgm:cxn modelId="{B38829BF-A206-45B3-A2B7-EE605CBA8DBD}" type="presOf" srcId="{D0D727B3-C32A-45F0-B860-0EF33892D65D}" destId="{BBC60BFF-9344-477F-A210-7521EF811265}" srcOrd="1" destOrd="0" presId="urn:microsoft.com/office/officeart/2005/8/layout/hierarchy3"/>
    <dgm:cxn modelId="{1D5A32C0-38F7-4AC5-B9A2-9D30C402A378}" type="presOf" srcId="{52D030E4-DABD-4F68-833A-774983279AF7}" destId="{3A369F68-2897-4D17-B6ED-8F2B631B9DCC}" srcOrd="0" destOrd="0" presId="urn:microsoft.com/office/officeart/2005/8/layout/hierarchy3"/>
    <dgm:cxn modelId="{08024FC2-540B-4342-A5D6-1E43C4DDF4E1}" srcId="{533DDC9A-F1D0-4D40-84BA-3D683398FCEB}" destId="{0B78600B-7B6D-4A07-B8C0-761C356E576C}" srcOrd="2" destOrd="0" parTransId="{B67119A2-FB96-4745-9375-EA90333B4B6C}" sibTransId="{474F4A09-DF18-4C7A-AA6E-A191E0503F47}"/>
    <dgm:cxn modelId="{C1AC8CC6-F746-4AAF-AE7D-50AECF90ABD6}" type="presOf" srcId="{C4EECDC5-640F-4C77-BA45-B5C1AF4A975E}" destId="{9191439D-A090-4A68-B5F9-49D3FC9C2170}" srcOrd="0" destOrd="0" presId="urn:microsoft.com/office/officeart/2005/8/layout/hierarchy3"/>
    <dgm:cxn modelId="{6DF116D1-99DA-4B1F-ACEA-DAFB1C1F80B2}" type="presOf" srcId="{907E0056-3FA9-493A-ABF0-64AD1DCC426A}" destId="{2C35D816-8ABB-4CD6-AD6C-9975C1D9CD13}" srcOrd="0" destOrd="0" presId="urn:microsoft.com/office/officeart/2005/8/layout/hierarchy3"/>
    <dgm:cxn modelId="{FE51F7D7-729B-4CAA-9C70-1576C4D607CB}" type="presOf" srcId="{1199B3F4-8001-46A9-894A-90C3862DB560}" destId="{CEE56723-0A7C-4106-BC59-8A71B7356F17}" srcOrd="0" destOrd="0" presId="urn:microsoft.com/office/officeart/2005/8/layout/hierarchy3"/>
    <dgm:cxn modelId="{9C5680D8-D4A8-4E15-8D64-9C88180EEEE3}" srcId="{E50F9455-A294-4452-845E-8966D457D680}" destId="{6EFE6062-6CF8-4FDD-B3A0-94E1E9274DA4}" srcOrd="0" destOrd="0" parTransId="{AEF40436-E67A-429F-88B4-F8E3A6AF808E}" sibTransId="{9DC875CF-A3B9-43D5-A914-DDCBD883F6F8}"/>
    <dgm:cxn modelId="{D734ABDD-D90D-4EC2-95E3-1A20B0FAB017}" srcId="{D0D727B3-C32A-45F0-B860-0EF33892D65D}" destId="{A4391EA0-8684-4132-998D-89E3FC1798C7}" srcOrd="1" destOrd="0" parTransId="{52D030E4-DABD-4F68-833A-774983279AF7}" sibTransId="{B93F7B8F-1A96-42F5-BC8F-35B6F1CA1A7E}"/>
    <dgm:cxn modelId="{0741FBE3-035C-4A25-975F-C8D4E41E9D38}" type="presOf" srcId="{6EFE6062-6CF8-4FDD-B3A0-94E1E9274DA4}" destId="{3C341727-021C-4252-BD7C-8DBD6CB5E121}" srcOrd="1" destOrd="0" presId="urn:microsoft.com/office/officeart/2005/8/layout/hierarchy3"/>
    <dgm:cxn modelId="{D8B2F5EB-12DD-4877-9517-29464431A50F}" type="presOf" srcId="{DB9ABA0D-1380-4C0F-ACD7-354D1F700FF5}" destId="{A588CCBA-E9BE-48E0-B03C-2AC3C353BBCD}" srcOrd="0" destOrd="0" presId="urn:microsoft.com/office/officeart/2005/8/layout/hierarchy3"/>
    <dgm:cxn modelId="{128B0B68-023E-42F1-9515-DAA909534617}" type="presParOf" srcId="{9212DEBA-7900-4909-A8EF-01E4B0FEB629}" destId="{E112A313-CCD8-47E7-BCDB-D761062C4C76}" srcOrd="0" destOrd="0" presId="urn:microsoft.com/office/officeart/2005/8/layout/hierarchy3"/>
    <dgm:cxn modelId="{A74A6B93-01D8-4BAC-9456-FDBE921CCC1C}" type="presParOf" srcId="{E112A313-CCD8-47E7-BCDB-D761062C4C76}" destId="{94717B63-D445-4847-9081-EFDB4D75EE54}" srcOrd="0" destOrd="0" presId="urn:microsoft.com/office/officeart/2005/8/layout/hierarchy3"/>
    <dgm:cxn modelId="{1D67627E-476A-4239-ACD2-CA3CCC5268BE}" type="presParOf" srcId="{94717B63-D445-4847-9081-EFDB4D75EE54}" destId="{E935187B-3579-4301-A85D-342FB12B1E56}" srcOrd="0" destOrd="0" presId="urn:microsoft.com/office/officeart/2005/8/layout/hierarchy3"/>
    <dgm:cxn modelId="{5891AB3F-FDDA-4777-8C7A-40C3683436BA}" type="presParOf" srcId="{94717B63-D445-4847-9081-EFDB4D75EE54}" destId="{3C341727-021C-4252-BD7C-8DBD6CB5E121}" srcOrd="1" destOrd="0" presId="urn:microsoft.com/office/officeart/2005/8/layout/hierarchy3"/>
    <dgm:cxn modelId="{341640C2-A39F-4143-A949-A181DCC52C80}" type="presParOf" srcId="{E112A313-CCD8-47E7-BCDB-D761062C4C76}" destId="{EC4ADBDF-DFB1-4D23-9221-7C0B900B77EF}" srcOrd="1" destOrd="0" presId="urn:microsoft.com/office/officeart/2005/8/layout/hierarchy3"/>
    <dgm:cxn modelId="{5CEEE2F0-712F-467F-854A-909A6737799A}" type="presParOf" srcId="{EC4ADBDF-DFB1-4D23-9221-7C0B900B77EF}" destId="{5E089EFD-62BC-4942-8608-1813DD2C0153}" srcOrd="0" destOrd="0" presId="urn:microsoft.com/office/officeart/2005/8/layout/hierarchy3"/>
    <dgm:cxn modelId="{BE7066BF-F7CC-4DBD-BE39-D190834E6AF7}" type="presParOf" srcId="{EC4ADBDF-DFB1-4D23-9221-7C0B900B77EF}" destId="{2C35D816-8ABB-4CD6-AD6C-9975C1D9CD13}" srcOrd="1" destOrd="0" presId="urn:microsoft.com/office/officeart/2005/8/layout/hierarchy3"/>
    <dgm:cxn modelId="{B170A387-89EF-48D8-B759-B9DCADA7E0C4}" type="presParOf" srcId="{EC4ADBDF-DFB1-4D23-9221-7C0B900B77EF}" destId="{B2DC5236-6B6E-4867-8C33-6A166F489A29}" srcOrd="2" destOrd="0" presId="urn:microsoft.com/office/officeart/2005/8/layout/hierarchy3"/>
    <dgm:cxn modelId="{9B1094F7-9D55-4CFB-919E-DB12937498ED}" type="presParOf" srcId="{EC4ADBDF-DFB1-4D23-9221-7C0B900B77EF}" destId="{5170633D-515B-420C-B4A7-1131A0AE3F4E}" srcOrd="3" destOrd="0" presId="urn:microsoft.com/office/officeart/2005/8/layout/hierarchy3"/>
    <dgm:cxn modelId="{1B1CF078-2A83-4C05-AB00-90F401E96819}" type="presParOf" srcId="{9212DEBA-7900-4909-A8EF-01E4B0FEB629}" destId="{31AD65F2-A183-486C-888C-55B10742DD6A}" srcOrd="1" destOrd="0" presId="urn:microsoft.com/office/officeart/2005/8/layout/hierarchy3"/>
    <dgm:cxn modelId="{310D6F30-5396-4572-B75E-55523633EBE6}" type="presParOf" srcId="{31AD65F2-A183-486C-888C-55B10742DD6A}" destId="{37176BE3-DA19-46CF-80B2-1DE689198ABC}" srcOrd="0" destOrd="0" presId="urn:microsoft.com/office/officeart/2005/8/layout/hierarchy3"/>
    <dgm:cxn modelId="{928195A6-A0B2-4105-AD8E-E4193A8A0A05}" type="presParOf" srcId="{37176BE3-DA19-46CF-80B2-1DE689198ABC}" destId="{8A3B3867-6048-4C26-9287-BE43D47671B9}" srcOrd="0" destOrd="0" presId="urn:microsoft.com/office/officeart/2005/8/layout/hierarchy3"/>
    <dgm:cxn modelId="{2A743939-AEFA-4B75-A572-38DE2208ADEA}" type="presParOf" srcId="{37176BE3-DA19-46CF-80B2-1DE689198ABC}" destId="{BBC60BFF-9344-477F-A210-7521EF811265}" srcOrd="1" destOrd="0" presId="urn:microsoft.com/office/officeart/2005/8/layout/hierarchy3"/>
    <dgm:cxn modelId="{B745B3B9-17D8-42AD-9B07-35777306E5DE}" type="presParOf" srcId="{31AD65F2-A183-486C-888C-55B10742DD6A}" destId="{89F0AA7A-4DD0-466F-B1EC-39E5350040FE}" srcOrd="1" destOrd="0" presId="urn:microsoft.com/office/officeart/2005/8/layout/hierarchy3"/>
    <dgm:cxn modelId="{FD92A8D8-DE7E-452D-8AA2-3DBBCCA3C49F}" type="presParOf" srcId="{89F0AA7A-4DD0-466F-B1EC-39E5350040FE}" destId="{98951B76-81D6-4C9C-9751-C0F65958F06E}" srcOrd="0" destOrd="0" presId="urn:microsoft.com/office/officeart/2005/8/layout/hierarchy3"/>
    <dgm:cxn modelId="{DA28E02A-4082-40EA-956C-CCD6A1E48B60}" type="presParOf" srcId="{89F0AA7A-4DD0-466F-B1EC-39E5350040FE}" destId="{7ACC575C-5512-4AFF-972F-C685D97E3C1A}" srcOrd="1" destOrd="0" presId="urn:microsoft.com/office/officeart/2005/8/layout/hierarchy3"/>
    <dgm:cxn modelId="{3CFAEE60-DCD8-4E1F-AA57-D855CCF67B59}" type="presParOf" srcId="{89F0AA7A-4DD0-466F-B1EC-39E5350040FE}" destId="{3A369F68-2897-4D17-B6ED-8F2B631B9DCC}" srcOrd="2" destOrd="0" presId="urn:microsoft.com/office/officeart/2005/8/layout/hierarchy3"/>
    <dgm:cxn modelId="{CCF6917A-05A4-4D9F-A65F-472CFB052F0E}" type="presParOf" srcId="{89F0AA7A-4DD0-466F-B1EC-39E5350040FE}" destId="{F7E61DC6-C467-47E2-9AA6-FD4051184F73}" srcOrd="3" destOrd="0" presId="urn:microsoft.com/office/officeart/2005/8/layout/hierarchy3"/>
    <dgm:cxn modelId="{608A1ED3-8A23-46AE-B677-9921CDACC4C3}" type="presParOf" srcId="{89F0AA7A-4DD0-466F-B1EC-39E5350040FE}" destId="{661F18BF-56ED-4636-9C32-B0773182E741}" srcOrd="4" destOrd="0" presId="urn:microsoft.com/office/officeart/2005/8/layout/hierarchy3"/>
    <dgm:cxn modelId="{96447BD8-748E-42F8-9439-8132C9009B55}" type="presParOf" srcId="{89F0AA7A-4DD0-466F-B1EC-39E5350040FE}" destId="{9191439D-A090-4A68-B5F9-49D3FC9C2170}" srcOrd="5" destOrd="0" presId="urn:microsoft.com/office/officeart/2005/8/layout/hierarchy3"/>
    <dgm:cxn modelId="{5DE2107F-C051-4BC6-AC19-3BC6F9D4E177}" type="presParOf" srcId="{89F0AA7A-4DD0-466F-B1EC-39E5350040FE}" destId="{CEE56723-0A7C-4106-BC59-8A71B7356F17}" srcOrd="6" destOrd="0" presId="urn:microsoft.com/office/officeart/2005/8/layout/hierarchy3"/>
    <dgm:cxn modelId="{9271C03A-DF4E-4CB6-BE61-C8DB167095F1}" type="presParOf" srcId="{89F0AA7A-4DD0-466F-B1EC-39E5350040FE}" destId="{6C81AA5D-011D-48CA-BF16-49688190B62A}" srcOrd="7" destOrd="0" presId="urn:microsoft.com/office/officeart/2005/8/layout/hierarchy3"/>
    <dgm:cxn modelId="{3F37B537-4AD8-4199-95BE-8DF85594E51E}" type="presParOf" srcId="{89F0AA7A-4DD0-466F-B1EC-39E5350040FE}" destId="{A588CCBA-E9BE-48E0-B03C-2AC3C353BBCD}" srcOrd="8" destOrd="0" presId="urn:microsoft.com/office/officeart/2005/8/layout/hierarchy3"/>
    <dgm:cxn modelId="{CCEE320D-C2BC-48BF-B76B-BA5C6DCBF28B}" type="presParOf" srcId="{89F0AA7A-4DD0-466F-B1EC-39E5350040FE}" destId="{99DFD0C4-A91C-4659-85E4-5DF53F59380B}" srcOrd="9" destOrd="0" presId="urn:microsoft.com/office/officeart/2005/8/layout/hierarchy3"/>
    <dgm:cxn modelId="{89DEA04B-8998-46CF-96D1-42D69DA79A5D}" type="presParOf" srcId="{9212DEBA-7900-4909-A8EF-01E4B0FEB629}" destId="{530CD162-91FD-4FD9-A04D-249FC55F7141}" srcOrd="2" destOrd="0" presId="urn:microsoft.com/office/officeart/2005/8/layout/hierarchy3"/>
    <dgm:cxn modelId="{91B886E1-ED14-459A-8CCD-906D683DA7D5}" type="presParOf" srcId="{530CD162-91FD-4FD9-A04D-249FC55F7141}" destId="{0A9C8528-87F2-44C7-B7FC-AAE32547ECC8}" srcOrd="0" destOrd="0" presId="urn:microsoft.com/office/officeart/2005/8/layout/hierarchy3"/>
    <dgm:cxn modelId="{90B28E50-2209-46C2-B8E8-64A004843CA3}" type="presParOf" srcId="{0A9C8528-87F2-44C7-B7FC-AAE32547ECC8}" destId="{225160B0-FBE0-4A04-8C49-26213FC12086}" srcOrd="0" destOrd="0" presId="urn:microsoft.com/office/officeart/2005/8/layout/hierarchy3"/>
    <dgm:cxn modelId="{0E56F4D2-E742-44ED-9C6B-97FFB0853F7D}" type="presParOf" srcId="{0A9C8528-87F2-44C7-B7FC-AAE32547ECC8}" destId="{F326A46D-2AF2-4689-9711-D3154CE7EFE4}" srcOrd="1" destOrd="0" presId="urn:microsoft.com/office/officeart/2005/8/layout/hierarchy3"/>
    <dgm:cxn modelId="{618987C9-3F9B-425B-8750-3560440B7C3A}" type="presParOf" srcId="{530CD162-91FD-4FD9-A04D-249FC55F7141}" destId="{FD852912-8ED1-43C8-A6AD-AB6BF23D567A}" srcOrd="1" destOrd="0" presId="urn:microsoft.com/office/officeart/2005/8/layout/hierarchy3"/>
    <dgm:cxn modelId="{1B378201-7474-4FFD-BB84-9AB09B71BE47}" type="presParOf" srcId="{FD852912-8ED1-43C8-A6AD-AB6BF23D567A}" destId="{3439A8B7-A796-4D25-AC21-D496B874A825}" srcOrd="0" destOrd="0" presId="urn:microsoft.com/office/officeart/2005/8/layout/hierarchy3"/>
    <dgm:cxn modelId="{5997AF81-6CBF-4787-A886-E21C71DD268A}" type="presParOf" srcId="{FD852912-8ED1-43C8-A6AD-AB6BF23D567A}" destId="{AFB01927-392F-427A-945D-E50E8522A1D7}" srcOrd="1" destOrd="0" presId="urn:microsoft.com/office/officeart/2005/8/layout/hierarchy3"/>
    <dgm:cxn modelId="{96E70696-7134-4B16-9C71-62DF10BF241C}" type="presParOf" srcId="{FD852912-8ED1-43C8-A6AD-AB6BF23D567A}" destId="{3F846AD0-7633-401D-9E8A-9BED71A2B786}" srcOrd="2" destOrd="0" presId="urn:microsoft.com/office/officeart/2005/8/layout/hierarchy3"/>
    <dgm:cxn modelId="{6094F6E8-E785-47F0-87E7-E4ECFAF02901}" type="presParOf" srcId="{FD852912-8ED1-43C8-A6AD-AB6BF23D567A}" destId="{2A3FB911-9218-49B8-9BC8-F8226CD0152E}" srcOrd="3" destOrd="0" presId="urn:microsoft.com/office/officeart/2005/8/layout/hierarchy3"/>
    <dgm:cxn modelId="{49E3F6BA-699A-4B1C-A834-57E7CBD97AAC}" type="presParOf" srcId="{FD852912-8ED1-43C8-A6AD-AB6BF23D567A}" destId="{EE7FC8B9-D0FB-4AE4-80CC-A8A6BFF028AA}" srcOrd="4" destOrd="0" presId="urn:microsoft.com/office/officeart/2005/8/layout/hierarchy3"/>
    <dgm:cxn modelId="{02B13D59-48E4-4D01-9DCA-334B4DB81DB4}" type="presParOf" srcId="{FD852912-8ED1-43C8-A6AD-AB6BF23D567A}" destId="{BA314441-3ECA-4418-BF68-555DE6761662}" srcOrd="5"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56BE786-7794-4DB6-A097-B70C7970F1BC}" type="doc">
      <dgm:prSet loTypeId="urn:microsoft.com/office/officeart/2008/layout/VerticalCurvedList" loCatId="list" qsTypeId="urn:microsoft.com/office/officeart/2005/8/quickstyle/simple1" qsCatId="simple" csTypeId="urn:microsoft.com/office/officeart/2005/8/colors/colorful1" csCatId="colorful" phldr="1"/>
      <dgm:spPr/>
      <dgm:t>
        <a:bodyPr/>
        <a:lstStyle/>
        <a:p>
          <a:endParaRPr lang="en-US"/>
        </a:p>
      </dgm:t>
    </dgm:pt>
    <dgm:pt modelId="{F1289A89-8732-4C1F-B77A-03C856F86DA8}">
      <dgm:prSet phldrT="[Text]" custT="1"/>
      <dgm:spPr/>
      <dgm:t>
        <a:bodyPr/>
        <a:lstStyle/>
        <a:p>
          <a:r>
            <a:rPr lang="en-US" sz="1800" dirty="0"/>
            <a:t>Site setup and signage</a:t>
          </a:r>
        </a:p>
      </dgm:t>
    </dgm:pt>
    <dgm:pt modelId="{0843327F-4CD5-43C6-85C0-40FB78FEF408}" type="parTrans" cxnId="{5020D071-898B-4B0C-83ED-6968A4146560}">
      <dgm:prSet/>
      <dgm:spPr/>
      <dgm:t>
        <a:bodyPr/>
        <a:lstStyle/>
        <a:p>
          <a:endParaRPr lang="en-US"/>
        </a:p>
      </dgm:t>
    </dgm:pt>
    <dgm:pt modelId="{76BB71BF-6356-4C2A-9E4A-6EF7A91C46F7}" type="sibTrans" cxnId="{5020D071-898B-4B0C-83ED-6968A4146560}">
      <dgm:prSet/>
      <dgm:spPr/>
      <dgm:t>
        <a:bodyPr/>
        <a:lstStyle/>
        <a:p>
          <a:endParaRPr lang="en-US"/>
        </a:p>
      </dgm:t>
    </dgm:pt>
    <dgm:pt modelId="{5CB39449-4C0B-4111-90BA-E00292710E16}">
      <dgm:prSet custT="1"/>
      <dgm:spPr/>
      <dgm:t>
        <a:bodyPr/>
        <a:lstStyle/>
        <a:p>
          <a:r>
            <a:rPr lang="en-US" sz="1800" dirty="0"/>
            <a:t>Staff and volunteer roles (guides, hospitality, logistics)</a:t>
          </a:r>
        </a:p>
      </dgm:t>
    </dgm:pt>
    <dgm:pt modelId="{C0116F2C-BE31-470F-8814-E9A58F2F4225}" type="parTrans" cxnId="{27613EB4-21A2-4B33-B5F5-9D1F1AD305AE}">
      <dgm:prSet/>
      <dgm:spPr/>
      <dgm:t>
        <a:bodyPr/>
        <a:lstStyle/>
        <a:p>
          <a:endParaRPr lang="en-US"/>
        </a:p>
      </dgm:t>
    </dgm:pt>
    <dgm:pt modelId="{7E1EDB62-A12D-4779-955C-52ADBDFE9AE5}" type="sibTrans" cxnId="{27613EB4-21A2-4B33-B5F5-9D1F1AD305AE}">
      <dgm:prSet/>
      <dgm:spPr/>
      <dgm:t>
        <a:bodyPr/>
        <a:lstStyle/>
        <a:p>
          <a:endParaRPr lang="en-US"/>
        </a:p>
      </dgm:t>
    </dgm:pt>
    <dgm:pt modelId="{44F495FB-2154-4A1E-9F18-F1CB1261F410}">
      <dgm:prSet custT="1"/>
      <dgm:spPr/>
      <dgm:t>
        <a:bodyPr/>
        <a:lstStyle/>
        <a:p>
          <a:r>
            <a:rPr lang="en-US" sz="1800" dirty="0"/>
            <a:t>Registration &amp; info desks</a:t>
          </a:r>
        </a:p>
      </dgm:t>
    </dgm:pt>
    <dgm:pt modelId="{6E568E66-2AD9-473A-AF92-A07A9B1DB9D0}" type="parTrans" cxnId="{882D53A3-4313-43A5-B487-6F1E4619623E}">
      <dgm:prSet/>
      <dgm:spPr/>
      <dgm:t>
        <a:bodyPr/>
        <a:lstStyle/>
        <a:p>
          <a:endParaRPr lang="en-US"/>
        </a:p>
      </dgm:t>
    </dgm:pt>
    <dgm:pt modelId="{F8526690-2E69-469E-9717-13BBDA51C6DF}" type="sibTrans" cxnId="{882D53A3-4313-43A5-B487-6F1E4619623E}">
      <dgm:prSet/>
      <dgm:spPr/>
      <dgm:t>
        <a:bodyPr/>
        <a:lstStyle/>
        <a:p>
          <a:endParaRPr lang="en-US"/>
        </a:p>
      </dgm:t>
    </dgm:pt>
    <dgm:pt modelId="{DF8F8358-EBF5-463E-B81A-F22C4DAE9501}">
      <dgm:prSet custT="1"/>
      <dgm:spPr/>
      <dgm:t>
        <a:bodyPr/>
        <a:lstStyle/>
        <a:p>
          <a:r>
            <a:rPr lang="en-US" sz="1800" dirty="0"/>
            <a:t>Live coordination with vendors</a:t>
          </a:r>
        </a:p>
      </dgm:t>
    </dgm:pt>
    <dgm:pt modelId="{714AD445-4694-4C68-AEC6-49B66334CE72}" type="parTrans" cxnId="{CA36E181-DD77-4D34-B413-277AD4360489}">
      <dgm:prSet/>
      <dgm:spPr/>
      <dgm:t>
        <a:bodyPr/>
        <a:lstStyle/>
        <a:p>
          <a:endParaRPr lang="en-US"/>
        </a:p>
      </dgm:t>
    </dgm:pt>
    <dgm:pt modelId="{6188F888-4324-4FDF-8E1A-13AFBBBBC3F2}" type="sibTrans" cxnId="{CA36E181-DD77-4D34-B413-277AD4360489}">
      <dgm:prSet/>
      <dgm:spPr/>
      <dgm:t>
        <a:bodyPr/>
        <a:lstStyle/>
        <a:p>
          <a:endParaRPr lang="en-US"/>
        </a:p>
      </dgm:t>
    </dgm:pt>
    <dgm:pt modelId="{7BFBAAA9-11CD-445F-9251-2A5D464F273B}">
      <dgm:prSet custT="1"/>
      <dgm:spPr/>
      <dgm:t>
        <a:bodyPr/>
        <a:lstStyle/>
        <a:p>
          <a:r>
            <a:rPr lang="en-US" sz="1800" dirty="0"/>
            <a:t>Tech support (sound, lights, screens)</a:t>
          </a:r>
        </a:p>
      </dgm:t>
    </dgm:pt>
    <dgm:pt modelId="{DEABF2D8-9822-4795-856B-D693AD5A3BED}" type="parTrans" cxnId="{E35D6580-94E2-4381-B390-6BC0EFDF918C}">
      <dgm:prSet/>
      <dgm:spPr/>
      <dgm:t>
        <a:bodyPr/>
        <a:lstStyle/>
        <a:p>
          <a:endParaRPr lang="en-US"/>
        </a:p>
      </dgm:t>
    </dgm:pt>
    <dgm:pt modelId="{633BF141-EBAF-4FAD-BAC7-A465A63B98A9}" type="sibTrans" cxnId="{E35D6580-94E2-4381-B390-6BC0EFDF918C}">
      <dgm:prSet/>
      <dgm:spPr/>
      <dgm:t>
        <a:bodyPr/>
        <a:lstStyle/>
        <a:p>
          <a:endParaRPr lang="en-US"/>
        </a:p>
      </dgm:t>
    </dgm:pt>
    <dgm:pt modelId="{6FB79D9B-981F-4704-8016-7D5B61602FA1}">
      <dgm:prSet custT="1"/>
      <dgm:spPr/>
      <dgm:t>
        <a:bodyPr/>
        <a:lstStyle/>
        <a:p>
          <a:r>
            <a:rPr lang="en-US" sz="1800" dirty="0"/>
            <a:t>Guest experience monitoring</a:t>
          </a:r>
        </a:p>
      </dgm:t>
    </dgm:pt>
    <dgm:pt modelId="{F2EE73C8-1EFF-40B9-B6E0-E56382A27253}" type="parTrans" cxnId="{AEE28171-4029-4C30-B151-A9AB91BB980F}">
      <dgm:prSet/>
      <dgm:spPr/>
      <dgm:t>
        <a:bodyPr/>
        <a:lstStyle/>
        <a:p>
          <a:endParaRPr lang="en-US"/>
        </a:p>
      </dgm:t>
    </dgm:pt>
    <dgm:pt modelId="{4434C6A8-812A-434C-AF25-61F56ADD4780}" type="sibTrans" cxnId="{AEE28171-4029-4C30-B151-A9AB91BB980F}">
      <dgm:prSet/>
      <dgm:spPr/>
      <dgm:t>
        <a:bodyPr/>
        <a:lstStyle/>
        <a:p>
          <a:endParaRPr lang="en-US"/>
        </a:p>
      </dgm:t>
    </dgm:pt>
    <dgm:pt modelId="{0979643C-EC65-4BAB-9BC7-5B8BEB6E9E01}">
      <dgm:prSet custT="1"/>
      <dgm:spPr/>
      <dgm:t>
        <a:bodyPr/>
        <a:lstStyle/>
        <a:p>
          <a:r>
            <a:rPr lang="en-US" sz="1800" dirty="0"/>
            <a:t>Daily team briefings</a:t>
          </a:r>
        </a:p>
      </dgm:t>
    </dgm:pt>
    <dgm:pt modelId="{51ABAF47-33F7-4346-B9FA-294028661CC4}" type="parTrans" cxnId="{9030DC66-9795-4C2A-B372-57E9B0791B8F}">
      <dgm:prSet/>
      <dgm:spPr/>
      <dgm:t>
        <a:bodyPr/>
        <a:lstStyle/>
        <a:p>
          <a:endParaRPr lang="en-US"/>
        </a:p>
      </dgm:t>
    </dgm:pt>
    <dgm:pt modelId="{E080E33A-48E5-46C8-86C8-1919F7F4D7F4}" type="sibTrans" cxnId="{9030DC66-9795-4C2A-B372-57E9B0791B8F}">
      <dgm:prSet/>
      <dgm:spPr/>
      <dgm:t>
        <a:bodyPr/>
        <a:lstStyle/>
        <a:p>
          <a:endParaRPr lang="en-US"/>
        </a:p>
      </dgm:t>
    </dgm:pt>
    <dgm:pt modelId="{F7D7B7AF-5C24-4DDC-9AA0-8DD589757874}" type="pres">
      <dgm:prSet presAssocID="{856BE786-7794-4DB6-A097-B70C7970F1BC}" presName="Name0" presStyleCnt="0">
        <dgm:presLayoutVars>
          <dgm:chMax val="7"/>
          <dgm:chPref val="7"/>
          <dgm:dir/>
        </dgm:presLayoutVars>
      </dgm:prSet>
      <dgm:spPr/>
    </dgm:pt>
    <dgm:pt modelId="{B7DE3067-2C13-497F-8D1F-BD5EA13C9ADF}" type="pres">
      <dgm:prSet presAssocID="{856BE786-7794-4DB6-A097-B70C7970F1BC}" presName="Name1" presStyleCnt="0"/>
      <dgm:spPr/>
    </dgm:pt>
    <dgm:pt modelId="{FEBC748B-8521-4638-8D7E-65F44B8E34F1}" type="pres">
      <dgm:prSet presAssocID="{856BE786-7794-4DB6-A097-B70C7970F1BC}" presName="cycle" presStyleCnt="0"/>
      <dgm:spPr/>
    </dgm:pt>
    <dgm:pt modelId="{B42B1E9B-5C9E-4012-9D7C-44E1571E40BD}" type="pres">
      <dgm:prSet presAssocID="{856BE786-7794-4DB6-A097-B70C7970F1BC}" presName="srcNode" presStyleLbl="node1" presStyleIdx="0" presStyleCnt="7"/>
      <dgm:spPr/>
    </dgm:pt>
    <dgm:pt modelId="{0B6E6969-0484-4222-A77E-AFA2A1C2C1E3}" type="pres">
      <dgm:prSet presAssocID="{856BE786-7794-4DB6-A097-B70C7970F1BC}" presName="conn" presStyleLbl="parChTrans1D2" presStyleIdx="0" presStyleCnt="1"/>
      <dgm:spPr/>
    </dgm:pt>
    <dgm:pt modelId="{BA37705C-85F8-4BFD-B6FB-30364B3F99A3}" type="pres">
      <dgm:prSet presAssocID="{856BE786-7794-4DB6-A097-B70C7970F1BC}" presName="extraNode" presStyleLbl="node1" presStyleIdx="0" presStyleCnt="7"/>
      <dgm:spPr/>
    </dgm:pt>
    <dgm:pt modelId="{0D2D0F6E-D290-4FC1-95BD-DC33D62B8644}" type="pres">
      <dgm:prSet presAssocID="{856BE786-7794-4DB6-A097-B70C7970F1BC}" presName="dstNode" presStyleLbl="node1" presStyleIdx="0" presStyleCnt="7"/>
      <dgm:spPr/>
    </dgm:pt>
    <dgm:pt modelId="{07492475-EA3B-4E26-A543-A7C95D995EB8}" type="pres">
      <dgm:prSet presAssocID="{F1289A89-8732-4C1F-B77A-03C856F86DA8}" presName="text_1" presStyleLbl="node1" presStyleIdx="0" presStyleCnt="7">
        <dgm:presLayoutVars>
          <dgm:bulletEnabled val="1"/>
        </dgm:presLayoutVars>
      </dgm:prSet>
      <dgm:spPr/>
    </dgm:pt>
    <dgm:pt modelId="{443027A7-AACD-4AC7-92E2-F4F1C38F4666}" type="pres">
      <dgm:prSet presAssocID="{F1289A89-8732-4C1F-B77A-03C856F86DA8}" presName="accent_1" presStyleCnt="0"/>
      <dgm:spPr/>
    </dgm:pt>
    <dgm:pt modelId="{23C95E8F-C5AB-4747-9A2D-03B167BA269F}" type="pres">
      <dgm:prSet presAssocID="{F1289A89-8732-4C1F-B77A-03C856F86DA8}" presName="accentRepeatNode" presStyleLbl="solidFgAcc1" presStyleIdx="0" presStyleCnt="7"/>
      <dgm:spPr/>
    </dgm:pt>
    <dgm:pt modelId="{D40222FF-1FDC-4BF7-9843-F4C5ADD3DCF1}" type="pres">
      <dgm:prSet presAssocID="{5CB39449-4C0B-4111-90BA-E00292710E16}" presName="text_2" presStyleLbl="node1" presStyleIdx="1" presStyleCnt="7">
        <dgm:presLayoutVars>
          <dgm:bulletEnabled val="1"/>
        </dgm:presLayoutVars>
      </dgm:prSet>
      <dgm:spPr/>
    </dgm:pt>
    <dgm:pt modelId="{C314EADA-22C6-4CD0-AFAF-77470B598852}" type="pres">
      <dgm:prSet presAssocID="{5CB39449-4C0B-4111-90BA-E00292710E16}" presName="accent_2" presStyleCnt="0"/>
      <dgm:spPr/>
    </dgm:pt>
    <dgm:pt modelId="{41B85FBA-0E7F-4394-BB63-3E35DFB1346A}" type="pres">
      <dgm:prSet presAssocID="{5CB39449-4C0B-4111-90BA-E00292710E16}" presName="accentRepeatNode" presStyleLbl="solidFgAcc1" presStyleIdx="1" presStyleCnt="7"/>
      <dgm:spPr/>
    </dgm:pt>
    <dgm:pt modelId="{6DDBC5E9-29E6-4B3B-A60E-D7116BE24123}" type="pres">
      <dgm:prSet presAssocID="{44F495FB-2154-4A1E-9F18-F1CB1261F410}" presName="text_3" presStyleLbl="node1" presStyleIdx="2" presStyleCnt="7">
        <dgm:presLayoutVars>
          <dgm:bulletEnabled val="1"/>
        </dgm:presLayoutVars>
      </dgm:prSet>
      <dgm:spPr/>
    </dgm:pt>
    <dgm:pt modelId="{6B2B6F1E-4874-4409-BB70-F1D94ECE8F7F}" type="pres">
      <dgm:prSet presAssocID="{44F495FB-2154-4A1E-9F18-F1CB1261F410}" presName="accent_3" presStyleCnt="0"/>
      <dgm:spPr/>
    </dgm:pt>
    <dgm:pt modelId="{6D5BBFD0-835D-4A4B-9B71-010F4324D19C}" type="pres">
      <dgm:prSet presAssocID="{44F495FB-2154-4A1E-9F18-F1CB1261F410}" presName="accentRepeatNode" presStyleLbl="solidFgAcc1" presStyleIdx="2" presStyleCnt="7"/>
      <dgm:spPr/>
    </dgm:pt>
    <dgm:pt modelId="{CF7FE04F-CB0E-4805-940C-097D35CC5286}" type="pres">
      <dgm:prSet presAssocID="{DF8F8358-EBF5-463E-B81A-F22C4DAE9501}" presName="text_4" presStyleLbl="node1" presStyleIdx="3" presStyleCnt="7">
        <dgm:presLayoutVars>
          <dgm:bulletEnabled val="1"/>
        </dgm:presLayoutVars>
      </dgm:prSet>
      <dgm:spPr/>
    </dgm:pt>
    <dgm:pt modelId="{6782D264-F71B-4CD6-B7FF-FD7054046C35}" type="pres">
      <dgm:prSet presAssocID="{DF8F8358-EBF5-463E-B81A-F22C4DAE9501}" presName="accent_4" presStyleCnt="0"/>
      <dgm:spPr/>
    </dgm:pt>
    <dgm:pt modelId="{ED649073-7962-469F-B18E-A5C83A1751AC}" type="pres">
      <dgm:prSet presAssocID="{DF8F8358-EBF5-463E-B81A-F22C4DAE9501}" presName="accentRepeatNode" presStyleLbl="solidFgAcc1" presStyleIdx="3" presStyleCnt="7"/>
      <dgm:spPr/>
    </dgm:pt>
    <dgm:pt modelId="{F2900B31-DBEA-44A2-BDAF-BC41D3258510}" type="pres">
      <dgm:prSet presAssocID="{7BFBAAA9-11CD-445F-9251-2A5D464F273B}" presName="text_5" presStyleLbl="node1" presStyleIdx="4" presStyleCnt="7">
        <dgm:presLayoutVars>
          <dgm:bulletEnabled val="1"/>
        </dgm:presLayoutVars>
      </dgm:prSet>
      <dgm:spPr/>
    </dgm:pt>
    <dgm:pt modelId="{4EA5D533-3041-4854-8429-014F73A0E4D1}" type="pres">
      <dgm:prSet presAssocID="{7BFBAAA9-11CD-445F-9251-2A5D464F273B}" presName="accent_5" presStyleCnt="0"/>
      <dgm:spPr/>
    </dgm:pt>
    <dgm:pt modelId="{2EC7AD61-C0D1-4B37-A29D-80627AF118DD}" type="pres">
      <dgm:prSet presAssocID="{7BFBAAA9-11CD-445F-9251-2A5D464F273B}" presName="accentRepeatNode" presStyleLbl="solidFgAcc1" presStyleIdx="4" presStyleCnt="7"/>
      <dgm:spPr/>
    </dgm:pt>
    <dgm:pt modelId="{4472B9C2-879A-42F1-899A-8B44E9DF1064}" type="pres">
      <dgm:prSet presAssocID="{6FB79D9B-981F-4704-8016-7D5B61602FA1}" presName="text_6" presStyleLbl="node1" presStyleIdx="5" presStyleCnt="7">
        <dgm:presLayoutVars>
          <dgm:bulletEnabled val="1"/>
        </dgm:presLayoutVars>
      </dgm:prSet>
      <dgm:spPr/>
    </dgm:pt>
    <dgm:pt modelId="{E54EB30C-71C1-4E37-8FDC-5EF1A44ADC00}" type="pres">
      <dgm:prSet presAssocID="{6FB79D9B-981F-4704-8016-7D5B61602FA1}" presName="accent_6" presStyleCnt="0"/>
      <dgm:spPr/>
    </dgm:pt>
    <dgm:pt modelId="{FCA312F7-BBF2-4F65-BC3C-10B41294CF30}" type="pres">
      <dgm:prSet presAssocID="{6FB79D9B-981F-4704-8016-7D5B61602FA1}" presName="accentRepeatNode" presStyleLbl="solidFgAcc1" presStyleIdx="5" presStyleCnt="7"/>
      <dgm:spPr/>
    </dgm:pt>
    <dgm:pt modelId="{25DACE7E-C1D0-4662-9325-9C2688CA3DDA}" type="pres">
      <dgm:prSet presAssocID="{0979643C-EC65-4BAB-9BC7-5B8BEB6E9E01}" presName="text_7" presStyleLbl="node1" presStyleIdx="6" presStyleCnt="7">
        <dgm:presLayoutVars>
          <dgm:bulletEnabled val="1"/>
        </dgm:presLayoutVars>
      </dgm:prSet>
      <dgm:spPr/>
    </dgm:pt>
    <dgm:pt modelId="{999F8494-C420-4039-90C8-55C2C837A6CA}" type="pres">
      <dgm:prSet presAssocID="{0979643C-EC65-4BAB-9BC7-5B8BEB6E9E01}" presName="accent_7" presStyleCnt="0"/>
      <dgm:spPr/>
    </dgm:pt>
    <dgm:pt modelId="{8EE70158-557D-449D-A372-6A56D6F579CF}" type="pres">
      <dgm:prSet presAssocID="{0979643C-EC65-4BAB-9BC7-5B8BEB6E9E01}" presName="accentRepeatNode" presStyleLbl="solidFgAcc1" presStyleIdx="6" presStyleCnt="7"/>
      <dgm:spPr/>
    </dgm:pt>
  </dgm:ptLst>
  <dgm:cxnLst>
    <dgm:cxn modelId="{69CAA60A-FDBC-4EE0-9129-83B7D71AB88E}" type="presOf" srcId="{76BB71BF-6356-4C2A-9E4A-6EF7A91C46F7}" destId="{0B6E6969-0484-4222-A77E-AFA2A1C2C1E3}" srcOrd="0" destOrd="0" presId="urn:microsoft.com/office/officeart/2008/layout/VerticalCurvedList"/>
    <dgm:cxn modelId="{32F77B0C-5102-4F53-AB5E-5D176CF3EB7B}" type="presOf" srcId="{7BFBAAA9-11CD-445F-9251-2A5D464F273B}" destId="{F2900B31-DBEA-44A2-BDAF-BC41D3258510}" srcOrd="0" destOrd="0" presId="urn:microsoft.com/office/officeart/2008/layout/VerticalCurvedList"/>
    <dgm:cxn modelId="{849E0D1E-9DD8-40F7-8C59-5406ADD51761}" type="presOf" srcId="{856BE786-7794-4DB6-A097-B70C7970F1BC}" destId="{F7D7B7AF-5C24-4DDC-9AA0-8DD589757874}" srcOrd="0" destOrd="0" presId="urn:microsoft.com/office/officeart/2008/layout/VerticalCurvedList"/>
    <dgm:cxn modelId="{9030DC66-9795-4C2A-B372-57E9B0791B8F}" srcId="{856BE786-7794-4DB6-A097-B70C7970F1BC}" destId="{0979643C-EC65-4BAB-9BC7-5B8BEB6E9E01}" srcOrd="6" destOrd="0" parTransId="{51ABAF47-33F7-4346-B9FA-294028661CC4}" sibTransId="{E080E33A-48E5-46C8-86C8-1919F7F4D7F4}"/>
    <dgm:cxn modelId="{AEE28171-4029-4C30-B151-A9AB91BB980F}" srcId="{856BE786-7794-4DB6-A097-B70C7970F1BC}" destId="{6FB79D9B-981F-4704-8016-7D5B61602FA1}" srcOrd="5" destOrd="0" parTransId="{F2EE73C8-1EFF-40B9-B6E0-E56382A27253}" sibTransId="{4434C6A8-812A-434C-AF25-61F56ADD4780}"/>
    <dgm:cxn modelId="{5020D071-898B-4B0C-83ED-6968A4146560}" srcId="{856BE786-7794-4DB6-A097-B70C7970F1BC}" destId="{F1289A89-8732-4C1F-B77A-03C856F86DA8}" srcOrd="0" destOrd="0" parTransId="{0843327F-4CD5-43C6-85C0-40FB78FEF408}" sibTransId="{76BB71BF-6356-4C2A-9E4A-6EF7A91C46F7}"/>
    <dgm:cxn modelId="{243ED558-86ED-4D43-B529-612A148857BF}" type="presOf" srcId="{44F495FB-2154-4A1E-9F18-F1CB1261F410}" destId="{6DDBC5E9-29E6-4B3B-A60E-D7116BE24123}" srcOrd="0" destOrd="0" presId="urn:microsoft.com/office/officeart/2008/layout/VerticalCurvedList"/>
    <dgm:cxn modelId="{E35D6580-94E2-4381-B390-6BC0EFDF918C}" srcId="{856BE786-7794-4DB6-A097-B70C7970F1BC}" destId="{7BFBAAA9-11CD-445F-9251-2A5D464F273B}" srcOrd="4" destOrd="0" parTransId="{DEABF2D8-9822-4795-856B-D693AD5A3BED}" sibTransId="{633BF141-EBAF-4FAD-BAC7-A465A63B98A9}"/>
    <dgm:cxn modelId="{CA36E181-DD77-4D34-B413-277AD4360489}" srcId="{856BE786-7794-4DB6-A097-B70C7970F1BC}" destId="{DF8F8358-EBF5-463E-B81A-F22C4DAE9501}" srcOrd="3" destOrd="0" parTransId="{714AD445-4694-4C68-AEC6-49B66334CE72}" sibTransId="{6188F888-4324-4FDF-8E1A-13AFBBBBC3F2}"/>
    <dgm:cxn modelId="{5DEE8996-0A6D-476C-B31D-0D59E5B9C75B}" type="presOf" srcId="{5CB39449-4C0B-4111-90BA-E00292710E16}" destId="{D40222FF-1FDC-4BF7-9843-F4C5ADD3DCF1}" srcOrd="0" destOrd="0" presId="urn:microsoft.com/office/officeart/2008/layout/VerticalCurvedList"/>
    <dgm:cxn modelId="{882D53A3-4313-43A5-B487-6F1E4619623E}" srcId="{856BE786-7794-4DB6-A097-B70C7970F1BC}" destId="{44F495FB-2154-4A1E-9F18-F1CB1261F410}" srcOrd="2" destOrd="0" parTransId="{6E568E66-2AD9-473A-AF92-A07A9B1DB9D0}" sibTransId="{F8526690-2E69-469E-9717-13BBDA51C6DF}"/>
    <dgm:cxn modelId="{27613EB4-21A2-4B33-B5F5-9D1F1AD305AE}" srcId="{856BE786-7794-4DB6-A097-B70C7970F1BC}" destId="{5CB39449-4C0B-4111-90BA-E00292710E16}" srcOrd="1" destOrd="0" parTransId="{C0116F2C-BE31-470F-8814-E9A58F2F4225}" sibTransId="{7E1EDB62-A12D-4779-955C-52ADBDFE9AE5}"/>
    <dgm:cxn modelId="{FF8E77DA-6611-403F-8C99-F70F2B365AD2}" type="presOf" srcId="{0979643C-EC65-4BAB-9BC7-5B8BEB6E9E01}" destId="{25DACE7E-C1D0-4662-9325-9C2688CA3DDA}" srcOrd="0" destOrd="0" presId="urn:microsoft.com/office/officeart/2008/layout/VerticalCurvedList"/>
    <dgm:cxn modelId="{521459E4-9F11-4834-A712-93D7B2D16688}" type="presOf" srcId="{F1289A89-8732-4C1F-B77A-03C856F86DA8}" destId="{07492475-EA3B-4E26-A543-A7C95D995EB8}" srcOrd="0" destOrd="0" presId="urn:microsoft.com/office/officeart/2008/layout/VerticalCurvedList"/>
    <dgm:cxn modelId="{1C47F3F6-B663-40C3-8A9D-14F02A5DE5DE}" type="presOf" srcId="{6FB79D9B-981F-4704-8016-7D5B61602FA1}" destId="{4472B9C2-879A-42F1-899A-8B44E9DF1064}" srcOrd="0" destOrd="0" presId="urn:microsoft.com/office/officeart/2008/layout/VerticalCurvedList"/>
    <dgm:cxn modelId="{767071FD-BC95-46D8-99F7-1B3628BC6FE0}" type="presOf" srcId="{DF8F8358-EBF5-463E-B81A-F22C4DAE9501}" destId="{CF7FE04F-CB0E-4805-940C-097D35CC5286}" srcOrd="0" destOrd="0" presId="urn:microsoft.com/office/officeart/2008/layout/VerticalCurvedList"/>
    <dgm:cxn modelId="{93E15B8A-7902-4744-A4A7-DB229F68F26C}" type="presParOf" srcId="{F7D7B7AF-5C24-4DDC-9AA0-8DD589757874}" destId="{B7DE3067-2C13-497F-8D1F-BD5EA13C9ADF}" srcOrd="0" destOrd="0" presId="urn:microsoft.com/office/officeart/2008/layout/VerticalCurvedList"/>
    <dgm:cxn modelId="{7DADA6BD-BC7F-45D5-B1BE-9C4488658B58}" type="presParOf" srcId="{B7DE3067-2C13-497F-8D1F-BD5EA13C9ADF}" destId="{FEBC748B-8521-4638-8D7E-65F44B8E34F1}" srcOrd="0" destOrd="0" presId="urn:microsoft.com/office/officeart/2008/layout/VerticalCurvedList"/>
    <dgm:cxn modelId="{6DE04C4A-CBC6-4C2F-BA75-7F39FDCC6404}" type="presParOf" srcId="{FEBC748B-8521-4638-8D7E-65F44B8E34F1}" destId="{B42B1E9B-5C9E-4012-9D7C-44E1571E40BD}" srcOrd="0" destOrd="0" presId="urn:microsoft.com/office/officeart/2008/layout/VerticalCurvedList"/>
    <dgm:cxn modelId="{0679D573-FD3C-4512-B52E-78E3CEBE4D36}" type="presParOf" srcId="{FEBC748B-8521-4638-8D7E-65F44B8E34F1}" destId="{0B6E6969-0484-4222-A77E-AFA2A1C2C1E3}" srcOrd="1" destOrd="0" presId="urn:microsoft.com/office/officeart/2008/layout/VerticalCurvedList"/>
    <dgm:cxn modelId="{AD6189A3-2A86-406A-9A43-0F8AB725B750}" type="presParOf" srcId="{FEBC748B-8521-4638-8D7E-65F44B8E34F1}" destId="{BA37705C-85F8-4BFD-B6FB-30364B3F99A3}" srcOrd="2" destOrd="0" presId="urn:microsoft.com/office/officeart/2008/layout/VerticalCurvedList"/>
    <dgm:cxn modelId="{F22172F9-A7C4-4382-8E71-A7B09C419D31}" type="presParOf" srcId="{FEBC748B-8521-4638-8D7E-65F44B8E34F1}" destId="{0D2D0F6E-D290-4FC1-95BD-DC33D62B8644}" srcOrd="3" destOrd="0" presId="urn:microsoft.com/office/officeart/2008/layout/VerticalCurvedList"/>
    <dgm:cxn modelId="{E8CAD77B-0AA9-4E3E-A6FE-AB4FE833BD5C}" type="presParOf" srcId="{B7DE3067-2C13-497F-8D1F-BD5EA13C9ADF}" destId="{07492475-EA3B-4E26-A543-A7C95D995EB8}" srcOrd="1" destOrd="0" presId="urn:microsoft.com/office/officeart/2008/layout/VerticalCurvedList"/>
    <dgm:cxn modelId="{B07E05C5-7602-4F28-B06A-AD128332C4D1}" type="presParOf" srcId="{B7DE3067-2C13-497F-8D1F-BD5EA13C9ADF}" destId="{443027A7-AACD-4AC7-92E2-F4F1C38F4666}" srcOrd="2" destOrd="0" presId="urn:microsoft.com/office/officeart/2008/layout/VerticalCurvedList"/>
    <dgm:cxn modelId="{48C280EF-0F9C-4538-BB0A-6439096C193A}" type="presParOf" srcId="{443027A7-AACD-4AC7-92E2-F4F1C38F4666}" destId="{23C95E8F-C5AB-4747-9A2D-03B167BA269F}" srcOrd="0" destOrd="0" presId="urn:microsoft.com/office/officeart/2008/layout/VerticalCurvedList"/>
    <dgm:cxn modelId="{29C72378-9A92-4EED-80B4-F882654D4844}" type="presParOf" srcId="{B7DE3067-2C13-497F-8D1F-BD5EA13C9ADF}" destId="{D40222FF-1FDC-4BF7-9843-F4C5ADD3DCF1}" srcOrd="3" destOrd="0" presId="urn:microsoft.com/office/officeart/2008/layout/VerticalCurvedList"/>
    <dgm:cxn modelId="{AA5F45EB-6493-408B-930B-683F69441074}" type="presParOf" srcId="{B7DE3067-2C13-497F-8D1F-BD5EA13C9ADF}" destId="{C314EADA-22C6-4CD0-AFAF-77470B598852}" srcOrd="4" destOrd="0" presId="urn:microsoft.com/office/officeart/2008/layout/VerticalCurvedList"/>
    <dgm:cxn modelId="{D0978526-2BFF-4D1D-8674-0F2D8F40CDDB}" type="presParOf" srcId="{C314EADA-22C6-4CD0-AFAF-77470B598852}" destId="{41B85FBA-0E7F-4394-BB63-3E35DFB1346A}" srcOrd="0" destOrd="0" presId="urn:microsoft.com/office/officeart/2008/layout/VerticalCurvedList"/>
    <dgm:cxn modelId="{7B38DBF3-AD4B-4EAA-87E6-922F9EE5AE1A}" type="presParOf" srcId="{B7DE3067-2C13-497F-8D1F-BD5EA13C9ADF}" destId="{6DDBC5E9-29E6-4B3B-A60E-D7116BE24123}" srcOrd="5" destOrd="0" presId="urn:microsoft.com/office/officeart/2008/layout/VerticalCurvedList"/>
    <dgm:cxn modelId="{8865CF0F-772B-4C23-B98E-4FB07069D936}" type="presParOf" srcId="{B7DE3067-2C13-497F-8D1F-BD5EA13C9ADF}" destId="{6B2B6F1E-4874-4409-BB70-F1D94ECE8F7F}" srcOrd="6" destOrd="0" presId="urn:microsoft.com/office/officeart/2008/layout/VerticalCurvedList"/>
    <dgm:cxn modelId="{0F9A9B16-BFD3-43AF-A02D-387B9504D909}" type="presParOf" srcId="{6B2B6F1E-4874-4409-BB70-F1D94ECE8F7F}" destId="{6D5BBFD0-835D-4A4B-9B71-010F4324D19C}" srcOrd="0" destOrd="0" presId="urn:microsoft.com/office/officeart/2008/layout/VerticalCurvedList"/>
    <dgm:cxn modelId="{9A633183-D611-43B3-BF6A-293CCBE134AC}" type="presParOf" srcId="{B7DE3067-2C13-497F-8D1F-BD5EA13C9ADF}" destId="{CF7FE04F-CB0E-4805-940C-097D35CC5286}" srcOrd="7" destOrd="0" presId="urn:microsoft.com/office/officeart/2008/layout/VerticalCurvedList"/>
    <dgm:cxn modelId="{7F6B547E-83AB-46B3-86C6-69ECFC271ED7}" type="presParOf" srcId="{B7DE3067-2C13-497F-8D1F-BD5EA13C9ADF}" destId="{6782D264-F71B-4CD6-B7FF-FD7054046C35}" srcOrd="8" destOrd="0" presId="urn:microsoft.com/office/officeart/2008/layout/VerticalCurvedList"/>
    <dgm:cxn modelId="{6D8DBE31-4AF2-4594-B6A1-CAAE046A40B8}" type="presParOf" srcId="{6782D264-F71B-4CD6-B7FF-FD7054046C35}" destId="{ED649073-7962-469F-B18E-A5C83A1751AC}" srcOrd="0" destOrd="0" presId="urn:microsoft.com/office/officeart/2008/layout/VerticalCurvedList"/>
    <dgm:cxn modelId="{05D8A325-F0DE-4A72-AC5A-23D44A8EED97}" type="presParOf" srcId="{B7DE3067-2C13-497F-8D1F-BD5EA13C9ADF}" destId="{F2900B31-DBEA-44A2-BDAF-BC41D3258510}" srcOrd="9" destOrd="0" presId="urn:microsoft.com/office/officeart/2008/layout/VerticalCurvedList"/>
    <dgm:cxn modelId="{06451D83-4B8F-4550-95E1-41637EF82614}" type="presParOf" srcId="{B7DE3067-2C13-497F-8D1F-BD5EA13C9ADF}" destId="{4EA5D533-3041-4854-8429-014F73A0E4D1}" srcOrd="10" destOrd="0" presId="urn:microsoft.com/office/officeart/2008/layout/VerticalCurvedList"/>
    <dgm:cxn modelId="{8EC6CE95-DC52-4AF1-B625-7FB37551B1D6}" type="presParOf" srcId="{4EA5D533-3041-4854-8429-014F73A0E4D1}" destId="{2EC7AD61-C0D1-4B37-A29D-80627AF118DD}" srcOrd="0" destOrd="0" presId="urn:microsoft.com/office/officeart/2008/layout/VerticalCurvedList"/>
    <dgm:cxn modelId="{B8667BDE-3880-4BDB-8D80-92D5C27D6B82}" type="presParOf" srcId="{B7DE3067-2C13-497F-8D1F-BD5EA13C9ADF}" destId="{4472B9C2-879A-42F1-899A-8B44E9DF1064}" srcOrd="11" destOrd="0" presId="urn:microsoft.com/office/officeart/2008/layout/VerticalCurvedList"/>
    <dgm:cxn modelId="{29998D8D-6804-450A-BCB8-6905C2EBD7C0}" type="presParOf" srcId="{B7DE3067-2C13-497F-8D1F-BD5EA13C9ADF}" destId="{E54EB30C-71C1-4E37-8FDC-5EF1A44ADC00}" srcOrd="12" destOrd="0" presId="urn:microsoft.com/office/officeart/2008/layout/VerticalCurvedList"/>
    <dgm:cxn modelId="{BB81BF29-B86F-4191-9A63-25F148AD6C89}" type="presParOf" srcId="{E54EB30C-71C1-4E37-8FDC-5EF1A44ADC00}" destId="{FCA312F7-BBF2-4F65-BC3C-10B41294CF30}" srcOrd="0" destOrd="0" presId="urn:microsoft.com/office/officeart/2008/layout/VerticalCurvedList"/>
    <dgm:cxn modelId="{F12A5C64-CD8E-4573-A8AC-1D4A4F30258D}" type="presParOf" srcId="{B7DE3067-2C13-497F-8D1F-BD5EA13C9ADF}" destId="{25DACE7E-C1D0-4662-9325-9C2688CA3DDA}" srcOrd="13" destOrd="0" presId="urn:microsoft.com/office/officeart/2008/layout/VerticalCurvedList"/>
    <dgm:cxn modelId="{ADB2C477-0265-4ACE-9400-625B6C86FF22}" type="presParOf" srcId="{B7DE3067-2C13-497F-8D1F-BD5EA13C9ADF}" destId="{999F8494-C420-4039-90C8-55C2C837A6CA}" srcOrd="14" destOrd="0" presId="urn:microsoft.com/office/officeart/2008/layout/VerticalCurvedList"/>
    <dgm:cxn modelId="{7B3EBDD4-6B5D-47A0-9DE2-5867ED0B96A7}" type="presParOf" srcId="{999F8494-C420-4039-90C8-55C2C837A6CA}" destId="{8EE70158-557D-449D-A372-6A56D6F579C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F0DE25C-D4A6-4F57-BF22-CDEEF41EF902}"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US"/>
        </a:p>
      </dgm:t>
    </dgm:pt>
    <dgm:pt modelId="{40710738-3D5C-43E8-B1BE-A157B25F28BC}">
      <dgm:prSet phldrT="[Text]">
        <dgm:style>
          <a:lnRef idx="1">
            <a:schemeClr val="accent3"/>
          </a:lnRef>
          <a:fillRef idx="2">
            <a:schemeClr val="accent3"/>
          </a:fillRef>
          <a:effectRef idx="1">
            <a:schemeClr val="accent3"/>
          </a:effectRef>
          <a:fontRef idx="minor">
            <a:schemeClr val="dk1"/>
          </a:fontRef>
        </dgm:style>
      </dgm:prSet>
      <dgm:spPr/>
      <dgm:t>
        <a:bodyPr/>
        <a:lstStyle/>
        <a:p>
          <a:r>
            <a:rPr lang="en-US" b="1" dirty="0">
              <a:solidFill>
                <a:schemeClr val="tx1"/>
              </a:solidFill>
            </a:rPr>
            <a:t>Guest feedback forms (QR survey)</a:t>
          </a:r>
        </a:p>
      </dgm:t>
    </dgm:pt>
    <dgm:pt modelId="{5620FCF9-C7A7-40C1-995D-E97B28A744F2}" type="parTrans" cxnId="{F9F5D03F-49EB-4802-86A8-358403637049}">
      <dgm:prSet/>
      <dgm:spPr/>
      <dgm:t>
        <a:bodyPr/>
        <a:lstStyle/>
        <a:p>
          <a:endParaRPr lang="en-US"/>
        </a:p>
      </dgm:t>
    </dgm:pt>
    <dgm:pt modelId="{06A42CA4-8DB8-42CA-87E6-5E3D0721E371}" type="sibTrans" cxnId="{F9F5D03F-49EB-4802-86A8-358403637049}">
      <dgm:prSet/>
      <dgm:spPr/>
      <dgm:t>
        <a:bodyPr/>
        <a:lstStyle/>
        <a:p>
          <a:endParaRPr lang="en-US"/>
        </a:p>
      </dgm:t>
    </dgm:pt>
    <dgm:pt modelId="{BC8D9CAC-4D1E-422F-A5D5-9A87233B99C5}">
      <dgm:prSet phldrT="[Text]">
        <dgm:style>
          <a:lnRef idx="1">
            <a:schemeClr val="accent3"/>
          </a:lnRef>
          <a:fillRef idx="2">
            <a:schemeClr val="accent3"/>
          </a:fillRef>
          <a:effectRef idx="1">
            <a:schemeClr val="accent3"/>
          </a:effectRef>
          <a:fontRef idx="minor">
            <a:schemeClr val="dk1"/>
          </a:fontRef>
        </dgm:style>
      </dgm:prSet>
      <dgm:spPr/>
      <dgm:t>
        <a:bodyPr/>
        <a:lstStyle/>
        <a:p>
          <a:r>
            <a:rPr lang="en-US" b="1" dirty="0">
              <a:solidFill>
                <a:schemeClr val="tx1"/>
              </a:solidFill>
            </a:rPr>
            <a:t>Social media reach &amp; engagement</a:t>
          </a:r>
        </a:p>
      </dgm:t>
    </dgm:pt>
    <dgm:pt modelId="{A4B595F1-A12D-4A98-97E8-6793E305E317}" type="parTrans" cxnId="{AB458828-55FC-4818-B074-9D2D23BB0D58}">
      <dgm:prSet/>
      <dgm:spPr/>
      <dgm:t>
        <a:bodyPr/>
        <a:lstStyle/>
        <a:p>
          <a:endParaRPr lang="en-US"/>
        </a:p>
      </dgm:t>
    </dgm:pt>
    <dgm:pt modelId="{EABDB78D-9546-4917-AAEB-2C2F9311F93B}" type="sibTrans" cxnId="{AB458828-55FC-4818-B074-9D2D23BB0D58}">
      <dgm:prSet/>
      <dgm:spPr/>
      <dgm:t>
        <a:bodyPr/>
        <a:lstStyle/>
        <a:p>
          <a:endParaRPr lang="en-US"/>
        </a:p>
      </dgm:t>
    </dgm:pt>
    <dgm:pt modelId="{79D834F8-75AE-4EB6-BA36-FFB14D787430}">
      <dgm:prSet phldrT="[Text]">
        <dgm:style>
          <a:lnRef idx="1">
            <a:schemeClr val="accent3"/>
          </a:lnRef>
          <a:fillRef idx="2">
            <a:schemeClr val="accent3"/>
          </a:fillRef>
          <a:effectRef idx="1">
            <a:schemeClr val="accent3"/>
          </a:effectRef>
          <a:fontRef idx="minor">
            <a:schemeClr val="dk1"/>
          </a:fontRef>
        </dgm:style>
      </dgm:prSet>
      <dgm:spPr/>
      <dgm:t>
        <a:bodyPr/>
        <a:lstStyle/>
        <a:p>
          <a:r>
            <a:rPr lang="en-US" b="1" dirty="0">
              <a:solidFill>
                <a:schemeClr val="tx1"/>
              </a:solidFill>
            </a:rPr>
            <a:t>Press/media coverage analysis</a:t>
          </a:r>
        </a:p>
      </dgm:t>
    </dgm:pt>
    <dgm:pt modelId="{D4FBF889-0877-4D74-8F1D-36ABD11DB458}" type="parTrans" cxnId="{401C85DB-C92D-40D2-AF34-0AD06727237F}">
      <dgm:prSet/>
      <dgm:spPr/>
      <dgm:t>
        <a:bodyPr/>
        <a:lstStyle/>
        <a:p>
          <a:endParaRPr lang="en-US"/>
        </a:p>
      </dgm:t>
    </dgm:pt>
    <dgm:pt modelId="{8A77D78F-3CFC-4940-8AA6-72D24B7C7ED7}" type="sibTrans" cxnId="{401C85DB-C92D-40D2-AF34-0AD06727237F}">
      <dgm:prSet/>
      <dgm:spPr/>
      <dgm:t>
        <a:bodyPr/>
        <a:lstStyle/>
        <a:p>
          <a:endParaRPr lang="en-US"/>
        </a:p>
      </dgm:t>
    </dgm:pt>
    <dgm:pt modelId="{71C0E566-51B9-4C77-84B0-C1739B3105FA}">
      <dgm:prSet phldrT="[Text]">
        <dgm:style>
          <a:lnRef idx="1">
            <a:schemeClr val="accent3"/>
          </a:lnRef>
          <a:fillRef idx="2">
            <a:schemeClr val="accent3"/>
          </a:fillRef>
          <a:effectRef idx="1">
            <a:schemeClr val="accent3"/>
          </a:effectRef>
          <a:fontRef idx="minor">
            <a:schemeClr val="dk1"/>
          </a:fontRef>
        </dgm:style>
      </dgm:prSet>
      <dgm:spPr/>
      <dgm:t>
        <a:bodyPr/>
        <a:lstStyle/>
        <a:p>
          <a:r>
            <a:rPr lang="en-US" b="1" dirty="0">
              <a:solidFill>
                <a:schemeClr val="tx1"/>
              </a:solidFill>
            </a:rPr>
            <a:t>Local business income impact</a:t>
          </a:r>
        </a:p>
      </dgm:t>
    </dgm:pt>
    <dgm:pt modelId="{A771406C-DA7A-41B7-9DF1-C372A9D15C5C}" type="parTrans" cxnId="{ADA9BF6A-B2AD-4825-A79A-8BFEA9239AB4}">
      <dgm:prSet/>
      <dgm:spPr/>
      <dgm:t>
        <a:bodyPr/>
        <a:lstStyle/>
        <a:p>
          <a:endParaRPr lang="en-US"/>
        </a:p>
      </dgm:t>
    </dgm:pt>
    <dgm:pt modelId="{5A7ED5F7-D80B-464F-B925-B830E0BA58F2}" type="sibTrans" cxnId="{ADA9BF6A-B2AD-4825-A79A-8BFEA9239AB4}">
      <dgm:prSet/>
      <dgm:spPr/>
      <dgm:t>
        <a:bodyPr/>
        <a:lstStyle/>
        <a:p>
          <a:endParaRPr lang="en-US"/>
        </a:p>
      </dgm:t>
    </dgm:pt>
    <dgm:pt modelId="{1CA380CF-BAA1-407C-B7E4-776824DDB5AF}">
      <dgm:prSet phldrT="[Text]">
        <dgm:style>
          <a:lnRef idx="1">
            <a:schemeClr val="accent3"/>
          </a:lnRef>
          <a:fillRef idx="2">
            <a:schemeClr val="accent3"/>
          </a:fillRef>
          <a:effectRef idx="1">
            <a:schemeClr val="accent3"/>
          </a:effectRef>
          <a:fontRef idx="minor">
            <a:schemeClr val="dk1"/>
          </a:fontRef>
        </dgm:style>
      </dgm:prSet>
      <dgm:spPr/>
      <dgm:t>
        <a:bodyPr/>
        <a:lstStyle/>
        <a:p>
          <a:r>
            <a:rPr lang="en-US" b="1" dirty="0">
              <a:solidFill>
                <a:schemeClr val="tx1"/>
              </a:solidFill>
            </a:rPr>
            <a:t>Attendance vs forecast</a:t>
          </a:r>
        </a:p>
      </dgm:t>
    </dgm:pt>
    <dgm:pt modelId="{8E112714-ABAE-4C3B-BEA0-730B988218CB}" type="parTrans" cxnId="{839781D1-EB52-4554-AEA1-9FCD118B7DFD}">
      <dgm:prSet/>
      <dgm:spPr/>
      <dgm:t>
        <a:bodyPr/>
        <a:lstStyle/>
        <a:p>
          <a:endParaRPr lang="en-US"/>
        </a:p>
      </dgm:t>
    </dgm:pt>
    <dgm:pt modelId="{FD857D7D-BF2B-457D-BEF7-46A8B00F00E6}" type="sibTrans" cxnId="{839781D1-EB52-4554-AEA1-9FCD118B7DFD}">
      <dgm:prSet/>
      <dgm:spPr/>
      <dgm:t>
        <a:bodyPr/>
        <a:lstStyle/>
        <a:p>
          <a:endParaRPr lang="en-US"/>
        </a:p>
      </dgm:t>
    </dgm:pt>
    <dgm:pt modelId="{B70E3BF4-E67F-4DAE-8136-CBF6A3999155}">
      <dgm:prSet phldrT="[Text]">
        <dgm:style>
          <a:lnRef idx="1">
            <a:schemeClr val="accent3"/>
          </a:lnRef>
          <a:fillRef idx="2">
            <a:schemeClr val="accent3"/>
          </a:fillRef>
          <a:effectRef idx="1">
            <a:schemeClr val="accent3"/>
          </a:effectRef>
          <a:fontRef idx="minor">
            <a:schemeClr val="dk1"/>
          </a:fontRef>
        </dgm:style>
      </dgm:prSet>
      <dgm:spPr/>
      <dgm:t>
        <a:bodyPr/>
        <a:lstStyle/>
        <a:p>
          <a:r>
            <a:rPr lang="en-US" b="1" dirty="0">
              <a:solidFill>
                <a:schemeClr val="tx1"/>
              </a:solidFill>
            </a:rPr>
            <a:t>Post-event debrief with stakeholders</a:t>
          </a:r>
        </a:p>
      </dgm:t>
    </dgm:pt>
    <dgm:pt modelId="{B3238007-BEBB-4B16-91CC-42EA5D7FB11C}" type="parTrans" cxnId="{A24A9E0F-64A7-47C3-8623-9454900B573C}">
      <dgm:prSet/>
      <dgm:spPr/>
      <dgm:t>
        <a:bodyPr/>
        <a:lstStyle/>
        <a:p>
          <a:endParaRPr lang="en-US"/>
        </a:p>
      </dgm:t>
    </dgm:pt>
    <dgm:pt modelId="{7687F7C8-4B89-4332-BE90-8595E844F3E1}" type="sibTrans" cxnId="{A24A9E0F-64A7-47C3-8623-9454900B573C}">
      <dgm:prSet/>
      <dgm:spPr/>
      <dgm:t>
        <a:bodyPr/>
        <a:lstStyle/>
        <a:p>
          <a:endParaRPr lang="en-US"/>
        </a:p>
      </dgm:t>
    </dgm:pt>
    <dgm:pt modelId="{78C004AE-4725-4B22-A32E-F73D72585764}">
      <dgm:prSet phldrT="[Text]">
        <dgm:style>
          <a:lnRef idx="1">
            <a:schemeClr val="accent3"/>
          </a:lnRef>
          <a:fillRef idx="2">
            <a:schemeClr val="accent3"/>
          </a:fillRef>
          <a:effectRef idx="1">
            <a:schemeClr val="accent3"/>
          </a:effectRef>
          <a:fontRef idx="minor">
            <a:schemeClr val="dk1"/>
          </a:fontRef>
        </dgm:style>
      </dgm:prSet>
      <dgm:spPr/>
      <dgm:t>
        <a:bodyPr/>
        <a:lstStyle/>
        <a:p>
          <a:r>
            <a:rPr lang="en-US" b="1" dirty="0">
              <a:solidFill>
                <a:schemeClr val="tx1"/>
              </a:solidFill>
            </a:rPr>
            <a:t>Report shared with Visit Wales</a:t>
          </a:r>
        </a:p>
      </dgm:t>
    </dgm:pt>
    <dgm:pt modelId="{220EBEA3-9F2B-4E1F-BC3B-90BF8F97A9B9}" type="parTrans" cxnId="{99E71EC4-2218-424F-A2E5-B897C1705E9D}">
      <dgm:prSet/>
      <dgm:spPr/>
      <dgm:t>
        <a:bodyPr/>
        <a:lstStyle/>
        <a:p>
          <a:endParaRPr lang="en-US"/>
        </a:p>
      </dgm:t>
    </dgm:pt>
    <dgm:pt modelId="{05A74D6B-E38B-45E1-92C4-2916B82D4C2D}" type="sibTrans" cxnId="{99E71EC4-2218-424F-A2E5-B897C1705E9D}">
      <dgm:prSet/>
      <dgm:spPr/>
      <dgm:t>
        <a:bodyPr/>
        <a:lstStyle/>
        <a:p>
          <a:endParaRPr lang="en-US"/>
        </a:p>
      </dgm:t>
    </dgm:pt>
    <dgm:pt modelId="{1BE002A1-69B1-488D-9C70-C4B28AB5D4A0}" type="pres">
      <dgm:prSet presAssocID="{AF0DE25C-D4A6-4F57-BF22-CDEEF41EF902}" presName="Name0" presStyleCnt="0">
        <dgm:presLayoutVars>
          <dgm:dir/>
          <dgm:resizeHandles val="exact"/>
        </dgm:presLayoutVars>
      </dgm:prSet>
      <dgm:spPr/>
    </dgm:pt>
    <dgm:pt modelId="{BEB1397E-AB33-4B81-B597-6903A152430C}" type="pres">
      <dgm:prSet presAssocID="{40710738-3D5C-43E8-B1BE-A157B25F28BC}" presName="compNode" presStyleCnt="0"/>
      <dgm:spPr/>
    </dgm:pt>
    <dgm:pt modelId="{B3F91788-A4DB-480C-AE0B-4460306DA31D}" type="pres">
      <dgm:prSet presAssocID="{40710738-3D5C-43E8-B1BE-A157B25F28BC}" presName="pictRect" presStyleLbl="node1" presStyleIdx="0" presStyleCnt="7"/>
      <dgm:spPr>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a:stretch>
        </a:blipFill>
      </dgm:spPr>
    </dgm:pt>
    <dgm:pt modelId="{DBA614E6-62D9-4B91-8790-DC85BA639B63}" type="pres">
      <dgm:prSet presAssocID="{40710738-3D5C-43E8-B1BE-A157B25F28BC}" presName="textRect" presStyleLbl="revTx" presStyleIdx="0" presStyleCnt="7">
        <dgm:presLayoutVars>
          <dgm:bulletEnabled val="1"/>
        </dgm:presLayoutVars>
      </dgm:prSet>
      <dgm:spPr/>
    </dgm:pt>
    <dgm:pt modelId="{51EF828F-7DF0-4A25-89DC-DA8B2A3E3873}" type="pres">
      <dgm:prSet presAssocID="{06A42CA4-8DB8-42CA-87E6-5E3D0721E371}" presName="sibTrans" presStyleLbl="sibTrans2D1" presStyleIdx="0" presStyleCnt="0"/>
      <dgm:spPr/>
    </dgm:pt>
    <dgm:pt modelId="{CA66FBD8-F2B1-446A-8776-B80085B2BBA9}" type="pres">
      <dgm:prSet presAssocID="{BC8D9CAC-4D1E-422F-A5D5-9A87233B99C5}" presName="compNode" presStyleCnt="0"/>
      <dgm:spPr/>
    </dgm:pt>
    <dgm:pt modelId="{38E9A7CC-3F0D-4D45-9DDE-C905E9587808}" type="pres">
      <dgm:prSet presAssocID="{BC8D9CAC-4D1E-422F-A5D5-9A87233B99C5}" presName="pictRect" presStyleLbl="node1" presStyleIdx="1" presStyleCnt="7"/>
      <dgm:spPr>
        <a:blipFill rotWithShape="1">
          <a:blip xmlns:r="http://schemas.openxmlformats.org/officeDocument/2006/relationships" r:embed="rId2" cstate="email">
            <a:extLst>
              <a:ext uri="{28A0092B-C50C-407E-A947-70E740481C1C}">
                <a14:useLocalDpi xmlns:a14="http://schemas.microsoft.com/office/drawing/2010/main"/>
              </a:ext>
            </a:extLst>
          </a:blip>
          <a:srcRect/>
          <a:stretch>
            <a:fillRect/>
          </a:stretch>
        </a:blipFill>
      </dgm:spPr>
    </dgm:pt>
    <dgm:pt modelId="{B396734E-CA0C-4E15-AC0C-47325D8221AF}" type="pres">
      <dgm:prSet presAssocID="{BC8D9CAC-4D1E-422F-A5D5-9A87233B99C5}" presName="textRect" presStyleLbl="revTx" presStyleIdx="1" presStyleCnt="7">
        <dgm:presLayoutVars>
          <dgm:bulletEnabled val="1"/>
        </dgm:presLayoutVars>
      </dgm:prSet>
      <dgm:spPr/>
    </dgm:pt>
    <dgm:pt modelId="{9B78C43F-9185-4295-971A-F28AF991388E}" type="pres">
      <dgm:prSet presAssocID="{EABDB78D-9546-4917-AAEB-2C2F9311F93B}" presName="sibTrans" presStyleLbl="sibTrans2D1" presStyleIdx="0" presStyleCnt="0"/>
      <dgm:spPr/>
    </dgm:pt>
    <dgm:pt modelId="{67BAB94B-0DFA-46CD-960F-80F2C50391BC}" type="pres">
      <dgm:prSet presAssocID="{79D834F8-75AE-4EB6-BA36-FFB14D787430}" presName="compNode" presStyleCnt="0"/>
      <dgm:spPr/>
    </dgm:pt>
    <dgm:pt modelId="{509F95F9-ED16-405E-B9F8-68997E2AA57E}" type="pres">
      <dgm:prSet presAssocID="{79D834F8-75AE-4EB6-BA36-FFB14D787430}" presName="pictRect" presStyleLbl="node1" presStyleIdx="2" presStyleCnt="7"/>
      <dgm:spPr>
        <a:blipFill rotWithShape="1">
          <a:blip xmlns:r="http://schemas.openxmlformats.org/officeDocument/2006/relationships" r:embed="rId3" cstate="email">
            <a:extLst>
              <a:ext uri="{28A0092B-C50C-407E-A947-70E740481C1C}">
                <a14:useLocalDpi xmlns:a14="http://schemas.microsoft.com/office/drawing/2010/main"/>
              </a:ext>
            </a:extLst>
          </a:blip>
          <a:srcRect/>
          <a:stretch>
            <a:fillRect/>
          </a:stretch>
        </a:blipFill>
      </dgm:spPr>
    </dgm:pt>
    <dgm:pt modelId="{AF7CC9F2-FD89-46C9-B5CE-573F1FB612D0}" type="pres">
      <dgm:prSet presAssocID="{79D834F8-75AE-4EB6-BA36-FFB14D787430}" presName="textRect" presStyleLbl="revTx" presStyleIdx="2" presStyleCnt="7">
        <dgm:presLayoutVars>
          <dgm:bulletEnabled val="1"/>
        </dgm:presLayoutVars>
      </dgm:prSet>
      <dgm:spPr/>
    </dgm:pt>
    <dgm:pt modelId="{166E8C5B-64E9-4384-A89F-ECB3F3CEF7C0}" type="pres">
      <dgm:prSet presAssocID="{8A77D78F-3CFC-4940-8AA6-72D24B7C7ED7}" presName="sibTrans" presStyleLbl="sibTrans2D1" presStyleIdx="0" presStyleCnt="0"/>
      <dgm:spPr/>
    </dgm:pt>
    <dgm:pt modelId="{A12F70A8-BD27-42C9-A429-17FEA2317794}" type="pres">
      <dgm:prSet presAssocID="{71C0E566-51B9-4C77-84B0-C1739B3105FA}" presName="compNode" presStyleCnt="0"/>
      <dgm:spPr/>
    </dgm:pt>
    <dgm:pt modelId="{627CECBD-71F1-404E-AD93-A87CC1B55CB0}" type="pres">
      <dgm:prSet presAssocID="{71C0E566-51B9-4C77-84B0-C1739B3105FA}" presName="pictRect" presStyleLbl="node1" presStyleIdx="3" presStyleCnt="7"/>
      <dgm:spPr>
        <a:blipFill rotWithShape="1">
          <a:blip xmlns:r="http://schemas.openxmlformats.org/officeDocument/2006/relationships" r:embed="rId4" cstate="email">
            <a:extLst>
              <a:ext uri="{28A0092B-C50C-407E-A947-70E740481C1C}">
                <a14:useLocalDpi xmlns:a14="http://schemas.microsoft.com/office/drawing/2010/main"/>
              </a:ext>
            </a:extLst>
          </a:blip>
          <a:srcRect/>
          <a:stretch>
            <a:fillRect/>
          </a:stretch>
        </a:blipFill>
      </dgm:spPr>
    </dgm:pt>
    <dgm:pt modelId="{06549E30-AF52-475C-B866-4059F9154CCD}" type="pres">
      <dgm:prSet presAssocID="{71C0E566-51B9-4C77-84B0-C1739B3105FA}" presName="textRect" presStyleLbl="revTx" presStyleIdx="3" presStyleCnt="7">
        <dgm:presLayoutVars>
          <dgm:bulletEnabled val="1"/>
        </dgm:presLayoutVars>
      </dgm:prSet>
      <dgm:spPr/>
    </dgm:pt>
    <dgm:pt modelId="{E4788440-74CF-4418-9E2B-CFF4ECBB8B09}" type="pres">
      <dgm:prSet presAssocID="{5A7ED5F7-D80B-464F-B925-B830E0BA58F2}" presName="sibTrans" presStyleLbl="sibTrans2D1" presStyleIdx="0" presStyleCnt="0"/>
      <dgm:spPr/>
    </dgm:pt>
    <dgm:pt modelId="{906AC80C-59AC-416B-B3FD-98C2B95964CD}" type="pres">
      <dgm:prSet presAssocID="{1CA380CF-BAA1-407C-B7E4-776824DDB5AF}" presName="compNode" presStyleCnt="0"/>
      <dgm:spPr/>
    </dgm:pt>
    <dgm:pt modelId="{44AB1299-2A56-493F-A9AE-71374AE9426A}" type="pres">
      <dgm:prSet presAssocID="{1CA380CF-BAA1-407C-B7E4-776824DDB5AF}" presName="pictRect" presStyleLbl="node1" presStyleIdx="4" presStyleCnt="7"/>
      <dgm:spPr>
        <a:blipFill rotWithShape="1">
          <a:blip xmlns:r="http://schemas.openxmlformats.org/officeDocument/2006/relationships" r:embed="rId5" cstate="email">
            <a:extLst>
              <a:ext uri="{28A0092B-C50C-407E-A947-70E740481C1C}">
                <a14:useLocalDpi xmlns:a14="http://schemas.microsoft.com/office/drawing/2010/main"/>
              </a:ext>
            </a:extLst>
          </a:blip>
          <a:srcRect/>
          <a:stretch>
            <a:fillRect/>
          </a:stretch>
        </a:blipFill>
      </dgm:spPr>
    </dgm:pt>
    <dgm:pt modelId="{90FB9F72-0DED-49AA-AB45-C05408D9625B}" type="pres">
      <dgm:prSet presAssocID="{1CA380CF-BAA1-407C-B7E4-776824DDB5AF}" presName="textRect" presStyleLbl="revTx" presStyleIdx="4" presStyleCnt="7">
        <dgm:presLayoutVars>
          <dgm:bulletEnabled val="1"/>
        </dgm:presLayoutVars>
      </dgm:prSet>
      <dgm:spPr/>
    </dgm:pt>
    <dgm:pt modelId="{EA974226-8810-45B8-88C4-5355130AFBD3}" type="pres">
      <dgm:prSet presAssocID="{FD857D7D-BF2B-457D-BEF7-46A8B00F00E6}" presName="sibTrans" presStyleLbl="sibTrans2D1" presStyleIdx="0" presStyleCnt="0"/>
      <dgm:spPr/>
    </dgm:pt>
    <dgm:pt modelId="{D574898D-1EDD-495B-B107-B79510A7D4C8}" type="pres">
      <dgm:prSet presAssocID="{B70E3BF4-E67F-4DAE-8136-CBF6A3999155}" presName="compNode" presStyleCnt="0"/>
      <dgm:spPr/>
    </dgm:pt>
    <dgm:pt modelId="{4A903C19-66F9-4A7E-9A77-72DD0FCAF784}" type="pres">
      <dgm:prSet presAssocID="{B70E3BF4-E67F-4DAE-8136-CBF6A3999155}" presName="pictRect" presStyleLbl="node1" presStyleIdx="5" presStyleCnt="7"/>
      <dgm:spPr>
        <a:blipFill rotWithShape="1">
          <a:blip xmlns:r="http://schemas.openxmlformats.org/officeDocument/2006/relationships" r:embed="rId6" cstate="email">
            <a:extLst>
              <a:ext uri="{28A0092B-C50C-407E-A947-70E740481C1C}">
                <a14:useLocalDpi xmlns:a14="http://schemas.microsoft.com/office/drawing/2010/main"/>
              </a:ext>
            </a:extLst>
          </a:blip>
          <a:srcRect/>
          <a:stretch>
            <a:fillRect/>
          </a:stretch>
        </a:blipFill>
      </dgm:spPr>
    </dgm:pt>
    <dgm:pt modelId="{7C1C43B2-237F-40D0-8CE2-1F7648C29060}" type="pres">
      <dgm:prSet presAssocID="{B70E3BF4-E67F-4DAE-8136-CBF6A3999155}" presName="textRect" presStyleLbl="revTx" presStyleIdx="5" presStyleCnt="7">
        <dgm:presLayoutVars>
          <dgm:bulletEnabled val="1"/>
        </dgm:presLayoutVars>
      </dgm:prSet>
      <dgm:spPr/>
    </dgm:pt>
    <dgm:pt modelId="{939B1E17-8C72-40A4-9A84-C17F1CD902C5}" type="pres">
      <dgm:prSet presAssocID="{7687F7C8-4B89-4332-BE90-8595E844F3E1}" presName="sibTrans" presStyleLbl="sibTrans2D1" presStyleIdx="0" presStyleCnt="0"/>
      <dgm:spPr/>
    </dgm:pt>
    <dgm:pt modelId="{B44E9C17-F77A-4123-B9BF-F0E08D434987}" type="pres">
      <dgm:prSet presAssocID="{78C004AE-4725-4B22-A32E-F73D72585764}" presName="compNode" presStyleCnt="0"/>
      <dgm:spPr/>
    </dgm:pt>
    <dgm:pt modelId="{BF855EDD-96D1-4810-84D3-61108A2D6731}" type="pres">
      <dgm:prSet presAssocID="{78C004AE-4725-4B22-A32E-F73D72585764}" presName="pictRect" presStyleLbl="node1" presStyleIdx="6" presStyleCnt="7"/>
      <dgm:spPr>
        <a:blipFill rotWithShape="1">
          <a:blip xmlns:r="http://schemas.openxmlformats.org/officeDocument/2006/relationships" r:embed="rId7" cstate="email">
            <a:extLst>
              <a:ext uri="{28A0092B-C50C-407E-A947-70E740481C1C}">
                <a14:useLocalDpi xmlns:a14="http://schemas.microsoft.com/office/drawing/2010/main"/>
              </a:ext>
            </a:extLst>
          </a:blip>
          <a:srcRect/>
          <a:stretch>
            <a:fillRect/>
          </a:stretch>
        </a:blipFill>
      </dgm:spPr>
    </dgm:pt>
    <dgm:pt modelId="{44647242-E86A-4053-AE25-D55D2DBC2A9F}" type="pres">
      <dgm:prSet presAssocID="{78C004AE-4725-4B22-A32E-F73D72585764}" presName="textRect" presStyleLbl="revTx" presStyleIdx="6" presStyleCnt="7">
        <dgm:presLayoutVars>
          <dgm:bulletEnabled val="1"/>
        </dgm:presLayoutVars>
      </dgm:prSet>
      <dgm:spPr/>
    </dgm:pt>
  </dgm:ptLst>
  <dgm:cxnLst>
    <dgm:cxn modelId="{A24A9E0F-64A7-47C3-8623-9454900B573C}" srcId="{AF0DE25C-D4A6-4F57-BF22-CDEEF41EF902}" destId="{B70E3BF4-E67F-4DAE-8136-CBF6A3999155}" srcOrd="5" destOrd="0" parTransId="{B3238007-BEBB-4B16-91CC-42EA5D7FB11C}" sibTransId="{7687F7C8-4B89-4332-BE90-8595E844F3E1}"/>
    <dgm:cxn modelId="{8B4BA411-EED2-4D2B-908F-117B1F34B684}" type="presOf" srcId="{EABDB78D-9546-4917-AAEB-2C2F9311F93B}" destId="{9B78C43F-9185-4295-971A-F28AF991388E}" srcOrd="0" destOrd="0" presId="urn:microsoft.com/office/officeart/2005/8/layout/pList1"/>
    <dgm:cxn modelId="{5D55DE12-4BE6-48D2-8AE7-0A9EE7DB6185}" type="presOf" srcId="{06A42CA4-8DB8-42CA-87E6-5E3D0721E371}" destId="{51EF828F-7DF0-4A25-89DC-DA8B2A3E3873}" srcOrd="0" destOrd="0" presId="urn:microsoft.com/office/officeart/2005/8/layout/pList1"/>
    <dgm:cxn modelId="{C6BE8615-0D07-4BBB-A1D7-98F438824E57}" type="presOf" srcId="{AF0DE25C-D4A6-4F57-BF22-CDEEF41EF902}" destId="{1BE002A1-69B1-488D-9C70-C4B28AB5D4A0}" srcOrd="0" destOrd="0" presId="urn:microsoft.com/office/officeart/2005/8/layout/pList1"/>
    <dgm:cxn modelId="{AB458828-55FC-4818-B074-9D2D23BB0D58}" srcId="{AF0DE25C-D4A6-4F57-BF22-CDEEF41EF902}" destId="{BC8D9CAC-4D1E-422F-A5D5-9A87233B99C5}" srcOrd="1" destOrd="0" parTransId="{A4B595F1-A12D-4A98-97E8-6793E305E317}" sibTransId="{EABDB78D-9546-4917-AAEB-2C2F9311F93B}"/>
    <dgm:cxn modelId="{80C36E32-81B3-4F69-9BDF-F6CD194AB19D}" type="presOf" srcId="{78C004AE-4725-4B22-A32E-F73D72585764}" destId="{44647242-E86A-4053-AE25-D55D2DBC2A9F}" srcOrd="0" destOrd="0" presId="urn:microsoft.com/office/officeart/2005/8/layout/pList1"/>
    <dgm:cxn modelId="{49FD423D-52AF-4B57-9CEE-76097193488B}" type="presOf" srcId="{40710738-3D5C-43E8-B1BE-A157B25F28BC}" destId="{DBA614E6-62D9-4B91-8790-DC85BA639B63}" srcOrd="0" destOrd="0" presId="urn:microsoft.com/office/officeart/2005/8/layout/pList1"/>
    <dgm:cxn modelId="{F9F5D03F-49EB-4802-86A8-358403637049}" srcId="{AF0DE25C-D4A6-4F57-BF22-CDEEF41EF902}" destId="{40710738-3D5C-43E8-B1BE-A157B25F28BC}" srcOrd="0" destOrd="0" parTransId="{5620FCF9-C7A7-40C1-995D-E97B28A744F2}" sibTransId="{06A42CA4-8DB8-42CA-87E6-5E3D0721E371}"/>
    <dgm:cxn modelId="{641C0D41-6B19-4A17-BCCE-D69D5ACD6BB0}" type="presOf" srcId="{79D834F8-75AE-4EB6-BA36-FFB14D787430}" destId="{AF7CC9F2-FD89-46C9-B5CE-573F1FB612D0}" srcOrd="0" destOrd="0" presId="urn:microsoft.com/office/officeart/2005/8/layout/pList1"/>
    <dgm:cxn modelId="{73B9E962-136F-4088-94F2-ED88938CE905}" type="presOf" srcId="{B70E3BF4-E67F-4DAE-8136-CBF6A3999155}" destId="{7C1C43B2-237F-40D0-8CE2-1F7648C29060}" srcOrd="0" destOrd="0" presId="urn:microsoft.com/office/officeart/2005/8/layout/pList1"/>
    <dgm:cxn modelId="{D087CE46-D151-4AFB-A88C-8A1618490BA2}" type="presOf" srcId="{1CA380CF-BAA1-407C-B7E4-776824DDB5AF}" destId="{90FB9F72-0DED-49AA-AB45-C05408D9625B}" srcOrd="0" destOrd="0" presId="urn:microsoft.com/office/officeart/2005/8/layout/pList1"/>
    <dgm:cxn modelId="{ADA9BF6A-B2AD-4825-A79A-8BFEA9239AB4}" srcId="{AF0DE25C-D4A6-4F57-BF22-CDEEF41EF902}" destId="{71C0E566-51B9-4C77-84B0-C1739B3105FA}" srcOrd="3" destOrd="0" parTransId="{A771406C-DA7A-41B7-9DF1-C372A9D15C5C}" sibTransId="{5A7ED5F7-D80B-464F-B925-B830E0BA58F2}"/>
    <dgm:cxn modelId="{EAAAD9A5-59DA-47AE-B18E-4B0275C4F497}" type="presOf" srcId="{71C0E566-51B9-4C77-84B0-C1739B3105FA}" destId="{06549E30-AF52-475C-B866-4059F9154CCD}" srcOrd="0" destOrd="0" presId="urn:microsoft.com/office/officeart/2005/8/layout/pList1"/>
    <dgm:cxn modelId="{99E71EC4-2218-424F-A2E5-B897C1705E9D}" srcId="{AF0DE25C-D4A6-4F57-BF22-CDEEF41EF902}" destId="{78C004AE-4725-4B22-A32E-F73D72585764}" srcOrd="6" destOrd="0" parTransId="{220EBEA3-9F2B-4E1F-BC3B-90BF8F97A9B9}" sibTransId="{05A74D6B-E38B-45E1-92C4-2916B82D4C2D}"/>
    <dgm:cxn modelId="{6C3F14CC-11DD-44F3-B6C5-9CDE68CA2698}" type="presOf" srcId="{BC8D9CAC-4D1E-422F-A5D5-9A87233B99C5}" destId="{B396734E-CA0C-4E15-AC0C-47325D8221AF}" srcOrd="0" destOrd="0" presId="urn:microsoft.com/office/officeart/2005/8/layout/pList1"/>
    <dgm:cxn modelId="{976C6ACE-E8A0-4ADA-9D22-DA7446D3C00D}" type="presOf" srcId="{FD857D7D-BF2B-457D-BEF7-46A8B00F00E6}" destId="{EA974226-8810-45B8-88C4-5355130AFBD3}" srcOrd="0" destOrd="0" presId="urn:microsoft.com/office/officeart/2005/8/layout/pList1"/>
    <dgm:cxn modelId="{839781D1-EB52-4554-AEA1-9FCD118B7DFD}" srcId="{AF0DE25C-D4A6-4F57-BF22-CDEEF41EF902}" destId="{1CA380CF-BAA1-407C-B7E4-776824DDB5AF}" srcOrd="4" destOrd="0" parTransId="{8E112714-ABAE-4C3B-BEA0-730B988218CB}" sibTransId="{FD857D7D-BF2B-457D-BEF7-46A8B00F00E6}"/>
    <dgm:cxn modelId="{1A6EBEDA-D273-4663-9B69-6B1BEC947E7E}" type="presOf" srcId="{7687F7C8-4B89-4332-BE90-8595E844F3E1}" destId="{939B1E17-8C72-40A4-9A84-C17F1CD902C5}" srcOrd="0" destOrd="0" presId="urn:microsoft.com/office/officeart/2005/8/layout/pList1"/>
    <dgm:cxn modelId="{401C85DB-C92D-40D2-AF34-0AD06727237F}" srcId="{AF0DE25C-D4A6-4F57-BF22-CDEEF41EF902}" destId="{79D834F8-75AE-4EB6-BA36-FFB14D787430}" srcOrd="2" destOrd="0" parTransId="{D4FBF889-0877-4D74-8F1D-36ABD11DB458}" sibTransId="{8A77D78F-3CFC-4940-8AA6-72D24B7C7ED7}"/>
    <dgm:cxn modelId="{32BA7CEC-6F4E-46A6-A32C-C673F64F4C45}" type="presOf" srcId="{5A7ED5F7-D80B-464F-B925-B830E0BA58F2}" destId="{E4788440-74CF-4418-9E2B-CFF4ECBB8B09}" srcOrd="0" destOrd="0" presId="urn:microsoft.com/office/officeart/2005/8/layout/pList1"/>
    <dgm:cxn modelId="{121920FE-F129-4CA0-894C-0C6E076339A8}" type="presOf" srcId="{8A77D78F-3CFC-4940-8AA6-72D24B7C7ED7}" destId="{166E8C5B-64E9-4384-A89F-ECB3F3CEF7C0}" srcOrd="0" destOrd="0" presId="urn:microsoft.com/office/officeart/2005/8/layout/pList1"/>
    <dgm:cxn modelId="{CAC54819-4F0A-489F-AF24-8512EE419E71}" type="presParOf" srcId="{1BE002A1-69B1-488D-9C70-C4B28AB5D4A0}" destId="{BEB1397E-AB33-4B81-B597-6903A152430C}" srcOrd="0" destOrd="0" presId="urn:microsoft.com/office/officeart/2005/8/layout/pList1"/>
    <dgm:cxn modelId="{7AC0B040-2237-4952-AFE5-BE0C1BCFD6F7}" type="presParOf" srcId="{BEB1397E-AB33-4B81-B597-6903A152430C}" destId="{B3F91788-A4DB-480C-AE0B-4460306DA31D}" srcOrd="0" destOrd="0" presId="urn:microsoft.com/office/officeart/2005/8/layout/pList1"/>
    <dgm:cxn modelId="{F70D459D-9DEF-49BD-9445-FD5662666015}" type="presParOf" srcId="{BEB1397E-AB33-4B81-B597-6903A152430C}" destId="{DBA614E6-62D9-4B91-8790-DC85BA639B63}" srcOrd="1" destOrd="0" presId="urn:microsoft.com/office/officeart/2005/8/layout/pList1"/>
    <dgm:cxn modelId="{E9DC6780-DC66-45D7-8CA4-268B14640677}" type="presParOf" srcId="{1BE002A1-69B1-488D-9C70-C4B28AB5D4A0}" destId="{51EF828F-7DF0-4A25-89DC-DA8B2A3E3873}" srcOrd="1" destOrd="0" presId="urn:microsoft.com/office/officeart/2005/8/layout/pList1"/>
    <dgm:cxn modelId="{4306E93D-94BE-4335-8836-99F7C991375E}" type="presParOf" srcId="{1BE002A1-69B1-488D-9C70-C4B28AB5D4A0}" destId="{CA66FBD8-F2B1-446A-8776-B80085B2BBA9}" srcOrd="2" destOrd="0" presId="urn:microsoft.com/office/officeart/2005/8/layout/pList1"/>
    <dgm:cxn modelId="{C6309301-DBE6-46F3-9067-DEAE4132ED29}" type="presParOf" srcId="{CA66FBD8-F2B1-446A-8776-B80085B2BBA9}" destId="{38E9A7CC-3F0D-4D45-9DDE-C905E9587808}" srcOrd="0" destOrd="0" presId="urn:microsoft.com/office/officeart/2005/8/layout/pList1"/>
    <dgm:cxn modelId="{BE66CA9F-E7C6-4338-A681-D32AA905EDE6}" type="presParOf" srcId="{CA66FBD8-F2B1-446A-8776-B80085B2BBA9}" destId="{B396734E-CA0C-4E15-AC0C-47325D8221AF}" srcOrd="1" destOrd="0" presId="urn:microsoft.com/office/officeart/2005/8/layout/pList1"/>
    <dgm:cxn modelId="{167EB1E9-05C5-40EE-9BDC-FD399B03D869}" type="presParOf" srcId="{1BE002A1-69B1-488D-9C70-C4B28AB5D4A0}" destId="{9B78C43F-9185-4295-971A-F28AF991388E}" srcOrd="3" destOrd="0" presId="urn:microsoft.com/office/officeart/2005/8/layout/pList1"/>
    <dgm:cxn modelId="{07A71236-615E-4A33-921C-D1FC04EF307F}" type="presParOf" srcId="{1BE002A1-69B1-488D-9C70-C4B28AB5D4A0}" destId="{67BAB94B-0DFA-46CD-960F-80F2C50391BC}" srcOrd="4" destOrd="0" presId="urn:microsoft.com/office/officeart/2005/8/layout/pList1"/>
    <dgm:cxn modelId="{E8976651-02C1-4871-90A2-E74803BDC2A0}" type="presParOf" srcId="{67BAB94B-0DFA-46CD-960F-80F2C50391BC}" destId="{509F95F9-ED16-405E-B9F8-68997E2AA57E}" srcOrd="0" destOrd="0" presId="urn:microsoft.com/office/officeart/2005/8/layout/pList1"/>
    <dgm:cxn modelId="{211F82A8-45FD-43E1-A59F-B7AC64B46739}" type="presParOf" srcId="{67BAB94B-0DFA-46CD-960F-80F2C50391BC}" destId="{AF7CC9F2-FD89-46C9-B5CE-573F1FB612D0}" srcOrd="1" destOrd="0" presId="urn:microsoft.com/office/officeart/2005/8/layout/pList1"/>
    <dgm:cxn modelId="{725F23FC-4AFE-4CB0-A656-FB76E3756FD6}" type="presParOf" srcId="{1BE002A1-69B1-488D-9C70-C4B28AB5D4A0}" destId="{166E8C5B-64E9-4384-A89F-ECB3F3CEF7C0}" srcOrd="5" destOrd="0" presId="urn:microsoft.com/office/officeart/2005/8/layout/pList1"/>
    <dgm:cxn modelId="{8273FA8B-BB9C-4BB6-BA32-42E0C4295312}" type="presParOf" srcId="{1BE002A1-69B1-488D-9C70-C4B28AB5D4A0}" destId="{A12F70A8-BD27-42C9-A429-17FEA2317794}" srcOrd="6" destOrd="0" presId="urn:microsoft.com/office/officeart/2005/8/layout/pList1"/>
    <dgm:cxn modelId="{A212EBE4-59C6-4FDF-8362-7BC08572D4AA}" type="presParOf" srcId="{A12F70A8-BD27-42C9-A429-17FEA2317794}" destId="{627CECBD-71F1-404E-AD93-A87CC1B55CB0}" srcOrd="0" destOrd="0" presId="urn:microsoft.com/office/officeart/2005/8/layout/pList1"/>
    <dgm:cxn modelId="{073524B9-B9C2-4561-A6A3-FEB6001D87EB}" type="presParOf" srcId="{A12F70A8-BD27-42C9-A429-17FEA2317794}" destId="{06549E30-AF52-475C-B866-4059F9154CCD}" srcOrd="1" destOrd="0" presId="urn:microsoft.com/office/officeart/2005/8/layout/pList1"/>
    <dgm:cxn modelId="{E4CAF8F9-8B96-4CD3-8AAC-A5937E6741F8}" type="presParOf" srcId="{1BE002A1-69B1-488D-9C70-C4B28AB5D4A0}" destId="{E4788440-74CF-4418-9E2B-CFF4ECBB8B09}" srcOrd="7" destOrd="0" presId="urn:microsoft.com/office/officeart/2005/8/layout/pList1"/>
    <dgm:cxn modelId="{5EC17C81-CF17-40B2-8FDA-3F68EF3A56A2}" type="presParOf" srcId="{1BE002A1-69B1-488D-9C70-C4B28AB5D4A0}" destId="{906AC80C-59AC-416B-B3FD-98C2B95964CD}" srcOrd="8" destOrd="0" presId="urn:microsoft.com/office/officeart/2005/8/layout/pList1"/>
    <dgm:cxn modelId="{DB0E8A21-D9F5-4B2E-8E54-FA262915E4D0}" type="presParOf" srcId="{906AC80C-59AC-416B-B3FD-98C2B95964CD}" destId="{44AB1299-2A56-493F-A9AE-71374AE9426A}" srcOrd="0" destOrd="0" presId="urn:microsoft.com/office/officeart/2005/8/layout/pList1"/>
    <dgm:cxn modelId="{9F5B9B65-D9B5-4363-987A-16B3DBFE21C5}" type="presParOf" srcId="{906AC80C-59AC-416B-B3FD-98C2B95964CD}" destId="{90FB9F72-0DED-49AA-AB45-C05408D9625B}" srcOrd="1" destOrd="0" presId="urn:microsoft.com/office/officeart/2005/8/layout/pList1"/>
    <dgm:cxn modelId="{F4616DD5-415F-45D8-8FA0-AA4E2A626663}" type="presParOf" srcId="{1BE002A1-69B1-488D-9C70-C4B28AB5D4A0}" destId="{EA974226-8810-45B8-88C4-5355130AFBD3}" srcOrd="9" destOrd="0" presId="urn:microsoft.com/office/officeart/2005/8/layout/pList1"/>
    <dgm:cxn modelId="{39057B5B-4B45-4A7F-AD54-ABA64F7CD1AE}" type="presParOf" srcId="{1BE002A1-69B1-488D-9C70-C4B28AB5D4A0}" destId="{D574898D-1EDD-495B-B107-B79510A7D4C8}" srcOrd="10" destOrd="0" presId="urn:microsoft.com/office/officeart/2005/8/layout/pList1"/>
    <dgm:cxn modelId="{85D0A985-A3F6-49AC-9690-6C49A738FF60}" type="presParOf" srcId="{D574898D-1EDD-495B-B107-B79510A7D4C8}" destId="{4A903C19-66F9-4A7E-9A77-72DD0FCAF784}" srcOrd="0" destOrd="0" presId="urn:microsoft.com/office/officeart/2005/8/layout/pList1"/>
    <dgm:cxn modelId="{2C399A2F-EF18-47EA-A11D-E418C2A77FB1}" type="presParOf" srcId="{D574898D-1EDD-495B-B107-B79510A7D4C8}" destId="{7C1C43B2-237F-40D0-8CE2-1F7648C29060}" srcOrd="1" destOrd="0" presId="urn:microsoft.com/office/officeart/2005/8/layout/pList1"/>
    <dgm:cxn modelId="{BB6C89BF-D150-416B-9434-4603587802C5}" type="presParOf" srcId="{1BE002A1-69B1-488D-9C70-C4B28AB5D4A0}" destId="{939B1E17-8C72-40A4-9A84-C17F1CD902C5}" srcOrd="11" destOrd="0" presId="urn:microsoft.com/office/officeart/2005/8/layout/pList1"/>
    <dgm:cxn modelId="{C09BAB81-41C1-42DE-AFE1-D8E97A4D45D4}" type="presParOf" srcId="{1BE002A1-69B1-488D-9C70-C4B28AB5D4A0}" destId="{B44E9C17-F77A-4123-B9BF-F0E08D434987}" srcOrd="12" destOrd="0" presId="urn:microsoft.com/office/officeart/2005/8/layout/pList1"/>
    <dgm:cxn modelId="{5F2A4BD9-6AAF-46CD-98AF-72E80703335B}" type="presParOf" srcId="{B44E9C17-F77A-4123-B9BF-F0E08D434987}" destId="{BF855EDD-96D1-4810-84D3-61108A2D6731}" srcOrd="0" destOrd="0" presId="urn:microsoft.com/office/officeart/2005/8/layout/pList1"/>
    <dgm:cxn modelId="{9DF04D1C-F191-4FA7-9233-B4F6D359A3EB}" type="presParOf" srcId="{B44E9C17-F77A-4123-B9BF-F0E08D434987}" destId="{44647242-E86A-4053-AE25-D55D2DBC2A9F}" srcOrd="1" destOrd="0" presId="urn:microsoft.com/office/officeart/2005/8/layout/p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35DB60-CE86-4E6E-95C4-009E32F5E054}">
      <dsp:nvSpPr>
        <dsp:cNvPr id="0" name=""/>
        <dsp:cNvSpPr/>
      </dsp:nvSpPr>
      <dsp:spPr>
        <a:xfrm>
          <a:off x="2834648" y="1604980"/>
          <a:ext cx="1962860" cy="1919037"/>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dirty="0"/>
            <a:t>Celebrating Year of </a:t>
          </a:r>
          <a:r>
            <a:rPr lang="en-US" sz="1600" b="1" kern="1200" dirty="0" err="1"/>
            <a:t>Croeso</a:t>
          </a:r>
          <a:r>
            <a:rPr lang="en-US" sz="1600" b="1" kern="1200" dirty="0"/>
            <a:t> 2025 in </a:t>
          </a:r>
          <a:r>
            <a:rPr lang="en-US" sz="1600" b="1" kern="1200" dirty="0" err="1"/>
            <a:t>Conwy</a:t>
          </a:r>
          <a:r>
            <a:rPr lang="en-US" sz="1600" b="1" kern="1200" dirty="0"/>
            <a:t>, Wales.</a:t>
          </a:r>
        </a:p>
      </dsp:txBody>
      <dsp:txXfrm>
        <a:off x="3122102" y="1886016"/>
        <a:ext cx="1387952" cy="1356965"/>
      </dsp:txXfrm>
    </dsp:sp>
    <dsp:sp modelId="{1CAC044F-A8BE-4B9F-AED2-52A72D31E0B1}">
      <dsp:nvSpPr>
        <dsp:cNvPr id="0" name=""/>
        <dsp:cNvSpPr/>
      </dsp:nvSpPr>
      <dsp:spPr>
        <a:xfrm>
          <a:off x="825582" y="198561"/>
          <a:ext cx="4852883" cy="5058651"/>
        </a:xfrm>
        <a:prstGeom prst="blockArc">
          <a:avLst>
            <a:gd name="adj1" fmla="val 16509444"/>
            <a:gd name="adj2" fmla="val 5088054"/>
            <a:gd name="adj3" fmla="val 524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B9595A-DD7B-4FC6-9532-A8FE6D4C07A4}">
      <dsp:nvSpPr>
        <dsp:cNvPr id="0" name=""/>
        <dsp:cNvSpPr/>
      </dsp:nvSpPr>
      <dsp:spPr>
        <a:xfrm>
          <a:off x="3829916" y="0"/>
          <a:ext cx="1290096" cy="1289826"/>
        </a:xfrm>
        <a:prstGeom prst="ellipse">
          <a:avLst/>
        </a:prstGeom>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852EAFA-C115-4F1E-8800-570CF5DE14A3}">
      <dsp:nvSpPr>
        <dsp:cNvPr id="0" name=""/>
        <dsp:cNvSpPr/>
      </dsp:nvSpPr>
      <dsp:spPr>
        <a:xfrm>
          <a:off x="5300950" y="0"/>
          <a:ext cx="2824532" cy="1248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l" defTabSz="755650">
            <a:lnSpc>
              <a:spcPct val="90000"/>
            </a:lnSpc>
            <a:spcBef>
              <a:spcPct val="0"/>
            </a:spcBef>
            <a:spcAft>
              <a:spcPct val="10000"/>
            </a:spcAft>
            <a:buNone/>
          </a:pPr>
          <a:r>
            <a:rPr lang="en-US" sz="1700" kern="1200" dirty="0"/>
            <a:t>This feasibility presentation proposes a 3-day cultural MICE event</a:t>
          </a:r>
        </a:p>
      </dsp:txBody>
      <dsp:txXfrm>
        <a:off x="5300950" y="0"/>
        <a:ext cx="2824532" cy="1248574"/>
      </dsp:txXfrm>
    </dsp:sp>
    <dsp:sp modelId="{0312BACD-DBE0-408E-A8E0-1AF2864A9992}">
      <dsp:nvSpPr>
        <dsp:cNvPr id="0" name=""/>
        <dsp:cNvSpPr/>
      </dsp:nvSpPr>
      <dsp:spPr>
        <a:xfrm>
          <a:off x="4782820" y="1201271"/>
          <a:ext cx="1290096" cy="1289826"/>
        </a:xfrm>
        <a:prstGeom prst="ellipse">
          <a:avLst/>
        </a:prstGeom>
        <a:blipFill rotWithShape="1">
          <a:blip xmlns:r="http://schemas.openxmlformats.org/officeDocument/2006/relationships" r:embed="rId2" cstate="email">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3B9D373-12FB-494B-890A-1AE356698645}">
      <dsp:nvSpPr>
        <dsp:cNvPr id="0" name=""/>
        <dsp:cNvSpPr/>
      </dsp:nvSpPr>
      <dsp:spPr>
        <a:xfrm>
          <a:off x="6162962" y="1335345"/>
          <a:ext cx="2301833" cy="1248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l" defTabSz="755650">
            <a:lnSpc>
              <a:spcPct val="90000"/>
            </a:lnSpc>
            <a:spcBef>
              <a:spcPct val="0"/>
            </a:spcBef>
            <a:spcAft>
              <a:spcPct val="10000"/>
            </a:spcAft>
            <a:buNone/>
          </a:pPr>
          <a:r>
            <a:rPr lang="en-US" sz="1700" kern="1200" dirty="0"/>
            <a:t>Aimed at international </a:t>
          </a:r>
          <a:r>
            <a:rPr lang="en-US" sz="1700" kern="1200"/>
            <a:t>cultural travellers and travel </a:t>
          </a:r>
          <a:r>
            <a:rPr lang="en-US" sz="1700" kern="1200" dirty="0"/>
            <a:t>professionals.</a:t>
          </a:r>
        </a:p>
      </dsp:txBody>
      <dsp:txXfrm>
        <a:off x="6162962" y="1335345"/>
        <a:ext cx="2301833" cy="1248574"/>
      </dsp:txXfrm>
    </dsp:sp>
    <dsp:sp modelId="{5AA1DB18-7A97-4C9C-BDEC-BBE52212A5A9}">
      <dsp:nvSpPr>
        <dsp:cNvPr id="0" name=""/>
        <dsp:cNvSpPr/>
      </dsp:nvSpPr>
      <dsp:spPr>
        <a:xfrm>
          <a:off x="4777872" y="2967426"/>
          <a:ext cx="1290096" cy="1289826"/>
        </a:xfrm>
        <a:prstGeom prst="ellipse">
          <a:avLst/>
        </a:prstGeom>
        <a:blipFill rotWithShape="1">
          <a:blip xmlns:r="http://schemas.openxmlformats.org/officeDocument/2006/relationships" r:embed="rId3" cstate="email">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AC4496-0791-40BF-8E88-6F5BB537BC8F}">
      <dsp:nvSpPr>
        <dsp:cNvPr id="0" name=""/>
        <dsp:cNvSpPr/>
      </dsp:nvSpPr>
      <dsp:spPr>
        <a:xfrm>
          <a:off x="6194807" y="2932067"/>
          <a:ext cx="2538012" cy="1248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l" defTabSz="755650">
            <a:lnSpc>
              <a:spcPct val="90000"/>
            </a:lnSpc>
            <a:spcBef>
              <a:spcPct val="0"/>
            </a:spcBef>
            <a:spcAft>
              <a:spcPct val="10000"/>
            </a:spcAft>
            <a:buNone/>
          </a:pPr>
          <a:r>
            <a:rPr lang="en-US" sz="1700" kern="1200" dirty="0"/>
            <a:t>Combines heritage, hospitality, cuisine, art, and landscape to showcase Welsh identity.</a:t>
          </a:r>
        </a:p>
      </dsp:txBody>
      <dsp:txXfrm>
        <a:off x="6194807" y="2932067"/>
        <a:ext cx="2538012" cy="1248574"/>
      </dsp:txXfrm>
    </dsp:sp>
    <dsp:sp modelId="{6518191B-6CBE-4AC2-8C57-727E151D2825}">
      <dsp:nvSpPr>
        <dsp:cNvPr id="0" name=""/>
        <dsp:cNvSpPr/>
      </dsp:nvSpPr>
      <dsp:spPr>
        <a:xfrm>
          <a:off x="3829916" y="4210501"/>
          <a:ext cx="1290096" cy="1289826"/>
        </a:xfrm>
        <a:prstGeom prst="ellipse">
          <a:avLst/>
        </a:prstGeom>
        <a:blipFill rotWithShape="1">
          <a:blip xmlns:r="http://schemas.openxmlformats.org/officeDocument/2006/relationships" r:embed="rId4" cstate="email">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F5A9897-5B11-40FA-9A47-7F9DBCE3E67E}">
      <dsp:nvSpPr>
        <dsp:cNvPr id="0" name=""/>
        <dsp:cNvSpPr/>
      </dsp:nvSpPr>
      <dsp:spPr>
        <a:xfrm>
          <a:off x="5168415" y="4251753"/>
          <a:ext cx="2142261" cy="1248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l" defTabSz="755650">
            <a:lnSpc>
              <a:spcPct val="90000"/>
            </a:lnSpc>
            <a:spcBef>
              <a:spcPct val="0"/>
            </a:spcBef>
            <a:spcAft>
              <a:spcPct val="10000"/>
            </a:spcAft>
            <a:buNone/>
          </a:pPr>
          <a:r>
            <a:rPr lang="en-US" sz="1700" kern="1200" dirty="0"/>
            <a:t>Hosted in partnership with St Brides Spa Hotel and local tourism bodies.</a:t>
          </a:r>
        </a:p>
      </dsp:txBody>
      <dsp:txXfrm>
        <a:off x="5168415" y="4251753"/>
        <a:ext cx="2142261" cy="12485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E3E445-2C9A-4CF8-B26A-23602AAF8B42}">
      <dsp:nvSpPr>
        <dsp:cNvPr id="0" name=""/>
        <dsp:cNvSpPr/>
      </dsp:nvSpPr>
      <dsp:spPr>
        <a:xfrm rot="10800000">
          <a:off x="1164554" y="1710"/>
          <a:ext cx="3611303" cy="1019762"/>
        </a:xfrm>
        <a:prstGeom prst="homePlat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9687" tIns="60960" rIns="113792" bIns="60960" numCol="1" spcCol="1270" anchor="ctr" anchorCtr="0">
          <a:noAutofit/>
        </a:bodyPr>
        <a:lstStyle/>
        <a:p>
          <a:pPr marL="0" lvl="0" indent="0" algn="just" defTabSz="711200">
            <a:lnSpc>
              <a:spcPct val="150000"/>
            </a:lnSpc>
            <a:spcBef>
              <a:spcPct val="0"/>
            </a:spcBef>
            <a:spcAft>
              <a:spcPct val="35000"/>
            </a:spcAft>
            <a:buNone/>
          </a:pPr>
          <a:r>
            <a:rPr lang="en-US" sz="1600" kern="1200" dirty="0"/>
            <a:t>Promote cultural tourism and local businesses</a:t>
          </a:r>
        </a:p>
      </dsp:txBody>
      <dsp:txXfrm rot="10800000">
        <a:off x="1419494" y="1710"/>
        <a:ext cx="3356363" cy="1019762"/>
      </dsp:txXfrm>
    </dsp:sp>
    <dsp:sp modelId="{BC8B7278-B575-44D0-A899-AB7788295F41}">
      <dsp:nvSpPr>
        <dsp:cNvPr id="0" name=""/>
        <dsp:cNvSpPr/>
      </dsp:nvSpPr>
      <dsp:spPr>
        <a:xfrm>
          <a:off x="654673" y="1710"/>
          <a:ext cx="1019762" cy="1019762"/>
        </a:xfrm>
        <a:prstGeom prst="ellipse">
          <a:avLst/>
        </a:prstGeom>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BB1A7E-0A63-4A18-B033-2670C44C4C24}">
      <dsp:nvSpPr>
        <dsp:cNvPr id="0" name=""/>
        <dsp:cNvSpPr/>
      </dsp:nvSpPr>
      <dsp:spPr>
        <a:xfrm rot="10800000">
          <a:off x="1164554" y="1325879"/>
          <a:ext cx="3611303" cy="1085669"/>
        </a:xfrm>
        <a:prstGeom prst="homePlat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9687" tIns="60960" rIns="113792" bIns="60960" numCol="1" spcCol="1270" anchor="ctr" anchorCtr="0">
          <a:noAutofit/>
        </a:bodyPr>
        <a:lstStyle/>
        <a:p>
          <a:pPr marL="0" lvl="0" indent="0" algn="just" defTabSz="711200">
            <a:lnSpc>
              <a:spcPct val="150000"/>
            </a:lnSpc>
            <a:spcBef>
              <a:spcPct val="0"/>
            </a:spcBef>
            <a:spcAft>
              <a:spcPct val="35000"/>
            </a:spcAft>
            <a:buNone/>
          </a:pPr>
          <a:r>
            <a:rPr lang="en-US" sz="1600" kern="1200" dirty="0"/>
            <a:t>Connect international visitors with Wales through immersive activities</a:t>
          </a:r>
        </a:p>
      </dsp:txBody>
      <dsp:txXfrm rot="10800000">
        <a:off x="1435971" y="1325879"/>
        <a:ext cx="3339886" cy="1085669"/>
      </dsp:txXfrm>
    </dsp:sp>
    <dsp:sp modelId="{5BFB7878-1805-486A-A688-D97138391C86}">
      <dsp:nvSpPr>
        <dsp:cNvPr id="0" name=""/>
        <dsp:cNvSpPr/>
      </dsp:nvSpPr>
      <dsp:spPr>
        <a:xfrm>
          <a:off x="654673" y="1358833"/>
          <a:ext cx="1019762" cy="1019762"/>
        </a:xfrm>
        <a:prstGeom prst="ellipse">
          <a:avLst/>
        </a:prstGeom>
        <a:blipFill rotWithShape="1">
          <a:blip xmlns:r="http://schemas.openxmlformats.org/officeDocument/2006/relationships" r:embed="rId2" cstate="email">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646E93C-FA1B-45B6-BC52-E2EE99713322}">
      <dsp:nvSpPr>
        <dsp:cNvPr id="0" name=""/>
        <dsp:cNvSpPr/>
      </dsp:nvSpPr>
      <dsp:spPr>
        <a:xfrm rot="10800000">
          <a:off x="1164554" y="2715956"/>
          <a:ext cx="3611303" cy="1019762"/>
        </a:xfrm>
        <a:prstGeom prst="homePlat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9687" tIns="60960" rIns="113792" bIns="60960" numCol="1" spcCol="1270" anchor="ctr" anchorCtr="0">
          <a:noAutofit/>
        </a:bodyPr>
        <a:lstStyle/>
        <a:p>
          <a:pPr marL="0" lvl="0" indent="0" algn="just" defTabSz="711200">
            <a:lnSpc>
              <a:spcPct val="150000"/>
            </a:lnSpc>
            <a:spcBef>
              <a:spcPct val="0"/>
            </a:spcBef>
            <a:spcAft>
              <a:spcPct val="35000"/>
            </a:spcAft>
            <a:buNone/>
          </a:pPr>
          <a:r>
            <a:rPr lang="en-US" sz="1600" kern="1200" dirty="0"/>
            <a:t>Reinforce Wales’ reputation for hospitality</a:t>
          </a:r>
        </a:p>
      </dsp:txBody>
      <dsp:txXfrm rot="10800000">
        <a:off x="1419494" y="2715956"/>
        <a:ext cx="3356363" cy="1019762"/>
      </dsp:txXfrm>
    </dsp:sp>
    <dsp:sp modelId="{46C09CA7-B9C2-4D0B-9511-C8F07527A4F0}">
      <dsp:nvSpPr>
        <dsp:cNvPr id="0" name=""/>
        <dsp:cNvSpPr/>
      </dsp:nvSpPr>
      <dsp:spPr>
        <a:xfrm>
          <a:off x="654673" y="2715956"/>
          <a:ext cx="1019762" cy="1019762"/>
        </a:xfrm>
        <a:prstGeom prst="ellipse">
          <a:avLst/>
        </a:prstGeom>
        <a:blipFill rotWithShape="1">
          <a:blip xmlns:r="http://schemas.openxmlformats.org/officeDocument/2006/relationships" r:embed="rId3" cstate="email">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231641-65C0-4B4F-B850-DF3080EDFFBB}">
      <dsp:nvSpPr>
        <dsp:cNvPr id="0" name=""/>
        <dsp:cNvSpPr/>
      </dsp:nvSpPr>
      <dsp:spPr>
        <a:xfrm>
          <a:off x="0" y="5038276"/>
          <a:ext cx="5857875" cy="47240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Weather &amp; Risk Plans</a:t>
          </a:r>
        </a:p>
      </dsp:txBody>
      <dsp:txXfrm>
        <a:off x="0" y="5038276"/>
        <a:ext cx="5857875" cy="472400"/>
      </dsp:txXfrm>
    </dsp:sp>
    <dsp:sp modelId="{D5894212-36BD-4088-8CD9-BA8B85B33C38}">
      <dsp:nvSpPr>
        <dsp:cNvPr id="0" name=""/>
        <dsp:cNvSpPr/>
      </dsp:nvSpPr>
      <dsp:spPr>
        <a:xfrm rot="10800000">
          <a:off x="0" y="4318810"/>
          <a:ext cx="5857875" cy="726552"/>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Regulatory &amp; Accessibility Checks</a:t>
          </a:r>
        </a:p>
      </dsp:txBody>
      <dsp:txXfrm rot="10800000">
        <a:off x="0" y="4318810"/>
        <a:ext cx="5857875" cy="472092"/>
      </dsp:txXfrm>
    </dsp:sp>
    <dsp:sp modelId="{00D1D04A-2539-4B09-BCE0-8E52927D0A05}">
      <dsp:nvSpPr>
        <dsp:cNvPr id="0" name=""/>
        <dsp:cNvSpPr/>
      </dsp:nvSpPr>
      <dsp:spPr>
        <a:xfrm rot="10800000">
          <a:off x="0" y="3599343"/>
          <a:ext cx="5857875" cy="726552"/>
        </a:xfrm>
        <a:prstGeom prst="upArrowCallou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a:t>AV/</a:t>
          </a:r>
          <a:r>
            <a:rPr lang="en-US" sz="1800" kern="1200" dirty="0"/>
            <a:t>Catering Vendor Selection</a:t>
          </a:r>
        </a:p>
      </dsp:txBody>
      <dsp:txXfrm rot="10800000">
        <a:off x="0" y="3599343"/>
        <a:ext cx="5857875" cy="472092"/>
      </dsp:txXfrm>
    </dsp:sp>
    <dsp:sp modelId="{A4F698C4-E596-4F93-A6E7-B03D156681D0}">
      <dsp:nvSpPr>
        <dsp:cNvPr id="0" name=""/>
        <dsp:cNvSpPr/>
      </dsp:nvSpPr>
      <dsp:spPr>
        <a:xfrm rot="10800000">
          <a:off x="0" y="2879877"/>
          <a:ext cx="5857875" cy="726552"/>
        </a:xfrm>
        <a:prstGeom prst="upArrowCallou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err="1"/>
            <a:t>Programme</a:t>
          </a:r>
          <a:r>
            <a:rPr lang="en-US" sz="1800" kern="1200" dirty="0"/>
            <a:t> Development</a:t>
          </a:r>
        </a:p>
      </dsp:txBody>
      <dsp:txXfrm rot="10800000">
        <a:off x="0" y="2879877"/>
        <a:ext cx="5857875" cy="472092"/>
      </dsp:txXfrm>
    </dsp:sp>
    <dsp:sp modelId="{ED3111B6-99F2-4858-8533-71C8C2E787D7}">
      <dsp:nvSpPr>
        <dsp:cNvPr id="0" name=""/>
        <dsp:cNvSpPr/>
      </dsp:nvSpPr>
      <dsp:spPr>
        <a:xfrm rot="10800000">
          <a:off x="0" y="2160410"/>
          <a:ext cx="5857875" cy="726552"/>
        </a:xfrm>
        <a:prstGeom prst="upArrowCallou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Stakeholder Outreach (Visit Wales, local councils)</a:t>
          </a:r>
        </a:p>
      </dsp:txBody>
      <dsp:txXfrm rot="10800000">
        <a:off x="0" y="2160410"/>
        <a:ext cx="5857875" cy="472092"/>
      </dsp:txXfrm>
    </dsp:sp>
    <dsp:sp modelId="{FEAEE576-947F-4CAA-99D3-47192D2E39DC}">
      <dsp:nvSpPr>
        <dsp:cNvPr id="0" name=""/>
        <dsp:cNvSpPr/>
      </dsp:nvSpPr>
      <dsp:spPr>
        <a:xfrm rot="10800000">
          <a:off x="0" y="1440944"/>
          <a:ext cx="5857875" cy="726552"/>
        </a:xfrm>
        <a:prstGeom prst="upArrowCallou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Market Research: </a:t>
          </a:r>
          <a:r>
            <a:rPr lang="en-US" sz="1800" kern="1200"/>
            <a:t>Culture-focused travellers, travel </a:t>
          </a:r>
          <a:r>
            <a:rPr lang="en-US" sz="1800" kern="1200" dirty="0"/>
            <a:t>agents</a:t>
          </a:r>
        </a:p>
      </dsp:txBody>
      <dsp:txXfrm rot="10800000">
        <a:off x="0" y="1440944"/>
        <a:ext cx="5857875" cy="472092"/>
      </dsp:txXfrm>
    </dsp:sp>
    <dsp:sp modelId="{BB7899BE-71FD-4D82-9930-9972EF6D5272}">
      <dsp:nvSpPr>
        <dsp:cNvPr id="0" name=""/>
        <dsp:cNvSpPr/>
      </dsp:nvSpPr>
      <dsp:spPr>
        <a:xfrm rot="10800000">
          <a:off x="0" y="721477"/>
          <a:ext cx="5857875" cy="726552"/>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Venue: </a:t>
          </a:r>
          <a:r>
            <a:rPr lang="en-US" sz="1800" kern="1200" dirty="0" err="1"/>
            <a:t>Conwy</a:t>
          </a:r>
          <a:r>
            <a:rPr lang="en-US" sz="1800" kern="1200" dirty="0"/>
            <a:t> Castle &amp; partner hotel (St Brides Spa Hotel)</a:t>
          </a:r>
        </a:p>
      </dsp:txBody>
      <dsp:txXfrm rot="10800000">
        <a:off x="0" y="721477"/>
        <a:ext cx="5857875" cy="472092"/>
      </dsp:txXfrm>
    </dsp:sp>
    <dsp:sp modelId="{69EEF1B5-C202-434F-94BC-0026FF3A3AB5}">
      <dsp:nvSpPr>
        <dsp:cNvPr id="0" name=""/>
        <dsp:cNvSpPr/>
      </dsp:nvSpPr>
      <dsp:spPr>
        <a:xfrm rot="10800000">
          <a:off x="0" y="33594"/>
          <a:ext cx="5857875" cy="726552"/>
        </a:xfrm>
        <a:prstGeom prst="upArrowCallou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Objective Setting &amp; Budgeting</a:t>
          </a:r>
        </a:p>
      </dsp:txBody>
      <dsp:txXfrm rot="10800000">
        <a:off x="0" y="33594"/>
        <a:ext cx="5857875" cy="47209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1B1782-404A-4B8C-A12F-7555A0B77AD7}">
      <dsp:nvSpPr>
        <dsp:cNvPr id="0" name=""/>
        <dsp:cNvSpPr/>
      </dsp:nvSpPr>
      <dsp:spPr>
        <a:xfrm>
          <a:off x="675424" y="259963"/>
          <a:ext cx="3359531" cy="3359531"/>
        </a:xfrm>
        <a:prstGeom prst="pie">
          <a:avLst>
            <a:gd name="adj1" fmla="val 16200000"/>
            <a:gd name="adj2" fmla="val 18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kern="1200" dirty="0"/>
            <a:t>The Planning</a:t>
          </a:r>
        </a:p>
      </dsp:txBody>
      <dsp:txXfrm>
        <a:off x="2445977" y="971864"/>
        <a:ext cx="1199832" cy="999860"/>
      </dsp:txXfrm>
    </dsp:sp>
    <dsp:sp modelId="{5FB6F5F8-8150-4F33-9508-7B10BBDDE4FB}">
      <dsp:nvSpPr>
        <dsp:cNvPr id="0" name=""/>
        <dsp:cNvSpPr/>
      </dsp:nvSpPr>
      <dsp:spPr>
        <a:xfrm>
          <a:off x="606234" y="379946"/>
          <a:ext cx="3359531" cy="3359531"/>
        </a:xfrm>
        <a:prstGeom prst="pie">
          <a:avLst>
            <a:gd name="adj1" fmla="val 1800000"/>
            <a:gd name="adj2" fmla="val 90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kern="1200" dirty="0"/>
            <a:t>The Delivery ( on site)</a:t>
          </a:r>
        </a:p>
      </dsp:txBody>
      <dsp:txXfrm>
        <a:off x="1406122" y="2559642"/>
        <a:ext cx="1799748" cy="879877"/>
      </dsp:txXfrm>
    </dsp:sp>
    <dsp:sp modelId="{A939748E-3372-48B7-B8DB-8AB2879320D7}">
      <dsp:nvSpPr>
        <dsp:cNvPr id="0" name=""/>
        <dsp:cNvSpPr/>
      </dsp:nvSpPr>
      <dsp:spPr>
        <a:xfrm>
          <a:off x="537044" y="259963"/>
          <a:ext cx="3359531" cy="3359531"/>
        </a:xfrm>
        <a:prstGeom prst="pie">
          <a:avLst>
            <a:gd name="adj1" fmla="val 9000000"/>
            <a:gd name="adj2" fmla="val 162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kern="1200" dirty="0"/>
            <a:t>Post Event Evaluation</a:t>
          </a:r>
        </a:p>
      </dsp:txBody>
      <dsp:txXfrm>
        <a:off x="926189" y="971864"/>
        <a:ext cx="1199832" cy="999860"/>
      </dsp:txXfrm>
    </dsp:sp>
    <dsp:sp modelId="{03232B7C-3C4C-468D-848D-370784ECEB20}">
      <dsp:nvSpPr>
        <dsp:cNvPr id="0" name=""/>
        <dsp:cNvSpPr/>
      </dsp:nvSpPr>
      <dsp:spPr>
        <a:xfrm>
          <a:off x="467731" y="51992"/>
          <a:ext cx="3775473" cy="3775473"/>
        </a:xfrm>
        <a:prstGeom prst="circularArrow">
          <a:avLst>
            <a:gd name="adj1" fmla="val 5085"/>
            <a:gd name="adj2" fmla="val 327528"/>
            <a:gd name="adj3" fmla="val 1472472"/>
            <a:gd name="adj4" fmla="val 16199432"/>
            <a:gd name="adj5" fmla="val 593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08000F5-AD50-45CC-B3B1-4AACF6210E4F}">
      <dsp:nvSpPr>
        <dsp:cNvPr id="0" name=""/>
        <dsp:cNvSpPr/>
      </dsp:nvSpPr>
      <dsp:spPr>
        <a:xfrm>
          <a:off x="398263" y="171763"/>
          <a:ext cx="3775473" cy="3775473"/>
        </a:xfrm>
        <a:prstGeom prst="circularArrow">
          <a:avLst>
            <a:gd name="adj1" fmla="val 5085"/>
            <a:gd name="adj2" fmla="val 327528"/>
            <a:gd name="adj3" fmla="val 8671970"/>
            <a:gd name="adj4" fmla="val 1800502"/>
            <a:gd name="adj5" fmla="val 5932"/>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11A57DC-2F3F-450D-AD87-85577DFE9085}">
      <dsp:nvSpPr>
        <dsp:cNvPr id="0" name=""/>
        <dsp:cNvSpPr/>
      </dsp:nvSpPr>
      <dsp:spPr>
        <a:xfrm>
          <a:off x="328795" y="51992"/>
          <a:ext cx="3775473" cy="3775473"/>
        </a:xfrm>
        <a:prstGeom prst="circularArrow">
          <a:avLst>
            <a:gd name="adj1" fmla="val 5085"/>
            <a:gd name="adj2" fmla="val 327528"/>
            <a:gd name="adj3" fmla="val 15873039"/>
            <a:gd name="adj4" fmla="val 9000000"/>
            <a:gd name="adj5" fmla="val 5932"/>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35187B-3579-4301-A85D-342FB12B1E56}">
      <dsp:nvSpPr>
        <dsp:cNvPr id="0" name=""/>
        <dsp:cNvSpPr/>
      </dsp:nvSpPr>
      <dsp:spPr>
        <a:xfrm>
          <a:off x="1156243" y="3169"/>
          <a:ext cx="1471556" cy="735778"/>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8105" tIns="52070" rIns="78105" bIns="52070" numCol="1" spcCol="1270" anchor="ctr" anchorCtr="0">
          <a:noAutofit/>
        </a:bodyPr>
        <a:lstStyle/>
        <a:p>
          <a:pPr marL="0" lvl="0" indent="0" algn="ctr" defTabSz="1822450">
            <a:lnSpc>
              <a:spcPct val="90000"/>
            </a:lnSpc>
            <a:spcBef>
              <a:spcPct val="0"/>
            </a:spcBef>
            <a:spcAft>
              <a:spcPct val="35000"/>
            </a:spcAft>
            <a:buNone/>
          </a:pPr>
          <a:r>
            <a:rPr lang="en-US" sz="4100" b="1" kern="1200" dirty="0"/>
            <a:t>Day 1</a:t>
          </a:r>
        </a:p>
      </dsp:txBody>
      <dsp:txXfrm>
        <a:off x="1177793" y="24719"/>
        <a:ext cx="1428456" cy="692678"/>
      </dsp:txXfrm>
    </dsp:sp>
    <dsp:sp modelId="{5E089EFD-62BC-4942-8608-1813DD2C0153}">
      <dsp:nvSpPr>
        <dsp:cNvPr id="0" name=""/>
        <dsp:cNvSpPr/>
      </dsp:nvSpPr>
      <dsp:spPr>
        <a:xfrm>
          <a:off x="1303398" y="738947"/>
          <a:ext cx="147155" cy="551833"/>
        </a:xfrm>
        <a:custGeom>
          <a:avLst/>
          <a:gdLst/>
          <a:ahLst/>
          <a:cxnLst/>
          <a:rect l="0" t="0" r="0" b="0"/>
          <a:pathLst>
            <a:path>
              <a:moveTo>
                <a:pt x="0" y="0"/>
              </a:moveTo>
              <a:lnTo>
                <a:pt x="0" y="551833"/>
              </a:lnTo>
              <a:lnTo>
                <a:pt x="147155" y="551833"/>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35D816-8ABB-4CD6-AD6C-9975C1D9CD13}">
      <dsp:nvSpPr>
        <dsp:cNvPr id="0" name=""/>
        <dsp:cNvSpPr/>
      </dsp:nvSpPr>
      <dsp:spPr>
        <a:xfrm>
          <a:off x="1450554" y="922891"/>
          <a:ext cx="1552421" cy="73577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Welcome dinner at St Brides</a:t>
          </a:r>
        </a:p>
      </dsp:txBody>
      <dsp:txXfrm>
        <a:off x="1472104" y="944441"/>
        <a:ext cx="1509321" cy="692678"/>
      </dsp:txXfrm>
    </dsp:sp>
    <dsp:sp modelId="{B2DC5236-6B6E-4867-8C33-6A166F489A29}">
      <dsp:nvSpPr>
        <dsp:cNvPr id="0" name=""/>
        <dsp:cNvSpPr/>
      </dsp:nvSpPr>
      <dsp:spPr>
        <a:xfrm>
          <a:off x="1303398" y="738947"/>
          <a:ext cx="147155" cy="1471556"/>
        </a:xfrm>
        <a:custGeom>
          <a:avLst/>
          <a:gdLst/>
          <a:ahLst/>
          <a:cxnLst/>
          <a:rect l="0" t="0" r="0" b="0"/>
          <a:pathLst>
            <a:path>
              <a:moveTo>
                <a:pt x="0" y="0"/>
              </a:moveTo>
              <a:lnTo>
                <a:pt x="0" y="1471556"/>
              </a:lnTo>
              <a:lnTo>
                <a:pt x="147155" y="1471556"/>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70633D-515B-420C-B4A7-1131A0AE3F4E}">
      <dsp:nvSpPr>
        <dsp:cNvPr id="0" name=""/>
        <dsp:cNvSpPr/>
      </dsp:nvSpPr>
      <dsp:spPr>
        <a:xfrm>
          <a:off x="1450554" y="1842614"/>
          <a:ext cx="1177245" cy="73577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301178"/>
              <a:satOff val="11111"/>
              <a:lumOff val="-163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Harpist performance</a:t>
          </a:r>
        </a:p>
      </dsp:txBody>
      <dsp:txXfrm>
        <a:off x="1472104" y="1864164"/>
        <a:ext cx="1134145" cy="692678"/>
      </dsp:txXfrm>
    </dsp:sp>
    <dsp:sp modelId="{8A3B3867-6048-4C26-9287-BE43D47671B9}">
      <dsp:nvSpPr>
        <dsp:cNvPr id="0" name=""/>
        <dsp:cNvSpPr/>
      </dsp:nvSpPr>
      <dsp:spPr>
        <a:xfrm>
          <a:off x="3076554" y="3169"/>
          <a:ext cx="1471556" cy="735778"/>
        </a:xfrm>
        <a:prstGeom prst="roundRect">
          <a:avLst>
            <a:gd name="adj" fmla="val 10000"/>
          </a:avLst>
        </a:prstGeom>
        <a:solidFill>
          <a:schemeClr val="accent3">
            <a:hueOff val="1355300"/>
            <a:satOff val="50000"/>
            <a:lumOff val="-735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8105" tIns="52070" rIns="78105" bIns="52070" numCol="1" spcCol="1270" anchor="ctr" anchorCtr="0">
          <a:noAutofit/>
        </a:bodyPr>
        <a:lstStyle/>
        <a:p>
          <a:pPr marL="0" lvl="0" indent="0" algn="ctr" defTabSz="1822450">
            <a:lnSpc>
              <a:spcPct val="90000"/>
            </a:lnSpc>
            <a:spcBef>
              <a:spcPct val="0"/>
            </a:spcBef>
            <a:spcAft>
              <a:spcPct val="35000"/>
            </a:spcAft>
            <a:buNone/>
          </a:pPr>
          <a:r>
            <a:rPr lang="en-US" sz="4100" b="1" kern="1200" dirty="0"/>
            <a:t>Day 2</a:t>
          </a:r>
        </a:p>
      </dsp:txBody>
      <dsp:txXfrm>
        <a:off x="3098104" y="24719"/>
        <a:ext cx="1428456" cy="692678"/>
      </dsp:txXfrm>
    </dsp:sp>
    <dsp:sp modelId="{98951B76-81D6-4C9C-9751-C0F65958F06E}">
      <dsp:nvSpPr>
        <dsp:cNvPr id="0" name=""/>
        <dsp:cNvSpPr/>
      </dsp:nvSpPr>
      <dsp:spPr>
        <a:xfrm>
          <a:off x="3223709" y="738947"/>
          <a:ext cx="147155" cy="551833"/>
        </a:xfrm>
        <a:custGeom>
          <a:avLst/>
          <a:gdLst/>
          <a:ahLst/>
          <a:cxnLst/>
          <a:rect l="0" t="0" r="0" b="0"/>
          <a:pathLst>
            <a:path>
              <a:moveTo>
                <a:pt x="0" y="0"/>
              </a:moveTo>
              <a:lnTo>
                <a:pt x="0" y="551833"/>
              </a:lnTo>
              <a:lnTo>
                <a:pt x="147155" y="551833"/>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CC575C-5512-4AFF-972F-C685D97E3C1A}">
      <dsp:nvSpPr>
        <dsp:cNvPr id="0" name=""/>
        <dsp:cNvSpPr/>
      </dsp:nvSpPr>
      <dsp:spPr>
        <a:xfrm>
          <a:off x="3370865" y="922891"/>
          <a:ext cx="1177245" cy="73577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602355"/>
              <a:satOff val="22222"/>
              <a:lumOff val="-326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Castle tours</a:t>
          </a:r>
        </a:p>
      </dsp:txBody>
      <dsp:txXfrm>
        <a:off x="3392415" y="944441"/>
        <a:ext cx="1134145" cy="692678"/>
      </dsp:txXfrm>
    </dsp:sp>
    <dsp:sp modelId="{3A369F68-2897-4D17-B6ED-8F2B631B9DCC}">
      <dsp:nvSpPr>
        <dsp:cNvPr id="0" name=""/>
        <dsp:cNvSpPr/>
      </dsp:nvSpPr>
      <dsp:spPr>
        <a:xfrm>
          <a:off x="3223709" y="738947"/>
          <a:ext cx="147155" cy="1471556"/>
        </a:xfrm>
        <a:custGeom>
          <a:avLst/>
          <a:gdLst/>
          <a:ahLst/>
          <a:cxnLst/>
          <a:rect l="0" t="0" r="0" b="0"/>
          <a:pathLst>
            <a:path>
              <a:moveTo>
                <a:pt x="0" y="0"/>
              </a:moveTo>
              <a:lnTo>
                <a:pt x="0" y="1471556"/>
              </a:lnTo>
              <a:lnTo>
                <a:pt x="147155" y="1471556"/>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7E61DC6-C467-47E2-9AA6-FD4051184F73}">
      <dsp:nvSpPr>
        <dsp:cNvPr id="0" name=""/>
        <dsp:cNvSpPr/>
      </dsp:nvSpPr>
      <dsp:spPr>
        <a:xfrm>
          <a:off x="3370865" y="1842614"/>
          <a:ext cx="1464304" cy="73577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903533"/>
              <a:satOff val="33333"/>
              <a:lumOff val="-490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Welsh language mini-sessions</a:t>
          </a:r>
        </a:p>
      </dsp:txBody>
      <dsp:txXfrm>
        <a:off x="3392415" y="1864164"/>
        <a:ext cx="1421204" cy="692678"/>
      </dsp:txXfrm>
    </dsp:sp>
    <dsp:sp modelId="{661F18BF-56ED-4636-9C32-B0773182E741}">
      <dsp:nvSpPr>
        <dsp:cNvPr id="0" name=""/>
        <dsp:cNvSpPr/>
      </dsp:nvSpPr>
      <dsp:spPr>
        <a:xfrm>
          <a:off x="3223709" y="738947"/>
          <a:ext cx="147155" cy="2391279"/>
        </a:xfrm>
        <a:custGeom>
          <a:avLst/>
          <a:gdLst/>
          <a:ahLst/>
          <a:cxnLst/>
          <a:rect l="0" t="0" r="0" b="0"/>
          <a:pathLst>
            <a:path>
              <a:moveTo>
                <a:pt x="0" y="0"/>
              </a:moveTo>
              <a:lnTo>
                <a:pt x="0" y="2391279"/>
              </a:lnTo>
              <a:lnTo>
                <a:pt x="147155" y="2391279"/>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91439D-A090-4A68-B5F9-49D3FC9C2170}">
      <dsp:nvSpPr>
        <dsp:cNvPr id="0" name=""/>
        <dsp:cNvSpPr/>
      </dsp:nvSpPr>
      <dsp:spPr>
        <a:xfrm>
          <a:off x="3370865" y="2762337"/>
          <a:ext cx="1464304" cy="73577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1204711"/>
              <a:satOff val="44444"/>
              <a:lumOff val="-653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Cultural parade &amp; storytelling</a:t>
          </a:r>
        </a:p>
      </dsp:txBody>
      <dsp:txXfrm>
        <a:off x="3392415" y="2783887"/>
        <a:ext cx="1421204" cy="692678"/>
      </dsp:txXfrm>
    </dsp:sp>
    <dsp:sp modelId="{CEE56723-0A7C-4106-BC59-8A71B7356F17}">
      <dsp:nvSpPr>
        <dsp:cNvPr id="0" name=""/>
        <dsp:cNvSpPr/>
      </dsp:nvSpPr>
      <dsp:spPr>
        <a:xfrm>
          <a:off x="3223709" y="738947"/>
          <a:ext cx="147155" cy="3311002"/>
        </a:xfrm>
        <a:custGeom>
          <a:avLst/>
          <a:gdLst/>
          <a:ahLst/>
          <a:cxnLst/>
          <a:rect l="0" t="0" r="0" b="0"/>
          <a:pathLst>
            <a:path>
              <a:moveTo>
                <a:pt x="0" y="0"/>
              </a:moveTo>
              <a:lnTo>
                <a:pt x="0" y="3311002"/>
              </a:lnTo>
              <a:lnTo>
                <a:pt x="147155" y="3311002"/>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81AA5D-011D-48CA-BF16-49688190B62A}">
      <dsp:nvSpPr>
        <dsp:cNvPr id="0" name=""/>
        <dsp:cNvSpPr/>
      </dsp:nvSpPr>
      <dsp:spPr>
        <a:xfrm>
          <a:off x="3370865" y="3682060"/>
          <a:ext cx="1838610" cy="73577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1505888"/>
              <a:satOff val="55556"/>
              <a:lumOff val="-817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a:t>
          </a:r>
          <a:r>
            <a:rPr lang="en-US" sz="1500" b="1" kern="1200" dirty="0" err="1"/>
            <a:t>Croeso</a:t>
          </a:r>
          <a:r>
            <a:rPr lang="en-US" sz="1500" b="1" kern="1200" dirty="0"/>
            <a:t> Passport” zone activity trail</a:t>
          </a:r>
        </a:p>
      </dsp:txBody>
      <dsp:txXfrm>
        <a:off x="3392415" y="3703610"/>
        <a:ext cx="1795510" cy="692678"/>
      </dsp:txXfrm>
    </dsp:sp>
    <dsp:sp modelId="{A588CCBA-E9BE-48E0-B03C-2AC3C353BBCD}">
      <dsp:nvSpPr>
        <dsp:cNvPr id="0" name=""/>
        <dsp:cNvSpPr/>
      </dsp:nvSpPr>
      <dsp:spPr>
        <a:xfrm>
          <a:off x="3223709" y="738947"/>
          <a:ext cx="147155" cy="4230725"/>
        </a:xfrm>
        <a:custGeom>
          <a:avLst/>
          <a:gdLst/>
          <a:ahLst/>
          <a:cxnLst/>
          <a:rect l="0" t="0" r="0" b="0"/>
          <a:pathLst>
            <a:path>
              <a:moveTo>
                <a:pt x="0" y="0"/>
              </a:moveTo>
              <a:lnTo>
                <a:pt x="0" y="4230725"/>
              </a:lnTo>
              <a:lnTo>
                <a:pt x="147155" y="4230725"/>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DFD0C4-A91C-4659-85E4-5DF53F59380B}">
      <dsp:nvSpPr>
        <dsp:cNvPr id="0" name=""/>
        <dsp:cNvSpPr/>
      </dsp:nvSpPr>
      <dsp:spPr>
        <a:xfrm>
          <a:off x="3370865" y="4601783"/>
          <a:ext cx="1939535" cy="73577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1807066"/>
              <a:satOff val="66667"/>
              <a:lumOff val="-980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Evening “Taste of Wales” chef-led feast</a:t>
          </a:r>
        </a:p>
      </dsp:txBody>
      <dsp:txXfrm>
        <a:off x="3392415" y="4623333"/>
        <a:ext cx="1896435" cy="692678"/>
      </dsp:txXfrm>
    </dsp:sp>
    <dsp:sp modelId="{225160B0-FBE0-4A04-8C49-26213FC12086}">
      <dsp:nvSpPr>
        <dsp:cNvPr id="0" name=""/>
        <dsp:cNvSpPr/>
      </dsp:nvSpPr>
      <dsp:spPr>
        <a:xfrm>
          <a:off x="4916000" y="3169"/>
          <a:ext cx="1471556" cy="735778"/>
        </a:xfrm>
        <a:prstGeom prst="roundRect">
          <a:avLst>
            <a:gd name="adj" fmla="val 10000"/>
          </a:avLst>
        </a:prstGeom>
        <a:solidFill>
          <a:schemeClr val="accent3">
            <a:hueOff val="2710599"/>
            <a:satOff val="100000"/>
            <a:lumOff val="-14706"/>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8105" tIns="52070" rIns="78105" bIns="52070" numCol="1" spcCol="1270" anchor="ctr" anchorCtr="0">
          <a:noAutofit/>
        </a:bodyPr>
        <a:lstStyle/>
        <a:p>
          <a:pPr marL="0" lvl="0" indent="0" algn="ctr" defTabSz="1822450">
            <a:lnSpc>
              <a:spcPct val="90000"/>
            </a:lnSpc>
            <a:spcBef>
              <a:spcPct val="0"/>
            </a:spcBef>
            <a:spcAft>
              <a:spcPct val="35000"/>
            </a:spcAft>
            <a:buNone/>
          </a:pPr>
          <a:r>
            <a:rPr lang="en-US" sz="4100" b="1" kern="1200" dirty="0"/>
            <a:t>Day 3</a:t>
          </a:r>
        </a:p>
      </dsp:txBody>
      <dsp:txXfrm>
        <a:off x="4937550" y="24719"/>
        <a:ext cx="1428456" cy="692678"/>
      </dsp:txXfrm>
    </dsp:sp>
    <dsp:sp modelId="{3439A8B7-A796-4D25-AC21-D496B874A825}">
      <dsp:nvSpPr>
        <dsp:cNvPr id="0" name=""/>
        <dsp:cNvSpPr/>
      </dsp:nvSpPr>
      <dsp:spPr>
        <a:xfrm>
          <a:off x="5063155" y="738947"/>
          <a:ext cx="147155" cy="551833"/>
        </a:xfrm>
        <a:custGeom>
          <a:avLst/>
          <a:gdLst/>
          <a:ahLst/>
          <a:cxnLst/>
          <a:rect l="0" t="0" r="0" b="0"/>
          <a:pathLst>
            <a:path>
              <a:moveTo>
                <a:pt x="0" y="0"/>
              </a:moveTo>
              <a:lnTo>
                <a:pt x="0" y="551833"/>
              </a:lnTo>
              <a:lnTo>
                <a:pt x="147155" y="551833"/>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FB01927-392F-427A-945D-E50E8522A1D7}">
      <dsp:nvSpPr>
        <dsp:cNvPr id="0" name=""/>
        <dsp:cNvSpPr/>
      </dsp:nvSpPr>
      <dsp:spPr>
        <a:xfrm>
          <a:off x="5210311" y="922891"/>
          <a:ext cx="1177245" cy="73577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2108244"/>
              <a:satOff val="77778"/>
              <a:lumOff val="-1143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Nature walks</a:t>
          </a:r>
        </a:p>
      </dsp:txBody>
      <dsp:txXfrm>
        <a:off x="5231861" y="944441"/>
        <a:ext cx="1134145" cy="692678"/>
      </dsp:txXfrm>
    </dsp:sp>
    <dsp:sp modelId="{3F846AD0-7633-401D-9E8A-9BED71A2B786}">
      <dsp:nvSpPr>
        <dsp:cNvPr id="0" name=""/>
        <dsp:cNvSpPr/>
      </dsp:nvSpPr>
      <dsp:spPr>
        <a:xfrm>
          <a:off x="5063155" y="738947"/>
          <a:ext cx="147155" cy="1471556"/>
        </a:xfrm>
        <a:custGeom>
          <a:avLst/>
          <a:gdLst/>
          <a:ahLst/>
          <a:cxnLst/>
          <a:rect l="0" t="0" r="0" b="0"/>
          <a:pathLst>
            <a:path>
              <a:moveTo>
                <a:pt x="0" y="0"/>
              </a:moveTo>
              <a:lnTo>
                <a:pt x="0" y="1471556"/>
              </a:lnTo>
              <a:lnTo>
                <a:pt x="147155" y="1471556"/>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3FB911-9218-49B8-9BC8-F8226CD0152E}">
      <dsp:nvSpPr>
        <dsp:cNvPr id="0" name=""/>
        <dsp:cNvSpPr/>
      </dsp:nvSpPr>
      <dsp:spPr>
        <a:xfrm>
          <a:off x="5210311" y="1842614"/>
          <a:ext cx="1177245" cy="73577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2409421"/>
              <a:satOff val="88889"/>
              <a:lumOff val="-1307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Farewell brunch</a:t>
          </a:r>
        </a:p>
      </dsp:txBody>
      <dsp:txXfrm>
        <a:off x="5231861" y="1864164"/>
        <a:ext cx="1134145" cy="692678"/>
      </dsp:txXfrm>
    </dsp:sp>
    <dsp:sp modelId="{EE7FC8B9-D0FB-4AE4-80CC-A8A6BFF028AA}">
      <dsp:nvSpPr>
        <dsp:cNvPr id="0" name=""/>
        <dsp:cNvSpPr/>
      </dsp:nvSpPr>
      <dsp:spPr>
        <a:xfrm>
          <a:off x="5063155" y="738947"/>
          <a:ext cx="147155" cy="2391279"/>
        </a:xfrm>
        <a:custGeom>
          <a:avLst/>
          <a:gdLst/>
          <a:ahLst/>
          <a:cxnLst/>
          <a:rect l="0" t="0" r="0" b="0"/>
          <a:pathLst>
            <a:path>
              <a:moveTo>
                <a:pt x="0" y="0"/>
              </a:moveTo>
              <a:lnTo>
                <a:pt x="0" y="2391279"/>
              </a:lnTo>
              <a:lnTo>
                <a:pt x="147155" y="2391279"/>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314441-3ECA-4418-BF68-555DE6761662}">
      <dsp:nvSpPr>
        <dsp:cNvPr id="0" name=""/>
        <dsp:cNvSpPr/>
      </dsp:nvSpPr>
      <dsp:spPr>
        <a:xfrm>
          <a:off x="5210311" y="2762337"/>
          <a:ext cx="1177245" cy="73577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Artisan market</a:t>
          </a:r>
        </a:p>
      </dsp:txBody>
      <dsp:txXfrm>
        <a:off x="5231861" y="2783887"/>
        <a:ext cx="1134145" cy="69267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6E6969-0484-4222-A77E-AFA2A1C2C1E3}">
      <dsp:nvSpPr>
        <dsp:cNvPr id="0" name=""/>
        <dsp:cNvSpPr/>
      </dsp:nvSpPr>
      <dsp:spPr>
        <a:xfrm>
          <a:off x="-6818582" y="-1043426"/>
          <a:ext cx="8121891" cy="8121891"/>
        </a:xfrm>
        <a:prstGeom prst="blockArc">
          <a:avLst>
            <a:gd name="adj1" fmla="val 18900000"/>
            <a:gd name="adj2" fmla="val 2700000"/>
            <a:gd name="adj3" fmla="val 266"/>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492475-EA3B-4E26-A543-A7C95D995EB8}">
      <dsp:nvSpPr>
        <dsp:cNvPr id="0" name=""/>
        <dsp:cNvSpPr/>
      </dsp:nvSpPr>
      <dsp:spPr>
        <a:xfrm>
          <a:off x="423357" y="274352"/>
          <a:ext cx="6366266" cy="54846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5344"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t>Site setup and signage</a:t>
          </a:r>
        </a:p>
      </dsp:txBody>
      <dsp:txXfrm>
        <a:off x="423357" y="274352"/>
        <a:ext cx="6366266" cy="548464"/>
      </dsp:txXfrm>
    </dsp:sp>
    <dsp:sp modelId="{23C95E8F-C5AB-4747-9A2D-03B167BA269F}">
      <dsp:nvSpPr>
        <dsp:cNvPr id="0" name=""/>
        <dsp:cNvSpPr/>
      </dsp:nvSpPr>
      <dsp:spPr>
        <a:xfrm>
          <a:off x="80567" y="205794"/>
          <a:ext cx="685580" cy="685580"/>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0222FF-1FDC-4BF7-9843-F4C5ADD3DCF1}">
      <dsp:nvSpPr>
        <dsp:cNvPr id="0" name=""/>
        <dsp:cNvSpPr/>
      </dsp:nvSpPr>
      <dsp:spPr>
        <a:xfrm>
          <a:off x="920041" y="1097532"/>
          <a:ext cx="5869582" cy="54846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5344"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t>Staff and volunteer roles (guides, hospitality, logistics)</a:t>
          </a:r>
        </a:p>
      </dsp:txBody>
      <dsp:txXfrm>
        <a:off x="920041" y="1097532"/>
        <a:ext cx="5869582" cy="548464"/>
      </dsp:txXfrm>
    </dsp:sp>
    <dsp:sp modelId="{41B85FBA-0E7F-4394-BB63-3E35DFB1346A}">
      <dsp:nvSpPr>
        <dsp:cNvPr id="0" name=""/>
        <dsp:cNvSpPr/>
      </dsp:nvSpPr>
      <dsp:spPr>
        <a:xfrm>
          <a:off x="577251" y="1028973"/>
          <a:ext cx="685580" cy="685580"/>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DDBC5E9-29E6-4B3B-A60E-D7116BE24123}">
      <dsp:nvSpPr>
        <dsp:cNvPr id="0" name=""/>
        <dsp:cNvSpPr/>
      </dsp:nvSpPr>
      <dsp:spPr>
        <a:xfrm>
          <a:off x="1192221" y="1920107"/>
          <a:ext cx="5597402" cy="54846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5344"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t>Registration &amp; info desks</a:t>
          </a:r>
        </a:p>
      </dsp:txBody>
      <dsp:txXfrm>
        <a:off x="1192221" y="1920107"/>
        <a:ext cx="5597402" cy="548464"/>
      </dsp:txXfrm>
    </dsp:sp>
    <dsp:sp modelId="{6D5BBFD0-835D-4A4B-9B71-010F4324D19C}">
      <dsp:nvSpPr>
        <dsp:cNvPr id="0" name=""/>
        <dsp:cNvSpPr/>
      </dsp:nvSpPr>
      <dsp:spPr>
        <a:xfrm>
          <a:off x="849431" y="1851549"/>
          <a:ext cx="685580" cy="685580"/>
        </a:xfrm>
        <a:prstGeom prst="ellipse">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F7FE04F-CB0E-4805-940C-097D35CC5286}">
      <dsp:nvSpPr>
        <dsp:cNvPr id="0" name=""/>
        <dsp:cNvSpPr/>
      </dsp:nvSpPr>
      <dsp:spPr>
        <a:xfrm>
          <a:off x="1279126" y="2743286"/>
          <a:ext cx="5510497" cy="54846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5344"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t>Live coordination with vendors</a:t>
          </a:r>
        </a:p>
      </dsp:txBody>
      <dsp:txXfrm>
        <a:off x="1279126" y="2743286"/>
        <a:ext cx="5510497" cy="548464"/>
      </dsp:txXfrm>
    </dsp:sp>
    <dsp:sp modelId="{ED649073-7962-469F-B18E-A5C83A1751AC}">
      <dsp:nvSpPr>
        <dsp:cNvPr id="0" name=""/>
        <dsp:cNvSpPr/>
      </dsp:nvSpPr>
      <dsp:spPr>
        <a:xfrm>
          <a:off x="936336" y="2674728"/>
          <a:ext cx="685580" cy="685580"/>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900B31-DBEA-44A2-BDAF-BC41D3258510}">
      <dsp:nvSpPr>
        <dsp:cNvPr id="0" name=""/>
        <dsp:cNvSpPr/>
      </dsp:nvSpPr>
      <dsp:spPr>
        <a:xfrm>
          <a:off x="1192221" y="3566466"/>
          <a:ext cx="5597402" cy="54846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5344"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t>Tech support (sound, lights, screens)</a:t>
          </a:r>
        </a:p>
      </dsp:txBody>
      <dsp:txXfrm>
        <a:off x="1192221" y="3566466"/>
        <a:ext cx="5597402" cy="548464"/>
      </dsp:txXfrm>
    </dsp:sp>
    <dsp:sp modelId="{2EC7AD61-C0D1-4B37-A29D-80627AF118DD}">
      <dsp:nvSpPr>
        <dsp:cNvPr id="0" name=""/>
        <dsp:cNvSpPr/>
      </dsp:nvSpPr>
      <dsp:spPr>
        <a:xfrm>
          <a:off x="849431" y="3497908"/>
          <a:ext cx="685580" cy="685580"/>
        </a:xfrm>
        <a:prstGeom prst="ellipse">
          <a:avLst/>
        </a:prstGeom>
        <a:solidFill>
          <a:schemeClr val="lt1">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72B9C2-879A-42F1-899A-8B44E9DF1064}">
      <dsp:nvSpPr>
        <dsp:cNvPr id="0" name=""/>
        <dsp:cNvSpPr/>
      </dsp:nvSpPr>
      <dsp:spPr>
        <a:xfrm>
          <a:off x="920041" y="4389041"/>
          <a:ext cx="5869582" cy="54846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5344"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t>Guest experience monitoring</a:t>
          </a:r>
        </a:p>
      </dsp:txBody>
      <dsp:txXfrm>
        <a:off x="920041" y="4389041"/>
        <a:ext cx="5869582" cy="548464"/>
      </dsp:txXfrm>
    </dsp:sp>
    <dsp:sp modelId="{FCA312F7-BBF2-4F65-BC3C-10B41294CF30}">
      <dsp:nvSpPr>
        <dsp:cNvPr id="0" name=""/>
        <dsp:cNvSpPr/>
      </dsp:nvSpPr>
      <dsp:spPr>
        <a:xfrm>
          <a:off x="577251" y="4320483"/>
          <a:ext cx="685580" cy="685580"/>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5DACE7E-C1D0-4662-9325-9C2688CA3DDA}">
      <dsp:nvSpPr>
        <dsp:cNvPr id="0" name=""/>
        <dsp:cNvSpPr/>
      </dsp:nvSpPr>
      <dsp:spPr>
        <a:xfrm>
          <a:off x="423357" y="5212220"/>
          <a:ext cx="6366266" cy="54846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5344"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t>Daily team briefings</a:t>
          </a:r>
        </a:p>
      </dsp:txBody>
      <dsp:txXfrm>
        <a:off x="423357" y="5212220"/>
        <a:ext cx="6366266" cy="548464"/>
      </dsp:txXfrm>
    </dsp:sp>
    <dsp:sp modelId="{8EE70158-557D-449D-A372-6A56D6F579CF}">
      <dsp:nvSpPr>
        <dsp:cNvPr id="0" name=""/>
        <dsp:cNvSpPr/>
      </dsp:nvSpPr>
      <dsp:spPr>
        <a:xfrm>
          <a:off x="80567" y="5143662"/>
          <a:ext cx="685580" cy="685580"/>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F91788-A4DB-480C-AE0B-4460306DA31D}">
      <dsp:nvSpPr>
        <dsp:cNvPr id="0" name=""/>
        <dsp:cNvSpPr/>
      </dsp:nvSpPr>
      <dsp:spPr>
        <a:xfrm>
          <a:off x="668868" y="1686"/>
          <a:ext cx="2268290" cy="1562852"/>
        </a:xfrm>
        <a:prstGeom prst="roundRect">
          <a:avLst/>
        </a:prstGeom>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A614E6-62D9-4B91-8790-DC85BA639B63}">
      <dsp:nvSpPr>
        <dsp:cNvPr id="0" name=""/>
        <dsp:cNvSpPr/>
      </dsp:nvSpPr>
      <dsp:spPr>
        <a:xfrm>
          <a:off x="668868" y="1564538"/>
          <a:ext cx="2268290" cy="841535"/>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rPr>
            <a:t>Guest feedback forms (QR survey)</a:t>
          </a:r>
        </a:p>
      </dsp:txBody>
      <dsp:txXfrm>
        <a:off x="668868" y="1564538"/>
        <a:ext cx="2268290" cy="841535"/>
      </dsp:txXfrm>
    </dsp:sp>
    <dsp:sp modelId="{38E9A7CC-3F0D-4D45-9DDE-C905E9587808}">
      <dsp:nvSpPr>
        <dsp:cNvPr id="0" name=""/>
        <dsp:cNvSpPr/>
      </dsp:nvSpPr>
      <dsp:spPr>
        <a:xfrm>
          <a:off x="3164083" y="1686"/>
          <a:ext cx="2268290" cy="1562852"/>
        </a:xfrm>
        <a:prstGeom prst="roundRect">
          <a:avLst/>
        </a:prstGeom>
        <a:blipFill rotWithShape="1">
          <a:blip xmlns:r="http://schemas.openxmlformats.org/officeDocument/2006/relationships" r:embed="rId2" cstate="email">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96734E-CA0C-4E15-AC0C-47325D8221AF}">
      <dsp:nvSpPr>
        <dsp:cNvPr id="0" name=""/>
        <dsp:cNvSpPr/>
      </dsp:nvSpPr>
      <dsp:spPr>
        <a:xfrm>
          <a:off x="3164083" y="1564538"/>
          <a:ext cx="2268290" cy="841535"/>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rPr>
            <a:t>Social media reach &amp; engagement</a:t>
          </a:r>
        </a:p>
      </dsp:txBody>
      <dsp:txXfrm>
        <a:off x="3164083" y="1564538"/>
        <a:ext cx="2268290" cy="841535"/>
      </dsp:txXfrm>
    </dsp:sp>
    <dsp:sp modelId="{509F95F9-ED16-405E-B9F8-68997E2AA57E}">
      <dsp:nvSpPr>
        <dsp:cNvPr id="0" name=""/>
        <dsp:cNvSpPr/>
      </dsp:nvSpPr>
      <dsp:spPr>
        <a:xfrm>
          <a:off x="5659298" y="1686"/>
          <a:ext cx="2268290" cy="1562852"/>
        </a:xfrm>
        <a:prstGeom prst="roundRect">
          <a:avLst/>
        </a:prstGeom>
        <a:blipFill rotWithShape="1">
          <a:blip xmlns:r="http://schemas.openxmlformats.org/officeDocument/2006/relationships" r:embed="rId3" cstate="email">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7CC9F2-FD89-46C9-B5CE-573F1FB612D0}">
      <dsp:nvSpPr>
        <dsp:cNvPr id="0" name=""/>
        <dsp:cNvSpPr/>
      </dsp:nvSpPr>
      <dsp:spPr>
        <a:xfrm>
          <a:off x="5659298" y="1564538"/>
          <a:ext cx="2268290" cy="841535"/>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rPr>
            <a:t>Press/media coverage analysis</a:t>
          </a:r>
        </a:p>
      </dsp:txBody>
      <dsp:txXfrm>
        <a:off x="5659298" y="1564538"/>
        <a:ext cx="2268290" cy="841535"/>
      </dsp:txXfrm>
    </dsp:sp>
    <dsp:sp modelId="{627CECBD-71F1-404E-AD93-A87CC1B55CB0}">
      <dsp:nvSpPr>
        <dsp:cNvPr id="0" name=""/>
        <dsp:cNvSpPr/>
      </dsp:nvSpPr>
      <dsp:spPr>
        <a:xfrm>
          <a:off x="8154512" y="1686"/>
          <a:ext cx="2268290" cy="1562852"/>
        </a:xfrm>
        <a:prstGeom prst="roundRect">
          <a:avLst/>
        </a:prstGeom>
        <a:blipFill rotWithShape="1">
          <a:blip xmlns:r="http://schemas.openxmlformats.org/officeDocument/2006/relationships" r:embed="rId4" cstate="email">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549E30-AF52-475C-B866-4059F9154CCD}">
      <dsp:nvSpPr>
        <dsp:cNvPr id="0" name=""/>
        <dsp:cNvSpPr/>
      </dsp:nvSpPr>
      <dsp:spPr>
        <a:xfrm>
          <a:off x="8154512" y="1564538"/>
          <a:ext cx="2268290" cy="841535"/>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rPr>
            <a:t>Local business income impact</a:t>
          </a:r>
        </a:p>
      </dsp:txBody>
      <dsp:txXfrm>
        <a:off x="8154512" y="1564538"/>
        <a:ext cx="2268290" cy="841535"/>
      </dsp:txXfrm>
    </dsp:sp>
    <dsp:sp modelId="{44AB1299-2A56-493F-A9AE-71374AE9426A}">
      <dsp:nvSpPr>
        <dsp:cNvPr id="0" name=""/>
        <dsp:cNvSpPr/>
      </dsp:nvSpPr>
      <dsp:spPr>
        <a:xfrm>
          <a:off x="1916476" y="2632903"/>
          <a:ext cx="2268290" cy="1562852"/>
        </a:xfrm>
        <a:prstGeom prst="roundRect">
          <a:avLst/>
        </a:prstGeom>
        <a:blipFill rotWithShape="1">
          <a:blip xmlns:r="http://schemas.openxmlformats.org/officeDocument/2006/relationships" r:embed="rId5" cstate="email">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FB9F72-0DED-49AA-AB45-C05408D9625B}">
      <dsp:nvSpPr>
        <dsp:cNvPr id="0" name=""/>
        <dsp:cNvSpPr/>
      </dsp:nvSpPr>
      <dsp:spPr>
        <a:xfrm>
          <a:off x="1916476" y="4195755"/>
          <a:ext cx="2268290" cy="841535"/>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rPr>
            <a:t>Attendance vs forecast</a:t>
          </a:r>
        </a:p>
      </dsp:txBody>
      <dsp:txXfrm>
        <a:off x="1916476" y="4195755"/>
        <a:ext cx="2268290" cy="841535"/>
      </dsp:txXfrm>
    </dsp:sp>
    <dsp:sp modelId="{4A903C19-66F9-4A7E-9A77-72DD0FCAF784}">
      <dsp:nvSpPr>
        <dsp:cNvPr id="0" name=""/>
        <dsp:cNvSpPr/>
      </dsp:nvSpPr>
      <dsp:spPr>
        <a:xfrm>
          <a:off x="4411690" y="2632903"/>
          <a:ext cx="2268290" cy="1562852"/>
        </a:xfrm>
        <a:prstGeom prst="roundRect">
          <a:avLst/>
        </a:prstGeom>
        <a:blipFill rotWithShape="1">
          <a:blip xmlns:r="http://schemas.openxmlformats.org/officeDocument/2006/relationships" r:embed="rId6" cstate="email">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1C43B2-237F-40D0-8CE2-1F7648C29060}">
      <dsp:nvSpPr>
        <dsp:cNvPr id="0" name=""/>
        <dsp:cNvSpPr/>
      </dsp:nvSpPr>
      <dsp:spPr>
        <a:xfrm>
          <a:off x="4411690" y="4195755"/>
          <a:ext cx="2268290" cy="841535"/>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rPr>
            <a:t>Post-event debrief with stakeholders</a:t>
          </a:r>
        </a:p>
      </dsp:txBody>
      <dsp:txXfrm>
        <a:off x="4411690" y="4195755"/>
        <a:ext cx="2268290" cy="841535"/>
      </dsp:txXfrm>
    </dsp:sp>
    <dsp:sp modelId="{BF855EDD-96D1-4810-84D3-61108A2D6731}">
      <dsp:nvSpPr>
        <dsp:cNvPr id="0" name=""/>
        <dsp:cNvSpPr/>
      </dsp:nvSpPr>
      <dsp:spPr>
        <a:xfrm>
          <a:off x="6906905" y="2632903"/>
          <a:ext cx="2268290" cy="1562852"/>
        </a:xfrm>
        <a:prstGeom prst="roundRect">
          <a:avLst/>
        </a:prstGeom>
        <a:blipFill rotWithShape="1">
          <a:blip xmlns:r="http://schemas.openxmlformats.org/officeDocument/2006/relationships" r:embed="rId7" cstate="email">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647242-E86A-4053-AE25-D55D2DBC2A9F}">
      <dsp:nvSpPr>
        <dsp:cNvPr id="0" name=""/>
        <dsp:cNvSpPr/>
      </dsp:nvSpPr>
      <dsp:spPr>
        <a:xfrm>
          <a:off x="6906905" y="4195755"/>
          <a:ext cx="2268290" cy="841535"/>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rPr>
            <a:t>Report shared with Visit Wales</a:t>
          </a:r>
        </a:p>
      </dsp:txBody>
      <dsp:txXfrm>
        <a:off x="6906905" y="4195755"/>
        <a:ext cx="2268290" cy="841535"/>
      </dsp:txXfrm>
    </dsp:sp>
  </dsp:spTree>
</dsp:drawing>
</file>

<file path=ppt/diagrams/layout1.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861E70-97CB-404F-BA47-FC25526AB2FF}" type="datetimeFigureOut">
              <a:rPr lang="en-US" smtClean="0"/>
              <a:t>5/20/2025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5F8BF7-7086-4C68-BBE7-A3C4D8B8BFBB}" type="slidenum">
              <a:rPr lang="en-US" smtClean="0"/>
              <a:t>‹#›</a:t>
            </a:fld>
            <a:endParaRPr lang="en-US"/>
          </a:p>
        </p:txBody>
      </p:sp>
    </p:spTree>
    <p:extLst>
      <p:ext uri="{BB962C8B-B14F-4D97-AF65-F5344CB8AC3E}">
        <p14:creationId xmlns:p14="http://schemas.microsoft.com/office/powerpoint/2010/main" val="32337958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0" dirty="0"/>
              <a:t>Good afternoon.</a:t>
            </a:r>
          </a:p>
          <a:p>
            <a:pPr>
              <a:buNone/>
            </a:pPr>
            <a:r>
              <a:rPr lang="en-GB" b="0" dirty="0"/>
              <a:t>Let me invite you to picture something.</a:t>
            </a:r>
          </a:p>
          <a:p>
            <a:pPr>
              <a:buNone/>
            </a:pPr>
            <a:r>
              <a:rPr lang="en-GB" b="0" dirty="0"/>
              <a:t>Imagine a spectacular three-day cultural event — set in the majestic town of Conwy, framed by the historic castle walls and the raw beauty of coastal Wales. An event where international delegates don’t just visit… they connect. They taste, they listen, they feel the spirit of Wales — deeply and authentically.</a:t>
            </a:r>
          </a:p>
          <a:p>
            <a:pPr>
              <a:buNone/>
            </a:pPr>
            <a:r>
              <a:rPr lang="en-GB" b="0" dirty="0"/>
              <a:t>Now — here’s the opportunity.</a:t>
            </a:r>
          </a:p>
          <a:p>
            <a:pPr>
              <a:buNone/>
            </a:pPr>
            <a:r>
              <a:rPr lang="en-GB" b="0" dirty="0"/>
              <a:t>As part of the Year of </a:t>
            </a:r>
            <a:r>
              <a:rPr lang="en-GB" b="0" dirty="0" err="1"/>
              <a:t>Croeso</a:t>
            </a:r>
            <a:r>
              <a:rPr lang="en-GB" b="0" dirty="0"/>
              <a:t> 2025, I propose a hybrid cultural MICE event — Meetings, Incentives, Conferences, Exhibitions — targeted at international visitors, business groups, and culturally curious travellers.</a:t>
            </a:r>
          </a:p>
          <a:p>
            <a:pPr>
              <a:buNone/>
            </a:pPr>
            <a:r>
              <a:rPr lang="en-GB" b="0" dirty="0"/>
              <a:t>Why? Because I am responding to two big trends: the rising global demand for immersive, meaningful travel, and the need for rural economic stimulation in Wales. This event taps both.</a:t>
            </a:r>
          </a:p>
          <a:p>
            <a:pPr>
              <a:buNone/>
            </a:pPr>
            <a:r>
              <a:rPr lang="en-GB" b="0" dirty="0"/>
              <a:t>According to Getz and Page, events like these don’t just entertain. They generate lasting economic and socio-cultural returns, especially when they're tied into a national strategy. And mine is. This event is aligned tightly with the Welsh Government’s cultural tourism framework, and resonates with the </a:t>
            </a:r>
            <a:r>
              <a:rPr lang="en-GB" b="0"/>
              <a:t>emotional pull. </a:t>
            </a:r>
            <a:r>
              <a:rPr lang="en-GB" b="0" dirty="0"/>
              <a:t>Visit Britain (2024) says long-haul travellers are craving: place, identity, storytelling.</a:t>
            </a:r>
          </a:p>
          <a:p>
            <a:pPr>
              <a:buNone/>
            </a:pPr>
            <a:r>
              <a:rPr lang="en-GB" b="0" dirty="0"/>
              <a:t>Where does it all happen?</a:t>
            </a:r>
          </a:p>
          <a:p>
            <a:pPr>
              <a:buNone/>
            </a:pPr>
            <a:r>
              <a:rPr lang="en-GB" b="0" dirty="0"/>
              <a:t>Our anchor setting is Conwy — a location that oozes historical charm and visual impact. And we’ve secured a luxury partner in St Brides Spa Hotel to ensure every MICE delegate enjoys not just comfort, but a lasting, premium impression of Wales.</a:t>
            </a:r>
          </a:p>
          <a:p>
            <a:pPr>
              <a:buNone/>
            </a:pPr>
            <a:r>
              <a:rPr lang="en-GB" b="0" dirty="0"/>
              <a:t>This is not a one-off festival. This is a market-smart, strategic tourism investment — with culture at its heart and measurable returns at its finish line.</a:t>
            </a:r>
          </a:p>
          <a:p>
            <a:pPr>
              <a:buNone/>
            </a:pPr>
            <a:r>
              <a:rPr lang="en-GB" b="0" i="1" dirty="0"/>
              <a:t>(Short pause)</a:t>
            </a:r>
            <a:endParaRPr lang="en-GB" b="0" dirty="0"/>
          </a:p>
          <a:p>
            <a:r>
              <a:rPr lang="en-GB" b="0" dirty="0"/>
              <a:t>Let’s dive deeper into the event concept.</a:t>
            </a:r>
          </a:p>
          <a:p>
            <a:endParaRPr lang="en-US" b="0" dirty="0"/>
          </a:p>
        </p:txBody>
      </p:sp>
      <p:sp>
        <p:nvSpPr>
          <p:cNvPr id="4" name="Slide Number Placeholder 3"/>
          <p:cNvSpPr>
            <a:spLocks noGrp="1"/>
          </p:cNvSpPr>
          <p:nvPr>
            <p:ph type="sldNum" sz="quarter" idx="10"/>
          </p:nvPr>
        </p:nvSpPr>
        <p:spPr/>
        <p:txBody>
          <a:bodyPr/>
          <a:lstStyle/>
          <a:p>
            <a:fld id="{B55F8BF7-7086-4C68-BBE7-A3C4D8B8BFBB}" type="slidenum">
              <a:rPr lang="en-US" smtClean="0"/>
              <a:t>2</a:t>
            </a:fld>
            <a:endParaRPr lang="en-US"/>
          </a:p>
        </p:txBody>
      </p:sp>
    </p:spTree>
    <p:extLst>
      <p:ext uri="{BB962C8B-B14F-4D97-AF65-F5344CB8AC3E}">
        <p14:creationId xmlns:p14="http://schemas.microsoft.com/office/powerpoint/2010/main" val="23981074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This isn’t your standard business conference — this is </a:t>
            </a:r>
            <a:r>
              <a:rPr lang="en-GB" b="1" dirty="0"/>
              <a:t>Cymru reimagined</a:t>
            </a:r>
            <a:r>
              <a:rPr lang="en-GB" dirty="0"/>
              <a:t> as an experiential stage.</a:t>
            </a:r>
          </a:p>
          <a:p>
            <a:pPr>
              <a:buNone/>
            </a:pPr>
            <a:r>
              <a:rPr lang="en-GB" dirty="0"/>
              <a:t>So what exactly is this event?</a:t>
            </a:r>
          </a:p>
          <a:p>
            <a:pPr>
              <a:buNone/>
            </a:pPr>
            <a:r>
              <a:rPr lang="en-GB" dirty="0" err="1"/>
              <a:t>Iam</a:t>
            </a:r>
            <a:r>
              <a:rPr lang="en-GB" dirty="0"/>
              <a:t> calling it a </a:t>
            </a:r>
            <a:r>
              <a:rPr lang="en-GB" b="1" dirty="0"/>
              <a:t>hybrid cultural MICE event</a:t>
            </a:r>
            <a:r>
              <a:rPr lang="en-GB" dirty="0"/>
              <a:t> — designed to blend </a:t>
            </a:r>
            <a:r>
              <a:rPr lang="en-GB" b="1" dirty="0"/>
              <a:t>business networking with authentic cultural immersion</a:t>
            </a:r>
            <a:r>
              <a:rPr lang="en-GB" dirty="0"/>
              <a:t>. It’s smart because it speaks to two audiences at once. Business delegates want ROI, connections, and professionalism. But travellers — especially post-2020 — want meaning, memory, and emotion.</a:t>
            </a:r>
          </a:p>
          <a:p>
            <a:pPr>
              <a:buNone/>
            </a:pPr>
            <a:r>
              <a:rPr lang="en-GB" dirty="0"/>
              <a:t>This concept does both.</a:t>
            </a:r>
          </a:p>
          <a:p>
            <a:pPr>
              <a:buNone/>
            </a:pPr>
            <a:r>
              <a:rPr lang="en-GB" dirty="0"/>
              <a:t>It’s built around </a:t>
            </a:r>
            <a:r>
              <a:rPr lang="en-GB" b="1" dirty="0"/>
              <a:t>storytelling, food, music, and art</a:t>
            </a:r>
            <a:r>
              <a:rPr lang="en-GB" dirty="0"/>
              <a:t> — but not passively. Delegates don’t just observe — they participate. Think hands-on language workshops. Curated storytelling sessions around identity and landscape. Dinners that feel like a homecoming.</a:t>
            </a:r>
          </a:p>
          <a:p>
            <a:pPr>
              <a:buNone/>
            </a:pPr>
            <a:r>
              <a:rPr lang="en-GB" dirty="0"/>
              <a:t>Why does this matter?</a:t>
            </a:r>
          </a:p>
          <a:p>
            <a:pPr>
              <a:buNone/>
            </a:pPr>
            <a:r>
              <a:rPr lang="en-GB" dirty="0"/>
              <a:t>Because, as </a:t>
            </a:r>
            <a:r>
              <a:rPr lang="en-GB" b="1" dirty="0"/>
              <a:t>Quinn (2013)</a:t>
            </a:r>
            <a:r>
              <a:rPr lang="en-GB" dirty="0"/>
              <a:t> points out, modern tourism is no longer just about sightseeing — it’s about </a:t>
            </a:r>
            <a:r>
              <a:rPr lang="en-GB" b="0" dirty="0"/>
              <a:t>experiential connection</a:t>
            </a:r>
            <a:r>
              <a:rPr lang="en-GB" dirty="0"/>
              <a:t>. People want to belong, even temporarily. And by fusing the legendary Welsh “</a:t>
            </a:r>
            <a:r>
              <a:rPr lang="en-GB" dirty="0" err="1"/>
              <a:t>Croeso</a:t>
            </a:r>
            <a:r>
              <a:rPr lang="en-GB" dirty="0"/>
              <a:t>” — our culture of welcome — with immersive touchpoints, we make that belonging real.</a:t>
            </a:r>
          </a:p>
          <a:p>
            <a:pPr>
              <a:buNone/>
            </a:pPr>
            <a:r>
              <a:rPr lang="en-GB" dirty="0"/>
              <a:t>There’s also </a:t>
            </a:r>
            <a:r>
              <a:rPr lang="en-GB" b="0" dirty="0"/>
              <a:t>emotional branding </a:t>
            </a:r>
            <a:r>
              <a:rPr lang="en-GB" dirty="0"/>
              <a:t>at play here. Every touchpoint — from the music to the meals — tells a story of Wales. It makes the experience sticky in memory, shareable on socials, and, crucially, worth coming back for.</a:t>
            </a:r>
          </a:p>
          <a:p>
            <a:pPr>
              <a:buNone/>
            </a:pPr>
            <a:r>
              <a:rPr lang="en-GB" dirty="0"/>
              <a:t>So this isn’t just an event — it’s an engine. One that </a:t>
            </a:r>
            <a:r>
              <a:rPr lang="en-GB" b="0" dirty="0"/>
              <a:t>drives awareness, builds pride</a:t>
            </a:r>
            <a:r>
              <a:rPr lang="en-GB" dirty="0"/>
              <a:t>, and </a:t>
            </a:r>
            <a:r>
              <a:rPr lang="en-GB" b="0" dirty="0"/>
              <a:t>stimulates the economy </a:t>
            </a:r>
            <a:r>
              <a:rPr lang="en-GB" dirty="0"/>
              <a:t>— all while keeping the national identity front and centre.</a:t>
            </a:r>
          </a:p>
          <a:p>
            <a:pPr>
              <a:buNone/>
            </a:pPr>
            <a:r>
              <a:rPr lang="en-GB" i="1" dirty="0"/>
              <a:t>(Pause)</a:t>
            </a:r>
            <a:endParaRPr lang="en-GB" dirty="0"/>
          </a:p>
          <a:p>
            <a:r>
              <a:rPr lang="en-GB" dirty="0"/>
              <a:t>Let’s look at how we bring this ambitious vision to life — starting with the </a:t>
            </a:r>
            <a:r>
              <a:rPr lang="en-GB" b="0" dirty="0"/>
              <a:t>planning phase</a:t>
            </a:r>
            <a:r>
              <a:rPr lang="en-GB" dirty="0"/>
              <a:t>.</a:t>
            </a:r>
          </a:p>
          <a:p>
            <a:endParaRPr lang="en-US" dirty="0"/>
          </a:p>
        </p:txBody>
      </p:sp>
      <p:sp>
        <p:nvSpPr>
          <p:cNvPr id="4" name="Slide Number Placeholder 3"/>
          <p:cNvSpPr>
            <a:spLocks noGrp="1"/>
          </p:cNvSpPr>
          <p:nvPr>
            <p:ph type="sldNum" sz="quarter" idx="10"/>
          </p:nvPr>
        </p:nvSpPr>
        <p:spPr/>
        <p:txBody>
          <a:bodyPr/>
          <a:lstStyle/>
          <a:p>
            <a:fld id="{B55F8BF7-7086-4C68-BBE7-A3C4D8B8BFBB}" type="slidenum">
              <a:rPr lang="en-US" smtClean="0"/>
              <a:t>3</a:t>
            </a:fld>
            <a:endParaRPr lang="en-US"/>
          </a:p>
        </p:txBody>
      </p:sp>
    </p:spTree>
    <p:extLst>
      <p:ext uri="{BB962C8B-B14F-4D97-AF65-F5344CB8AC3E}">
        <p14:creationId xmlns:p14="http://schemas.microsoft.com/office/powerpoint/2010/main" val="1665015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Now, even the most inspired event fails without sharp, strategic planning.</a:t>
            </a:r>
          </a:p>
          <a:p>
            <a:pPr>
              <a:buNone/>
            </a:pPr>
            <a:r>
              <a:rPr lang="en-GB" dirty="0"/>
              <a:t>My approach? Simple: treat the event like a </a:t>
            </a:r>
            <a:r>
              <a:rPr lang="en-GB" b="0" dirty="0"/>
              <a:t>living business cycle</a:t>
            </a:r>
            <a:r>
              <a:rPr lang="en-GB" dirty="0"/>
              <a:t>, with three key phases — </a:t>
            </a:r>
            <a:r>
              <a:rPr lang="en-GB" b="0" dirty="0"/>
              <a:t>Planning, Delivery, and Evaluation.</a:t>
            </a:r>
          </a:p>
          <a:p>
            <a:pPr>
              <a:buNone/>
            </a:pPr>
            <a:r>
              <a:rPr lang="en-GB" dirty="0"/>
              <a:t>In this phase, I am building the foundation. That means:</a:t>
            </a:r>
          </a:p>
          <a:p>
            <a:pPr>
              <a:buFont typeface="Arial" panose="020B0604020202020204" pitchFamily="34" charset="0"/>
              <a:buChar char="•"/>
            </a:pPr>
            <a:r>
              <a:rPr lang="en-GB" dirty="0"/>
              <a:t>Clarifying aims with realism, not just excitement.</a:t>
            </a:r>
          </a:p>
          <a:p>
            <a:pPr>
              <a:buFont typeface="Arial" panose="020B0604020202020204" pitchFamily="34" charset="0"/>
              <a:buChar char="•"/>
            </a:pPr>
            <a:r>
              <a:rPr lang="en-GB" dirty="0"/>
              <a:t>Building a </a:t>
            </a:r>
            <a:r>
              <a:rPr lang="en-GB" b="0" dirty="0"/>
              <a:t>line-by-line budget </a:t>
            </a:r>
            <a:r>
              <a:rPr lang="en-GB" dirty="0"/>
              <a:t>covering everything from AV installation to de-rigging.</a:t>
            </a:r>
          </a:p>
          <a:p>
            <a:pPr>
              <a:buFont typeface="Arial" panose="020B0604020202020204" pitchFamily="34" charset="0"/>
              <a:buChar char="•"/>
            </a:pPr>
            <a:r>
              <a:rPr lang="en-GB" dirty="0"/>
              <a:t>And most importantly: consulting stakeholders early.</a:t>
            </a:r>
          </a:p>
          <a:p>
            <a:pPr>
              <a:buNone/>
            </a:pPr>
            <a:r>
              <a:rPr lang="en-GB" dirty="0"/>
              <a:t>Following </a:t>
            </a:r>
            <a:r>
              <a:rPr lang="en-GB" b="0" dirty="0"/>
              <a:t>O'Toole’s principles</a:t>
            </a:r>
            <a:r>
              <a:rPr lang="en-GB" dirty="0"/>
              <a:t>, </a:t>
            </a:r>
            <a:r>
              <a:rPr lang="en-GB" dirty="0" err="1"/>
              <a:t>i’ve</a:t>
            </a:r>
            <a:r>
              <a:rPr lang="en-GB" dirty="0"/>
              <a:t> set the groundwork by balancing strategic vision with operational detail. For example: </a:t>
            </a:r>
            <a:r>
              <a:rPr lang="en-GB" b="1" dirty="0"/>
              <a:t>Conwy Castle</a:t>
            </a:r>
            <a:r>
              <a:rPr lang="en-GB" dirty="0"/>
              <a:t> is the crown jewel, but as a </a:t>
            </a:r>
            <a:r>
              <a:rPr lang="en-GB" b="1" dirty="0"/>
              <a:t>UNESCO World Heritage Site</a:t>
            </a:r>
            <a:r>
              <a:rPr lang="en-GB" dirty="0"/>
              <a:t>, it brings complexity. Permits, conservation rules, and public access are all tightly regulated.</a:t>
            </a:r>
          </a:p>
          <a:p>
            <a:pPr>
              <a:buNone/>
            </a:pPr>
            <a:r>
              <a:rPr lang="en-GB" dirty="0"/>
              <a:t>So — what have I done?</a:t>
            </a:r>
          </a:p>
          <a:p>
            <a:pPr>
              <a:buNone/>
            </a:pPr>
            <a:r>
              <a:rPr lang="en-GB" dirty="0"/>
              <a:t>I’ve already opened dialogues with local authorities, and we’re baking in rehearsal dates by </a:t>
            </a:r>
            <a:r>
              <a:rPr lang="en-GB" b="0" dirty="0"/>
              <a:t>June 2025 </a:t>
            </a:r>
            <a:r>
              <a:rPr lang="en-GB" dirty="0"/>
              <a:t>— to test infrastructure, flow, and staff readiness. Nothing is left to chance.</a:t>
            </a:r>
          </a:p>
          <a:p>
            <a:pPr>
              <a:buNone/>
            </a:pPr>
            <a:r>
              <a:rPr lang="en-GB" dirty="0"/>
              <a:t>Risk? Handled.</a:t>
            </a:r>
          </a:p>
          <a:p>
            <a:pPr>
              <a:buNone/>
            </a:pPr>
            <a:r>
              <a:rPr lang="en-GB" dirty="0"/>
              <a:t>I’ve built a </a:t>
            </a:r>
            <a:r>
              <a:rPr lang="en-GB" b="0" dirty="0"/>
              <a:t>contingency matrix </a:t>
            </a:r>
            <a:r>
              <a:rPr lang="en-GB" dirty="0"/>
              <a:t>— everything from weather to performer illness is covered. And just like </a:t>
            </a:r>
            <a:r>
              <a:rPr lang="en-GB" b="0" dirty="0"/>
              <a:t>Bowdin (2023) </a:t>
            </a:r>
            <a:r>
              <a:rPr lang="en-GB" dirty="0"/>
              <a:t>recommend, our stakeholder coordination includes </a:t>
            </a:r>
            <a:r>
              <a:rPr lang="en-GB" b="0" dirty="0"/>
              <a:t>public, private, and community groups</a:t>
            </a:r>
            <a:r>
              <a:rPr lang="en-GB" dirty="0"/>
              <a:t>, so everyone’s aligned.</a:t>
            </a:r>
          </a:p>
          <a:p>
            <a:r>
              <a:rPr lang="en-GB" dirty="0"/>
              <a:t>I am not just planning an event. I engineer a </a:t>
            </a:r>
            <a:r>
              <a:rPr lang="en-GB" b="0" dirty="0"/>
              <a:t>repeatable, scalable model </a:t>
            </a:r>
            <a:r>
              <a:rPr lang="en-GB" dirty="0"/>
              <a:t>for Welsh cultural tourism — rooted in professionalism, pride, and preparedness.</a:t>
            </a:r>
          </a:p>
          <a:p>
            <a:endParaRPr lang="en-US" dirty="0"/>
          </a:p>
        </p:txBody>
      </p:sp>
      <p:sp>
        <p:nvSpPr>
          <p:cNvPr id="4" name="Slide Number Placeholder 3"/>
          <p:cNvSpPr>
            <a:spLocks noGrp="1"/>
          </p:cNvSpPr>
          <p:nvPr>
            <p:ph type="sldNum" sz="quarter" idx="10"/>
          </p:nvPr>
        </p:nvSpPr>
        <p:spPr/>
        <p:txBody>
          <a:bodyPr/>
          <a:lstStyle/>
          <a:p>
            <a:fld id="{B55F8BF7-7086-4C68-BBE7-A3C4D8B8BFBB}" type="slidenum">
              <a:rPr lang="en-US" smtClean="0"/>
              <a:t>4</a:t>
            </a:fld>
            <a:endParaRPr lang="en-US"/>
          </a:p>
        </p:txBody>
      </p:sp>
    </p:spTree>
    <p:extLst>
      <p:ext uri="{BB962C8B-B14F-4D97-AF65-F5344CB8AC3E}">
        <p14:creationId xmlns:p14="http://schemas.microsoft.com/office/powerpoint/2010/main" val="2291577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Now, let’s talk venues — because location isn’t just a backdrop; it’s part of the experience.</a:t>
            </a:r>
          </a:p>
          <a:p>
            <a:pPr>
              <a:buNone/>
            </a:pPr>
            <a:r>
              <a:rPr lang="en-GB" dirty="0"/>
              <a:t>I </a:t>
            </a:r>
            <a:r>
              <a:rPr lang="en-GB" b="0" dirty="0"/>
              <a:t>chose Conwy Castle not just for its beauty, but for its symbolism. It represents history, identity, and emotional power — perfect for immersing delegates in Welsh heritage. But as a UNESCO World Heritage Site</a:t>
            </a:r>
            <a:r>
              <a:rPr lang="en-GB" dirty="0"/>
              <a:t>, it comes with strict conservation requirements.</a:t>
            </a:r>
          </a:p>
          <a:p>
            <a:pPr>
              <a:buNone/>
            </a:pPr>
            <a:r>
              <a:rPr lang="en-GB" dirty="0"/>
              <a:t>I’m already engaging with local authorities to secure permits, manage visitor flows, and protect the grounds. This includes planning for noise control, protected surfaces, and managing vehicle access.</a:t>
            </a:r>
          </a:p>
          <a:p>
            <a:pPr>
              <a:buNone/>
            </a:pPr>
            <a:r>
              <a:rPr lang="en-GB" dirty="0"/>
              <a:t>Because </a:t>
            </a:r>
            <a:r>
              <a:rPr lang="en-GB" b="0" dirty="0"/>
              <a:t>much of the event is outdoors, I’ve arranged for marquees and sheltered areas </a:t>
            </a:r>
            <a:r>
              <a:rPr lang="en-GB" dirty="0"/>
              <a:t>to keep everyone comfortable and safeguard equipment in unpredictable weather.</a:t>
            </a:r>
          </a:p>
          <a:p>
            <a:pPr>
              <a:buNone/>
            </a:pPr>
            <a:r>
              <a:rPr lang="en-GB" dirty="0"/>
              <a:t>To complement </a:t>
            </a:r>
            <a:r>
              <a:rPr lang="en-GB" b="0" dirty="0"/>
              <a:t>Conwy Castle’s outdoor setting, I secured St Brides Spa Hotel </a:t>
            </a:r>
            <a:r>
              <a:rPr lang="en-GB" dirty="0"/>
              <a:t>nearby. It offers premium accommodation and indoor spaces for workshops and contingency, ensuring delegates experience Welsh hospitality at its finest.</a:t>
            </a:r>
          </a:p>
          <a:p>
            <a:pPr>
              <a:buNone/>
            </a:pPr>
            <a:r>
              <a:rPr lang="en-GB" dirty="0"/>
              <a:t>I’ve planned clear signage in both English and Welsh, plus accessible routes to make sure everyone feels welcome.</a:t>
            </a:r>
          </a:p>
          <a:p>
            <a:pPr>
              <a:buNone/>
            </a:pPr>
            <a:r>
              <a:rPr lang="en-GB" dirty="0"/>
              <a:t>All this careful planning ensures the venues support the event, not hinder it.</a:t>
            </a:r>
          </a:p>
          <a:p>
            <a:pPr>
              <a:buNone/>
            </a:pPr>
            <a:r>
              <a:rPr lang="en-GB" i="1" dirty="0"/>
              <a:t>(Pause)</a:t>
            </a:r>
            <a:endParaRPr lang="en-GB" dirty="0"/>
          </a:p>
          <a:p>
            <a:r>
              <a:rPr lang="en-GB" dirty="0"/>
              <a:t>Let’s now explore who’s on board to make this happen.</a:t>
            </a:r>
          </a:p>
          <a:p>
            <a:endParaRPr lang="en-US" dirty="0"/>
          </a:p>
        </p:txBody>
      </p:sp>
      <p:sp>
        <p:nvSpPr>
          <p:cNvPr id="4" name="Slide Number Placeholder 3"/>
          <p:cNvSpPr>
            <a:spLocks noGrp="1"/>
          </p:cNvSpPr>
          <p:nvPr>
            <p:ph type="sldNum" sz="quarter" idx="10"/>
          </p:nvPr>
        </p:nvSpPr>
        <p:spPr/>
        <p:txBody>
          <a:bodyPr/>
          <a:lstStyle/>
          <a:p>
            <a:fld id="{B55F8BF7-7086-4C68-BBE7-A3C4D8B8BFBB}" type="slidenum">
              <a:rPr lang="en-US" smtClean="0"/>
              <a:t>5</a:t>
            </a:fld>
            <a:endParaRPr lang="en-US"/>
          </a:p>
        </p:txBody>
      </p:sp>
    </p:spTree>
    <p:extLst>
      <p:ext uri="{BB962C8B-B14F-4D97-AF65-F5344CB8AC3E}">
        <p14:creationId xmlns:p14="http://schemas.microsoft.com/office/powerpoint/2010/main" val="4021618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0" dirty="0"/>
              <a:t>No event can succeed alone — so I’ve built strong partnerships with key stakeholders.</a:t>
            </a:r>
          </a:p>
          <a:p>
            <a:pPr>
              <a:buNone/>
            </a:pPr>
            <a:r>
              <a:rPr lang="en-GB" b="0" dirty="0"/>
              <a:t>My major collaborators include Visit Wales, Conwy Council, and local cultural groups. They help with everything from marketing and permissions to authentic programming and community buy-in.</a:t>
            </a:r>
          </a:p>
          <a:p>
            <a:pPr>
              <a:buNone/>
            </a:pPr>
            <a:r>
              <a:rPr lang="en-GB" b="0" dirty="0"/>
              <a:t>I’ve also aligned with sponsors like S4C, Penderyn Whisky, and Accor Hotels. These brands share our values — celebrating Welsh culture while delivering quality and professionalism.</a:t>
            </a:r>
          </a:p>
          <a:p>
            <a:pPr>
              <a:buNone/>
            </a:pPr>
            <a:r>
              <a:rPr lang="en-GB" b="0" dirty="0"/>
              <a:t>Sponsors receive tailored packages offering visibility and engagement opportunities, which helps fund the event without compromising its cultural integrity.</a:t>
            </a:r>
          </a:p>
          <a:p>
            <a:pPr>
              <a:buNone/>
            </a:pPr>
            <a:r>
              <a:rPr lang="en-GB" b="0" dirty="0"/>
              <a:t>By involving them early, I’ve minimised last-minute risks and ensured their commitment.</a:t>
            </a:r>
          </a:p>
          <a:p>
            <a:pPr>
              <a:buNone/>
            </a:pPr>
            <a:r>
              <a:rPr lang="en-GB" b="0" dirty="0"/>
              <a:t>This network isn’t just financial support — it’s a shared investment in </a:t>
            </a:r>
            <a:r>
              <a:rPr lang="en-GB" b="0" dirty="0" err="1"/>
              <a:t>Wales’</a:t>
            </a:r>
            <a:r>
              <a:rPr lang="en-GB" b="0" dirty="0"/>
              <a:t> cultural future.</a:t>
            </a:r>
          </a:p>
          <a:p>
            <a:pPr>
              <a:buNone/>
            </a:pPr>
            <a:r>
              <a:rPr lang="en-GB" b="0" i="1" dirty="0"/>
              <a:t>(Pause)</a:t>
            </a:r>
            <a:endParaRPr lang="en-GB" b="0" dirty="0"/>
          </a:p>
          <a:p>
            <a:r>
              <a:rPr lang="en-GB" b="0" dirty="0"/>
              <a:t>Next, let me take you through the heartbeat of the event — the programme itself.</a:t>
            </a:r>
          </a:p>
          <a:p>
            <a:endParaRPr lang="en-US" b="0" dirty="0"/>
          </a:p>
        </p:txBody>
      </p:sp>
      <p:sp>
        <p:nvSpPr>
          <p:cNvPr id="4" name="Slide Number Placeholder 3"/>
          <p:cNvSpPr>
            <a:spLocks noGrp="1"/>
          </p:cNvSpPr>
          <p:nvPr>
            <p:ph type="sldNum" sz="quarter" idx="10"/>
          </p:nvPr>
        </p:nvSpPr>
        <p:spPr/>
        <p:txBody>
          <a:bodyPr/>
          <a:lstStyle/>
          <a:p>
            <a:fld id="{B55F8BF7-7086-4C68-BBE7-A3C4D8B8BFBB}" type="slidenum">
              <a:rPr lang="en-US" smtClean="0"/>
              <a:t>6</a:t>
            </a:fld>
            <a:endParaRPr lang="en-US"/>
          </a:p>
        </p:txBody>
      </p:sp>
    </p:spTree>
    <p:extLst>
      <p:ext uri="{BB962C8B-B14F-4D97-AF65-F5344CB8AC3E}">
        <p14:creationId xmlns:p14="http://schemas.microsoft.com/office/powerpoint/2010/main" val="3338286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0" dirty="0"/>
              <a:t>The programme is designed to immerse delegates fully in Welsh culture — not as spectators, but as participants.</a:t>
            </a:r>
          </a:p>
          <a:p>
            <a:pPr>
              <a:buNone/>
            </a:pPr>
            <a:r>
              <a:rPr lang="en-GB" b="0" dirty="0"/>
              <a:t>Day one kicks off with participatory storytelling sessions, where attendees hear legends and histories that shape </a:t>
            </a:r>
            <a:r>
              <a:rPr lang="en-GB" b="0" dirty="0" err="1"/>
              <a:t>Wales’</a:t>
            </a:r>
            <a:r>
              <a:rPr lang="en-GB" b="0" dirty="0"/>
              <a:t> identity.</a:t>
            </a:r>
          </a:p>
          <a:p>
            <a:pPr>
              <a:buNone/>
            </a:pPr>
            <a:r>
              <a:rPr lang="en-GB" b="0" dirty="0"/>
              <a:t>I’ve integrated Welsh language workshops to offer a hands-on connection, deepening emotional resonance.</a:t>
            </a:r>
          </a:p>
          <a:p>
            <a:pPr>
              <a:buNone/>
            </a:pPr>
            <a:r>
              <a:rPr lang="en-GB" b="0" dirty="0"/>
              <a:t>Culinary experiences feature prominently, with local chefs demonstrating traditional Welsh dishes, creating both sensory delight and cultural education.</a:t>
            </a:r>
          </a:p>
          <a:p>
            <a:pPr>
              <a:buNone/>
            </a:pPr>
            <a:r>
              <a:rPr lang="en-GB" b="0" dirty="0"/>
              <a:t>The “</a:t>
            </a:r>
            <a:r>
              <a:rPr lang="en-GB" b="0" dirty="0" err="1"/>
              <a:t>Croeso</a:t>
            </a:r>
            <a:r>
              <a:rPr lang="en-GB" b="0" dirty="0"/>
              <a:t> Passport” is a gamified trail that encourages exploration, interaction, and connection throughout the event spaces.</a:t>
            </a:r>
          </a:p>
          <a:p>
            <a:pPr>
              <a:buNone/>
            </a:pPr>
            <a:r>
              <a:rPr lang="en-GB" b="0" dirty="0"/>
              <a:t>The evenings culminate in a feast that embodies Welsh hospitality, fostering community through shared meals.</a:t>
            </a:r>
          </a:p>
          <a:p>
            <a:pPr>
              <a:buNone/>
            </a:pPr>
            <a:r>
              <a:rPr lang="en-GB" b="0" dirty="0"/>
              <a:t>On day three, I led a sustainable eco-walk in Snowdonia, underlining our commitment to environmental stewardship.</a:t>
            </a:r>
          </a:p>
          <a:p>
            <a:pPr>
              <a:buNone/>
            </a:pPr>
            <a:r>
              <a:rPr lang="en-GB" b="0" dirty="0"/>
              <a:t>Flexibility is built in, so the schedule can adapt to MICE delegates’ needs without sacrificing cultural depth.</a:t>
            </a:r>
          </a:p>
          <a:p>
            <a:pPr>
              <a:buNone/>
            </a:pPr>
            <a:r>
              <a:rPr lang="en-GB" b="0" dirty="0"/>
              <a:t>This multi-sensory approach ensures the event is memorable, meaningful, and shareable.</a:t>
            </a:r>
          </a:p>
          <a:p>
            <a:pPr>
              <a:buNone/>
            </a:pPr>
            <a:r>
              <a:rPr lang="en-GB" b="0" i="1" dirty="0"/>
              <a:t>(Pause)</a:t>
            </a:r>
            <a:endParaRPr lang="en-GB" b="0" dirty="0"/>
          </a:p>
          <a:p>
            <a:r>
              <a:rPr lang="en-GB" b="0" dirty="0"/>
              <a:t>Now, how do I plan to bring this vision to life on the ground?</a:t>
            </a:r>
          </a:p>
          <a:p>
            <a:endParaRPr lang="en-US" b="0" dirty="0"/>
          </a:p>
        </p:txBody>
      </p:sp>
      <p:sp>
        <p:nvSpPr>
          <p:cNvPr id="4" name="Slide Number Placeholder 3"/>
          <p:cNvSpPr>
            <a:spLocks noGrp="1"/>
          </p:cNvSpPr>
          <p:nvPr>
            <p:ph type="sldNum" sz="quarter" idx="10"/>
          </p:nvPr>
        </p:nvSpPr>
        <p:spPr/>
        <p:txBody>
          <a:bodyPr/>
          <a:lstStyle/>
          <a:p>
            <a:fld id="{B55F8BF7-7086-4C68-BBE7-A3C4D8B8BFBB}" type="slidenum">
              <a:rPr lang="en-US" smtClean="0"/>
              <a:t>7</a:t>
            </a:fld>
            <a:endParaRPr lang="en-US"/>
          </a:p>
        </p:txBody>
      </p:sp>
    </p:spTree>
    <p:extLst>
      <p:ext uri="{BB962C8B-B14F-4D97-AF65-F5344CB8AC3E}">
        <p14:creationId xmlns:p14="http://schemas.microsoft.com/office/powerpoint/2010/main" val="1627220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0" dirty="0"/>
              <a:t>Bringing the event to life requires flawless coordination, because even the best plans fail without smooth delivery.</a:t>
            </a:r>
          </a:p>
          <a:p>
            <a:pPr>
              <a:buNone/>
            </a:pPr>
            <a:r>
              <a:rPr lang="en-GB" b="0" dirty="0"/>
              <a:t>I’ve divided responsibilities into three key teams:</a:t>
            </a:r>
          </a:p>
          <a:p>
            <a:pPr>
              <a:buFont typeface="Arial" panose="020B0604020202020204" pitchFamily="34" charset="0"/>
              <a:buChar char="•"/>
            </a:pPr>
            <a:r>
              <a:rPr lang="en-GB" b="0" dirty="0"/>
              <a:t>Operations, managing site logistics and infrastructure.</a:t>
            </a:r>
          </a:p>
          <a:p>
            <a:pPr>
              <a:buFont typeface="Arial" panose="020B0604020202020204" pitchFamily="34" charset="0"/>
              <a:buChar char="•"/>
            </a:pPr>
            <a:r>
              <a:rPr lang="en-GB" b="0" dirty="0"/>
              <a:t>Guest Services, overseeing registration, accessibility, and customer care.</a:t>
            </a:r>
          </a:p>
          <a:p>
            <a:pPr>
              <a:buFont typeface="Arial" panose="020B0604020202020204" pitchFamily="34" charset="0"/>
              <a:buChar char="•"/>
            </a:pPr>
            <a:r>
              <a:rPr lang="en-GB" b="0" dirty="0"/>
              <a:t>Experience focused on entertainment, language hosts, and cultural activities.</a:t>
            </a:r>
          </a:p>
          <a:p>
            <a:pPr>
              <a:buNone/>
            </a:pPr>
            <a:r>
              <a:rPr lang="en-GB" b="0" dirty="0"/>
              <a:t>Every morning, the team meets for briefings to align priorities and address issues.</a:t>
            </a:r>
          </a:p>
          <a:p>
            <a:pPr>
              <a:buNone/>
            </a:pPr>
            <a:r>
              <a:rPr lang="en-GB" b="0" dirty="0"/>
              <a:t>A central command centre coordinates real-time responses, using tools like SMS alerts and live dashboards to react instantly.</a:t>
            </a:r>
          </a:p>
          <a:p>
            <a:pPr>
              <a:buNone/>
            </a:pPr>
            <a:r>
              <a:rPr lang="en-GB" b="0" dirty="0"/>
              <a:t>I’ve also set up guest feedback stations to gather insights on the spot, allowing quick adjustments to improve experience quality.</a:t>
            </a:r>
          </a:p>
          <a:p>
            <a:pPr>
              <a:buNone/>
            </a:pPr>
            <a:r>
              <a:rPr lang="en-GB" b="0" dirty="0"/>
              <a:t>Sustainability is baked into delivery — from reusable materials to minimising food waste — because caring for the environment is part of caring for our guests.</a:t>
            </a:r>
          </a:p>
          <a:p>
            <a:pPr>
              <a:buNone/>
            </a:pPr>
            <a:r>
              <a:rPr lang="en-GB" b="0" i="1" dirty="0"/>
              <a:t>(Pause)</a:t>
            </a:r>
            <a:endParaRPr lang="en-GB" b="0" dirty="0"/>
          </a:p>
          <a:p>
            <a:r>
              <a:rPr lang="en-GB" b="0" dirty="0"/>
              <a:t>Delivery is where strategy meets reality — and I’m confident in my team’s ability to shine.</a:t>
            </a:r>
          </a:p>
          <a:p>
            <a:endParaRPr lang="en-US" b="0" dirty="0"/>
          </a:p>
        </p:txBody>
      </p:sp>
      <p:sp>
        <p:nvSpPr>
          <p:cNvPr id="4" name="Slide Number Placeholder 3"/>
          <p:cNvSpPr>
            <a:spLocks noGrp="1"/>
          </p:cNvSpPr>
          <p:nvPr>
            <p:ph type="sldNum" sz="quarter" idx="10"/>
          </p:nvPr>
        </p:nvSpPr>
        <p:spPr/>
        <p:txBody>
          <a:bodyPr/>
          <a:lstStyle/>
          <a:p>
            <a:fld id="{B55F8BF7-7086-4C68-BBE7-A3C4D8B8BFBB}" type="slidenum">
              <a:rPr lang="en-US" smtClean="0"/>
              <a:t>8</a:t>
            </a:fld>
            <a:endParaRPr lang="en-US"/>
          </a:p>
        </p:txBody>
      </p:sp>
    </p:spTree>
    <p:extLst>
      <p:ext uri="{BB962C8B-B14F-4D97-AF65-F5344CB8AC3E}">
        <p14:creationId xmlns:p14="http://schemas.microsoft.com/office/powerpoint/2010/main" val="1784225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0" dirty="0"/>
              <a:t>Evaluation isn’t an afterthought — it’s a continuous, vital process.</a:t>
            </a:r>
          </a:p>
          <a:p>
            <a:pPr>
              <a:buNone/>
            </a:pPr>
            <a:r>
              <a:rPr lang="en-GB" b="0" dirty="0"/>
              <a:t>I will use multiple metrics to measure success: attendance figures, ROI, participant feedback, and social media engagement.</a:t>
            </a:r>
          </a:p>
          <a:p>
            <a:pPr>
              <a:buNone/>
            </a:pPr>
            <a:r>
              <a:rPr lang="en-GB" b="0" dirty="0"/>
              <a:t>To collect this data efficiently, I’ve implemented QR-code linked surveys and will hold debrief meetings with stakeholders for comprehensive insights.</a:t>
            </a:r>
          </a:p>
          <a:p>
            <a:pPr>
              <a:buNone/>
            </a:pPr>
            <a:r>
              <a:rPr lang="en-GB" b="0" dirty="0"/>
              <a:t>I’m also tracking media impact, with support from partners like S4C and travel bloggers.</a:t>
            </a:r>
          </a:p>
          <a:p>
            <a:pPr>
              <a:buNone/>
            </a:pPr>
            <a:r>
              <a:rPr lang="en-GB" b="0" dirty="0"/>
              <a:t>Importantly, I’m measuring against targets set during planning, so there’s clear accountability.</a:t>
            </a:r>
          </a:p>
          <a:p>
            <a:pPr>
              <a:buNone/>
            </a:pPr>
            <a:r>
              <a:rPr lang="en-GB" b="0" dirty="0"/>
              <a:t>The findings won’t just sit on a shelf — they’ll inform future events, helping refine the approach and build a lasting legacy.</a:t>
            </a:r>
          </a:p>
          <a:p>
            <a:r>
              <a:rPr lang="en-GB" b="0" dirty="0"/>
              <a:t>This ongoing evaluation ensures </a:t>
            </a:r>
            <a:r>
              <a:rPr lang="en-GB" b="0" dirty="0" err="1"/>
              <a:t>Wales’</a:t>
            </a:r>
            <a:r>
              <a:rPr lang="en-GB" b="0" dirty="0"/>
              <a:t> cultural branding evolves and remains competitive internationally.</a:t>
            </a:r>
          </a:p>
          <a:p>
            <a:r>
              <a:rPr lang="en-GB" b="0" dirty="0"/>
              <a:t>(</a:t>
            </a:r>
            <a:r>
              <a:rPr lang="en-GB" dirty="0"/>
              <a:t>Pause</a:t>
            </a:r>
            <a:r>
              <a:rPr lang="en-GB" b="0" dirty="0"/>
              <a:t>)</a:t>
            </a:r>
          </a:p>
          <a:p>
            <a:endParaRPr lang="en-US" b="0" dirty="0"/>
          </a:p>
        </p:txBody>
      </p:sp>
      <p:sp>
        <p:nvSpPr>
          <p:cNvPr id="4" name="Slide Number Placeholder 3"/>
          <p:cNvSpPr>
            <a:spLocks noGrp="1"/>
          </p:cNvSpPr>
          <p:nvPr>
            <p:ph type="sldNum" sz="quarter" idx="10"/>
          </p:nvPr>
        </p:nvSpPr>
        <p:spPr/>
        <p:txBody>
          <a:bodyPr/>
          <a:lstStyle/>
          <a:p>
            <a:fld id="{B55F8BF7-7086-4C68-BBE7-A3C4D8B8BFBB}" type="slidenum">
              <a:rPr lang="en-US" smtClean="0"/>
              <a:t>9</a:t>
            </a:fld>
            <a:endParaRPr lang="en-US"/>
          </a:p>
        </p:txBody>
      </p:sp>
    </p:spTree>
    <p:extLst>
      <p:ext uri="{BB962C8B-B14F-4D97-AF65-F5344CB8AC3E}">
        <p14:creationId xmlns:p14="http://schemas.microsoft.com/office/powerpoint/2010/main" val="5739769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Now, let’s talk numbers — because this event must be financially sound.</a:t>
            </a:r>
          </a:p>
          <a:p>
            <a:pPr>
              <a:buNone/>
            </a:pPr>
            <a:r>
              <a:rPr lang="en-GB" dirty="0"/>
              <a:t>The total projected cost is £50,000 — covering venues, staff, performers, catering, marketing, and de-rigging.</a:t>
            </a:r>
          </a:p>
          <a:p>
            <a:pPr>
              <a:buNone/>
            </a:pPr>
            <a:r>
              <a:rPr lang="en-GB" dirty="0"/>
              <a:t>I’ve built a detailed line-item budget that includes a 5% contingency buffer (£3,500) for unexpected expenses like weather or technical issues.</a:t>
            </a:r>
          </a:p>
          <a:p>
            <a:pPr>
              <a:buNone/>
            </a:pPr>
            <a:r>
              <a:rPr lang="en-GB" dirty="0"/>
              <a:t>Revenue streams are diversified to reduce risk:</a:t>
            </a:r>
          </a:p>
          <a:p>
            <a:pPr>
              <a:buFont typeface="Arial" panose="020B0604020202020204" pitchFamily="34" charset="0"/>
              <a:buChar char="•"/>
            </a:pPr>
            <a:r>
              <a:rPr lang="en-GB" dirty="0"/>
              <a:t>Ticket sales forecast at £25,000</a:t>
            </a:r>
          </a:p>
          <a:p>
            <a:pPr>
              <a:buFont typeface="Arial" panose="020B0604020202020204" pitchFamily="34" charset="0"/>
              <a:buChar char="•"/>
            </a:pPr>
            <a:r>
              <a:rPr lang="en-GB" dirty="0"/>
              <a:t>Sponsorships contributing £20,000</a:t>
            </a:r>
          </a:p>
          <a:p>
            <a:pPr>
              <a:buFont typeface="Arial" panose="020B0604020202020204" pitchFamily="34" charset="0"/>
              <a:buChar char="•"/>
            </a:pPr>
            <a:r>
              <a:rPr lang="en-GB" dirty="0"/>
              <a:t>Vendor stall fees and product sales make up the rest</a:t>
            </a:r>
          </a:p>
          <a:p>
            <a:pPr>
              <a:buNone/>
            </a:pPr>
            <a:r>
              <a:rPr lang="en-GB" dirty="0"/>
              <a:t>This diversity safeguards the event against dependency on any single income source.</a:t>
            </a:r>
          </a:p>
          <a:p>
            <a:pPr>
              <a:buNone/>
            </a:pPr>
            <a:r>
              <a:rPr lang="en-GB" dirty="0"/>
              <a:t>Projected profit is £6,000 — a 12% surplus — proving the event is not just viable, but sustainable.</a:t>
            </a:r>
          </a:p>
          <a:p>
            <a:pPr>
              <a:buNone/>
            </a:pPr>
            <a:r>
              <a:rPr lang="en-GB" dirty="0"/>
              <a:t>By partnering with local suppliers and culturally aligned brands, I keep costs competitive while enhancing authenticity and credibility.</a:t>
            </a:r>
          </a:p>
          <a:p>
            <a:pPr>
              <a:buNone/>
            </a:pPr>
            <a:r>
              <a:rPr lang="en-GB" dirty="0"/>
              <a:t>This is smart, strategic spending — balancing impact with control, setting a foundation for growth and scalability.</a:t>
            </a:r>
          </a:p>
          <a:p>
            <a:r>
              <a:rPr lang="en-GB" i="1" dirty="0"/>
              <a:t>(Pause)</a:t>
            </a:r>
            <a:endParaRPr lang="en-GB" dirty="0"/>
          </a:p>
          <a:p>
            <a:endParaRPr lang="en-US" dirty="0"/>
          </a:p>
        </p:txBody>
      </p:sp>
      <p:sp>
        <p:nvSpPr>
          <p:cNvPr id="4" name="Slide Number Placeholder 3"/>
          <p:cNvSpPr>
            <a:spLocks noGrp="1"/>
          </p:cNvSpPr>
          <p:nvPr>
            <p:ph type="sldNum" sz="quarter" idx="10"/>
          </p:nvPr>
        </p:nvSpPr>
        <p:spPr/>
        <p:txBody>
          <a:bodyPr/>
          <a:lstStyle/>
          <a:p>
            <a:fld id="{B55F8BF7-7086-4C68-BBE7-A3C4D8B8BFBB}" type="slidenum">
              <a:rPr lang="en-US" smtClean="0"/>
              <a:t>10</a:t>
            </a:fld>
            <a:endParaRPr lang="en-US"/>
          </a:p>
        </p:txBody>
      </p:sp>
    </p:spTree>
    <p:extLst>
      <p:ext uri="{BB962C8B-B14F-4D97-AF65-F5344CB8AC3E}">
        <p14:creationId xmlns:p14="http://schemas.microsoft.com/office/powerpoint/2010/main" val="11129966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Now, no event is without risk, especially outdoor cultural ones.</a:t>
            </a:r>
          </a:p>
          <a:p>
            <a:pPr>
              <a:buNone/>
            </a:pPr>
            <a:r>
              <a:rPr lang="en-GB" dirty="0"/>
              <a:t>That’s why contingency planning is not just a box-tick for me — it’s a strategic priority.</a:t>
            </a:r>
          </a:p>
          <a:p>
            <a:pPr>
              <a:buNone/>
            </a:pPr>
            <a:r>
              <a:rPr lang="en-GB" dirty="0"/>
              <a:t>I’ve mapped out risks from weather changes and fluctuating attendance to medical emergencies.</a:t>
            </a:r>
          </a:p>
          <a:p>
            <a:pPr>
              <a:buNone/>
            </a:pPr>
            <a:r>
              <a:rPr lang="en-GB" dirty="0"/>
              <a:t>My plan includes:</a:t>
            </a:r>
          </a:p>
          <a:p>
            <a:pPr>
              <a:buFont typeface="Arial" panose="020B0604020202020204" pitchFamily="34" charset="0"/>
              <a:buChar char="•"/>
            </a:pPr>
            <a:r>
              <a:rPr lang="en-GB" dirty="0"/>
              <a:t>Tents and specialised weather gear are ready to protect guests and equipment.</a:t>
            </a:r>
          </a:p>
          <a:p>
            <a:pPr>
              <a:buFont typeface="Arial" panose="020B0604020202020204" pitchFamily="34" charset="0"/>
              <a:buChar char="•"/>
            </a:pPr>
            <a:r>
              <a:rPr lang="en-GB" dirty="0"/>
              <a:t>The indoor venue at St Brides Spa Hotel is a solid backup.</a:t>
            </a:r>
          </a:p>
          <a:p>
            <a:pPr>
              <a:buFont typeface="Arial" panose="020B0604020202020204" pitchFamily="34" charset="0"/>
              <a:buChar char="•"/>
            </a:pPr>
            <a:r>
              <a:rPr lang="en-GB" dirty="0"/>
              <a:t>Flexible ticketing with timed entry and SMS updates to manage crowd control.</a:t>
            </a:r>
          </a:p>
          <a:p>
            <a:pPr>
              <a:buFont typeface="Arial" panose="020B0604020202020204" pitchFamily="34" charset="0"/>
              <a:buChar char="•"/>
            </a:pPr>
            <a:r>
              <a:rPr lang="en-GB" dirty="0"/>
              <a:t>Backup performers and caterers on call.</a:t>
            </a:r>
          </a:p>
          <a:p>
            <a:pPr>
              <a:buFont typeface="Arial" panose="020B0604020202020204" pitchFamily="34" charset="0"/>
              <a:buChar char="•"/>
            </a:pPr>
            <a:r>
              <a:rPr lang="en-GB" dirty="0"/>
              <a:t> Displayed evacuation points and fully trained first-aid teams.</a:t>
            </a:r>
          </a:p>
          <a:p>
            <a:pPr>
              <a:buNone/>
            </a:pPr>
            <a:r>
              <a:rPr lang="en-GB" dirty="0"/>
              <a:t>I’m also leveraging online streaming and influencers to extend reach in case in-person attendance drops.</a:t>
            </a:r>
          </a:p>
          <a:p>
            <a:pPr>
              <a:buNone/>
            </a:pPr>
            <a:r>
              <a:rPr lang="en-GB" dirty="0"/>
              <a:t>This readiness aligns with Grant’s idea of strategic responsiveness — turning potential disruption into an opportunity to strengthen reputation and service.</a:t>
            </a:r>
          </a:p>
          <a:p>
            <a:pPr>
              <a:buNone/>
            </a:pPr>
            <a:r>
              <a:rPr lang="en-GB" dirty="0"/>
              <a:t>In short, uncertainty will not derail this event.</a:t>
            </a:r>
          </a:p>
          <a:p>
            <a:r>
              <a:rPr lang="en-GB" i="1" dirty="0"/>
              <a:t>(Pause)</a:t>
            </a:r>
            <a:endParaRPr lang="en-GB" dirty="0"/>
          </a:p>
          <a:p>
            <a:endParaRPr lang="en-US" dirty="0"/>
          </a:p>
        </p:txBody>
      </p:sp>
      <p:sp>
        <p:nvSpPr>
          <p:cNvPr id="4" name="Slide Number Placeholder 3"/>
          <p:cNvSpPr>
            <a:spLocks noGrp="1"/>
          </p:cNvSpPr>
          <p:nvPr>
            <p:ph type="sldNum" sz="quarter" idx="10"/>
          </p:nvPr>
        </p:nvSpPr>
        <p:spPr/>
        <p:txBody>
          <a:bodyPr/>
          <a:lstStyle/>
          <a:p>
            <a:fld id="{B55F8BF7-7086-4C68-BBE7-A3C4D8B8BFBB}" type="slidenum">
              <a:rPr lang="en-US" smtClean="0"/>
              <a:t>11</a:t>
            </a:fld>
            <a:endParaRPr lang="en-US"/>
          </a:p>
        </p:txBody>
      </p:sp>
    </p:spTree>
    <p:extLst>
      <p:ext uri="{BB962C8B-B14F-4D97-AF65-F5344CB8AC3E}">
        <p14:creationId xmlns:p14="http://schemas.microsoft.com/office/powerpoint/2010/main" val="18831541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Finally, let’s talk timing.</a:t>
            </a:r>
          </a:p>
          <a:p>
            <a:pPr>
              <a:buNone/>
            </a:pPr>
            <a:r>
              <a:rPr lang="en-GB" dirty="0"/>
              <a:t>From January to July 2025, I have a detailed Gantt chart guiding every milestone.</a:t>
            </a:r>
          </a:p>
          <a:p>
            <a:pPr>
              <a:buNone/>
            </a:pPr>
            <a:r>
              <a:rPr lang="en-GB" dirty="0"/>
              <a:t>It begins with heavy research and stakeholder outreach, followed by vendor approvals, marketing launches, and logistical rehearsals.</a:t>
            </a:r>
          </a:p>
          <a:p>
            <a:pPr>
              <a:buNone/>
            </a:pPr>
            <a:r>
              <a:rPr lang="en-GB" dirty="0"/>
              <a:t>I’ve built in buffers for flexibility — because, as O’Toole advises, adaptability is crucial.</a:t>
            </a:r>
          </a:p>
          <a:p>
            <a:pPr>
              <a:buNone/>
            </a:pPr>
            <a:r>
              <a:rPr lang="en-GB" dirty="0"/>
              <a:t>From May onward, weekly quality checks keep progress on track without overloading the team or budget.</a:t>
            </a:r>
          </a:p>
          <a:p>
            <a:pPr>
              <a:buNone/>
            </a:pPr>
            <a:r>
              <a:rPr lang="en-GB" dirty="0"/>
              <a:t>This timeline ensures everyone, internal and external, stays informed and accountable.</a:t>
            </a:r>
          </a:p>
          <a:p>
            <a:pPr>
              <a:buNone/>
            </a:pPr>
            <a:r>
              <a:rPr lang="en-GB" dirty="0"/>
              <a:t>It’s the backbone that turns this vision into a delivered reality — on time, on budget, and brand.</a:t>
            </a:r>
          </a:p>
          <a:p>
            <a:r>
              <a:rPr lang="en-GB" i="1" dirty="0"/>
              <a:t>(Pause)</a:t>
            </a:r>
            <a:endParaRPr lang="en-GB" dirty="0"/>
          </a:p>
          <a:p>
            <a:endParaRPr lang="en-US" dirty="0"/>
          </a:p>
        </p:txBody>
      </p:sp>
      <p:sp>
        <p:nvSpPr>
          <p:cNvPr id="4" name="Slide Number Placeholder 3"/>
          <p:cNvSpPr>
            <a:spLocks noGrp="1"/>
          </p:cNvSpPr>
          <p:nvPr>
            <p:ph type="sldNum" sz="quarter" idx="10"/>
          </p:nvPr>
        </p:nvSpPr>
        <p:spPr/>
        <p:txBody>
          <a:bodyPr/>
          <a:lstStyle/>
          <a:p>
            <a:fld id="{B55F8BF7-7086-4C68-BBE7-A3C4D8B8BFBB}" type="slidenum">
              <a:rPr lang="en-US" smtClean="0"/>
              <a:t>12</a:t>
            </a:fld>
            <a:endParaRPr lang="en-US"/>
          </a:p>
        </p:txBody>
      </p:sp>
    </p:spTree>
    <p:extLst>
      <p:ext uri="{BB962C8B-B14F-4D97-AF65-F5344CB8AC3E}">
        <p14:creationId xmlns:p14="http://schemas.microsoft.com/office/powerpoint/2010/main" val="38674163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I’ve shown you a culturally rich, strategically planned, financially sound event that will shine a spotlight on Welsh heritage while driving economic growth.</a:t>
            </a:r>
          </a:p>
          <a:p>
            <a:pPr>
              <a:buNone/>
            </a:pPr>
            <a:r>
              <a:rPr lang="en-GB" dirty="0"/>
              <a:t>With your investment and partnership, I can bring </a:t>
            </a:r>
            <a:r>
              <a:rPr lang="en-GB" dirty="0" err="1"/>
              <a:t>Croeso</a:t>
            </a:r>
            <a:r>
              <a:rPr lang="en-GB" dirty="0"/>
              <a:t> Cymru to life, creating unforgettable experiences for international visitors and lasting benefits for Wales.</a:t>
            </a:r>
          </a:p>
          <a:p>
            <a:pPr>
              <a:buNone/>
            </a:pPr>
            <a:r>
              <a:rPr lang="en-GB" dirty="0"/>
              <a:t>Together, we can turn this vision into reality.</a:t>
            </a:r>
          </a:p>
          <a:p>
            <a:r>
              <a:rPr lang="en-GB" dirty="0"/>
              <a:t>Thank you.</a:t>
            </a:r>
          </a:p>
          <a:p>
            <a:endParaRPr lang="en-GB" dirty="0"/>
          </a:p>
        </p:txBody>
      </p:sp>
      <p:sp>
        <p:nvSpPr>
          <p:cNvPr id="4" name="Slide Number Placeholder 3"/>
          <p:cNvSpPr>
            <a:spLocks noGrp="1"/>
          </p:cNvSpPr>
          <p:nvPr>
            <p:ph type="sldNum" sz="quarter" idx="5"/>
          </p:nvPr>
        </p:nvSpPr>
        <p:spPr/>
        <p:txBody>
          <a:bodyPr/>
          <a:lstStyle/>
          <a:p>
            <a:fld id="{B55F8BF7-7086-4C68-BBE7-A3C4D8B8BFBB}" type="slidenum">
              <a:rPr lang="en-US" smtClean="0"/>
              <a:t>13</a:t>
            </a:fld>
            <a:endParaRPr lang="en-US"/>
          </a:p>
        </p:txBody>
      </p:sp>
    </p:spTree>
    <p:extLst>
      <p:ext uri="{BB962C8B-B14F-4D97-AF65-F5344CB8AC3E}">
        <p14:creationId xmlns:p14="http://schemas.microsoft.com/office/powerpoint/2010/main" val="37122130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CB823-C3D7-4446-A413-0AB102AFFD0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4810A44-1787-4080-8B33-5281895DF0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F28B7F3-F6B9-4AB8-B35C-9CE9DED4BB1E}"/>
              </a:ext>
            </a:extLst>
          </p:cNvPr>
          <p:cNvSpPr>
            <a:spLocks noGrp="1"/>
          </p:cNvSpPr>
          <p:nvPr>
            <p:ph type="dt" sz="half" idx="10"/>
          </p:nvPr>
        </p:nvSpPr>
        <p:spPr/>
        <p:txBody>
          <a:bodyPr/>
          <a:lstStyle/>
          <a:p>
            <a:fld id="{DC4E0EFF-3595-41FD-8D8A-598960BFD017}" type="datetimeFigureOut">
              <a:rPr lang="en-US" smtClean="0"/>
              <a:t>5/20/2025</a:t>
            </a:fld>
            <a:endParaRPr lang="en-US"/>
          </a:p>
        </p:txBody>
      </p:sp>
      <p:sp>
        <p:nvSpPr>
          <p:cNvPr id="5" name="Footer Placeholder 4">
            <a:extLst>
              <a:ext uri="{FF2B5EF4-FFF2-40B4-BE49-F238E27FC236}">
                <a16:creationId xmlns:a16="http://schemas.microsoft.com/office/drawing/2014/main" id="{50334C16-248F-4913-BE44-CED0B2ED86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BF1C35-7439-4860-8265-9A3DA1A91DB1}"/>
              </a:ext>
            </a:extLst>
          </p:cNvPr>
          <p:cNvSpPr>
            <a:spLocks noGrp="1"/>
          </p:cNvSpPr>
          <p:nvPr>
            <p:ph type="sldNum" sz="quarter" idx="12"/>
          </p:nvPr>
        </p:nvSpPr>
        <p:spPr/>
        <p:txBody>
          <a:bodyPr/>
          <a:lstStyle/>
          <a:p>
            <a:fld id="{BBE9754F-9505-4868-8150-41019B7AA7B0}" type="slidenum">
              <a:rPr lang="en-US" smtClean="0"/>
              <a:t>‹#›</a:t>
            </a:fld>
            <a:endParaRPr lang="en-US"/>
          </a:p>
        </p:txBody>
      </p:sp>
    </p:spTree>
    <p:extLst>
      <p:ext uri="{BB962C8B-B14F-4D97-AF65-F5344CB8AC3E}">
        <p14:creationId xmlns:p14="http://schemas.microsoft.com/office/powerpoint/2010/main" val="1483251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9214D-E067-4A05-B0B9-4B571B5445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DC87553-BE04-4C07-8BDB-E3A39CCB04A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8A2FDA-E6C6-421D-BBC2-FF0D278DEC74}"/>
              </a:ext>
            </a:extLst>
          </p:cNvPr>
          <p:cNvSpPr>
            <a:spLocks noGrp="1"/>
          </p:cNvSpPr>
          <p:nvPr>
            <p:ph type="dt" sz="half" idx="10"/>
          </p:nvPr>
        </p:nvSpPr>
        <p:spPr/>
        <p:txBody>
          <a:bodyPr/>
          <a:lstStyle/>
          <a:p>
            <a:fld id="{DC4E0EFF-3595-41FD-8D8A-598960BFD017}" type="datetimeFigureOut">
              <a:rPr lang="en-US" smtClean="0"/>
              <a:t>5/20/2025</a:t>
            </a:fld>
            <a:endParaRPr lang="en-US"/>
          </a:p>
        </p:txBody>
      </p:sp>
      <p:sp>
        <p:nvSpPr>
          <p:cNvPr id="5" name="Footer Placeholder 4">
            <a:extLst>
              <a:ext uri="{FF2B5EF4-FFF2-40B4-BE49-F238E27FC236}">
                <a16:creationId xmlns:a16="http://schemas.microsoft.com/office/drawing/2014/main" id="{6FC48B0F-39CC-41F5-BB6C-D2037F3814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E0D461-96F7-4109-85EA-661E25EF0B71}"/>
              </a:ext>
            </a:extLst>
          </p:cNvPr>
          <p:cNvSpPr>
            <a:spLocks noGrp="1"/>
          </p:cNvSpPr>
          <p:nvPr>
            <p:ph type="sldNum" sz="quarter" idx="12"/>
          </p:nvPr>
        </p:nvSpPr>
        <p:spPr/>
        <p:txBody>
          <a:bodyPr/>
          <a:lstStyle/>
          <a:p>
            <a:fld id="{BBE9754F-9505-4868-8150-41019B7AA7B0}" type="slidenum">
              <a:rPr lang="en-US" smtClean="0"/>
              <a:t>‹#›</a:t>
            </a:fld>
            <a:endParaRPr lang="en-US"/>
          </a:p>
        </p:txBody>
      </p:sp>
    </p:spTree>
    <p:extLst>
      <p:ext uri="{BB962C8B-B14F-4D97-AF65-F5344CB8AC3E}">
        <p14:creationId xmlns:p14="http://schemas.microsoft.com/office/powerpoint/2010/main" val="3922268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B9147-3817-47BE-B11B-421CEFBDEDA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6EB7CA0-2F18-407E-A141-358283B85D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FD4F694-FC8D-4BB0-B67B-12237023675A}"/>
              </a:ext>
            </a:extLst>
          </p:cNvPr>
          <p:cNvSpPr>
            <a:spLocks noGrp="1"/>
          </p:cNvSpPr>
          <p:nvPr>
            <p:ph type="dt" sz="half" idx="10"/>
          </p:nvPr>
        </p:nvSpPr>
        <p:spPr/>
        <p:txBody>
          <a:bodyPr/>
          <a:lstStyle/>
          <a:p>
            <a:fld id="{DC4E0EFF-3595-41FD-8D8A-598960BFD017}" type="datetimeFigureOut">
              <a:rPr lang="en-US" smtClean="0"/>
              <a:t>5/20/2025</a:t>
            </a:fld>
            <a:endParaRPr lang="en-US"/>
          </a:p>
        </p:txBody>
      </p:sp>
      <p:sp>
        <p:nvSpPr>
          <p:cNvPr id="5" name="Footer Placeholder 4">
            <a:extLst>
              <a:ext uri="{FF2B5EF4-FFF2-40B4-BE49-F238E27FC236}">
                <a16:creationId xmlns:a16="http://schemas.microsoft.com/office/drawing/2014/main" id="{C7C6D518-1448-40B3-A817-C57CC18682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260C87-546B-4AE5-B1CA-DD1852972D2A}"/>
              </a:ext>
            </a:extLst>
          </p:cNvPr>
          <p:cNvSpPr>
            <a:spLocks noGrp="1"/>
          </p:cNvSpPr>
          <p:nvPr>
            <p:ph type="sldNum" sz="quarter" idx="12"/>
          </p:nvPr>
        </p:nvSpPr>
        <p:spPr/>
        <p:txBody>
          <a:bodyPr/>
          <a:lstStyle/>
          <a:p>
            <a:fld id="{BBE9754F-9505-4868-8150-41019B7AA7B0}" type="slidenum">
              <a:rPr lang="en-US" smtClean="0"/>
              <a:t>‹#›</a:t>
            </a:fld>
            <a:endParaRPr lang="en-US"/>
          </a:p>
        </p:txBody>
      </p:sp>
    </p:spTree>
    <p:extLst>
      <p:ext uri="{BB962C8B-B14F-4D97-AF65-F5344CB8AC3E}">
        <p14:creationId xmlns:p14="http://schemas.microsoft.com/office/powerpoint/2010/main" val="2044906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9729F-01AD-4504-A587-B0DF06A82EB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40FCA8E-6E3C-4C18-8D20-3B9AB414BB6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F05948A-CA0E-4332-BA3E-DC203D870C6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6C1B932-4EB2-4F7B-BC98-D8BC50157CC2}"/>
              </a:ext>
            </a:extLst>
          </p:cNvPr>
          <p:cNvSpPr>
            <a:spLocks noGrp="1"/>
          </p:cNvSpPr>
          <p:nvPr>
            <p:ph type="dt" sz="half" idx="10"/>
          </p:nvPr>
        </p:nvSpPr>
        <p:spPr/>
        <p:txBody>
          <a:bodyPr/>
          <a:lstStyle/>
          <a:p>
            <a:fld id="{DC4E0EFF-3595-41FD-8D8A-598960BFD017}" type="datetimeFigureOut">
              <a:rPr lang="en-US" smtClean="0"/>
              <a:t>5/20/2025</a:t>
            </a:fld>
            <a:endParaRPr lang="en-US"/>
          </a:p>
        </p:txBody>
      </p:sp>
      <p:sp>
        <p:nvSpPr>
          <p:cNvPr id="6" name="Footer Placeholder 5">
            <a:extLst>
              <a:ext uri="{FF2B5EF4-FFF2-40B4-BE49-F238E27FC236}">
                <a16:creationId xmlns:a16="http://schemas.microsoft.com/office/drawing/2014/main" id="{2B5DB673-2AA1-4337-ACEC-0DF6311D6B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BF20CEE-C92C-4A1D-8FC7-52C5BCB44E9E}"/>
              </a:ext>
            </a:extLst>
          </p:cNvPr>
          <p:cNvSpPr>
            <a:spLocks noGrp="1"/>
          </p:cNvSpPr>
          <p:nvPr>
            <p:ph type="sldNum" sz="quarter" idx="12"/>
          </p:nvPr>
        </p:nvSpPr>
        <p:spPr/>
        <p:txBody>
          <a:bodyPr/>
          <a:lstStyle/>
          <a:p>
            <a:fld id="{BBE9754F-9505-4868-8150-41019B7AA7B0}" type="slidenum">
              <a:rPr lang="en-US" smtClean="0"/>
              <a:t>‹#›</a:t>
            </a:fld>
            <a:endParaRPr lang="en-US"/>
          </a:p>
        </p:txBody>
      </p:sp>
    </p:spTree>
    <p:extLst>
      <p:ext uri="{BB962C8B-B14F-4D97-AF65-F5344CB8AC3E}">
        <p14:creationId xmlns:p14="http://schemas.microsoft.com/office/powerpoint/2010/main" val="3143925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8536C-AF3A-4203-9960-A3EFE348E37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466A13F-132C-47F1-AF03-0B917D53CB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6857D36-CB90-4F99-B4E1-D02A9DECB65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C75FCBC-7C7C-4211-AC50-7179269688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5B7D0F2-B4AA-4B7F-8A7B-C607D5D41F9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BC81EB9-DB45-4FC6-8975-4885F028922F}"/>
              </a:ext>
            </a:extLst>
          </p:cNvPr>
          <p:cNvSpPr>
            <a:spLocks noGrp="1"/>
          </p:cNvSpPr>
          <p:nvPr>
            <p:ph type="dt" sz="half" idx="10"/>
          </p:nvPr>
        </p:nvSpPr>
        <p:spPr/>
        <p:txBody>
          <a:bodyPr/>
          <a:lstStyle/>
          <a:p>
            <a:fld id="{DC4E0EFF-3595-41FD-8D8A-598960BFD017}" type="datetimeFigureOut">
              <a:rPr lang="en-US" smtClean="0"/>
              <a:t>5/20/2025</a:t>
            </a:fld>
            <a:endParaRPr lang="en-US"/>
          </a:p>
        </p:txBody>
      </p:sp>
      <p:sp>
        <p:nvSpPr>
          <p:cNvPr id="8" name="Footer Placeholder 7">
            <a:extLst>
              <a:ext uri="{FF2B5EF4-FFF2-40B4-BE49-F238E27FC236}">
                <a16:creationId xmlns:a16="http://schemas.microsoft.com/office/drawing/2014/main" id="{726C59F3-1862-40DE-96FD-DC2738C0250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81662B3-1D52-496E-A8F2-B8B467653717}"/>
              </a:ext>
            </a:extLst>
          </p:cNvPr>
          <p:cNvSpPr>
            <a:spLocks noGrp="1"/>
          </p:cNvSpPr>
          <p:nvPr>
            <p:ph type="sldNum" sz="quarter" idx="12"/>
          </p:nvPr>
        </p:nvSpPr>
        <p:spPr/>
        <p:txBody>
          <a:bodyPr/>
          <a:lstStyle/>
          <a:p>
            <a:fld id="{BBE9754F-9505-4868-8150-41019B7AA7B0}" type="slidenum">
              <a:rPr lang="en-US" smtClean="0"/>
              <a:t>‹#›</a:t>
            </a:fld>
            <a:endParaRPr lang="en-US"/>
          </a:p>
        </p:txBody>
      </p:sp>
    </p:spTree>
    <p:extLst>
      <p:ext uri="{BB962C8B-B14F-4D97-AF65-F5344CB8AC3E}">
        <p14:creationId xmlns:p14="http://schemas.microsoft.com/office/powerpoint/2010/main" val="917551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62A51-7BF2-481D-A740-4248D6D5E09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F9DF4F9-8088-45DD-8640-BD3C4DE351EC}"/>
              </a:ext>
            </a:extLst>
          </p:cNvPr>
          <p:cNvSpPr>
            <a:spLocks noGrp="1"/>
          </p:cNvSpPr>
          <p:nvPr>
            <p:ph type="dt" sz="half" idx="10"/>
          </p:nvPr>
        </p:nvSpPr>
        <p:spPr/>
        <p:txBody>
          <a:bodyPr/>
          <a:lstStyle/>
          <a:p>
            <a:fld id="{DC4E0EFF-3595-41FD-8D8A-598960BFD017}" type="datetimeFigureOut">
              <a:rPr lang="en-US" smtClean="0"/>
              <a:t>5/20/2025</a:t>
            </a:fld>
            <a:endParaRPr lang="en-US"/>
          </a:p>
        </p:txBody>
      </p:sp>
      <p:sp>
        <p:nvSpPr>
          <p:cNvPr id="4" name="Footer Placeholder 3">
            <a:extLst>
              <a:ext uri="{FF2B5EF4-FFF2-40B4-BE49-F238E27FC236}">
                <a16:creationId xmlns:a16="http://schemas.microsoft.com/office/drawing/2014/main" id="{A1A33606-B97C-4C39-A2F8-58D3D8F5179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018CF2E-1144-4E96-8384-14CC90BF76A5}"/>
              </a:ext>
            </a:extLst>
          </p:cNvPr>
          <p:cNvSpPr>
            <a:spLocks noGrp="1"/>
          </p:cNvSpPr>
          <p:nvPr>
            <p:ph type="sldNum" sz="quarter" idx="12"/>
          </p:nvPr>
        </p:nvSpPr>
        <p:spPr/>
        <p:txBody>
          <a:bodyPr/>
          <a:lstStyle/>
          <a:p>
            <a:fld id="{BBE9754F-9505-4868-8150-41019B7AA7B0}" type="slidenum">
              <a:rPr lang="en-US" smtClean="0"/>
              <a:t>‹#›</a:t>
            </a:fld>
            <a:endParaRPr lang="en-US"/>
          </a:p>
        </p:txBody>
      </p:sp>
    </p:spTree>
    <p:extLst>
      <p:ext uri="{BB962C8B-B14F-4D97-AF65-F5344CB8AC3E}">
        <p14:creationId xmlns:p14="http://schemas.microsoft.com/office/powerpoint/2010/main" val="2658821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DE75810-A63D-426C-82F0-121E40C4354E}"/>
              </a:ext>
            </a:extLst>
          </p:cNvPr>
          <p:cNvSpPr>
            <a:spLocks noGrp="1"/>
          </p:cNvSpPr>
          <p:nvPr>
            <p:ph type="dt" sz="half" idx="10"/>
          </p:nvPr>
        </p:nvSpPr>
        <p:spPr/>
        <p:txBody>
          <a:bodyPr/>
          <a:lstStyle/>
          <a:p>
            <a:fld id="{DC4E0EFF-3595-41FD-8D8A-598960BFD017}" type="datetimeFigureOut">
              <a:rPr lang="en-US" smtClean="0"/>
              <a:t>5/20/2025</a:t>
            </a:fld>
            <a:endParaRPr lang="en-US"/>
          </a:p>
        </p:txBody>
      </p:sp>
      <p:sp>
        <p:nvSpPr>
          <p:cNvPr id="3" name="Footer Placeholder 2">
            <a:extLst>
              <a:ext uri="{FF2B5EF4-FFF2-40B4-BE49-F238E27FC236}">
                <a16:creationId xmlns:a16="http://schemas.microsoft.com/office/drawing/2014/main" id="{77A27556-13CC-40BF-9F81-C84E664D00F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A4EAE81-730E-4501-A546-26C69B6F66C6}"/>
              </a:ext>
            </a:extLst>
          </p:cNvPr>
          <p:cNvSpPr>
            <a:spLocks noGrp="1"/>
          </p:cNvSpPr>
          <p:nvPr>
            <p:ph type="sldNum" sz="quarter" idx="12"/>
          </p:nvPr>
        </p:nvSpPr>
        <p:spPr/>
        <p:txBody>
          <a:bodyPr/>
          <a:lstStyle/>
          <a:p>
            <a:fld id="{BBE9754F-9505-4868-8150-41019B7AA7B0}" type="slidenum">
              <a:rPr lang="en-US" smtClean="0"/>
              <a:t>‹#›</a:t>
            </a:fld>
            <a:endParaRPr lang="en-US"/>
          </a:p>
        </p:txBody>
      </p:sp>
    </p:spTree>
    <p:extLst>
      <p:ext uri="{BB962C8B-B14F-4D97-AF65-F5344CB8AC3E}">
        <p14:creationId xmlns:p14="http://schemas.microsoft.com/office/powerpoint/2010/main" val="3929724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DD45B-12B4-4030-BD64-A700BC49588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9609DFD-EA5E-4960-A736-838C619C341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7B3FD9D-1C4F-4078-A9B1-9F3FF372A4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5A3444A-0654-4C40-B96D-E90BF16F94B0}"/>
              </a:ext>
            </a:extLst>
          </p:cNvPr>
          <p:cNvSpPr>
            <a:spLocks noGrp="1"/>
          </p:cNvSpPr>
          <p:nvPr>
            <p:ph type="dt" sz="half" idx="10"/>
          </p:nvPr>
        </p:nvSpPr>
        <p:spPr/>
        <p:txBody>
          <a:bodyPr/>
          <a:lstStyle/>
          <a:p>
            <a:fld id="{DC4E0EFF-3595-41FD-8D8A-598960BFD017}" type="datetimeFigureOut">
              <a:rPr lang="en-US" smtClean="0"/>
              <a:t>5/20/2025</a:t>
            </a:fld>
            <a:endParaRPr lang="en-US"/>
          </a:p>
        </p:txBody>
      </p:sp>
      <p:sp>
        <p:nvSpPr>
          <p:cNvPr id="6" name="Footer Placeholder 5">
            <a:extLst>
              <a:ext uri="{FF2B5EF4-FFF2-40B4-BE49-F238E27FC236}">
                <a16:creationId xmlns:a16="http://schemas.microsoft.com/office/drawing/2014/main" id="{52F5F95A-22CE-48AB-ACAF-303175A4193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9A4393D-9A48-4047-846B-FD1B1557BDD8}"/>
              </a:ext>
            </a:extLst>
          </p:cNvPr>
          <p:cNvSpPr>
            <a:spLocks noGrp="1"/>
          </p:cNvSpPr>
          <p:nvPr>
            <p:ph type="sldNum" sz="quarter" idx="12"/>
          </p:nvPr>
        </p:nvSpPr>
        <p:spPr/>
        <p:txBody>
          <a:bodyPr/>
          <a:lstStyle/>
          <a:p>
            <a:fld id="{BBE9754F-9505-4868-8150-41019B7AA7B0}" type="slidenum">
              <a:rPr lang="en-US" smtClean="0"/>
              <a:t>‹#›</a:t>
            </a:fld>
            <a:endParaRPr lang="en-US"/>
          </a:p>
        </p:txBody>
      </p:sp>
    </p:spTree>
    <p:extLst>
      <p:ext uri="{BB962C8B-B14F-4D97-AF65-F5344CB8AC3E}">
        <p14:creationId xmlns:p14="http://schemas.microsoft.com/office/powerpoint/2010/main" val="2099164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19DF8-D740-4B7B-9502-1B65484242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ED572-C2CF-4959-98DF-05083716FB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8383DCB-0D87-41C5-8B2C-693EE6D331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7CC6984-8BDC-47E7-9B16-BA25A2CC9FC8}"/>
              </a:ext>
            </a:extLst>
          </p:cNvPr>
          <p:cNvSpPr>
            <a:spLocks noGrp="1"/>
          </p:cNvSpPr>
          <p:nvPr>
            <p:ph type="dt" sz="half" idx="10"/>
          </p:nvPr>
        </p:nvSpPr>
        <p:spPr/>
        <p:txBody>
          <a:bodyPr/>
          <a:lstStyle/>
          <a:p>
            <a:fld id="{DC4E0EFF-3595-41FD-8D8A-598960BFD017}" type="datetimeFigureOut">
              <a:rPr lang="en-US" smtClean="0"/>
              <a:t>5/20/2025</a:t>
            </a:fld>
            <a:endParaRPr lang="en-US"/>
          </a:p>
        </p:txBody>
      </p:sp>
      <p:sp>
        <p:nvSpPr>
          <p:cNvPr id="6" name="Footer Placeholder 5">
            <a:extLst>
              <a:ext uri="{FF2B5EF4-FFF2-40B4-BE49-F238E27FC236}">
                <a16:creationId xmlns:a16="http://schemas.microsoft.com/office/drawing/2014/main" id="{339E841F-6BEB-4873-A4FE-B1134097DA0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8FE71B-DAEC-4840-950D-500C1772527C}"/>
              </a:ext>
            </a:extLst>
          </p:cNvPr>
          <p:cNvSpPr>
            <a:spLocks noGrp="1"/>
          </p:cNvSpPr>
          <p:nvPr>
            <p:ph type="sldNum" sz="quarter" idx="12"/>
          </p:nvPr>
        </p:nvSpPr>
        <p:spPr/>
        <p:txBody>
          <a:bodyPr/>
          <a:lstStyle/>
          <a:p>
            <a:fld id="{BBE9754F-9505-4868-8150-41019B7AA7B0}" type="slidenum">
              <a:rPr lang="en-US" smtClean="0"/>
              <a:t>‹#›</a:t>
            </a:fld>
            <a:endParaRPr lang="en-US"/>
          </a:p>
        </p:txBody>
      </p:sp>
    </p:spTree>
    <p:extLst>
      <p:ext uri="{BB962C8B-B14F-4D97-AF65-F5344CB8AC3E}">
        <p14:creationId xmlns:p14="http://schemas.microsoft.com/office/powerpoint/2010/main" val="4195967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7D59A-382C-4123-B87C-9B0E1216F96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218A4EC-5759-48EB-BEF6-98BAA190F09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CF7F75-C1AB-4BD2-92F7-D7C2D12E42C0}"/>
              </a:ext>
            </a:extLst>
          </p:cNvPr>
          <p:cNvSpPr>
            <a:spLocks noGrp="1"/>
          </p:cNvSpPr>
          <p:nvPr>
            <p:ph type="dt" sz="half" idx="10"/>
          </p:nvPr>
        </p:nvSpPr>
        <p:spPr/>
        <p:txBody>
          <a:bodyPr/>
          <a:lstStyle/>
          <a:p>
            <a:fld id="{DC4E0EFF-3595-41FD-8D8A-598960BFD017}" type="datetimeFigureOut">
              <a:rPr lang="en-US" smtClean="0"/>
              <a:t>5/20/2025</a:t>
            </a:fld>
            <a:endParaRPr lang="en-US"/>
          </a:p>
        </p:txBody>
      </p:sp>
      <p:sp>
        <p:nvSpPr>
          <p:cNvPr id="5" name="Footer Placeholder 4">
            <a:extLst>
              <a:ext uri="{FF2B5EF4-FFF2-40B4-BE49-F238E27FC236}">
                <a16:creationId xmlns:a16="http://schemas.microsoft.com/office/drawing/2014/main" id="{765460F2-012F-40DD-A015-C2488E056A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2EAC70-131F-4733-8EF8-5B76463A3914}"/>
              </a:ext>
            </a:extLst>
          </p:cNvPr>
          <p:cNvSpPr>
            <a:spLocks noGrp="1"/>
          </p:cNvSpPr>
          <p:nvPr>
            <p:ph type="sldNum" sz="quarter" idx="12"/>
          </p:nvPr>
        </p:nvSpPr>
        <p:spPr/>
        <p:txBody>
          <a:bodyPr/>
          <a:lstStyle/>
          <a:p>
            <a:fld id="{BBE9754F-9505-4868-8150-41019B7AA7B0}" type="slidenum">
              <a:rPr lang="en-US" smtClean="0"/>
              <a:t>‹#›</a:t>
            </a:fld>
            <a:endParaRPr lang="en-US"/>
          </a:p>
        </p:txBody>
      </p:sp>
    </p:spTree>
    <p:extLst>
      <p:ext uri="{BB962C8B-B14F-4D97-AF65-F5344CB8AC3E}">
        <p14:creationId xmlns:p14="http://schemas.microsoft.com/office/powerpoint/2010/main" val="3966720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CA87B71-9939-4B5B-865B-ED742C6BB44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2AAAFBA-A77A-4301-8ABE-FE2FC749C3D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EBDEE8-1BA5-4760-BA52-0C59D6D5E7FB}"/>
              </a:ext>
            </a:extLst>
          </p:cNvPr>
          <p:cNvSpPr>
            <a:spLocks noGrp="1"/>
          </p:cNvSpPr>
          <p:nvPr>
            <p:ph type="dt" sz="half" idx="10"/>
          </p:nvPr>
        </p:nvSpPr>
        <p:spPr/>
        <p:txBody>
          <a:bodyPr/>
          <a:lstStyle/>
          <a:p>
            <a:fld id="{DC4E0EFF-3595-41FD-8D8A-598960BFD017}" type="datetimeFigureOut">
              <a:rPr lang="en-US" smtClean="0"/>
              <a:t>5/20/2025</a:t>
            </a:fld>
            <a:endParaRPr lang="en-US"/>
          </a:p>
        </p:txBody>
      </p:sp>
      <p:sp>
        <p:nvSpPr>
          <p:cNvPr id="5" name="Footer Placeholder 4">
            <a:extLst>
              <a:ext uri="{FF2B5EF4-FFF2-40B4-BE49-F238E27FC236}">
                <a16:creationId xmlns:a16="http://schemas.microsoft.com/office/drawing/2014/main" id="{3B8380AF-E756-4D54-8FD3-BFF3AA81A8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3084F9-D9C0-453C-AF1C-D4AE27B62942}"/>
              </a:ext>
            </a:extLst>
          </p:cNvPr>
          <p:cNvSpPr>
            <a:spLocks noGrp="1"/>
          </p:cNvSpPr>
          <p:nvPr>
            <p:ph type="sldNum" sz="quarter" idx="12"/>
          </p:nvPr>
        </p:nvSpPr>
        <p:spPr/>
        <p:txBody>
          <a:bodyPr/>
          <a:lstStyle/>
          <a:p>
            <a:fld id="{BBE9754F-9505-4868-8150-41019B7AA7B0}" type="slidenum">
              <a:rPr lang="en-US" smtClean="0"/>
              <a:t>‹#›</a:t>
            </a:fld>
            <a:endParaRPr lang="en-US"/>
          </a:p>
        </p:txBody>
      </p:sp>
    </p:spTree>
    <p:extLst>
      <p:ext uri="{BB962C8B-B14F-4D97-AF65-F5344CB8AC3E}">
        <p14:creationId xmlns:p14="http://schemas.microsoft.com/office/powerpoint/2010/main" val="795233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D4F2645-E9E6-405E-A0D3-333AB832F2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02A704C-0D23-48F0-AFFE-3851ACDDE7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4CF79C-6E4B-43C7-8BDA-A4D99ED93D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4E0EFF-3595-41FD-8D8A-598960BFD017}" type="datetimeFigureOut">
              <a:rPr lang="en-US" smtClean="0"/>
              <a:t>5/20/2025</a:t>
            </a:fld>
            <a:endParaRPr lang="en-US"/>
          </a:p>
        </p:txBody>
      </p:sp>
      <p:sp>
        <p:nvSpPr>
          <p:cNvPr id="5" name="Footer Placeholder 4">
            <a:extLst>
              <a:ext uri="{FF2B5EF4-FFF2-40B4-BE49-F238E27FC236}">
                <a16:creationId xmlns:a16="http://schemas.microsoft.com/office/drawing/2014/main" id="{73594C74-3787-4D5E-8A38-82FD3317E9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186A26B-0844-4D5A-9CF2-A88189BF05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E9754F-9505-4868-8150-41019B7AA7B0}" type="slidenum">
              <a:rPr lang="en-US" smtClean="0"/>
              <a:t>‹#›</a:t>
            </a:fld>
            <a:endParaRPr lang="en-US"/>
          </a:p>
        </p:txBody>
      </p:sp>
    </p:spTree>
    <p:extLst>
      <p:ext uri="{BB962C8B-B14F-4D97-AF65-F5344CB8AC3E}">
        <p14:creationId xmlns:p14="http://schemas.microsoft.com/office/powerpoint/2010/main" val="35178451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9.pn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QuickStyle" Target="../diagrams/quickStyle2.xml"/><Relationship Id="rId5" Type="http://schemas.openxmlformats.org/officeDocument/2006/relationships/diagramLayout" Target="../diagrams/layout2.xml"/><Relationship Id="rId10" Type="http://schemas.openxmlformats.org/officeDocument/2006/relationships/image" Target="../media/image14.png"/><Relationship Id="rId4" Type="http://schemas.openxmlformats.org/officeDocument/2006/relationships/diagramData" Target="../diagrams/data2.xml"/><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13" Type="http://schemas.microsoft.com/office/2007/relationships/diagramDrawing" Target="../diagrams/drawing4.xml"/><Relationship Id="rId3" Type="http://schemas.openxmlformats.org/officeDocument/2006/relationships/image" Target="../media/image15.png"/><Relationship Id="rId7" Type="http://schemas.openxmlformats.org/officeDocument/2006/relationships/diagramColors" Target="../diagrams/colors3.xml"/><Relationship Id="rId12" Type="http://schemas.openxmlformats.org/officeDocument/2006/relationships/diagramColors" Target="../diagrams/colors4.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QuickStyle" Target="../diagrams/quickStyle3.xml"/><Relationship Id="rId11" Type="http://schemas.openxmlformats.org/officeDocument/2006/relationships/diagramQuickStyle" Target="../diagrams/quickStyle4.xml"/><Relationship Id="rId5" Type="http://schemas.openxmlformats.org/officeDocument/2006/relationships/diagramLayout" Target="../diagrams/layout3.xml"/><Relationship Id="rId10" Type="http://schemas.openxmlformats.org/officeDocument/2006/relationships/diagramLayout" Target="../diagrams/layout4.xml"/><Relationship Id="rId4" Type="http://schemas.openxmlformats.org/officeDocument/2006/relationships/diagramData" Target="../diagrams/data3.xml"/><Relationship Id="rId9" Type="http://schemas.openxmlformats.org/officeDocument/2006/relationships/diagramData" Target="../diagrams/data4.xml"/></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8.jpeg"/><Relationship Id="rId7" Type="http://schemas.openxmlformats.org/officeDocument/2006/relationships/diagramColors" Target="../diagrams/colors5.xml"/><Relationship Id="rId12"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diagramQuickStyle" Target="../diagrams/quickStyle5.xml"/><Relationship Id="rId11" Type="http://schemas.openxmlformats.org/officeDocument/2006/relationships/image" Target="../media/image21.jpeg"/><Relationship Id="rId5" Type="http://schemas.openxmlformats.org/officeDocument/2006/relationships/diagramLayout" Target="../diagrams/layout5.xml"/><Relationship Id="rId10" Type="http://schemas.openxmlformats.org/officeDocument/2006/relationships/image" Target="../media/image20.jpeg"/><Relationship Id="rId4" Type="http://schemas.openxmlformats.org/officeDocument/2006/relationships/diagramData" Target="../diagrams/data5.xml"/><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4.jpeg"/><Relationship Id="rId7" Type="http://schemas.openxmlformats.org/officeDocument/2006/relationships/diagramColors" Target="../diagrams/colors7.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38.png"/></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hyperlink" Target="https://theguideliverpool.com/liverpool-legacy-redefines-eurovision/" TargetMode="External"/><Relationship Id="rId3" Type="http://schemas.openxmlformats.org/officeDocument/2006/relationships/hyperlink" Target="https://www.creativetenders.co.uk/" TargetMode="External"/><Relationship Id="rId7" Type="http://schemas.openxmlformats.org/officeDocument/2006/relationships/hyperlink" Target="https://doi.org/10.56743/ijothe.v1i1.9"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hyperlink" Target="https://www.gov.wales/business-events-applicant-guidance-and-funding-criteria-html" TargetMode="External"/><Relationship Id="rId5" Type="http://schemas.openxmlformats.org/officeDocument/2006/relationships/hyperlink" Target="https://doi.org/10.17269/s41997-025-01023-7" TargetMode="External"/><Relationship Id="rId4" Type="http://schemas.openxmlformats.org/officeDocument/2006/relationships/hyperlink" Target="https://www.eventbrite.com/e/travel-influencer-webinar-tickets-1247618002029?aff=erellivmlt" TargetMode="External"/><Relationship Id="rId9" Type="http://schemas.openxmlformats.org/officeDocument/2006/relationships/hyperlink" Target="https://www.visitbritain.com/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3DFBB-7648-49D7-AFB2-BF38E4B75B10}"/>
              </a:ext>
            </a:extLst>
          </p:cNvPr>
          <p:cNvSpPr>
            <a:spLocks noGrp="1"/>
          </p:cNvSpPr>
          <p:nvPr>
            <p:ph type="ctrTitle"/>
          </p:nvPr>
        </p:nvSpPr>
        <p:spPr>
          <a:xfrm>
            <a:off x="1533144" y="3255492"/>
            <a:ext cx="9576816" cy="757619"/>
          </a:xfrm>
        </p:spPr>
        <p:style>
          <a:lnRef idx="1">
            <a:schemeClr val="accent1"/>
          </a:lnRef>
          <a:fillRef idx="2">
            <a:schemeClr val="accent1"/>
          </a:fillRef>
          <a:effectRef idx="1">
            <a:schemeClr val="accent1"/>
          </a:effectRef>
          <a:fontRef idx="minor">
            <a:schemeClr val="dk1"/>
          </a:fontRef>
        </p:style>
        <p:txBody>
          <a:bodyPr>
            <a:normAutofit/>
          </a:bodyPr>
          <a:lstStyle/>
          <a:p>
            <a:r>
              <a:rPr lang="en-US" sz="4000" dirty="0" err="1"/>
              <a:t>Croeso</a:t>
            </a:r>
            <a:r>
              <a:rPr lang="en-US" sz="4000" dirty="0"/>
              <a:t> Cymru: A Festival of Welsh Soul</a:t>
            </a:r>
          </a:p>
        </p:txBody>
      </p:sp>
      <p:sp>
        <p:nvSpPr>
          <p:cNvPr id="3" name="Subtitle 2">
            <a:extLst>
              <a:ext uri="{FF2B5EF4-FFF2-40B4-BE49-F238E27FC236}">
                <a16:creationId xmlns:a16="http://schemas.microsoft.com/office/drawing/2014/main" id="{E08E8A3A-F6D6-460B-B7FA-E8FCE2CCB183}"/>
              </a:ext>
            </a:extLst>
          </p:cNvPr>
          <p:cNvSpPr>
            <a:spLocks noGrp="1"/>
          </p:cNvSpPr>
          <p:nvPr>
            <p:ph type="subTitle" idx="1"/>
          </p:nvPr>
        </p:nvSpPr>
        <p:spPr>
          <a:xfrm>
            <a:off x="1060704" y="4184231"/>
            <a:ext cx="10049256" cy="1655762"/>
          </a:xfrm>
        </p:spPr>
        <p:txBody>
          <a:bodyPr>
            <a:normAutofit fontScale="92500" lnSpcReduction="20000"/>
          </a:bodyPr>
          <a:lstStyle/>
          <a:p>
            <a:pPr algn="l">
              <a:lnSpc>
                <a:spcPct val="100000"/>
              </a:lnSpc>
            </a:pPr>
            <a:r>
              <a:rPr lang="en-US" dirty="0"/>
              <a:t>Module: International Meetings Management (BMIH6007)</a:t>
            </a:r>
          </a:p>
          <a:p>
            <a:pPr algn="l">
              <a:lnSpc>
                <a:spcPct val="100000"/>
              </a:lnSpc>
            </a:pPr>
            <a:r>
              <a:rPr lang="en-US" dirty="0"/>
              <a:t>Student ID: 2240761</a:t>
            </a:r>
          </a:p>
          <a:p>
            <a:pPr algn="l">
              <a:lnSpc>
                <a:spcPct val="100000"/>
              </a:lnSpc>
            </a:pPr>
            <a:r>
              <a:rPr lang="en-US" dirty="0"/>
              <a:t>Student Name: Robert-Daniel Mihalcea</a:t>
            </a:r>
          </a:p>
          <a:p>
            <a:pPr algn="l">
              <a:lnSpc>
                <a:spcPct val="100000"/>
              </a:lnSpc>
            </a:pPr>
            <a:r>
              <a:rPr lang="en-US" dirty="0"/>
              <a:t>Lecturer: Kathryn Roberts</a:t>
            </a:r>
          </a:p>
        </p:txBody>
      </p:sp>
      <p:pic>
        <p:nvPicPr>
          <p:cNvPr id="4" name="Picture 3">
            <a:extLst>
              <a:ext uri="{FF2B5EF4-FFF2-40B4-BE49-F238E27FC236}">
                <a16:creationId xmlns:a16="http://schemas.microsoft.com/office/drawing/2014/main" id="{F4E43122-18D8-441D-879D-D9F56DA142E3}"/>
              </a:ext>
            </a:extLst>
          </p:cNvPr>
          <p:cNvPicPr>
            <a:picLocks noChangeAspect="1"/>
          </p:cNvPicPr>
          <p:nvPr/>
        </p:nvPicPr>
        <p:blipFill>
          <a:blip r:embed="rId2"/>
          <a:stretch>
            <a:fillRect/>
          </a:stretch>
        </p:blipFill>
        <p:spPr>
          <a:xfrm>
            <a:off x="109729" y="64198"/>
            <a:ext cx="3256320" cy="1746313"/>
          </a:xfrm>
          <a:prstGeom prst="rect">
            <a:avLst/>
          </a:prstGeom>
        </p:spPr>
      </p:pic>
      <p:sp>
        <p:nvSpPr>
          <p:cNvPr id="5" name="Rectangle 4">
            <a:extLst>
              <a:ext uri="{FF2B5EF4-FFF2-40B4-BE49-F238E27FC236}">
                <a16:creationId xmlns:a16="http://schemas.microsoft.com/office/drawing/2014/main" id="{C577C3F3-C3B9-4365-943B-703457C67821}"/>
              </a:ext>
            </a:extLst>
          </p:cNvPr>
          <p:cNvSpPr/>
          <p:nvPr/>
        </p:nvSpPr>
        <p:spPr>
          <a:xfrm>
            <a:off x="1627632" y="5899480"/>
            <a:ext cx="9576816" cy="646331"/>
          </a:xfrm>
          <a:prstGeom prst="rect">
            <a:avLst/>
          </a:prstGeom>
        </p:spPr>
        <p:txBody>
          <a:bodyPr wrap="square">
            <a:spAutoFit/>
          </a:bodyPr>
          <a:lstStyle/>
          <a:p>
            <a:pPr algn="ctr"/>
            <a:r>
              <a:rPr lang="en-US" i="1" dirty="0"/>
              <a:t>”AI tools were used for research, structure, and grammar checking. No AI-generated content was directly submitted.”</a:t>
            </a:r>
          </a:p>
        </p:txBody>
      </p:sp>
      <p:pic>
        <p:nvPicPr>
          <p:cNvPr id="7" name="Picture 6">
            <a:extLst>
              <a:ext uri="{FF2B5EF4-FFF2-40B4-BE49-F238E27FC236}">
                <a16:creationId xmlns:a16="http://schemas.microsoft.com/office/drawing/2014/main" id="{3BF6A8CA-76D4-4FD0-86F6-4290B85903D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44365" y="690693"/>
            <a:ext cx="2614803" cy="245901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8" name="Picture 7">
            <a:extLst>
              <a:ext uri="{FF2B5EF4-FFF2-40B4-BE49-F238E27FC236}">
                <a16:creationId xmlns:a16="http://schemas.microsoft.com/office/drawing/2014/main" id="{2BF82D7D-6CCA-4284-9D2D-C62BBE90D379}"/>
              </a:ext>
            </a:extLst>
          </p:cNvPr>
          <p:cNvPicPr>
            <a:picLocks noChangeAspect="1"/>
          </p:cNvPicPr>
          <p:nvPr/>
        </p:nvPicPr>
        <p:blipFill>
          <a:blip r:embed="rId4"/>
          <a:stretch>
            <a:fillRect/>
          </a:stretch>
        </p:blipFill>
        <p:spPr>
          <a:xfrm>
            <a:off x="8623172" y="64198"/>
            <a:ext cx="3495675" cy="1304925"/>
          </a:xfrm>
          <a:prstGeom prst="rect">
            <a:avLst/>
          </a:prstGeom>
        </p:spPr>
      </p:pic>
    </p:spTree>
    <p:extLst>
      <p:ext uri="{BB962C8B-B14F-4D97-AF65-F5344CB8AC3E}">
        <p14:creationId xmlns:p14="http://schemas.microsoft.com/office/powerpoint/2010/main" val="682194858"/>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1C623B3-8BD7-47FB-A6EF-C190B2ECD85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5669280" cy="6856781"/>
          </a:xfrm>
          <a:prstGeom prst="rect">
            <a:avLst/>
          </a:prstGeom>
        </p:spPr>
      </p:pic>
      <p:graphicFrame>
        <p:nvGraphicFramePr>
          <p:cNvPr id="5" name="Diagram 4">
            <a:extLst>
              <a:ext uri="{FF2B5EF4-FFF2-40B4-BE49-F238E27FC236}">
                <a16:creationId xmlns:a16="http://schemas.microsoft.com/office/drawing/2014/main" id="{BE9186EB-3899-4315-891B-F2291FBD87B4}"/>
              </a:ext>
            </a:extLst>
          </p:cNvPr>
          <p:cNvGraphicFramePr/>
          <p:nvPr>
            <p:extLst>
              <p:ext uri="{D42A27DB-BD31-4B8C-83A1-F6EECF244321}">
                <p14:modId xmlns:p14="http://schemas.microsoft.com/office/powerpoint/2010/main" val="4094985449"/>
              </p:ext>
            </p:extLst>
          </p:nvPr>
        </p:nvGraphicFramePr>
        <p:xfrm>
          <a:off x="2944368" y="1156504"/>
          <a:ext cx="9125712" cy="55003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Title 1">
            <a:extLst>
              <a:ext uri="{FF2B5EF4-FFF2-40B4-BE49-F238E27FC236}">
                <a16:creationId xmlns:a16="http://schemas.microsoft.com/office/drawing/2014/main" id="{33B00960-1E36-4DFC-A279-D05AF078F935}"/>
              </a:ext>
            </a:extLst>
          </p:cNvPr>
          <p:cNvSpPr>
            <a:spLocks noGrp="1"/>
          </p:cNvSpPr>
          <p:nvPr>
            <p:ph type="title"/>
          </p:nvPr>
        </p:nvSpPr>
        <p:spPr>
          <a:xfrm>
            <a:off x="838200" y="365125"/>
            <a:ext cx="10515600" cy="677291"/>
          </a:xfrm>
        </p:spPr>
        <p:style>
          <a:lnRef idx="1">
            <a:schemeClr val="accent1"/>
          </a:lnRef>
          <a:fillRef idx="2">
            <a:schemeClr val="accent1"/>
          </a:fillRef>
          <a:effectRef idx="1">
            <a:schemeClr val="accent1"/>
          </a:effectRef>
          <a:fontRef idx="minor">
            <a:schemeClr val="dk1"/>
          </a:fontRef>
        </p:style>
        <p:txBody>
          <a:bodyPr>
            <a:normAutofit fontScale="90000"/>
          </a:bodyPr>
          <a:lstStyle/>
          <a:p>
            <a:pPr algn="ctr"/>
            <a:r>
              <a:rPr lang="en-US" dirty="0"/>
              <a:t>Executive Summary </a:t>
            </a:r>
          </a:p>
        </p:txBody>
      </p:sp>
    </p:spTree>
    <p:extLst>
      <p:ext uri="{BB962C8B-B14F-4D97-AF65-F5344CB8AC3E}">
        <p14:creationId xmlns:p14="http://schemas.microsoft.com/office/powerpoint/2010/main" val="3836445564"/>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6D567-A00F-4E63-A61C-FBC9DF80D69B}"/>
              </a:ext>
            </a:extLst>
          </p:cNvPr>
          <p:cNvSpPr>
            <a:spLocks noGrp="1"/>
          </p:cNvSpPr>
          <p:nvPr>
            <p:ph type="title"/>
          </p:nvPr>
        </p:nvSpPr>
        <p:spPr>
          <a:xfrm>
            <a:off x="2706624" y="365125"/>
            <a:ext cx="6903720" cy="649859"/>
          </a:xfrm>
        </p:spPr>
        <p:style>
          <a:lnRef idx="1">
            <a:schemeClr val="accent1"/>
          </a:lnRef>
          <a:fillRef idx="2">
            <a:schemeClr val="accent1"/>
          </a:fillRef>
          <a:effectRef idx="1">
            <a:schemeClr val="accent1"/>
          </a:effectRef>
          <a:fontRef idx="minor">
            <a:schemeClr val="dk1"/>
          </a:fontRef>
        </p:style>
        <p:txBody>
          <a:bodyPr>
            <a:normAutofit/>
          </a:bodyPr>
          <a:lstStyle/>
          <a:p>
            <a:pPr algn="ctr"/>
            <a:r>
              <a:rPr lang="en-US" sz="3600" dirty="0"/>
              <a:t>Event Concept</a:t>
            </a:r>
          </a:p>
        </p:txBody>
      </p:sp>
      <p:sp>
        <p:nvSpPr>
          <p:cNvPr id="3" name="Rectangle 2">
            <a:extLst>
              <a:ext uri="{FF2B5EF4-FFF2-40B4-BE49-F238E27FC236}">
                <a16:creationId xmlns:a16="http://schemas.microsoft.com/office/drawing/2014/main" id="{65740144-4445-4162-B756-8F2C3C0A06A9}"/>
              </a:ext>
            </a:extLst>
          </p:cNvPr>
          <p:cNvSpPr/>
          <p:nvPr/>
        </p:nvSpPr>
        <p:spPr>
          <a:xfrm>
            <a:off x="2062436" y="1123818"/>
            <a:ext cx="8192095" cy="461665"/>
          </a:xfrm>
          <a:prstGeom prst="rect">
            <a:avLst/>
          </a:prstGeom>
        </p:spPr>
        <p:txBody>
          <a:bodyPr wrap="square">
            <a:spAutoFit/>
          </a:bodyPr>
          <a:lstStyle/>
          <a:p>
            <a:pPr algn="ctr"/>
            <a:r>
              <a:rPr lang="en-US" sz="2400" b="1" dirty="0"/>
              <a:t>Event Name: </a:t>
            </a:r>
            <a:r>
              <a:rPr lang="en-US" sz="2400" b="1" dirty="0" err="1"/>
              <a:t>Croeso</a:t>
            </a:r>
            <a:r>
              <a:rPr lang="en-US" sz="2400" b="1" dirty="0"/>
              <a:t> Cymru: A Festival of Welsh Soul</a:t>
            </a:r>
          </a:p>
        </p:txBody>
      </p:sp>
      <p:sp>
        <p:nvSpPr>
          <p:cNvPr id="4" name="Rectangle 3">
            <a:extLst>
              <a:ext uri="{FF2B5EF4-FFF2-40B4-BE49-F238E27FC236}">
                <a16:creationId xmlns:a16="http://schemas.microsoft.com/office/drawing/2014/main" id="{048853AF-6241-4A05-A420-75A0B6F2BA7F}"/>
              </a:ext>
            </a:extLst>
          </p:cNvPr>
          <p:cNvSpPr/>
          <p:nvPr/>
        </p:nvSpPr>
        <p:spPr>
          <a:xfrm>
            <a:off x="-118563" y="5238138"/>
            <a:ext cx="3618690" cy="646331"/>
          </a:xfrm>
          <a:prstGeom prst="rect">
            <a:avLst/>
          </a:prstGeom>
        </p:spPr>
        <p:txBody>
          <a:bodyPr wrap="square">
            <a:spAutoFit/>
          </a:bodyPr>
          <a:lstStyle/>
          <a:p>
            <a:pPr algn="ctr"/>
            <a:r>
              <a:rPr lang="en-US" b="1" dirty="0"/>
              <a:t>Type: Cultural MICE Event (Corporate + Leisure mix)</a:t>
            </a:r>
          </a:p>
        </p:txBody>
      </p:sp>
      <p:pic>
        <p:nvPicPr>
          <p:cNvPr id="5" name="Picture 4">
            <a:extLst>
              <a:ext uri="{FF2B5EF4-FFF2-40B4-BE49-F238E27FC236}">
                <a16:creationId xmlns:a16="http://schemas.microsoft.com/office/drawing/2014/main" id="{05802325-BFD6-4165-8F13-2CF32A3370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319" y="2094553"/>
            <a:ext cx="3369259" cy="2835300"/>
          </a:xfrm>
          <a:prstGeom prst="rect">
            <a:avLst/>
          </a:prstGeom>
        </p:spPr>
      </p:pic>
      <p:sp>
        <p:nvSpPr>
          <p:cNvPr id="6" name="Rectangle 5">
            <a:extLst>
              <a:ext uri="{FF2B5EF4-FFF2-40B4-BE49-F238E27FC236}">
                <a16:creationId xmlns:a16="http://schemas.microsoft.com/office/drawing/2014/main" id="{6ABBF0A3-F75B-436A-819F-75DAAA5DC8BD}"/>
              </a:ext>
            </a:extLst>
          </p:cNvPr>
          <p:cNvSpPr/>
          <p:nvPr/>
        </p:nvSpPr>
        <p:spPr>
          <a:xfrm>
            <a:off x="3625390" y="1694319"/>
            <a:ext cx="5380704" cy="369332"/>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en-US" b="1" dirty="0"/>
              <a:t>Theme: Sense of place, Welsh identity, warm welcome</a:t>
            </a:r>
          </a:p>
        </p:txBody>
      </p:sp>
      <p:graphicFrame>
        <p:nvGraphicFramePr>
          <p:cNvPr id="8" name="Diagram 7">
            <a:extLst>
              <a:ext uri="{FF2B5EF4-FFF2-40B4-BE49-F238E27FC236}">
                <a16:creationId xmlns:a16="http://schemas.microsoft.com/office/drawing/2014/main" id="{5C699C05-83A3-4CC7-BFCB-9908490B5A5D}"/>
              </a:ext>
            </a:extLst>
          </p:cNvPr>
          <p:cNvGraphicFramePr/>
          <p:nvPr>
            <p:extLst>
              <p:ext uri="{D42A27DB-BD31-4B8C-83A1-F6EECF244321}">
                <p14:modId xmlns:p14="http://schemas.microsoft.com/office/powerpoint/2010/main" val="3278276446"/>
              </p:ext>
            </p:extLst>
          </p:nvPr>
        </p:nvGraphicFramePr>
        <p:xfrm>
          <a:off x="6593829" y="2279323"/>
          <a:ext cx="5430531" cy="37374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Rectangle 6">
            <a:extLst>
              <a:ext uri="{FF2B5EF4-FFF2-40B4-BE49-F238E27FC236}">
                <a16:creationId xmlns:a16="http://schemas.microsoft.com/office/drawing/2014/main" id="{7B14FB7A-3F60-46C5-A5AA-12C0C04EEAAA}"/>
              </a:ext>
            </a:extLst>
          </p:cNvPr>
          <p:cNvSpPr/>
          <p:nvPr/>
        </p:nvSpPr>
        <p:spPr>
          <a:xfrm>
            <a:off x="4625996" y="6016752"/>
            <a:ext cx="3064974" cy="36933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n-US" dirty="0"/>
              <a:t>Attract 500 guests over 3 days</a:t>
            </a:r>
          </a:p>
        </p:txBody>
      </p:sp>
      <p:sp>
        <p:nvSpPr>
          <p:cNvPr id="10" name="Rectangle 9">
            <a:extLst>
              <a:ext uri="{FF2B5EF4-FFF2-40B4-BE49-F238E27FC236}">
                <a16:creationId xmlns:a16="http://schemas.microsoft.com/office/drawing/2014/main" id="{A219E68E-8AD4-4F16-936D-E15F811DBA6B}"/>
              </a:ext>
            </a:extLst>
          </p:cNvPr>
          <p:cNvSpPr/>
          <p:nvPr/>
        </p:nvSpPr>
        <p:spPr>
          <a:xfrm>
            <a:off x="3024760" y="2185243"/>
            <a:ext cx="2490490"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en-US" dirty="0"/>
              <a:t>Achieve 90% satisfaction</a:t>
            </a:r>
          </a:p>
        </p:txBody>
      </p:sp>
      <p:sp>
        <p:nvSpPr>
          <p:cNvPr id="12" name="Rectangle 11">
            <a:extLst>
              <a:ext uri="{FF2B5EF4-FFF2-40B4-BE49-F238E27FC236}">
                <a16:creationId xmlns:a16="http://schemas.microsoft.com/office/drawing/2014/main" id="{9B6204EB-CA25-40EC-AACF-994B25531640}"/>
              </a:ext>
            </a:extLst>
          </p:cNvPr>
          <p:cNvSpPr/>
          <p:nvPr/>
        </p:nvSpPr>
        <p:spPr>
          <a:xfrm>
            <a:off x="3121985" y="5515137"/>
            <a:ext cx="3210559"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en-US" dirty="0"/>
              <a:t>Create 30+ tourism partnerships</a:t>
            </a:r>
          </a:p>
        </p:txBody>
      </p:sp>
      <p:cxnSp>
        <p:nvCxnSpPr>
          <p:cNvPr id="14" name="Straight Arrow Connector 13">
            <a:extLst>
              <a:ext uri="{FF2B5EF4-FFF2-40B4-BE49-F238E27FC236}">
                <a16:creationId xmlns:a16="http://schemas.microsoft.com/office/drawing/2014/main" id="{5E730433-0B36-4130-94BA-FD1B24D32A48}"/>
              </a:ext>
            </a:extLst>
          </p:cNvPr>
          <p:cNvCxnSpPr>
            <a:cxnSpLocks/>
          </p:cNvCxnSpPr>
          <p:nvPr/>
        </p:nvCxnSpPr>
        <p:spPr>
          <a:xfrm flipV="1">
            <a:off x="5199195" y="3222933"/>
            <a:ext cx="598101" cy="66149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6" name="Straight Arrow Connector 15">
            <a:extLst>
              <a:ext uri="{FF2B5EF4-FFF2-40B4-BE49-F238E27FC236}">
                <a16:creationId xmlns:a16="http://schemas.microsoft.com/office/drawing/2014/main" id="{D9A9302E-5C7E-400F-BCAB-0B0E83988C49}"/>
              </a:ext>
            </a:extLst>
          </p:cNvPr>
          <p:cNvCxnSpPr>
            <a:cxnSpLocks/>
            <a:endCxn id="12" idx="0"/>
          </p:cNvCxnSpPr>
          <p:nvPr/>
        </p:nvCxnSpPr>
        <p:spPr>
          <a:xfrm>
            <a:off x="4328410" y="4972280"/>
            <a:ext cx="398855" cy="54285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0" name="Straight Arrow Connector 19">
            <a:extLst>
              <a:ext uri="{FF2B5EF4-FFF2-40B4-BE49-F238E27FC236}">
                <a16:creationId xmlns:a16="http://schemas.microsoft.com/office/drawing/2014/main" id="{2A17AACB-B7DC-433B-B555-CF66902A3B37}"/>
              </a:ext>
            </a:extLst>
          </p:cNvPr>
          <p:cNvCxnSpPr>
            <a:cxnSpLocks/>
          </p:cNvCxnSpPr>
          <p:nvPr/>
        </p:nvCxnSpPr>
        <p:spPr>
          <a:xfrm>
            <a:off x="4957175" y="4454670"/>
            <a:ext cx="2170331" cy="156208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23" name="Picture 22">
            <a:extLst>
              <a:ext uri="{FF2B5EF4-FFF2-40B4-BE49-F238E27FC236}">
                <a16:creationId xmlns:a16="http://schemas.microsoft.com/office/drawing/2014/main" id="{C25F0FCE-A1C7-448E-973F-98C6B88A9E6C}"/>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3431497" y="2813400"/>
            <a:ext cx="2731554" cy="2343936"/>
          </a:xfrm>
          <a:prstGeom prst="rect">
            <a:avLst/>
          </a:prstGeom>
        </p:spPr>
      </p:pic>
      <p:sp>
        <p:nvSpPr>
          <p:cNvPr id="30" name="Rectangle 29">
            <a:extLst>
              <a:ext uri="{FF2B5EF4-FFF2-40B4-BE49-F238E27FC236}">
                <a16:creationId xmlns:a16="http://schemas.microsoft.com/office/drawing/2014/main" id="{8D4870D6-5DE0-496A-8BB8-E7510CD5B922}"/>
              </a:ext>
            </a:extLst>
          </p:cNvPr>
          <p:cNvSpPr/>
          <p:nvPr/>
        </p:nvSpPr>
        <p:spPr>
          <a:xfrm>
            <a:off x="5010833" y="2615702"/>
            <a:ext cx="2063013" cy="36933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dirty="0"/>
              <a:t>Generate 10% profit</a:t>
            </a:r>
          </a:p>
        </p:txBody>
      </p:sp>
      <p:cxnSp>
        <p:nvCxnSpPr>
          <p:cNvPr id="33" name="Straight Arrow Connector 32">
            <a:extLst>
              <a:ext uri="{FF2B5EF4-FFF2-40B4-BE49-F238E27FC236}">
                <a16:creationId xmlns:a16="http://schemas.microsoft.com/office/drawing/2014/main" id="{6AA85D38-3457-4B87-823F-65FC99D52456}"/>
              </a:ext>
            </a:extLst>
          </p:cNvPr>
          <p:cNvCxnSpPr>
            <a:cxnSpLocks/>
            <a:endCxn id="10" idx="2"/>
          </p:cNvCxnSpPr>
          <p:nvPr/>
        </p:nvCxnSpPr>
        <p:spPr>
          <a:xfrm flipH="1" flipV="1">
            <a:off x="4270005" y="2554575"/>
            <a:ext cx="457259" cy="56730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9" name="Picture 8">
            <a:extLst>
              <a:ext uri="{FF2B5EF4-FFF2-40B4-BE49-F238E27FC236}">
                <a16:creationId xmlns:a16="http://schemas.microsoft.com/office/drawing/2014/main" id="{5B63AE86-0479-4287-B498-B382CCA92BAA}"/>
              </a:ext>
            </a:extLst>
          </p:cNvPr>
          <p:cNvPicPr>
            <a:picLocks noChangeAspect="1"/>
          </p:cNvPicPr>
          <p:nvPr/>
        </p:nvPicPr>
        <p:blipFill>
          <a:blip r:embed="rId10"/>
          <a:stretch>
            <a:fillRect/>
          </a:stretch>
        </p:blipFill>
        <p:spPr>
          <a:xfrm>
            <a:off x="166416" y="167411"/>
            <a:ext cx="1896020" cy="713294"/>
          </a:xfrm>
          <a:prstGeom prst="rect">
            <a:avLst/>
          </a:prstGeom>
        </p:spPr>
      </p:pic>
      <p:pic>
        <p:nvPicPr>
          <p:cNvPr id="11" name="Picture 10">
            <a:extLst>
              <a:ext uri="{FF2B5EF4-FFF2-40B4-BE49-F238E27FC236}">
                <a16:creationId xmlns:a16="http://schemas.microsoft.com/office/drawing/2014/main" id="{3A52E301-04DB-4C31-AFAA-50AD1CAA2426}"/>
              </a:ext>
            </a:extLst>
          </p:cNvPr>
          <p:cNvPicPr>
            <a:picLocks noChangeAspect="1"/>
          </p:cNvPicPr>
          <p:nvPr/>
        </p:nvPicPr>
        <p:blipFill>
          <a:blip r:embed="rId10"/>
          <a:stretch>
            <a:fillRect/>
          </a:stretch>
        </p:blipFill>
        <p:spPr>
          <a:xfrm>
            <a:off x="10021742" y="167411"/>
            <a:ext cx="1896020" cy="713294"/>
          </a:xfrm>
          <a:prstGeom prst="rect">
            <a:avLst/>
          </a:prstGeom>
        </p:spPr>
      </p:pic>
      <p:sp>
        <p:nvSpPr>
          <p:cNvPr id="13" name="Rectangle 12">
            <a:extLst>
              <a:ext uri="{FF2B5EF4-FFF2-40B4-BE49-F238E27FC236}">
                <a16:creationId xmlns:a16="http://schemas.microsoft.com/office/drawing/2014/main" id="{B27C2DE9-5731-4A05-A01B-4456D97D375F}"/>
              </a:ext>
            </a:extLst>
          </p:cNvPr>
          <p:cNvSpPr/>
          <p:nvPr/>
        </p:nvSpPr>
        <p:spPr>
          <a:xfrm>
            <a:off x="365468" y="4939500"/>
            <a:ext cx="2758960" cy="307777"/>
          </a:xfrm>
          <a:prstGeom prst="rect">
            <a:avLst/>
          </a:prstGeom>
        </p:spPr>
        <p:txBody>
          <a:bodyPr wrap="none">
            <a:spAutoFit/>
          </a:bodyPr>
          <a:lstStyle/>
          <a:p>
            <a:r>
              <a:rPr lang="en-US" sz="1400" b="1" dirty="0"/>
              <a:t>(</a:t>
            </a:r>
            <a:r>
              <a:rPr lang="en-US" sz="1400" b="1" dirty="0" err="1"/>
              <a:t>Raden</a:t>
            </a:r>
            <a:r>
              <a:rPr lang="en-US" sz="1400" b="1" dirty="0"/>
              <a:t> </a:t>
            </a:r>
            <a:r>
              <a:rPr lang="en-US" sz="1400" b="1" dirty="0" err="1"/>
              <a:t>Ayu</a:t>
            </a:r>
            <a:r>
              <a:rPr lang="en-US" sz="1400" b="1" dirty="0"/>
              <a:t> </a:t>
            </a:r>
            <a:r>
              <a:rPr lang="en-US" sz="1400" b="1" dirty="0" err="1"/>
              <a:t>Trisnayoni</a:t>
            </a:r>
            <a:r>
              <a:rPr lang="en-US" sz="1400" b="1" dirty="0"/>
              <a:t> et al., 2022)</a:t>
            </a:r>
          </a:p>
        </p:txBody>
      </p:sp>
    </p:spTree>
    <p:extLst>
      <p:ext uri="{BB962C8B-B14F-4D97-AF65-F5344CB8AC3E}">
        <p14:creationId xmlns:p14="http://schemas.microsoft.com/office/powerpoint/2010/main" val="415276753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6725EC6-5FD2-4ED9-97D7-1D3CD69CA2E3}"/>
              </a:ext>
            </a:extLst>
          </p:cNvPr>
          <p:cNvPicPr>
            <a:picLocks noChangeAspect="1"/>
          </p:cNvPicPr>
          <p:nvPr/>
        </p:nvPicPr>
        <p:blipFill>
          <a:blip r:embed="rId3"/>
          <a:stretch>
            <a:fillRect/>
          </a:stretch>
        </p:blipFill>
        <p:spPr>
          <a:xfrm>
            <a:off x="0" y="0"/>
            <a:ext cx="8119872" cy="6858000"/>
          </a:xfrm>
          <a:prstGeom prst="rect">
            <a:avLst/>
          </a:prstGeom>
        </p:spPr>
      </p:pic>
      <p:graphicFrame>
        <p:nvGraphicFramePr>
          <p:cNvPr id="5" name="Diagram 4">
            <a:extLst>
              <a:ext uri="{FF2B5EF4-FFF2-40B4-BE49-F238E27FC236}">
                <a16:creationId xmlns:a16="http://schemas.microsoft.com/office/drawing/2014/main" id="{A0E049D3-7436-4F22-AA18-106328610979}"/>
              </a:ext>
            </a:extLst>
          </p:cNvPr>
          <p:cNvGraphicFramePr/>
          <p:nvPr>
            <p:extLst>
              <p:ext uri="{D42A27DB-BD31-4B8C-83A1-F6EECF244321}">
                <p14:modId xmlns:p14="http://schemas.microsoft.com/office/powerpoint/2010/main" val="1236456971"/>
              </p:ext>
            </p:extLst>
          </p:nvPr>
        </p:nvGraphicFramePr>
        <p:xfrm>
          <a:off x="6038850" y="999363"/>
          <a:ext cx="5857875" cy="55126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Title 1">
            <a:extLst>
              <a:ext uri="{FF2B5EF4-FFF2-40B4-BE49-F238E27FC236}">
                <a16:creationId xmlns:a16="http://schemas.microsoft.com/office/drawing/2014/main" id="{895F34DE-0958-4739-AE8C-F4E61776850C}"/>
              </a:ext>
            </a:extLst>
          </p:cNvPr>
          <p:cNvSpPr>
            <a:spLocks noGrp="1"/>
          </p:cNvSpPr>
          <p:nvPr>
            <p:ph type="title"/>
          </p:nvPr>
        </p:nvSpPr>
        <p:spPr>
          <a:xfrm>
            <a:off x="2276856" y="1"/>
            <a:ext cx="9076944" cy="813816"/>
          </a:xfrm>
        </p:spPr>
        <p:style>
          <a:lnRef idx="1">
            <a:schemeClr val="accent1"/>
          </a:lnRef>
          <a:fillRef idx="2">
            <a:schemeClr val="accent1"/>
          </a:fillRef>
          <a:effectRef idx="1">
            <a:schemeClr val="accent1"/>
          </a:effectRef>
          <a:fontRef idx="minor">
            <a:schemeClr val="dk1"/>
          </a:fontRef>
        </p:style>
        <p:txBody>
          <a:bodyPr>
            <a:normAutofit/>
          </a:bodyPr>
          <a:lstStyle/>
          <a:p>
            <a:pPr algn="ctr"/>
            <a:r>
              <a:rPr lang="en-US" sz="3600" dirty="0"/>
              <a:t>Event Cycle Phase 1: Planning</a:t>
            </a:r>
          </a:p>
        </p:txBody>
      </p:sp>
      <p:graphicFrame>
        <p:nvGraphicFramePr>
          <p:cNvPr id="3" name="Diagram 2">
            <a:extLst>
              <a:ext uri="{FF2B5EF4-FFF2-40B4-BE49-F238E27FC236}">
                <a16:creationId xmlns:a16="http://schemas.microsoft.com/office/drawing/2014/main" id="{DA7B7A48-9E51-4D7C-BB06-030115D1E87A}"/>
              </a:ext>
            </a:extLst>
          </p:cNvPr>
          <p:cNvGraphicFramePr/>
          <p:nvPr>
            <p:extLst>
              <p:ext uri="{D42A27DB-BD31-4B8C-83A1-F6EECF244321}">
                <p14:modId xmlns:p14="http://schemas.microsoft.com/office/powerpoint/2010/main" val="773948295"/>
              </p:ext>
            </p:extLst>
          </p:nvPr>
        </p:nvGraphicFramePr>
        <p:xfrm>
          <a:off x="981075" y="1591734"/>
          <a:ext cx="4572000" cy="399944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2" name="Rectangle 1">
            <a:extLst>
              <a:ext uri="{FF2B5EF4-FFF2-40B4-BE49-F238E27FC236}">
                <a16:creationId xmlns:a16="http://schemas.microsoft.com/office/drawing/2014/main" id="{6D368100-5618-4C28-98A9-7760F31D1AF3}"/>
              </a:ext>
            </a:extLst>
          </p:cNvPr>
          <p:cNvSpPr/>
          <p:nvPr/>
        </p:nvSpPr>
        <p:spPr>
          <a:xfrm>
            <a:off x="2203001" y="5493758"/>
            <a:ext cx="2128147" cy="369332"/>
          </a:xfrm>
          <a:prstGeom prst="rect">
            <a:avLst/>
          </a:prstGeom>
        </p:spPr>
        <p:txBody>
          <a:bodyPr wrap="none">
            <a:spAutoFit/>
          </a:bodyPr>
          <a:lstStyle/>
          <a:p>
            <a:r>
              <a:rPr lang="en-US" dirty="0">
                <a:solidFill>
                  <a:schemeClr val="bg1"/>
                </a:solidFill>
              </a:rPr>
              <a:t>(</a:t>
            </a:r>
            <a:r>
              <a:rPr lang="en-US" dirty="0" err="1">
                <a:solidFill>
                  <a:schemeClr val="bg1"/>
                </a:solidFill>
              </a:rPr>
              <a:t>Bowdin</a:t>
            </a:r>
            <a:r>
              <a:rPr lang="en-US" dirty="0">
                <a:solidFill>
                  <a:schemeClr val="bg1"/>
                </a:solidFill>
              </a:rPr>
              <a:t> et al., 2023)</a:t>
            </a:r>
          </a:p>
        </p:txBody>
      </p:sp>
    </p:spTree>
    <p:extLst>
      <p:ext uri="{BB962C8B-B14F-4D97-AF65-F5344CB8AC3E}">
        <p14:creationId xmlns:p14="http://schemas.microsoft.com/office/powerpoint/2010/main" val="3226197048"/>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5C9B414-6AAA-4ECB-BEE6-224CA260CCC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
            <a:ext cx="4700016" cy="6858000"/>
          </a:xfrm>
          <a:prstGeom prst="rect">
            <a:avLst/>
          </a:prstGeom>
        </p:spPr>
      </p:pic>
      <p:sp>
        <p:nvSpPr>
          <p:cNvPr id="9" name="Title 1">
            <a:extLst>
              <a:ext uri="{FF2B5EF4-FFF2-40B4-BE49-F238E27FC236}">
                <a16:creationId xmlns:a16="http://schemas.microsoft.com/office/drawing/2014/main" id="{50B311B8-C367-4A1B-BF9E-8E5512FFBB8D}"/>
              </a:ext>
            </a:extLst>
          </p:cNvPr>
          <p:cNvSpPr>
            <a:spLocks noGrp="1"/>
          </p:cNvSpPr>
          <p:nvPr>
            <p:ph type="title"/>
          </p:nvPr>
        </p:nvSpPr>
        <p:spPr>
          <a:xfrm>
            <a:off x="0" y="1"/>
            <a:ext cx="12192000" cy="667511"/>
          </a:xfrm>
        </p:spPr>
        <p:style>
          <a:lnRef idx="1">
            <a:schemeClr val="accent1"/>
          </a:lnRef>
          <a:fillRef idx="2">
            <a:schemeClr val="accent1"/>
          </a:fillRef>
          <a:effectRef idx="1">
            <a:schemeClr val="accent1"/>
          </a:effectRef>
          <a:fontRef idx="minor">
            <a:schemeClr val="dk1"/>
          </a:fontRef>
        </p:style>
        <p:txBody>
          <a:bodyPr>
            <a:normAutofit/>
          </a:bodyPr>
          <a:lstStyle/>
          <a:p>
            <a:pPr algn="ctr"/>
            <a:r>
              <a:rPr lang="en-US" sz="3600" dirty="0"/>
              <a:t>Venue-Specific Planning Considerations</a:t>
            </a:r>
          </a:p>
        </p:txBody>
      </p:sp>
      <p:graphicFrame>
        <p:nvGraphicFramePr>
          <p:cNvPr id="5" name="Table 4">
            <a:extLst>
              <a:ext uri="{FF2B5EF4-FFF2-40B4-BE49-F238E27FC236}">
                <a16:creationId xmlns:a16="http://schemas.microsoft.com/office/drawing/2014/main" id="{2C3AB221-38D4-4A2E-8F84-39470009C207}"/>
              </a:ext>
            </a:extLst>
          </p:cNvPr>
          <p:cNvGraphicFramePr>
            <a:graphicFrameLocks noGrp="1"/>
          </p:cNvGraphicFramePr>
          <p:nvPr>
            <p:extLst>
              <p:ext uri="{D42A27DB-BD31-4B8C-83A1-F6EECF244321}">
                <p14:modId xmlns:p14="http://schemas.microsoft.com/office/powerpoint/2010/main" val="1776009035"/>
              </p:ext>
            </p:extLst>
          </p:nvPr>
        </p:nvGraphicFramePr>
        <p:xfrm>
          <a:off x="4178808" y="667513"/>
          <a:ext cx="8013192" cy="6190490"/>
        </p:xfrm>
        <a:graphic>
          <a:graphicData uri="http://schemas.openxmlformats.org/drawingml/2006/table">
            <a:tbl>
              <a:tblPr>
                <a:tableStyleId>{5940675A-B579-460E-94D1-54222C63F5DA}</a:tableStyleId>
              </a:tblPr>
              <a:tblGrid>
                <a:gridCol w="2608570">
                  <a:extLst>
                    <a:ext uri="{9D8B030D-6E8A-4147-A177-3AD203B41FA5}">
                      <a16:colId xmlns:a16="http://schemas.microsoft.com/office/drawing/2014/main" val="561718521"/>
                    </a:ext>
                  </a:extLst>
                </a:gridCol>
                <a:gridCol w="5404622">
                  <a:extLst>
                    <a:ext uri="{9D8B030D-6E8A-4147-A177-3AD203B41FA5}">
                      <a16:colId xmlns:a16="http://schemas.microsoft.com/office/drawing/2014/main" val="3722950715"/>
                    </a:ext>
                  </a:extLst>
                </a:gridCol>
              </a:tblGrid>
              <a:tr h="326641">
                <a:tc>
                  <a:txBody>
                    <a:bodyPr/>
                    <a:lstStyle/>
                    <a:p>
                      <a:pPr algn="l"/>
                      <a:r>
                        <a:rPr lang="en-US" sz="1600" b="1" dirty="0"/>
                        <a:t>Consideration</a:t>
                      </a:r>
                    </a:p>
                  </a:txBody>
                  <a:tcPr marL="56511" marR="56511" marT="28255" marB="28255" anchor="ctr">
                    <a:solidFill>
                      <a:schemeClr val="tx2">
                        <a:lumMod val="20000"/>
                        <a:lumOff val="80000"/>
                      </a:schemeClr>
                    </a:solidFill>
                  </a:tcPr>
                </a:tc>
                <a:tc>
                  <a:txBody>
                    <a:bodyPr/>
                    <a:lstStyle/>
                    <a:p>
                      <a:pPr algn="just"/>
                      <a:r>
                        <a:rPr lang="en-US" sz="1600" b="1" dirty="0"/>
                        <a:t>Justification</a:t>
                      </a:r>
                    </a:p>
                  </a:txBody>
                  <a:tcPr marL="56511" marR="56511" marT="28255" marB="28255" anchor="ctr"/>
                </a:tc>
                <a:extLst>
                  <a:ext uri="{0D108BD9-81ED-4DB2-BD59-A6C34878D82A}">
                    <a16:rowId xmlns:a16="http://schemas.microsoft.com/office/drawing/2014/main" val="1580781764"/>
                  </a:ext>
                </a:extLst>
              </a:tr>
              <a:tr h="576176">
                <a:tc>
                  <a:txBody>
                    <a:bodyPr/>
                    <a:lstStyle/>
                    <a:p>
                      <a:pPr algn="l"/>
                      <a:r>
                        <a:rPr lang="en-US" sz="1600" b="1" dirty="0"/>
                        <a:t>1. Castle Capacity &amp; Licensing</a:t>
                      </a:r>
                    </a:p>
                  </a:txBody>
                  <a:tcPr marL="56511" marR="56511" marT="28255" marB="28255" anchor="ctr">
                    <a:solidFill>
                      <a:schemeClr val="tx2">
                        <a:lumMod val="20000"/>
                        <a:lumOff val="80000"/>
                      </a:schemeClr>
                    </a:solidFill>
                  </a:tcPr>
                </a:tc>
                <a:tc>
                  <a:txBody>
                    <a:bodyPr/>
                    <a:lstStyle/>
                    <a:p>
                      <a:pPr algn="just"/>
                      <a:r>
                        <a:rPr lang="en-US" sz="1400" dirty="0"/>
                        <a:t>Heritage sites require strict capacity limits and licensing approval from </a:t>
                      </a:r>
                      <a:r>
                        <a:rPr lang="en-US" sz="1400" dirty="0" err="1"/>
                        <a:t>Conwy</a:t>
                      </a:r>
                      <a:r>
                        <a:rPr lang="en-US" sz="1400" dirty="0"/>
                        <a:t> Council.</a:t>
                      </a:r>
                    </a:p>
                  </a:txBody>
                  <a:tcPr marL="56511" marR="56511" marT="28255" marB="28255" anchor="ctr"/>
                </a:tc>
                <a:extLst>
                  <a:ext uri="{0D108BD9-81ED-4DB2-BD59-A6C34878D82A}">
                    <a16:rowId xmlns:a16="http://schemas.microsoft.com/office/drawing/2014/main" val="924668167"/>
                  </a:ext>
                </a:extLst>
              </a:tr>
              <a:tr h="576176">
                <a:tc>
                  <a:txBody>
                    <a:bodyPr/>
                    <a:lstStyle/>
                    <a:p>
                      <a:pPr algn="l"/>
                      <a:r>
                        <a:rPr lang="en-US" sz="1600" b="1" dirty="0"/>
                        <a:t>2. Hotel Room Availability</a:t>
                      </a:r>
                    </a:p>
                  </a:txBody>
                  <a:tcPr marL="56511" marR="56511" marT="28255" marB="28255" anchor="ctr">
                    <a:solidFill>
                      <a:schemeClr val="tx2">
                        <a:lumMod val="20000"/>
                        <a:lumOff val="80000"/>
                      </a:schemeClr>
                    </a:solidFill>
                  </a:tcPr>
                </a:tc>
                <a:tc>
                  <a:txBody>
                    <a:bodyPr/>
                    <a:lstStyle/>
                    <a:p>
                      <a:pPr algn="just"/>
                      <a:r>
                        <a:rPr lang="en-US" sz="1400" dirty="0"/>
                        <a:t>Group booking management is essential for international guests staying at St Brides Spa Hotel (Quick, 2020).</a:t>
                      </a:r>
                    </a:p>
                  </a:txBody>
                  <a:tcPr marL="56511" marR="56511" marT="28255" marB="28255" anchor="ctr"/>
                </a:tc>
                <a:extLst>
                  <a:ext uri="{0D108BD9-81ED-4DB2-BD59-A6C34878D82A}">
                    <a16:rowId xmlns:a16="http://schemas.microsoft.com/office/drawing/2014/main" val="2961659702"/>
                  </a:ext>
                </a:extLst>
              </a:tr>
              <a:tr h="576176">
                <a:tc>
                  <a:txBody>
                    <a:bodyPr/>
                    <a:lstStyle/>
                    <a:p>
                      <a:pPr algn="l"/>
                      <a:r>
                        <a:rPr lang="en-US" sz="1600" b="1"/>
                        <a:t>3. Transport Access (Airports)</a:t>
                      </a:r>
                    </a:p>
                  </a:txBody>
                  <a:tcPr marL="56511" marR="56511" marT="28255" marB="28255" anchor="ctr">
                    <a:solidFill>
                      <a:schemeClr val="tx2">
                        <a:lumMod val="20000"/>
                        <a:lumOff val="80000"/>
                      </a:schemeClr>
                    </a:solidFill>
                  </a:tcPr>
                </a:tc>
                <a:tc>
                  <a:txBody>
                    <a:bodyPr/>
                    <a:lstStyle/>
                    <a:p>
                      <a:pPr algn="just"/>
                      <a:r>
                        <a:rPr lang="en-US" sz="1400" dirty="0"/>
                        <a:t>Proximity to Manchester &amp; Liverpool airports supports MICE attendance and international travel (The Guide Liverpool, 2024).</a:t>
                      </a:r>
                    </a:p>
                  </a:txBody>
                  <a:tcPr marL="56511" marR="56511" marT="28255" marB="28255" anchor="ctr"/>
                </a:tc>
                <a:extLst>
                  <a:ext uri="{0D108BD9-81ED-4DB2-BD59-A6C34878D82A}">
                    <a16:rowId xmlns:a16="http://schemas.microsoft.com/office/drawing/2014/main" val="3831054112"/>
                  </a:ext>
                </a:extLst>
              </a:tr>
              <a:tr h="576176">
                <a:tc>
                  <a:txBody>
                    <a:bodyPr/>
                    <a:lstStyle/>
                    <a:p>
                      <a:pPr algn="l"/>
                      <a:r>
                        <a:rPr lang="en-US" sz="1600" b="1" dirty="0"/>
                        <a:t>4. Weather Contingency (Outdoor)</a:t>
                      </a:r>
                    </a:p>
                  </a:txBody>
                  <a:tcPr marL="56511" marR="56511" marT="28255" marB="28255" anchor="ctr">
                    <a:solidFill>
                      <a:schemeClr val="tx2">
                        <a:lumMod val="20000"/>
                        <a:lumOff val="80000"/>
                      </a:schemeClr>
                    </a:solidFill>
                  </a:tcPr>
                </a:tc>
                <a:tc>
                  <a:txBody>
                    <a:bodyPr/>
                    <a:lstStyle/>
                    <a:p>
                      <a:pPr algn="just"/>
                      <a:r>
                        <a:rPr lang="en-US" sz="1400" dirty="0"/>
                        <a:t>Marquees and indoor backup at the hotel are needed due to Wales' unpredictable summer weather (Creative Tenders, 2021) .</a:t>
                      </a:r>
                    </a:p>
                  </a:txBody>
                  <a:tcPr marL="56511" marR="56511" marT="28255" marB="28255" anchor="ctr"/>
                </a:tc>
                <a:extLst>
                  <a:ext uri="{0D108BD9-81ED-4DB2-BD59-A6C34878D82A}">
                    <a16:rowId xmlns:a16="http://schemas.microsoft.com/office/drawing/2014/main" val="2650877747"/>
                  </a:ext>
                </a:extLst>
              </a:tr>
              <a:tr h="576176">
                <a:tc>
                  <a:txBody>
                    <a:bodyPr/>
                    <a:lstStyle/>
                    <a:p>
                      <a:pPr algn="l"/>
                      <a:r>
                        <a:rPr lang="en-US" sz="1600" b="1" dirty="0"/>
                        <a:t>5. Parking &amp; Guest Flow</a:t>
                      </a:r>
                    </a:p>
                  </a:txBody>
                  <a:tcPr marL="56511" marR="56511" marT="28255" marB="28255" anchor="ctr">
                    <a:solidFill>
                      <a:schemeClr val="tx2">
                        <a:lumMod val="20000"/>
                        <a:lumOff val="80000"/>
                      </a:schemeClr>
                    </a:solidFill>
                  </a:tcPr>
                </a:tc>
                <a:tc>
                  <a:txBody>
                    <a:bodyPr/>
                    <a:lstStyle/>
                    <a:p>
                      <a:pPr algn="just"/>
                      <a:r>
                        <a:rPr lang="en-US" sz="1400" dirty="0"/>
                        <a:t>Efficient parking and flow control reduces congestion and improves safety (O'Toole, 2011).</a:t>
                      </a:r>
                    </a:p>
                  </a:txBody>
                  <a:tcPr marL="56511" marR="56511" marT="28255" marB="28255" anchor="ctr"/>
                </a:tc>
                <a:extLst>
                  <a:ext uri="{0D108BD9-81ED-4DB2-BD59-A6C34878D82A}">
                    <a16:rowId xmlns:a16="http://schemas.microsoft.com/office/drawing/2014/main" val="3838528371"/>
                  </a:ext>
                </a:extLst>
              </a:tr>
              <a:tr h="576176">
                <a:tc>
                  <a:txBody>
                    <a:bodyPr/>
                    <a:lstStyle/>
                    <a:p>
                      <a:pPr algn="l"/>
                      <a:r>
                        <a:rPr lang="en-US" sz="1600" b="1" dirty="0"/>
                        <a:t>6. AV/Power Infrastructure</a:t>
                      </a:r>
                    </a:p>
                  </a:txBody>
                  <a:tcPr marL="56511" marR="56511" marT="28255" marB="28255" anchor="ctr">
                    <a:solidFill>
                      <a:schemeClr val="tx2">
                        <a:lumMod val="20000"/>
                        <a:lumOff val="80000"/>
                      </a:schemeClr>
                    </a:solidFill>
                  </a:tcPr>
                </a:tc>
                <a:tc>
                  <a:txBody>
                    <a:bodyPr/>
                    <a:lstStyle/>
                    <a:p>
                      <a:pPr algn="just"/>
                      <a:r>
                        <a:rPr lang="en-US" sz="1400" dirty="0"/>
                        <a:t>Castle layout requires custom AV setup and portable power systems (Quinn, 2013).</a:t>
                      </a:r>
                    </a:p>
                  </a:txBody>
                  <a:tcPr marL="56511" marR="56511" marT="28255" marB="28255" anchor="ctr"/>
                </a:tc>
                <a:extLst>
                  <a:ext uri="{0D108BD9-81ED-4DB2-BD59-A6C34878D82A}">
                    <a16:rowId xmlns:a16="http://schemas.microsoft.com/office/drawing/2014/main" val="2961980252"/>
                  </a:ext>
                </a:extLst>
              </a:tr>
              <a:tr h="576176">
                <a:tc>
                  <a:txBody>
                    <a:bodyPr/>
                    <a:lstStyle/>
                    <a:p>
                      <a:pPr algn="l"/>
                      <a:r>
                        <a:rPr lang="en-US" sz="1600" b="1" dirty="0"/>
                        <a:t>7. Bilingual Signage (Welsh/English)</a:t>
                      </a:r>
                    </a:p>
                  </a:txBody>
                  <a:tcPr marL="56511" marR="56511" marT="28255" marB="28255" anchor="ctr">
                    <a:solidFill>
                      <a:schemeClr val="tx2">
                        <a:lumMod val="20000"/>
                        <a:lumOff val="80000"/>
                      </a:schemeClr>
                    </a:solidFill>
                  </a:tcPr>
                </a:tc>
                <a:tc>
                  <a:txBody>
                    <a:bodyPr/>
                    <a:lstStyle/>
                    <a:p>
                      <a:pPr algn="just"/>
                      <a:r>
                        <a:rPr lang="en-US" sz="1400" dirty="0"/>
                        <a:t>Aligns with Welsh cultural policy and ensures clarity for diverse guests (Visit Wales, 2024).</a:t>
                      </a:r>
                    </a:p>
                  </a:txBody>
                  <a:tcPr marL="56511" marR="56511" marT="28255" marB="28255" anchor="ctr"/>
                </a:tc>
                <a:extLst>
                  <a:ext uri="{0D108BD9-81ED-4DB2-BD59-A6C34878D82A}">
                    <a16:rowId xmlns:a16="http://schemas.microsoft.com/office/drawing/2014/main" val="3218010867"/>
                  </a:ext>
                </a:extLst>
              </a:tr>
              <a:tr h="576176">
                <a:tc>
                  <a:txBody>
                    <a:bodyPr/>
                    <a:lstStyle/>
                    <a:p>
                      <a:pPr algn="l"/>
                      <a:r>
                        <a:rPr lang="en-US" sz="1600" b="1"/>
                        <a:t>8. Safety &amp; Emergency Routes</a:t>
                      </a:r>
                    </a:p>
                  </a:txBody>
                  <a:tcPr marL="56511" marR="56511" marT="28255" marB="28255" anchor="ctr">
                    <a:solidFill>
                      <a:schemeClr val="tx2">
                        <a:lumMod val="20000"/>
                        <a:lumOff val="80000"/>
                      </a:schemeClr>
                    </a:solidFill>
                  </a:tcPr>
                </a:tc>
                <a:tc>
                  <a:txBody>
                    <a:bodyPr/>
                    <a:lstStyle/>
                    <a:p>
                      <a:pPr algn="just"/>
                      <a:r>
                        <a:rPr lang="en-US" sz="1400" dirty="0"/>
                        <a:t>Clear evacuation plans and on-site first aid are essential in historic and high-traffic locations (Getz and Page, 2019).</a:t>
                      </a:r>
                    </a:p>
                  </a:txBody>
                  <a:tcPr marL="56511" marR="56511" marT="28255" marB="28255" anchor="ctr"/>
                </a:tc>
                <a:extLst>
                  <a:ext uri="{0D108BD9-81ED-4DB2-BD59-A6C34878D82A}">
                    <a16:rowId xmlns:a16="http://schemas.microsoft.com/office/drawing/2014/main" val="1559333312"/>
                  </a:ext>
                </a:extLst>
              </a:tr>
              <a:tr h="576176">
                <a:tc>
                  <a:txBody>
                    <a:bodyPr/>
                    <a:lstStyle/>
                    <a:p>
                      <a:pPr algn="l"/>
                      <a:r>
                        <a:rPr lang="en-US" sz="1600" b="1"/>
                        <a:t>9. Coordination with Town Events</a:t>
                      </a:r>
                    </a:p>
                  </a:txBody>
                  <a:tcPr marL="56511" marR="56511" marT="28255" marB="28255" anchor="ctr">
                    <a:solidFill>
                      <a:schemeClr val="tx2">
                        <a:lumMod val="20000"/>
                        <a:lumOff val="80000"/>
                      </a:schemeClr>
                    </a:solidFill>
                  </a:tcPr>
                </a:tc>
                <a:tc>
                  <a:txBody>
                    <a:bodyPr/>
                    <a:lstStyle/>
                    <a:p>
                      <a:pPr algn="just"/>
                      <a:r>
                        <a:rPr lang="en-US" sz="1400" dirty="0"/>
                        <a:t>Avoiding clashes with local festivals ensures better logistics and resource availability (Fox, D. et al., 2014).</a:t>
                      </a:r>
                    </a:p>
                  </a:txBody>
                  <a:tcPr marL="56511" marR="56511" marT="28255" marB="28255" anchor="ctr"/>
                </a:tc>
                <a:extLst>
                  <a:ext uri="{0D108BD9-81ED-4DB2-BD59-A6C34878D82A}">
                    <a16:rowId xmlns:a16="http://schemas.microsoft.com/office/drawing/2014/main" val="316938174"/>
                  </a:ext>
                </a:extLst>
              </a:tr>
              <a:tr h="678265">
                <a:tc>
                  <a:txBody>
                    <a:bodyPr/>
                    <a:lstStyle/>
                    <a:p>
                      <a:pPr algn="l"/>
                      <a:r>
                        <a:rPr lang="en-US" sz="1600" b="1" dirty="0"/>
                        <a:t>10. Local Supplier Contracts</a:t>
                      </a:r>
                    </a:p>
                  </a:txBody>
                  <a:tcPr marL="56511" marR="56511" marT="28255" marB="28255" anchor="ctr">
                    <a:solidFill>
                      <a:schemeClr val="tx2">
                        <a:lumMod val="20000"/>
                        <a:lumOff val="80000"/>
                      </a:schemeClr>
                    </a:solidFill>
                  </a:tcPr>
                </a:tc>
                <a:tc>
                  <a:txBody>
                    <a:bodyPr/>
                    <a:lstStyle/>
                    <a:p>
                      <a:pPr algn="just"/>
                      <a:r>
                        <a:rPr lang="en-US" sz="1400" dirty="0"/>
                        <a:t>Using nearby caterers and performers supports sustainability and economic impact (Smith, 2012)</a:t>
                      </a:r>
                    </a:p>
                  </a:txBody>
                  <a:tcPr marL="56511" marR="56511" marT="28255" marB="28255" anchor="ctr"/>
                </a:tc>
                <a:extLst>
                  <a:ext uri="{0D108BD9-81ED-4DB2-BD59-A6C34878D82A}">
                    <a16:rowId xmlns:a16="http://schemas.microsoft.com/office/drawing/2014/main" val="150917417"/>
                  </a:ext>
                </a:extLst>
              </a:tr>
            </a:tbl>
          </a:graphicData>
        </a:graphic>
      </p:graphicFrame>
    </p:spTree>
    <p:extLst>
      <p:ext uri="{BB962C8B-B14F-4D97-AF65-F5344CB8AC3E}">
        <p14:creationId xmlns:p14="http://schemas.microsoft.com/office/powerpoint/2010/main" val="24104121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A1279C1-CC42-43C9-912A-B55D40C783A2}"/>
              </a:ext>
            </a:extLst>
          </p:cNvPr>
          <p:cNvPicPr>
            <a:picLocks noChangeAspect="1"/>
          </p:cNvPicPr>
          <p:nvPr/>
        </p:nvPicPr>
        <p:blipFill>
          <a:blip r:embed="rId3"/>
          <a:stretch>
            <a:fillRect/>
          </a:stretch>
        </p:blipFill>
        <p:spPr>
          <a:xfrm>
            <a:off x="0" y="-1"/>
            <a:ext cx="12229255" cy="6858001"/>
          </a:xfrm>
          <a:prstGeom prst="rect">
            <a:avLst/>
          </a:prstGeom>
        </p:spPr>
      </p:pic>
      <p:graphicFrame>
        <p:nvGraphicFramePr>
          <p:cNvPr id="7" name="Table 6">
            <a:extLst>
              <a:ext uri="{FF2B5EF4-FFF2-40B4-BE49-F238E27FC236}">
                <a16:creationId xmlns:a16="http://schemas.microsoft.com/office/drawing/2014/main" id="{AD9F4827-1402-4F34-A999-BA29486F259C}"/>
              </a:ext>
            </a:extLst>
          </p:cNvPr>
          <p:cNvGraphicFramePr>
            <a:graphicFrameLocks noGrp="1"/>
          </p:cNvGraphicFramePr>
          <p:nvPr>
            <p:extLst>
              <p:ext uri="{D42A27DB-BD31-4B8C-83A1-F6EECF244321}">
                <p14:modId xmlns:p14="http://schemas.microsoft.com/office/powerpoint/2010/main" val="786018935"/>
              </p:ext>
            </p:extLst>
          </p:nvPr>
        </p:nvGraphicFramePr>
        <p:xfrm>
          <a:off x="7306056" y="2036734"/>
          <a:ext cx="4923198" cy="4490566"/>
        </p:xfrm>
        <a:graphic>
          <a:graphicData uri="http://schemas.openxmlformats.org/drawingml/2006/table">
            <a:tbl>
              <a:tblPr>
                <a:tableStyleId>{35758FB7-9AC5-4552-8A53-C91805E547FA}</a:tableStyleId>
              </a:tblPr>
              <a:tblGrid>
                <a:gridCol w="1479157">
                  <a:extLst>
                    <a:ext uri="{9D8B030D-6E8A-4147-A177-3AD203B41FA5}">
                      <a16:colId xmlns:a16="http://schemas.microsoft.com/office/drawing/2014/main" val="3025670185"/>
                    </a:ext>
                  </a:extLst>
                </a:gridCol>
                <a:gridCol w="3444041">
                  <a:extLst>
                    <a:ext uri="{9D8B030D-6E8A-4147-A177-3AD203B41FA5}">
                      <a16:colId xmlns:a16="http://schemas.microsoft.com/office/drawing/2014/main" val="862823906"/>
                    </a:ext>
                  </a:extLst>
                </a:gridCol>
              </a:tblGrid>
              <a:tr h="324671">
                <a:tc>
                  <a:txBody>
                    <a:bodyPr/>
                    <a:lstStyle/>
                    <a:p>
                      <a:pPr algn="ctr"/>
                      <a:r>
                        <a:rPr lang="en-US" sz="1600" b="1" dirty="0"/>
                        <a:t>Stakeholder</a:t>
                      </a:r>
                    </a:p>
                  </a:txBody>
                  <a:tcPr anchor="ctr"/>
                </a:tc>
                <a:tc>
                  <a:txBody>
                    <a:bodyPr/>
                    <a:lstStyle/>
                    <a:p>
                      <a:pPr algn="ctr"/>
                      <a:r>
                        <a:rPr lang="en-US" sz="1600" b="1" dirty="0"/>
                        <a:t>Role</a:t>
                      </a:r>
                    </a:p>
                  </a:txBody>
                  <a:tcPr anchor="ctr"/>
                </a:tc>
                <a:extLst>
                  <a:ext uri="{0D108BD9-81ED-4DB2-BD59-A6C34878D82A}">
                    <a16:rowId xmlns:a16="http://schemas.microsoft.com/office/drawing/2014/main" val="207874623"/>
                  </a:ext>
                </a:extLst>
              </a:tr>
              <a:tr h="798536">
                <a:tc>
                  <a:txBody>
                    <a:bodyPr/>
                    <a:lstStyle/>
                    <a:p>
                      <a:pPr algn="l"/>
                      <a:r>
                        <a:rPr lang="en-US" sz="1600" b="1" dirty="0"/>
                        <a:t>Visit Wales</a:t>
                      </a:r>
                    </a:p>
                  </a:txBody>
                  <a:tcPr anchor="ctr"/>
                </a:tc>
                <a:tc>
                  <a:txBody>
                    <a:bodyPr/>
                    <a:lstStyle/>
                    <a:p>
                      <a:pPr algn="just">
                        <a:lnSpc>
                          <a:spcPct val="150000"/>
                        </a:lnSpc>
                      </a:pPr>
                      <a:r>
                        <a:rPr lang="en-US" sz="1600" dirty="0"/>
                        <a:t>Strategic partner, promotional support, possible funding</a:t>
                      </a:r>
                    </a:p>
                  </a:txBody>
                  <a:tcPr anchor="ctr"/>
                </a:tc>
                <a:extLst>
                  <a:ext uri="{0D108BD9-81ED-4DB2-BD59-A6C34878D82A}">
                    <a16:rowId xmlns:a16="http://schemas.microsoft.com/office/drawing/2014/main" val="3957863306"/>
                  </a:ext>
                </a:extLst>
              </a:tr>
              <a:tr h="1001408">
                <a:tc>
                  <a:txBody>
                    <a:bodyPr/>
                    <a:lstStyle/>
                    <a:p>
                      <a:pPr algn="l"/>
                      <a:r>
                        <a:rPr lang="en-US" sz="1600" b="1" dirty="0" err="1"/>
                        <a:t>Conwy</a:t>
                      </a:r>
                      <a:r>
                        <a:rPr lang="en-US" sz="1600" b="1" dirty="0"/>
                        <a:t> Council</a:t>
                      </a:r>
                    </a:p>
                  </a:txBody>
                  <a:tcPr anchor="ctr"/>
                </a:tc>
                <a:tc>
                  <a:txBody>
                    <a:bodyPr/>
                    <a:lstStyle/>
                    <a:p>
                      <a:pPr algn="just">
                        <a:lnSpc>
                          <a:spcPct val="150000"/>
                        </a:lnSpc>
                      </a:pPr>
                      <a:r>
                        <a:rPr lang="en-US" sz="1600" dirty="0"/>
                        <a:t>Local authority approvals, venue licensing, security coordination</a:t>
                      </a:r>
                    </a:p>
                  </a:txBody>
                  <a:tcPr anchor="ctr"/>
                </a:tc>
                <a:extLst>
                  <a:ext uri="{0D108BD9-81ED-4DB2-BD59-A6C34878D82A}">
                    <a16:rowId xmlns:a16="http://schemas.microsoft.com/office/drawing/2014/main" val="2276725749"/>
                  </a:ext>
                </a:extLst>
              </a:tr>
              <a:tr h="775284">
                <a:tc>
                  <a:txBody>
                    <a:bodyPr/>
                    <a:lstStyle/>
                    <a:p>
                      <a:pPr algn="l"/>
                      <a:r>
                        <a:rPr lang="en-US" sz="1600" b="1" dirty="0"/>
                        <a:t>St Brides Spa Hotel</a:t>
                      </a:r>
                    </a:p>
                  </a:txBody>
                  <a:tcPr anchor="ctr"/>
                </a:tc>
                <a:tc>
                  <a:txBody>
                    <a:bodyPr/>
                    <a:lstStyle/>
                    <a:p>
                      <a:pPr algn="just">
                        <a:lnSpc>
                          <a:spcPct val="150000"/>
                        </a:lnSpc>
                      </a:pPr>
                      <a:r>
                        <a:rPr lang="en-US" sz="1600" dirty="0"/>
                        <a:t>Hospitality/accommodation partner, welcome dinner venue</a:t>
                      </a:r>
                    </a:p>
                  </a:txBody>
                  <a:tcPr anchor="ctr"/>
                </a:tc>
                <a:extLst>
                  <a:ext uri="{0D108BD9-81ED-4DB2-BD59-A6C34878D82A}">
                    <a16:rowId xmlns:a16="http://schemas.microsoft.com/office/drawing/2014/main" val="1897627756"/>
                  </a:ext>
                </a:extLst>
              </a:tr>
              <a:tr h="716315">
                <a:tc>
                  <a:txBody>
                    <a:bodyPr/>
                    <a:lstStyle/>
                    <a:p>
                      <a:pPr algn="l"/>
                      <a:r>
                        <a:rPr lang="en-US" sz="1600" b="1"/>
                        <a:t>Local Food &amp; Craft Vendors</a:t>
                      </a:r>
                    </a:p>
                  </a:txBody>
                  <a:tcPr anchor="ctr"/>
                </a:tc>
                <a:tc>
                  <a:txBody>
                    <a:bodyPr/>
                    <a:lstStyle/>
                    <a:p>
                      <a:pPr algn="just">
                        <a:lnSpc>
                          <a:spcPct val="150000"/>
                        </a:lnSpc>
                      </a:pPr>
                      <a:r>
                        <a:rPr lang="en-US" sz="1600" dirty="0"/>
                        <a:t>On-site catering, artisan stalls, workshops</a:t>
                      </a:r>
                    </a:p>
                  </a:txBody>
                  <a:tcPr anchor="ctr"/>
                </a:tc>
                <a:extLst>
                  <a:ext uri="{0D108BD9-81ED-4DB2-BD59-A6C34878D82A}">
                    <a16:rowId xmlns:a16="http://schemas.microsoft.com/office/drawing/2014/main" val="2927545251"/>
                  </a:ext>
                </a:extLst>
              </a:tr>
              <a:tr h="775284">
                <a:tc>
                  <a:txBody>
                    <a:bodyPr/>
                    <a:lstStyle/>
                    <a:p>
                      <a:pPr algn="l"/>
                      <a:r>
                        <a:rPr lang="en-US" sz="1600" b="1"/>
                        <a:t>Travel </a:t>
                      </a:r>
                      <a:r>
                        <a:rPr lang="en-US" sz="1600" b="1" dirty="0"/>
                        <a:t>Media &amp; Bloggers</a:t>
                      </a:r>
                    </a:p>
                  </a:txBody>
                  <a:tcPr anchor="ctr"/>
                </a:tc>
                <a:tc>
                  <a:txBody>
                    <a:bodyPr/>
                    <a:lstStyle/>
                    <a:p>
                      <a:pPr algn="just">
                        <a:lnSpc>
                          <a:spcPct val="150000"/>
                        </a:lnSpc>
                      </a:pPr>
                      <a:r>
                        <a:rPr lang="en-US" sz="1600" dirty="0"/>
                        <a:t>Event coverage and destination marketing</a:t>
                      </a:r>
                    </a:p>
                  </a:txBody>
                  <a:tcPr anchor="ctr"/>
                </a:tc>
                <a:extLst>
                  <a:ext uri="{0D108BD9-81ED-4DB2-BD59-A6C34878D82A}">
                    <a16:rowId xmlns:a16="http://schemas.microsoft.com/office/drawing/2014/main" val="188614333"/>
                  </a:ext>
                </a:extLst>
              </a:tr>
            </a:tbl>
          </a:graphicData>
        </a:graphic>
      </p:graphicFrame>
      <p:graphicFrame>
        <p:nvGraphicFramePr>
          <p:cNvPr id="8" name="Table 7">
            <a:extLst>
              <a:ext uri="{FF2B5EF4-FFF2-40B4-BE49-F238E27FC236}">
                <a16:creationId xmlns:a16="http://schemas.microsoft.com/office/drawing/2014/main" id="{10AF7605-9FCC-4D4C-87E6-A1ADF63DA3E3}"/>
              </a:ext>
            </a:extLst>
          </p:cNvPr>
          <p:cNvGraphicFramePr>
            <a:graphicFrameLocks noGrp="1"/>
          </p:cNvGraphicFramePr>
          <p:nvPr>
            <p:extLst>
              <p:ext uri="{D42A27DB-BD31-4B8C-83A1-F6EECF244321}">
                <p14:modId xmlns:p14="http://schemas.microsoft.com/office/powerpoint/2010/main" val="2718469961"/>
              </p:ext>
            </p:extLst>
          </p:nvPr>
        </p:nvGraphicFramePr>
        <p:xfrm>
          <a:off x="0" y="1555836"/>
          <a:ext cx="5980176" cy="3372831"/>
        </p:xfrm>
        <a:graphic>
          <a:graphicData uri="http://schemas.openxmlformats.org/drawingml/2006/table">
            <a:tbl>
              <a:tblPr>
                <a:tableStyleId>{08FB837D-C827-4EFA-A057-4D05807E0F7C}</a:tableStyleId>
              </a:tblPr>
              <a:tblGrid>
                <a:gridCol w="1389888">
                  <a:extLst>
                    <a:ext uri="{9D8B030D-6E8A-4147-A177-3AD203B41FA5}">
                      <a16:colId xmlns:a16="http://schemas.microsoft.com/office/drawing/2014/main" val="1736588510"/>
                    </a:ext>
                  </a:extLst>
                </a:gridCol>
                <a:gridCol w="2039112">
                  <a:extLst>
                    <a:ext uri="{9D8B030D-6E8A-4147-A177-3AD203B41FA5}">
                      <a16:colId xmlns:a16="http://schemas.microsoft.com/office/drawing/2014/main" val="4214521335"/>
                    </a:ext>
                  </a:extLst>
                </a:gridCol>
                <a:gridCol w="2551176">
                  <a:extLst>
                    <a:ext uri="{9D8B030D-6E8A-4147-A177-3AD203B41FA5}">
                      <a16:colId xmlns:a16="http://schemas.microsoft.com/office/drawing/2014/main" val="2284661861"/>
                    </a:ext>
                  </a:extLst>
                </a:gridCol>
              </a:tblGrid>
              <a:tr h="364480">
                <a:tc>
                  <a:txBody>
                    <a:bodyPr/>
                    <a:lstStyle/>
                    <a:p>
                      <a:pPr algn="ctr">
                        <a:lnSpc>
                          <a:spcPct val="100000"/>
                        </a:lnSpc>
                      </a:pPr>
                      <a:r>
                        <a:rPr lang="en-US" sz="1600" b="1" dirty="0"/>
                        <a:t>Sponsor</a:t>
                      </a:r>
                    </a:p>
                  </a:txBody>
                  <a:tcPr anchor="ctr"/>
                </a:tc>
                <a:tc>
                  <a:txBody>
                    <a:bodyPr/>
                    <a:lstStyle/>
                    <a:p>
                      <a:pPr algn="ctr">
                        <a:lnSpc>
                          <a:spcPct val="100000"/>
                        </a:lnSpc>
                      </a:pPr>
                      <a:r>
                        <a:rPr lang="en-US" sz="1600" b="1" dirty="0"/>
                        <a:t>Role</a:t>
                      </a:r>
                    </a:p>
                  </a:txBody>
                  <a:tcPr anchor="ctr"/>
                </a:tc>
                <a:tc>
                  <a:txBody>
                    <a:bodyPr/>
                    <a:lstStyle/>
                    <a:p>
                      <a:pPr algn="ctr">
                        <a:lnSpc>
                          <a:spcPct val="100000"/>
                        </a:lnSpc>
                      </a:pPr>
                      <a:r>
                        <a:rPr lang="en-US" sz="1600" b="1" dirty="0"/>
                        <a:t>Impact</a:t>
                      </a:r>
                    </a:p>
                  </a:txBody>
                  <a:tcPr anchor="ctr"/>
                </a:tc>
                <a:extLst>
                  <a:ext uri="{0D108BD9-81ED-4DB2-BD59-A6C34878D82A}">
                    <a16:rowId xmlns:a16="http://schemas.microsoft.com/office/drawing/2014/main" val="2652295675"/>
                  </a:ext>
                </a:extLst>
              </a:tr>
              <a:tr h="874751">
                <a:tc>
                  <a:txBody>
                    <a:bodyPr/>
                    <a:lstStyle/>
                    <a:p>
                      <a:pPr algn="l">
                        <a:lnSpc>
                          <a:spcPct val="100000"/>
                        </a:lnSpc>
                      </a:pPr>
                      <a:r>
                        <a:rPr lang="en-US" sz="1600" b="1" dirty="0"/>
                        <a:t>Accor Hotels (Sponsor only)</a:t>
                      </a:r>
                    </a:p>
                  </a:txBody>
                  <a:tcPr anchor="ctr"/>
                </a:tc>
                <a:tc>
                  <a:txBody>
                    <a:bodyPr/>
                    <a:lstStyle/>
                    <a:p>
                      <a:pPr algn="just">
                        <a:lnSpc>
                          <a:spcPct val="100000"/>
                        </a:lnSpc>
                      </a:pPr>
                      <a:r>
                        <a:rPr lang="en-US" sz="1600" dirty="0"/>
                        <a:t>Branding, international promotion of Welsh tourism</a:t>
                      </a:r>
                    </a:p>
                  </a:txBody>
                  <a:tcPr anchor="ctr"/>
                </a:tc>
                <a:tc>
                  <a:txBody>
                    <a:bodyPr/>
                    <a:lstStyle/>
                    <a:p>
                      <a:pPr algn="just">
                        <a:lnSpc>
                          <a:spcPct val="100000"/>
                        </a:lnSpc>
                      </a:pPr>
                      <a:r>
                        <a:rPr lang="en-US" sz="1600" dirty="0"/>
                        <a:t>Positions Wales on global platforms; increases cross-border visibility (Meredith, 2022) </a:t>
                      </a:r>
                    </a:p>
                  </a:txBody>
                  <a:tcPr anchor="ctr"/>
                </a:tc>
                <a:extLst>
                  <a:ext uri="{0D108BD9-81ED-4DB2-BD59-A6C34878D82A}">
                    <a16:rowId xmlns:a16="http://schemas.microsoft.com/office/drawing/2014/main" val="2134865887"/>
                  </a:ext>
                </a:extLst>
              </a:tr>
              <a:tr h="874751">
                <a:tc>
                  <a:txBody>
                    <a:bodyPr/>
                    <a:lstStyle/>
                    <a:p>
                      <a:pPr algn="l">
                        <a:lnSpc>
                          <a:spcPct val="100000"/>
                        </a:lnSpc>
                      </a:pPr>
                      <a:r>
                        <a:rPr lang="en-US" sz="1600" b="1"/>
                        <a:t>Penderyn Whisky</a:t>
                      </a:r>
                    </a:p>
                  </a:txBody>
                  <a:tcPr anchor="ctr"/>
                </a:tc>
                <a:tc>
                  <a:txBody>
                    <a:bodyPr/>
                    <a:lstStyle/>
                    <a:p>
                      <a:pPr algn="just">
                        <a:lnSpc>
                          <a:spcPct val="100000"/>
                        </a:lnSpc>
                      </a:pPr>
                      <a:r>
                        <a:rPr lang="en-US" sz="1600" dirty="0"/>
                        <a:t>Cultural tasting experience, branded product placement</a:t>
                      </a:r>
                    </a:p>
                  </a:txBody>
                  <a:tcPr anchor="ctr"/>
                </a:tc>
                <a:tc>
                  <a:txBody>
                    <a:bodyPr/>
                    <a:lstStyle/>
                    <a:p>
                      <a:pPr algn="just">
                        <a:lnSpc>
                          <a:spcPct val="100000"/>
                        </a:lnSpc>
                      </a:pPr>
                      <a:r>
                        <a:rPr lang="en-US" sz="1600" dirty="0"/>
                        <a:t>Adds premium local identity; engages guests with Welsh tradition</a:t>
                      </a:r>
                    </a:p>
                  </a:txBody>
                  <a:tcPr anchor="ctr"/>
                </a:tc>
                <a:extLst>
                  <a:ext uri="{0D108BD9-81ED-4DB2-BD59-A6C34878D82A}">
                    <a16:rowId xmlns:a16="http://schemas.microsoft.com/office/drawing/2014/main" val="2516240465"/>
                  </a:ext>
                </a:extLst>
              </a:tr>
              <a:tr h="874751">
                <a:tc>
                  <a:txBody>
                    <a:bodyPr/>
                    <a:lstStyle/>
                    <a:p>
                      <a:pPr algn="l">
                        <a:lnSpc>
                          <a:spcPct val="100000"/>
                        </a:lnSpc>
                      </a:pPr>
                      <a:r>
                        <a:rPr lang="en-US" sz="1600" b="1" dirty="0"/>
                        <a:t>S4C (Welsh Broadcaster)</a:t>
                      </a:r>
                    </a:p>
                  </a:txBody>
                  <a:tcPr anchor="ctr"/>
                </a:tc>
                <a:tc>
                  <a:txBody>
                    <a:bodyPr/>
                    <a:lstStyle/>
                    <a:p>
                      <a:pPr algn="just">
                        <a:lnSpc>
                          <a:spcPct val="100000"/>
                        </a:lnSpc>
                      </a:pPr>
                      <a:r>
                        <a:rPr lang="en-US" sz="1600" dirty="0"/>
                        <a:t>Bilingual media coverage, livestreaming support</a:t>
                      </a:r>
                    </a:p>
                  </a:txBody>
                  <a:tcPr anchor="ctr"/>
                </a:tc>
                <a:tc>
                  <a:txBody>
                    <a:bodyPr/>
                    <a:lstStyle/>
                    <a:p>
                      <a:pPr algn="just">
                        <a:lnSpc>
                          <a:spcPct val="100000"/>
                        </a:lnSpc>
                      </a:pPr>
                      <a:r>
                        <a:rPr lang="en-US" sz="1600" dirty="0"/>
                        <a:t>Reinforces Welsh language, expands reach to local and diaspora audiences (Rogers and Wynn-Moylan, 2022)</a:t>
                      </a:r>
                    </a:p>
                  </a:txBody>
                  <a:tcPr anchor="ctr"/>
                </a:tc>
                <a:extLst>
                  <a:ext uri="{0D108BD9-81ED-4DB2-BD59-A6C34878D82A}">
                    <a16:rowId xmlns:a16="http://schemas.microsoft.com/office/drawing/2014/main" val="298683178"/>
                  </a:ext>
                </a:extLst>
              </a:tr>
            </a:tbl>
          </a:graphicData>
        </a:graphic>
      </p:graphicFrame>
      <p:sp>
        <p:nvSpPr>
          <p:cNvPr id="9" name="Rectangle 8">
            <a:extLst>
              <a:ext uri="{FF2B5EF4-FFF2-40B4-BE49-F238E27FC236}">
                <a16:creationId xmlns:a16="http://schemas.microsoft.com/office/drawing/2014/main" id="{0627F16E-3E99-43C9-B561-89566272407C}"/>
              </a:ext>
            </a:extLst>
          </p:cNvPr>
          <p:cNvSpPr/>
          <p:nvPr/>
        </p:nvSpPr>
        <p:spPr>
          <a:xfrm>
            <a:off x="2572512" y="995491"/>
            <a:ext cx="7397496" cy="40011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en-US" sz="2000" b="1" dirty="0"/>
              <a:t>Tiered sponsor packages: branding, product placement, co-hosting</a:t>
            </a:r>
          </a:p>
        </p:txBody>
      </p:sp>
      <p:sp>
        <p:nvSpPr>
          <p:cNvPr id="12" name="Title 1">
            <a:extLst>
              <a:ext uri="{FF2B5EF4-FFF2-40B4-BE49-F238E27FC236}">
                <a16:creationId xmlns:a16="http://schemas.microsoft.com/office/drawing/2014/main" id="{87AD2B8F-0BBA-45B7-B631-1B90A06DFFE7}"/>
              </a:ext>
            </a:extLst>
          </p:cNvPr>
          <p:cNvSpPr txBox="1">
            <a:spLocks/>
          </p:cNvSpPr>
          <p:nvPr/>
        </p:nvSpPr>
        <p:spPr>
          <a:xfrm>
            <a:off x="2506218" y="207160"/>
            <a:ext cx="7530084" cy="694039"/>
          </a:xfrm>
          <a:prstGeom prst="rect">
            <a:avLst/>
          </a:prstGeom>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US" sz="3200" dirty="0"/>
              <a:t>Stakeholders &amp; Sponsorship</a:t>
            </a:r>
          </a:p>
        </p:txBody>
      </p:sp>
    </p:spTree>
    <p:extLst>
      <p:ext uri="{BB962C8B-B14F-4D97-AF65-F5344CB8AC3E}">
        <p14:creationId xmlns:p14="http://schemas.microsoft.com/office/powerpoint/2010/main" val="3528478526"/>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C1EF740-EE99-45B7-BB5F-6968E6F9FF3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18104" y="0"/>
            <a:ext cx="9073896" cy="6858000"/>
          </a:xfrm>
          <a:prstGeom prst="rect">
            <a:avLst/>
          </a:prstGeom>
        </p:spPr>
      </p:pic>
      <p:graphicFrame>
        <p:nvGraphicFramePr>
          <p:cNvPr id="8" name="Diagram 7">
            <a:extLst>
              <a:ext uri="{FF2B5EF4-FFF2-40B4-BE49-F238E27FC236}">
                <a16:creationId xmlns:a16="http://schemas.microsoft.com/office/drawing/2014/main" id="{1844E561-959B-4326-AC4D-7D5E1F2552B4}"/>
              </a:ext>
            </a:extLst>
          </p:cNvPr>
          <p:cNvGraphicFramePr/>
          <p:nvPr>
            <p:extLst>
              <p:ext uri="{D42A27DB-BD31-4B8C-83A1-F6EECF244321}">
                <p14:modId xmlns:p14="http://schemas.microsoft.com/office/powerpoint/2010/main" val="607873852"/>
              </p:ext>
            </p:extLst>
          </p:nvPr>
        </p:nvGraphicFramePr>
        <p:xfrm>
          <a:off x="4544568" y="1106424"/>
          <a:ext cx="7543800" cy="534073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Title 1">
            <a:extLst>
              <a:ext uri="{FF2B5EF4-FFF2-40B4-BE49-F238E27FC236}">
                <a16:creationId xmlns:a16="http://schemas.microsoft.com/office/drawing/2014/main" id="{0DBA4935-8468-4F93-A756-58153122C806}"/>
              </a:ext>
            </a:extLst>
          </p:cNvPr>
          <p:cNvSpPr txBox="1">
            <a:spLocks/>
          </p:cNvSpPr>
          <p:nvPr/>
        </p:nvSpPr>
        <p:spPr>
          <a:xfrm>
            <a:off x="3797808" y="-10097"/>
            <a:ext cx="7799832" cy="841883"/>
          </a:xfrm>
          <a:prstGeom prst="rect">
            <a:avLst/>
          </a:prstGeom>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US" sz="3600" dirty="0"/>
              <a:t>Event </a:t>
            </a:r>
            <a:r>
              <a:rPr lang="en-US" sz="3600" dirty="0" err="1"/>
              <a:t>Programme</a:t>
            </a:r>
            <a:endParaRPr lang="en-US" sz="3600" dirty="0"/>
          </a:p>
        </p:txBody>
      </p:sp>
      <p:pic>
        <p:nvPicPr>
          <p:cNvPr id="15" name="Picture 14">
            <a:extLst>
              <a:ext uri="{FF2B5EF4-FFF2-40B4-BE49-F238E27FC236}">
                <a16:creationId xmlns:a16="http://schemas.microsoft.com/office/drawing/2014/main" id="{3AB4A08F-BCED-4D8A-AB1F-3267696956A5}"/>
              </a:ext>
            </a:extLst>
          </p:cNvPr>
          <p:cNvPicPr>
            <a:picLocks noChangeAspect="1"/>
          </p:cNvPicPr>
          <p:nvPr/>
        </p:nvPicPr>
        <p:blipFill>
          <a:blip r:embed="rId9"/>
          <a:stretch>
            <a:fillRect/>
          </a:stretch>
        </p:blipFill>
        <p:spPr>
          <a:xfrm>
            <a:off x="0" y="1"/>
            <a:ext cx="2889504" cy="1861948"/>
          </a:xfrm>
          <a:prstGeom prst="rect">
            <a:avLst/>
          </a:prstGeom>
        </p:spPr>
      </p:pic>
      <p:pic>
        <p:nvPicPr>
          <p:cNvPr id="16" name="Picture 15">
            <a:extLst>
              <a:ext uri="{FF2B5EF4-FFF2-40B4-BE49-F238E27FC236}">
                <a16:creationId xmlns:a16="http://schemas.microsoft.com/office/drawing/2014/main" id="{CE8C3A3F-3AFE-4C8D-9750-35830BBB63FF}"/>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14288" y="1861949"/>
            <a:ext cx="2903792" cy="1861947"/>
          </a:xfrm>
          <a:prstGeom prst="rect">
            <a:avLst/>
          </a:prstGeom>
        </p:spPr>
      </p:pic>
      <p:pic>
        <p:nvPicPr>
          <p:cNvPr id="17" name="Picture 16">
            <a:extLst>
              <a:ext uri="{FF2B5EF4-FFF2-40B4-BE49-F238E27FC236}">
                <a16:creationId xmlns:a16="http://schemas.microsoft.com/office/drawing/2014/main" id="{8667F33B-9DE4-4DA3-9397-77E89A754B91}"/>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 y="3723896"/>
            <a:ext cx="2894648" cy="1481328"/>
          </a:xfrm>
          <a:prstGeom prst="rect">
            <a:avLst/>
          </a:prstGeom>
        </p:spPr>
      </p:pic>
      <p:pic>
        <p:nvPicPr>
          <p:cNvPr id="18" name="Picture 17">
            <a:extLst>
              <a:ext uri="{FF2B5EF4-FFF2-40B4-BE49-F238E27FC236}">
                <a16:creationId xmlns:a16="http://schemas.microsoft.com/office/drawing/2014/main" id="{A693C988-D0C0-4A2F-A7E0-E2868C2B245C}"/>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14290" y="5205224"/>
            <a:ext cx="2908937" cy="1652776"/>
          </a:xfrm>
          <a:prstGeom prst="rect">
            <a:avLst/>
          </a:prstGeom>
        </p:spPr>
      </p:pic>
    </p:spTree>
    <p:extLst>
      <p:ext uri="{BB962C8B-B14F-4D97-AF65-F5344CB8AC3E}">
        <p14:creationId xmlns:p14="http://schemas.microsoft.com/office/powerpoint/2010/main" val="1851834188"/>
      </p:ext>
    </p:extLst>
  </p:cSld>
  <p:clrMapOvr>
    <a:masterClrMapping/>
  </p:clrMapOvr>
  <p:transition spd="slow">
    <p:randomBar dir="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a:extLst>
              <a:ext uri="{FF2B5EF4-FFF2-40B4-BE49-F238E27FC236}">
                <a16:creationId xmlns:a16="http://schemas.microsoft.com/office/drawing/2014/main" id="{3E25C3B9-E27A-4D8E-A4D8-661A2531BCC5}"/>
              </a:ext>
            </a:extLst>
          </p:cNvPr>
          <p:cNvGraphicFramePr/>
          <p:nvPr>
            <p:extLst>
              <p:ext uri="{D42A27DB-BD31-4B8C-83A1-F6EECF244321}">
                <p14:modId xmlns:p14="http://schemas.microsoft.com/office/powerpoint/2010/main" val="518443684"/>
              </p:ext>
            </p:extLst>
          </p:nvPr>
        </p:nvGraphicFramePr>
        <p:xfrm>
          <a:off x="5321808" y="822961"/>
          <a:ext cx="6870192" cy="60350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itle 1">
            <a:extLst>
              <a:ext uri="{FF2B5EF4-FFF2-40B4-BE49-F238E27FC236}">
                <a16:creationId xmlns:a16="http://schemas.microsoft.com/office/drawing/2014/main" id="{76699255-260B-4931-ABD8-EEE606DAC610}"/>
              </a:ext>
            </a:extLst>
          </p:cNvPr>
          <p:cNvSpPr txBox="1">
            <a:spLocks/>
          </p:cNvSpPr>
          <p:nvPr/>
        </p:nvSpPr>
        <p:spPr>
          <a:xfrm>
            <a:off x="5394960" y="1"/>
            <a:ext cx="6797040" cy="822960"/>
          </a:xfrm>
          <a:prstGeom prst="rect">
            <a:avLst/>
          </a:prstGeom>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US" sz="3200" dirty="0"/>
              <a:t>Phase 2: Delivery (On-site Execution)</a:t>
            </a:r>
          </a:p>
        </p:txBody>
      </p:sp>
      <p:pic>
        <p:nvPicPr>
          <p:cNvPr id="3" name="Picture 2">
            <a:extLst>
              <a:ext uri="{FF2B5EF4-FFF2-40B4-BE49-F238E27FC236}">
                <a16:creationId xmlns:a16="http://schemas.microsoft.com/office/drawing/2014/main" id="{1FF8E4DA-5264-4DB2-B567-45EA8EE176D2}"/>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0" y="0"/>
            <a:ext cx="5394960" cy="6858000"/>
          </a:xfrm>
          <a:prstGeom prst="rect">
            <a:avLst/>
          </a:prstGeom>
        </p:spPr>
      </p:pic>
    </p:spTree>
    <p:extLst>
      <p:ext uri="{BB962C8B-B14F-4D97-AF65-F5344CB8AC3E}">
        <p14:creationId xmlns:p14="http://schemas.microsoft.com/office/powerpoint/2010/main" val="21402136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76219F4-B5F1-4DC8-886F-252B4A09C3C7}"/>
              </a:ext>
            </a:extLst>
          </p:cNvPr>
          <p:cNvSpPr/>
          <p:nvPr/>
        </p:nvSpPr>
        <p:spPr>
          <a:xfrm>
            <a:off x="4333754" y="992232"/>
            <a:ext cx="3524491" cy="461665"/>
          </a:xfrm>
          <a:prstGeom prst="rect">
            <a:avLst/>
          </a:prstGeom>
        </p:spPr>
        <p:txBody>
          <a:bodyPr wrap="none">
            <a:spAutoFit/>
          </a:bodyPr>
          <a:lstStyle/>
          <a:p>
            <a:r>
              <a:rPr lang="en-US" sz="2400" b="1" u="sng" dirty="0"/>
              <a:t>How Success is Measured:</a:t>
            </a:r>
          </a:p>
        </p:txBody>
      </p:sp>
      <p:pic>
        <p:nvPicPr>
          <p:cNvPr id="6" name="Picture 5">
            <a:extLst>
              <a:ext uri="{FF2B5EF4-FFF2-40B4-BE49-F238E27FC236}">
                <a16:creationId xmlns:a16="http://schemas.microsoft.com/office/drawing/2014/main" id="{8B5ACE54-8A52-46B1-9BAE-D45CA00D9F6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graphicFrame>
        <p:nvGraphicFramePr>
          <p:cNvPr id="7" name="Diagram 6">
            <a:extLst>
              <a:ext uri="{FF2B5EF4-FFF2-40B4-BE49-F238E27FC236}">
                <a16:creationId xmlns:a16="http://schemas.microsoft.com/office/drawing/2014/main" id="{76C9CD5B-762D-4BC1-92FF-880415B38CC9}"/>
              </a:ext>
            </a:extLst>
          </p:cNvPr>
          <p:cNvGraphicFramePr/>
          <p:nvPr>
            <p:extLst>
              <p:ext uri="{D42A27DB-BD31-4B8C-83A1-F6EECF244321}">
                <p14:modId xmlns:p14="http://schemas.microsoft.com/office/powerpoint/2010/main" val="3540827836"/>
              </p:ext>
            </p:extLst>
          </p:nvPr>
        </p:nvGraphicFramePr>
        <p:xfrm>
          <a:off x="246888" y="1357568"/>
          <a:ext cx="11091672" cy="50389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Title 1">
            <a:extLst>
              <a:ext uri="{FF2B5EF4-FFF2-40B4-BE49-F238E27FC236}">
                <a16:creationId xmlns:a16="http://schemas.microsoft.com/office/drawing/2014/main" id="{769A3C4C-7CCA-4467-8D36-3D0083BEBC6D}"/>
              </a:ext>
            </a:extLst>
          </p:cNvPr>
          <p:cNvSpPr txBox="1">
            <a:spLocks/>
          </p:cNvSpPr>
          <p:nvPr/>
        </p:nvSpPr>
        <p:spPr>
          <a:xfrm>
            <a:off x="2103120" y="365125"/>
            <a:ext cx="8430768" cy="567563"/>
          </a:xfrm>
          <a:prstGeom prst="rect">
            <a:avLst/>
          </a:prstGeom>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US" dirty="0"/>
              <a:t>Phase 3: Post-Event Evaluation</a:t>
            </a:r>
          </a:p>
        </p:txBody>
      </p:sp>
    </p:spTree>
    <p:extLst>
      <p:ext uri="{BB962C8B-B14F-4D97-AF65-F5344CB8AC3E}">
        <p14:creationId xmlns:p14="http://schemas.microsoft.com/office/powerpoint/2010/main" val="2854616145"/>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58CDC12-B683-475A-A6D1-BC213CF13CB5}"/>
              </a:ext>
            </a:extLst>
          </p:cNvPr>
          <p:cNvSpPr txBox="1">
            <a:spLocks/>
          </p:cNvSpPr>
          <p:nvPr/>
        </p:nvSpPr>
        <p:spPr>
          <a:xfrm>
            <a:off x="2276856" y="163957"/>
            <a:ext cx="7479792" cy="631571"/>
          </a:xfrm>
          <a:prstGeom prst="rect">
            <a:avLst/>
          </a:prstGeom>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US" sz="3600" dirty="0"/>
              <a:t>Financial Feasibility</a:t>
            </a:r>
          </a:p>
        </p:txBody>
      </p:sp>
      <p:graphicFrame>
        <p:nvGraphicFramePr>
          <p:cNvPr id="3" name="Table 2">
            <a:extLst>
              <a:ext uri="{FF2B5EF4-FFF2-40B4-BE49-F238E27FC236}">
                <a16:creationId xmlns:a16="http://schemas.microsoft.com/office/drawing/2014/main" id="{1D870DB8-D06B-41C3-8BC1-F802CDFC0F01}"/>
              </a:ext>
            </a:extLst>
          </p:cNvPr>
          <p:cNvGraphicFramePr>
            <a:graphicFrameLocks noGrp="1"/>
          </p:cNvGraphicFramePr>
          <p:nvPr>
            <p:extLst>
              <p:ext uri="{D42A27DB-BD31-4B8C-83A1-F6EECF244321}">
                <p14:modId xmlns:p14="http://schemas.microsoft.com/office/powerpoint/2010/main" val="1887845795"/>
              </p:ext>
            </p:extLst>
          </p:nvPr>
        </p:nvGraphicFramePr>
        <p:xfrm>
          <a:off x="5550408" y="880949"/>
          <a:ext cx="6437376" cy="5731577"/>
        </p:xfrm>
        <a:graphic>
          <a:graphicData uri="http://schemas.openxmlformats.org/drawingml/2006/table">
            <a:tbl>
              <a:tblPr>
                <a:tableStyleId>{35758FB7-9AC5-4552-8A53-C91805E547FA}</a:tableStyleId>
              </a:tblPr>
              <a:tblGrid>
                <a:gridCol w="1814502">
                  <a:extLst>
                    <a:ext uri="{9D8B030D-6E8A-4147-A177-3AD203B41FA5}">
                      <a16:colId xmlns:a16="http://schemas.microsoft.com/office/drawing/2014/main" val="1590305352"/>
                    </a:ext>
                  </a:extLst>
                </a:gridCol>
                <a:gridCol w="966518">
                  <a:extLst>
                    <a:ext uri="{9D8B030D-6E8A-4147-A177-3AD203B41FA5}">
                      <a16:colId xmlns:a16="http://schemas.microsoft.com/office/drawing/2014/main" val="79541433"/>
                    </a:ext>
                  </a:extLst>
                </a:gridCol>
                <a:gridCol w="3656356">
                  <a:extLst>
                    <a:ext uri="{9D8B030D-6E8A-4147-A177-3AD203B41FA5}">
                      <a16:colId xmlns:a16="http://schemas.microsoft.com/office/drawing/2014/main" val="3750958843"/>
                    </a:ext>
                  </a:extLst>
                </a:gridCol>
              </a:tblGrid>
              <a:tr h="375382">
                <a:tc>
                  <a:txBody>
                    <a:bodyPr/>
                    <a:lstStyle/>
                    <a:p>
                      <a:pPr algn="ctr">
                        <a:lnSpc>
                          <a:spcPct val="150000"/>
                        </a:lnSpc>
                      </a:pPr>
                      <a:r>
                        <a:rPr lang="en-US" sz="1400" b="1" dirty="0"/>
                        <a:t>Cost Category</a:t>
                      </a:r>
                    </a:p>
                  </a:txBody>
                  <a:tcPr marL="59607" marR="59607" marT="29804" marB="29804" anchor="ctr"/>
                </a:tc>
                <a:tc>
                  <a:txBody>
                    <a:bodyPr/>
                    <a:lstStyle/>
                    <a:p>
                      <a:pPr algn="ctr">
                        <a:lnSpc>
                          <a:spcPct val="150000"/>
                        </a:lnSpc>
                      </a:pPr>
                      <a:r>
                        <a:rPr lang="en-US" sz="1400" b="1" dirty="0"/>
                        <a:t>Amount (£)</a:t>
                      </a:r>
                    </a:p>
                  </a:txBody>
                  <a:tcPr marL="59607" marR="59607" marT="29804" marB="29804" anchor="ctr"/>
                </a:tc>
                <a:tc>
                  <a:txBody>
                    <a:bodyPr/>
                    <a:lstStyle/>
                    <a:p>
                      <a:pPr algn="ctr">
                        <a:lnSpc>
                          <a:spcPct val="150000"/>
                        </a:lnSpc>
                      </a:pPr>
                      <a:r>
                        <a:rPr lang="en-US" sz="1400" b="1" dirty="0"/>
                        <a:t>Justification / Source</a:t>
                      </a:r>
                    </a:p>
                  </a:txBody>
                  <a:tcPr marL="59607" marR="59607" marT="29804" marB="29804" anchor="ctr"/>
                </a:tc>
                <a:extLst>
                  <a:ext uri="{0D108BD9-81ED-4DB2-BD59-A6C34878D82A}">
                    <a16:rowId xmlns:a16="http://schemas.microsoft.com/office/drawing/2014/main" val="1690864359"/>
                  </a:ext>
                </a:extLst>
              </a:tr>
              <a:tr h="628147">
                <a:tc>
                  <a:txBody>
                    <a:bodyPr/>
                    <a:lstStyle/>
                    <a:p>
                      <a:pPr algn="just">
                        <a:lnSpc>
                          <a:spcPct val="150000"/>
                        </a:lnSpc>
                      </a:pPr>
                      <a:r>
                        <a:rPr lang="en-US" sz="1200" dirty="0"/>
                        <a:t>Venue Hire &amp; Permits (</a:t>
                      </a:r>
                      <a:r>
                        <a:rPr lang="en-US" sz="1200" dirty="0" err="1"/>
                        <a:t>Conwy</a:t>
                      </a:r>
                      <a:r>
                        <a:rPr lang="en-US" sz="1200" dirty="0"/>
                        <a:t> Castle)</a:t>
                      </a:r>
                    </a:p>
                  </a:txBody>
                  <a:tcPr marL="59607" marR="59607" marT="29804" marB="29804" anchor="ctr"/>
                </a:tc>
                <a:tc>
                  <a:txBody>
                    <a:bodyPr/>
                    <a:lstStyle/>
                    <a:p>
                      <a:pPr algn="just">
                        <a:lnSpc>
                          <a:spcPct val="150000"/>
                        </a:lnSpc>
                      </a:pPr>
                      <a:r>
                        <a:rPr lang="en-US" sz="1200" dirty="0"/>
                        <a:t>£10,000</a:t>
                      </a:r>
                    </a:p>
                  </a:txBody>
                  <a:tcPr marL="59607" marR="59607" marT="29804" marB="29804" anchor="ctr"/>
                </a:tc>
                <a:tc>
                  <a:txBody>
                    <a:bodyPr/>
                    <a:lstStyle/>
                    <a:p>
                      <a:pPr algn="just">
                        <a:lnSpc>
                          <a:spcPct val="150000"/>
                        </a:lnSpc>
                      </a:pPr>
                      <a:r>
                        <a:rPr lang="en-US" sz="1200" dirty="0"/>
                        <a:t>Historic venues charge £8k–£12k/day (Eventbrite, 2025)</a:t>
                      </a:r>
                    </a:p>
                  </a:txBody>
                  <a:tcPr marL="59607" marR="59607" marT="29804" marB="29804" anchor="ctr"/>
                </a:tc>
                <a:extLst>
                  <a:ext uri="{0D108BD9-81ED-4DB2-BD59-A6C34878D82A}">
                    <a16:rowId xmlns:a16="http://schemas.microsoft.com/office/drawing/2014/main" val="2787850089"/>
                  </a:ext>
                </a:extLst>
              </a:tr>
              <a:tr h="925277">
                <a:tc>
                  <a:txBody>
                    <a:bodyPr/>
                    <a:lstStyle/>
                    <a:p>
                      <a:pPr algn="just">
                        <a:lnSpc>
                          <a:spcPct val="150000"/>
                        </a:lnSpc>
                      </a:pPr>
                      <a:r>
                        <a:rPr lang="en-US" sz="1200" dirty="0"/>
                        <a:t>Accommodation Collaboration (St Brides Spa)</a:t>
                      </a:r>
                    </a:p>
                  </a:txBody>
                  <a:tcPr marL="59607" marR="59607" marT="29804" marB="29804" anchor="ctr"/>
                </a:tc>
                <a:tc>
                  <a:txBody>
                    <a:bodyPr/>
                    <a:lstStyle/>
                    <a:p>
                      <a:pPr algn="just">
                        <a:lnSpc>
                          <a:spcPct val="150000"/>
                        </a:lnSpc>
                      </a:pPr>
                      <a:r>
                        <a:rPr lang="en-US" sz="1200" dirty="0"/>
                        <a:t>£8,000</a:t>
                      </a:r>
                    </a:p>
                  </a:txBody>
                  <a:tcPr marL="59607" marR="59607" marT="29804" marB="29804" anchor="ctr"/>
                </a:tc>
                <a:tc>
                  <a:txBody>
                    <a:bodyPr/>
                    <a:lstStyle/>
                    <a:p>
                      <a:pPr algn="just">
                        <a:lnSpc>
                          <a:spcPct val="150000"/>
                        </a:lnSpc>
                      </a:pPr>
                      <a:r>
                        <a:rPr lang="en-US" sz="1200" dirty="0"/>
                        <a:t>3-night group block with welcome event (GOV.WALES, 2024). Bladen et al. (2012) </a:t>
                      </a:r>
                      <a:r>
                        <a:rPr lang="en-US" sz="1200" dirty="0" err="1"/>
                        <a:t>emphasise</a:t>
                      </a:r>
                      <a:r>
                        <a:rPr lang="en-US" sz="1200" dirty="0"/>
                        <a:t> the role of accommodation in shaping guest experience.</a:t>
                      </a:r>
                    </a:p>
                  </a:txBody>
                  <a:tcPr marL="59607" marR="59607" marT="29804" marB="29804" anchor="ctr"/>
                </a:tc>
                <a:extLst>
                  <a:ext uri="{0D108BD9-81ED-4DB2-BD59-A6C34878D82A}">
                    <a16:rowId xmlns:a16="http://schemas.microsoft.com/office/drawing/2014/main" val="400348621"/>
                  </a:ext>
                </a:extLst>
              </a:tr>
              <a:tr h="331018">
                <a:tc>
                  <a:txBody>
                    <a:bodyPr/>
                    <a:lstStyle/>
                    <a:p>
                      <a:pPr algn="just">
                        <a:lnSpc>
                          <a:spcPct val="150000"/>
                        </a:lnSpc>
                      </a:pPr>
                      <a:r>
                        <a:rPr lang="en-US" sz="1200" dirty="0"/>
                        <a:t>Staff &amp; Volunteer Stipends</a:t>
                      </a:r>
                    </a:p>
                  </a:txBody>
                  <a:tcPr marL="59607" marR="59607" marT="29804" marB="29804" anchor="ctr"/>
                </a:tc>
                <a:tc>
                  <a:txBody>
                    <a:bodyPr/>
                    <a:lstStyle/>
                    <a:p>
                      <a:pPr algn="just">
                        <a:lnSpc>
                          <a:spcPct val="150000"/>
                        </a:lnSpc>
                      </a:pPr>
                      <a:r>
                        <a:rPr lang="en-US" sz="1200" dirty="0"/>
                        <a:t>£5,000</a:t>
                      </a:r>
                    </a:p>
                  </a:txBody>
                  <a:tcPr marL="59607" marR="59607" marT="29804" marB="29804" anchor="ctr"/>
                </a:tc>
                <a:tc>
                  <a:txBody>
                    <a:bodyPr/>
                    <a:lstStyle/>
                    <a:p>
                      <a:pPr algn="just">
                        <a:lnSpc>
                          <a:spcPct val="150000"/>
                        </a:lnSpc>
                      </a:pPr>
                      <a:r>
                        <a:rPr lang="en-US" sz="1200" dirty="0"/>
                        <a:t>20+ staff &amp; guides £80–100/day (O'Toole, 2008)</a:t>
                      </a:r>
                    </a:p>
                  </a:txBody>
                  <a:tcPr marL="59607" marR="59607" marT="29804" marB="29804" anchor="ctr"/>
                </a:tc>
                <a:extLst>
                  <a:ext uri="{0D108BD9-81ED-4DB2-BD59-A6C34878D82A}">
                    <a16:rowId xmlns:a16="http://schemas.microsoft.com/office/drawing/2014/main" val="3654800086"/>
                  </a:ext>
                </a:extLst>
              </a:tr>
              <a:tr h="628147">
                <a:tc>
                  <a:txBody>
                    <a:bodyPr/>
                    <a:lstStyle/>
                    <a:p>
                      <a:pPr algn="just">
                        <a:lnSpc>
                          <a:spcPct val="150000"/>
                        </a:lnSpc>
                      </a:pPr>
                      <a:r>
                        <a:rPr lang="en-US" sz="1200" dirty="0"/>
                        <a:t>Performers</a:t>
                      </a:r>
                      <a:r>
                        <a:rPr lang="en-US" sz="1200"/>
                        <a:t>, AV, </a:t>
                      </a:r>
                      <a:r>
                        <a:rPr lang="en-US" sz="1200" dirty="0"/>
                        <a:t>Entertainment</a:t>
                      </a:r>
                    </a:p>
                  </a:txBody>
                  <a:tcPr marL="59607" marR="59607" marT="29804" marB="29804" anchor="ctr"/>
                </a:tc>
                <a:tc>
                  <a:txBody>
                    <a:bodyPr/>
                    <a:lstStyle/>
                    <a:p>
                      <a:pPr algn="just">
                        <a:lnSpc>
                          <a:spcPct val="150000"/>
                        </a:lnSpc>
                      </a:pPr>
                      <a:r>
                        <a:rPr lang="en-US" sz="1200" dirty="0"/>
                        <a:t>£7,000</a:t>
                      </a:r>
                    </a:p>
                  </a:txBody>
                  <a:tcPr marL="59607" marR="59607" marT="29804" marB="29804" anchor="ctr"/>
                </a:tc>
                <a:tc>
                  <a:txBody>
                    <a:bodyPr/>
                    <a:lstStyle/>
                    <a:p>
                      <a:pPr algn="just">
                        <a:lnSpc>
                          <a:spcPct val="150000"/>
                        </a:lnSpc>
                      </a:pPr>
                      <a:r>
                        <a:rPr lang="en-US" sz="1200" dirty="0"/>
                        <a:t>Quinn (2013) highlights entertainment </a:t>
                      </a:r>
                      <a:r>
                        <a:rPr lang="en-US" sz="1200"/>
                        <a:t>and AV </a:t>
                      </a:r>
                      <a:r>
                        <a:rPr lang="en-US" sz="1200" dirty="0"/>
                        <a:t>as essential service provisions.</a:t>
                      </a:r>
                    </a:p>
                  </a:txBody>
                  <a:tcPr marL="59607" marR="59607" marT="29804" marB="29804" anchor="ctr"/>
                </a:tc>
                <a:extLst>
                  <a:ext uri="{0D108BD9-81ED-4DB2-BD59-A6C34878D82A}">
                    <a16:rowId xmlns:a16="http://schemas.microsoft.com/office/drawing/2014/main" val="1084186976"/>
                  </a:ext>
                </a:extLst>
              </a:tr>
              <a:tr h="628147">
                <a:tc>
                  <a:txBody>
                    <a:bodyPr/>
                    <a:lstStyle/>
                    <a:p>
                      <a:pPr algn="just">
                        <a:lnSpc>
                          <a:spcPct val="150000"/>
                        </a:lnSpc>
                      </a:pPr>
                      <a:r>
                        <a:rPr lang="en-US" sz="1200"/>
                        <a:t>Catering &amp; Chef's Table</a:t>
                      </a:r>
                    </a:p>
                  </a:txBody>
                  <a:tcPr marL="59607" marR="59607" marT="29804" marB="29804" anchor="ctr"/>
                </a:tc>
                <a:tc>
                  <a:txBody>
                    <a:bodyPr/>
                    <a:lstStyle/>
                    <a:p>
                      <a:pPr algn="just">
                        <a:lnSpc>
                          <a:spcPct val="150000"/>
                        </a:lnSpc>
                      </a:pPr>
                      <a:r>
                        <a:rPr lang="en-US" sz="1200" dirty="0"/>
                        <a:t>£10,000</a:t>
                      </a:r>
                    </a:p>
                  </a:txBody>
                  <a:tcPr marL="59607" marR="59607" marT="29804" marB="29804" anchor="ctr"/>
                </a:tc>
                <a:tc>
                  <a:txBody>
                    <a:bodyPr/>
                    <a:lstStyle/>
                    <a:p>
                      <a:pPr algn="just">
                        <a:lnSpc>
                          <a:spcPct val="150000"/>
                        </a:lnSpc>
                      </a:pPr>
                      <a:r>
                        <a:rPr lang="en-US" sz="1200" dirty="0"/>
                        <a:t>Grant (2005) notes that strategic food offerings enhance guest satisfaction.</a:t>
                      </a:r>
                    </a:p>
                  </a:txBody>
                  <a:tcPr marL="59607" marR="59607" marT="29804" marB="29804" anchor="ctr"/>
                </a:tc>
                <a:extLst>
                  <a:ext uri="{0D108BD9-81ED-4DB2-BD59-A6C34878D82A}">
                    <a16:rowId xmlns:a16="http://schemas.microsoft.com/office/drawing/2014/main" val="842553845"/>
                  </a:ext>
                </a:extLst>
              </a:tr>
              <a:tr h="628147">
                <a:tc>
                  <a:txBody>
                    <a:bodyPr/>
                    <a:lstStyle/>
                    <a:p>
                      <a:pPr algn="just">
                        <a:lnSpc>
                          <a:spcPct val="150000"/>
                        </a:lnSpc>
                      </a:pPr>
                      <a:r>
                        <a:rPr lang="en-US" sz="1200"/>
                        <a:t>Marketing (Digital, Print, PR)</a:t>
                      </a:r>
                    </a:p>
                  </a:txBody>
                  <a:tcPr marL="59607" marR="59607" marT="29804" marB="29804" anchor="ctr"/>
                </a:tc>
                <a:tc>
                  <a:txBody>
                    <a:bodyPr/>
                    <a:lstStyle/>
                    <a:p>
                      <a:pPr algn="just">
                        <a:lnSpc>
                          <a:spcPct val="150000"/>
                        </a:lnSpc>
                      </a:pPr>
                      <a:r>
                        <a:rPr lang="en-US" sz="1200"/>
                        <a:t>£4,000</a:t>
                      </a:r>
                    </a:p>
                  </a:txBody>
                  <a:tcPr marL="59607" marR="59607" marT="29804" marB="29804" anchor="ctr"/>
                </a:tc>
                <a:tc>
                  <a:txBody>
                    <a:bodyPr/>
                    <a:lstStyle/>
                    <a:p>
                      <a:pPr algn="just">
                        <a:lnSpc>
                          <a:spcPct val="150000"/>
                        </a:lnSpc>
                      </a:pPr>
                      <a:r>
                        <a:rPr lang="en-US" sz="1200" dirty="0"/>
                        <a:t>Paid media, influencer travel, bilingual materials (Eventbrite, 2025)</a:t>
                      </a:r>
                    </a:p>
                  </a:txBody>
                  <a:tcPr marL="59607" marR="59607" marT="29804" marB="29804" anchor="ctr"/>
                </a:tc>
                <a:extLst>
                  <a:ext uri="{0D108BD9-81ED-4DB2-BD59-A6C34878D82A}">
                    <a16:rowId xmlns:a16="http://schemas.microsoft.com/office/drawing/2014/main" val="1841763590"/>
                  </a:ext>
                </a:extLst>
              </a:tr>
              <a:tr h="628147">
                <a:tc>
                  <a:txBody>
                    <a:bodyPr/>
                    <a:lstStyle/>
                    <a:p>
                      <a:pPr algn="just">
                        <a:lnSpc>
                          <a:spcPct val="150000"/>
                        </a:lnSpc>
                      </a:pPr>
                      <a:r>
                        <a:rPr lang="en-US" sz="1200"/>
                        <a:t>De-Rigging &amp; Site Restoration</a:t>
                      </a:r>
                    </a:p>
                  </a:txBody>
                  <a:tcPr marL="59607" marR="59607" marT="29804" marB="29804" anchor="ctr"/>
                </a:tc>
                <a:tc>
                  <a:txBody>
                    <a:bodyPr/>
                    <a:lstStyle/>
                    <a:p>
                      <a:pPr algn="just">
                        <a:lnSpc>
                          <a:spcPct val="150000"/>
                        </a:lnSpc>
                      </a:pPr>
                      <a:r>
                        <a:rPr lang="en-US" sz="1200"/>
                        <a:t>£2,500</a:t>
                      </a:r>
                    </a:p>
                  </a:txBody>
                  <a:tcPr marL="59607" marR="59607" marT="29804" marB="29804" anchor="ctr"/>
                </a:tc>
                <a:tc>
                  <a:txBody>
                    <a:bodyPr/>
                    <a:lstStyle/>
                    <a:p>
                      <a:pPr algn="just">
                        <a:lnSpc>
                          <a:spcPct val="150000"/>
                        </a:lnSpc>
                      </a:pPr>
                      <a:r>
                        <a:rPr lang="en-US" sz="1200" dirty="0"/>
                        <a:t>Site clean-up, tech dismantling, signage removal (VisitBritain, 2024)</a:t>
                      </a:r>
                    </a:p>
                  </a:txBody>
                  <a:tcPr marL="59607" marR="59607" marT="29804" marB="29804" anchor="ctr"/>
                </a:tc>
                <a:extLst>
                  <a:ext uri="{0D108BD9-81ED-4DB2-BD59-A6C34878D82A}">
                    <a16:rowId xmlns:a16="http://schemas.microsoft.com/office/drawing/2014/main" val="794174011"/>
                  </a:ext>
                </a:extLst>
              </a:tr>
              <a:tr h="628147">
                <a:tc>
                  <a:txBody>
                    <a:bodyPr/>
                    <a:lstStyle/>
                    <a:p>
                      <a:pPr algn="just">
                        <a:lnSpc>
                          <a:spcPct val="150000"/>
                        </a:lnSpc>
                      </a:pPr>
                      <a:r>
                        <a:rPr lang="en-US" sz="1200"/>
                        <a:t>Contingency Buffer (5%)</a:t>
                      </a:r>
                    </a:p>
                  </a:txBody>
                  <a:tcPr marL="59607" marR="59607" marT="29804" marB="29804" anchor="ctr"/>
                </a:tc>
                <a:tc>
                  <a:txBody>
                    <a:bodyPr/>
                    <a:lstStyle/>
                    <a:p>
                      <a:pPr algn="just">
                        <a:lnSpc>
                          <a:spcPct val="150000"/>
                        </a:lnSpc>
                      </a:pPr>
                      <a:r>
                        <a:rPr lang="en-US" sz="1200"/>
                        <a:t>£3,500</a:t>
                      </a:r>
                    </a:p>
                  </a:txBody>
                  <a:tcPr marL="59607" marR="59607" marT="29804" marB="29804" anchor="ctr"/>
                </a:tc>
                <a:tc>
                  <a:txBody>
                    <a:bodyPr/>
                    <a:lstStyle/>
                    <a:p>
                      <a:pPr algn="just">
                        <a:lnSpc>
                          <a:spcPct val="150000"/>
                        </a:lnSpc>
                      </a:pPr>
                      <a:r>
                        <a:rPr lang="en-US" sz="1200" dirty="0"/>
                        <a:t>Quick (2020) recommends contingency funds to manage event risk.</a:t>
                      </a:r>
                    </a:p>
                  </a:txBody>
                  <a:tcPr marL="59607" marR="59607" marT="29804" marB="29804" anchor="ctr"/>
                </a:tc>
                <a:extLst>
                  <a:ext uri="{0D108BD9-81ED-4DB2-BD59-A6C34878D82A}">
                    <a16:rowId xmlns:a16="http://schemas.microsoft.com/office/drawing/2014/main" val="120037930"/>
                  </a:ext>
                </a:extLst>
              </a:tr>
              <a:tr h="331018">
                <a:tc>
                  <a:txBody>
                    <a:bodyPr/>
                    <a:lstStyle/>
                    <a:p>
                      <a:pPr algn="just">
                        <a:lnSpc>
                          <a:spcPct val="150000"/>
                        </a:lnSpc>
                      </a:pPr>
                      <a:r>
                        <a:rPr lang="en-US" sz="1200"/>
                        <a:t>Total Projected Cost</a:t>
                      </a:r>
                    </a:p>
                  </a:txBody>
                  <a:tcPr marL="59607" marR="59607" marT="29804" marB="29804" anchor="ctr"/>
                </a:tc>
                <a:tc>
                  <a:txBody>
                    <a:bodyPr/>
                    <a:lstStyle/>
                    <a:p>
                      <a:pPr algn="just">
                        <a:lnSpc>
                          <a:spcPct val="150000"/>
                        </a:lnSpc>
                      </a:pPr>
                      <a:r>
                        <a:rPr lang="en-US" sz="1200" dirty="0"/>
                        <a:t>£50,000</a:t>
                      </a:r>
                    </a:p>
                  </a:txBody>
                  <a:tcPr marL="59607" marR="59607" marT="29804" marB="29804" anchor="ctr"/>
                </a:tc>
                <a:tc>
                  <a:txBody>
                    <a:bodyPr/>
                    <a:lstStyle/>
                    <a:p>
                      <a:pPr algn="just">
                        <a:lnSpc>
                          <a:spcPct val="150000"/>
                        </a:lnSpc>
                      </a:pPr>
                      <a:endParaRPr lang="en-US" sz="1200" dirty="0"/>
                    </a:p>
                  </a:txBody>
                  <a:tcPr marL="59607" marR="59607" marT="29804" marB="29804" anchor="ctr"/>
                </a:tc>
                <a:extLst>
                  <a:ext uri="{0D108BD9-81ED-4DB2-BD59-A6C34878D82A}">
                    <a16:rowId xmlns:a16="http://schemas.microsoft.com/office/drawing/2014/main" val="3240296285"/>
                  </a:ext>
                </a:extLst>
              </a:tr>
            </a:tbl>
          </a:graphicData>
        </a:graphic>
      </p:graphicFrame>
      <p:graphicFrame>
        <p:nvGraphicFramePr>
          <p:cNvPr id="4" name="Table 3">
            <a:extLst>
              <a:ext uri="{FF2B5EF4-FFF2-40B4-BE49-F238E27FC236}">
                <a16:creationId xmlns:a16="http://schemas.microsoft.com/office/drawing/2014/main" id="{3F90611B-995A-4C87-AC9D-1A3593BD8C13}"/>
              </a:ext>
            </a:extLst>
          </p:cNvPr>
          <p:cNvGraphicFramePr>
            <a:graphicFrameLocks noGrp="1"/>
          </p:cNvGraphicFramePr>
          <p:nvPr>
            <p:extLst>
              <p:ext uri="{D42A27DB-BD31-4B8C-83A1-F6EECF244321}">
                <p14:modId xmlns:p14="http://schemas.microsoft.com/office/powerpoint/2010/main" val="3507650994"/>
              </p:ext>
            </p:extLst>
          </p:nvPr>
        </p:nvGraphicFramePr>
        <p:xfrm>
          <a:off x="362712" y="1655544"/>
          <a:ext cx="5068824" cy="3546912"/>
        </p:xfrm>
        <a:graphic>
          <a:graphicData uri="http://schemas.openxmlformats.org/drawingml/2006/table">
            <a:tbl>
              <a:tblPr>
                <a:tableStyleId>{35758FB7-9AC5-4552-8A53-C91805E547FA}</a:tableStyleId>
              </a:tblPr>
              <a:tblGrid>
                <a:gridCol w="1689608">
                  <a:extLst>
                    <a:ext uri="{9D8B030D-6E8A-4147-A177-3AD203B41FA5}">
                      <a16:colId xmlns:a16="http://schemas.microsoft.com/office/drawing/2014/main" val="3051012799"/>
                    </a:ext>
                  </a:extLst>
                </a:gridCol>
                <a:gridCol w="1020064">
                  <a:extLst>
                    <a:ext uri="{9D8B030D-6E8A-4147-A177-3AD203B41FA5}">
                      <a16:colId xmlns:a16="http://schemas.microsoft.com/office/drawing/2014/main" val="371153316"/>
                    </a:ext>
                  </a:extLst>
                </a:gridCol>
                <a:gridCol w="2359152">
                  <a:extLst>
                    <a:ext uri="{9D8B030D-6E8A-4147-A177-3AD203B41FA5}">
                      <a16:colId xmlns:a16="http://schemas.microsoft.com/office/drawing/2014/main" val="2717303017"/>
                    </a:ext>
                  </a:extLst>
                </a:gridCol>
              </a:tblGrid>
              <a:tr h="361693">
                <a:tc>
                  <a:txBody>
                    <a:bodyPr/>
                    <a:lstStyle/>
                    <a:p>
                      <a:pPr algn="ctr">
                        <a:lnSpc>
                          <a:spcPct val="150000"/>
                        </a:lnSpc>
                      </a:pPr>
                      <a:r>
                        <a:rPr lang="en-US" sz="1200" b="1" dirty="0"/>
                        <a:t>Income Source</a:t>
                      </a:r>
                    </a:p>
                  </a:txBody>
                  <a:tcPr anchor="ctr"/>
                </a:tc>
                <a:tc>
                  <a:txBody>
                    <a:bodyPr/>
                    <a:lstStyle/>
                    <a:p>
                      <a:pPr algn="ctr">
                        <a:lnSpc>
                          <a:spcPct val="150000"/>
                        </a:lnSpc>
                      </a:pPr>
                      <a:r>
                        <a:rPr lang="en-US" sz="1200" b="1" dirty="0"/>
                        <a:t>Amount (£)</a:t>
                      </a:r>
                    </a:p>
                  </a:txBody>
                  <a:tcPr anchor="ctr"/>
                </a:tc>
                <a:tc>
                  <a:txBody>
                    <a:bodyPr/>
                    <a:lstStyle/>
                    <a:p>
                      <a:pPr algn="ctr">
                        <a:lnSpc>
                          <a:spcPct val="150000"/>
                        </a:lnSpc>
                      </a:pPr>
                      <a:r>
                        <a:rPr lang="en-US" sz="1200" b="1" dirty="0"/>
                        <a:t>Justification</a:t>
                      </a:r>
                    </a:p>
                  </a:txBody>
                  <a:tcPr anchor="ctr"/>
                </a:tc>
                <a:extLst>
                  <a:ext uri="{0D108BD9-81ED-4DB2-BD59-A6C34878D82A}">
                    <a16:rowId xmlns:a16="http://schemas.microsoft.com/office/drawing/2014/main" val="3812716868"/>
                  </a:ext>
                </a:extLst>
              </a:tr>
              <a:tr h="705030">
                <a:tc>
                  <a:txBody>
                    <a:bodyPr/>
                    <a:lstStyle/>
                    <a:p>
                      <a:pPr algn="just">
                        <a:lnSpc>
                          <a:spcPct val="150000"/>
                        </a:lnSpc>
                      </a:pPr>
                      <a:r>
                        <a:rPr lang="en-US" sz="1200" dirty="0"/>
                        <a:t>Ticket Sales (500 x £50)</a:t>
                      </a:r>
                    </a:p>
                  </a:txBody>
                  <a:tcPr anchor="ctr"/>
                </a:tc>
                <a:tc>
                  <a:txBody>
                    <a:bodyPr/>
                    <a:lstStyle/>
                    <a:p>
                      <a:pPr algn="just">
                        <a:lnSpc>
                          <a:spcPct val="150000"/>
                        </a:lnSpc>
                      </a:pPr>
                      <a:r>
                        <a:rPr lang="en-US" sz="1200" dirty="0"/>
                        <a:t>£25,000</a:t>
                      </a:r>
                    </a:p>
                  </a:txBody>
                  <a:tcPr anchor="ctr"/>
                </a:tc>
                <a:tc>
                  <a:txBody>
                    <a:bodyPr/>
                    <a:lstStyle/>
                    <a:p>
                      <a:pPr algn="just">
                        <a:lnSpc>
                          <a:spcPct val="150000"/>
                        </a:lnSpc>
                      </a:pPr>
                      <a:r>
                        <a:rPr lang="en-US" sz="1200" dirty="0"/>
                        <a:t>Based on similar cultural event pricing (Eventbrite, 2023)</a:t>
                      </a:r>
                    </a:p>
                  </a:txBody>
                  <a:tcPr anchor="ctr"/>
                </a:tc>
                <a:extLst>
                  <a:ext uri="{0D108BD9-81ED-4DB2-BD59-A6C34878D82A}">
                    <a16:rowId xmlns:a16="http://schemas.microsoft.com/office/drawing/2014/main" val="3314517137"/>
                  </a:ext>
                </a:extLst>
              </a:tr>
              <a:tr h="594360">
                <a:tc>
                  <a:txBody>
                    <a:bodyPr/>
                    <a:lstStyle/>
                    <a:p>
                      <a:pPr algn="just">
                        <a:lnSpc>
                          <a:spcPct val="150000"/>
                        </a:lnSpc>
                      </a:pPr>
                      <a:r>
                        <a:rPr lang="en-US" sz="1200"/>
                        <a:t>Sponsorship (Accor, S4C, Penderyn)</a:t>
                      </a:r>
                    </a:p>
                  </a:txBody>
                  <a:tcPr anchor="ctr"/>
                </a:tc>
                <a:tc>
                  <a:txBody>
                    <a:bodyPr/>
                    <a:lstStyle/>
                    <a:p>
                      <a:pPr algn="just">
                        <a:lnSpc>
                          <a:spcPct val="150000"/>
                        </a:lnSpc>
                      </a:pPr>
                      <a:r>
                        <a:rPr lang="en-US" sz="1200" dirty="0"/>
                        <a:t>£20,000</a:t>
                      </a:r>
                    </a:p>
                  </a:txBody>
                  <a:tcPr anchor="ctr"/>
                </a:tc>
                <a:tc>
                  <a:txBody>
                    <a:bodyPr/>
                    <a:lstStyle/>
                    <a:p>
                      <a:pPr algn="just">
                        <a:lnSpc>
                          <a:spcPct val="150000"/>
                        </a:lnSpc>
                      </a:pPr>
                      <a:r>
                        <a:rPr lang="en-US" sz="1200" dirty="0"/>
                        <a:t>Tiered sponsor benefits (Getz &amp; Page, 2019)</a:t>
                      </a:r>
                    </a:p>
                  </a:txBody>
                  <a:tcPr anchor="ctr"/>
                </a:tc>
                <a:extLst>
                  <a:ext uri="{0D108BD9-81ED-4DB2-BD59-A6C34878D82A}">
                    <a16:rowId xmlns:a16="http://schemas.microsoft.com/office/drawing/2014/main" val="7663075"/>
                  </a:ext>
                </a:extLst>
              </a:tr>
              <a:tr h="780272">
                <a:tc>
                  <a:txBody>
                    <a:bodyPr/>
                    <a:lstStyle/>
                    <a:p>
                      <a:pPr algn="just">
                        <a:lnSpc>
                          <a:spcPct val="150000"/>
                        </a:lnSpc>
                      </a:pPr>
                      <a:r>
                        <a:rPr lang="en-US" sz="1200"/>
                        <a:t>Vendor Fees (20 stalls @ £300)</a:t>
                      </a:r>
                    </a:p>
                  </a:txBody>
                  <a:tcPr anchor="ctr"/>
                </a:tc>
                <a:tc>
                  <a:txBody>
                    <a:bodyPr/>
                    <a:lstStyle/>
                    <a:p>
                      <a:pPr algn="just">
                        <a:lnSpc>
                          <a:spcPct val="150000"/>
                        </a:lnSpc>
                      </a:pPr>
                      <a:r>
                        <a:rPr lang="en-US" sz="1200" dirty="0"/>
                        <a:t>£6,000</a:t>
                      </a:r>
                    </a:p>
                  </a:txBody>
                  <a:tcPr anchor="ctr"/>
                </a:tc>
                <a:tc>
                  <a:txBody>
                    <a:bodyPr/>
                    <a:lstStyle/>
                    <a:p>
                      <a:pPr algn="just">
                        <a:lnSpc>
                          <a:spcPct val="150000"/>
                        </a:lnSpc>
                      </a:pPr>
                      <a:r>
                        <a:rPr lang="en-US" sz="1200" dirty="0"/>
                        <a:t>Artisan &amp; food trader standard fees (Smith, 2012)</a:t>
                      </a:r>
                    </a:p>
                  </a:txBody>
                  <a:tcPr anchor="ctr"/>
                </a:tc>
                <a:extLst>
                  <a:ext uri="{0D108BD9-81ED-4DB2-BD59-A6C34878D82A}">
                    <a16:rowId xmlns:a16="http://schemas.microsoft.com/office/drawing/2014/main" val="2854973486"/>
                  </a:ext>
                </a:extLst>
              </a:tr>
              <a:tr h="749808">
                <a:tc>
                  <a:txBody>
                    <a:bodyPr/>
                    <a:lstStyle/>
                    <a:p>
                      <a:pPr algn="just">
                        <a:lnSpc>
                          <a:spcPct val="150000"/>
                        </a:lnSpc>
                      </a:pPr>
                      <a:r>
                        <a:rPr lang="en-US" sz="1200"/>
                        <a:t>Product Sales (souvenirs, crafts)</a:t>
                      </a:r>
                    </a:p>
                  </a:txBody>
                  <a:tcPr anchor="ctr"/>
                </a:tc>
                <a:tc>
                  <a:txBody>
                    <a:bodyPr/>
                    <a:lstStyle/>
                    <a:p>
                      <a:pPr algn="just">
                        <a:lnSpc>
                          <a:spcPct val="150000"/>
                        </a:lnSpc>
                      </a:pPr>
                      <a:r>
                        <a:rPr lang="en-US" sz="1200"/>
                        <a:t>£5,000</a:t>
                      </a:r>
                    </a:p>
                  </a:txBody>
                  <a:tcPr anchor="ctr"/>
                </a:tc>
                <a:tc>
                  <a:txBody>
                    <a:bodyPr/>
                    <a:lstStyle/>
                    <a:p>
                      <a:pPr algn="just">
                        <a:lnSpc>
                          <a:spcPct val="150000"/>
                        </a:lnSpc>
                      </a:pPr>
                      <a:r>
                        <a:rPr lang="en-US" sz="1200" dirty="0"/>
                        <a:t>Based on 35% avg spend per attendee (GOV.WALES, 2024)</a:t>
                      </a:r>
                    </a:p>
                  </a:txBody>
                  <a:tcPr anchor="ctr"/>
                </a:tc>
                <a:extLst>
                  <a:ext uri="{0D108BD9-81ED-4DB2-BD59-A6C34878D82A}">
                    <a16:rowId xmlns:a16="http://schemas.microsoft.com/office/drawing/2014/main" val="1533532412"/>
                  </a:ext>
                </a:extLst>
              </a:tr>
              <a:tr h="338350">
                <a:tc>
                  <a:txBody>
                    <a:bodyPr/>
                    <a:lstStyle/>
                    <a:p>
                      <a:pPr algn="just">
                        <a:lnSpc>
                          <a:spcPct val="150000"/>
                        </a:lnSpc>
                      </a:pPr>
                      <a:r>
                        <a:rPr lang="en-US" sz="1200"/>
                        <a:t>Total Income</a:t>
                      </a:r>
                    </a:p>
                  </a:txBody>
                  <a:tcPr anchor="ctr"/>
                </a:tc>
                <a:tc>
                  <a:txBody>
                    <a:bodyPr/>
                    <a:lstStyle/>
                    <a:p>
                      <a:pPr algn="just">
                        <a:lnSpc>
                          <a:spcPct val="150000"/>
                        </a:lnSpc>
                      </a:pPr>
                      <a:r>
                        <a:rPr lang="en-US" sz="1200"/>
                        <a:t>£56,000</a:t>
                      </a:r>
                    </a:p>
                  </a:txBody>
                  <a:tcPr anchor="ctr"/>
                </a:tc>
                <a:tc>
                  <a:txBody>
                    <a:bodyPr/>
                    <a:lstStyle/>
                    <a:p>
                      <a:pPr algn="just">
                        <a:lnSpc>
                          <a:spcPct val="150000"/>
                        </a:lnSpc>
                      </a:pPr>
                      <a:endParaRPr lang="en-US" sz="1200" dirty="0"/>
                    </a:p>
                  </a:txBody>
                  <a:tcPr anchor="ctr"/>
                </a:tc>
                <a:extLst>
                  <a:ext uri="{0D108BD9-81ED-4DB2-BD59-A6C34878D82A}">
                    <a16:rowId xmlns:a16="http://schemas.microsoft.com/office/drawing/2014/main" val="1710037667"/>
                  </a:ext>
                </a:extLst>
              </a:tr>
            </a:tbl>
          </a:graphicData>
        </a:graphic>
      </p:graphicFrame>
      <p:sp>
        <p:nvSpPr>
          <p:cNvPr id="5" name="Rectangle 4">
            <a:extLst>
              <a:ext uri="{FF2B5EF4-FFF2-40B4-BE49-F238E27FC236}">
                <a16:creationId xmlns:a16="http://schemas.microsoft.com/office/drawing/2014/main" id="{E01816A4-36E3-484F-BA42-CA8DBDA30AD2}"/>
              </a:ext>
            </a:extLst>
          </p:cNvPr>
          <p:cNvSpPr/>
          <p:nvPr/>
        </p:nvSpPr>
        <p:spPr>
          <a:xfrm>
            <a:off x="600456" y="6243194"/>
            <a:ext cx="4913376" cy="369332"/>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fr-FR" b="1" dirty="0">
                <a:solidFill>
                  <a:schemeClr val="tx1"/>
                </a:solidFill>
              </a:rPr>
              <a:t>Surplus: £6,000 (12% Profit)</a:t>
            </a:r>
            <a:endParaRPr lang="en-US" b="1" dirty="0">
              <a:solidFill>
                <a:schemeClr val="tx1"/>
              </a:solidFill>
            </a:endParaRPr>
          </a:p>
        </p:txBody>
      </p:sp>
      <p:pic>
        <p:nvPicPr>
          <p:cNvPr id="7" name="Picture 6">
            <a:extLst>
              <a:ext uri="{FF2B5EF4-FFF2-40B4-BE49-F238E27FC236}">
                <a16:creationId xmlns:a16="http://schemas.microsoft.com/office/drawing/2014/main" id="{4B8D3586-9330-4898-A690-3D17AB45547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17064" y="5041467"/>
            <a:ext cx="1280160" cy="1280160"/>
          </a:xfrm>
          <a:prstGeom prst="rect">
            <a:avLst/>
          </a:prstGeom>
        </p:spPr>
      </p:pic>
      <p:pic>
        <p:nvPicPr>
          <p:cNvPr id="8" name="Picture 7">
            <a:extLst>
              <a:ext uri="{FF2B5EF4-FFF2-40B4-BE49-F238E27FC236}">
                <a16:creationId xmlns:a16="http://schemas.microsoft.com/office/drawing/2014/main" id="{13CB520B-9B98-4EBC-89CD-D5998BE796F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1584" y="960446"/>
            <a:ext cx="589979" cy="589979"/>
          </a:xfrm>
          <a:prstGeom prst="rect">
            <a:avLst/>
          </a:prstGeom>
        </p:spPr>
      </p:pic>
      <p:pic>
        <p:nvPicPr>
          <p:cNvPr id="9" name="Picture 8">
            <a:extLst>
              <a:ext uri="{FF2B5EF4-FFF2-40B4-BE49-F238E27FC236}">
                <a16:creationId xmlns:a16="http://schemas.microsoft.com/office/drawing/2014/main" id="{BBA70A47-5168-4D9D-8D72-B9AE4F3CBC4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06696" y="795528"/>
            <a:ext cx="743712" cy="743712"/>
          </a:xfrm>
          <a:prstGeom prst="rect">
            <a:avLst/>
          </a:prstGeom>
        </p:spPr>
      </p:pic>
      <p:pic>
        <p:nvPicPr>
          <p:cNvPr id="10" name="Picture 9">
            <a:extLst>
              <a:ext uri="{FF2B5EF4-FFF2-40B4-BE49-F238E27FC236}">
                <a16:creationId xmlns:a16="http://schemas.microsoft.com/office/drawing/2014/main" id="{AF91E804-F443-4130-B41F-31F7423D983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960634" y="0"/>
            <a:ext cx="2231366" cy="833355"/>
          </a:xfrm>
          <a:prstGeom prst="rect">
            <a:avLst/>
          </a:prstGeom>
        </p:spPr>
      </p:pic>
      <p:pic>
        <p:nvPicPr>
          <p:cNvPr id="11" name="Picture 10">
            <a:extLst>
              <a:ext uri="{FF2B5EF4-FFF2-40B4-BE49-F238E27FC236}">
                <a16:creationId xmlns:a16="http://schemas.microsoft.com/office/drawing/2014/main" id="{4887B758-7D0D-4388-A476-85D066344609}"/>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5527" y="62130"/>
            <a:ext cx="2231329" cy="835224"/>
          </a:xfrm>
          <a:prstGeom prst="rect">
            <a:avLst/>
          </a:prstGeom>
        </p:spPr>
      </p:pic>
    </p:spTree>
    <p:extLst>
      <p:ext uri="{BB962C8B-B14F-4D97-AF65-F5344CB8AC3E}">
        <p14:creationId xmlns:p14="http://schemas.microsoft.com/office/powerpoint/2010/main" val="1768121301"/>
      </p:ext>
    </p:extLst>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F474F-7615-498E-B104-344A0D49C9F0}"/>
              </a:ext>
            </a:extLst>
          </p:cNvPr>
          <p:cNvSpPr>
            <a:spLocks noGrp="1"/>
          </p:cNvSpPr>
          <p:nvPr>
            <p:ph type="title"/>
          </p:nvPr>
        </p:nvSpPr>
        <p:spPr>
          <a:xfrm>
            <a:off x="2496312" y="365125"/>
            <a:ext cx="7653528" cy="695579"/>
          </a:xfrm>
        </p:spPr>
        <p:style>
          <a:lnRef idx="1">
            <a:schemeClr val="accent1"/>
          </a:lnRef>
          <a:fillRef idx="2">
            <a:schemeClr val="accent1"/>
          </a:fillRef>
          <a:effectRef idx="1">
            <a:schemeClr val="accent1"/>
          </a:effectRef>
          <a:fontRef idx="minor">
            <a:schemeClr val="dk1"/>
          </a:fontRef>
        </p:style>
        <p:txBody>
          <a:bodyPr>
            <a:normAutofit/>
          </a:bodyPr>
          <a:lstStyle/>
          <a:p>
            <a:pPr algn="ctr"/>
            <a:r>
              <a:rPr lang="en-US" sz="4000" dirty="0"/>
              <a:t>Contingency Planning</a:t>
            </a:r>
          </a:p>
        </p:txBody>
      </p:sp>
      <p:graphicFrame>
        <p:nvGraphicFramePr>
          <p:cNvPr id="3" name="Table 2">
            <a:extLst>
              <a:ext uri="{FF2B5EF4-FFF2-40B4-BE49-F238E27FC236}">
                <a16:creationId xmlns:a16="http://schemas.microsoft.com/office/drawing/2014/main" id="{205B288F-86F3-4B24-A038-D71A4BDBACB0}"/>
              </a:ext>
            </a:extLst>
          </p:cNvPr>
          <p:cNvGraphicFramePr>
            <a:graphicFrameLocks noGrp="1"/>
          </p:cNvGraphicFramePr>
          <p:nvPr>
            <p:extLst>
              <p:ext uri="{D42A27DB-BD31-4B8C-83A1-F6EECF244321}">
                <p14:modId xmlns:p14="http://schemas.microsoft.com/office/powerpoint/2010/main" val="3011548776"/>
              </p:ext>
            </p:extLst>
          </p:nvPr>
        </p:nvGraphicFramePr>
        <p:xfrm>
          <a:off x="1188720" y="1223618"/>
          <a:ext cx="10232136" cy="5070136"/>
        </p:xfrm>
        <a:graphic>
          <a:graphicData uri="http://schemas.openxmlformats.org/drawingml/2006/table">
            <a:tbl>
              <a:tblPr>
                <a:tableStyleId>{5940675A-B579-460E-94D1-54222C63F5DA}</a:tableStyleId>
              </a:tblPr>
              <a:tblGrid>
                <a:gridCol w="1755648">
                  <a:extLst>
                    <a:ext uri="{9D8B030D-6E8A-4147-A177-3AD203B41FA5}">
                      <a16:colId xmlns:a16="http://schemas.microsoft.com/office/drawing/2014/main" val="128375845"/>
                    </a:ext>
                  </a:extLst>
                </a:gridCol>
                <a:gridCol w="4059936">
                  <a:extLst>
                    <a:ext uri="{9D8B030D-6E8A-4147-A177-3AD203B41FA5}">
                      <a16:colId xmlns:a16="http://schemas.microsoft.com/office/drawing/2014/main" val="1075936423"/>
                    </a:ext>
                  </a:extLst>
                </a:gridCol>
                <a:gridCol w="4416552">
                  <a:extLst>
                    <a:ext uri="{9D8B030D-6E8A-4147-A177-3AD203B41FA5}">
                      <a16:colId xmlns:a16="http://schemas.microsoft.com/office/drawing/2014/main" val="2980996930"/>
                    </a:ext>
                  </a:extLst>
                </a:gridCol>
              </a:tblGrid>
              <a:tr h="419399">
                <a:tc>
                  <a:txBody>
                    <a:bodyPr/>
                    <a:lstStyle/>
                    <a:p>
                      <a:pPr algn="ctr">
                        <a:lnSpc>
                          <a:spcPct val="150000"/>
                        </a:lnSpc>
                      </a:pPr>
                      <a:r>
                        <a:rPr lang="en-US" sz="1800" b="1" dirty="0"/>
                        <a:t>Risk Area</a:t>
                      </a:r>
                    </a:p>
                  </a:txBody>
                  <a:tcPr marL="80580" marR="80580" marT="40290" marB="40290" anchor="ctr">
                    <a:solidFill>
                      <a:schemeClr val="accent3">
                        <a:lumMod val="20000"/>
                        <a:lumOff val="80000"/>
                      </a:schemeClr>
                    </a:solidFill>
                  </a:tcPr>
                </a:tc>
                <a:tc>
                  <a:txBody>
                    <a:bodyPr/>
                    <a:lstStyle/>
                    <a:p>
                      <a:pPr algn="ctr">
                        <a:lnSpc>
                          <a:spcPct val="150000"/>
                        </a:lnSpc>
                      </a:pPr>
                      <a:r>
                        <a:rPr lang="en-US" sz="1800" b="1" dirty="0"/>
                        <a:t>Contingency Plan</a:t>
                      </a:r>
                    </a:p>
                  </a:txBody>
                  <a:tcPr marL="80580" marR="80580" marT="40290" marB="40290" anchor="ctr">
                    <a:solidFill>
                      <a:schemeClr val="accent4">
                        <a:lumMod val="20000"/>
                        <a:lumOff val="80000"/>
                      </a:schemeClr>
                    </a:solidFill>
                  </a:tcPr>
                </a:tc>
                <a:tc>
                  <a:txBody>
                    <a:bodyPr/>
                    <a:lstStyle/>
                    <a:p>
                      <a:pPr algn="ctr">
                        <a:lnSpc>
                          <a:spcPct val="150000"/>
                        </a:lnSpc>
                      </a:pPr>
                      <a:r>
                        <a:rPr lang="en-US" sz="1800" b="1" dirty="0"/>
                        <a:t>Justification (Harvard Style)</a:t>
                      </a:r>
                    </a:p>
                  </a:txBody>
                  <a:tcPr marL="80580" marR="80580" marT="40290" marB="40290" anchor="ctr">
                    <a:solidFill>
                      <a:schemeClr val="accent2">
                        <a:lumMod val="20000"/>
                        <a:lumOff val="80000"/>
                      </a:schemeClr>
                    </a:solidFill>
                  </a:tcPr>
                </a:tc>
                <a:extLst>
                  <a:ext uri="{0D108BD9-81ED-4DB2-BD59-A6C34878D82A}">
                    <a16:rowId xmlns:a16="http://schemas.microsoft.com/office/drawing/2014/main" val="3997495513"/>
                  </a:ext>
                </a:extLst>
              </a:tr>
              <a:tr h="866925">
                <a:tc>
                  <a:txBody>
                    <a:bodyPr/>
                    <a:lstStyle/>
                    <a:p>
                      <a:pPr algn="just">
                        <a:lnSpc>
                          <a:spcPct val="150000"/>
                        </a:lnSpc>
                      </a:pPr>
                      <a:r>
                        <a:rPr lang="en-US" sz="1600" dirty="0"/>
                        <a:t>Weather Issues</a:t>
                      </a:r>
                    </a:p>
                  </a:txBody>
                  <a:tcPr marL="80580" marR="80580" marT="40290" marB="40290" anchor="ctr">
                    <a:solidFill>
                      <a:schemeClr val="accent3">
                        <a:lumMod val="20000"/>
                        <a:lumOff val="80000"/>
                      </a:schemeClr>
                    </a:solidFill>
                  </a:tcPr>
                </a:tc>
                <a:tc>
                  <a:txBody>
                    <a:bodyPr/>
                    <a:lstStyle/>
                    <a:p>
                      <a:pPr algn="just">
                        <a:lnSpc>
                          <a:spcPct val="150000"/>
                        </a:lnSpc>
                      </a:pPr>
                      <a:r>
                        <a:rPr lang="en-US" sz="1600" dirty="0"/>
                        <a:t>Pre-erected event tents, branded ponchos, indoor activity relocation to St Brides Spa</a:t>
                      </a:r>
                    </a:p>
                  </a:txBody>
                  <a:tcPr marL="80580" marR="80580" marT="40290" marB="40290" anchor="ctr">
                    <a:solidFill>
                      <a:schemeClr val="accent4">
                        <a:lumMod val="20000"/>
                        <a:lumOff val="80000"/>
                      </a:schemeClr>
                    </a:solidFill>
                  </a:tcPr>
                </a:tc>
                <a:tc>
                  <a:txBody>
                    <a:bodyPr/>
                    <a:lstStyle/>
                    <a:p>
                      <a:pPr algn="just">
                        <a:lnSpc>
                          <a:spcPct val="150000"/>
                        </a:lnSpc>
                      </a:pPr>
                      <a:r>
                        <a:rPr lang="en-US" sz="1600" dirty="0"/>
                        <a:t>Outdoor events must factor weather unpredictability (O’Toole, 2008)</a:t>
                      </a:r>
                    </a:p>
                  </a:txBody>
                  <a:tcPr marL="80580" marR="80580" marT="40290" marB="40290" anchor="ctr">
                    <a:solidFill>
                      <a:schemeClr val="accent2">
                        <a:lumMod val="20000"/>
                        <a:lumOff val="80000"/>
                      </a:schemeClr>
                    </a:solidFill>
                  </a:tcPr>
                </a:tc>
                <a:extLst>
                  <a:ext uri="{0D108BD9-81ED-4DB2-BD59-A6C34878D82A}">
                    <a16:rowId xmlns:a16="http://schemas.microsoft.com/office/drawing/2014/main" val="947192019"/>
                  </a:ext>
                </a:extLst>
              </a:tr>
              <a:tr h="1152921">
                <a:tc>
                  <a:txBody>
                    <a:bodyPr/>
                    <a:lstStyle/>
                    <a:p>
                      <a:pPr algn="just">
                        <a:lnSpc>
                          <a:spcPct val="150000"/>
                        </a:lnSpc>
                      </a:pPr>
                      <a:r>
                        <a:rPr lang="en-US" sz="1600"/>
                        <a:t>Low Attendance</a:t>
                      </a:r>
                    </a:p>
                  </a:txBody>
                  <a:tcPr marL="80580" marR="80580" marT="40290" marB="40290" anchor="ctr">
                    <a:solidFill>
                      <a:schemeClr val="accent3">
                        <a:lumMod val="20000"/>
                        <a:lumOff val="80000"/>
                      </a:schemeClr>
                    </a:solidFill>
                  </a:tcPr>
                </a:tc>
                <a:tc>
                  <a:txBody>
                    <a:bodyPr/>
                    <a:lstStyle/>
                    <a:p>
                      <a:pPr algn="just">
                        <a:lnSpc>
                          <a:spcPct val="150000"/>
                        </a:lnSpc>
                      </a:pPr>
                      <a:r>
                        <a:rPr lang="en-US" sz="1600" dirty="0"/>
                        <a:t>Targeted influencer partnerships, last-minute free local invites, live-streamed content</a:t>
                      </a:r>
                    </a:p>
                  </a:txBody>
                  <a:tcPr marL="80580" marR="80580" marT="40290" marB="40290" anchor="ctr">
                    <a:solidFill>
                      <a:schemeClr val="accent4">
                        <a:lumMod val="20000"/>
                        <a:lumOff val="80000"/>
                      </a:schemeClr>
                    </a:solidFill>
                  </a:tcPr>
                </a:tc>
                <a:tc>
                  <a:txBody>
                    <a:bodyPr/>
                    <a:lstStyle/>
                    <a:p>
                      <a:pPr algn="just">
                        <a:lnSpc>
                          <a:spcPct val="150000"/>
                        </a:lnSpc>
                      </a:pPr>
                      <a:r>
                        <a:rPr lang="en-US" sz="1600" dirty="0"/>
                        <a:t>Flexible outreach increases reach and maintains atmosphere (Bladen et al., 2012)</a:t>
                      </a:r>
                    </a:p>
                  </a:txBody>
                  <a:tcPr marL="80580" marR="80580" marT="40290" marB="40290" anchor="ctr">
                    <a:solidFill>
                      <a:schemeClr val="accent2">
                        <a:lumMod val="20000"/>
                        <a:lumOff val="80000"/>
                      </a:schemeClr>
                    </a:solidFill>
                  </a:tcPr>
                </a:tc>
                <a:extLst>
                  <a:ext uri="{0D108BD9-81ED-4DB2-BD59-A6C34878D82A}">
                    <a16:rowId xmlns:a16="http://schemas.microsoft.com/office/drawing/2014/main" val="3197538282"/>
                  </a:ext>
                </a:extLst>
              </a:tr>
              <a:tr h="866925">
                <a:tc>
                  <a:txBody>
                    <a:bodyPr/>
                    <a:lstStyle/>
                    <a:p>
                      <a:pPr algn="just">
                        <a:lnSpc>
                          <a:spcPct val="150000"/>
                        </a:lnSpc>
                      </a:pPr>
                      <a:r>
                        <a:rPr lang="en-US" sz="1600"/>
                        <a:t>Overcrowding</a:t>
                      </a:r>
                    </a:p>
                  </a:txBody>
                  <a:tcPr marL="80580" marR="80580" marT="40290" marB="40290" anchor="ctr">
                    <a:solidFill>
                      <a:schemeClr val="accent3">
                        <a:lumMod val="20000"/>
                        <a:lumOff val="80000"/>
                      </a:schemeClr>
                    </a:solidFill>
                  </a:tcPr>
                </a:tc>
                <a:tc>
                  <a:txBody>
                    <a:bodyPr/>
                    <a:lstStyle/>
                    <a:p>
                      <a:pPr algn="just">
                        <a:lnSpc>
                          <a:spcPct val="150000"/>
                        </a:lnSpc>
                      </a:pPr>
                      <a:r>
                        <a:rPr lang="en-US" sz="1600" dirty="0"/>
                        <a:t>SMS guest updates, timed entry wristbands, overflow seating areas</a:t>
                      </a:r>
                    </a:p>
                  </a:txBody>
                  <a:tcPr marL="80580" marR="80580" marT="40290" marB="40290" anchor="ctr">
                    <a:solidFill>
                      <a:schemeClr val="accent4">
                        <a:lumMod val="20000"/>
                        <a:lumOff val="80000"/>
                      </a:schemeClr>
                    </a:solidFill>
                  </a:tcPr>
                </a:tc>
                <a:tc>
                  <a:txBody>
                    <a:bodyPr/>
                    <a:lstStyle/>
                    <a:p>
                      <a:pPr algn="just">
                        <a:lnSpc>
                          <a:spcPct val="150000"/>
                        </a:lnSpc>
                      </a:pPr>
                      <a:r>
                        <a:rPr lang="en-US" sz="1600" dirty="0"/>
                        <a:t>Crowd control critical for safety and experience (Quick, 2020)</a:t>
                      </a:r>
                    </a:p>
                  </a:txBody>
                  <a:tcPr marL="80580" marR="80580" marT="40290" marB="40290" anchor="ctr">
                    <a:solidFill>
                      <a:schemeClr val="accent2">
                        <a:lumMod val="20000"/>
                        <a:lumOff val="80000"/>
                      </a:schemeClr>
                    </a:solidFill>
                  </a:tcPr>
                </a:tc>
                <a:extLst>
                  <a:ext uri="{0D108BD9-81ED-4DB2-BD59-A6C34878D82A}">
                    <a16:rowId xmlns:a16="http://schemas.microsoft.com/office/drawing/2014/main" val="159831384"/>
                  </a:ext>
                </a:extLst>
              </a:tr>
              <a:tr h="866925">
                <a:tc>
                  <a:txBody>
                    <a:bodyPr/>
                    <a:lstStyle/>
                    <a:p>
                      <a:pPr algn="just">
                        <a:lnSpc>
                          <a:spcPct val="150000"/>
                        </a:lnSpc>
                      </a:pPr>
                      <a:r>
                        <a:rPr lang="en-US" sz="1600"/>
                        <a:t>Vendor No-Show</a:t>
                      </a:r>
                    </a:p>
                  </a:txBody>
                  <a:tcPr marL="80580" marR="80580" marT="40290" marB="40290" anchor="ctr">
                    <a:solidFill>
                      <a:schemeClr val="accent3">
                        <a:lumMod val="20000"/>
                        <a:lumOff val="80000"/>
                      </a:schemeClr>
                    </a:solidFill>
                  </a:tcPr>
                </a:tc>
                <a:tc>
                  <a:txBody>
                    <a:bodyPr/>
                    <a:lstStyle/>
                    <a:p>
                      <a:pPr algn="just">
                        <a:lnSpc>
                          <a:spcPct val="150000"/>
                        </a:lnSpc>
                      </a:pPr>
                      <a:r>
                        <a:rPr lang="en-US" sz="1600" dirty="0"/>
                        <a:t>Pre-contracted backup vendors (local musicians, food trucks, crafts)</a:t>
                      </a:r>
                    </a:p>
                  </a:txBody>
                  <a:tcPr marL="80580" marR="80580" marT="40290" marB="40290" anchor="ctr">
                    <a:solidFill>
                      <a:schemeClr val="accent4">
                        <a:lumMod val="20000"/>
                        <a:lumOff val="80000"/>
                      </a:schemeClr>
                    </a:solidFill>
                  </a:tcPr>
                </a:tc>
                <a:tc>
                  <a:txBody>
                    <a:bodyPr/>
                    <a:lstStyle/>
                    <a:p>
                      <a:pPr algn="just">
                        <a:lnSpc>
                          <a:spcPct val="150000"/>
                        </a:lnSpc>
                      </a:pPr>
                      <a:r>
                        <a:rPr lang="en-US" sz="1600" dirty="0"/>
                        <a:t>Stakeholder unreliability is common—backup plans must be ready (Grant, 2005)</a:t>
                      </a:r>
                    </a:p>
                  </a:txBody>
                  <a:tcPr marL="80580" marR="80580" marT="40290" marB="40290" anchor="ctr">
                    <a:solidFill>
                      <a:schemeClr val="accent2">
                        <a:lumMod val="20000"/>
                        <a:lumOff val="80000"/>
                      </a:schemeClr>
                    </a:solidFill>
                  </a:tcPr>
                </a:tc>
                <a:extLst>
                  <a:ext uri="{0D108BD9-81ED-4DB2-BD59-A6C34878D82A}">
                    <a16:rowId xmlns:a16="http://schemas.microsoft.com/office/drawing/2014/main" val="2606687685"/>
                  </a:ext>
                </a:extLst>
              </a:tr>
              <a:tr h="866925">
                <a:tc>
                  <a:txBody>
                    <a:bodyPr/>
                    <a:lstStyle/>
                    <a:p>
                      <a:pPr algn="just">
                        <a:lnSpc>
                          <a:spcPct val="150000"/>
                        </a:lnSpc>
                      </a:pPr>
                      <a:r>
                        <a:rPr lang="en-US" sz="1600" dirty="0"/>
                        <a:t>Medical / Fire</a:t>
                      </a:r>
                    </a:p>
                  </a:txBody>
                  <a:tcPr marL="80580" marR="80580" marT="40290" marB="40290" anchor="ctr">
                    <a:solidFill>
                      <a:schemeClr val="accent3">
                        <a:lumMod val="20000"/>
                        <a:lumOff val="80000"/>
                      </a:schemeClr>
                    </a:solidFill>
                  </a:tcPr>
                </a:tc>
                <a:tc>
                  <a:txBody>
                    <a:bodyPr/>
                    <a:lstStyle/>
                    <a:p>
                      <a:pPr algn="just">
                        <a:lnSpc>
                          <a:spcPct val="150000"/>
                        </a:lnSpc>
                      </a:pPr>
                      <a:r>
                        <a:rPr lang="en-US" sz="1600"/>
                        <a:t>On-site certified safety coordinator, first-aid tents, mapped evacuation zones</a:t>
                      </a:r>
                    </a:p>
                  </a:txBody>
                  <a:tcPr marL="80580" marR="80580" marT="40290" marB="40290" anchor="ctr">
                    <a:solidFill>
                      <a:schemeClr val="accent4">
                        <a:lumMod val="20000"/>
                        <a:lumOff val="80000"/>
                      </a:schemeClr>
                    </a:solidFill>
                  </a:tcPr>
                </a:tc>
                <a:tc>
                  <a:txBody>
                    <a:bodyPr/>
                    <a:lstStyle/>
                    <a:p>
                      <a:pPr algn="just">
                        <a:lnSpc>
                          <a:spcPct val="150000"/>
                        </a:lnSpc>
                      </a:pPr>
                      <a:r>
                        <a:rPr lang="en-US" sz="1600" dirty="0"/>
                        <a:t>Public events </a:t>
                      </a:r>
                      <a:r>
                        <a:rPr lang="en-US" sz="1600"/>
                        <a:t>must have </a:t>
                      </a:r>
                      <a:r>
                        <a:rPr lang="en-US" sz="1600" dirty="0"/>
                        <a:t>formal health &amp; safety protocols </a:t>
                      </a:r>
                    </a:p>
                  </a:txBody>
                  <a:tcPr marL="80580" marR="80580" marT="40290" marB="40290" anchor="ctr">
                    <a:solidFill>
                      <a:schemeClr val="accent2">
                        <a:lumMod val="20000"/>
                        <a:lumOff val="80000"/>
                      </a:schemeClr>
                    </a:solidFill>
                  </a:tcPr>
                </a:tc>
                <a:extLst>
                  <a:ext uri="{0D108BD9-81ED-4DB2-BD59-A6C34878D82A}">
                    <a16:rowId xmlns:a16="http://schemas.microsoft.com/office/drawing/2014/main" val="1950271519"/>
                  </a:ext>
                </a:extLst>
              </a:tr>
            </a:tbl>
          </a:graphicData>
        </a:graphic>
      </p:graphicFrame>
      <p:pic>
        <p:nvPicPr>
          <p:cNvPr id="4" name="Picture 3">
            <a:extLst>
              <a:ext uri="{FF2B5EF4-FFF2-40B4-BE49-F238E27FC236}">
                <a16:creationId xmlns:a16="http://schemas.microsoft.com/office/drawing/2014/main" id="{370D0F7C-29BD-43A1-8FA9-C0CEF845A71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6144" y="94452"/>
            <a:ext cx="1895856" cy="709651"/>
          </a:xfrm>
          <a:prstGeom prst="rect">
            <a:avLst/>
          </a:prstGeom>
        </p:spPr>
      </p:pic>
      <p:pic>
        <p:nvPicPr>
          <p:cNvPr id="5" name="Picture 4">
            <a:extLst>
              <a:ext uri="{FF2B5EF4-FFF2-40B4-BE49-F238E27FC236}">
                <a16:creationId xmlns:a16="http://schemas.microsoft.com/office/drawing/2014/main" id="{136AF210-1F3B-4FE6-BA67-60B8ADE3EA5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3055" y="94452"/>
            <a:ext cx="2231329" cy="835224"/>
          </a:xfrm>
          <a:prstGeom prst="rect">
            <a:avLst/>
          </a:prstGeom>
        </p:spPr>
      </p:pic>
    </p:spTree>
    <p:extLst>
      <p:ext uri="{BB962C8B-B14F-4D97-AF65-F5344CB8AC3E}">
        <p14:creationId xmlns:p14="http://schemas.microsoft.com/office/powerpoint/2010/main" val="2359294420"/>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52107-62D3-47E1-854D-17AEFF5E51F1}"/>
              </a:ext>
            </a:extLst>
          </p:cNvPr>
          <p:cNvSpPr>
            <a:spLocks noGrp="1"/>
          </p:cNvSpPr>
          <p:nvPr>
            <p:ph type="title"/>
          </p:nvPr>
        </p:nvSpPr>
        <p:spPr>
          <a:xfrm>
            <a:off x="2049780" y="255428"/>
            <a:ext cx="8092440" cy="530987"/>
          </a:xfrm>
        </p:spPr>
        <p:style>
          <a:lnRef idx="1">
            <a:schemeClr val="accent1"/>
          </a:lnRef>
          <a:fillRef idx="2">
            <a:schemeClr val="accent1"/>
          </a:fillRef>
          <a:effectRef idx="1">
            <a:schemeClr val="accent1"/>
          </a:effectRef>
          <a:fontRef idx="minor">
            <a:schemeClr val="dk1"/>
          </a:fontRef>
        </p:style>
        <p:txBody>
          <a:bodyPr>
            <a:normAutofit/>
          </a:bodyPr>
          <a:lstStyle/>
          <a:p>
            <a:pPr algn="ctr"/>
            <a:r>
              <a:rPr lang="en-US" sz="2800" dirty="0"/>
              <a:t>Gantt Chart (Jan–July 2025)</a:t>
            </a:r>
          </a:p>
        </p:txBody>
      </p:sp>
      <p:graphicFrame>
        <p:nvGraphicFramePr>
          <p:cNvPr id="4" name="Table 3">
            <a:extLst>
              <a:ext uri="{FF2B5EF4-FFF2-40B4-BE49-F238E27FC236}">
                <a16:creationId xmlns:a16="http://schemas.microsoft.com/office/drawing/2014/main" id="{A1BBFEC4-7C5E-41F1-9571-BC01FFF2983C}"/>
              </a:ext>
            </a:extLst>
          </p:cNvPr>
          <p:cNvGraphicFramePr>
            <a:graphicFrameLocks noGrp="1"/>
          </p:cNvGraphicFramePr>
          <p:nvPr>
            <p:extLst>
              <p:ext uri="{D42A27DB-BD31-4B8C-83A1-F6EECF244321}">
                <p14:modId xmlns:p14="http://schemas.microsoft.com/office/powerpoint/2010/main" val="4210023760"/>
              </p:ext>
            </p:extLst>
          </p:nvPr>
        </p:nvGraphicFramePr>
        <p:xfrm>
          <a:off x="1051559" y="877644"/>
          <a:ext cx="10314433" cy="5586111"/>
        </p:xfrm>
        <a:graphic>
          <a:graphicData uri="http://schemas.openxmlformats.org/drawingml/2006/table">
            <a:tbl>
              <a:tblPr firstRow="1" bandRow="1">
                <a:tableStyleId>{5C22544A-7EE6-4342-B048-85BDC9FD1C3A}</a:tableStyleId>
              </a:tblPr>
              <a:tblGrid>
                <a:gridCol w="1490264">
                  <a:extLst>
                    <a:ext uri="{9D8B030D-6E8A-4147-A177-3AD203B41FA5}">
                      <a16:colId xmlns:a16="http://schemas.microsoft.com/office/drawing/2014/main" val="1970805408"/>
                    </a:ext>
                  </a:extLst>
                </a:gridCol>
                <a:gridCol w="1088344">
                  <a:extLst>
                    <a:ext uri="{9D8B030D-6E8A-4147-A177-3AD203B41FA5}">
                      <a16:colId xmlns:a16="http://schemas.microsoft.com/office/drawing/2014/main" val="1997422058"/>
                    </a:ext>
                  </a:extLst>
                </a:gridCol>
                <a:gridCol w="1455255">
                  <a:extLst>
                    <a:ext uri="{9D8B030D-6E8A-4147-A177-3AD203B41FA5}">
                      <a16:colId xmlns:a16="http://schemas.microsoft.com/office/drawing/2014/main" val="677740320"/>
                    </a:ext>
                  </a:extLst>
                </a:gridCol>
                <a:gridCol w="1327600">
                  <a:extLst>
                    <a:ext uri="{9D8B030D-6E8A-4147-A177-3AD203B41FA5}">
                      <a16:colId xmlns:a16="http://schemas.microsoft.com/office/drawing/2014/main" val="3305349764"/>
                    </a:ext>
                  </a:extLst>
                </a:gridCol>
                <a:gridCol w="1233988">
                  <a:extLst>
                    <a:ext uri="{9D8B030D-6E8A-4147-A177-3AD203B41FA5}">
                      <a16:colId xmlns:a16="http://schemas.microsoft.com/office/drawing/2014/main" val="626746159"/>
                    </a:ext>
                  </a:extLst>
                </a:gridCol>
                <a:gridCol w="1327600">
                  <a:extLst>
                    <a:ext uri="{9D8B030D-6E8A-4147-A177-3AD203B41FA5}">
                      <a16:colId xmlns:a16="http://schemas.microsoft.com/office/drawing/2014/main" val="4023299287"/>
                    </a:ext>
                  </a:extLst>
                </a:gridCol>
                <a:gridCol w="1242497">
                  <a:extLst>
                    <a:ext uri="{9D8B030D-6E8A-4147-A177-3AD203B41FA5}">
                      <a16:colId xmlns:a16="http://schemas.microsoft.com/office/drawing/2014/main" val="2442284724"/>
                    </a:ext>
                  </a:extLst>
                </a:gridCol>
                <a:gridCol w="1148885">
                  <a:extLst>
                    <a:ext uri="{9D8B030D-6E8A-4147-A177-3AD203B41FA5}">
                      <a16:colId xmlns:a16="http://schemas.microsoft.com/office/drawing/2014/main" val="2426019160"/>
                    </a:ext>
                  </a:extLst>
                </a:gridCol>
              </a:tblGrid>
              <a:tr h="562428">
                <a:tc>
                  <a:txBody>
                    <a:bodyPr/>
                    <a:lstStyle/>
                    <a:p>
                      <a:pPr algn="ctr"/>
                      <a:r>
                        <a:rPr lang="en-US" sz="1200" dirty="0"/>
                        <a:t>Key Actions</a:t>
                      </a:r>
                    </a:p>
                  </a:txBody>
                  <a:tcPr/>
                </a:tc>
                <a:tc>
                  <a:txBody>
                    <a:bodyPr/>
                    <a:lstStyle/>
                    <a:p>
                      <a:pPr algn="ctr"/>
                      <a:r>
                        <a:rPr lang="en-US" sz="1200" dirty="0"/>
                        <a:t>January </a:t>
                      </a:r>
                    </a:p>
                  </a:txBody>
                  <a:tcPr/>
                </a:tc>
                <a:tc>
                  <a:txBody>
                    <a:bodyPr/>
                    <a:lstStyle/>
                    <a:p>
                      <a:pPr algn="ctr"/>
                      <a:r>
                        <a:rPr lang="en-US" sz="1200" dirty="0"/>
                        <a:t>February </a:t>
                      </a:r>
                    </a:p>
                  </a:txBody>
                  <a:tcPr/>
                </a:tc>
                <a:tc>
                  <a:txBody>
                    <a:bodyPr/>
                    <a:lstStyle/>
                    <a:p>
                      <a:pPr algn="ctr"/>
                      <a:r>
                        <a:rPr lang="en-US" sz="1200" dirty="0"/>
                        <a:t>March </a:t>
                      </a:r>
                    </a:p>
                  </a:txBody>
                  <a:tcPr/>
                </a:tc>
                <a:tc>
                  <a:txBody>
                    <a:bodyPr/>
                    <a:lstStyle/>
                    <a:p>
                      <a:pPr algn="ctr"/>
                      <a:r>
                        <a:rPr lang="en-US" sz="1200" dirty="0"/>
                        <a:t>April </a:t>
                      </a:r>
                    </a:p>
                  </a:txBody>
                  <a:tcPr/>
                </a:tc>
                <a:tc>
                  <a:txBody>
                    <a:bodyPr/>
                    <a:lstStyle/>
                    <a:p>
                      <a:pPr algn="ctr"/>
                      <a:r>
                        <a:rPr lang="en-US" sz="1200" dirty="0"/>
                        <a:t>May </a:t>
                      </a:r>
                    </a:p>
                  </a:txBody>
                  <a:tcPr/>
                </a:tc>
                <a:tc>
                  <a:txBody>
                    <a:bodyPr/>
                    <a:lstStyle/>
                    <a:p>
                      <a:pPr algn="ctr"/>
                      <a:r>
                        <a:rPr lang="en-US" sz="1200" dirty="0"/>
                        <a:t>June </a:t>
                      </a:r>
                    </a:p>
                  </a:txBody>
                  <a:tcPr/>
                </a:tc>
                <a:tc>
                  <a:txBody>
                    <a:bodyPr/>
                    <a:lstStyle/>
                    <a:p>
                      <a:pPr algn="ctr"/>
                      <a:r>
                        <a:rPr lang="en-US" sz="1200" dirty="0"/>
                        <a:t>July</a:t>
                      </a:r>
                    </a:p>
                  </a:txBody>
                  <a:tcPr/>
                </a:tc>
                <a:extLst>
                  <a:ext uri="{0D108BD9-81ED-4DB2-BD59-A6C34878D82A}">
                    <a16:rowId xmlns:a16="http://schemas.microsoft.com/office/drawing/2014/main" val="2008548781"/>
                  </a:ext>
                </a:extLst>
              </a:tr>
              <a:tr h="823648">
                <a:tc>
                  <a:txBody>
                    <a:bodyPr/>
                    <a:lstStyle/>
                    <a:p>
                      <a:r>
                        <a:rPr lang="en-US" sz="1400" b="1" dirty="0"/>
                        <a:t>Research, concept approval</a:t>
                      </a:r>
                    </a:p>
                  </a:txBody>
                  <a:tcPr/>
                </a:tc>
                <a:tc>
                  <a:txBody>
                    <a:bodyPr/>
                    <a:lstStyle/>
                    <a:p>
                      <a:endParaRPr lang="en-US" sz="1200" dirty="0"/>
                    </a:p>
                  </a:txBody>
                  <a:tcPr>
                    <a:solidFill>
                      <a:schemeClr val="accent2"/>
                    </a:solidFill>
                  </a:tcPr>
                </a:tc>
                <a:tc>
                  <a:txBody>
                    <a:bodyPr/>
                    <a:lstStyle/>
                    <a:p>
                      <a:endParaRPr lang="en-US" sz="1200" dirty="0"/>
                    </a:p>
                  </a:txBody>
                  <a:tcPr/>
                </a:tc>
                <a:tc>
                  <a:txBody>
                    <a:bodyPr/>
                    <a:lstStyle/>
                    <a:p>
                      <a:endParaRPr lang="en-US" sz="1200" dirty="0"/>
                    </a:p>
                  </a:txBody>
                  <a:tcPr/>
                </a:tc>
                <a:tc>
                  <a:txBody>
                    <a:bodyPr/>
                    <a:lstStyle/>
                    <a:p>
                      <a:endParaRPr lang="en-US" sz="1200" dirty="0"/>
                    </a:p>
                  </a:txBody>
                  <a:tcPr/>
                </a:tc>
                <a:tc>
                  <a:txBody>
                    <a:bodyPr/>
                    <a:lstStyle/>
                    <a:p>
                      <a:endParaRPr lang="en-US" sz="1200" dirty="0"/>
                    </a:p>
                  </a:txBody>
                  <a:tcPr/>
                </a:tc>
                <a:tc>
                  <a:txBody>
                    <a:bodyPr/>
                    <a:lstStyle/>
                    <a:p>
                      <a:endParaRPr lang="en-US" sz="1200"/>
                    </a:p>
                  </a:txBody>
                  <a:tcPr/>
                </a:tc>
                <a:tc>
                  <a:txBody>
                    <a:bodyPr/>
                    <a:lstStyle/>
                    <a:p>
                      <a:endParaRPr lang="en-US" sz="1200"/>
                    </a:p>
                  </a:txBody>
                  <a:tcPr/>
                </a:tc>
                <a:extLst>
                  <a:ext uri="{0D108BD9-81ED-4DB2-BD59-A6C34878D82A}">
                    <a16:rowId xmlns:a16="http://schemas.microsoft.com/office/drawing/2014/main" val="4132375465"/>
                  </a:ext>
                </a:extLst>
              </a:tr>
              <a:tr h="823648">
                <a:tc>
                  <a:txBody>
                    <a:bodyPr/>
                    <a:lstStyle/>
                    <a:p>
                      <a:r>
                        <a:rPr lang="en-US" sz="1400" b="1" dirty="0"/>
                        <a:t>Budget, venue &amp; sponsor confirmation</a:t>
                      </a:r>
                    </a:p>
                  </a:txBody>
                  <a:tcPr/>
                </a:tc>
                <a:tc>
                  <a:txBody>
                    <a:bodyPr/>
                    <a:lstStyle/>
                    <a:p>
                      <a:endParaRPr lang="en-US" sz="1200" dirty="0"/>
                    </a:p>
                  </a:txBody>
                  <a:tcPr/>
                </a:tc>
                <a:tc>
                  <a:txBody>
                    <a:bodyPr/>
                    <a:lstStyle/>
                    <a:p>
                      <a:endParaRPr lang="en-US" sz="1200" dirty="0"/>
                    </a:p>
                  </a:txBody>
                  <a:tcPr>
                    <a:solidFill>
                      <a:schemeClr val="accent4">
                        <a:lumMod val="60000"/>
                        <a:lumOff val="40000"/>
                      </a:schemeClr>
                    </a:solidFill>
                  </a:tcPr>
                </a:tc>
                <a:tc>
                  <a:txBody>
                    <a:bodyPr/>
                    <a:lstStyle/>
                    <a:p>
                      <a:endParaRPr lang="en-US" sz="1200" dirty="0"/>
                    </a:p>
                  </a:txBody>
                  <a:tcPr/>
                </a:tc>
                <a:tc>
                  <a:txBody>
                    <a:bodyPr/>
                    <a:lstStyle/>
                    <a:p>
                      <a:endParaRPr lang="en-US" sz="1200" dirty="0"/>
                    </a:p>
                  </a:txBody>
                  <a:tcPr/>
                </a:tc>
                <a:tc>
                  <a:txBody>
                    <a:bodyPr/>
                    <a:lstStyle/>
                    <a:p>
                      <a:endParaRPr lang="en-US" sz="1200" dirty="0"/>
                    </a:p>
                  </a:txBody>
                  <a:tcPr/>
                </a:tc>
                <a:tc>
                  <a:txBody>
                    <a:bodyPr/>
                    <a:lstStyle/>
                    <a:p>
                      <a:endParaRPr lang="en-US" sz="1200" dirty="0"/>
                    </a:p>
                  </a:txBody>
                  <a:tcPr/>
                </a:tc>
                <a:tc>
                  <a:txBody>
                    <a:bodyPr/>
                    <a:lstStyle/>
                    <a:p>
                      <a:endParaRPr lang="en-US" sz="1200"/>
                    </a:p>
                  </a:txBody>
                  <a:tcPr/>
                </a:tc>
                <a:extLst>
                  <a:ext uri="{0D108BD9-81ED-4DB2-BD59-A6C34878D82A}">
                    <a16:rowId xmlns:a16="http://schemas.microsoft.com/office/drawing/2014/main" val="1867192310"/>
                  </a:ext>
                </a:extLst>
              </a:tr>
              <a:tr h="749939">
                <a:tc>
                  <a:txBody>
                    <a:bodyPr/>
                    <a:lstStyle/>
                    <a:p>
                      <a:r>
                        <a:rPr lang="en-US" sz="1400" b="1" dirty="0"/>
                        <a:t>Vendor selection, audience targeting</a:t>
                      </a:r>
                    </a:p>
                  </a:txBody>
                  <a:tcPr/>
                </a:tc>
                <a:tc>
                  <a:txBody>
                    <a:bodyPr/>
                    <a:lstStyle/>
                    <a:p>
                      <a:endParaRPr lang="en-US" sz="1200" dirty="0"/>
                    </a:p>
                  </a:txBody>
                  <a:tcPr/>
                </a:tc>
                <a:tc>
                  <a:txBody>
                    <a:bodyPr/>
                    <a:lstStyle/>
                    <a:p>
                      <a:endParaRPr lang="en-US" sz="1200" dirty="0"/>
                    </a:p>
                  </a:txBody>
                  <a:tcPr/>
                </a:tc>
                <a:tc>
                  <a:txBody>
                    <a:bodyPr/>
                    <a:lstStyle/>
                    <a:p>
                      <a:endParaRPr lang="en-US" sz="1200" dirty="0"/>
                    </a:p>
                  </a:txBody>
                  <a:tcPr>
                    <a:solidFill>
                      <a:schemeClr val="accent6">
                        <a:lumMod val="75000"/>
                      </a:schemeClr>
                    </a:solidFill>
                  </a:tcPr>
                </a:tc>
                <a:tc>
                  <a:txBody>
                    <a:bodyPr/>
                    <a:lstStyle/>
                    <a:p>
                      <a:endParaRPr lang="en-US" sz="1200" dirty="0"/>
                    </a:p>
                  </a:txBody>
                  <a:tcPr/>
                </a:tc>
                <a:tc>
                  <a:txBody>
                    <a:bodyPr/>
                    <a:lstStyle/>
                    <a:p>
                      <a:endParaRPr lang="en-US" sz="1200" dirty="0"/>
                    </a:p>
                  </a:txBody>
                  <a:tcPr/>
                </a:tc>
                <a:tc>
                  <a:txBody>
                    <a:bodyPr/>
                    <a:lstStyle/>
                    <a:p>
                      <a:endParaRPr lang="en-US" sz="1200" dirty="0"/>
                    </a:p>
                  </a:txBody>
                  <a:tcPr/>
                </a:tc>
                <a:tc>
                  <a:txBody>
                    <a:bodyPr/>
                    <a:lstStyle/>
                    <a:p>
                      <a:endParaRPr lang="en-US" sz="1200" dirty="0"/>
                    </a:p>
                  </a:txBody>
                  <a:tcPr/>
                </a:tc>
                <a:extLst>
                  <a:ext uri="{0D108BD9-81ED-4DB2-BD59-A6C34878D82A}">
                    <a16:rowId xmlns:a16="http://schemas.microsoft.com/office/drawing/2014/main" val="3823932558"/>
                  </a:ext>
                </a:extLst>
              </a:tr>
              <a:tr h="723428">
                <a:tc>
                  <a:txBody>
                    <a:bodyPr/>
                    <a:lstStyle/>
                    <a:p>
                      <a:r>
                        <a:rPr lang="en-US" sz="1400" b="1" dirty="0"/>
                        <a:t>Ticket Launching &amp; Workforce Hiring</a:t>
                      </a:r>
                    </a:p>
                  </a:txBody>
                  <a:tcPr anchor="ctr"/>
                </a:tc>
                <a:tc>
                  <a:txBody>
                    <a:bodyPr/>
                    <a:lstStyle/>
                    <a:p>
                      <a:endParaRPr lang="en-US" sz="1200" dirty="0"/>
                    </a:p>
                  </a:txBody>
                  <a:tcPr/>
                </a:tc>
                <a:tc>
                  <a:txBody>
                    <a:bodyPr/>
                    <a:lstStyle/>
                    <a:p>
                      <a:endParaRPr lang="en-US" sz="1200" dirty="0"/>
                    </a:p>
                  </a:txBody>
                  <a:tcPr/>
                </a:tc>
                <a:tc>
                  <a:txBody>
                    <a:bodyPr/>
                    <a:lstStyle/>
                    <a:p>
                      <a:endParaRPr lang="en-US" sz="1200"/>
                    </a:p>
                  </a:txBody>
                  <a:tcPr/>
                </a:tc>
                <a:tc>
                  <a:txBody>
                    <a:bodyPr/>
                    <a:lstStyle/>
                    <a:p>
                      <a:endParaRPr lang="en-US" sz="1200" dirty="0"/>
                    </a:p>
                  </a:txBody>
                  <a:tcPr>
                    <a:solidFill>
                      <a:schemeClr val="accent5">
                        <a:lumMod val="75000"/>
                      </a:schemeClr>
                    </a:solidFill>
                  </a:tcPr>
                </a:tc>
                <a:tc>
                  <a:txBody>
                    <a:bodyPr/>
                    <a:lstStyle/>
                    <a:p>
                      <a:endParaRPr lang="en-US" sz="1200"/>
                    </a:p>
                  </a:txBody>
                  <a:tcPr/>
                </a:tc>
                <a:tc>
                  <a:txBody>
                    <a:bodyPr/>
                    <a:lstStyle/>
                    <a:p>
                      <a:endParaRPr lang="en-US" sz="1200" dirty="0"/>
                    </a:p>
                  </a:txBody>
                  <a:tcPr/>
                </a:tc>
                <a:tc>
                  <a:txBody>
                    <a:bodyPr/>
                    <a:lstStyle/>
                    <a:p>
                      <a:endParaRPr lang="en-US" sz="1200" dirty="0"/>
                    </a:p>
                  </a:txBody>
                  <a:tcPr/>
                </a:tc>
                <a:extLst>
                  <a:ext uri="{0D108BD9-81ED-4DB2-BD59-A6C34878D82A}">
                    <a16:rowId xmlns:a16="http://schemas.microsoft.com/office/drawing/2014/main" val="2187254009"/>
                  </a:ext>
                </a:extLst>
              </a:tr>
              <a:tr h="579604">
                <a:tc>
                  <a:txBody>
                    <a:bodyPr/>
                    <a:lstStyle/>
                    <a:p>
                      <a:r>
                        <a:rPr lang="en-US" sz="1400" b="1" dirty="0"/>
                        <a:t>Logistics + marketing push</a:t>
                      </a:r>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dirty="0"/>
                    </a:p>
                  </a:txBody>
                  <a:tcPr/>
                </a:tc>
                <a:tc>
                  <a:txBody>
                    <a:bodyPr/>
                    <a:lstStyle/>
                    <a:p>
                      <a:endParaRPr lang="en-US" sz="1200" dirty="0"/>
                    </a:p>
                  </a:txBody>
                  <a:tcPr>
                    <a:solidFill>
                      <a:schemeClr val="tx2">
                        <a:lumMod val="75000"/>
                      </a:schemeClr>
                    </a:solidFill>
                  </a:tcPr>
                </a:tc>
                <a:tc>
                  <a:txBody>
                    <a:bodyPr/>
                    <a:lstStyle/>
                    <a:p>
                      <a:endParaRPr lang="en-US" sz="1200" dirty="0"/>
                    </a:p>
                  </a:txBody>
                  <a:tcPr/>
                </a:tc>
                <a:tc>
                  <a:txBody>
                    <a:bodyPr/>
                    <a:lstStyle/>
                    <a:p>
                      <a:endParaRPr lang="en-US" sz="1200" dirty="0"/>
                    </a:p>
                  </a:txBody>
                  <a:tcPr/>
                </a:tc>
                <a:extLst>
                  <a:ext uri="{0D108BD9-81ED-4DB2-BD59-A6C34878D82A}">
                    <a16:rowId xmlns:a16="http://schemas.microsoft.com/office/drawing/2014/main" val="3448493041"/>
                  </a:ext>
                </a:extLst>
              </a:tr>
              <a:tr h="735720">
                <a:tc>
                  <a:txBody>
                    <a:bodyPr/>
                    <a:lstStyle/>
                    <a:p>
                      <a:r>
                        <a:rPr lang="en-US" sz="1400" b="1" dirty="0"/>
                        <a:t>Final rehearsals, safety checks, materials prep</a:t>
                      </a:r>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dirty="0"/>
                    </a:p>
                  </a:txBody>
                  <a:tcPr/>
                </a:tc>
                <a:tc>
                  <a:txBody>
                    <a:bodyPr/>
                    <a:lstStyle/>
                    <a:p>
                      <a:endParaRPr lang="en-US" sz="1200" dirty="0"/>
                    </a:p>
                  </a:txBody>
                  <a:tcPr/>
                </a:tc>
                <a:tc>
                  <a:txBody>
                    <a:bodyPr/>
                    <a:lstStyle/>
                    <a:p>
                      <a:endParaRPr lang="en-US" sz="1200" dirty="0"/>
                    </a:p>
                  </a:txBody>
                  <a:tcPr>
                    <a:solidFill>
                      <a:schemeClr val="bg1">
                        <a:lumMod val="50000"/>
                      </a:schemeClr>
                    </a:solidFill>
                  </a:tcPr>
                </a:tc>
                <a:tc>
                  <a:txBody>
                    <a:bodyPr/>
                    <a:lstStyle/>
                    <a:p>
                      <a:endParaRPr lang="en-US" sz="1200" dirty="0"/>
                    </a:p>
                  </a:txBody>
                  <a:tcPr/>
                </a:tc>
                <a:extLst>
                  <a:ext uri="{0D108BD9-81ED-4DB2-BD59-A6C34878D82A}">
                    <a16:rowId xmlns:a16="http://schemas.microsoft.com/office/drawing/2014/main" val="3014335816"/>
                  </a:ext>
                </a:extLst>
              </a:tr>
              <a:tr h="579604">
                <a:tc>
                  <a:txBody>
                    <a:bodyPr/>
                    <a:lstStyle/>
                    <a:p>
                      <a:r>
                        <a:rPr lang="en-US" sz="1400" b="1" dirty="0"/>
                        <a:t>Event delivery + data collection</a:t>
                      </a:r>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dirty="0"/>
                    </a:p>
                  </a:txBody>
                  <a:tcPr/>
                </a:tc>
                <a:tc>
                  <a:txBody>
                    <a:bodyPr/>
                    <a:lstStyle/>
                    <a:p>
                      <a:endParaRPr lang="en-US" sz="1200" dirty="0"/>
                    </a:p>
                  </a:txBody>
                  <a:tcPr>
                    <a:solidFill>
                      <a:schemeClr val="accent2">
                        <a:lumMod val="50000"/>
                      </a:schemeClr>
                    </a:solidFill>
                  </a:tcPr>
                </a:tc>
                <a:extLst>
                  <a:ext uri="{0D108BD9-81ED-4DB2-BD59-A6C34878D82A}">
                    <a16:rowId xmlns:a16="http://schemas.microsoft.com/office/drawing/2014/main" val="2469433238"/>
                  </a:ext>
                </a:extLst>
              </a:tr>
            </a:tbl>
          </a:graphicData>
        </a:graphic>
      </p:graphicFrame>
      <p:pic>
        <p:nvPicPr>
          <p:cNvPr id="5" name="Picture 4">
            <a:extLst>
              <a:ext uri="{FF2B5EF4-FFF2-40B4-BE49-F238E27FC236}">
                <a16:creationId xmlns:a16="http://schemas.microsoft.com/office/drawing/2014/main" id="{15CBBF95-A0FB-4C4D-AD24-EECBFEDCE74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5980" y="73121"/>
            <a:ext cx="1896020" cy="713294"/>
          </a:xfrm>
          <a:prstGeom prst="rect">
            <a:avLst/>
          </a:prstGeom>
        </p:spPr>
      </p:pic>
      <p:pic>
        <p:nvPicPr>
          <p:cNvPr id="6" name="Picture 5">
            <a:extLst>
              <a:ext uri="{FF2B5EF4-FFF2-40B4-BE49-F238E27FC236}">
                <a16:creationId xmlns:a16="http://schemas.microsoft.com/office/drawing/2014/main" id="{C0A1AB4C-813E-4901-9EA4-F20FA728846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18736"/>
            <a:ext cx="1896020" cy="713294"/>
          </a:xfrm>
          <a:prstGeom prst="rect">
            <a:avLst/>
          </a:prstGeom>
        </p:spPr>
      </p:pic>
    </p:spTree>
    <p:extLst>
      <p:ext uri="{BB962C8B-B14F-4D97-AF65-F5344CB8AC3E}">
        <p14:creationId xmlns:p14="http://schemas.microsoft.com/office/powerpoint/2010/main" val="383721722"/>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DD904-5756-4C66-89F8-7FF32CE62E70}"/>
              </a:ext>
            </a:extLst>
          </p:cNvPr>
          <p:cNvSpPr>
            <a:spLocks noGrp="1"/>
          </p:cNvSpPr>
          <p:nvPr>
            <p:ph type="title"/>
          </p:nvPr>
        </p:nvSpPr>
        <p:spPr>
          <a:xfrm>
            <a:off x="1853184" y="308553"/>
            <a:ext cx="8485632" cy="695579"/>
          </a:xfrm>
        </p:spPr>
        <p:style>
          <a:lnRef idx="1">
            <a:schemeClr val="accent1"/>
          </a:lnRef>
          <a:fillRef idx="2">
            <a:schemeClr val="accent1"/>
          </a:fillRef>
          <a:effectRef idx="1">
            <a:schemeClr val="accent1"/>
          </a:effectRef>
          <a:fontRef idx="minor">
            <a:schemeClr val="dk1"/>
          </a:fontRef>
        </p:style>
        <p:txBody>
          <a:bodyPr/>
          <a:lstStyle/>
          <a:p>
            <a:pPr algn="ctr"/>
            <a:r>
              <a:rPr lang="en-US" dirty="0"/>
              <a:t>References </a:t>
            </a:r>
          </a:p>
        </p:txBody>
      </p:sp>
      <p:sp>
        <p:nvSpPr>
          <p:cNvPr id="3" name="Rectangle 2">
            <a:extLst>
              <a:ext uri="{FF2B5EF4-FFF2-40B4-BE49-F238E27FC236}">
                <a16:creationId xmlns:a16="http://schemas.microsoft.com/office/drawing/2014/main" id="{06E3F0C1-AE7C-4E39-9573-C852A1C50AB2}"/>
              </a:ext>
            </a:extLst>
          </p:cNvPr>
          <p:cNvSpPr/>
          <p:nvPr/>
        </p:nvSpPr>
        <p:spPr>
          <a:xfrm>
            <a:off x="1226000" y="1124712"/>
            <a:ext cx="10239169" cy="5655394"/>
          </a:xfrm>
          <a:prstGeom prst="rect">
            <a:avLst/>
          </a:prstGeom>
        </p:spPr>
        <p:txBody>
          <a:bodyPr wrap="square">
            <a:spAutoFit/>
          </a:bodyPr>
          <a:lstStyle/>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Bladen, C., </a:t>
            </a:r>
            <a:r>
              <a:rPr lang="en-US" sz="1000" dirty="0" err="1">
                <a:latin typeface="Times New Roman" panose="02020603050405020304" pitchFamily="18" charset="0"/>
                <a:ea typeface="Calibri" panose="020F0502020204030204" pitchFamily="34" charset="0"/>
                <a:cs typeface="Times New Roman" panose="02020603050405020304" pitchFamily="18" charset="0"/>
              </a:rPr>
              <a:t>Kennell</a:t>
            </a:r>
            <a:r>
              <a:rPr lang="en-US" sz="1000" dirty="0">
                <a:latin typeface="Times New Roman" panose="02020603050405020304" pitchFamily="18" charset="0"/>
                <a:ea typeface="Calibri" panose="020F0502020204030204" pitchFamily="34" charset="0"/>
                <a:cs typeface="Times New Roman" panose="02020603050405020304" pitchFamily="18" charset="0"/>
              </a:rPr>
              <a:t>, J., </a:t>
            </a:r>
            <a:r>
              <a:rPr lang="en-US" sz="1000" dirty="0" err="1">
                <a:latin typeface="Times New Roman" panose="02020603050405020304" pitchFamily="18" charset="0"/>
                <a:ea typeface="Calibri" panose="020F0502020204030204" pitchFamily="34" charset="0"/>
                <a:cs typeface="Times New Roman" panose="02020603050405020304" pitchFamily="18" charset="0"/>
              </a:rPr>
              <a:t>Abson</a:t>
            </a:r>
            <a:r>
              <a:rPr lang="en-US" sz="1000" dirty="0">
                <a:latin typeface="Times New Roman" panose="02020603050405020304" pitchFamily="18" charset="0"/>
                <a:ea typeface="Calibri" panose="020F0502020204030204" pitchFamily="34" charset="0"/>
                <a:cs typeface="Times New Roman" panose="02020603050405020304" pitchFamily="18" charset="0"/>
              </a:rPr>
              <a:t>, E. and Wilde, N. (2012) </a:t>
            </a:r>
            <a:r>
              <a:rPr lang="en-US" sz="1000" i="1" dirty="0">
                <a:latin typeface="Times New Roman" panose="02020603050405020304" pitchFamily="18" charset="0"/>
                <a:ea typeface="Calibri" panose="020F0502020204030204" pitchFamily="34" charset="0"/>
                <a:cs typeface="Times New Roman" panose="02020603050405020304" pitchFamily="18" charset="0"/>
              </a:rPr>
              <a:t>Events management: an introduction</a:t>
            </a:r>
            <a:r>
              <a:rPr lang="en-US" sz="1000" dirty="0">
                <a:latin typeface="Times New Roman" panose="02020603050405020304" pitchFamily="18" charset="0"/>
                <a:ea typeface="Calibri" panose="020F0502020204030204" pitchFamily="34" charset="0"/>
                <a:cs typeface="Times New Roman" panose="02020603050405020304" pitchFamily="18" charset="0"/>
              </a:rPr>
              <a:t>. Abingdon: Routledge.</a:t>
            </a:r>
          </a:p>
          <a:p>
            <a:pPr algn="just">
              <a:spcAft>
                <a:spcPts val="800"/>
              </a:spcAft>
            </a:pPr>
            <a:r>
              <a:rPr lang="en-US" sz="1000" dirty="0" err="1">
                <a:latin typeface="Times New Roman" panose="02020603050405020304" pitchFamily="18" charset="0"/>
                <a:ea typeface="Calibri" panose="020F0502020204030204" pitchFamily="34" charset="0"/>
                <a:cs typeface="Times New Roman" panose="02020603050405020304" pitchFamily="18" charset="0"/>
              </a:rPr>
              <a:t>Bowdin</a:t>
            </a:r>
            <a:r>
              <a:rPr lang="en-US" sz="1000" dirty="0">
                <a:latin typeface="Times New Roman" panose="02020603050405020304" pitchFamily="18" charset="0"/>
                <a:ea typeface="Calibri" panose="020F0502020204030204" pitchFamily="34" charset="0"/>
                <a:cs typeface="Times New Roman" panose="02020603050405020304" pitchFamily="18" charset="0"/>
              </a:rPr>
              <a:t>, G., Allen, J., Harris, R., McDonnell, I., O'Toole, W. and </a:t>
            </a:r>
            <a:r>
              <a:rPr lang="en-US" sz="1000" dirty="0" err="1">
                <a:latin typeface="Times New Roman" panose="02020603050405020304" pitchFamily="18" charset="0"/>
                <a:ea typeface="Calibri" panose="020F0502020204030204" pitchFamily="34" charset="0"/>
                <a:cs typeface="Times New Roman" panose="02020603050405020304" pitchFamily="18" charset="0"/>
              </a:rPr>
              <a:t>Jago</a:t>
            </a:r>
            <a:r>
              <a:rPr lang="en-US" sz="1000" dirty="0">
                <a:latin typeface="Times New Roman" panose="02020603050405020304" pitchFamily="18" charset="0"/>
                <a:ea typeface="Calibri" panose="020F0502020204030204" pitchFamily="34" charset="0"/>
                <a:cs typeface="Times New Roman" panose="02020603050405020304" pitchFamily="18" charset="0"/>
              </a:rPr>
              <a:t>, L. (2023) </a:t>
            </a:r>
            <a:r>
              <a:rPr lang="en-US" sz="1000" i="1" dirty="0">
                <a:latin typeface="Times New Roman" panose="02020603050405020304" pitchFamily="18" charset="0"/>
                <a:ea typeface="Calibri" panose="020F0502020204030204" pitchFamily="34" charset="0"/>
                <a:cs typeface="Times New Roman" panose="02020603050405020304" pitchFamily="18" charset="0"/>
              </a:rPr>
              <a:t>Events management</a:t>
            </a:r>
            <a:r>
              <a:rPr lang="en-US" sz="1000" dirty="0">
                <a:latin typeface="Times New Roman" panose="02020603050405020304" pitchFamily="18" charset="0"/>
                <a:ea typeface="Calibri" panose="020F0502020204030204" pitchFamily="34" charset="0"/>
                <a:cs typeface="Times New Roman" panose="02020603050405020304" pitchFamily="18" charset="0"/>
              </a:rPr>
              <a:t>. Oxford: Elsevier.</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Creative Tenders (2021) </a:t>
            </a:r>
            <a:r>
              <a:rPr lang="en-US" sz="1000" i="1" dirty="0">
                <a:latin typeface="Times New Roman" panose="02020603050405020304" pitchFamily="18" charset="0"/>
                <a:ea typeface="Calibri" panose="020F0502020204030204" pitchFamily="34" charset="0"/>
                <a:cs typeface="Times New Roman" panose="02020603050405020304" pitchFamily="18" charset="0"/>
              </a:rPr>
              <a:t>A guide to the bidding process in event management</a:t>
            </a:r>
            <a:r>
              <a:rPr lang="en-US" sz="1000" dirty="0">
                <a:latin typeface="Times New Roman" panose="02020603050405020304" pitchFamily="18" charset="0"/>
                <a:ea typeface="Calibri" panose="020F0502020204030204" pitchFamily="34" charset="0"/>
                <a:cs typeface="Times New Roman" panose="02020603050405020304" pitchFamily="18" charset="0"/>
              </a:rPr>
              <a:t>. Available at: </a:t>
            </a:r>
            <a:r>
              <a:rPr lang="en-US" sz="1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https://www.creativetenders.co.uk</a:t>
            </a:r>
            <a:r>
              <a:rPr lang="en-US" sz="1000" dirty="0">
                <a:latin typeface="Times New Roman" panose="02020603050405020304" pitchFamily="18" charset="0"/>
                <a:ea typeface="Calibri" panose="020F0502020204030204" pitchFamily="34" charset="0"/>
                <a:cs typeface="Times New Roman" panose="02020603050405020304" pitchFamily="18" charset="0"/>
              </a:rPr>
              <a:t> (Accessed: 25 May 2023).</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Eventbrite (2025) </a:t>
            </a:r>
            <a:r>
              <a:rPr lang="en-US" sz="1000" i="1" dirty="0">
                <a:latin typeface="Times New Roman" panose="02020603050405020304" pitchFamily="18" charset="0"/>
                <a:ea typeface="Calibri" panose="020F0502020204030204" pitchFamily="34" charset="0"/>
                <a:cs typeface="Times New Roman" panose="02020603050405020304" pitchFamily="18" charset="0"/>
              </a:rPr>
              <a:t>Travel influencer webinar</a:t>
            </a:r>
            <a:r>
              <a:rPr lang="en-US" sz="1000" dirty="0">
                <a:latin typeface="Times New Roman" panose="02020603050405020304" pitchFamily="18" charset="0"/>
                <a:ea typeface="Calibri" panose="020F0502020204030204" pitchFamily="34" charset="0"/>
                <a:cs typeface="Times New Roman" panose="02020603050405020304" pitchFamily="18" charset="0"/>
              </a:rPr>
              <a:t>. Available at: </a:t>
            </a:r>
            <a:r>
              <a:rPr lang="en-US" sz="1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https://www.eventbrite.com/e/travel-influencer-webinar-tickets-1247618002029?aff=erellivmlt</a:t>
            </a:r>
            <a:r>
              <a:rPr lang="en-US" sz="1000" dirty="0">
                <a:latin typeface="Times New Roman" panose="02020603050405020304" pitchFamily="18" charset="0"/>
                <a:ea typeface="Calibri" panose="020F0502020204030204" pitchFamily="34" charset="0"/>
                <a:cs typeface="Times New Roman" panose="02020603050405020304" pitchFamily="18" charset="0"/>
              </a:rPr>
              <a:t> (Accessed: 14 May 2025).</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Fox, D., </a:t>
            </a:r>
            <a:r>
              <a:rPr lang="en-US" sz="1000" dirty="0" err="1">
                <a:latin typeface="Times New Roman" panose="02020603050405020304" pitchFamily="18" charset="0"/>
                <a:ea typeface="Calibri" panose="020F0502020204030204" pitchFamily="34" charset="0"/>
                <a:cs typeface="Times New Roman" panose="02020603050405020304" pitchFamily="18" charset="0"/>
              </a:rPr>
              <a:t>Gouthro</a:t>
            </a:r>
            <a:r>
              <a:rPr lang="en-US" sz="1000" dirty="0">
                <a:latin typeface="Times New Roman" panose="02020603050405020304" pitchFamily="18" charset="0"/>
                <a:ea typeface="Calibri" panose="020F0502020204030204" pitchFamily="34" charset="0"/>
                <a:cs typeface="Times New Roman" panose="02020603050405020304" pitchFamily="18" charset="0"/>
              </a:rPr>
              <a:t>, M.-B., </a:t>
            </a:r>
            <a:r>
              <a:rPr lang="en-US" sz="1000" dirty="0" err="1">
                <a:latin typeface="Times New Roman" panose="02020603050405020304" pitchFamily="18" charset="0"/>
                <a:ea typeface="Calibri" panose="020F0502020204030204" pitchFamily="34" charset="0"/>
                <a:cs typeface="Times New Roman" panose="02020603050405020304" pitchFamily="18" charset="0"/>
              </a:rPr>
              <a:t>Morakabati</a:t>
            </a:r>
            <a:r>
              <a:rPr lang="en-US" sz="1000" dirty="0">
                <a:latin typeface="Times New Roman" panose="02020603050405020304" pitchFamily="18" charset="0"/>
                <a:ea typeface="Calibri" panose="020F0502020204030204" pitchFamily="34" charset="0"/>
                <a:cs typeface="Times New Roman" panose="02020603050405020304" pitchFamily="18" charset="0"/>
              </a:rPr>
              <a:t>, Y. and Brackenridge, C. (2014) </a:t>
            </a:r>
            <a:r>
              <a:rPr lang="en-US" sz="1000" i="1" dirty="0">
                <a:latin typeface="Times New Roman" panose="02020603050405020304" pitchFamily="18" charset="0"/>
                <a:ea typeface="Calibri" panose="020F0502020204030204" pitchFamily="34" charset="0"/>
                <a:cs typeface="Times New Roman" panose="02020603050405020304" pitchFamily="18" charset="0"/>
              </a:rPr>
              <a:t>Doing events research: from theory to practice</a:t>
            </a:r>
            <a:r>
              <a:rPr lang="en-US" sz="1000" dirty="0">
                <a:latin typeface="Times New Roman" panose="02020603050405020304" pitchFamily="18" charset="0"/>
                <a:ea typeface="Calibri" panose="020F0502020204030204" pitchFamily="34" charset="0"/>
                <a:cs typeface="Times New Roman" panose="02020603050405020304" pitchFamily="18" charset="0"/>
              </a:rPr>
              <a:t>. Oxford: Routledge.</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Getz, D. and Page, S.J. (2019) </a:t>
            </a:r>
            <a:r>
              <a:rPr lang="en-US" sz="1000" i="1" dirty="0">
                <a:latin typeface="Times New Roman" panose="02020603050405020304" pitchFamily="18" charset="0"/>
                <a:ea typeface="Calibri" panose="020F0502020204030204" pitchFamily="34" charset="0"/>
                <a:cs typeface="Times New Roman" panose="02020603050405020304" pitchFamily="18" charset="0"/>
              </a:rPr>
              <a:t>Event studies: theory, research and policy for planned events</a:t>
            </a:r>
            <a:r>
              <a:rPr lang="en-US" sz="1000" dirty="0">
                <a:latin typeface="Times New Roman" panose="02020603050405020304" pitchFamily="18" charset="0"/>
                <a:ea typeface="Calibri" panose="020F0502020204030204" pitchFamily="34" charset="0"/>
                <a:cs typeface="Times New Roman" panose="02020603050405020304" pitchFamily="18" charset="0"/>
              </a:rPr>
              <a:t>. 3rd </a:t>
            </a:r>
            <a:r>
              <a:rPr lang="en-US" sz="1000" dirty="0" err="1">
                <a:latin typeface="Times New Roman" panose="02020603050405020304" pitchFamily="18" charset="0"/>
                <a:ea typeface="Calibri" panose="020F0502020204030204" pitchFamily="34" charset="0"/>
                <a:cs typeface="Times New Roman" panose="02020603050405020304" pitchFamily="18" charset="0"/>
              </a:rPr>
              <a:t>edn</a:t>
            </a:r>
            <a:r>
              <a:rPr lang="en-US" sz="1000" dirty="0">
                <a:latin typeface="Times New Roman" panose="02020603050405020304" pitchFamily="18" charset="0"/>
                <a:ea typeface="Calibri" panose="020F0502020204030204" pitchFamily="34" charset="0"/>
                <a:cs typeface="Times New Roman" panose="02020603050405020304" pitchFamily="18" charset="0"/>
              </a:rPr>
              <a:t>. Oxford: Routledge.</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Ghanem, S., Nidhi </a:t>
            </a:r>
            <a:r>
              <a:rPr lang="en-US" sz="1000" dirty="0" err="1">
                <a:latin typeface="Times New Roman" panose="02020603050405020304" pitchFamily="18" charset="0"/>
                <a:ea typeface="Calibri" panose="020F0502020204030204" pitchFamily="34" charset="0"/>
                <a:cs typeface="Times New Roman" panose="02020603050405020304" pitchFamily="18" charset="0"/>
              </a:rPr>
              <a:t>Marulappa</a:t>
            </a:r>
            <a:r>
              <a:rPr lang="en-US" sz="1000" dirty="0">
                <a:latin typeface="Times New Roman" panose="02020603050405020304" pitchFamily="18" charset="0"/>
                <a:ea typeface="Calibri" panose="020F0502020204030204" pitchFamily="34" charset="0"/>
                <a:cs typeface="Times New Roman" panose="02020603050405020304" pitchFamily="18" charset="0"/>
              </a:rPr>
              <a:t> and </a:t>
            </a:r>
            <a:r>
              <a:rPr lang="en-US" sz="1000" dirty="0" err="1">
                <a:latin typeface="Times New Roman" panose="02020603050405020304" pitchFamily="18" charset="0"/>
                <a:ea typeface="Calibri" panose="020F0502020204030204" pitchFamily="34" charset="0"/>
                <a:cs typeface="Times New Roman" panose="02020603050405020304" pitchFamily="18" charset="0"/>
              </a:rPr>
              <a:t>Qiang</a:t>
            </a:r>
            <a:r>
              <a:rPr lang="en-US" sz="1000" dirty="0">
                <a:latin typeface="Times New Roman" panose="02020603050405020304" pitchFamily="18" charset="0"/>
                <a:ea typeface="Calibri" panose="020F0502020204030204" pitchFamily="34" charset="0"/>
                <a:cs typeface="Times New Roman" panose="02020603050405020304" pitchFamily="18" charset="0"/>
              </a:rPr>
              <a:t>, V. (2025). Key considerations for applying intersectionality theory to partner and stakeholder engagement in public health. Can J Public Health. Available at: </a:t>
            </a:r>
            <a:r>
              <a:rPr lang="en-US" sz="1000" dirty="0">
                <a:latin typeface="Times New Roman" panose="02020603050405020304" pitchFamily="18" charset="0"/>
                <a:ea typeface="Calibri" panose="020F0502020204030204" pitchFamily="34" charset="0"/>
                <a:cs typeface="Times New Roman" panose="02020603050405020304" pitchFamily="18" charset="0"/>
                <a:hlinkClick r:id="rId5"/>
              </a:rPr>
              <a:t>https://doi.org/10.17269/s41997-025-01023-7</a:t>
            </a:r>
            <a:r>
              <a:rPr lang="en-US" sz="1000" dirty="0">
                <a:latin typeface="Times New Roman" panose="02020603050405020304" pitchFamily="18" charset="0"/>
                <a:ea typeface="Calibri" panose="020F0502020204030204" pitchFamily="34" charset="0"/>
                <a:cs typeface="Times New Roman" panose="02020603050405020304" pitchFamily="18" charset="0"/>
              </a:rPr>
              <a:t>.  </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GOV.WALES (2024) </a:t>
            </a:r>
            <a:r>
              <a:rPr lang="en-US" sz="1000" i="1" dirty="0">
                <a:latin typeface="Times New Roman" panose="02020603050405020304" pitchFamily="18" charset="0"/>
                <a:ea typeface="Calibri" panose="020F0502020204030204" pitchFamily="34" charset="0"/>
                <a:cs typeface="Times New Roman" panose="02020603050405020304" pitchFamily="18" charset="0"/>
              </a:rPr>
              <a:t>Business events: applicant guidance and funding criteria</a:t>
            </a:r>
            <a:r>
              <a:rPr lang="en-US" sz="1000" dirty="0">
                <a:latin typeface="Times New Roman" panose="02020603050405020304" pitchFamily="18" charset="0"/>
                <a:ea typeface="Calibri" panose="020F0502020204030204" pitchFamily="34" charset="0"/>
                <a:cs typeface="Times New Roman" panose="02020603050405020304" pitchFamily="18" charset="0"/>
              </a:rPr>
              <a:t>. Available at: </a:t>
            </a:r>
            <a:r>
              <a:rPr lang="en-US" sz="1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https://www.gov.wales/business-events-applicant-guidance-and-funding-criteria-html</a:t>
            </a:r>
            <a:r>
              <a:rPr lang="en-US" sz="1000" dirty="0">
                <a:latin typeface="Times New Roman" panose="02020603050405020304" pitchFamily="18" charset="0"/>
                <a:ea typeface="Calibri" panose="020F0502020204030204" pitchFamily="34" charset="0"/>
                <a:cs typeface="Times New Roman" panose="02020603050405020304" pitchFamily="18" charset="0"/>
              </a:rPr>
              <a:t> (Accessed: 14 May 2025).</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Grant, R.M. (2005) </a:t>
            </a:r>
            <a:r>
              <a:rPr lang="en-US" sz="1000" i="1" dirty="0">
                <a:latin typeface="Times New Roman" panose="02020603050405020304" pitchFamily="18" charset="0"/>
                <a:ea typeface="Calibri" panose="020F0502020204030204" pitchFamily="34" charset="0"/>
                <a:cs typeface="Times New Roman" panose="02020603050405020304" pitchFamily="18" charset="0"/>
              </a:rPr>
              <a:t>Contemporary strategy analysis</a:t>
            </a:r>
            <a:r>
              <a:rPr lang="en-US" sz="1000" dirty="0">
                <a:latin typeface="Times New Roman" panose="02020603050405020304" pitchFamily="18" charset="0"/>
                <a:ea typeface="Calibri" panose="020F0502020204030204" pitchFamily="34" charset="0"/>
                <a:cs typeface="Times New Roman" panose="02020603050405020304" pitchFamily="18" charset="0"/>
              </a:rPr>
              <a:t>. Melbourne: Blackwell.</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Meredith, J. (2022) </a:t>
            </a:r>
            <a:r>
              <a:rPr lang="en-US" sz="1000" i="1" dirty="0">
                <a:latin typeface="Times New Roman" panose="02020603050405020304" pitchFamily="18" charset="0"/>
                <a:ea typeface="Calibri" panose="020F0502020204030204" pitchFamily="34" charset="0"/>
                <a:cs typeface="Times New Roman" panose="02020603050405020304" pitchFamily="18" charset="0"/>
              </a:rPr>
              <a:t>Project management: a managerial approach</a:t>
            </a:r>
            <a:r>
              <a:rPr lang="en-US" sz="1000" dirty="0">
                <a:latin typeface="Times New Roman" panose="02020603050405020304" pitchFamily="18" charset="0"/>
                <a:ea typeface="Calibri" panose="020F0502020204030204" pitchFamily="34" charset="0"/>
                <a:cs typeface="Times New Roman" panose="02020603050405020304" pitchFamily="18" charset="0"/>
              </a:rPr>
              <a:t>. [Publisher not specified].</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O’Toole, W. (2011) </a:t>
            </a:r>
            <a:r>
              <a:rPr lang="en-US" sz="1000" i="1" dirty="0">
                <a:latin typeface="Times New Roman" panose="02020603050405020304" pitchFamily="18" charset="0"/>
                <a:ea typeface="Calibri" panose="020F0502020204030204" pitchFamily="34" charset="0"/>
                <a:cs typeface="Times New Roman" panose="02020603050405020304" pitchFamily="18" charset="0"/>
              </a:rPr>
              <a:t>Events feasibility and development: from strategy to operations</a:t>
            </a:r>
            <a:r>
              <a:rPr lang="en-US" sz="1000" dirty="0">
                <a:latin typeface="Times New Roman" panose="02020603050405020304" pitchFamily="18" charset="0"/>
                <a:ea typeface="Calibri" panose="020F0502020204030204" pitchFamily="34" charset="0"/>
                <a:cs typeface="Times New Roman" panose="02020603050405020304" pitchFamily="18" charset="0"/>
              </a:rPr>
              <a:t>. Oxford: Elsevier.</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O'Toole, W. (2008) </a:t>
            </a:r>
            <a:r>
              <a:rPr lang="en-US" sz="1000" i="1" dirty="0">
                <a:latin typeface="Times New Roman" panose="02020603050405020304" pitchFamily="18" charset="0"/>
                <a:ea typeface="Calibri" panose="020F0502020204030204" pitchFamily="34" charset="0"/>
                <a:cs typeface="Times New Roman" panose="02020603050405020304" pitchFamily="18" charset="0"/>
              </a:rPr>
              <a:t>Event feasibility and development</a:t>
            </a:r>
            <a:r>
              <a:rPr lang="en-US" sz="1000" dirty="0">
                <a:latin typeface="Times New Roman" panose="02020603050405020304" pitchFamily="18" charset="0"/>
                <a:ea typeface="Calibri" panose="020F0502020204030204" pitchFamily="34" charset="0"/>
                <a:cs typeface="Times New Roman" panose="02020603050405020304" pitchFamily="18" charset="0"/>
              </a:rPr>
              <a:t>. Amsterdam: Routledge.</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Quick, L. (2020) </a:t>
            </a:r>
            <a:r>
              <a:rPr lang="en-US" sz="1000" i="1" dirty="0">
                <a:latin typeface="Times New Roman" panose="02020603050405020304" pitchFamily="18" charset="0"/>
                <a:ea typeface="Calibri" panose="020F0502020204030204" pitchFamily="34" charset="0"/>
                <a:cs typeface="Times New Roman" panose="02020603050405020304" pitchFamily="18" charset="0"/>
              </a:rPr>
              <a:t>Managing events: real challenges, real outcomes</a:t>
            </a:r>
            <a:r>
              <a:rPr lang="en-US" sz="1000" dirty="0">
                <a:latin typeface="Times New Roman" panose="02020603050405020304" pitchFamily="18" charset="0"/>
                <a:ea typeface="Calibri" panose="020F0502020204030204" pitchFamily="34" charset="0"/>
                <a:cs typeface="Times New Roman" panose="02020603050405020304" pitchFamily="18" charset="0"/>
              </a:rPr>
              <a:t>. London: SAGE Publications.</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Quinn, B. (2013) </a:t>
            </a:r>
            <a:r>
              <a:rPr lang="en-US" sz="1000" i="1" dirty="0">
                <a:latin typeface="Times New Roman" panose="02020603050405020304" pitchFamily="18" charset="0"/>
                <a:ea typeface="Calibri" panose="020F0502020204030204" pitchFamily="34" charset="0"/>
                <a:cs typeface="Times New Roman" panose="02020603050405020304" pitchFamily="18" charset="0"/>
              </a:rPr>
              <a:t>Key concepts in event management</a:t>
            </a:r>
            <a:r>
              <a:rPr lang="en-US" sz="1000" dirty="0">
                <a:latin typeface="Times New Roman" panose="02020603050405020304" pitchFamily="18" charset="0"/>
                <a:ea typeface="Calibri" panose="020F0502020204030204" pitchFamily="34" charset="0"/>
                <a:cs typeface="Times New Roman" panose="02020603050405020304" pitchFamily="18" charset="0"/>
              </a:rPr>
              <a:t>. London: SAGE Publications.</a:t>
            </a:r>
          </a:p>
          <a:p>
            <a:pPr algn="just">
              <a:spcAft>
                <a:spcPts val="800"/>
              </a:spcAft>
            </a:pPr>
            <a:r>
              <a:rPr lang="en-US" sz="1000" dirty="0" err="1">
                <a:latin typeface="Times New Roman" panose="02020603050405020304" pitchFamily="18" charset="0"/>
                <a:ea typeface="Calibri" panose="020F0502020204030204" pitchFamily="34" charset="0"/>
                <a:cs typeface="Times New Roman" panose="02020603050405020304" pitchFamily="18" charset="0"/>
              </a:rPr>
              <a:t>Raden</a:t>
            </a:r>
            <a:r>
              <a:rPr lang="en-US" sz="1000" dirty="0">
                <a:latin typeface="Times New Roman" panose="02020603050405020304" pitchFamily="18" charset="0"/>
                <a:ea typeface="Calibri" panose="020F0502020204030204" pitchFamily="34" charset="0"/>
                <a:cs typeface="Times New Roman" panose="02020603050405020304" pitchFamily="18" charset="0"/>
              </a:rPr>
              <a:t> </a:t>
            </a:r>
            <a:r>
              <a:rPr lang="en-US" sz="1000" dirty="0" err="1">
                <a:latin typeface="Times New Roman" panose="02020603050405020304" pitchFamily="18" charset="0"/>
                <a:ea typeface="Calibri" panose="020F0502020204030204" pitchFamily="34" charset="0"/>
                <a:cs typeface="Times New Roman" panose="02020603050405020304" pitchFamily="18" charset="0"/>
              </a:rPr>
              <a:t>Ayu</a:t>
            </a:r>
            <a:r>
              <a:rPr lang="en-US" sz="1000" dirty="0">
                <a:latin typeface="Times New Roman" panose="02020603050405020304" pitchFamily="18" charset="0"/>
                <a:ea typeface="Calibri" panose="020F0502020204030204" pitchFamily="34" charset="0"/>
                <a:cs typeface="Times New Roman" panose="02020603050405020304" pitchFamily="18" charset="0"/>
              </a:rPr>
              <a:t> </a:t>
            </a:r>
            <a:r>
              <a:rPr lang="en-US" sz="1000" dirty="0" err="1">
                <a:latin typeface="Times New Roman" panose="02020603050405020304" pitchFamily="18" charset="0"/>
                <a:ea typeface="Calibri" panose="020F0502020204030204" pitchFamily="34" charset="0"/>
                <a:cs typeface="Times New Roman" panose="02020603050405020304" pitchFamily="18" charset="0"/>
              </a:rPr>
              <a:t>Trisnayoni</a:t>
            </a:r>
            <a:r>
              <a:rPr lang="en-US" sz="1000" dirty="0">
                <a:latin typeface="Times New Roman" panose="02020603050405020304" pitchFamily="18" charset="0"/>
                <a:ea typeface="Calibri" panose="020F0502020204030204" pitchFamily="34" charset="0"/>
                <a:cs typeface="Times New Roman" panose="02020603050405020304" pitchFamily="18" charset="0"/>
              </a:rPr>
              <a:t>, I., I Putu </a:t>
            </a:r>
            <a:r>
              <a:rPr lang="en-US" sz="1000" dirty="0" err="1">
                <a:latin typeface="Times New Roman" panose="02020603050405020304" pitchFamily="18" charset="0"/>
                <a:ea typeface="Calibri" panose="020F0502020204030204" pitchFamily="34" charset="0"/>
                <a:cs typeface="Times New Roman" panose="02020603050405020304" pitchFamily="18" charset="0"/>
              </a:rPr>
              <a:t>Astawa</a:t>
            </a:r>
            <a:r>
              <a:rPr lang="en-US" sz="1000" dirty="0">
                <a:latin typeface="Times New Roman" panose="02020603050405020304" pitchFamily="18" charset="0"/>
                <a:ea typeface="Calibri" panose="020F0502020204030204" pitchFamily="34" charset="0"/>
                <a:cs typeface="Times New Roman" panose="02020603050405020304" pitchFamily="18" charset="0"/>
              </a:rPr>
              <a:t> and I </a:t>
            </a:r>
            <a:r>
              <a:rPr lang="en-US" sz="1000" dirty="0" err="1">
                <a:latin typeface="Times New Roman" panose="02020603050405020304" pitchFamily="18" charset="0"/>
                <a:ea typeface="Calibri" panose="020F0502020204030204" pitchFamily="34" charset="0"/>
                <a:cs typeface="Times New Roman" panose="02020603050405020304" pitchFamily="18" charset="0"/>
              </a:rPr>
              <a:t>Ketut</a:t>
            </a:r>
            <a:r>
              <a:rPr lang="en-US" sz="1000" dirty="0">
                <a:latin typeface="Times New Roman" panose="02020603050405020304" pitchFamily="18" charset="0"/>
                <a:ea typeface="Calibri" panose="020F0502020204030204" pitchFamily="34" charset="0"/>
                <a:cs typeface="Times New Roman" panose="02020603050405020304" pitchFamily="18" charset="0"/>
              </a:rPr>
              <a:t> </a:t>
            </a:r>
            <a:r>
              <a:rPr lang="en-US" sz="1000" dirty="0" err="1">
                <a:latin typeface="Times New Roman" panose="02020603050405020304" pitchFamily="18" charset="0"/>
                <a:ea typeface="Calibri" panose="020F0502020204030204" pitchFamily="34" charset="0"/>
                <a:cs typeface="Times New Roman" panose="02020603050405020304" pitchFamily="18" charset="0"/>
              </a:rPr>
              <a:t>Sutama</a:t>
            </a:r>
            <a:r>
              <a:rPr lang="en-US" sz="1000" dirty="0">
                <a:latin typeface="Times New Roman" panose="02020603050405020304" pitchFamily="18" charset="0"/>
                <a:ea typeface="Calibri" panose="020F0502020204030204" pitchFamily="34" charset="0"/>
                <a:cs typeface="Times New Roman" panose="02020603050405020304" pitchFamily="18" charset="0"/>
              </a:rPr>
              <a:t> (2022) ‘Sustainable MICE event practices: an explorative study’, </a:t>
            </a:r>
            <a:r>
              <a:rPr lang="en-US" sz="1000" i="1" dirty="0">
                <a:latin typeface="Times New Roman" panose="02020603050405020304" pitchFamily="18" charset="0"/>
                <a:ea typeface="Calibri" panose="020F0502020204030204" pitchFamily="34" charset="0"/>
                <a:cs typeface="Times New Roman" panose="02020603050405020304" pitchFamily="18" charset="0"/>
              </a:rPr>
              <a:t>International Journal of Travel, Hospitality and Events</a:t>
            </a:r>
            <a:r>
              <a:rPr lang="en-US" sz="1000" dirty="0">
                <a:latin typeface="Times New Roman" panose="02020603050405020304" pitchFamily="18" charset="0"/>
                <a:ea typeface="Calibri" panose="020F0502020204030204" pitchFamily="34" charset="0"/>
                <a:cs typeface="Times New Roman" panose="02020603050405020304" pitchFamily="18" charset="0"/>
              </a:rPr>
              <a:t>, 1(1), pp. 74–82. Available at: </a:t>
            </a:r>
            <a:r>
              <a:rPr lang="en-US" sz="1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https://doi.org/10.56743/ijothe.v1i1.9</a:t>
            </a:r>
            <a:r>
              <a:rPr lang="en-US" sz="1000" dirty="0">
                <a:latin typeface="Times New Roman" panose="02020603050405020304" pitchFamily="18" charset="0"/>
                <a:ea typeface="Calibri" panose="020F0502020204030204" pitchFamily="34" charset="0"/>
                <a:cs typeface="Times New Roman" panose="02020603050405020304" pitchFamily="18" charset="0"/>
              </a:rPr>
              <a:t> (Accessed: 14 May 2025).</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Rogers, T. and Wynn-Moylan, P. (2022) </a:t>
            </a:r>
            <a:r>
              <a:rPr lang="en-US" sz="1000" i="1" dirty="0">
                <a:latin typeface="Times New Roman" panose="02020603050405020304" pitchFamily="18" charset="0"/>
                <a:ea typeface="Calibri" panose="020F0502020204030204" pitchFamily="34" charset="0"/>
                <a:cs typeface="Times New Roman" panose="02020603050405020304" pitchFamily="18" charset="0"/>
              </a:rPr>
              <a:t>Conferences and conventions: a global industry</a:t>
            </a:r>
            <a:r>
              <a:rPr lang="en-US" sz="1000" dirty="0">
                <a:latin typeface="Times New Roman" panose="02020603050405020304" pitchFamily="18" charset="0"/>
                <a:ea typeface="Calibri" panose="020F0502020204030204" pitchFamily="34" charset="0"/>
                <a:cs typeface="Times New Roman" panose="02020603050405020304" pitchFamily="18" charset="0"/>
              </a:rPr>
              <a:t>. 4th </a:t>
            </a:r>
            <a:r>
              <a:rPr lang="en-US" sz="1000" dirty="0" err="1">
                <a:latin typeface="Times New Roman" panose="02020603050405020304" pitchFamily="18" charset="0"/>
                <a:ea typeface="Calibri" panose="020F0502020204030204" pitchFamily="34" charset="0"/>
                <a:cs typeface="Times New Roman" panose="02020603050405020304" pitchFamily="18" charset="0"/>
              </a:rPr>
              <a:t>edn</a:t>
            </a:r>
            <a:r>
              <a:rPr lang="en-US" sz="1000" dirty="0">
                <a:latin typeface="Times New Roman" panose="02020603050405020304" pitchFamily="18" charset="0"/>
                <a:ea typeface="Calibri" panose="020F0502020204030204" pitchFamily="34" charset="0"/>
                <a:cs typeface="Times New Roman" panose="02020603050405020304" pitchFamily="18" charset="0"/>
              </a:rPr>
              <a:t>. Oxford: Routledge.</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Smith, A. (2012) </a:t>
            </a:r>
            <a:r>
              <a:rPr lang="en-US" sz="1000" i="1" dirty="0">
                <a:latin typeface="Times New Roman" panose="02020603050405020304" pitchFamily="18" charset="0"/>
                <a:ea typeface="Calibri" panose="020F0502020204030204" pitchFamily="34" charset="0"/>
                <a:cs typeface="Times New Roman" panose="02020603050405020304" pitchFamily="18" charset="0"/>
              </a:rPr>
              <a:t>Events and urban regeneration: the strategic use of events to </a:t>
            </a:r>
            <a:r>
              <a:rPr lang="en-US" sz="1000" i="1" dirty="0" err="1">
                <a:latin typeface="Times New Roman" panose="02020603050405020304" pitchFamily="18" charset="0"/>
                <a:ea typeface="Calibri" panose="020F0502020204030204" pitchFamily="34" charset="0"/>
                <a:cs typeface="Times New Roman" panose="02020603050405020304" pitchFamily="18" charset="0"/>
              </a:rPr>
              <a:t>revitalise</a:t>
            </a:r>
            <a:r>
              <a:rPr lang="en-US" sz="1000" i="1" dirty="0">
                <a:latin typeface="Times New Roman" panose="02020603050405020304" pitchFamily="18" charset="0"/>
                <a:ea typeface="Calibri" panose="020F0502020204030204" pitchFamily="34" charset="0"/>
                <a:cs typeface="Times New Roman" panose="02020603050405020304" pitchFamily="18" charset="0"/>
              </a:rPr>
              <a:t> cities</a:t>
            </a:r>
            <a:r>
              <a:rPr lang="en-US" sz="1000" dirty="0">
                <a:latin typeface="Times New Roman" panose="02020603050405020304" pitchFamily="18" charset="0"/>
                <a:ea typeface="Calibri" panose="020F0502020204030204" pitchFamily="34" charset="0"/>
                <a:cs typeface="Times New Roman" panose="02020603050405020304" pitchFamily="18" charset="0"/>
              </a:rPr>
              <a:t>. Oxford: Routledge.</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The Guide Liverpool (2024) </a:t>
            </a:r>
            <a:r>
              <a:rPr lang="en-US" sz="1000" i="1" dirty="0">
                <a:latin typeface="Times New Roman" panose="02020603050405020304" pitchFamily="18" charset="0"/>
                <a:ea typeface="Calibri" panose="020F0502020204030204" pitchFamily="34" charset="0"/>
                <a:cs typeface="Times New Roman" panose="02020603050405020304" pitchFamily="18" charset="0"/>
              </a:rPr>
              <a:t>Eurovision: Liverpool’s legacy redefines the European Song Contest</a:t>
            </a:r>
            <a:r>
              <a:rPr lang="en-US" sz="1000" dirty="0">
                <a:latin typeface="Times New Roman" panose="02020603050405020304" pitchFamily="18" charset="0"/>
                <a:ea typeface="Calibri" panose="020F0502020204030204" pitchFamily="34" charset="0"/>
                <a:cs typeface="Times New Roman" panose="02020603050405020304" pitchFamily="18" charset="0"/>
              </a:rPr>
              <a:t>. Available at: </a:t>
            </a:r>
            <a:r>
              <a:rPr lang="en-US" sz="1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https://theguideliverpool.com/liverpool-legacy-redefines-eurovision/</a:t>
            </a:r>
            <a:r>
              <a:rPr lang="en-US" sz="1000" dirty="0">
                <a:latin typeface="Times New Roman" panose="02020603050405020304" pitchFamily="18" charset="0"/>
                <a:ea typeface="Calibri" panose="020F0502020204030204" pitchFamily="34" charset="0"/>
                <a:cs typeface="Times New Roman" panose="02020603050405020304" pitchFamily="18" charset="0"/>
              </a:rPr>
              <a:t> (Accessed: 14 May 2025).</a:t>
            </a:r>
          </a:p>
          <a:p>
            <a:pPr algn="just">
              <a:spcAft>
                <a:spcPts val="8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Visit Britain (2024) </a:t>
            </a:r>
            <a:r>
              <a:rPr lang="en-US" sz="1000" i="1" dirty="0">
                <a:latin typeface="Times New Roman" panose="02020603050405020304" pitchFamily="18" charset="0"/>
                <a:ea typeface="Calibri" panose="020F0502020204030204" pitchFamily="34" charset="0"/>
                <a:cs typeface="Times New Roman" panose="02020603050405020304" pitchFamily="18" charset="0"/>
              </a:rPr>
              <a:t>The official website for UK tourism</a:t>
            </a:r>
            <a:r>
              <a:rPr lang="en-US" sz="1000" dirty="0">
                <a:latin typeface="Times New Roman" panose="02020603050405020304" pitchFamily="18" charset="0"/>
                <a:ea typeface="Calibri" panose="020F0502020204030204" pitchFamily="34" charset="0"/>
                <a:cs typeface="Times New Roman" panose="02020603050405020304" pitchFamily="18" charset="0"/>
              </a:rPr>
              <a:t>. Available at: </a:t>
            </a:r>
            <a:r>
              <a:rPr lang="en-US" sz="1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9">
                  <a:extLst>
                    <a:ext uri="{A12FA001-AC4F-418D-AE19-62706E023703}">
                      <ahyp:hlinkClr xmlns:ahyp="http://schemas.microsoft.com/office/drawing/2018/hyperlinkcolor" val="tx"/>
                    </a:ext>
                  </a:extLst>
                </a:hlinkClick>
              </a:rPr>
              <a:t>https://www.visitbritain.com/en</a:t>
            </a:r>
            <a:r>
              <a:rPr lang="en-US" sz="1000" dirty="0">
                <a:latin typeface="Times New Roman" panose="02020603050405020304" pitchFamily="18" charset="0"/>
                <a:ea typeface="Calibri" panose="020F0502020204030204" pitchFamily="34" charset="0"/>
                <a:cs typeface="Times New Roman" panose="02020603050405020304" pitchFamily="18" charset="0"/>
              </a:rPr>
              <a:t> (Accessed: 14 May 2025).</a:t>
            </a:r>
            <a:endParaRPr lang="en-US" sz="105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93112836"/>
      </p:ext>
    </p:extLst>
  </p:cSld>
  <p:clrMapOvr>
    <a:masterClrMapping/>
  </p:clrMapOvr>
  <p:transition spd="med">
    <p:pull/>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1469</TotalTime>
  <Words>4063</Words>
  <Application>Microsoft Office PowerPoint</Application>
  <PresentationFormat>Widescreen</PresentationFormat>
  <Paragraphs>351</Paragraphs>
  <Slides>13</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Times New Roman</vt:lpstr>
      <vt:lpstr>Office Theme</vt:lpstr>
      <vt:lpstr>Croeso Cymru: A Festival of Welsh Soul</vt:lpstr>
      <vt:lpstr>Executive Summary </vt:lpstr>
      <vt:lpstr>Event Concept</vt:lpstr>
      <vt:lpstr>Event Cycle Phase 1: Planning</vt:lpstr>
      <vt:lpstr>Venue-Specific Planning Considerations</vt:lpstr>
      <vt:lpstr>PowerPoint Presentation</vt:lpstr>
      <vt:lpstr>PowerPoint Presentation</vt:lpstr>
      <vt:lpstr>PowerPoint Presentation</vt:lpstr>
      <vt:lpstr>PowerPoint Presentation</vt:lpstr>
      <vt:lpstr>PowerPoint Presentation</vt:lpstr>
      <vt:lpstr>Contingency Planning</vt:lpstr>
      <vt:lpstr>Gantt Chart (Jan–July 2025)</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Cymru: A Festival of Welsh Soul</dc:title>
  <dc:creator>yesiamrobert</dc:creator>
  <cp:lastModifiedBy>Robert Mihalcea</cp:lastModifiedBy>
  <cp:revision>83</cp:revision>
  <dcterms:created xsi:type="dcterms:W3CDTF">2025-05-11T15:32:17Z</dcterms:created>
  <dcterms:modified xsi:type="dcterms:W3CDTF">2025-05-20T09:05:41Z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c3bd7ff8-3b7a-4023-9262-bfa2cce7efd8_Enabled">
    <vt:lpwstr>true</vt:lpwstr>
  </property>
  <property fmtid="{D5CDD505-2E9C-101B-9397-08002B2CF9AE}" pid="3" name="MSIP_Label_c3bd7ff8-3b7a-4023-9262-bfa2cce7efd8_SetDate">
    <vt:lpwstr>2025-05-20T09:05:41Z</vt:lpwstr>
  </property>
  <property fmtid="{D5CDD505-2E9C-101B-9397-08002B2CF9AE}" pid="4" name="MSIP_Label_c3bd7ff8-3b7a-4023-9262-bfa2cce7efd8_Method">
    <vt:lpwstr>Standard</vt:lpwstr>
  </property>
  <property fmtid="{D5CDD505-2E9C-101B-9397-08002B2CF9AE}" pid="5" name="MSIP_Label_c3bd7ff8-3b7a-4023-9262-bfa2cce7efd8_Name">
    <vt:lpwstr>Confidential</vt:lpwstr>
  </property>
  <property fmtid="{D5CDD505-2E9C-101B-9397-08002B2CF9AE}" pid="6" name="MSIP_Label_c3bd7ff8-3b7a-4023-9262-bfa2cce7efd8_SiteId">
    <vt:lpwstr>981b638a-0626-416d-a1b6-ce0e128c00bb</vt:lpwstr>
  </property>
  <property fmtid="{D5CDD505-2E9C-101B-9397-08002B2CF9AE}" pid="7" name="MSIP_Label_c3bd7ff8-3b7a-4023-9262-bfa2cce7efd8_ActionId">
    <vt:lpwstr>86eed9ba-bb4a-48a8-9d2d-260c7f373926</vt:lpwstr>
  </property>
  <property fmtid="{D5CDD505-2E9C-101B-9397-08002B2CF9AE}" pid="8" name="MSIP_Label_c3bd7ff8-3b7a-4023-9262-bfa2cce7efd8_ContentBits">
    <vt:lpwstr>0</vt:lpwstr>
  </property>
  <property fmtid="{D5CDD505-2E9C-101B-9397-08002B2CF9AE}" pid="9" name="MSIP_Label_c3bd7ff8-3b7a-4023-9262-bfa2cce7efd8_Tag">
    <vt:lpwstr>10, 3, 0, 1</vt:lpwstr>
  </property>
</Properties>
</file>