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6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6" d="100"/>
          <a:sy n="86" d="100"/>
        </p:scale>
        <p:origin x="562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1/20/2020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415872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1/20/2020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712817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1/20/2020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426551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1/20/2020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19029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1/20/2020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94365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1/20/2020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32524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1/20/2020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10227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1/20/2020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08208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07D986-8816-4272-A432-0437A28A9828}" type="datetime1">
              <a:rPr lang="en-US" smtClean="0"/>
              <a:t>1/20/2020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2920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D5506EE-1026-4F35-9ACC-BD05BE0F9B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2A279-0833-481D-8C56-F67FD0AC6C50}" type="datetime1">
              <a:rPr lang="en-US" smtClean="0"/>
              <a:t>1/20/2020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7696E5F-8D95-4450-AE52-5438E6EDE2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B2253-74CC-409E-BEB0-F8EFCFCB56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98148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1B68A5B-D9FA-424B-A4EB-30E7223836B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F33D6B0-F070-45C4-A472-19F432BE39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7DA83-5663-4C9C-B9AA-0B40A3DAFF81}" type="datetime1">
              <a:rPr lang="en-US" smtClean="0"/>
              <a:t>1/20/2020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975399F-DAB2-410D-967F-ED17E6F79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F762A46F-6BE5-4D12-9412-5CA7672EA8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97356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1/20/2020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721578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85" r:id="rId5"/>
    <p:sldLayoutId id="2147483679" r:id="rId6"/>
    <p:sldLayoutId id="2147483680" r:id="rId7"/>
    <p:sldLayoutId id="2147483681" r:id="rId8"/>
    <p:sldLayoutId id="2147483684" r:id="rId9"/>
    <p:sldLayoutId id="2147483682" r:id="rId10"/>
    <p:sldLayoutId id="2147483683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600" i="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1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davidson.libguides.com/c.php?g=349327&amp;p=2361764" TargetMode="External"/><Relationship Id="rId2" Type="http://schemas.openxmlformats.org/officeDocument/2006/relationships/hyperlink" Target="https://www.goodreads.com/author/quotes/1077326.J_K_Rowlin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482F060-A4AF-4E0B-B364-7C6BA4AE9C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6220" y="0"/>
            <a:ext cx="464131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06DC773-A8FD-4115-93DB-FFECDC49FAF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4814" y="640080"/>
            <a:ext cx="3659246" cy="2850319"/>
          </a:xfrm>
        </p:spPr>
        <p:txBody>
          <a:bodyPr>
            <a:normAutofit/>
          </a:bodyPr>
          <a:lstStyle/>
          <a:p>
            <a:r>
              <a:rPr lang="en-GB" sz="38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Referencing:</a:t>
            </a:r>
            <a:br>
              <a:rPr lang="en-GB" sz="38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38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Academic Study Skills For Students</a:t>
            </a:r>
            <a:br>
              <a:rPr lang="en-GB" sz="38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38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ECGE4001Q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31202B3-B3BF-443D-BDA1-6D6DC751CBC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4814" y="3812134"/>
            <a:ext cx="3659246" cy="2349823"/>
          </a:xfrm>
        </p:spPr>
        <p:txBody>
          <a:bodyPr>
            <a:normAutofit/>
          </a:bodyPr>
          <a:lstStyle/>
          <a:p>
            <a:r>
              <a:rPr lang="en-GB" sz="18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Paige Ncube</a:t>
            </a:r>
          </a:p>
          <a:p>
            <a:endParaRPr lang="en-GB" sz="1800" dirty="0">
              <a:solidFill>
                <a:srgbClr val="FFFFFF"/>
              </a:solidFill>
            </a:endParaRP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9EB6DAA-2F0C-43D5-A577-15D5D2C4E3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22797" y="3651268"/>
            <a:ext cx="33832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>
            <a:extLst>
              <a:ext uri="{FF2B5EF4-FFF2-40B4-BE49-F238E27FC236}">
                <a16:creationId xmlns:a16="http://schemas.microsoft.com/office/drawing/2014/main" id="{2BD777E7-64A2-4D6F-B94C-75C1056AEAA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017"/>
          <a:stretch/>
        </p:blipFill>
        <p:spPr>
          <a:xfrm>
            <a:off x="4635095" y="10"/>
            <a:ext cx="7556889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749985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AFC6DB-CA93-4A18-8B67-56E462427C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is Harvard referencing 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C150F4-C36E-47DE-B66F-7D0D14CAFF7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Acknowledging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Source of Material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Evidence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94461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77DF6A-0A97-48A1-AF35-F6780D4113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When do we reference 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2D6296-9C3D-43EE-B5F4-3F9BF3526C5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Using work done by another person or other people</a:t>
            </a:r>
          </a:p>
          <a:p>
            <a:pPr marL="0" indent="0">
              <a:buNone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Magazine, Book, Newspaper, Song, TV program, Movie, Web page, Computer program, Letter, Advertisement, or any other source. </a:t>
            </a:r>
          </a:p>
        </p:txBody>
      </p:sp>
    </p:spTree>
    <p:extLst>
      <p:ext uri="{BB962C8B-B14F-4D97-AF65-F5344CB8AC3E}">
        <p14:creationId xmlns:p14="http://schemas.microsoft.com/office/powerpoint/2010/main" val="15047002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D28007-BDD3-4F70-8D7A-536CE76373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No need to reference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441B18-1239-43AB-925E-DFE83217DE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Own Ideas or findings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Common Knowledge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Confidential information</a:t>
            </a:r>
          </a:p>
        </p:txBody>
      </p:sp>
    </p:spTree>
    <p:extLst>
      <p:ext uri="{BB962C8B-B14F-4D97-AF65-F5344CB8AC3E}">
        <p14:creationId xmlns:p14="http://schemas.microsoft.com/office/powerpoint/2010/main" val="22409505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87EFEF-BF56-44F6-90C9-860E29C614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6026" y="0"/>
            <a:ext cx="9566577" cy="1080412"/>
          </a:xfrm>
        </p:spPr>
        <p:txBody>
          <a:bodyPr/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Referencing Books-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C8BB34-B872-4301-A6A1-CD0883FEBF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6026" y="2024108"/>
            <a:ext cx="10649654" cy="4208015"/>
          </a:xfrm>
        </p:spPr>
        <p:txBody>
          <a:bodyPr>
            <a:normAutofit fontScale="70000" lnSpcReduction="2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Author(s)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1 Author- Ncube, P.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2 Authors- Thomas, C and Ncube, P.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4 Authors or more- Ncube, P. et al.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Year of Publication (In round Brackets)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(2020)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Title (In Italics)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How to Reference a book.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Place of publication: Publisher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Carmarthen: University of Wales Trinity St David, School of Advocacy.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Series and volume number (where relevant)</a:t>
            </a:r>
          </a:p>
          <a:p>
            <a:pPr marL="0" indent="0">
              <a:buNone/>
            </a:pPr>
            <a:endParaRPr lang="en-GB" dirty="0"/>
          </a:p>
          <a:p>
            <a:pPr>
              <a:buFont typeface="Wingdings" panose="05000000000000000000" pitchFamily="2" charset="2"/>
              <a:buChar char="§"/>
            </a:pPr>
            <a:endParaRPr lang="en-GB" dirty="0"/>
          </a:p>
          <a:p>
            <a:pPr>
              <a:buFont typeface="Wingdings" panose="05000000000000000000" pitchFamily="2" charset="2"/>
              <a:buChar char="§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038168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1EBC4F-2A96-4A32-9467-E12C7F53E2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Refencing books- In text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D99330-ECAE-4618-AD9A-C9D95C7E620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text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1 Author- Rowling (1997) argues that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“It does not do to dwell on dreams and forget to live.”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2 Authors- Pearce and Shields (2019, p. 17) suggest that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“it is important that in your references, you follow the format exactly to all your sources”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4 or more Authors- Ncube et al, (2020, pp. 20-22)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33982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751A15-477C-42B0-BB91-FF422DF331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Journal Article-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0818C0-C7F5-4612-98D5-BD9414D1CA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Author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Year of publication (in rounded brackets)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Title of article (in single quotation marks)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Title of Journal (in italics- Capitalise first letter each word in title except for linking words such as and, of, the, for)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Issue information (that is, volume (unbracketed) and, where applicable, supplement or part number, month or season (all in round brackets)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Page Reference (if available)</a:t>
            </a:r>
          </a:p>
        </p:txBody>
      </p:sp>
    </p:spTree>
    <p:extLst>
      <p:ext uri="{BB962C8B-B14F-4D97-AF65-F5344CB8AC3E}">
        <p14:creationId xmlns:p14="http://schemas.microsoft.com/office/powerpoint/2010/main" val="27956954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B7F1A1-CC69-4D4C-834F-AF903F3598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Journal Article- In text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F5003E-CB1F-41BC-ACC1-008B178FF2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her study (Ncube, 2020)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their study (Ncube and Thomas, 2020)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their Study (Ncube et al., 2020)</a:t>
            </a:r>
          </a:p>
        </p:txBody>
      </p:sp>
    </p:spTree>
    <p:extLst>
      <p:ext uri="{BB962C8B-B14F-4D97-AF65-F5344CB8AC3E}">
        <p14:creationId xmlns:p14="http://schemas.microsoft.com/office/powerpoint/2010/main" val="14001642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F3B2C7-94B3-4FB6-A7C7-92BC695A9F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Web Pages Individual &amp; Organisation Authors -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6A53BA-208B-4174-BE89-455673F332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1 Author or Organisation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Year of site publication/ last updated (round brackets)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Title of web page (in italics)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Available at: URL (Accessed: date)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9638030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F3B2C7-94B3-4FB6-A7C7-92BC695A9F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Web Pages Individual &amp; Organisation Authors – In text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6A53BA-208B-4174-BE89-455673F332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Ncube (2020) suggested that the individual…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After reviewing current policy (Welsh Government, 2018) started the process for Childcare Funding (Wales) Act 2019. </a:t>
            </a:r>
          </a:p>
        </p:txBody>
      </p:sp>
    </p:spTree>
    <p:extLst>
      <p:ext uri="{BB962C8B-B14F-4D97-AF65-F5344CB8AC3E}">
        <p14:creationId xmlns:p14="http://schemas.microsoft.com/office/powerpoint/2010/main" val="295970444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9E0699-FA79-4167-81FE-0ADB83A250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6AD4C4-205B-4E56-96D5-65AFA36974B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Avoiding Plagiarism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Referencing accurately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Referencing all sources even with no date. </a:t>
            </a:r>
          </a:p>
        </p:txBody>
      </p:sp>
    </p:spTree>
    <p:extLst>
      <p:ext uri="{BB962C8B-B14F-4D97-AF65-F5344CB8AC3E}">
        <p14:creationId xmlns:p14="http://schemas.microsoft.com/office/powerpoint/2010/main" val="161219178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16CE87-7740-4FB3-BC87-808122ED2B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CD2223-E6F3-43D7-B33E-3FE0B640A4D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Assembly.wales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(2018). 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Childcare Funding (Wales) Bill | National Assembly for Wales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[online] Available at: http://www.senedd.assembly.wales/mgIssueHistoryHome.aspx?IId=21394 (Accessed 10 Jan. 2020).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Auckland.ac.nz. (2016). </a:t>
            </a:r>
            <a:r>
              <a:rPr lang="en-GB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ReferenCite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- Essentials - When do you need to reference?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[online] Available at: https://www.cite.auckland.ac.nz/4_2.html (Accessed 11 Jan. 2020).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Goodreads.com. (2019). 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J.K. Rowling Quotes  (Author of Harry Potter and the Sorcerer’s Stone)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[online] Available at: </a:t>
            </a:r>
            <a:r>
              <a:rPr lang="en-GB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https://www.goodreads.com/author/quotes/1077326.J_K_Rowling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 10 Jan. 2020).</a:t>
            </a:r>
          </a:p>
          <a:p>
            <a:pPr marL="0" indent="0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Libguides.com. (2009). 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Research Guides: Citing Sources: When You Don’t Need to Cite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[online] Available at: </a:t>
            </a:r>
            <a:r>
              <a:rPr lang="en-GB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https://davidson.libguides.com/c.php?g=349327&amp;p=2361764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 11 Jan. 2020).</a:t>
            </a:r>
          </a:p>
          <a:p>
            <a:pPr marL="0" indent="0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Pearce, R. and Shields, G. (2019). 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Cite them right the essential referencing guide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11th edition ed. London: Red Globe Press, pp.1–39.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‌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505518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VTI">
  <a:themeElements>
    <a:clrScheme name="AnalogousFromLightSeedLeftStep">
      <a:dk1>
        <a:srgbClr val="000000"/>
      </a:dk1>
      <a:lt1>
        <a:srgbClr val="FFFFFF"/>
      </a:lt1>
      <a:dk2>
        <a:srgbClr val="223A3C"/>
      </a:dk2>
      <a:lt2>
        <a:srgbClr val="E8E4E2"/>
      </a:lt2>
      <a:accent1>
        <a:srgbClr val="7CA8BC"/>
      </a:accent1>
      <a:accent2>
        <a:srgbClr val="72ADA7"/>
      </a:accent2>
      <a:accent3>
        <a:srgbClr val="7FAB94"/>
      </a:accent3>
      <a:accent4>
        <a:srgbClr val="73AE77"/>
      </a:accent4>
      <a:accent5>
        <a:srgbClr val="8DA97D"/>
      </a:accent5>
      <a:accent6>
        <a:srgbClr val="9AA76E"/>
      </a:accent6>
      <a:hlink>
        <a:srgbClr val="A8765E"/>
      </a:hlink>
      <a:folHlink>
        <a:srgbClr val="7F7F7F"/>
      </a:folHlink>
    </a:clrScheme>
    <a:fontScheme name="Retrospect">
      <a:majorFont>
        <a:latin typeface="Georgia Pro Cond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Speak Pro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VTI" id="{ABE3C30C-0FC0-4450-828E-52DE70F1BCCB}" vid="{A6E2497D-935A-4CFD-B9FD-6DCB15FA68B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291</TotalTime>
  <Words>686</Words>
  <Application>Microsoft Office PowerPoint</Application>
  <PresentationFormat>Widescreen</PresentationFormat>
  <Paragraphs>68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Calibri</vt:lpstr>
      <vt:lpstr>Georgia Pro Cond Light</vt:lpstr>
      <vt:lpstr>Speak Pro</vt:lpstr>
      <vt:lpstr>Times New Roman</vt:lpstr>
      <vt:lpstr>Wingdings</vt:lpstr>
      <vt:lpstr>RetrospectVTI</vt:lpstr>
      <vt:lpstr>Referencing: Academic Study Skills For Students ECGE4001Q</vt:lpstr>
      <vt:lpstr>What is Harvard referencing ?</vt:lpstr>
      <vt:lpstr>When do we reference ?</vt:lpstr>
      <vt:lpstr>No need to reference</vt:lpstr>
      <vt:lpstr>Referencing Books- list</vt:lpstr>
      <vt:lpstr>Refencing books- In text</vt:lpstr>
      <vt:lpstr>Journal Article- list</vt:lpstr>
      <vt:lpstr>Journal Article- In text</vt:lpstr>
      <vt:lpstr>Web Pages Individual &amp; Organisation Authors - list</vt:lpstr>
      <vt:lpstr>Web Pages Individual &amp; Organisation Authors – In text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Referencing: Academic Study Skills For Students ECGE4001Q</dc:title>
  <dc:creator>paigencube@gmail.com</dc:creator>
  <cp:lastModifiedBy>paigencube@gmail.com</cp:lastModifiedBy>
  <cp:revision>16</cp:revision>
  <dcterms:created xsi:type="dcterms:W3CDTF">2020-01-19T19:27:51Z</dcterms:created>
  <dcterms:modified xsi:type="dcterms:W3CDTF">2020-01-20T20:35:09Z</dcterms:modified>
</cp:coreProperties>
</file>