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68"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4"/>
  </p:normalViewPr>
  <p:slideViewPr>
    <p:cSldViewPr snapToGrid="0" snapToObjects="1">
      <p:cViewPr varScale="1">
        <p:scale>
          <a:sx n="121" d="100"/>
          <a:sy n="121" d="100"/>
        </p:scale>
        <p:origin x="74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image" Target="../media/image6.jpeg"/><Relationship Id="rId6" Type="http://schemas.openxmlformats.org/officeDocument/2006/relationships/image" Target="../media/image11.jpeg"/><Relationship Id="rId5" Type="http://schemas.openxmlformats.org/officeDocument/2006/relationships/image" Target="../media/image10.jpg"/><Relationship Id="rId4" Type="http://schemas.openxmlformats.org/officeDocument/2006/relationships/image" Target="../media/image9.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eg"/><Relationship Id="rId1" Type="http://schemas.openxmlformats.org/officeDocument/2006/relationships/image" Target="../media/image6.jpeg"/><Relationship Id="rId6" Type="http://schemas.openxmlformats.org/officeDocument/2006/relationships/image" Target="../media/image8.jpeg"/><Relationship Id="rId5" Type="http://schemas.openxmlformats.org/officeDocument/2006/relationships/image" Target="../media/image11.jpeg"/><Relationship Id="rId4" Type="http://schemas.openxmlformats.org/officeDocument/2006/relationships/image" Target="../media/image7.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EA6CA2-CCC3-4F0B-826D-C141A99E2092}"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13EE297C-862F-4736-A96C-3251891D2045}">
      <dgm:prSet/>
      <dgm:spPr/>
      <dgm:t>
        <a:bodyPr/>
        <a:lstStyle/>
        <a:p>
          <a:r>
            <a:rPr lang="en-GB" i="1" dirty="0"/>
            <a:t>De </a:t>
          </a:r>
          <a:r>
            <a:rPr lang="en-GB" i="1" dirty="0" err="1"/>
            <a:t>Excidio</a:t>
          </a:r>
          <a:r>
            <a:rPr lang="en-GB" i="1" dirty="0"/>
            <a:t> Britanniae,</a:t>
          </a:r>
          <a:r>
            <a:rPr lang="en-GB" dirty="0"/>
            <a:t> 	(Gildas) 	</a:t>
          </a:r>
          <a:endParaRPr lang="en-US" dirty="0"/>
        </a:p>
      </dgm:t>
    </dgm:pt>
    <dgm:pt modelId="{8696BF84-C921-48F4-A6D4-4D32F1FDDF55}" type="parTrans" cxnId="{86BAE535-CBE7-4FDA-A178-67F7C5312C5D}">
      <dgm:prSet/>
      <dgm:spPr/>
      <dgm:t>
        <a:bodyPr/>
        <a:lstStyle/>
        <a:p>
          <a:endParaRPr lang="en-US"/>
        </a:p>
      </dgm:t>
    </dgm:pt>
    <dgm:pt modelId="{E2BD3781-9AA3-45B6-9E8C-2B33B51D424B}" type="sibTrans" cxnId="{86BAE535-CBE7-4FDA-A178-67F7C5312C5D}">
      <dgm:prSet/>
      <dgm:spPr/>
      <dgm:t>
        <a:bodyPr/>
        <a:lstStyle/>
        <a:p>
          <a:endParaRPr lang="en-US"/>
        </a:p>
      </dgm:t>
    </dgm:pt>
    <dgm:pt modelId="{437A33F5-1D06-45B8-8DAB-4B04C8C35D45}">
      <dgm:prSet/>
      <dgm:spPr/>
      <dgm:t>
        <a:bodyPr/>
        <a:lstStyle/>
        <a:p>
          <a:r>
            <a:rPr lang="en-GB" i="1" dirty="0"/>
            <a:t>Historia Brittonum,</a:t>
          </a:r>
          <a:r>
            <a:rPr lang="en-GB" dirty="0"/>
            <a:t> 	(</a:t>
          </a:r>
          <a:r>
            <a:rPr lang="en-GB" dirty="0" err="1"/>
            <a:t>Nennius</a:t>
          </a:r>
          <a:r>
            <a:rPr lang="en-GB" dirty="0"/>
            <a:t>)</a:t>
          </a:r>
          <a:endParaRPr lang="en-US" dirty="0"/>
        </a:p>
      </dgm:t>
    </dgm:pt>
    <dgm:pt modelId="{DE497A29-C3E2-42BD-83D6-DECE107AB6F5}" type="parTrans" cxnId="{E6C3FAC6-7BDA-49FB-B0EE-4D499F7078E9}">
      <dgm:prSet/>
      <dgm:spPr/>
      <dgm:t>
        <a:bodyPr/>
        <a:lstStyle/>
        <a:p>
          <a:endParaRPr lang="en-US"/>
        </a:p>
      </dgm:t>
    </dgm:pt>
    <dgm:pt modelId="{596B31F1-A51C-4EA5-8E1D-E74F5014B3C0}" type="sibTrans" cxnId="{E6C3FAC6-7BDA-49FB-B0EE-4D499F7078E9}">
      <dgm:prSet/>
      <dgm:spPr/>
      <dgm:t>
        <a:bodyPr/>
        <a:lstStyle/>
        <a:p>
          <a:endParaRPr lang="en-US"/>
        </a:p>
      </dgm:t>
    </dgm:pt>
    <dgm:pt modelId="{A48F8EE2-CD6D-49BA-9413-07B710AB3EF5}">
      <dgm:prSet/>
      <dgm:spPr/>
      <dgm:t>
        <a:bodyPr/>
        <a:lstStyle/>
        <a:p>
          <a:r>
            <a:rPr lang="en-GB" dirty="0"/>
            <a:t>Annales Cambriae,             (Included in the </a:t>
          </a:r>
          <a:r>
            <a:rPr lang="en-GB" dirty="0" err="1"/>
            <a:t>Nennius</a:t>
          </a:r>
          <a:r>
            <a:rPr lang="en-GB" dirty="0"/>
            <a:t>    manuscript)</a:t>
          </a:r>
          <a:endParaRPr lang="en-US" dirty="0"/>
        </a:p>
      </dgm:t>
    </dgm:pt>
    <dgm:pt modelId="{26666142-1A4E-4C7A-9A6F-9A6682D681CB}" type="parTrans" cxnId="{F868936A-B884-4101-AC60-4A9B5D818BEB}">
      <dgm:prSet/>
      <dgm:spPr/>
      <dgm:t>
        <a:bodyPr/>
        <a:lstStyle/>
        <a:p>
          <a:endParaRPr lang="en-US"/>
        </a:p>
      </dgm:t>
    </dgm:pt>
    <dgm:pt modelId="{6D157A14-2691-4140-B2AD-BF7F85F230AD}" type="sibTrans" cxnId="{F868936A-B884-4101-AC60-4A9B5D818BEB}">
      <dgm:prSet/>
      <dgm:spPr/>
      <dgm:t>
        <a:bodyPr/>
        <a:lstStyle/>
        <a:p>
          <a:endParaRPr lang="en-US"/>
        </a:p>
      </dgm:t>
    </dgm:pt>
    <dgm:pt modelId="{1945B9EB-B967-4073-9CA7-26AD337F2F20}">
      <dgm:prSet/>
      <dgm:spPr/>
      <dgm:t>
        <a:bodyPr/>
        <a:lstStyle/>
        <a:p>
          <a:r>
            <a:rPr lang="en-GB" i="1" dirty="0"/>
            <a:t>Y Gododdin,</a:t>
          </a:r>
          <a:r>
            <a:rPr lang="en-GB" dirty="0"/>
            <a:t>		(</a:t>
          </a:r>
          <a:r>
            <a:rPr lang="en-GB" dirty="0" err="1"/>
            <a:t>Aneirin</a:t>
          </a:r>
          <a:r>
            <a:rPr lang="en-GB" dirty="0"/>
            <a:t>)</a:t>
          </a:r>
          <a:endParaRPr lang="en-US" dirty="0"/>
        </a:p>
      </dgm:t>
    </dgm:pt>
    <dgm:pt modelId="{047E5BEA-FE9F-4A26-B2C8-7D820273BC90}" type="parTrans" cxnId="{9C2DD0CD-3569-47C4-8607-403D36795352}">
      <dgm:prSet/>
      <dgm:spPr/>
      <dgm:t>
        <a:bodyPr/>
        <a:lstStyle/>
        <a:p>
          <a:endParaRPr lang="en-US"/>
        </a:p>
      </dgm:t>
    </dgm:pt>
    <dgm:pt modelId="{45F3AA28-7996-428B-B204-1CE08E277625}" type="sibTrans" cxnId="{9C2DD0CD-3569-47C4-8607-403D36795352}">
      <dgm:prSet/>
      <dgm:spPr/>
      <dgm:t>
        <a:bodyPr/>
        <a:lstStyle/>
        <a:p>
          <a:endParaRPr lang="en-US"/>
        </a:p>
      </dgm:t>
    </dgm:pt>
    <dgm:pt modelId="{670984A8-B806-43D0-B7A1-620AEDC22B9C}">
      <dgm:prSet/>
      <dgm:spPr/>
      <dgm:t>
        <a:bodyPr/>
        <a:lstStyle/>
        <a:p>
          <a:r>
            <a:rPr lang="en-GB"/>
            <a:t>Four or five Gaelic sources 	</a:t>
          </a:r>
          <a:endParaRPr lang="en-US"/>
        </a:p>
      </dgm:t>
    </dgm:pt>
    <dgm:pt modelId="{F2E4B1C2-F367-4FD3-AA7E-4055316F678A}" type="parTrans" cxnId="{E107CF20-BFEA-4FF0-B64C-7FC85DAEDD35}">
      <dgm:prSet/>
      <dgm:spPr/>
      <dgm:t>
        <a:bodyPr/>
        <a:lstStyle/>
        <a:p>
          <a:endParaRPr lang="en-US"/>
        </a:p>
      </dgm:t>
    </dgm:pt>
    <dgm:pt modelId="{E578E9AD-E988-4F7E-9B8B-7E6BAD461493}" type="sibTrans" cxnId="{E107CF20-BFEA-4FF0-B64C-7FC85DAEDD35}">
      <dgm:prSet/>
      <dgm:spPr/>
      <dgm:t>
        <a:bodyPr/>
        <a:lstStyle/>
        <a:p>
          <a:endParaRPr lang="en-US"/>
        </a:p>
      </dgm:t>
    </dgm:pt>
    <dgm:pt modelId="{FECCB7DA-C1A2-6649-89E0-3B50D25DD1CB}" type="pres">
      <dgm:prSet presAssocID="{C9EA6CA2-CCC3-4F0B-826D-C141A99E2092}" presName="diagram" presStyleCnt="0">
        <dgm:presLayoutVars>
          <dgm:dir/>
          <dgm:resizeHandles val="exact"/>
        </dgm:presLayoutVars>
      </dgm:prSet>
      <dgm:spPr/>
    </dgm:pt>
    <dgm:pt modelId="{316E3C72-C8FC-AA43-89A5-5618DC81CD28}" type="pres">
      <dgm:prSet presAssocID="{13EE297C-862F-4736-A96C-3251891D2045}" presName="node" presStyleLbl="node1" presStyleIdx="0" presStyleCnt="5">
        <dgm:presLayoutVars>
          <dgm:bulletEnabled val="1"/>
        </dgm:presLayoutVars>
      </dgm:prSet>
      <dgm:spPr/>
    </dgm:pt>
    <dgm:pt modelId="{257B0F99-895F-1141-BD7B-88DE048BAD0D}" type="pres">
      <dgm:prSet presAssocID="{E2BD3781-9AA3-45B6-9E8C-2B33B51D424B}" presName="sibTrans" presStyleCnt="0"/>
      <dgm:spPr/>
    </dgm:pt>
    <dgm:pt modelId="{8394AA6A-72BF-DB40-936A-126C5960B422}" type="pres">
      <dgm:prSet presAssocID="{437A33F5-1D06-45B8-8DAB-4B04C8C35D45}" presName="node" presStyleLbl="node1" presStyleIdx="1" presStyleCnt="5">
        <dgm:presLayoutVars>
          <dgm:bulletEnabled val="1"/>
        </dgm:presLayoutVars>
      </dgm:prSet>
      <dgm:spPr/>
    </dgm:pt>
    <dgm:pt modelId="{E9185AD6-0CA4-9840-BF90-BA45228CAE9D}" type="pres">
      <dgm:prSet presAssocID="{596B31F1-A51C-4EA5-8E1D-E74F5014B3C0}" presName="sibTrans" presStyleCnt="0"/>
      <dgm:spPr/>
    </dgm:pt>
    <dgm:pt modelId="{2A73AE91-466F-9746-A22E-908E679968C3}" type="pres">
      <dgm:prSet presAssocID="{A48F8EE2-CD6D-49BA-9413-07B710AB3EF5}" presName="node" presStyleLbl="node1" presStyleIdx="2" presStyleCnt="5">
        <dgm:presLayoutVars>
          <dgm:bulletEnabled val="1"/>
        </dgm:presLayoutVars>
      </dgm:prSet>
      <dgm:spPr/>
    </dgm:pt>
    <dgm:pt modelId="{1D98F9F1-41A1-CF49-97A4-9DCB3085673A}" type="pres">
      <dgm:prSet presAssocID="{6D157A14-2691-4140-B2AD-BF7F85F230AD}" presName="sibTrans" presStyleCnt="0"/>
      <dgm:spPr/>
    </dgm:pt>
    <dgm:pt modelId="{F0AF3E15-ABC1-9E47-B066-0F0F168AB26B}" type="pres">
      <dgm:prSet presAssocID="{1945B9EB-B967-4073-9CA7-26AD337F2F20}" presName="node" presStyleLbl="node1" presStyleIdx="3" presStyleCnt="5">
        <dgm:presLayoutVars>
          <dgm:bulletEnabled val="1"/>
        </dgm:presLayoutVars>
      </dgm:prSet>
      <dgm:spPr/>
    </dgm:pt>
    <dgm:pt modelId="{06C2E807-F7FE-764D-983E-58211FD2364D}" type="pres">
      <dgm:prSet presAssocID="{45F3AA28-7996-428B-B204-1CE08E277625}" presName="sibTrans" presStyleCnt="0"/>
      <dgm:spPr/>
    </dgm:pt>
    <dgm:pt modelId="{7C18B829-146F-5646-A479-610536E91AA6}" type="pres">
      <dgm:prSet presAssocID="{670984A8-B806-43D0-B7A1-620AEDC22B9C}" presName="node" presStyleLbl="node1" presStyleIdx="4" presStyleCnt="5">
        <dgm:presLayoutVars>
          <dgm:bulletEnabled val="1"/>
        </dgm:presLayoutVars>
      </dgm:prSet>
      <dgm:spPr/>
    </dgm:pt>
  </dgm:ptLst>
  <dgm:cxnLst>
    <dgm:cxn modelId="{E107CF20-BFEA-4FF0-B64C-7FC85DAEDD35}" srcId="{C9EA6CA2-CCC3-4F0B-826D-C141A99E2092}" destId="{670984A8-B806-43D0-B7A1-620AEDC22B9C}" srcOrd="4" destOrd="0" parTransId="{F2E4B1C2-F367-4FD3-AA7E-4055316F678A}" sibTransId="{E578E9AD-E988-4F7E-9B8B-7E6BAD461493}"/>
    <dgm:cxn modelId="{86BAE535-CBE7-4FDA-A178-67F7C5312C5D}" srcId="{C9EA6CA2-CCC3-4F0B-826D-C141A99E2092}" destId="{13EE297C-862F-4736-A96C-3251891D2045}" srcOrd="0" destOrd="0" parTransId="{8696BF84-C921-48F4-A6D4-4D32F1FDDF55}" sibTransId="{E2BD3781-9AA3-45B6-9E8C-2B33B51D424B}"/>
    <dgm:cxn modelId="{6E213D49-2B45-9444-AA38-FB62503E3380}" type="presOf" srcId="{670984A8-B806-43D0-B7A1-620AEDC22B9C}" destId="{7C18B829-146F-5646-A479-610536E91AA6}" srcOrd="0" destOrd="0" presId="urn:microsoft.com/office/officeart/2005/8/layout/default"/>
    <dgm:cxn modelId="{F868936A-B884-4101-AC60-4A9B5D818BEB}" srcId="{C9EA6CA2-CCC3-4F0B-826D-C141A99E2092}" destId="{A48F8EE2-CD6D-49BA-9413-07B710AB3EF5}" srcOrd="2" destOrd="0" parTransId="{26666142-1A4E-4C7A-9A6F-9A6682D681CB}" sibTransId="{6D157A14-2691-4140-B2AD-BF7F85F230AD}"/>
    <dgm:cxn modelId="{97B4D576-B11C-DC41-9DA2-B29774D1FC6C}" type="presOf" srcId="{13EE297C-862F-4736-A96C-3251891D2045}" destId="{316E3C72-C8FC-AA43-89A5-5618DC81CD28}" srcOrd="0" destOrd="0" presId="urn:microsoft.com/office/officeart/2005/8/layout/default"/>
    <dgm:cxn modelId="{9F7B5695-360B-4C4C-8F02-42055C8CA4ED}" type="presOf" srcId="{C9EA6CA2-CCC3-4F0B-826D-C141A99E2092}" destId="{FECCB7DA-C1A2-6649-89E0-3B50D25DD1CB}" srcOrd="0" destOrd="0" presId="urn:microsoft.com/office/officeart/2005/8/layout/default"/>
    <dgm:cxn modelId="{31503EB7-FE6B-E04D-80BA-67919C4F5E36}" type="presOf" srcId="{437A33F5-1D06-45B8-8DAB-4B04C8C35D45}" destId="{8394AA6A-72BF-DB40-936A-126C5960B422}" srcOrd="0" destOrd="0" presId="urn:microsoft.com/office/officeart/2005/8/layout/default"/>
    <dgm:cxn modelId="{E6C3FAC6-7BDA-49FB-B0EE-4D499F7078E9}" srcId="{C9EA6CA2-CCC3-4F0B-826D-C141A99E2092}" destId="{437A33F5-1D06-45B8-8DAB-4B04C8C35D45}" srcOrd="1" destOrd="0" parTransId="{DE497A29-C3E2-42BD-83D6-DECE107AB6F5}" sibTransId="{596B31F1-A51C-4EA5-8E1D-E74F5014B3C0}"/>
    <dgm:cxn modelId="{9C2DD0CD-3569-47C4-8607-403D36795352}" srcId="{C9EA6CA2-CCC3-4F0B-826D-C141A99E2092}" destId="{1945B9EB-B967-4073-9CA7-26AD337F2F20}" srcOrd="3" destOrd="0" parTransId="{047E5BEA-FE9F-4A26-B2C8-7D820273BC90}" sibTransId="{45F3AA28-7996-428B-B204-1CE08E277625}"/>
    <dgm:cxn modelId="{964BA2E4-4E72-D44E-A691-90E49C813DFB}" type="presOf" srcId="{1945B9EB-B967-4073-9CA7-26AD337F2F20}" destId="{F0AF3E15-ABC1-9E47-B066-0F0F168AB26B}" srcOrd="0" destOrd="0" presId="urn:microsoft.com/office/officeart/2005/8/layout/default"/>
    <dgm:cxn modelId="{924C9FFF-2466-2B4C-8FD9-F47D2340C590}" type="presOf" srcId="{A48F8EE2-CD6D-49BA-9413-07B710AB3EF5}" destId="{2A73AE91-466F-9746-A22E-908E679968C3}" srcOrd="0" destOrd="0" presId="urn:microsoft.com/office/officeart/2005/8/layout/default"/>
    <dgm:cxn modelId="{99CF4C59-DF55-3040-A090-34E78D9F34AE}" type="presParOf" srcId="{FECCB7DA-C1A2-6649-89E0-3B50D25DD1CB}" destId="{316E3C72-C8FC-AA43-89A5-5618DC81CD28}" srcOrd="0" destOrd="0" presId="urn:microsoft.com/office/officeart/2005/8/layout/default"/>
    <dgm:cxn modelId="{B7DE237D-D2F1-584F-B865-E47BD878ED4F}" type="presParOf" srcId="{FECCB7DA-C1A2-6649-89E0-3B50D25DD1CB}" destId="{257B0F99-895F-1141-BD7B-88DE048BAD0D}" srcOrd="1" destOrd="0" presId="urn:microsoft.com/office/officeart/2005/8/layout/default"/>
    <dgm:cxn modelId="{4A0F6313-64B7-C744-B11A-0DE8E4E089D4}" type="presParOf" srcId="{FECCB7DA-C1A2-6649-89E0-3B50D25DD1CB}" destId="{8394AA6A-72BF-DB40-936A-126C5960B422}" srcOrd="2" destOrd="0" presId="urn:microsoft.com/office/officeart/2005/8/layout/default"/>
    <dgm:cxn modelId="{E0BFB093-3409-8343-9B28-D049D3C2C449}" type="presParOf" srcId="{FECCB7DA-C1A2-6649-89E0-3B50D25DD1CB}" destId="{E9185AD6-0CA4-9840-BF90-BA45228CAE9D}" srcOrd="3" destOrd="0" presId="urn:microsoft.com/office/officeart/2005/8/layout/default"/>
    <dgm:cxn modelId="{8B16C1F0-BB0F-1C49-BDB3-783DB87EE638}" type="presParOf" srcId="{FECCB7DA-C1A2-6649-89E0-3B50D25DD1CB}" destId="{2A73AE91-466F-9746-A22E-908E679968C3}" srcOrd="4" destOrd="0" presId="urn:microsoft.com/office/officeart/2005/8/layout/default"/>
    <dgm:cxn modelId="{AC141492-E1AE-EB42-866A-3A3BB3B5D005}" type="presParOf" srcId="{FECCB7DA-C1A2-6649-89E0-3B50D25DD1CB}" destId="{1D98F9F1-41A1-CF49-97A4-9DCB3085673A}" srcOrd="5" destOrd="0" presId="urn:microsoft.com/office/officeart/2005/8/layout/default"/>
    <dgm:cxn modelId="{64ADDA60-3119-014E-A2C9-325364CEFD74}" type="presParOf" srcId="{FECCB7DA-C1A2-6649-89E0-3B50D25DD1CB}" destId="{F0AF3E15-ABC1-9E47-B066-0F0F168AB26B}" srcOrd="6" destOrd="0" presId="urn:microsoft.com/office/officeart/2005/8/layout/default"/>
    <dgm:cxn modelId="{9B1F183F-53A9-A649-9E09-269CBAB71D10}" type="presParOf" srcId="{FECCB7DA-C1A2-6649-89E0-3B50D25DD1CB}" destId="{06C2E807-F7FE-764D-983E-58211FD2364D}" srcOrd="7" destOrd="0" presId="urn:microsoft.com/office/officeart/2005/8/layout/default"/>
    <dgm:cxn modelId="{C80EEC01-A0CE-6446-99D2-CBD845103B6A}" type="presParOf" srcId="{FECCB7DA-C1A2-6649-89E0-3B50D25DD1CB}" destId="{7C18B829-146F-5646-A479-610536E91AA6}"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2AFA45-52D0-284A-9333-37E9FEA6C782}" type="doc">
      <dgm:prSet loTypeId="urn:microsoft.com/office/officeart/2008/layout/HexagonCluster" loCatId="" qsTypeId="urn:microsoft.com/office/officeart/2005/8/quickstyle/simple1" qsCatId="simple" csTypeId="urn:microsoft.com/office/officeart/2005/8/colors/accent1_2" csCatId="accent1" phldr="1"/>
      <dgm:spPr/>
      <dgm:t>
        <a:bodyPr/>
        <a:lstStyle/>
        <a:p>
          <a:endParaRPr lang="en-US"/>
        </a:p>
      </dgm:t>
    </dgm:pt>
    <dgm:pt modelId="{75255288-225C-3E40-A086-474E0A0E9827}">
      <dgm:prSet phldrT="[Text]"/>
      <dgm:spPr/>
      <dgm:t>
        <a:bodyPr/>
        <a:lstStyle/>
        <a:p>
          <a:r>
            <a:rPr lang="en-US" dirty="0"/>
            <a:t>Topographical Names and Locations</a:t>
          </a:r>
        </a:p>
      </dgm:t>
    </dgm:pt>
    <dgm:pt modelId="{AC52CD2D-F0DB-ED46-BEF7-4DBB0A6DF48F}" type="parTrans" cxnId="{511B6A3D-4E56-7648-AC62-EDF1067E7918}">
      <dgm:prSet/>
      <dgm:spPr/>
      <dgm:t>
        <a:bodyPr/>
        <a:lstStyle/>
        <a:p>
          <a:endParaRPr lang="en-US"/>
        </a:p>
      </dgm:t>
    </dgm:pt>
    <dgm:pt modelId="{61335ED6-30B0-5D49-8D63-83458CB0A96F}" type="sibTrans" cxnId="{511B6A3D-4E56-7648-AC62-EDF1067E7918}">
      <dgm:prSet/>
      <dgm:spPr>
        <a:blipFill>
          <a:blip xmlns:r="http://schemas.openxmlformats.org/officeDocument/2006/relationships" r:embed="rId1">
            <a:extLst>
              <a:ext uri="{28A0092B-C50C-407E-A947-70E740481C1C}">
                <a14:useLocalDpi xmlns:a14="http://schemas.microsoft.com/office/drawing/2010/main" val="0"/>
              </a:ext>
            </a:extLst>
          </a:blip>
          <a:srcRect/>
          <a:stretch>
            <a:fillRect t="-38000" b="-38000"/>
          </a:stretch>
        </a:blipFill>
      </dgm:spPr>
      <dgm:t>
        <a:bodyPr/>
        <a:lstStyle/>
        <a:p>
          <a:endParaRPr lang="en-US"/>
        </a:p>
      </dgm:t>
    </dgm:pt>
    <dgm:pt modelId="{F29BDC84-1D1A-9247-8635-8B4AAA97CA41}">
      <dgm:prSet phldrT="[Text]"/>
      <dgm:spPr/>
      <dgm:t>
        <a:bodyPr/>
        <a:lstStyle/>
        <a:p>
          <a:r>
            <a:rPr lang="en-US" dirty="0"/>
            <a:t>Oral Tradition</a:t>
          </a:r>
        </a:p>
      </dgm:t>
    </dgm:pt>
    <dgm:pt modelId="{1C04C4D7-8B72-4046-BA47-0FB3ADCEA077}" type="parTrans" cxnId="{A74A1A2F-A3A3-1042-82CA-533CCC7C262E}">
      <dgm:prSet/>
      <dgm:spPr/>
      <dgm:t>
        <a:bodyPr/>
        <a:lstStyle/>
        <a:p>
          <a:endParaRPr lang="en-US"/>
        </a:p>
      </dgm:t>
    </dgm:pt>
    <dgm:pt modelId="{D6073CCF-E2B0-5349-A3CA-62A8E459552D}" type="sibTrans" cxnId="{A74A1A2F-A3A3-1042-82CA-533CCC7C262E}">
      <dgm:prSet/>
      <dgm:spPr>
        <a:blipFill>
          <a:blip xmlns:r="http://schemas.openxmlformats.org/officeDocument/2006/relationships" r:embed="rId2">
            <a:extLst>
              <a:ext uri="{28A0092B-C50C-407E-A947-70E740481C1C}">
                <a14:useLocalDpi xmlns:a14="http://schemas.microsoft.com/office/drawing/2010/main" val="0"/>
              </a:ext>
            </a:extLst>
          </a:blip>
          <a:srcRect/>
          <a:stretch>
            <a:fillRect t="-28000" b="-28000"/>
          </a:stretch>
        </a:blipFill>
      </dgm:spPr>
      <dgm:t>
        <a:bodyPr/>
        <a:lstStyle/>
        <a:p>
          <a:endParaRPr lang="en-US"/>
        </a:p>
      </dgm:t>
    </dgm:pt>
    <dgm:pt modelId="{2E525F15-E806-3244-9B6B-8405803B0F76}">
      <dgm:prSet phldrT="[Text]"/>
      <dgm:spPr/>
      <dgm:t>
        <a:bodyPr/>
        <a:lstStyle/>
        <a:p>
          <a:r>
            <a:rPr lang="en-US" dirty="0" err="1"/>
            <a:t>Archaelogy</a:t>
          </a:r>
          <a:r>
            <a:rPr lang="en-US" dirty="0"/>
            <a:t> and The Post-Roman Period</a:t>
          </a:r>
        </a:p>
      </dgm:t>
    </dgm:pt>
    <dgm:pt modelId="{79E8AC99-A954-3A47-A774-83735AEAADD9}" type="parTrans" cxnId="{D7B8505F-9D4C-774E-B2DC-11D8F93784D2}">
      <dgm:prSet/>
      <dgm:spPr/>
      <dgm:t>
        <a:bodyPr/>
        <a:lstStyle/>
        <a:p>
          <a:endParaRPr lang="en-US"/>
        </a:p>
      </dgm:t>
    </dgm:pt>
    <dgm:pt modelId="{D940F398-E872-C340-8B11-EDC6BD7ACCDE}" type="sibTrans" cxnId="{D7B8505F-9D4C-774E-B2DC-11D8F93784D2}">
      <dgm:prSet/>
      <dgm:spPr>
        <a:blipFill>
          <a:blip xmlns:r="http://schemas.openxmlformats.org/officeDocument/2006/relationships" r:embed="rId3">
            <a:extLst>
              <a:ext uri="{28A0092B-C50C-407E-A947-70E740481C1C}">
                <a14:useLocalDpi xmlns:a14="http://schemas.microsoft.com/office/drawing/2010/main" val="0"/>
              </a:ext>
            </a:extLst>
          </a:blip>
          <a:srcRect/>
          <a:stretch>
            <a:fillRect t="-41000" b="-41000"/>
          </a:stretch>
        </a:blipFill>
      </dgm:spPr>
      <dgm:t>
        <a:bodyPr/>
        <a:lstStyle/>
        <a:p>
          <a:endParaRPr lang="en-US"/>
        </a:p>
      </dgm:t>
    </dgm:pt>
    <dgm:pt modelId="{4DCB26ED-7A8A-C74F-8D1A-3DE64EB31125}">
      <dgm:prSet/>
      <dgm:spPr/>
      <dgm:t>
        <a:bodyPr/>
        <a:lstStyle/>
        <a:p>
          <a:r>
            <a:rPr lang="en-US" dirty="0"/>
            <a:t>Arthur’s Battles</a:t>
          </a:r>
        </a:p>
      </dgm:t>
    </dgm:pt>
    <dgm:pt modelId="{515BEC99-6FC1-6841-AF7A-EE9DEE29EF58}" type="parTrans" cxnId="{1C24C820-9A5F-BA49-B453-C3DAC64521BD}">
      <dgm:prSet/>
      <dgm:spPr/>
      <dgm:t>
        <a:bodyPr/>
        <a:lstStyle/>
        <a:p>
          <a:endParaRPr lang="en-US"/>
        </a:p>
      </dgm:t>
    </dgm:pt>
    <dgm:pt modelId="{A6171119-8B27-6649-9368-1E6C2C27F8E0}" type="sibTrans" cxnId="{1C24C820-9A5F-BA49-B453-C3DAC64521BD}">
      <dgm:prSet/>
      <dgm:spPr>
        <a:blipFill>
          <a:blip xmlns:r="http://schemas.openxmlformats.org/officeDocument/2006/relationships" r:embed="rId4">
            <a:extLst>
              <a:ext uri="{28A0092B-C50C-407E-A947-70E740481C1C}">
                <a14:useLocalDpi xmlns:a14="http://schemas.microsoft.com/office/drawing/2010/main" val="0"/>
              </a:ext>
            </a:extLst>
          </a:blip>
          <a:srcRect/>
          <a:stretch>
            <a:fillRect t="-29000" b="-29000"/>
          </a:stretch>
        </a:blipFill>
      </dgm:spPr>
      <dgm:t>
        <a:bodyPr/>
        <a:lstStyle/>
        <a:p>
          <a:endParaRPr lang="en-US"/>
        </a:p>
      </dgm:t>
    </dgm:pt>
    <dgm:pt modelId="{80648967-835C-1B4D-8F07-D08E1A73A9B3}">
      <dgm:prSet/>
      <dgm:spPr/>
      <dgm:t>
        <a:bodyPr/>
        <a:lstStyle/>
        <a:p>
          <a:r>
            <a:rPr lang="en-US" dirty="0"/>
            <a:t>Mythology and Magic</a:t>
          </a:r>
        </a:p>
      </dgm:t>
    </dgm:pt>
    <dgm:pt modelId="{3280E4C5-D1EC-A24A-BF17-00586A0F6F24}" type="parTrans" cxnId="{79B56CFA-ED7D-6248-93B3-64ABE5F4FD5F}">
      <dgm:prSet/>
      <dgm:spPr/>
      <dgm:t>
        <a:bodyPr/>
        <a:lstStyle/>
        <a:p>
          <a:endParaRPr lang="en-US"/>
        </a:p>
      </dgm:t>
    </dgm:pt>
    <dgm:pt modelId="{DC3AC046-D1F9-A641-9FC4-84FD49E42469}" type="sibTrans" cxnId="{79B56CFA-ED7D-6248-93B3-64ABE5F4FD5F}">
      <dgm:prSet/>
      <dgm:spPr>
        <a:blipFill>
          <a:blip xmlns:r="http://schemas.openxmlformats.org/officeDocument/2006/relationships" r:embed="rId5">
            <a:extLst>
              <a:ext uri="{28A0092B-C50C-407E-A947-70E740481C1C}">
                <a14:useLocalDpi xmlns:a14="http://schemas.microsoft.com/office/drawing/2010/main" val="0"/>
              </a:ext>
            </a:extLst>
          </a:blip>
          <a:srcRect/>
          <a:stretch>
            <a:fillRect t="-28000" b="-28000"/>
          </a:stretch>
        </a:blipFill>
      </dgm:spPr>
      <dgm:t>
        <a:bodyPr/>
        <a:lstStyle/>
        <a:p>
          <a:endParaRPr lang="en-US"/>
        </a:p>
      </dgm:t>
    </dgm:pt>
    <dgm:pt modelId="{18019748-CED8-FD46-92E0-EBAE590B731D}">
      <dgm:prSet/>
      <dgm:spPr/>
      <dgm:t>
        <a:bodyPr/>
        <a:lstStyle/>
        <a:p>
          <a:r>
            <a:rPr lang="en-US" dirty="0"/>
            <a:t>Poetry</a:t>
          </a:r>
        </a:p>
      </dgm:t>
    </dgm:pt>
    <dgm:pt modelId="{4BC85004-FB53-FA4F-987D-AC3EED30BCE9}" type="parTrans" cxnId="{F6C48B56-6F7C-C147-B50D-C87D2940173E}">
      <dgm:prSet/>
      <dgm:spPr/>
      <dgm:t>
        <a:bodyPr/>
        <a:lstStyle/>
        <a:p>
          <a:endParaRPr lang="en-US"/>
        </a:p>
      </dgm:t>
    </dgm:pt>
    <dgm:pt modelId="{060659B8-AAD0-5D44-B12D-AB14B7D9B139}" type="sibTrans" cxnId="{F6C48B56-6F7C-C147-B50D-C87D2940173E}">
      <dgm:prSet/>
      <dgm:spPr>
        <a:blipFill>
          <a:blip xmlns:r="http://schemas.openxmlformats.org/officeDocument/2006/relationships" r:embed="rId6">
            <a:extLst>
              <a:ext uri="{28A0092B-C50C-407E-A947-70E740481C1C}">
                <a14:useLocalDpi xmlns:a14="http://schemas.microsoft.com/office/drawing/2010/main" val="0"/>
              </a:ext>
            </a:extLst>
          </a:blip>
          <a:srcRect/>
          <a:stretch>
            <a:fillRect l="-2000" r="-2000"/>
          </a:stretch>
        </a:blipFill>
      </dgm:spPr>
      <dgm:t>
        <a:bodyPr/>
        <a:lstStyle/>
        <a:p>
          <a:endParaRPr lang="en-US"/>
        </a:p>
      </dgm:t>
    </dgm:pt>
    <dgm:pt modelId="{BE473792-09CE-2F43-AB3C-9AE854966839}" type="pres">
      <dgm:prSet presAssocID="{A72AFA45-52D0-284A-9333-37E9FEA6C782}" presName="Name0" presStyleCnt="0">
        <dgm:presLayoutVars>
          <dgm:chMax val="21"/>
          <dgm:chPref val="21"/>
        </dgm:presLayoutVars>
      </dgm:prSet>
      <dgm:spPr/>
    </dgm:pt>
    <dgm:pt modelId="{B5C0C9DA-08FA-3E40-8524-C05BAD7C72CA}" type="pres">
      <dgm:prSet presAssocID="{75255288-225C-3E40-A086-474E0A0E9827}" presName="text1" presStyleCnt="0"/>
      <dgm:spPr/>
    </dgm:pt>
    <dgm:pt modelId="{AE34E721-C848-AE44-AC8D-DA03C20E50B7}" type="pres">
      <dgm:prSet presAssocID="{75255288-225C-3E40-A086-474E0A0E9827}" presName="textRepeatNode" presStyleLbl="alignNode1" presStyleIdx="0" presStyleCnt="6">
        <dgm:presLayoutVars>
          <dgm:chMax val="0"/>
          <dgm:chPref val="0"/>
          <dgm:bulletEnabled val="1"/>
        </dgm:presLayoutVars>
      </dgm:prSet>
      <dgm:spPr/>
    </dgm:pt>
    <dgm:pt modelId="{1A2FD034-9F38-8040-BECC-515B03EB5C8E}" type="pres">
      <dgm:prSet presAssocID="{75255288-225C-3E40-A086-474E0A0E9827}" presName="textaccent1" presStyleCnt="0"/>
      <dgm:spPr/>
    </dgm:pt>
    <dgm:pt modelId="{6C69554F-B969-834E-99F9-F4DD9616F2C0}" type="pres">
      <dgm:prSet presAssocID="{75255288-225C-3E40-A086-474E0A0E9827}" presName="accentRepeatNode" presStyleLbl="solidAlignAcc1" presStyleIdx="0" presStyleCnt="12"/>
      <dgm:spPr/>
    </dgm:pt>
    <dgm:pt modelId="{2D9D1A6C-D395-0948-9BBB-F060BC099543}" type="pres">
      <dgm:prSet presAssocID="{61335ED6-30B0-5D49-8D63-83458CB0A96F}" presName="image1" presStyleCnt="0"/>
      <dgm:spPr/>
    </dgm:pt>
    <dgm:pt modelId="{31563400-CC05-7B40-BEC6-CC31507CD6AF}" type="pres">
      <dgm:prSet presAssocID="{61335ED6-30B0-5D49-8D63-83458CB0A96F}" presName="imageRepeatNode" presStyleLbl="alignAcc1" presStyleIdx="0" presStyleCnt="6"/>
      <dgm:spPr/>
    </dgm:pt>
    <dgm:pt modelId="{F4A259CC-7457-3549-BDE7-239EB7802AA8}" type="pres">
      <dgm:prSet presAssocID="{61335ED6-30B0-5D49-8D63-83458CB0A96F}" presName="imageaccent1" presStyleCnt="0"/>
      <dgm:spPr/>
    </dgm:pt>
    <dgm:pt modelId="{232FE8B9-FA00-3B43-8172-AD349206954A}" type="pres">
      <dgm:prSet presAssocID="{61335ED6-30B0-5D49-8D63-83458CB0A96F}" presName="accentRepeatNode" presStyleLbl="solidAlignAcc1" presStyleIdx="1" presStyleCnt="12"/>
      <dgm:spPr/>
    </dgm:pt>
    <dgm:pt modelId="{3480C437-6AAD-B744-AF8D-98E89E7479BE}" type="pres">
      <dgm:prSet presAssocID="{4DCB26ED-7A8A-C74F-8D1A-3DE64EB31125}" presName="text2" presStyleCnt="0"/>
      <dgm:spPr/>
    </dgm:pt>
    <dgm:pt modelId="{A1998DEF-4688-6E44-AFE6-8BDD99C5F74A}" type="pres">
      <dgm:prSet presAssocID="{4DCB26ED-7A8A-C74F-8D1A-3DE64EB31125}" presName="textRepeatNode" presStyleLbl="alignNode1" presStyleIdx="1" presStyleCnt="6">
        <dgm:presLayoutVars>
          <dgm:chMax val="0"/>
          <dgm:chPref val="0"/>
          <dgm:bulletEnabled val="1"/>
        </dgm:presLayoutVars>
      </dgm:prSet>
      <dgm:spPr/>
    </dgm:pt>
    <dgm:pt modelId="{75E31A51-EE94-A34E-A8C4-DB733C9D1C2C}" type="pres">
      <dgm:prSet presAssocID="{4DCB26ED-7A8A-C74F-8D1A-3DE64EB31125}" presName="textaccent2" presStyleCnt="0"/>
      <dgm:spPr/>
    </dgm:pt>
    <dgm:pt modelId="{8096CB91-A95A-FC40-B321-E82BF5A8E6F6}" type="pres">
      <dgm:prSet presAssocID="{4DCB26ED-7A8A-C74F-8D1A-3DE64EB31125}" presName="accentRepeatNode" presStyleLbl="solidAlignAcc1" presStyleIdx="2" presStyleCnt="12"/>
      <dgm:spPr/>
    </dgm:pt>
    <dgm:pt modelId="{3E58D67F-3889-7948-BCD0-3ED0414558CB}" type="pres">
      <dgm:prSet presAssocID="{A6171119-8B27-6649-9368-1E6C2C27F8E0}" presName="image2" presStyleCnt="0"/>
      <dgm:spPr/>
    </dgm:pt>
    <dgm:pt modelId="{20E362D0-40A0-B746-9FC9-FD1A3F74F9FB}" type="pres">
      <dgm:prSet presAssocID="{A6171119-8B27-6649-9368-1E6C2C27F8E0}" presName="imageRepeatNode" presStyleLbl="alignAcc1" presStyleIdx="1" presStyleCnt="6"/>
      <dgm:spPr/>
    </dgm:pt>
    <dgm:pt modelId="{3A0B7BDF-39CD-9E4A-A80F-2285E9DA0BD2}" type="pres">
      <dgm:prSet presAssocID="{A6171119-8B27-6649-9368-1E6C2C27F8E0}" presName="imageaccent2" presStyleCnt="0"/>
      <dgm:spPr/>
    </dgm:pt>
    <dgm:pt modelId="{587FC8F7-7E06-2E43-B788-C22C64A81FE7}" type="pres">
      <dgm:prSet presAssocID="{A6171119-8B27-6649-9368-1E6C2C27F8E0}" presName="accentRepeatNode" presStyleLbl="solidAlignAcc1" presStyleIdx="3" presStyleCnt="12"/>
      <dgm:spPr/>
    </dgm:pt>
    <dgm:pt modelId="{B99F0BB1-5309-F143-A868-A569E866E3DE}" type="pres">
      <dgm:prSet presAssocID="{80648967-835C-1B4D-8F07-D08E1A73A9B3}" presName="text3" presStyleCnt="0"/>
      <dgm:spPr/>
    </dgm:pt>
    <dgm:pt modelId="{C22673DA-B3A7-C146-9750-C456321C3614}" type="pres">
      <dgm:prSet presAssocID="{80648967-835C-1B4D-8F07-D08E1A73A9B3}" presName="textRepeatNode" presStyleLbl="alignNode1" presStyleIdx="2" presStyleCnt="6">
        <dgm:presLayoutVars>
          <dgm:chMax val="0"/>
          <dgm:chPref val="0"/>
          <dgm:bulletEnabled val="1"/>
        </dgm:presLayoutVars>
      </dgm:prSet>
      <dgm:spPr/>
    </dgm:pt>
    <dgm:pt modelId="{050CFDA7-A2E6-544C-B4EE-0A4FA2BD9341}" type="pres">
      <dgm:prSet presAssocID="{80648967-835C-1B4D-8F07-D08E1A73A9B3}" presName="textaccent3" presStyleCnt="0"/>
      <dgm:spPr/>
    </dgm:pt>
    <dgm:pt modelId="{2EA65B12-0280-1B4C-9290-00C633EEA9BE}" type="pres">
      <dgm:prSet presAssocID="{80648967-835C-1B4D-8F07-D08E1A73A9B3}" presName="accentRepeatNode" presStyleLbl="solidAlignAcc1" presStyleIdx="4" presStyleCnt="12"/>
      <dgm:spPr/>
    </dgm:pt>
    <dgm:pt modelId="{AE4F850E-CF10-924C-B945-32D490456434}" type="pres">
      <dgm:prSet presAssocID="{DC3AC046-D1F9-A641-9FC4-84FD49E42469}" presName="image3" presStyleCnt="0"/>
      <dgm:spPr/>
    </dgm:pt>
    <dgm:pt modelId="{CB808957-946E-6E47-B038-0158AB7F000E}" type="pres">
      <dgm:prSet presAssocID="{DC3AC046-D1F9-A641-9FC4-84FD49E42469}" presName="imageRepeatNode" presStyleLbl="alignAcc1" presStyleIdx="2" presStyleCnt="6"/>
      <dgm:spPr/>
    </dgm:pt>
    <dgm:pt modelId="{D5CE2242-7996-624C-82F0-25E388D4B58F}" type="pres">
      <dgm:prSet presAssocID="{DC3AC046-D1F9-A641-9FC4-84FD49E42469}" presName="imageaccent3" presStyleCnt="0"/>
      <dgm:spPr/>
    </dgm:pt>
    <dgm:pt modelId="{0CF5D707-2CFD-0246-94C1-639C522577F9}" type="pres">
      <dgm:prSet presAssocID="{DC3AC046-D1F9-A641-9FC4-84FD49E42469}" presName="accentRepeatNode" presStyleLbl="solidAlignAcc1" presStyleIdx="5" presStyleCnt="12"/>
      <dgm:spPr/>
    </dgm:pt>
    <dgm:pt modelId="{15A1589E-17C5-E746-9D2B-DEC0EB5267CA}" type="pres">
      <dgm:prSet presAssocID="{F29BDC84-1D1A-9247-8635-8B4AAA97CA41}" presName="text4" presStyleCnt="0"/>
      <dgm:spPr/>
    </dgm:pt>
    <dgm:pt modelId="{10D641BD-7780-844E-A61C-DE271777798F}" type="pres">
      <dgm:prSet presAssocID="{F29BDC84-1D1A-9247-8635-8B4AAA97CA41}" presName="textRepeatNode" presStyleLbl="alignNode1" presStyleIdx="3" presStyleCnt="6">
        <dgm:presLayoutVars>
          <dgm:chMax val="0"/>
          <dgm:chPref val="0"/>
          <dgm:bulletEnabled val="1"/>
        </dgm:presLayoutVars>
      </dgm:prSet>
      <dgm:spPr/>
    </dgm:pt>
    <dgm:pt modelId="{9EAD47FB-C556-7E4C-99B1-26CA813E4158}" type="pres">
      <dgm:prSet presAssocID="{F29BDC84-1D1A-9247-8635-8B4AAA97CA41}" presName="textaccent4" presStyleCnt="0"/>
      <dgm:spPr/>
    </dgm:pt>
    <dgm:pt modelId="{65DCC344-1700-6845-B34E-27265704D0DB}" type="pres">
      <dgm:prSet presAssocID="{F29BDC84-1D1A-9247-8635-8B4AAA97CA41}" presName="accentRepeatNode" presStyleLbl="solidAlignAcc1" presStyleIdx="6" presStyleCnt="12"/>
      <dgm:spPr/>
    </dgm:pt>
    <dgm:pt modelId="{8D2FF179-ECE6-EA49-8EF5-2F6F069293C8}" type="pres">
      <dgm:prSet presAssocID="{D6073CCF-E2B0-5349-A3CA-62A8E459552D}" presName="image4" presStyleCnt="0"/>
      <dgm:spPr/>
    </dgm:pt>
    <dgm:pt modelId="{2C0B1C0B-C57F-464A-8146-77989F1A1B6D}" type="pres">
      <dgm:prSet presAssocID="{D6073CCF-E2B0-5349-A3CA-62A8E459552D}" presName="imageRepeatNode" presStyleLbl="alignAcc1" presStyleIdx="3" presStyleCnt="6"/>
      <dgm:spPr/>
    </dgm:pt>
    <dgm:pt modelId="{61D82447-1DBE-4C4B-89AC-137A5C47A5E0}" type="pres">
      <dgm:prSet presAssocID="{D6073CCF-E2B0-5349-A3CA-62A8E459552D}" presName="imageaccent4" presStyleCnt="0"/>
      <dgm:spPr/>
    </dgm:pt>
    <dgm:pt modelId="{5F3498F5-2190-7F48-B099-064590FC70A2}" type="pres">
      <dgm:prSet presAssocID="{D6073CCF-E2B0-5349-A3CA-62A8E459552D}" presName="accentRepeatNode" presStyleLbl="solidAlignAcc1" presStyleIdx="7" presStyleCnt="12"/>
      <dgm:spPr/>
    </dgm:pt>
    <dgm:pt modelId="{F94D72C6-9E79-7A40-BE2B-968551D8DAB3}" type="pres">
      <dgm:prSet presAssocID="{18019748-CED8-FD46-92E0-EBAE590B731D}" presName="text5" presStyleCnt="0"/>
      <dgm:spPr/>
    </dgm:pt>
    <dgm:pt modelId="{BEC2DC7A-F2A2-6E4E-85EB-63DD1CC377C8}" type="pres">
      <dgm:prSet presAssocID="{18019748-CED8-FD46-92E0-EBAE590B731D}" presName="textRepeatNode" presStyleLbl="alignNode1" presStyleIdx="4" presStyleCnt="6">
        <dgm:presLayoutVars>
          <dgm:chMax val="0"/>
          <dgm:chPref val="0"/>
          <dgm:bulletEnabled val="1"/>
        </dgm:presLayoutVars>
      </dgm:prSet>
      <dgm:spPr/>
    </dgm:pt>
    <dgm:pt modelId="{394C1FF9-C39D-794E-B32D-28E060E2888F}" type="pres">
      <dgm:prSet presAssocID="{18019748-CED8-FD46-92E0-EBAE590B731D}" presName="textaccent5" presStyleCnt="0"/>
      <dgm:spPr/>
    </dgm:pt>
    <dgm:pt modelId="{2A2BDE69-C1D3-9D40-8B66-554CAB743224}" type="pres">
      <dgm:prSet presAssocID="{18019748-CED8-FD46-92E0-EBAE590B731D}" presName="accentRepeatNode" presStyleLbl="solidAlignAcc1" presStyleIdx="8" presStyleCnt="12"/>
      <dgm:spPr/>
    </dgm:pt>
    <dgm:pt modelId="{6403F7B5-F9AA-6F4A-8960-71392E2CA396}" type="pres">
      <dgm:prSet presAssocID="{060659B8-AAD0-5D44-B12D-AB14B7D9B139}" presName="image5" presStyleCnt="0"/>
      <dgm:spPr/>
    </dgm:pt>
    <dgm:pt modelId="{42F7B078-B8F2-5E40-945C-63D1BE0060A1}" type="pres">
      <dgm:prSet presAssocID="{060659B8-AAD0-5D44-B12D-AB14B7D9B139}" presName="imageRepeatNode" presStyleLbl="alignAcc1" presStyleIdx="4" presStyleCnt="6"/>
      <dgm:spPr/>
    </dgm:pt>
    <dgm:pt modelId="{4D4E2442-84A7-844D-8790-3B5AC71C68E7}" type="pres">
      <dgm:prSet presAssocID="{060659B8-AAD0-5D44-B12D-AB14B7D9B139}" presName="imageaccent5" presStyleCnt="0"/>
      <dgm:spPr/>
    </dgm:pt>
    <dgm:pt modelId="{6A1ECBD0-1699-2A46-B712-D5DA3190DFD2}" type="pres">
      <dgm:prSet presAssocID="{060659B8-AAD0-5D44-B12D-AB14B7D9B139}" presName="accentRepeatNode" presStyleLbl="solidAlignAcc1" presStyleIdx="9" presStyleCnt="12"/>
      <dgm:spPr/>
    </dgm:pt>
    <dgm:pt modelId="{ED160590-30ED-E245-8E3E-2072818B0D19}" type="pres">
      <dgm:prSet presAssocID="{2E525F15-E806-3244-9B6B-8405803B0F76}" presName="text6" presStyleCnt="0"/>
      <dgm:spPr/>
    </dgm:pt>
    <dgm:pt modelId="{B0B23846-36DF-734F-B8AA-D1B3E591169B}" type="pres">
      <dgm:prSet presAssocID="{2E525F15-E806-3244-9B6B-8405803B0F76}" presName="textRepeatNode" presStyleLbl="alignNode1" presStyleIdx="5" presStyleCnt="6">
        <dgm:presLayoutVars>
          <dgm:chMax val="0"/>
          <dgm:chPref val="0"/>
          <dgm:bulletEnabled val="1"/>
        </dgm:presLayoutVars>
      </dgm:prSet>
      <dgm:spPr/>
    </dgm:pt>
    <dgm:pt modelId="{F05D1B83-40A6-D74E-AD0E-627DBF62B58C}" type="pres">
      <dgm:prSet presAssocID="{2E525F15-E806-3244-9B6B-8405803B0F76}" presName="textaccent6" presStyleCnt="0"/>
      <dgm:spPr/>
    </dgm:pt>
    <dgm:pt modelId="{D04D607F-33A4-4242-9A31-D4F57805BAF3}" type="pres">
      <dgm:prSet presAssocID="{2E525F15-E806-3244-9B6B-8405803B0F76}" presName="accentRepeatNode" presStyleLbl="solidAlignAcc1" presStyleIdx="10" presStyleCnt="12"/>
      <dgm:spPr/>
    </dgm:pt>
    <dgm:pt modelId="{640B4377-C4EB-FE43-9A7C-C6FBF919A869}" type="pres">
      <dgm:prSet presAssocID="{D940F398-E872-C340-8B11-EDC6BD7ACCDE}" presName="image6" presStyleCnt="0"/>
      <dgm:spPr/>
    </dgm:pt>
    <dgm:pt modelId="{E8A0FA4D-B99C-2842-9429-F0ED36512E40}" type="pres">
      <dgm:prSet presAssocID="{D940F398-E872-C340-8B11-EDC6BD7ACCDE}" presName="imageRepeatNode" presStyleLbl="alignAcc1" presStyleIdx="5" presStyleCnt="6"/>
      <dgm:spPr/>
    </dgm:pt>
    <dgm:pt modelId="{9AB49162-9F58-244F-86DE-D0715002A0B2}" type="pres">
      <dgm:prSet presAssocID="{D940F398-E872-C340-8B11-EDC6BD7ACCDE}" presName="imageaccent6" presStyleCnt="0"/>
      <dgm:spPr/>
    </dgm:pt>
    <dgm:pt modelId="{B0F81DAD-D8AB-DF40-8D6F-B9FF164E7467}" type="pres">
      <dgm:prSet presAssocID="{D940F398-E872-C340-8B11-EDC6BD7ACCDE}" presName="accentRepeatNode" presStyleLbl="solidAlignAcc1" presStyleIdx="11" presStyleCnt="12"/>
      <dgm:spPr/>
    </dgm:pt>
  </dgm:ptLst>
  <dgm:cxnLst>
    <dgm:cxn modelId="{19A63111-D24A-DC41-AC13-37395C0E067B}" type="presOf" srcId="{80648967-835C-1B4D-8F07-D08E1A73A9B3}" destId="{C22673DA-B3A7-C146-9750-C456321C3614}" srcOrd="0" destOrd="0" presId="urn:microsoft.com/office/officeart/2008/layout/HexagonCluster"/>
    <dgm:cxn modelId="{1C24C820-9A5F-BA49-B453-C3DAC64521BD}" srcId="{A72AFA45-52D0-284A-9333-37E9FEA6C782}" destId="{4DCB26ED-7A8A-C74F-8D1A-3DE64EB31125}" srcOrd="1" destOrd="0" parTransId="{515BEC99-6FC1-6841-AF7A-EE9DEE29EF58}" sibTransId="{A6171119-8B27-6649-9368-1E6C2C27F8E0}"/>
    <dgm:cxn modelId="{00797E2A-2F94-0A43-8C41-4EE8D51EDF80}" type="presOf" srcId="{18019748-CED8-FD46-92E0-EBAE590B731D}" destId="{BEC2DC7A-F2A2-6E4E-85EB-63DD1CC377C8}" srcOrd="0" destOrd="0" presId="urn:microsoft.com/office/officeart/2008/layout/HexagonCluster"/>
    <dgm:cxn modelId="{A74A1A2F-A3A3-1042-82CA-533CCC7C262E}" srcId="{A72AFA45-52D0-284A-9333-37E9FEA6C782}" destId="{F29BDC84-1D1A-9247-8635-8B4AAA97CA41}" srcOrd="3" destOrd="0" parTransId="{1C04C4D7-8B72-4046-BA47-0FB3ADCEA077}" sibTransId="{D6073CCF-E2B0-5349-A3CA-62A8E459552D}"/>
    <dgm:cxn modelId="{508ACF3B-9989-3E45-8C0F-74AA3BFAA4BB}" type="presOf" srcId="{75255288-225C-3E40-A086-474E0A0E9827}" destId="{AE34E721-C848-AE44-AC8D-DA03C20E50B7}" srcOrd="0" destOrd="0" presId="urn:microsoft.com/office/officeart/2008/layout/HexagonCluster"/>
    <dgm:cxn modelId="{511B6A3D-4E56-7648-AC62-EDF1067E7918}" srcId="{A72AFA45-52D0-284A-9333-37E9FEA6C782}" destId="{75255288-225C-3E40-A086-474E0A0E9827}" srcOrd="0" destOrd="0" parTransId="{AC52CD2D-F0DB-ED46-BEF7-4DBB0A6DF48F}" sibTransId="{61335ED6-30B0-5D49-8D63-83458CB0A96F}"/>
    <dgm:cxn modelId="{BB24BA4B-E446-8647-A47A-FCC4ECB582F1}" type="presOf" srcId="{A6171119-8B27-6649-9368-1E6C2C27F8E0}" destId="{20E362D0-40A0-B746-9FC9-FD1A3F74F9FB}" srcOrd="0" destOrd="0" presId="urn:microsoft.com/office/officeart/2008/layout/HexagonCluster"/>
    <dgm:cxn modelId="{F6C48B56-6F7C-C147-B50D-C87D2940173E}" srcId="{A72AFA45-52D0-284A-9333-37E9FEA6C782}" destId="{18019748-CED8-FD46-92E0-EBAE590B731D}" srcOrd="4" destOrd="0" parTransId="{4BC85004-FB53-FA4F-987D-AC3EED30BCE9}" sibTransId="{060659B8-AAD0-5D44-B12D-AB14B7D9B139}"/>
    <dgm:cxn modelId="{276CFF5B-91FA-C443-80B3-745C8600E893}" type="presOf" srcId="{4DCB26ED-7A8A-C74F-8D1A-3DE64EB31125}" destId="{A1998DEF-4688-6E44-AFE6-8BDD99C5F74A}" srcOrd="0" destOrd="0" presId="urn:microsoft.com/office/officeart/2008/layout/HexagonCluster"/>
    <dgm:cxn modelId="{D7B8505F-9D4C-774E-B2DC-11D8F93784D2}" srcId="{A72AFA45-52D0-284A-9333-37E9FEA6C782}" destId="{2E525F15-E806-3244-9B6B-8405803B0F76}" srcOrd="5" destOrd="0" parTransId="{79E8AC99-A954-3A47-A774-83735AEAADD9}" sibTransId="{D940F398-E872-C340-8B11-EDC6BD7ACCDE}"/>
    <dgm:cxn modelId="{D90AA462-EAF1-F943-88F2-600EB6ED670F}" type="presOf" srcId="{060659B8-AAD0-5D44-B12D-AB14B7D9B139}" destId="{42F7B078-B8F2-5E40-945C-63D1BE0060A1}" srcOrd="0" destOrd="0" presId="urn:microsoft.com/office/officeart/2008/layout/HexagonCluster"/>
    <dgm:cxn modelId="{0F393867-4564-2445-9D10-B811331B1ECF}" type="presOf" srcId="{D6073CCF-E2B0-5349-A3CA-62A8E459552D}" destId="{2C0B1C0B-C57F-464A-8146-77989F1A1B6D}" srcOrd="0" destOrd="0" presId="urn:microsoft.com/office/officeart/2008/layout/HexagonCluster"/>
    <dgm:cxn modelId="{DABCB269-E9A8-0145-9A4C-EF16DE520515}" type="presOf" srcId="{A72AFA45-52D0-284A-9333-37E9FEA6C782}" destId="{BE473792-09CE-2F43-AB3C-9AE854966839}" srcOrd="0" destOrd="0" presId="urn:microsoft.com/office/officeart/2008/layout/HexagonCluster"/>
    <dgm:cxn modelId="{BFA01B9A-C9D5-2C4A-AF4B-FC376684B79D}" type="presOf" srcId="{61335ED6-30B0-5D49-8D63-83458CB0A96F}" destId="{31563400-CC05-7B40-BEC6-CC31507CD6AF}" srcOrd="0" destOrd="0" presId="urn:microsoft.com/office/officeart/2008/layout/HexagonCluster"/>
    <dgm:cxn modelId="{CF680C9F-2CBE-5C49-9DEE-AB9072457BC7}" type="presOf" srcId="{D940F398-E872-C340-8B11-EDC6BD7ACCDE}" destId="{E8A0FA4D-B99C-2842-9429-F0ED36512E40}" srcOrd="0" destOrd="0" presId="urn:microsoft.com/office/officeart/2008/layout/HexagonCluster"/>
    <dgm:cxn modelId="{305B0BA3-CD92-3E4B-B4A8-DCAE7CB7F746}" type="presOf" srcId="{DC3AC046-D1F9-A641-9FC4-84FD49E42469}" destId="{CB808957-946E-6E47-B038-0158AB7F000E}" srcOrd="0" destOrd="0" presId="urn:microsoft.com/office/officeart/2008/layout/HexagonCluster"/>
    <dgm:cxn modelId="{81DC59F1-EE8D-0A44-B65D-5F2B759D2E86}" type="presOf" srcId="{F29BDC84-1D1A-9247-8635-8B4AAA97CA41}" destId="{10D641BD-7780-844E-A61C-DE271777798F}" srcOrd="0" destOrd="0" presId="urn:microsoft.com/office/officeart/2008/layout/HexagonCluster"/>
    <dgm:cxn modelId="{79B56CFA-ED7D-6248-93B3-64ABE5F4FD5F}" srcId="{A72AFA45-52D0-284A-9333-37E9FEA6C782}" destId="{80648967-835C-1B4D-8F07-D08E1A73A9B3}" srcOrd="2" destOrd="0" parTransId="{3280E4C5-D1EC-A24A-BF17-00586A0F6F24}" sibTransId="{DC3AC046-D1F9-A641-9FC4-84FD49E42469}"/>
    <dgm:cxn modelId="{DF92A6FD-473B-9240-80F1-85560B00879E}" type="presOf" srcId="{2E525F15-E806-3244-9B6B-8405803B0F76}" destId="{B0B23846-36DF-734F-B8AA-D1B3E591169B}" srcOrd="0" destOrd="0" presId="urn:microsoft.com/office/officeart/2008/layout/HexagonCluster"/>
    <dgm:cxn modelId="{F9B0DCF3-DF50-9A47-9BA1-7B682A2F73BA}" type="presParOf" srcId="{BE473792-09CE-2F43-AB3C-9AE854966839}" destId="{B5C0C9DA-08FA-3E40-8524-C05BAD7C72CA}" srcOrd="0" destOrd="0" presId="urn:microsoft.com/office/officeart/2008/layout/HexagonCluster"/>
    <dgm:cxn modelId="{A06D6CAC-0FD7-A74C-8F4D-7E450927AB1D}" type="presParOf" srcId="{B5C0C9DA-08FA-3E40-8524-C05BAD7C72CA}" destId="{AE34E721-C848-AE44-AC8D-DA03C20E50B7}" srcOrd="0" destOrd="0" presId="urn:microsoft.com/office/officeart/2008/layout/HexagonCluster"/>
    <dgm:cxn modelId="{E1006876-C35F-C14A-986B-EFE107603EBA}" type="presParOf" srcId="{BE473792-09CE-2F43-AB3C-9AE854966839}" destId="{1A2FD034-9F38-8040-BECC-515B03EB5C8E}" srcOrd="1" destOrd="0" presId="urn:microsoft.com/office/officeart/2008/layout/HexagonCluster"/>
    <dgm:cxn modelId="{6B5DFDF5-557B-D946-A4EF-325DE9531048}" type="presParOf" srcId="{1A2FD034-9F38-8040-BECC-515B03EB5C8E}" destId="{6C69554F-B969-834E-99F9-F4DD9616F2C0}" srcOrd="0" destOrd="0" presId="urn:microsoft.com/office/officeart/2008/layout/HexagonCluster"/>
    <dgm:cxn modelId="{7BA9AB1A-F279-554A-B840-A9DF8E9D431E}" type="presParOf" srcId="{BE473792-09CE-2F43-AB3C-9AE854966839}" destId="{2D9D1A6C-D395-0948-9BBB-F060BC099543}" srcOrd="2" destOrd="0" presId="urn:microsoft.com/office/officeart/2008/layout/HexagonCluster"/>
    <dgm:cxn modelId="{ED65C1C8-8875-8644-8358-D6E8A3747696}" type="presParOf" srcId="{2D9D1A6C-D395-0948-9BBB-F060BC099543}" destId="{31563400-CC05-7B40-BEC6-CC31507CD6AF}" srcOrd="0" destOrd="0" presId="urn:microsoft.com/office/officeart/2008/layout/HexagonCluster"/>
    <dgm:cxn modelId="{C9592E22-A777-1847-BCAD-062A30F6DC9A}" type="presParOf" srcId="{BE473792-09CE-2F43-AB3C-9AE854966839}" destId="{F4A259CC-7457-3549-BDE7-239EB7802AA8}" srcOrd="3" destOrd="0" presId="urn:microsoft.com/office/officeart/2008/layout/HexagonCluster"/>
    <dgm:cxn modelId="{790BC522-D659-134A-835B-7C1F3E9FC8F5}" type="presParOf" srcId="{F4A259CC-7457-3549-BDE7-239EB7802AA8}" destId="{232FE8B9-FA00-3B43-8172-AD349206954A}" srcOrd="0" destOrd="0" presId="urn:microsoft.com/office/officeart/2008/layout/HexagonCluster"/>
    <dgm:cxn modelId="{D0781A19-7861-B043-8DDB-5C17D1ED6298}" type="presParOf" srcId="{BE473792-09CE-2F43-AB3C-9AE854966839}" destId="{3480C437-6AAD-B744-AF8D-98E89E7479BE}" srcOrd="4" destOrd="0" presId="urn:microsoft.com/office/officeart/2008/layout/HexagonCluster"/>
    <dgm:cxn modelId="{9FBB4F26-30CC-3A4A-96A5-246238A6B2BC}" type="presParOf" srcId="{3480C437-6AAD-B744-AF8D-98E89E7479BE}" destId="{A1998DEF-4688-6E44-AFE6-8BDD99C5F74A}" srcOrd="0" destOrd="0" presId="urn:microsoft.com/office/officeart/2008/layout/HexagonCluster"/>
    <dgm:cxn modelId="{2569FE69-332A-9B40-BA2A-713F7CE54B8A}" type="presParOf" srcId="{BE473792-09CE-2F43-AB3C-9AE854966839}" destId="{75E31A51-EE94-A34E-A8C4-DB733C9D1C2C}" srcOrd="5" destOrd="0" presId="urn:microsoft.com/office/officeart/2008/layout/HexagonCluster"/>
    <dgm:cxn modelId="{50C3C595-AF94-3C4E-BC2A-27A52CF3F4D5}" type="presParOf" srcId="{75E31A51-EE94-A34E-A8C4-DB733C9D1C2C}" destId="{8096CB91-A95A-FC40-B321-E82BF5A8E6F6}" srcOrd="0" destOrd="0" presId="urn:microsoft.com/office/officeart/2008/layout/HexagonCluster"/>
    <dgm:cxn modelId="{FA9612E1-9180-404E-9E47-7B81B94DA7FD}" type="presParOf" srcId="{BE473792-09CE-2F43-AB3C-9AE854966839}" destId="{3E58D67F-3889-7948-BCD0-3ED0414558CB}" srcOrd="6" destOrd="0" presId="urn:microsoft.com/office/officeart/2008/layout/HexagonCluster"/>
    <dgm:cxn modelId="{7B64FF31-387A-7546-BFCA-BFE07C73A75A}" type="presParOf" srcId="{3E58D67F-3889-7948-BCD0-3ED0414558CB}" destId="{20E362D0-40A0-B746-9FC9-FD1A3F74F9FB}" srcOrd="0" destOrd="0" presId="urn:microsoft.com/office/officeart/2008/layout/HexagonCluster"/>
    <dgm:cxn modelId="{A1430BA8-67EE-804A-8A98-4E55B8B9917B}" type="presParOf" srcId="{BE473792-09CE-2F43-AB3C-9AE854966839}" destId="{3A0B7BDF-39CD-9E4A-A80F-2285E9DA0BD2}" srcOrd="7" destOrd="0" presId="urn:microsoft.com/office/officeart/2008/layout/HexagonCluster"/>
    <dgm:cxn modelId="{55AA9B08-388D-C341-AEEC-F8DFBCBD2FC8}" type="presParOf" srcId="{3A0B7BDF-39CD-9E4A-A80F-2285E9DA0BD2}" destId="{587FC8F7-7E06-2E43-B788-C22C64A81FE7}" srcOrd="0" destOrd="0" presId="urn:microsoft.com/office/officeart/2008/layout/HexagonCluster"/>
    <dgm:cxn modelId="{D19E2CC9-75FE-184B-ABB8-08136C6A1817}" type="presParOf" srcId="{BE473792-09CE-2F43-AB3C-9AE854966839}" destId="{B99F0BB1-5309-F143-A868-A569E866E3DE}" srcOrd="8" destOrd="0" presId="urn:microsoft.com/office/officeart/2008/layout/HexagonCluster"/>
    <dgm:cxn modelId="{7CD01349-46AA-3849-9B03-033631111F1F}" type="presParOf" srcId="{B99F0BB1-5309-F143-A868-A569E866E3DE}" destId="{C22673DA-B3A7-C146-9750-C456321C3614}" srcOrd="0" destOrd="0" presId="urn:microsoft.com/office/officeart/2008/layout/HexagonCluster"/>
    <dgm:cxn modelId="{820584E5-4241-5C4F-BA52-127C473F40C0}" type="presParOf" srcId="{BE473792-09CE-2F43-AB3C-9AE854966839}" destId="{050CFDA7-A2E6-544C-B4EE-0A4FA2BD9341}" srcOrd="9" destOrd="0" presId="urn:microsoft.com/office/officeart/2008/layout/HexagonCluster"/>
    <dgm:cxn modelId="{450ECC0C-FFA4-4540-B8E8-07008E742A14}" type="presParOf" srcId="{050CFDA7-A2E6-544C-B4EE-0A4FA2BD9341}" destId="{2EA65B12-0280-1B4C-9290-00C633EEA9BE}" srcOrd="0" destOrd="0" presId="urn:microsoft.com/office/officeart/2008/layout/HexagonCluster"/>
    <dgm:cxn modelId="{711F3646-5903-4049-BE25-85D8B767394D}" type="presParOf" srcId="{BE473792-09CE-2F43-AB3C-9AE854966839}" destId="{AE4F850E-CF10-924C-B945-32D490456434}" srcOrd="10" destOrd="0" presId="urn:microsoft.com/office/officeart/2008/layout/HexagonCluster"/>
    <dgm:cxn modelId="{F6222058-4436-7741-8A8C-9AC123CF8F2F}" type="presParOf" srcId="{AE4F850E-CF10-924C-B945-32D490456434}" destId="{CB808957-946E-6E47-B038-0158AB7F000E}" srcOrd="0" destOrd="0" presId="urn:microsoft.com/office/officeart/2008/layout/HexagonCluster"/>
    <dgm:cxn modelId="{6F02A1EE-93FC-9D4A-BBA9-E15FF92E5570}" type="presParOf" srcId="{BE473792-09CE-2F43-AB3C-9AE854966839}" destId="{D5CE2242-7996-624C-82F0-25E388D4B58F}" srcOrd="11" destOrd="0" presId="urn:microsoft.com/office/officeart/2008/layout/HexagonCluster"/>
    <dgm:cxn modelId="{12858DED-D0B6-9540-BB9F-051BDC7C7144}" type="presParOf" srcId="{D5CE2242-7996-624C-82F0-25E388D4B58F}" destId="{0CF5D707-2CFD-0246-94C1-639C522577F9}" srcOrd="0" destOrd="0" presId="urn:microsoft.com/office/officeart/2008/layout/HexagonCluster"/>
    <dgm:cxn modelId="{9792FB7E-CA87-0B42-ADD5-53915BB8C8CF}" type="presParOf" srcId="{BE473792-09CE-2F43-AB3C-9AE854966839}" destId="{15A1589E-17C5-E746-9D2B-DEC0EB5267CA}" srcOrd="12" destOrd="0" presId="urn:microsoft.com/office/officeart/2008/layout/HexagonCluster"/>
    <dgm:cxn modelId="{3903877C-D1B0-AB4F-A9B9-2DD424D8D97F}" type="presParOf" srcId="{15A1589E-17C5-E746-9D2B-DEC0EB5267CA}" destId="{10D641BD-7780-844E-A61C-DE271777798F}" srcOrd="0" destOrd="0" presId="urn:microsoft.com/office/officeart/2008/layout/HexagonCluster"/>
    <dgm:cxn modelId="{89F1E260-EE37-EE43-9E13-7BE4A2DF79EB}" type="presParOf" srcId="{BE473792-09CE-2F43-AB3C-9AE854966839}" destId="{9EAD47FB-C556-7E4C-99B1-26CA813E4158}" srcOrd="13" destOrd="0" presId="urn:microsoft.com/office/officeart/2008/layout/HexagonCluster"/>
    <dgm:cxn modelId="{223C0A98-A9AD-0C4F-9DC1-FFF3CF251EDE}" type="presParOf" srcId="{9EAD47FB-C556-7E4C-99B1-26CA813E4158}" destId="{65DCC344-1700-6845-B34E-27265704D0DB}" srcOrd="0" destOrd="0" presId="urn:microsoft.com/office/officeart/2008/layout/HexagonCluster"/>
    <dgm:cxn modelId="{5223A712-475A-4F47-8B11-D30B5B812A5D}" type="presParOf" srcId="{BE473792-09CE-2F43-AB3C-9AE854966839}" destId="{8D2FF179-ECE6-EA49-8EF5-2F6F069293C8}" srcOrd="14" destOrd="0" presId="urn:microsoft.com/office/officeart/2008/layout/HexagonCluster"/>
    <dgm:cxn modelId="{A260D4A2-C672-4244-B318-194AB5610FC0}" type="presParOf" srcId="{8D2FF179-ECE6-EA49-8EF5-2F6F069293C8}" destId="{2C0B1C0B-C57F-464A-8146-77989F1A1B6D}" srcOrd="0" destOrd="0" presId="urn:microsoft.com/office/officeart/2008/layout/HexagonCluster"/>
    <dgm:cxn modelId="{E7F936B6-EBFD-1446-BD25-A1AAB4CDAD76}" type="presParOf" srcId="{BE473792-09CE-2F43-AB3C-9AE854966839}" destId="{61D82447-1DBE-4C4B-89AC-137A5C47A5E0}" srcOrd="15" destOrd="0" presId="urn:microsoft.com/office/officeart/2008/layout/HexagonCluster"/>
    <dgm:cxn modelId="{5A2F978B-5795-CD43-891F-A28AADB39EFF}" type="presParOf" srcId="{61D82447-1DBE-4C4B-89AC-137A5C47A5E0}" destId="{5F3498F5-2190-7F48-B099-064590FC70A2}" srcOrd="0" destOrd="0" presId="urn:microsoft.com/office/officeart/2008/layout/HexagonCluster"/>
    <dgm:cxn modelId="{121AC63B-3F33-5347-BBB6-FA78D1622558}" type="presParOf" srcId="{BE473792-09CE-2F43-AB3C-9AE854966839}" destId="{F94D72C6-9E79-7A40-BE2B-968551D8DAB3}" srcOrd="16" destOrd="0" presId="urn:microsoft.com/office/officeart/2008/layout/HexagonCluster"/>
    <dgm:cxn modelId="{18BC5BB6-52AE-6F4F-833B-1C08DBEA27E1}" type="presParOf" srcId="{F94D72C6-9E79-7A40-BE2B-968551D8DAB3}" destId="{BEC2DC7A-F2A2-6E4E-85EB-63DD1CC377C8}" srcOrd="0" destOrd="0" presId="urn:microsoft.com/office/officeart/2008/layout/HexagonCluster"/>
    <dgm:cxn modelId="{7641B53C-74FC-684F-9910-FE15BDBB0100}" type="presParOf" srcId="{BE473792-09CE-2F43-AB3C-9AE854966839}" destId="{394C1FF9-C39D-794E-B32D-28E060E2888F}" srcOrd="17" destOrd="0" presId="urn:microsoft.com/office/officeart/2008/layout/HexagonCluster"/>
    <dgm:cxn modelId="{71BA2E40-1331-2846-A476-9D366058E02F}" type="presParOf" srcId="{394C1FF9-C39D-794E-B32D-28E060E2888F}" destId="{2A2BDE69-C1D3-9D40-8B66-554CAB743224}" srcOrd="0" destOrd="0" presId="urn:microsoft.com/office/officeart/2008/layout/HexagonCluster"/>
    <dgm:cxn modelId="{1592961A-E7D1-004E-88D4-7FFF95C2999E}" type="presParOf" srcId="{BE473792-09CE-2F43-AB3C-9AE854966839}" destId="{6403F7B5-F9AA-6F4A-8960-71392E2CA396}" srcOrd="18" destOrd="0" presId="urn:microsoft.com/office/officeart/2008/layout/HexagonCluster"/>
    <dgm:cxn modelId="{64AB594A-5EE1-4841-9753-7F760FEC471A}" type="presParOf" srcId="{6403F7B5-F9AA-6F4A-8960-71392E2CA396}" destId="{42F7B078-B8F2-5E40-945C-63D1BE0060A1}" srcOrd="0" destOrd="0" presId="urn:microsoft.com/office/officeart/2008/layout/HexagonCluster"/>
    <dgm:cxn modelId="{B27A5AAB-C028-BA4F-988A-FDE3F00903AA}" type="presParOf" srcId="{BE473792-09CE-2F43-AB3C-9AE854966839}" destId="{4D4E2442-84A7-844D-8790-3B5AC71C68E7}" srcOrd="19" destOrd="0" presId="urn:microsoft.com/office/officeart/2008/layout/HexagonCluster"/>
    <dgm:cxn modelId="{B6604F9E-2F26-BF43-8711-93DACEB0312E}" type="presParOf" srcId="{4D4E2442-84A7-844D-8790-3B5AC71C68E7}" destId="{6A1ECBD0-1699-2A46-B712-D5DA3190DFD2}" srcOrd="0" destOrd="0" presId="urn:microsoft.com/office/officeart/2008/layout/HexagonCluster"/>
    <dgm:cxn modelId="{0C3BBA12-68EA-9147-AA2D-3705621C9E82}" type="presParOf" srcId="{BE473792-09CE-2F43-AB3C-9AE854966839}" destId="{ED160590-30ED-E245-8E3E-2072818B0D19}" srcOrd="20" destOrd="0" presId="urn:microsoft.com/office/officeart/2008/layout/HexagonCluster"/>
    <dgm:cxn modelId="{419610C2-196F-0B4C-833F-A97145A1B2D6}" type="presParOf" srcId="{ED160590-30ED-E245-8E3E-2072818B0D19}" destId="{B0B23846-36DF-734F-B8AA-D1B3E591169B}" srcOrd="0" destOrd="0" presId="urn:microsoft.com/office/officeart/2008/layout/HexagonCluster"/>
    <dgm:cxn modelId="{CFE700B1-AFE0-564E-A666-53A8AD5D97FF}" type="presParOf" srcId="{BE473792-09CE-2F43-AB3C-9AE854966839}" destId="{F05D1B83-40A6-D74E-AD0E-627DBF62B58C}" srcOrd="21" destOrd="0" presId="urn:microsoft.com/office/officeart/2008/layout/HexagonCluster"/>
    <dgm:cxn modelId="{31AAE142-00A5-B342-9C2E-B6BE223D6E6E}" type="presParOf" srcId="{F05D1B83-40A6-D74E-AD0E-627DBF62B58C}" destId="{D04D607F-33A4-4242-9A31-D4F57805BAF3}" srcOrd="0" destOrd="0" presId="urn:microsoft.com/office/officeart/2008/layout/HexagonCluster"/>
    <dgm:cxn modelId="{E7BD51CF-0A4A-2241-A6DC-FF7AB6FD5C8B}" type="presParOf" srcId="{BE473792-09CE-2F43-AB3C-9AE854966839}" destId="{640B4377-C4EB-FE43-9A7C-C6FBF919A869}" srcOrd="22" destOrd="0" presId="urn:microsoft.com/office/officeart/2008/layout/HexagonCluster"/>
    <dgm:cxn modelId="{1A5290DA-4B61-2643-99AA-7156EE9A4459}" type="presParOf" srcId="{640B4377-C4EB-FE43-9A7C-C6FBF919A869}" destId="{E8A0FA4D-B99C-2842-9429-F0ED36512E40}" srcOrd="0" destOrd="0" presId="urn:microsoft.com/office/officeart/2008/layout/HexagonCluster"/>
    <dgm:cxn modelId="{3491D074-2C68-2E4F-AAAA-2E6F5DA16E15}" type="presParOf" srcId="{BE473792-09CE-2F43-AB3C-9AE854966839}" destId="{9AB49162-9F58-244F-86DE-D0715002A0B2}" srcOrd="23" destOrd="0" presId="urn:microsoft.com/office/officeart/2008/layout/HexagonCluster"/>
    <dgm:cxn modelId="{300484EF-7322-9540-BAFB-BB73CEFE80DB}" type="presParOf" srcId="{9AB49162-9F58-244F-86DE-D0715002A0B2}" destId="{B0F81DAD-D8AB-DF40-8D6F-B9FF164E7467}" srcOrd="0" destOrd="0" presId="urn:microsoft.com/office/officeart/2008/layout/Hexagon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6E3C72-C8FC-AA43-89A5-5618DC81CD28}">
      <dsp:nvSpPr>
        <dsp:cNvPr id="0" name=""/>
        <dsp:cNvSpPr/>
      </dsp:nvSpPr>
      <dsp:spPr>
        <a:xfrm>
          <a:off x="238244" y="1292"/>
          <a:ext cx="3137222" cy="188233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i="1" kern="1200" dirty="0"/>
            <a:t>De </a:t>
          </a:r>
          <a:r>
            <a:rPr lang="en-GB" sz="2900" i="1" kern="1200" dirty="0" err="1"/>
            <a:t>Excidio</a:t>
          </a:r>
          <a:r>
            <a:rPr lang="en-GB" sz="2900" i="1" kern="1200" dirty="0"/>
            <a:t> Britanniae,</a:t>
          </a:r>
          <a:r>
            <a:rPr lang="en-GB" sz="2900" kern="1200" dirty="0"/>
            <a:t> 	(Gildas) 	</a:t>
          </a:r>
          <a:endParaRPr lang="en-US" sz="2900" kern="1200" dirty="0"/>
        </a:p>
      </dsp:txBody>
      <dsp:txXfrm>
        <a:off x="238244" y="1292"/>
        <a:ext cx="3137222" cy="1882333"/>
      </dsp:txXfrm>
    </dsp:sp>
    <dsp:sp modelId="{8394AA6A-72BF-DB40-936A-126C5960B422}">
      <dsp:nvSpPr>
        <dsp:cNvPr id="0" name=""/>
        <dsp:cNvSpPr/>
      </dsp:nvSpPr>
      <dsp:spPr>
        <a:xfrm>
          <a:off x="3689188" y="1292"/>
          <a:ext cx="3137222" cy="1882333"/>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i="1" kern="1200" dirty="0"/>
            <a:t>Historia Brittonum,</a:t>
          </a:r>
          <a:r>
            <a:rPr lang="en-GB" sz="2900" kern="1200" dirty="0"/>
            <a:t> 	(</a:t>
          </a:r>
          <a:r>
            <a:rPr lang="en-GB" sz="2900" kern="1200" dirty="0" err="1"/>
            <a:t>Nennius</a:t>
          </a:r>
          <a:r>
            <a:rPr lang="en-GB" sz="2900" kern="1200" dirty="0"/>
            <a:t>)</a:t>
          </a:r>
          <a:endParaRPr lang="en-US" sz="2900" kern="1200" dirty="0"/>
        </a:p>
      </dsp:txBody>
      <dsp:txXfrm>
        <a:off x="3689188" y="1292"/>
        <a:ext cx="3137222" cy="1882333"/>
      </dsp:txXfrm>
    </dsp:sp>
    <dsp:sp modelId="{2A73AE91-466F-9746-A22E-908E679968C3}">
      <dsp:nvSpPr>
        <dsp:cNvPr id="0" name=""/>
        <dsp:cNvSpPr/>
      </dsp:nvSpPr>
      <dsp:spPr>
        <a:xfrm>
          <a:off x="7140133" y="1292"/>
          <a:ext cx="3137222" cy="1882333"/>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Annales Cambriae,             (Included in the </a:t>
          </a:r>
          <a:r>
            <a:rPr lang="en-GB" sz="2900" kern="1200" dirty="0" err="1"/>
            <a:t>Nennius</a:t>
          </a:r>
          <a:r>
            <a:rPr lang="en-GB" sz="2900" kern="1200" dirty="0"/>
            <a:t>    manuscript)</a:t>
          </a:r>
          <a:endParaRPr lang="en-US" sz="2900" kern="1200" dirty="0"/>
        </a:p>
      </dsp:txBody>
      <dsp:txXfrm>
        <a:off x="7140133" y="1292"/>
        <a:ext cx="3137222" cy="1882333"/>
      </dsp:txXfrm>
    </dsp:sp>
    <dsp:sp modelId="{F0AF3E15-ABC1-9E47-B066-0F0F168AB26B}">
      <dsp:nvSpPr>
        <dsp:cNvPr id="0" name=""/>
        <dsp:cNvSpPr/>
      </dsp:nvSpPr>
      <dsp:spPr>
        <a:xfrm>
          <a:off x="1963716" y="2197348"/>
          <a:ext cx="3137222" cy="1882333"/>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i="1" kern="1200" dirty="0"/>
            <a:t>Y Gododdin,</a:t>
          </a:r>
          <a:r>
            <a:rPr lang="en-GB" sz="2900" kern="1200" dirty="0"/>
            <a:t>		(</a:t>
          </a:r>
          <a:r>
            <a:rPr lang="en-GB" sz="2900" kern="1200" dirty="0" err="1"/>
            <a:t>Aneirin</a:t>
          </a:r>
          <a:r>
            <a:rPr lang="en-GB" sz="2900" kern="1200" dirty="0"/>
            <a:t>)</a:t>
          </a:r>
          <a:endParaRPr lang="en-US" sz="2900" kern="1200" dirty="0"/>
        </a:p>
      </dsp:txBody>
      <dsp:txXfrm>
        <a:off x="1963716" y="2197348"/>
        <a:ext cx="3137222" cy="1882333"/>
      </dsp:txXfrm>
    </dsp:sp>
    <dsp:sp modelId="{7C18B829-146F-5646-A479-610536E91AA6}">
      <dsp:nvSpPr>
        <dsp:cNvPr id="0" name=""/>
        <dsp:cNvSpPr/>
      </dsp:nvSpPr>
      <dsp:spPr>
        <a:xfrm>
          <a:off x="5414661" y="2197348"/>
          <a:ext cx="3137222" cy="1882333"/>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Four or five Gaelic sources 	</a:t>
          </a:r>
          <a:endParaRPr lang="en-US" sz="2900" kern="1200"/>
        </a:p>
      </dsp:txBody>
      <dsp:txXfrm>
        <a:off x="5414661" y="2197348"/>
        <a:ext cx="3137222" cy="18823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34E721-C848-AE44-AC8D-DA03C20E50B7}">
      <dsp:nvSpPr>
        <dsp:cNvPr id="0" name=""/>
        <dsp:cNvSpPr/>
      </dsp:nvSpPr>
      <dsp:spPr>
        <a:xfrm>
          <a:off x="2439547" y="2245290"/>
          <a:ext cx="1573948" cy="1351525"/>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9050" rIns="0" bIns="19050" numCol="1" spcCol="1270" anchor="ctr" anchorCtr="0">
          <a:noAutofit/>
        </a:bodyPr>
        <a:lstStyle/>
        <a:p>
          <a:pPr marL="0" lvl="0" indent="0" algn="ctr" defTabSz="666750">
            <a:lnSpc>
              <a:spcPct val="90000"/>
            </a:lnSpc>
            <a:spcBef>
              <a:spcPct val="0"/>
            </a:spcBef>
            <a:spcAft>
              <a:spcPct val="35000"/>
            </a:spcAft>
            <a:buNone/>
          </a:pPr>
          <a:r>
            <a:rPr lang="en-US" sz="1500" kern="1200" dirty="0"/>
            <a:t>Topographical Names and Locations</a:t>
          </a:r>
        </a:p>
      </dsp:txBody>
      <dsp:txXfrm>
        <a:off x="2683336" y="2454628"/>
        <a:ext cx="1086370" cy="932849"/>
      </dsp:txXfrm>
    </dsp:sp>
    <dsp:sp modelId="{6C69554F-B969-834E-99F9-F4DD9616F2C0}">
      <dsp:nvSpPr>
        <dsp:cNvPr id="0" name=""/>
        <dsp:cNvSpPr/>
      </dsp:nvSpPr>
      <dsp:spPr>
        <a:xfrm>
          <a:off x="2477102" y="2849691"/>
          <a:ext cx="183599" cy="1583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563400-CC05-7B40-BEC6-CC31507CD6AF}">
      <dsp:nvSpPr>
        <dsp:cNvPr id="0" name=""/>
        <dsp:cNvSpPr/>
      </dsp:nvSpPr>
      <dsp:spPr>
        <a:xfrm>
          <a:off x="1085084" y="1498165"/>
          <a:ext cx="1573948" cy="1351525"/>
        </a:xfrm>
        <a:prstGeom prst="hexagon">
          <a:avLst>
            <a:gd name="adj" fmla="val 25000"/>
            <a:gd name="vf" fmla="val 11547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38000" b="-38000"/>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32FE8B9-FA00-3B43-8172-AD349206954A}">
      <dsp:nvSpPr>
        <dsp:cNvPr id="0" name=""/>
        <dsp:cNvSpPr/>
      </dsp:nvSpPr>
      <dsp:spPr>
        <a:xfrm>
          <a:off x="2163314" y="2670416"/>
          <a:ext cx="183599" cy="1583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1998DEF-4688-6E44-AFE6-8BDD99C5F74A}">
      <dsp:nvSpPr>
        <dsp:cNvPr id="0" name=""/>
        <dsp:cNvSpPr/>
      </dsp:nvSpPr>
      <dsp:spPr>
        <a:xfrm>
          <a:off x="3794011" y="1494249"/>
          <a:ext cx="1573948" cy="1351525"/>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9050" rIns="0" bIns="19050" numCol="1" spcCol="1270" anchor="ctr" anchorCtr="0">
          <a:noAutofit/>
        </a:bodyPr>
        <a:lstStyle/>
        <a:p>
          <a:pPr marL="0" lvl="0" indent="0" algn="ctr" defTabSz="666750">
            <a:lnSpc>
              <a:spcPct val="90000"/>
            </a:lnSpc>
            <a:spcBef>
              <a:spcPct val="0"/>
            </a:spcBef>
            <a:spcAft>
              <a:spcPct val="35000"/>
            </a:spcAft>
            <a:buNone/>
          </a:pPr>
          <a:r>
            <a:rPr lang="en-US" sz="1500" kern="1200" dirty="0"/>
            <a:t>Arthur’s Battles</a:t>
          </a:r>
        </a:p>
      </dsp:txBody>
      <dsp:txXfrm>
        <a:off x="4037800" y="1703587"/>
        <a:ext cx="1086370" cy="932849"/>
      </dsp:txXfrm>
    </dsp:sp>
    <dsp:sp modelId="{8096CB91-A95A-FC40-B321-E82BF5A8E6F6}">
      <dsp:nvSpPr>
        <dsp:cNvPr id="0" name=""/>
        <dsp:cNvSpPr/>
      </dsp:nvSpPr>
      <dsp:spPr>
        <a:xfrm>
          <a:off x="4877248" y="2663018"/>
          <a:ext cx="183599" cy="1583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0E362D0-40A0-B746-9FC9-FD1A3F74F9FB}">
      <dsp:nvSpPr>
        <dsp:cNvPr id="0" name=""/>
        <dsp:cNvSpPr/>
      </dsp:nvSpPr>
      <dsp:spPr>
        <a:xfrm>
          <a:off x="5147640" y="2242679"/>
          <a:ext cx="1573948" cy="1351525"/>
        </a:xfrm>
        <a:prstGeom prst="hexagon">
          <a:avLst>
            <a:gd name="adj" fmla="val 25000"/>
            <a:gd name="vf" fmla="val 11547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29000" b="-29000"/>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87FC8F7-7E06-2E43-B788-C22C64A81FE7}">
      <dsp:nvSpPr>
        <dsp:cNvPr id="0" name=""/>
        <dsp:cNvSpPr/>
      </dsp:nvSpPr>
      <dsp:spPr>
        <a:xfrm>
          <a:off x="5186029" y="2844034"/>
          <a:ext cx="183599" cy="1583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22673DA-B3A7-C146-9750-C456321C3614}">
      <dsp:nvSpPr>
        <dsp:cNvPr id="0" name=""/>
        <dsp:cNvSpPr/>
      </dsp:nvSpPr>
      <dsp:spPr>
        <a:xfrm>
          <a:off x="2439547" y="751476"/>
          <a:ext cx="1573948" cy="1351525"/>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9050" rIns="0" bIns="19050" numCol="1" spcCol="1270" anchor="ctr" anchorCtr="0">
          <a:noAutofit/>
        </a:bodyPr>
        <a:lstStyle/>
        <a:p>
          <a:pPr marL="0" lvl="0" indent="0" algn="ctr" defTabSz="666750">
            <a:lnSpc>
              <a:spcPct val="90000"/>
            </a:lnSpc>
            <a:spcBef>
              <a:spcPct val="0"/>
            </a:spcBef>
            <a:spcAft>
              <a:spcPct val="35000"/>
            </a:spcAft>
            <a:buNone/>
          </a:pPr>
          <a:r>
            <a:rPr lang="en-US" sz="1500" kern="1200" dirty="0"/>
            <a:t>Mythology and Magic</a:t>
          </a:r>
        </a:p>
      </dsp:txBody>
      <dsp:txXfrm>
        <a:off x="2683336" y="960814"/>
        <a:ext cx="1086370" cy="932849"/>
      </dsp:txXfrm>
    </dsp:sp>
    <dsp:sp modelId="{2EA65B12-0280-1B4C-9290-00C633EEA9BE}">
      <dsp:nvSpPr>
        <dsp:cNvPr id="0" name=""/>
        <dsp:cNvSpPr/>
      </dsp:nvSpPr>
      <dsp:spPr>
        <a:xfrm>
          <a:off x="3517777" y="777148"/>
          <a:ext cx="183599" cy="1583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B808957-946E-6E47-B038-0158AB7F000E}">
      <dsp:nvSpPr>
        <dsp:cNvPr id="0" name=""/>
        <dsp:cNvSpPr/>
      </dsp:nvSpPr>
      <dsp:spPr>
        <a:xfrm>
          <a:off x="3794011" y="0"/>
          <a:ext cx="1573948" cy="1351525"/>
        </a:xfrm>
        <a:prstGeom prst="hexagon">
          <a:avLst>
            <a:gd name="adj" fmla="val 25000"/>
            <a:gd name="vf" fmla="val 11547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28000" b="-28000"/>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CF5D707-2CFD-0246-94C1-639C522577F9}">
      <dsp:nvSpPr>
        <dsp:cNvPr id="0" name=""/>
        <dsp:cNvSpPr/>
      </dsp:nvSpPr>
      <dsp:spPr>
        <a:xfrm>
          <a:off x="3838242" y="598744"/>
          <a:ext cx="183599" cy="1583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0D641BD-7780-844E-A61C-DE271777798F}">
      <dsp:nvSpPr>
        <dsp:cNvPr id="0" name=""/>
        <dsp:cNvSpPr/>
      </dsp:nvSpPr>
      <dsp:spPr>
        <a:xfrm>
          <a:off x="5147640" y="748430"/>
          <a:ext cx="1573948" cy="1351525"/>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9050" rIns="0" bIns="19050" numCol="1" spcCol="1270" anchor="ctr" anchorCtr="0">
          <a:noAutofit/>
        </a:bodyPr>
        <a:lstStyle/>
        <a:p>
          <a:pPr marL="0" lvl="0" indent="0" algn="ctr" defTabSz="666750">
            <a:lnSpc>
              <a:spcPct val="90000"/>
            </a:lnSpc>
            <a:spcBef>
              <a:spcPct val="0"/>
            </a:spcBef>
            <a:spcAft>
              <a:spcPct val="35000"/>
            </a:spcAft>
            <a:buNone/>
          </a:pPr>
          <a:r>
            <a:rPr lang="en-US" sz="1500" kern="1200" dirty="0"/>
            <a:t>Oral Tradition</a:t>
          </a:r>
        </a:p>
      </dsp:txBody>
      <dsp:txXfrm>
        <a:off x="5391429" y="957768"/>
        <a:ext cx="1086370" cy="932849"/>
      </dsp:txXfrm>
    </dsp:sp>
    <dsp:sp modelId="{65DCC344-1700-6845-B34E-27265704D0DB}">
      <dsp:nvSpPr>
        <dsp:cNvPr id="0" name=""/>
        <dsp:cNvSpPr/>
      </dsp:nvSpPr>
      <dsp:spPr>
        <a:xfrm>
          <a:off x="6509614" y="1347174"/>
          <a:ext cx="183599" cy="1583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C0B1C0B-C57F-464A-8146-77989F1A1B6D}">
      <dsp:nvSpPr>
        <dsp:cNvPr id="0" name=""/>
        <dsp:cNvSpPr/>
      </dsp:nvSpPr>
      <dsp:spPr>
        <a:xfrm>
          <a:off x="6502103" y="1508173"/>
          <a:ext cx="1573948" cy="1351525"/>
        </a:xfrm>
        <a:prstGeom prst="hexagon">
          <a:avLst>
            <a:gd name="adj" fmla="val 25000"/>
            <a:gd name="vf" fmla="val 115470"/>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t="-28000" b="-28000"/>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F3498F5-2190-7F48-B099-064590FC70A2}">
      <dsp:nvSpPr>
        <dsp:cNvPr id="0" name=""/>
        <dsp:cNvSpPr/>
      </dsp:nvSpPr>
      <dsp:spPr>
        <a:xfrm>
          <a:off x="6809215" y="1532541"/>
          <a:ext cx="183599" cy="1583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C2DC7A-F2A2-6E4E-85EB-63DD1CC377C8}">
      <dsp:nvSpPr>
        <dsp:cNvPr id="0" name=""/>
        <dsp:cNvSpPr/>
      </dsp:nvSpPr>
      <dsp:spPr>
        <a:xfrm>
          <a:off x="6502103" y="14359"/>
          <a:ext cx="1573948" cy="1351525"/>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9050" rIns="0" bIns="19050" numCol="1" spcCol="1270" anchor="ctr" anchorCtr="0">
          <a:noAutofit/>
        </a:bodyPr>
        <a:lstStyle/>
        <a:p>
          <a:pPr marL="0" lvl="0" indent="0" algn="ctr" defTabSz="666750">
            <a:lnSpc>
              <a:spcPct val="90000"/>
            </a:lnSpc>
            <a:spcBef>
              <a:spcPct val="0"/>
            </a:spcBef>
            <a:spcAft>
              <a:spcPct val="35000"/>
            </a:spcAft>
            <a:buNone/>
          </a:pPr>
          <a:r>
            <a:rPr lang="en-US" sz="1500" kern="1200" dirty="0"/>
            <a:t>Poetry</a:t>
          </a:r>
        </a:p>
      </dsp:txBody>
      <dsp:txXfrm>
        <a:off x="6745892" y="223697"/>
        <a:ext cx="1086370" cy="932849"/>
      </dsp:txXfrm>
    </dsp:sp>
    <dsp:sp modelId="{2A2BDE69-C1D3-9D40-8B66-554CAB743224}">
      <dsp:nvSpPr>
        <dsp:cNvPr id="0" name=""/>
        <dsp:cNvSpPr/>
      </dsp:nvSpPr>
      <dsp:spPr>
        <a:xfrm>
          <a:off x="7864078" y="620065"/>
          <a:ext cx="183599" cy="1583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2F7B078-B8F2-5E40-945C-63D1BE0060A1}">
      <dsp:nvSpPr>
        <dsp:cNvPr id="0" name=""/>
        <dsp:cNvSpPr/>
      </dsp:nvSpPr>
      <dsp:spPr>
        <a:xfrm>
          <a:off x="7856567" y="768446"/>
          <a:ext cx="1573948" cy="1351525"/>
        </a:xfrm>
        <a:prstGeom prst="hexagon">
          <a:avLst>
            <a:gd name="adj" fmla="val 25000"/>
            <a:gd name="vf" fmla="val 115470"/>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l="-2000" r="-2000"/>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A1ECBD0-1699-2A46-B712-D5DA3190DFD2}">
      <dsp:nvSpPr>
        <dsp:cNvPr id="0" name=""/>
        <dsp:cNvSpPr/>
      </dsp:nvSpPr>
      <dsp:spPr>
        <a:xfrm>
          <a:off x="8170355" y="798470"/>
          <a:ext cx="183599" cy="1583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0B23846-36DF-734F-B8AA-D1B3E591169B}">
      <dsp:nvSpPr>
        <dsp:cNvPr id="0" name=""/>
        <dsp:cNvSpPr/>
      </dsp:nvSpPr>
      <dsp:spPr>
        <a:xfrm>
          <a:off x="7856567" y="2260084"/>
          <a:ext cx="1573948" cy="1351525"/>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9050" rIns="0" bIns="19050" numCol="1" spcCol="1270" anchor="ctr" anchorCtr="0">
          <a:noAutofit/>
        </a:bodyPr>
        <a:lstStyle/>
        <a:p>
          <a:pPr marL="0" lvl="0" indent="0" algn="ctr" defTabSz="666750">
            <a:lnSpc>
              <a:spcPct val="90000"/>
            </a:lnSpc>
            <a:spcBef>
              <a:spcPct val="0"/>
            </a:spcBef>
            <a:spcAft>
              <a:spcPct val="35000"/>
            </a:spcAft>
            <a:buNone/>
          </a:pPr>
          <a:r>
            <a:rPr lang="en-US" sz="1500" kern="1200" dirty="0" err="1"/>
            <a:t>Archaelogy</a:t>
          </a:r>
          <a:r>
            <a:rPr lang="en-US" sz="1500" kern="1200" dirty="0"/>
            <a:t> and The Post-Roman Period</a:t>
          </a:r>
        </a:p>
      </dsp:txBody>
      <dsp:txXfrm>
        <a:off x="8100356" y="2469422"/>
        <a:ext cx="1086370" cy="932849"/>
      </dsp:txXfrm>
    </dsp:sp>
    <dsp:sp modelId="{D04D607F-33A4-4242-9A31-D4F57805BAF3}">
      <dsp:nvSpPr>
        <dsp:cNvPr id="0" name=""/>
        <dsp:cNvSpPr/>
      </dsp:nvSpPr>
      <dsp:spPr>
        <a:xfrm>
          <a:off x="8168686" y="3443648"/>
          <a:ext cx="183599" cy="1583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8A0FA4D-B99C-2842-9429-F0ED36512E40}">
      <dsp:nvSpPr>
        <dsp:cNvPr id="0" name=""/>
        <dsp:cNvSpPr/>
      </dsp:nvSpPr>
      <dsp:spPr>
        <a:xfrm>
          <a:off x="6502103" y="2999812"/>
          <a:ext cx="1573948" cy="1351525"/>
        </a:xfrm>
        <a:prstGeom prst="hexagon">
          <a:avLst>
            <a:gd name="adj" fmla="val 25000"/>
            <a:gd name="vf" fmla="val 115470"/>
          </a:avLst>
        </a:prstGeom>
        <a:blipFill>
          <a:blip xmlns:r="http://schemas.openxmlformats.org/officeDocument/2006/relationships" r:embed="rId6">
            <a:extLst>
              <a:ext uri="{28A0092B-C50C-407E-A947-70E740481C1C}">
                <a14:useLocalDpi xmlns:a14="http://schemas.microsoft.com/office/drawing/2010/main" val="0"/>
              </a:ext>
            </a:extLst>
          </a:blip>
          <a:srcRect/>
          <a:stretch>
            <a:fillRect t="-41000" b="-41000"/>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0F81DAD-D8AB-DF40-8D6F-B9FF164E7467}">
      <dsp:nvSpPr>
        <dsp:cNvPr id="0" name=""/>
        <dsp:cNvSpPr/>
      </dsp:nvSpPr>
      <dsp:spPr>
        <a:xfrm>
          <a:off x="7876596" y="3592899"/>
          <a:ext cx="183599" cy="158388"/>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HexagonCluster">
  <dgm:title val=""/>
  <dgm:desc val=""/>
  <dgm:catLst>
    <dgm:cat type="picture" pri="21000"/>
    <dgm:cat type="relationship" pri="3200"/>
    <dgm:cat type="pictureconvert" pri="21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tyleData>
  <dgm:clr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clrData>
  <dgm:layoutNode name="Name0">
    <dgm:varLst>
      <dgm:chMax val="21"/>
      <dgm:chPref val="21"/>
    </dgm:varLst>
    <dgm:shape xmlns:r="http://schemas.openxmlformats.org/officeDocument/2006/relationships" r:blip="">
      <dgm:adjLst/>
    </dgm:shape>
    <dgm:choose name="Name1">
      <dgm:if name="Name2" axis="ch" ptType="node" func="cnt" op="equ" val="1">
        <dgm:alg type="composite">
          <dgm:param type="ar" val="1.3871"/>
        </dgm:alg>
        <dgm:constrLst>
          <dgm:constr type="primFontSz" for="des" ptType="node" op="equ" val="65"/>
          <dgm:constr type="l" for="ch" forName="text1" refType="w" fact="0.4525"/>
          <dgm:constr type="t" for="ch" forName="text1" refType="h" fact="0.346"/>
          <dgm:constr type="w" for="ch" forName="text1" refType="w" fact="0.5475"/>
          <dgm:constr type="h" for="ch" forName="text1" refType="h" fact="0.654"/>
          <dgm:constr type="l" for="ch" forName="textaccent1" refType="w" fact="0.4652"/>
          <dgm:constr type="t" for="ch" forName="textaccent1" refType="h" fact="0.6348"/>
          <dgm:constr type="w" for="ch" forName="textaccent1" refType="w" fact="0.0639"/>
          <dgm:constr type="h" for="ch" forName="textaccent1" refType="h" fact="0.0765"/>
          <dgm:constr type="l" for="ch" forName="image1" refType="w" fact="0"/>
          <dgm:constr type="t" for="ch" forName="image1" refType="h" fact="0"/>
          <dgm:constr type="w" for="ch" forName="image1" refType="w" fact="0.5468"/>
          <dgm:constr type="h" for="ch" forName="image1" refType="h" fact="0.6538"/>
          <dgm:constr type="l" for="ch" forName="imageaccent1" refType="w" fact="0.3702"/>
          <dgm:constr type="t" for="ch" forName="imageaccent1" refType="h" fact="0.5633"/>
          <dgm:constr type="w" for="ch" forName="imageaccent1" refType="w" fact="0.0639"/>
          <dgm:constr type="h" for="ch" forName="imageaccent1" refType="h" fact="0.0765"/>
        </dgm:constrLst>
      </dgm:if>
      <dgm:if name="Name3" axis="ch" ptType="node" func="cnt" op="equ" val="2">
        <dgm:alg type="composite">
          <dgm:param type="ar" val="2.6443"/>
        </dgm:alg>
        <dgm:constrLst>
          <dgm:constr type="primFontSz" for="des" ptType="node" op="equ" val="65"/>
          <dgm:constr type="l" for="ch" forName="text1" refType="w" fact="0.2383"/>
          <dgm:constr type="t" for="ch" forName="text1" refType="h" fact="0.3501"/>
          <dgm:constr type="w" for="ch" forName="text1" refType="w" fact="0.285"/>
          <dgm:constr type="h" for="ch" forName="text1" refType="h" fact="0.6499"/>
          <dgm:constr type="l" for="ch" forName="textaccent1" refType="w" fact="0.2472"/>
          <dgm:constr type="t" for="ch" forName="textaccent1" refType="h" fact="0.6371"/>
          <dgm:constr type="w" for="ch" forName="textaccent1" refType="w" fact="0.0333"/>
          <dgm:constr type="h" for="ch" forName="textaccent1" refType="h" fact="0.076"/>
          <dgm:constr type="l" for="ch" forName="image1" refType="w" fact="0"/>
          <dgm:constr type="t" for="ch" forName="image1" refType="h" fact="0"/>
          <dgm:constr type="w" for="ch" forName="image1" refType="w" fact="0.285"/>
          <dgm:constr type="h" for="ch" forName="image1" refType="h" fact="0.6499"/>
          <dgm:constr type="l" for="ch" forName="imageaccent1" refType="w" fact="0.1942"/>
          <dgm:constr type="t" for="ch" forName="imageaccent1" refType="h" fact="0.5602"/>
          <dgm:constr type="w" for="ch" forName="imageaccent1" refType="w" fact="0.0333"/>
          <dgm:constr type="h" for="ch" forName="imageaccent1" refType="h" fact="0.076"/>
          <dgm:constr type="l" for="ch" forName="text2" refType="w" fact="0.4767"/>
          <dgm:constr type="t" for="ch" forName="text2" refType="h" fact="0"/>
          <dgm:constr type="w" for="ch" forName="text2" refType="w" fact="0.285"/>
          <dgm:constr type="h" for="ch" forName="text2" refType="h" fact="0.6499"/>
          <dgm:constr type="l" for="ch" forName="textaccent2" refType="w" fact="0.6709"/>
          <dgm:constr type="t" for="ch" forName="textaccent2" refType="h" fact="0.5602"/>
          <dgm:constr type="w" for="ch" forName="textaccent2" refType="w" fact="0.0333"/>
          <dgm:constr type="h" for="ch" forName="textaccent2" refType="h" fact="0.076"/>
          <dgm:constr type="l" for="ch" forName="image2" refType="w" fact="0.715"/>
          <dgm:constr type="t" for="ch" forName="image2" refType="h" fact="0.3501"/>
          <dgm:constr type="w" for="ch" forName="image2" refType="w" fact="0.285"/>
          <dgm:constr type="h" for="ch" forName="image2" refType="h" fact="0.6499"/>
          <dgm:constr type="l" for="ch" forName="imageaccent2" refType="w" fact="0.7239"/>
          <dgm:constr type="t" for="ch" forName="imageaccent2" refType="h" fact="0.6371"/>
          <dgm:constr type="w" for="ch" forName="imageaccent2" refType="w" fact="0.0333"/>
          <dgm:constr type="h" for="ch" forName="imageaccent2" refType="h" fact="0.076"/>
        </dgm:constrLst>
      </dgm:if>
      <dgm:if name="Name4" axis="ch" ptType="node" func="cnt" op="equ" val="3">
        <dgm:alg type="composite">
          <dgm:param type="ar" val="1.5623"/>
        </dgm:alg>
        <dgm:constrLst>
          <dgm:constr type="primFontSz" for="des" ptType="node" op="equ" val="65"/>
          <dgm:constr type="l" for="ch" forName="text1" refType="w" fact="0.2402"/>
          <dgm:constr type="t" for="ch" forName="text1" refType="h" fact="0.6215"/>
          <dgm:constr type="w" for="ch" forName="text1" refType="w" fact="0.281"/>
          <dgm:constr type="h" for="ch" forName="text1" refType="h" fact="0.3785"/>
          <dgm:constr type="l" for="ch" forName="textaccent1" refType="w" fact="0.2475"/>
          <dgm:constr type="t" for="ch" forName="textaccent1" refType="h" fact="0.7886"/>
          <dgm:constr type="w" for="ch" forName="textaccent1" refType="w" fact="0.0329"/>
          <dgm:constr type="h" for="ch" forName="textaccent1" refType="h" fact="0.0443"/>
          <dgm:constr type="l" for="ch" forName="image1" refType="w" fact="0"/>
          <dgm:constr type="t" for="ch" forName="image1" refType="h" fact="0.4182"/>
          <dgm:constr type="w" for="ch" forName="image1" refType="w" fact="0.281"/>
          <dgm:constr type="h" for="ch" forName="image1" refType="h" fact="0.3785"/>
          <dgm:constr type="l" for="ch" forName="imageaccent1" refType="w" fact="0.1913"/>
          <dgm:constr type="t" for="ch" forName="imageaccent1" refType="h" fact="0.7467"/>
          <dgm:constr type="w" for="ch" forName="imageaccent1" refType="w" fact="0.0329"/>
          <dgm:constr type="h" for="ch" forName="imageaccent1" refType="h" fact="0.0443"/>
          <dgm:constr type="l" for="ch" forName="text2" refType="w" fact="0.4796"/>
          <dgm:constr type="t" for="ch" forName="text2" refType="h" fact="0.4137"/>
          <dgm:constr type="w" for="ch" forName="text2" refType="w" fact="0.281"/>
          <dgm:constr type="h" for="ch" forName="text2" refType="h" fact="0.3785"/>
          <dgm:constr type="l" for="ch" forName="textaccent2" refType="w" fact="0.6717"/>
          <dgm:constr type="t" for="ch" forName="textaccent2" refType="h" fact="0.7418"/>
          <dgm:constr type="w" for="ch" forName="textaccent2" refType="w" fact="0.0329"/>
          <dgm:constr type="h" for="ch" forName="textaccent2" refType="h" fact="0.0443"/>
          <dgm:constr type="l" for="ch" forName="image2" refType="w" fact="0.719"/>
          <dgm:constr type="t" for="ch" forName="image2" refType="h" fact="0.6215"/>
          <dgm:constr type="w" for="ch" forName="image2" refType="w" fact="0.281"/>
          <dgm:constr type="h" for="ch" forName="image2" refType="h" fact="0.3785"/>
          <dgm:constr type="l" for="ch" forName="imageaccent2" refType="w" fact="0.7263"/>
          <dgm:constr type="t" for="ch" forName="imageaccent2" refType="h" fact="0.7886"/>
          <dgm:constr type="w" for="ch" forName="imageaccent2" refType="w" fact="0.0329"/>
          <dgm:constr type="h" for="ch" forName="imageaccent2" refType="h" fact="0.0443"/>
          <dgm:constr type="l" for="ch" forName="text3" refType="w" fact="0.2402"/>
          <dgm:constr type="t" for="ch" forName="text3" refType="h" fact="0.2068"/>
          <dgm:constr type="w" for="ch" forName="text3" refType="w" fact="0.281"/>
          <dgm:constr type="h" for="ch" forName="text3" refType="h" fact="0.3785"/>
          <dgm:constr type="l" for="ch" forName="textaccent3" refType="w" fact="0.4307"/>
          <dgm:constr type="t" for="ch" forName="textaccent3" refType="h" fact="0.215"/>
          <dgm:constr type="w" for="ch" forName="textaccent3" refType="w" fact="0.0329"/>
          <dgm:constr type="h" for="ch" forName="textaccent3" refType="h" fact="0.0443"/>
          <dgm:constr type="l" for="ch" forName="image3" refType="w" fact="0.4796"/>
          <dgm:constr type="t" for="ch" forName="image3" refType="h" fact="0"/>
          <dgm:constr type="w" for="ch" forName="image3" refType="w" fact="0.281"/>
          <dgm:constr type="h" for="ch" forName="image3" refType="h" fact="0.3785"/>
          <dgm:constr type="l" for="ch" forName="imageaccent3" refType="w" fact="0.4879"/>
          <dgm:constr type="t" for="ch" forName="imageaccent3" refType="h" fact="0.1662"/>
          <dgm:constr type="w" for="ch" forName="imageaccent3" refType="w" fact="0.0329"/>
          <dgm:constr type="h" for="ch" forName="imageaccent3" refType="h" fact="0.0443"/>
        </dgm:constrLst>
      </dgm:if>
      <dgm:if name="Name5" axis="ch" ptType="node" func="cnt" op="equ" val="4">
        <dgm:alg type="composite">
          <dgm:param type="ar" val="1.943"/>
        </dgm:alg>
        <dgm:constrLst>
          <dgm:constr type="primFontSz" for="des" ptType="node" op="equ" val="65"/>
          <dgm:constr type="l" for="ch" forName="image2" refType="w" fact="0.5787"/>
          <dgm:constr type="t" for="ch" forName="image2" refType="h" fact="0.6208"/>
          <dgm:constr type="w" for="ch" forName="image2" refType="w" fact="0.227"/>
          <dgm:constr type="h" for="ch" forName="image2" refType="h" fact="0.3786"/>
          <dgm:constr type="l" for="ch" forName="text4" refType="w" fact="0.5787"/>
          <dgm:constr type="t" for="ch" forName="text4" refType="h" fact="0.2081"/>
          <dgm:constr type="w" for="ch" forName="text4" refType="w" fact="0.227"/>
          <dgm:constr type="h" for="ch" forName="text4" refType="h" fact="0.3786"/>
          <dgm:constr type="l" for="ch" forName="text2" refType="w" fact="0.3852"/>
          <dgm:constr type="t" for="ch" forName="text2" refType="h" fact="0.4127"/>
          <dgm:constr type="w" for="ch" forName="text2" refType="w" fact="0.227"/>
          <dgm:constr type="h" for="ch" forName="text2" refType="h" fact="0.3786"/>
          <dgm:constr type="l" for="ch" forName="image3" refType="w" fact="0.3852"/>
          <dgm:constr type="t" for="ch" forName="image3" refType="h" fact="0"/>
          <dgm:constr type="w" for="ch" forName="image3" refType="w" fact="0.227"/>
          <dgm:constr type="h" for="ch" forName="image3" refType="h" fact="0.3786"/>
          <dgm:constr type="l" for="ch" forName="text1" refType="w" fact="0.1927"/>
          <dgm:constr type="t" for="ch" forName="text1" refType="h" fact="0.6214"/>
          <dgm:constr type="w" for="ch" forName="text1" refType="w" fact="0.227"/>
          <dgm:constr type="h" for="ch" forName="text1" refType="h" fact="0.3786"/>
          <dgm:constr type="l" for="ch" forName="textaccent1" refType="w" fact="0.1998"/>
          <dgm:constr type="t" for="ch" forName="textaccent1" refType="h" fact="0.7887"/>
          <dgm:constr type="w" for="ch" forName="textaccent1" refType="w" fact="0.0265"/>
          <dgm:constr type="h" for="ch" forName="textaccent1" refType="h" fact="0.0444"/>
          <dgm:constr type="l" for="ch" forName="image1" refType="w" fact="0"/>
          <dgm:constr type="t" for="ch" forName="image1" refType="h" fact="0.4156"/>
          <dgm:constr type="w" for="ch" forName="image1" refType="w" fact="0.227"/>
          <dgm:constr type="h" for="ch" forName="image1" refType="h" fact="0.3786"/>
          <dgm:constr type="l" for="ch" forName="imageaccent1" refType="w" fact="0.1537"/>
          <dgm:constr type="t" for="ch" forName="imageaccent1" refType="h" fact="0.7417"/>
          <dgm:constr type="w" for="ch" forName="imageaccent1" refType="w" fact="0.0265"/>
          <dgm:constr type="h" for="ch" forName="imageaccent1" refType="h" fact="0.0444"/>
          <dgm:constr type="l" for="ch" forName="textaccent2" refType="w" fact="0.5407"/>
          <dgm:constr type="t" for="ch" forName="textaccent2" refType="h" fact="0.7384"/>
          <dgm:constr type="w" for="ch" forName="textaccent2" refType="w" fact="0.0265"/>
          <dgm:constr type="h" for="ch" forName="textaccent2" refType="h" fact="0.0444"/>
          <dgm:constr type="l" for="ch" forName="imageaccent2" refType="w" fact="0.5839"/>
          <dgm:constr type="t" for="ch" forName="imageaccent2" refType="h" fact="0.7904"/>
          <dgm:constr type="w" for="ch" forName="imageaccent2" refType="w" fact="0.0265"/>
          <dgm:constr type="h" for="ch" forName="imageaccent2" refType="h" fact="0.0444"/>
          <dgm:constr type="l" for="ch" forName="text3" refType="w" fact="0.1927"/>
          <dgm:constr type="t" for="ch" forName="text3" refType="h" fact="0.2087"/>
          <dgm:constr type="w" for="ch" forName="text3" refType="w" fact="0.227"/>
          <dgm:constr type="h" for="ch" forName="text3" refType="h" fact="0.3786"/>
          <dgm:constr type="l" for="ch" forName="textaccent3" refType="w" fact="0.3472"/>
          <dgm:constr type="t" for="ch" forName="textaccent3" refType="h" fact="0.2165"/>
          <dgm:constr type="w" for="ch" forName="textaccent3" refType="w" fact="0.0265"/>
          <dgm:constr type="h" for="ch" forName="textaccent3" refType="h" fact="0.0444"/>
          <dgm:constr type="l" for="ch" forName="imageaccent3" refType="w" fact="0.3904"/>
          <dgm:constr type="t" for="ch" forName="imageaccent3" refType="h" fact="0.1678"/>
          <dgm:constr type="w" for="ch" forName="imageaccent3" refType="w" fact="0.0265"/>
          <dgm:constr type="h" for="ch" forName="imageaccent3" refType="h" fact="0.0444"/>
          <dgm:constr type="l" for="ch" forName="textaccent4" refType="w" fact="0.7739"/>
          <dgm:constr type="t" for="ch" forName="textaccent4" refType="h" fact="0.3752"/>
          <dgm:constr type="w" for="ch" forName="textaccent4" refType="w" fact="0.0265"/>
          <dgm:constr type="h" for="ch" forName="textaccent4" refType="h" fact="0.0444"/>
          <dgm:constr type="l" for="ch" forName="image4" refType="w" fact="0.773"/>
          <dgm:constr type="t" for="ch" forName="image4" refType="h" fact="0.4162"/>
          <dgm:constr type="w" for="ch" forName="image4" refType="w" fact="0.227"/>
          <dgm:constr type="h" for="ch" forName="image4" refType="h" fact="0.3786"/>
          <dgm:constr type="l" for="ch" forName="imageaccent4" refType="w" fact="0.8188"/>
          <dgm:constr type="t" for="ch" forName="imageaccent4" refType="h" fact="0.4229"/>
          <dgm:constr type="w" for="ch" forName="imageaccent4" refType="w" fact="0.0265"/>
          <dgm:constr type="h" for="ch" forName="imageaccent4" refType="h" fact="0.0444"/>
        </dgm:constrLst>
      </dgm:if>
      <dgm:if name="Name6" axis="ch" ptType="node" func="cnt" op="equ" val="5">
        <dgm:alg type="composite">
          <dgm:param type="ar" val="2.3203"/>
        </dgm:alg>
        <dgm:constrLst>
          <dgm:constr type="primFontSz" for="des" ptType="node" op="equ" val="65"/>
          <dgm:constr type="l" for="ch" forName="image4" refType="w" fact="0.6491"/>
          <dgm:constr type="t" for="ch" forName="image4" refType="h" fact="0.4193"/>
          <dgm:constr type="w" for="ch" forName="image4" refType="w" fact="0.1886"/>
          <dgm:constr type="h" for="ch" forName="image4" refType="h" fact="0.3757"/>
          <dgm:constr type="l" for="ch" forName="text5" refType="w" fact="0.6491"/>
          <dgm:constr type="t" for="ch" forName="text5" refType="h" fact="0.004"/>
          <dgm:constr type="w" for="ch" forName="text5" refType="w" fact="0.1886"/>
          <dgm:constr type="h" for="ch" forName="text5" refType="h" fact="0.3757"/>
          <dgm:constr type="l" for="ch" forName="image5" refType="w" fact="0.8114"/>
          <dgm:constr type="t" for="ch" forName="image5" refType="h" fact="0.2136"/>
          <dgm:constr type="w" for="ch" forName="image5" refType="w" fact="0.1886"/>
          <dgm:constr type="h" for="ch" forName="image5" refType="h" fact="0.3757"/>
          <dgm:constr type="l" for="ch" forName="image2" refType="w" fact="0.4868"/>
          <dgm:constr type="t" for="ch" forName="image2" refType="h" fact="0.6235"/>
          <dgm:constr type="w" for="ch" forName="image2" refType="w" fact="0.1886"/>
          <dgm:constr type="h" for="ch" forName="image2" refType="h" fact="0.3757"/>
          <dgm:constr type="l" for="ch" forName="text4" refType="w" fact="0.4868"/>
          <dgm:constr type="t" for="ch" forName="text4" refType="h" fact="0.2081"/>
          <dgm:constr type="w" for="ch" forName="text4" refType="w" fact="0.1886"/>
          <dgm:constr type="h" for="ch" forName="text4" refType="h" fact="0.3757"/>
          <dgm:constr type="l" for="ch" forName="text2" refType="w" fact="0.3246"/>
          <dgm:constr type="t" for="ch" forName="text2" refType="h" fact="0.4154"/>
          <dgm:constr type="w" for="ch" forName="text2" refType="w" fact="0.1886"/>
          <dgm:constr type="h" for="ch" forName="text2" refType="h" fact="0.3757"/>
          <dgm:constr type="l" for="ch" forName="image3" refType="w" fact="0.3246"/>
          <dgm:constr type="t" for="ch" forName="image3" refType="h" fact="0"/>
          <dgm:constr type="w" for="ch" forName="image3" refType="w" fact="0.1886"/>
          <dgm:constr type="h" for="ch" forName="image3" refType="h" fact="0.3757"/>
          <dgm:constr type="l" for="ch" forName="text1" refType="w" fact="0.1623"/>
          <dgm:constr type="t" for="ch" forName="text1" refType="h" fact="0.6243"/>
          <dgm:constr type="w" for="ch" forName="text1" refType="w" fact="0.1886"/>
          <dgm:constr type="h" for="ch" forName="text1" refType="h" fact="0.3757"/>
          <dgm:constr type="l" for="ch" forName="text3" refType="w" fact="0.1623"/>
          <dgm:constr type="t" for="ch" forName="text3" refType="h" fact="0.2089"/>
          <dgm:constr type="w" for="ch" forName="text3" refType="w" fact="0.1886"/>
          <dgm:constr type="h" for="ch" forName="text3" refType="h" fact="0.3757"/>
          <dgm:constr type="l" for="ch" forName="textaccent1" refType="w" fact="0.1668"/>
          <dgm:constr type="t" for="ch" forName="textaccent1" refType="h" fact="0.7923"/>
          <dgm:constr type="w" for="ch" forName="textaccent1" refType="w" fact="0.022"/>
          <dgm:constr type="h" for="ch" forName="textaccent1" refType="h" fact="0.044"/>
          <dgm:constr type="l" for="ch" forName="image1" refType="w" fact="0"/>
          <dgm:constr type="t" for="ch" forName="image1" refType="h" fact="0.4166"/>
          <dgm:constr type="w" for="ch" forName="image1" refType="w" fact="0.1886"/>
          <dgm:constr type="h" for="ch" forName="image1" refType="h" fact="0.3757"/>
          <dgm:constr type="l" for="ch" forName="imageaccent1" refType="w" fact="0.1292"/>
          <dgm:constr type="t" for="ch" forName="imageaccent1" refType="h" fact="0.7424"/>
          <dgm:constr type="w" for="ch" forName="imageaccent1" refType="w" fact="0.022"/>
          <dgm:constr type="h" for="ch" forName="imageaccent1" refType="h" fact="0.044"/>
          <dgm:constr type="l" for="ch" forName="textaccent2" refType="w" fact="0.4544"/>
          <dgm:constr type="t" for="ch" forName="textaccent2" refType="h" fact="0.7404"/>
          <dgm:constr type="w" for="ch" forName="textaccent2" refType="w" fact="0.022"/>
          <dgm:constr type="h" for="ch" forName="textaccent2" refType="h" fact="0.044"/>
          <dgm:constr type="l" for="ch" forName="imageaccent2" refType="w" fact="0.4914"/>
          <dgm:constr type="t" for="ch" forName="imageaccent2" refType="h" fact="0.7907"/>
          <dgm:constr type="w" for="ch" forName="imageaccent2" refType="w" fact="0.022"/>
          <dgm:constr type="h" for="ch" forName="imageaccent2" refType="h" fact="0.044"/>
          <dgm:constr type="l" for="ch" forName="textaccent3" refType="w" fact="0.2915"/>
          <dgm:constr type="t" for="ch" forName="textaccent3" refType="h" fact="0.216"/>
          <dgm:constr type="w" for="ch" forName="textaccent3" refType="w" fact="0.022"/>
          <dgm:constr type="h" for="ch" forName="textaccent3" refType="h" fact="0.044"/>
          <dgm:constr type="l" for="ch" forName="imageaccent3" refType="w" fact="0.3299"/>
          <dgm:constr type="t" for="ch" forName="imageaccent3" refType="h" fact="0.1665"/>
          <dgm:constr type="w" for="ch" forName="imageaccent3" refType="w" fact="0.022"/>
          <dgm:constr type="h" for="ch" forName="imageaccent3" refType="h" fact="0.044"/>
          <dgm:constr type="l" for="ch" forName="textaccent4" refType="w" fact="0.65"/>
          <dgm:constr type="t" for="ch" forName="textaccent4" refType="h" fact="0.3746"/>
          <dgm:constr type="w" for="ch" forName="textaccent4" refType="w" fact="0.022"/>
          <dgm:constr type="h" for="ch" forName="textaccent4" refType="h" fact="0.044"/>
          <dgm:constr type="l" for="ch" forName="imageaccent4" refType="w" fact="0.6859"/>
          <dgm:constr type="t" for="ch" forName="imageaccent4" refType="h" fact="0.4261"/>
          <dgm:constr type="w" for="ch" forName="imageaccent4" refType="w" fact="0.022"/>
          <dgm:constr type="h" for="ch" forName="imageaccent4" refType="h" fact="0.044"/>
          <dgm:constr type="l" for="ch" forName="textaccent5" refType="w" fact="0.8123"/>
          <dgm:constr type="t" for="ch" forName="textaccent5" refType="h" fact="0.1724"/>
          <dgm:constr type="w" for="ch" forName="textaccent5" refType="w" fact="0.022"/>
          <dgm:constr type="h" for="ch" forName="textaccent5" refType="h" fact="0.044"/>
          <dgm:constr type="l" for="ch" forName="imageaccent5" refType="w" fact="0.849"/>
          <dgm:constr type="t" for="ch" forName="imageaccent5" refType="h" fact="0.222"/>
          <dgm:constr type="w" for="ch" forName="imageaccent5" refType="w" fact="0.022"/>
          <dgm:constr type="h" for="ch" forName="imageaccent5" refType="h" fact="0.044"/>
        </dgm:constrLst>
      </dgm:if>
      <dgm:if name="Name7" axis="ch" ptType="node" func="cnt" op="equ" val="6">
        <dgm:alg type="composite">
          <dgm:param type="ar" val="1.9179"/>
        </dgm:alg>
        <dgm:constrLst>
          <dgm:constr type="primFontSz" for="des" ptType="node" op="equ" val="65"/>
          <dgm:constr type="l" for="ch" forName="image4" refType="w" fact="0.6491"/>
          <dgm:constr type="t" for="ch" forName="image4" refType="h" fact="0.3466"/>
          <dgm:constr type="w" for="ch" forName="image4" refType="w" fact="0.1886"/>
          <dgm:constr type="h" for="ch" forName="image4" refType="h" fact="0.3106"/>
          <dgm:constr type="l" for="ch" forName="text5" refType="w" fact="0.6491"/>
          <dgm:constr type="t" for="ch" forName="text5" refType="h" fact="0.0033"/>
          <dgm:constr type="w" for="ch" forName="text5" refType="w" fact="0.1886"/>
          <dgm:constr type="h" for="ch" forName="text5" refType="h" fact="0.3106"/>
          <dgm:constr type="l" for="ch" forName="image5" refType="w" fact="0.8114"/>
          <dgm:constr type="t" for="ch" forName="image5" refType="h" fact="0.1766"/>
          <dgm:constr type="w" for="ch" forName="image5" refType="w" fact="0.1886"/>
          <dgm:constr type="h" for="ch" forName="image5" refType="h" fact="0.3106"/>
          <dgm:constr type="l" for="ch" forName="image2" refType="w" fact="0.4868"/>
          <dgm:constr type="t" for="ch" forName="image2" refType="h" fact="0.5154"/>
          <dgm:constr type="w" for="ch" forName="image2" refType="w" fact="0.1886"/>
          <dgm:constr type="h" for="ch" forName="image2" refType="h" fact="0.3106"/>
          <dgm:constr type="l" for="ch" forName="text4" refType="w" fact="0.4868"/>
          <dgm:constr type="t" for="ch" forName="text4" refType="h" fact="0.172"/>
          <dgm:constr type="w" for="ch" forName="text4" refType="w" fact="0.1886"/>
          <dgm:constr type="h" for="ch" forName="text4" refType="h" fact="0.3106"/>
          <dgm:constr type="l" for="ch" forName="text2" refType="w" fact="0.3246"/>
          <dgm:constr type="t" for="ch" forName="text2" refType="h" fact="0.3434"/>
          <dgm:constr type="w" for="ch" forName="text2" refType="w" fact="0.1886"/>
          <dgm:constr type="h" for="ch" forName="text2" refType="h" fact="0.3106"/>
          <dgm:constr type="l" for="ch" forName="image3" refType="w" fact="0.3246"/>
          <dgm:constr type="t" for="ch" forName="image3" refType="h" fact="0"/>
          <dgm:constr type="w" for="ch" forName="image3" refType="w" fact="0.1886"/>
          <dgm:constr type="h" for="ch" forName="image3" refType="h" fact="0.3106"/>
          <dgm:constr type="l" for="ch" forName="text1" refType="w" fact="0.1623"/>
          <dgm:constr type="t" for="ch" forName="text1" refType="h" fact="0.516"/>
          <dgm:constr type="w" for="ch" forName="text1" refType="w" fact="0.1886"/>
          <dgm:constr type="h" for="ch" forName="text1" refType="h" fact="0.3106"/>
          <dgm:constr type="l" for="ch" forName="text3" refType="w" fact="0.1623"/>
          <dgm:constr type="t" for="ch" forName="text3" refType="h" fact="0.1727"/>
          <dgm:constr type="w" for="ch" forName="text3" refType="w" fact="0.1886"/>
          <dgm:constr type="h" for="ch" forName="text3" refType="h" fact="0.3106"/>
          <dgm:constr type="l" for="ch" forName="textaccent1" refType="w" fact="0.1668"/>
          <dgm:constr type="t" for="ch" forName="textaccent1" refType="h" fact="0.6549"/>
          <dgm:constr type="w" for="ch" forName="textaccent1" refType="w" fact="0.022"/>
          <dgm:constr type="h" for="ch" forName="textaccent1" refType="h" fact="0.0364"/>
          <dgm:constr type="l" for="ch" forName="image1" refType="w" fact="0"/>
          <dgm:constr type="t" for="ch" forName="image1" refType="h" fact="0.3443"/>
          <dgm:constr type="w" for="ch" forName="image1" refType="w" fact="0.1886"/>
          <dgm:constr type="h" for="ch" forName="image1" refType="h" fact="0.3106"/>
          <dgm:constr type="l" for="ch" forName="imageaccent1" refType="w" fact="0.1292"/>
          <dgm:constr type="t" for="ch" forName="imageaccent1" refType="h" fact="0.6137"/>
          <dgm:constr type="w" for="ch" forName="imageaccent1" refType="w" fact="0.022"/>
          <dgm:constr type="h" for="ch" forName="imageaccent1" refType="h" fact="0.0364"/>
          <dgm:constr type="l" for="ch" forName="textaccent2" refType="w" fact="0.4544"/>
          <dgm:constr type="t" for="ch" forName="textaccent2" refType="h" fact="0.612"/>
          <dgm:constr type="w" for="ch" forName="textaccent2" refType="w" fact="0.022"/>
          <dgm:constr type="h" for="ch" forName="textaccent2" refType="h" fact="0.0364"/>
          <dgm:constr type="l" for="ch" forName="imageaccent2" refType="w" fact="0.4914"/>
          <dgm:constr type="t" for="ch" forName="imageaccent2" refType="h" fact="0.6536"/>
          <dgm:constr type="w" for="ch" forName="imageaccent2" refType="w" fact="0.022"/>
          <dgm:constr type="h" for="ch" forName="imageaccent2" refType="h" fact="0.0364"/>
          <dgm:constr type="l" for="ch" forName="textaccent3" refType="w" fact="0.2915"/>
          <dgm:constr type="t" for="ch" forName="textaccent3" refType="h" fact="0.1786"/>
          <dgm:constr type="w" for="ch" forName="textaccent3" refType="w" fact="0.022"/>
          <dgm:constr type="h" for="ch" forName="textaccent3" refType="h" fact="0.0364"/>
          <dgm:constr type="l" for="ch" forName="imageaccent3" refType="w" fact="0.3299"/>
          <dgm:constr type="t" for="ch" forName="imageaccent3" refType="h" fact="0.1376"/>
          <dgm:constr type="w" for="ch" forName="imageaccent3" refType="w" fact="0.022"/>
          <dgm:constr type="h" for="ch" forName="imageaccent3" refType="h" fact="0.0364"/>
          <dgm:constr type="l" for="ch" forName="textaccent4" refType="w" fact="0.65"/>
          <dgm:constr type="t" for="ch" forName="textaccent4" refType="h" fact="0.3096"/>
          <dgm:constr type="w" for="ch" forName="textaccent4" refType="w" fact="0.022"/>
          <dgm:constr type="h" for="ch" forName="textaccent4" refType="h" fact="0.0364"/>
          <dgm:constr type="l" for="ch" forName="imageaccent4" refType="w" fact="0.6859"/>
          <dgm:constr type="t" for="ch" forName="imageaccent4" refType="h" fact="0.3522"/>
          <dgm:constr type="w" for="ch" forName="imageaccent4" refType="w" fact="0.022"/>
          <dgm:constr type="h" for="ch" forName="imageaccent4" refType="h" fact="0.0364"/>
          <dgm:constr type="l" for="ch" forName="textaccent5" refType="w" fact="0.8123"/>
          <dgm:constr type="t" for="ch" forName="textaccent5" refType="h" fact="0.1425"/>
          <dgm:constr type="w" for="ch" forName="textaccent5" refType="w" fact="0.022"/>
          <dgm:constr type="h" for="ch" forName="textaccent5" refType="h" fact="0.0364"/>
          <dgm:constr type="l" for="ch" forName="imageaccent5" refType="w" fact="0.849"/>
          <dgm:constr type="t" for="ch" forName="imageaccent5" refType="h" fact="0.1835"/>
          <dgm:constr type="w" for="ch" forName="imageaccent5" refType="w" fact="0.022"/>
          <dgm:constr type="h" for="ch" forName="imageaccent5" refType="h" fact="0.0364"/>
          <dgm:constr type="l" for="ch" forName="image6" refType="w" fact="0.6491"/>
          <dgm:constr type="t" for="ch" forName="image6" refType="h" fact="0.6894"/>
          <dgm:constr type="w" for="ch" forName="image6" refType="w" fact="0.1886"/>
          <dgm:constr type="h" for="ch" forName="image6" refType="h" fact="0.3106"/>
          <dgm:constr type="l" for="ch" forName="text6" refType="w" fact="0.8114"/>
          <dgm:constr type="t" for="ch" forName="text6" refType="h" fact="0.5194"/>
          <dgm:constr type="w" for="ch" forName="text6" refType="w" fact="0.1886"/>
          <dgm:constr type="h" for="ch" forName="text6" refType="h" fact="0.3106"/>
          <dgm:constr type="l" for="ch" forName="imageaccent6" refType="w" fact="0.8138"/>
          <dgm:constr type="t" for="ch" forName="imageaccent6" refType="h" fact="0.8257"/>
          <dgm:constr type="w" for="ch" forName="imageaccent6" refType="w" fact="0.022"/>
          <dgm:constr type="h" for="ch" forName="imageaccent6" refType="h" fact="0.0364"/>
          <dgm:constr type="l" for="ch" forName="textaccent6" refType="w" fact="0.8488"/>
          <dgm:constr type="t" for="ch" forName="textaccent6" refType="h" fact="0.7914"/>
          <dgm:constr type="w" for="ch" forName="textaccent6" refType="w" fact="0.022"/>
          <dgm:constr type="h" for="ch" forName="textaccent6" refType="h" fact="0.0364"/>
        </dgm:constrLst>
      </dgm:if>
      <dgm:if name="Name8" axis="ch" ptType="node" func="cnt" op="equ" val="7">
        <dgm:alg type="composite">
          <dgm:param type="ar" val="1.6382"/>
        </dgm:alg>
        <dgm:constrLst>
          <dgm:constr type="primFontSz" for="des" ptType="node" op="equ" val="65"/>
          <dgm:constr type="l" for="ch" forName="image4" refType="w" fact="0.6491"/>
          <dgm:constr type="t" for="ch" forName="image4" refType="h" fact="0.2961"/>
          <dgm:constr type="w" for="ch" forName="image4" refType="w" fact="0.1886"/>
          <dgm:constr type="h" for="ch" forName="image4" refType="h" fact="0.2653"/>
          <dgm:constr type="l" for="ch" forName="text5" refType="w" fact="0.6491"/>
          <dgm:constr type="t" for="ch" forName="text5" refType="h" fact="0.0028"/>
          <dgm:constr type="w" for="ch" forName="text5" refType="w" fact="0.1886"/>
          <dgm:constr type="h" for="ch" forName="text5" refType="h" fact="0.2653"/>
          <dgm:constr type="l" for="ch" forName="image5" refType="w" fact="0.8114"/>
          <dgm:constr type="t" for="ch" forName="image5" refType="h" fact="0.1508"/>
          <dgm:constr type="w" for="ch" forName="image5" refType="w" fact="0.1886"/>
          <dgm:constr type="h" for="ch" forName="image5" refType="h" fact="0.2653"/>
          <dgm:constr type="l" for="ch" forName="image2" refType="w" fact="0.4868"/>
          <dgm:constr type="t" for="ch" forName="image2" refType="h" fact="0.4402"/>
          <dgm:constr type="w" for="ch" forName="image2" refType="w" fact="0.1886"/>
          <dgm:constr type="h" for="ch" forName="image2" refType="h" fact="0.2653"/>
          <dgm:constr type="l" for="ch" forName="text4" refType="w" fact="0.4868"/>
          <dgm:constr type="t" for="ch" forName="text4" refType="h" fact="0.1469"/>
          <dgm:constr type="w" for="ch" forName="text4" refType="w" fact="0.1886"/>
          <dgm:constr type="h" for="ch" forName="text4" refType="h" fact="0.2653"/>
          <dgm:constr type="l" for="ch" forName="text2" refType="w" fact="0.3246"/>
          <dgm:constr type="t" for="ch" forName="text2" refType="h" fact="0.2933"/>
          <dgm:constr type="w" for="ch" forName="text2" refType="w" fact="0.1886"/>
          <dgm:constr type="h" for="ch" forName="text2" refType="h" fact="0.2653"/>
          <dgm:constr type="l" for="ch" forName="image3" refType="w" fact="0.3246"/>
          <dgm:constr type="t" for="ch" forName="image3" refType="h" fact="0"/>
          <dgm:constr type="w" for="ch" forName="image3" refType="w" fact="0.1886"/>
          <dgm:constr type="h" for="ch" forName="image3" refType="h" fact="0.2653"/>
          <dgm:constr type="l" for="ch" forName="text1" refType="w" fact="0.1623"/>
          <dgm:constr type="t" for="ch" forName="text1" refType="h" fact="0.4408"/>
          <dgm:constr type="w" for="ch" forName="text1" refType="w" fact="0.1886"/>
          <dgm:constr type="h" for="ch" forName="text1" refType="h" fact="0.2653"/>
          <dgm:constr type="l" for="ch" forName="text3" refType="w" fact="0.1623"/>
          <dgm:constr type="t" for="ch" forName="text3" refType="h" fact="0.1475"/>
          <dgm:constr type="w" for="ch" forName="text3" refType="w" fact="0.1886"/>
          <dgm:constr type="h" for="ch" forName="text3" refType="h" fact="0.2653"/>
          <dgm:constr type="l" for="ch" forName="textaccent1" refType="w" fact="0.1668"/>
          <dgm:constr type="t" for="ch" forName="textaccent1" refType="h" fact="0.5594"/>
          <dgm:constr type="w" for="ch" forName="textaccent1" refType="w" fact="0.022"/>
          <dgm:constr type="h" for="ch" forName="textaccent1" refType="h" fact="0.0311"/>
          <dgm:constr type="l" for="ch" forName="image1" refType="w" fact="0"/>
          <dgm:constr type="t" for="ch" forName="image1" refType="h" fact="0.2941"/>
          <dgm:constr type="w" for="ch" forName="image1" refType="w" fact="0.1886"/>
          <dgm:constr type="h" for="ch" forName="image1" refType="h" fact="0.2653"/>
          <dgm:constr type="l" for="ch" forName="imageaccent1" refType="w" fact="0.1292"/>
          <dgm:constr type="t" for="ch" forName="imageaccent1" refType="h" fact="0.5242"/>
          <dgm:constr type="w" for="ch" forName="imageaccent1" refType="w" fact="0.022"/>
          <dgm:constr type="h" for="ch" forName="imageaccent1" refType="h" fact="0.0311"/>
          <dgm:constr type="l" for="ch" forName="textaccent2" refType="w" fact="0.4544"/>
          <dgm:constr type="t" for="ch" forName="textaccent2" refType="h" fact="0.5228"/>
          <dgm:constr type="w" for="ch" forName="textaccent2" refType="w" fact="0.022"/>
          <dgm:constr type="h" for="ch" forName="textaccent2" refType="h" fact="0.0311"/>
          <dgm:constr type="l" for="ch" forName="imageaccent2" refType="w" fact="0.4914"/>
          <dgm:constr type="t" for="ch" forName="imageaccent2" refType="h" fact="0.5583"/>
          <dgm:constr type="w" for="ch" forName="imageaccent2" refType="w" fact="0.022"/>
          <dgm:constr type="h" for="ch" forName="imageaccent2" refType="h" fact="0.0311"/>
          <dgm:constr type="l" for="ch" forName="textaccent3" refType="w" fact="0.2907"/>
          <dgm:constr type="t" for="ch" forName="textaccent3" refType="h" fact="0.1511"/>
          <dgm:constr type="w" for="ch" forName="textaccent3" refType="w" fact="0.022"/>
          <dgm:constr type="h" for="ch" forName="textaccent3" refType="h" fact="0.0311"/>
          <dgm:constr type="l" for="ch" forName="imageaccent3" refType="w" fact="0.3299"/>
          <dgm:constr type="t" for="ch" forName="imageaccent3" refType="h" fact="0.1175"/>
          <dgm:constr type="w" for="ch" forName="imageaccent3" refType="w" fact="0.022"/>
          <dgm:constr type="h" for="ch" forName="imageaccent3" refType="h" fact="0.0311"/>
          <dgm:constr type="l" for="ch" forName="textaccent4" refType="w" fact="0.65"/>
          <dgm:constr type="t" for="ch" forName="textaccent4" refType="h" fact="0.2645"/>
          <dgm:constr type="w" for="ch" forName="textaccent4" refType="w" fact="0.022"/>
          <dgm:constr type="h" for="ch" forName="textaccent4" refType="h" fact="0.0311"/>
          <dgm:constr type="l" for="ch" forName="imageaccent4" refType="w" fact="0.6859"/>
          <dgm:constr type="t" for="ch" forName="imageaccent4" refType="h" fact="0.3008"/>
          <dgm:constr type="w" for="ch" forName="imageaccent4" refType="w" fact="0.022"/>
          <dgm:constr type="h" for="ch" forName="imageaccent4" refType="h" fact="0.0311"/>
          <dgm:constr type="l" for="ch" forName="textaccent5" refType="w" fact="0.8123"/>
          <dgm:constr type="t" for="ch" forName="textaccent5" refType="h" fact="0.1217"/>
          <dgm:constr type="w" for="ch" forName="textaccent5" refType="w" fact="0.022"/>
          <dgm:constr type="h" for="ch" forName="textaccent5" refType="h" fact="0.0311"/>
          <dgm:constr type="l" for="ch" forName="imageaccent5" refType="w" fact="0.849"/>
          <dgm:constr type="t" for="ch" forName="imageaccent5" refType="h" fact="0.1567"/>
          <dgm:constr type="w" for="ch" forName="imageaccent5" refType="w" fact="0.022"/>
          <dgm:constr type="h" for="ch" forName="imageaccent5" refType="h" fact="0.0311"/>
          <dgm:constr type="l" for="ch" forName="image6" refType="w" fact="0.6491"/>
          <dgm:constr type="t" for="ch" forName="image6" refType="h" fact="0.5889"/>
          <dgm:constr type="w" for="ch" forName="image6" refType="w" fact="0.1886"/>
          <dgm:constr type="h" for="ch" forName="image6" refType="h" fact="0.2653"/>
          <dgm:constr type="l" for="ch" forName="text6" refType="w" fact="0.8114"/>
          <dgm:constr type="t" for="ch" forName="text6" refType="h" fact="0.4436"/>
          <dgm:constr type="w" for="ch" forName="text6" refType="w" fact="0.1886"/>
          <dgm:constr type="h" for="ch" forName="text6" refType="h" fact="0.2653"/>
          <dgm:constr type="l" for="ch" forName="imageaccent6" refType="w" fact="0.8138"/>
          <dgm:constr type="t" for="ch" forName="imageaccent6" refType="h" fact="0.7053"/>
          <dgm:constr type="w" for="ch" forName="imageaccent6" refType="w" fact="0.022"/>
          <dgm:constr type="h" for="ch" forName="imageaccent6" refType="h" fact="0.0311"/>
          <dgm:constr type="l" for="ch" forName="textaccent6" refType="w" fact="0.8488"/>
          <dgm:constr type="t" for="ch" forName="textaccent6" refType="h" fact="0.676"/>
          <dgm:constr type="w" for="ch" forName="textaccent6" refType="w" fact="0.022"/>
          <dgm:constr type="h" for="ch" forName="textaccent6" refType="h" fact="0.0311"/>
          <dgm:constr type="l" for="ch" forName="text7" refType="w" fact="0.3244"/>
          <dgm:constr type="t" for="ch" forName="text7" refType="h" fact="0.5872"/>
          <dgm:constr type="w" for="ch" forName="text7" refType="w" fact="0.1886"/>
          <dgm:constr type="h" for="ch" forName="text7" refType="h" fact="0.2653"/>
          <dgm:constr type="l" for="ch" forName="image7" refType="w" fact="0.1622"/>
          <dgm:constr type="t" for="ch" forName="image7" refType="h" fact="0.7347"/>
          <dgm:constr type="w" for="ch" forName="image7" refType="w" fact="0.1886"/>
          <dgm:constr type="h" for="ch" forName="image7" refType="h" fact="0.2653"/>
          <dgm:constr type="l" for="ch" forName="imageaccent7" refType="w" fact="0.2905"/>
          <dgm:constr type="t" for="ch" forName="imageaccent7" refType="h" fact="0.7384"/>
          <dgm:constr type="w" for="ch" forName="imageaccent7" refType="w" fact="0.022"/>
          <dgm:constr type="h" for="ch" forName="imageaccent7" refType="h" fact="0.0311"/>
          <dgm:constr type="l" for="ch" forName="textaccent7" refType="w" fact="0.3298"/>
          <dgm:constr type="t" for="ch" forName="textaccent7" refType="h" fact="0.7048"/>
          <dgm:constr type="w" for="ch" forName="textaccent7" refType="w" fact="0.022"/>
          <dgm:constr type="h" for="ch" forName="textaccent7" refType="h" fact="0.0311"/>
        </dgm:constrLst>
      </dgm:if>
      <dgm:if name="Name9" axis="ch" ptType="node" func="cnt" op="equ" val="8">
        <dgm:alg type="composite">
          <dgm:param type="ar" val="1.8974"/>
        </dgm:alg>
        <dgm:constrLst>
          <dgm:constr type="primFontSz" for="des" ptType="node" op="equ" val="65"/>
          <dgm:constr type="l" for="ch" forName="image4" refType="w" fact="0.5589"/>
          <dgm:constr type="t" for="ch" forName="image4" refType="h" fact="0.2952"/>
          <dgm:constr type="w" for="ch" forName="image4" refType="w" fact="0.1624"/>
          <dgm:constr type="h" for="ch" forName="image4" refType="h" fact="0.2645"/>
          <dgm:constr type="l" for="ch" forName="text5" refType="w" fact="0.5589"/>
          <dgm:constr type="t" for="ch" forName="text5" refType="h" fact="0.0028"/>
          <dgm:constr type="w" for="ch" forName="text5" refType="w" fact="0.1624"/>
          <dgm:constr type="h" for="ch" forName="text5" refType="h" fact="0.2645"/>
          <dgm:constr type="l" for="ch" forName="image5" refType="w" fact="0.6986"/>
          <dgm:constr type="t" for="ch" forName="image5" refType="h" fact="0.1504"/>
          <dgm:constr type="w" for="ch" forName="image5" refType="w" fact="0.1624"/>
          <dgm:constr type="h" for="ch" forName="image5" refType="h" fact="0.2645"/>
          <dgm:constr type="l" for="ch" forName="image2" refType="w" fact="0.4192"/>
          <dgm:constr type="t" for="ch" forName="image2" refType="h" fact="0.439"/>
          <dgm:constr type="w" for="ch" forName="image2" refType="w" fact="0.1624"/>
          <dgm:constr type="h" for="ch" forName="image2" refType="h" fact="0.2645"/>
          <dgm:constr type="l" for="ch" forName="text4" refType="w" fact="0.4192"/>
          <dgm:constr type="t" for="ch" forName="text4" refType="h" fact="0.1465"/>
          <dgm:constr type="w" for="ch" forName="text4" refType="w" fact="0.1624"/>
          <dgm:constr type="h" for="ch" forName="text4" refType="h" fact="0.2645"/>
          <dgm:constr type="l" for="ch" forName="text2" refType="w" fact="0.2794"/>
          <dgm:constr type="t" for="ch" forName="text2" refType="h" fact="0.2925"/>
          <dgm:constr type="w" for="ch" forName="text2" refType="w" fact="0.1624"/>
          <dgm:constr type="h" for="ch" forName="text2" refType="h" fact="0.2645"/>
          <dgm:constr type="l" for="ch" forName="image3" refType="w" fact="0.2794"/>
          <dgm:constr type="t" for="ch" forName="image3" refType="h" fact="0"/>
          <dgm:constr type="w" for="ch" forName="image3" refType="w" fact="0.1624"/>
          <dgm:constr type="h" for="ch" forName="image3" refType="h" fact="0.2645"/>
          <dgm:constr type="l" for="ch" forName="text1" refType="w" fact="0.1397"/>
          <dgm:constr type="t" for="ch" forName="text1" refType="h" fact="0.4395"/>
          <dgm:constr type="w" for="ch" forName="text1" refType="w" fact="0.1624"/>
          <dgm:constr type="h" for="ch" forName="text1" refType="h" fact="0.2645"/>
          <dgm:constr type="l" for="ch" forName="text3" refType="w" fact="0.1397"/>
          <dgm:constr type="t" for="ch" forName="text3" refType="h" fact="0.1471"/>
          <dgm:constr type="w" for="ch" forName="text3" refType="w" fact="0.1624"/>
          <dgm:constr type="h" for="ch" forName="text3" refType="h" fact="0.2645"/>
          <dgm:constr type="l" for="ch" forName="textaccent1" refType="w" fact="0.1436"/>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4"/>
          <dgm:constr type="h" for="ch" forName="image1" refType="h" fact="0.2645"/>
          <dgm:constr type="l" for="ch" forName="imageaccent1" refType="w" fact="0.1112"/>
          <dgm:constr type="t" for="ch" forName="imageaccent1" refType="h" fact="0.5227"/>
          <dgm:constr type="w" for="ch" forName="imageaccent1" refType="w" fact="0.0189"/>
          <dgm:constr type="h" for="ch" forName="imageaccent1" refType="h" fact="0.031"/>
          <dgm:constr type="l" for="ch" forName="textaccent2" refType="w" fact="0.3912"/>
          <dgm:constr type="t" for="ch" forName="textaccent2" refType="h" fact="0.5213"/>
          <dgm:constr type="w" for="ch" forName="textaccent2" refType="w" fact="0.0189"/>
          <dgm:constr type="h" for="ch" forName="textaccent2" refType="h" fact="0.031"/>
          <dgm:constr type="l" for="ch" forName="imageaccent2" refType="w" fact="0.4231"/>
          <dgm:constr type="t" for="ch" forName="imageaccent2" refType="h" fact="0.5567"/>
          <dgm:constr type="w" for="ch" forName="imageaccent2" refType="w" fact="0.0189"/>
          <dgm:constr type="h" for="ch" forName="imageaccent2" refType="h" fact="0.031"/>
          <dgm:constr type="l" for="ch" forName="textaccent3" refType="w" fact="0.2502"/>
          <dgm:constr type="t" for="ch" forName="textaccent3" refType="h" fact="0.1507"/>
          <dgm:constr type="w" for="ch" forName="textaccent3" refType="w" fact="0.0189"/>
          <dgm:constr type="h" for="ch" forName="textaccent3" refType="h" fact="0.031"/>
          <dgm:constr type="l" for="ch" forName="imageaccent3" refType="w" fact="0.2841"/>
          <dgm:constr type="t" for="ch" forName="imageaccent3" refType="h" fact="0.1172"/>
          <dgm:constr type="w" for="ch" forName="imageaccent3" refType="w" fact="0.0189"/>
          <dgm:constr type="h" for="ch" forName="imageaccent3" refType="h" fact="0.031"/>
          <dgm:constr type="l" for="ch" forName="textaccent4" refType="w" fact="0.5596"/>
          <dgm:constr type="t" for="ch" forName="textaccent4" refType="h" fact="0.2637"/>
          <dgm:constr type="w" for="ch" forName="textaccent4" refType="w" fact="0.0189"/>
          <dgm:constr type="h" for="ch" forName="textaccent4" refType="h" fact="0.031"/>
          <dgm:constr type="l" for="ch" forName="imageaccent4" refType="w" fact="0.5905"/>
          <dgm:constr type="t" for="ch" forName="imageaccent4" refType="h" fact="0.3"/>
          <dgm:constr type="w" for="ch" forName="imageaccent4" refType="w" fact="0.0189"/>
          <dgm:constr type="h" for="ch" forName="imageaccent4" refType="h" fact="0.031"/>
          <dgm:constr type="l" for="ch" forName="textaccent5" refType="w" fact="0.6993"/>
          <dgm:constr type="t" for="ch" forName="textaccent5" refType="h" fact="0.1214"/>
          <dgm:constr type="w" for="ch" forName="textaccent5" refType="w" fact="0.0189"/>
          <dgm:constr type="h" for="ch" forName="textaccent5" refType="h" fact="0.031"/>
          <dgm:constr type="l" for="ch" forName="imageaccent5" refType="w" fact="0.731"/>
          <dgm:constr type="t" for="ch" forName="imageaccent5" refType="h" fact="0.1563"/>
          <dgm:constr type="w" for="ch" forName="imageaccent5" refType="w" fact="0.0189"/>
          <dgm:constr type="h" for="ch" forName="imageaccent5" refType="h" fact="0.031"/>
          <dgm:constr type="l" for="ch" forName="image6" refType="w" fact="0.5589"/>
          <dgm:constr type="t" for="ch" forName="image6" refType="h" fact="0.5872"/>
          <dgm:constr type="w" for="ch" forName="image6" refType="w" fact="0.1624"/>
          <dgm:constr type="h" for="ch" forName="image6" refType="h" fact="0.2645"/>
          <dgm:constr type="l" for="ch" forName="text6" refType="w" fact="0.6986"/>
          <dgm:constr type="t" for="ch" forName="text6" refType="h" fact="0.4424"/>
          <dgm:constr type="w" for="ch" forName="text6" refType="w" fact="0.1624"/>
          <dgm:constr type="h" for="ch" forName="text6" refType="h" fact="0.2645"/>
          <dgm:constr type="l" for="ch" forName="imageaccent6" refType="w" fact="0.7007"/>
          <dgm:constr type="t" for="ch" forName="imageaccent6" refType="h" fact="0.7033"/>
          <dgm:constr type="w" for="ch" forName="imageaccent6" refType="w" fact="0.0189"/>
          <dgm:constr type="h" for="ch" forName="imageaccent6" refType="h" fact="0.031"/>
          <dgm:constr type="l" for="ch" forName="textaccent6" refType="w" fact="0.7308"/>
          <dgm:constr type="t" for="ch" forName="textaccent6" refType="h" fact="0.6741"/>
          <dgm:constr type="w" for="ch" forName="textaccent6" refType="w" fact="0.0189"/>
          <dgm:constr type="h" for="ch" forName="textaccent6" refType="h" fact="0.031"/>
          <dgm:constr type="l" for="ch" forName="text7" refType="w" fact="0.2793"/>
          <dgm:constr type="t" for="ch" forName="text7" refType="h" fact="0.5856"/>
          <dgm:constr type="w" for="ch" forName="text7" refType="w" fact="0.1624"/>
          <dgm:constr type="h" for="ch" forName="text7" refType="h" fact="0.2645"/>
          <dgm:constr type="l" for="ch" forName="image7" refType="w" fact="0.1396"/>
          <dgm:constr type="t" for="ch" forName="image7" refType="h" fact="0.7326"/>
          <dgm:constr type="w" for="ch" forName="image7" refType="w" fact="0.1624"/>
          <dgm:constr type="h" for="ch" forName="image7" refType="h" fact="0.2645"/>
          <dgm:constr type="l" for="ch" forName="imageaccent7" refType="w" fact="0.2501"/>
          <dgm:constr type="t" for="ch" forName="imageaccent7" refType="h" fact="0.7363"/>
          <dgm:constr type="w" for="ch" forName="imageaccent7" refType="w" fact="0.0189"/>
          <dgm:constr type="h" for="ch" forName="imageaccent7" refType="h" fact="0.031"/>
          <dgm:constr type="l" for="ch" forName="textaccent7" refType="w" fact="0.284"/>
          <dgm:constr type="t" for="ch" forName="textaccent7" refType="h" fact="0.7028"/>
          <dgm:constr type="w" for="ch" forName="textaccent7" refType="w" fact="0.0189"/>
          <dgm:constr type="h" for="ch" forName="textaccent7" refType="h" fact="0.031"/>
          <dgm:constr type="l" for="ch" forName="image8" refType="w" fact="0.6979"/>
          <dgm:constr type="t" for="ch" forName="image8" refType="h" fact="0.7355"/>
          <dgm:constr type="w" for="ch" forName="image8" refType="w" fact="0.1624"/>
          <dgm:constr type="h" for="ch" forName="image8" refType="h" fact="0.2645"/>
          <dgm:constr type="l" for="ch" forName="text8" refType="w" fact="0.8376"/>
          <dgm:constr type="t" for="ch" forName="text8" refType="h" fact="0.5906"/>
          <dgm:constr type="w" for="ch" forName="text8" refType="w" fact="0.1624"/>
          <dgm:constr type="h" for="ch" forName="text8" refType="h" fact="0.2645"/>
          <dgm:constr type="l" for="ch" forName="imageaccent8" refType="w" fact="0.8397"/>
          <dgm:constr type="t" for="ch" forName="imageaccent8" refType="h" fact="0.8516"/>
          <dgm:constr type="w" for="ch" forName="imageaccent8" refType="w" fact="0.0189"/>
          <dgm:constr type="h" for="ch" forName="imageaccent8" refType="h" fact="0.031"/>
          <dgm:constr type="l" for="ch" forName="textaccent8" refType="w" fact="0.8698"/>
          <dgm:constr type="t" for="ch" forName="textaccent8" refType="h" fact="0.8223"/>
          <dgm:constr type="w" for="ch" forName="textaccent8" refType="w" fact="0.0189"/>
          <dgm:constr type="h" for="ch" forName="textaccent8" refType="h" fact="0.031"/>
        </dgm:constrLst>
      </dgm:if>
      <dgm:if name="Name10" axis="ch" ptType="node" func="cnt" op="equ" val="9">
        <dgm:alg type="composite">
          <dgm:param type="ar" val="1.8986"/>
        </dgm:alg>
        <dgm:constrLst>
          <dgm:constr type="primFontSz" for="des" ptType="node" op="equ" val="65"/>
          <dgm:constr type="l" for="ch" forName="image4" refType="w" fact="0.5585"/>
          <dgm:constr type="t" for="ch" forName="image4" refType="h" fact="0.2952"/>
          <dgm:constr type="w" for="ch" forName="image4" refType="w" fact="0.1623"/>
          <dgm:constr type="h" for="ch" forName="image4" refType="h" fact="0.2645"/>
          <dgm:constr type="l" for="ch" forName="text5" refType="w" fact="0.5585"/>
          <dgm:constr type="t" for="ch" forName="text5" refType="h" fact="0.0028"/>
          <dgm:constr type="w" for="ch" forName="text5" refType="w" fact="0.1623"/>
          <dgm:constr type="h" for="ch" forName="text5" refType="h" fact="0.2645"/>
          <dgm:constr type="l" for="ch" forName="image5" refType="w" fact="0.6982"/>
          <dgm:constr type="t" for="ch" forName="image5" refType="h" fact="0.1504"/>
          <dgm:constr type="w" for="ch" forName="image5" refType="w" fact="0.1623"/>
          <dgm:constr type="h" for="ch" forName="image5" refType="h" fact="0.2645"/>
          <dgm:constr type="l" for="ch" forName="image2" refType="w" fact="0.4189"/>
          <dgm:constr type="t" for="ch" forName="image2" refType="h" fact="0.439"/>
          <dgm:constr type="w" for="ch" forName="image2" refType="w" fact="0.1623"/>
          <dgm:constr type="h" for="ch" forName="image2" refType="h" fact="0.2645"/>
          <dgm:constr type="l" for="ch" forName="text4" refType="w" fact="0.4189"/>
          <dgm:constr type="t" for="ch" forName="text4" refType="h" fact="0.1465"/>
          <dgm:constr type="w" for="ch" forName="text4" refType="w" fact="0.1623"/>
          <dgm:constr type="h" for="ch" forName="text4" refType="h" fact="0.2645"/>
          <dgm:constr type="l" for="ch" forName="text2" refType="w" fact="0.2793"/>
          <dgm:constr type="t" for="ch" forName="text2" refType="h" fact="0.2925"/>
          <dgm:constr type="w" for="ch" forName="text2" refType="w" fact="0.1623"/>
          <dgm:constr type="h" for="ch" forName="text2" refType="h" fact="0.2645"/>
          <dgm:constr type="l" for="ch" forName="image3" refType="w" fact="0.2793"/>
          <dgm:constr type="t" for="ch" forName="image3" refType="h" fact="0"/>
          <dgm:constr type="w" for="ch" forName="image3" refType="w" fact="0.1623"/>
          <dgm:constr type="h" for="ch" forName="image3" refType="h" fact="0.2645"/>
          <dgm:constr type="l" for="ch" forName="text1" refType="w" fact="0.1396"/>
          <dgm:constr type="t" for="ch" forName="text1" refType="h" fact="0.4395"/>
          <dgm:constr type="w" for="ch" forName="text1" refType="w" fact="0.1623"/>
          <dgm:constr type="h" for="ch" forName="text1" refType="h" fact="0.2645"/>
          <dgm:constr type="l" for="ch" forName="text3" refType="w" fact="0.1396"/>
          <dgm:constr type="t" for="ch" forName="text3" refType="h" fact="0.1471"/>
          <dgm:constr type="w" for="ch" forName="text3" refType="w" fact="0.1623"/>
          <dgm:constr type="h" for="ch" forName="text3" refType="h" fact="0.2645"/>
          <dgm:constr type="l" for="ch" forName="textaccent1" refType="w" fact="0.1435"/>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3"/>
          <dgm:constr type="h" for="ch" forName="image1" refType="h" fact="0.2645"/>
          <dgm:constr type="l" for="ch" forName="imageaccent1" refType="w" fact="0.1111"/>
          <dgm:constr type="t" for="ch" forName="imageaccent1" refType="h" fact="0.5227"/>
          <dgm:constr type="w" for="ch" forName="imageaccent1" refType="w" fact="0.0189"/>
          <dgm:constr type="h" for="ch" forName="imageaccent1" refType="h" fact="0.031"/>
          <dgm:constr type="l" for="ch" forName="textaccent2" refType="w" fact="0.391"/>
          <dgm:constr type="t" for="ch" forName="textaccent2" refType="h" fact="0.5213"/>
          <dgm:constr type="w" for="ch" forName="textaccent2" refType="w" fact="0.0189"/>
          <dgm:constr type="h" for="ch" forName="textaccent2" refType="h" fact="0.031"/>
          <dgm:constr type="l" for="ch" forName="imageaccent2" refType="w" fact="0.4228"/>
          <dgm:constr type="t" for="ch" forName="imageaccent2" refType="h" fact="0.5567"/>
          <dgm:constr type="w" for="ch" forName="imageaccent2" refType="w" fact="0.0189"/>
          <dgm:constr type="h" for="ch" forName="imageaccent2" refType="h" fact="0.031"/>
          <dgm:constr type="l" for="ch" forName="textaccent3" refType="w" fact="0.2501"/>
          <dgm:constr type="t" for="ch" forName="textaccent3" refType="h" fact="0.1507"/>
          <dgm:constr type="w" for="ch" forName="textaccent3" refType="w" fact="0.0189"/>
          <dgm:constr type="h" for="ch" forName="textaccent3" refType="h" fact="0.031"/>
          <dgm:constr type="l" for="ch" forName="imageaccent3" refType="w" fact="0.2839"/>
          <dgm:constr type="t" for="ch" forName="imageaccent3" refType="h" fact="0.1172"/>
          <dgm:constr type="w" for="ch" forName="imageaccent3" refType="w" fact="0.0189"/>
          <dgm:constr type="h" for="ch" forName="imageaccent3" refType="h" fact="0.031"/>
          <dgm:constr type="l" for="ch" forName="textaccent4" refType="w" fact="0.5593"/>
          <dgm:constr type="t" for="ch" forName="textaccent4" refType="h" fact="0.2637"/>
          <dgm:constr type="w" for="ch" forName="textaccent4" refType="w" fact="0.0189"/>
          <dgm:constr type="h" for="ch" forName="textaccent4" refType="h" fact="0.031"/>
          <dgm:constr type="l" for="ch" forName="imageaccent4" refType="w" fact="0.5901"/>
          <dgm:constr type="t" for="ch" forName="imageaccent4" refType="h" fact="0.3"/>
          <dgm:constr type="w" for="ch" forName="imageaccent4" refType="w" fact="0.0189"/>
          <dgm:constr type="h" for="ch" forName="imageaccent4" refType="h" fact="0.031"/>
          <dgm:constr type="l" for="ch" forName="textaccent5" refType="w" fact="0.6989"/>
          <dgm:constr type="t" for="ch" forName="textaccent5" refType="h" fact="0.1214"/>
          <dgm:constr type="w" for="ch" forName="textaccent5" refType="w" fact="0.0189"/>
          <dgm:constr type="h" for="ch" forName="textaccent5" refType="h" fact="0.031"/>
          <dgm:constr type="l" for="ch" forName="imageaccent5" refType="w" fact="0.7305"/>
          <dgm:constr type="t" for="ch" forName="imageaccent5" refType="h" fact="0.1563"/>
          <dgm:constr type="w" for="ch" forName="imageaccent5" refType="w" fact="0.0189"/>
          <dgm:constr type="h" for="ch" forName="imageaccent5" refType="h" fact="0.031"/>
          <dgm:constr type="l" for="ch" forName="image6" refType="w" fact="0.5585"/>
          <dgm:constr type="t" for="ch" forName="image6" refType="h" fact="0.5872"/>
          <dgm:constr type="w" for="ch" forName="image6" refType="w" fact="0.1623"/>
          <dgm:constr type="h" for="ch" forName="image6" refType="h" fact="0.2645"/>
          <dgm:constr type="l" for="ch" forName="text6" refType="w" fact="0.6982"/>
          <dgm:constr type="t" for="ch" forName="text6" refType="h" fact="0.4424"/>
          <dgm:constr type="w" for="ch" forName="text6" refType="w" fact="0.1623"/>
          <dgm:constr type="h" for="ch" forName="text6" refType="h" fact="0.2645"/>
          <dgm:constr type="l" for="ch" forName="imageaccent6" refType="w" fact="0.7002"/>
          <dgm:constr type="t" for="ch" forName="imageaccent6" refType="h" fact="0.7033"/>
          <dgm:constr type="w" for="ch" forName="imageaccent6" refType="w" fact="0.0189"/>
          <dgm:constr type="h" for="ch" forName="imageaccent6" refType="h" fact="0.031"/>
          <dgm:constr type="l" for="ch" forName="textaccent6" refType="w" fact="0.7303"/>
          <dgm:constr type="t" for="ch" forName="textaccent6" refType="h" fact="0.6741"/>
          <dgm:constr type="w" for="ch" forName="textaccent6" refType="w" fact="0.0189"/>
          <dgm:constr type="h" for="ch" forName="textaccent6" refType="h" fact="0.031"/>
          <dgm:constr type="l" for="ch" forName="text7" refType="w" fact="0.2792"/>
          <dgm:constr type="t" for="ch" forName="text7" refType="h" fact="0.5856"/>
          <dgm:constr type="w" for="ch" forName="text7" refType="w" fact="0.1623"/>
          <dgm:constr type="h" for="ch" forName="text7" refType="h" fact="0.2645"/>
          <dgm:constr type="l" for="ch" forName="image7" refType="w" fact="0.1395"/>
          <dgm:constr type="t" for="ch" forName="image7" refType="h" fact="0.7326"/>
          <dgm:constr type="w" for="ch" forName="image7" refType="w" fact="0.1623"/>
          <dgm:constr type="h" for="ch" forName="image7" refType="h" fact="0.2645"/>
          <dgm:constr type="l" for="ch" forName="imageaccent7" refType="w" fact="0.25"/>
          <dgm:constr type="t" for="ch" forName="imageaccent7" refType="h" fact="0.7363"/>
          <dgm:constr type="w" for="ch" forName="imageaccent7" refType="w" fact="0.0189"/>
          <dgm:constr type="h" for="ch" forName="imageaccent7" refType="h" fact="0.031"/>
          <dgm:constr type="l" for="ch" forName="textaccent7" refType="w" fact="0.2838"/>
          <dgm:constr type="t" for="ch" forName="textaccent7" refType="h" fact="0.7028"/>
          <dgm:constr type="w" for="ch" forName="textaccent7" refType="w" fact="0.0189"/>
          <dgm:constr type="h" for="ch" forName="textaccent7" refType="h" fact="0.031"/>
          <dgm:constr type="l" for="ch" forName="image8" refType="w" fact="0.6975"/>
          <dgm:constr type="t" for="ch" forName="image8" refType="h" fact="0.7355"/>
          <dgm:constr type="w" for="ch" forName="image8" refType="w" fact="0.1623"/>
          <dgm:constr type="h" for="ch" forName="image8" refType="h" fact="0.2645"/>
          <dgm:constr type="l" for="ch" forName="text8" refType="w" fact="0.8371"/>
          <dgm:constr type="t" for="ch" forName="text8" refType="h" fact="0.5906"/>
          <dgm:constr type="w" for="ch" forName="text8" refType="w" fact="0.1623"/>
          <dgm:constr type="h" for="ch" forName="text8" refType="h" fact="0.2645"/>
          <dgm:constr type="l" for="ch" forName="imageaccent8" refType="w" fact="0.8392"/>
          <dgm:constr type="t" for="ch" forName="imageaccent8" refType="h" fact="0.8516"/>
          <dgm:constr type="w" for="ch" forName="imageaccent8" refType="w" fact="0.0189"/>
          <dgm:constr type="h" for="ch" forName="imageaccent8" refType="h" fact="0.031"/>
          <dgm:constr type="l" for="ch" forName="textaccent8" refType="w" fact="0.8693"/>
          <dgm:constr type="t" for="ch" forName="textaccent8" refType="h" fact="0.8223"/>
          <dgm:constr type="w" for="ch" forName="textaccent8" refType="w" fact="0.0189"/>
          <dgm:constr type="h" for="ch" forName="textaccent8" refType="h" fact="0.031"/>
          <dgm:constr type="l" for="ch" forName="text9" refType="w" fact="0.8377"/>
          <dgm:constr type="t" for="ch" forName="text9" refType="h" fact="0.0057"/>
          <dgm:constr type="w" for="ch" forName="text9" refType="w" fact="0.1623"/>
          <dgm:constr type="h" for="ch" forName="text9" refType="h" fact="0.2645"/>
          <dgm:constr type="l" for="ch" forName="textaccent9" refType="w" fact="0.95"/>
          <dgm:constr type="t" for="ch" forName="textaccent9" refType="h" fact="0.2383"/>
          <dgm:constr type="w" for="ch" forName="textaccent9" refType="w" fact="0.0189"/>
          <dgm:constr type="h" for="ch" forName="textaccent9" refType="h" fact="0.031"/>
          <dgm:constr type="l" for="ch" forName="image9" refType="w" fact="0.8377"/>
          <dgm:constr type="t" for="ch" forName="image9" refType="h" fact="0.2977"/>
          <dgm:constr type="w" for="ch" forName="image9" refType="w" fact="0.1623"/>
          <dgm:constr type="h" for="ch" forName="image9" refType="h" fact="0.2645"/>
          <dgm:constr type="l" for="ch" forName="imageaccent9" refType="w" fact="0.95"/>
          <dgm:constr type="t" for="ch" forName="imageaccent9" refType="h" fact="0.2993"/>
          <dgm:constr type="w" for="ch" forName="imageaccent9" refType="w" fact="0.0189"/>
          <dgm:constr type="h" for="ch" forName="imageaccent9" refType="h" fact="0.031"/>
        </dgm:constrLst>
      </dgm:if>
      <dgm:if name="Name11" axis="ch" ptType="node" func="cnt" op="equ" val="10">
        <dgm:alg type="composite">
          <dgm:param type="ar" val="1.6608"/>
        </dgm:alg>
        <dgm:constrLst>
          <dgm:constr type="primFontSz" for="des" ptType="node" op="equ" val="65"/>
          <dgm:constr type="l" for="ch" forName="image4" refType="w" fact="0.5585"/>
          <dgm:constr type="t" for="ch" forName="image4" refType="h" fact="0.2583"/>
          <dgm:constr type="w" for="ch" forName="image4" refType="w" fact="0.1623"/>
          <dgm:constr type="h" for="ch" forName="image4" refType="h" fact="0.2314"/>
          <dgm:constr type="l" for="ch" forName="text5" refType="w" fact="0.5585"/>
          <dgm:constr type="t" for="ch" forName="text5" refType="h" fact="0.0024"/>
          <dgm:constr type="w" for="ch" forName="text5" refType="w" fact="0.1623"/>
          <dgm:constr type="h" for="ch" forName="text5" refType="h" fact="0.2314"/>
          <dgm:constr type="l" for="ch" forName="image5" refType="w" fact="0.6982"/>
          <dgm:constr type="t" for="ch" forName="image5" refType="h" fact="0.1316"/>
          <dgm:constr type="w" for="ch" forName="image5" refType="w" fact="0.1623"/>
          <dgm:constr type="h" for="ch" forName="image5" refType="h" fact="0.2314"/>
          <dgm:constr type="l" for="ch" forName="image2" refType="w" fact="0.4189"/>
          <dgm:constr type="t" for="ch" forName="image2" refType="h" fact="0.384"/>
          <dgm:constr type="w" for="ch" forName="image2" refType="w" fact="0.1623"/>
          <dgm:constr type="h" for="ch" forName="image2" refType="h" fact="0.2314"/>
          <dgm:constr type="l" for="ch" forName="text4" refType="w" fact="0.4189"/>
          <dgm:constr type="t" for="ch" forName="text4" refType="h" fact="0.1282"/>
          <dgm:constr type="w" for="ch" forName="text4" refType="w" fact="0.1623"/>
          <dgm:constr type="h" for="ch" forName="text4" refType="h" fact="0.2314"/>
          <dgm:constr type="l" for="ch" forName="text2" refType="w" fact="0.2793"/>
          <dgm:constr type="t" for="ch" forName="text2" refType="h" fact="0.2558"/>
          <dgm:constr type="w" for="ch" forName="text2" refType="w" fact="0.1623"/>
          <dgm:constr type="h" for="ch" forName="text2" refType="h" fact="0.2314"/>
          <dgm:constr type="l" for="ch" forName="image3" refType="w" fact="0.2793"/>
          <dgm:constr type="t" for="ch" forName="image3" refType="h" fact="0"/>
          <dgm:constr type="w" for="ch" forName="image3" refType="w" fact="0.1623"/>
          <dgm:constr type="h" for="ch" forName="image3" refType="h" fact="0.2314"/>
          <dgm:constr type="l" for="ch" forName="text1" refType="w" fact="0.1396"/>
          <dgm:constr type="t" for="ch" forName="text1" refType="h" fact="0.3845"/>
          <dgm:constr type="w" for="ch" forName="text1" refType="w" fact="0.1623"/>
          <dgm:constr type="h" for="ch" forName="text1" refType="h" fact="0.2314"/>
          <dgm:constr type="l" for="ch" forName="text3" refType="w" fact="0.1396"/>
          <dgm:constr type="t" for="ch" forName="text3" refType="h" fact="0.1286"/>
          <dgm:constr type="w" for="ch" forName="text3" refType="w" fact="0.1623"/>
          <dgm:constr type="h" for="ch" forName="text3" refType="h" fact="0.2314"/>
          <dgm:constr type="l" for="ch" forName="textaccent1" refType="w" fact="0.1435"/>
          <dgm:constr type="t" for="ch" forName="textaccent1" refType="h" fact="0.488"/>
          <dgm:constr type="w" for="ch" forName="textaccent1" refType="w" fact="0.0189"/>
          <dgm:constr type="h" for="ch" forName="textaccent1" refType="h" fact="0.0271"/>
          <dgm:constr type="l" for="ch" forName="image1" refType="w" fact="0"/>
          <dgm:constr type="t" for="ch" forName="image1" refType="h" fact="0.2566"/>
          <dgm:constr type="w" for="ch" forName="image1" refType="w" fact="0.1623"/>
          <dgm:constr type="h" for="ch" forName="image1" refType="h" fact="0.2314"/>
          <dgm:constr type="l" for="ch" forName="imageaccent1" refType="w" fact="0.1111"/>
          <dgm:constr type="t" for="ch" forName="imageaccent1" refType="h" fact="0.4572"/>
          <dgm:constr type="w" for="ch" forName="imageaccent1" refType="w" fact="0.0189"/>
          <dgm:constr type="h" for="ch" forName="imageaccent1" refType="h" fact="0.0271"/>
          <dgm:constr type="l" for="ch" forName="textaccent2" refType="w" fact="0.391"/>
          <dgm:constr type="t" for="ch" forName="textaccent2" refType="h" fact="0.456"/>
          <dgm:constr type="w" for="ch" forName="textaccent2" refType="w" fact="0.0189"/>
          <dgm:constr type="h" for="ch" forName="textaccent2" refType="h" fact="0.0271"/>
          <dgm:constr type="l" for="ch" forName="imageaccent2" refType="w" fact="0.4228"/>
          <dgm:constr type="t" for="ch" forName="imageaccent2" refType="h" fact="0.487"/>
          <dgm:constr type="w" for="ch" forName="imageaccent2" refType="w" fact="0.0189"/>
          <dgm:constr type="h" for="ch" forName="imageaccent2" refType="h" fact="0.0271"/>
          <dgm:constr type="l" for="ch" forName="textaccent3" refType="w" fact="0.2501"/>
          <dgm:constr type="t" for="ch" forName="textaccent3" refType="h" fact="0.1318"/>
          <dgm:constr type="w" for="ch" forName="textaccent3" refType="w" fact="0.0189"/>
          <dgm:constr type="h" for="ch" forName="textaccent3" refType="h" fact="0.0271"/>
          <dgm:constr type="l" for="ch" forName="imageaccent3" refType="w" fact="0.2839"/>
          <dgm:constr type="t" for="ch" forName="imageaccent3" refType="h" fact="0.1025"/>
          <dgm:constr type="w" for="ch" forName="imageaccent3" refType="w" fact="0.0189"/>
          <dgm:constr type="h" for="ch" forName="imageaccent3" refType="h" fact="0.0271"/>
          <dgm:constr type="l" for="ch" forName="textaccent4" refType="w" fact="0.5593"/>
          <dgm:constr type="t" for="ch" forName="textaccent4" refType="h" fact="0.2307"/>
          <dgm:constr type="w" for="ch" forName="textaccent4" refType="w" fact="0.0189"/>
          <dgm:constr type="h" for="ch" forName="textaccent4" refType="h" fact="0.0271"/>
          <dgm:constr type="l" for="ch" forName="imageaccent4" refType="w" fact="0.5901"/>
          <dgm:constr type="t" for="ch" forName="imageaccent4" refType="h" fact="0.2624"/>
          <dgm:constr type="w" for="ch" forName="imageaccent4" refType="w" fact="0.0189"/>
          <dgm:constr type="h" for="ch" forName="imageaccent4" refType="h" fact="0.0271"/>
          <dgm:constr type="l" for="ch" forName="textaccent5" refType="w" fact="0.6989"/>
          <dgm:constr type="t" for="ch" forName="textaccent5" refType="h" fact="0.1062"/>
          <dgm:constr type="w" for="ch" forName="textaccent5" refType="w" fact="0.0189"/>
          <dgm:constr type="h" for="ch" forName="textaccent5" refType="h" fact="0.0271"/>
          <dgm:constr type="l" for="ch" forName="imageaccent5" refType="w" fact="0.7305"/>
          <dgm:constr type="t" for="ch" forName="imageaccent5" refType="h" fact="0.1367"/>
          <dgm:constr type="w" for="ch" forName="imageaccent5" refType="w" fact="0.0189"/>
          <dgm:constr type="h" for="ch" forName="imageaccent5" refType="h" fact="0.0271"/>
          <dgm:constr type="l" for="ch" forName="image6" refType="w" fact="0.5585"/>
          <dgm:constr type="t" for="ch" forName="image6" refType="h" fact="0.5137"/>
          <dgm:constr type="w" for="ch" forName="image6" refType="w" fact="0.1623"/>
          <dgm:constr type="h" for="ch" forName="image6" refType="h" fact="0.2314"/>
          <dgm:constr type="l" for="ch" forName="text6" refType="w" fact="0.6982"/>
          <dgm:constr type="t" for="ch" forName="text6" refType="h" fact="0.387"/>
          <dgm:constr type="w" for="ch" forName="text6" refType="w" fact="0.1623"/>
          <dgm:constr type="h" for="ch" forName="text6" refType="h" fact="0.2314"/>
          <dgm:constr type="l" for="ch" forName="imageaccent6" refType="w" fact="0.7002"/>
          <dgm:constr type="t" for="ch" forName="imageaccent6" refType="h" fact="0.6152"/>
          <dgm:constr type="w" for="ch" forName="imageaccent6" refType="w" fact="0.0189"/>
          <dgm:constr type="h" for="ch" forName="imageaccent6" refType="h" fact="0.0271"/>
          <dgm:constr type="l" for="ch" forName="textaccent6" refType="w" fact="0.7303"/>
          <dgm:constr type="t" for="ch" forName="textaccent6" refType="h" fact="0.5897"/>
          <dgm:constr type="w" for="ch" forName="textaccent6" refType="w" fact="0.0189"/>
          <dgm:constr type="h" for="ch" forName="textaccent6" refType="h" fact="0.0271"/>
          <dgm:constr type="l" for="ch" forName="text7" refType="w" fact="0.2792"/>
          <dgm:constr type="t" for="ch" forName="text7" refType="h" fact="0.5122"/>
          <dgm:constr type="w" for="ch" forName="text7" refType="w" fact="0.1623"/>
          <dgm:constr type="h" for="ch" forName="text7" refType="h" fact="0.2314"/>
          <dgm:constr type="l" for="ch" forName="image7" refType="w" fact="0.1395"/>
          <dgm:constr type="t" for="ch" forName="image7" refType="h" fact="0.6409"/>
          <dgm:constr type="w" for="ch" forName="image7" refType="w" fact="0.1623"/>
          <dgm:constr type="h" for="ch" forName="image7" refType="h" fact="0.2314"/>
          <dgm:constr type="l" for="ch" forName="imageaccent7" refType="w" fact="0.25"/>
          <dgm:constr type="t" for="ch" forName="imageaccent7" refType="h" fact="0.6441"/>
          <dgm:constr type="w" for="ch" forName="imageaccent7" refType="w" fact="0.0189"/>
          <dgm:constr type="h" for="ch" forName="imageaccent7" refType="h" fact="0.0271"/>
          <dgm:constr type="l" for="ch" forName="textaccent7" refType="w" fact="0.2838"/>
          <dgm:constr type="t" for="ch" forName="textaccent7" refType="h" fact="0.6148"/>
          <dgm:constr type="w" for="ch" forName="textaccent7" refType="w" fact="0.0189"/>
          <dgm:constr type="h" for="ch" forName="textaccent7" refType="h" fact="0.0271"/>
          <dgm:constr type="l" for="ch" forName="image8" refType="w" fact="0.6975"/>
          <dgm:constr type="t" for="ch" forName="image8" refType="h" fact="0.6433"/>
          <dgm:constr type="w" for="ch" forName="image8" refType="w" fact="0.1623"/>
          <dgm:constr type="h" for="ch" forName="image8" refType="h" fact="0.2314"/>
          <dgm:constr type="l" for="ch" forName="text8" refType="w" fact="0.8371"/>
          <dgm:constr type="t" for="ch" forName="text8" refType="h" fact="0.5167"/>
          <dgm:constr type="w" for="ch" forName="text8" refType="w" fact="0.1623"/>
          <dgm:constr type="h" for="ch" forName="text8" refType="h" fact="0.2314"/>
          <dgm:constr type="l" for="ch" forName="imageaccent8" refType="w" fact="0.8392"/>
          <dgm:constr type="t" for="ch" forName="imageaccent8" refType="h" fact="0.7449"/>
          <dgm:constr type="w" for="ch" forName="imageaccent8" refType="w" fact="0.0189"/>
          <dgm:constr type="h" for="ch" forName="imageaccent8" refType="h" fact="0.0271"/>
          <dgm:constr type="l" for="ch" forName="textaccent8" refType="w" fact="0.8693"/>
          <dgm:constr type="t" for="ch" forName="textaccent8" refType="h" fact="0.7194"/>
          <dgm:constr type="w" for="ch" forName="textaccent8" refType="w" fact="0.0189"/>
          <dgm:constr type="h" for="ch" forName="textaccent8" refType="h" fact="0.0271"/>
          <dgm:constr type="l" for="ch" forName="text9" refType="w" fact="0.8377"/>
          <dgm:constr type="t" for="ch" forName="text9" refType="h" fact="0.005"/>
          <dgm:constr type="w" for="ch" forName="text9" refType="w" fact="0.1623"/>
          <dgm:constr type="h" for="ch" forName="text9" refType="h" fact="0.2314"/>
          <dgm:constr type="l" for="ch" forName="textaccent9" refType="w" fact="0.95"/>
          <dgm:constr type="t" for="ch" forName="textaccent9" refType="h" fact="0.2084"/>
          <dgm:constr type="w" for="ch" forName="textaccent9" refType="w" fact="0.0189"/>
          <dgm:constr type="h" for="ch" forName="textaccent9" refType="h" fact="0.0271"/>
          <dgm:constr type="l" for="ch" forName="image9" refType="w" fact="0.8377"/>
          <dgm:constr type="t" for="ch" forName="image9" refType="h" fact="0.2604"/>
          <dgm:constr type="w" for="ch" forName="image9" refType="w" fact="0.1623"/>
          <dgm:constr type="h" for="ch" forName="image9" refType="h" fact="0.2314"/>
          <dgm:constr type="l" for="ch" forName="imageaccent9" refType="w" fact="0.95"/>
          <dgm:constr type="t" for="ch" forName="imageaccent9" refType="h" fact="0.2618"/>
          <dgm:constr type="w" for="ch" forName="imageaccent9" refType="w" fact="0.0189"/>
          <dgm:constr type="h" for="ch" forName="imageaccent9" refType="h" fact="0.0271"/>
          <dgm:constr type="l" for="ch" forName="image10" refType="w" fact="0.2786"/>
          <dgm:constr type="t" for="ch" forName="image10" refType="h" fact="0.7686"/>
          <dgm:constr type="w" for="ch" forName="image10" refType="w" fact="0.1623"/>
          <dgm:constr type="h" for="ch" forName="image10" refType="h" fact="0.2314"/>
          <dgm:constr type="l" for="ch" forName="text10" refType="w" fact="0.4183"/>
          <dgm:constr type="t" for="ch" forName="text10" refType="h" fact="0.6419"/>
          <dgm:constr type="w" for="ch" forName="text10" refType="w" fact="0.1623"/>
          <dgm:constr type="h" for="ch" forName="text10" refType="h" fact="0.2314"/>
          <dgm:constr type="l" for="ch" forName="imageaccent10" refType="w" fact="0.4203"/>
          <dgm:constr type="t" for="ch" forName="imageaccent10" refType="h" fact="0.8701"/>
          <dgm:constr type="w" for="ch" forName="imageaccent10" refType="w" fact="0.0189"/>
          <dgm:constr type="h" for="ch" forName="imageaccent10" refType="h" fact="0.0271"/>
          <dgm:constr type="l" for="ch" forName="textaccent10" refType="w" fact="0.4504"/>
          <dgm:constr type="t" for="ch" forName="textaccent10" refType="h" fact="0.8446"/>
          <dgm:constr type="w" for="ch" forName="textaccent10" refType="w" fact="0.0189"/>
          <dgm:constr type="h" for="ch" forName="textaccent10" refType="h" fact="0.0271"/>
        </dgm:constrLst>
      </dgm:if>
      <dgm:if name="Name12" axis="ch" ptType="node" func="cnt" op="equ" val="11">
        <dgm:alg type="composite">
          <dgm:param type="ar" val="1.4704"/>
        </dgm:alg>
        <dgm:constrLst>
          <dgm:constr type="primFontSz" for="des" ptType="node" op="equ" val="65"/>
          <dgm:constr type="l" for="ch" forName="image4" refType="w" fact="0.5585"/>
          <dgm:constr type="t" for="ch" forName="image4" refType="h" fact="0.2287"/>
          <dgm:constr type="w" for="ch" forName="image4" refType="w" fact="0.1623"/>
          <dgm:constr type="h" for="ch" forName="image4" refType="h" fact="0.2049"/>
          <dgm:constr type="l" for="ch" forName="text5" refType="w" fact="0.5585"/>
          <dgm:constr type="t" for="ch" forName="text5" refType="h" fact="0.0022"/>
          <dgm:constr type="w" for="ch" forName="text5" refType="w" fact="0.1623"/>
          <dgm:constr type="h" for="ch" forName="text5" refType="h" fact="0.2049"/>
          <dgm:constr type="l" for="ch" forName="image5" refType="w" fact="0.6982"/>
          <dgm:constr type="t" for="ch" forName="image5" refType="h" fact="0.1165"/>
          <dgm:constr type="w" for="ch" forName="image5" refType="w" fact="0.1623"/>
          <dgm:constr type="h" for="ch" forName="image5" refType="h" fact="0.2049"/>
          <dgm:constr type="l" for="ch" forName="image2" refType="w" fact="0.4189"/>
          <dgm:constr type="t" for="ch" forName="image2" refType="h" fact="0.34"/>
          <dgm:constr type="w" for="ch" forName="image2" refType="w" fact="0.1623"/>
          <dgm:constr type="h" for="ch" forName="image2" refType="h" fact="0.2049"/>
          <dgm:constr type="l" for="ch" forName="text4" refType="w" fact="0.4189"/>
          <dgm:constr type="t" for="ch" forName="text4" refType="h" fact="0.1135"/>
          <dgm:constr type="w" for="ch" forName="text4" refType="w" fact="0.1623"/>
          <dgm:constr type="h" for="ch" forName="text4" refType="h" fact="0.2049"/>
          <dgm:constr type="l" for="ch" forName="text2" refType="w" fact="0.2793"/>
          <dgm:constr type="t" for="ch" forName="text2" refType="h" fact="0.2265"/>
          <dgm:constr type="w" for="ch" forName="text2" refType="w" fact="0.1623"/>
          <dgm:constr type="h" for="ch" forName="text2" refType="h" fact="0.2049"/>
          <dgm:constr type="l" for="ch" forName="image3" refType="w" fact="0.2793"/>
          <dgm:constr type="t" for="ch" forName="image3" refType="h" fact="0"/>
          <dgm:constr type="w" for="ch" forName="image3" refType="w" fact="0.1623"/>
          <dgm:constr type="h" for="ch" forName="image3" refType="h" fact="0.2049"/>
          <dgm:constr type="l" for="ch" forName="text1" refType="w" fact="0.1396"/>
          <dgm:constr type="t" for="ch" forName="text1" refType="h" fact="0.3404"/>
          <dgm:constr type="w" for="ch" forName="text1" refType="w" fact="0.1623"/>
          <dgm:constr type="h" for="ch" forName="text1" refType="h" fact="0.2049"/>
          <dgm:constr type="l" for="ch" forName="text3" refType="w" fact="0.1396"/>
          <dgm:constr type="t" for="ch" forName="text3" refType="h" fact="0.1139"/>
          <dgm:constr type="w" for="ch" forName="text3" refType="w" fact="0.1623"/>
          <dgm:constr type="h" for="ch" forName="text3" refType="h" fact="0.2049"/>
          <dgm:constr type="l" for="ch" forName="textaccent1" refType="w" fact="0.1435"/>
          <dgm:constr type="t" for="ch" forName="textaccent1" refType="h" fact="0.432"/>
          <dgm:constr type="w" for="ch" forName="textaccent1" refType="w" fact="0.0189"/>
          <dgm:constr type="h" for="ch" forName="textaccent1" refType="h" fact="0.024"/>
          <dgm:constr type="l" for="ch" forName="image1" refType="w" fact="0"/>
          <dgm:constr type="t" for="ch" forName="image1" refType="h" fact="0.2272"/>
          <dgm:constr type="w" for="ch" forName="image1" refType="w" fact="0.1623"/>
          <dgm:constr type="h" for="ch" forName="image1" refType="h" fact="0.2049"/>
          <dgm:constr type="l" for="ch" forName="imageaccent1" refType="w" fact="0.1111"/>
          <dgm:constr type="t" for="ch" forName="imageaccent1" refType="h" fact="0.4048"/>
          <dgm:constr type="w" for="ch" forName="imageaccent1" refType="w" fact="0.0189"/>
          <dgm:constr type="h" for="ch" forName="imageaccent1" refType="h" fact="0.024"/>
          <dgm:constr type="l" for="ch" forName="textaccent2" refType="w" fact="0.391"/>
          <dgm:constr type="t" for="ch" forName="textaccent2" refType="h" fact="0.4038"/>
          <dgm:constr type="w" for="ch" forName="textaccent2" refType="w" fact="0.0189"/>
          <dgm:constr type="h" for="ch" forName="textaccent2" refType="h" fact="0.024"/>
          <dgm:constr type="l" for="ch" forName="imageaccent2" refType="w" fact="0.4228"/>
          <dgm:constr type="t" for="ch" forName="imageaccent2" refType="h" fact="0.4312"/>
          <dgm:constr type="w" for="ch" forName="imageaccent2" refType="w" fact="0.0189"/>
          <dgm:constr type="h" for="ch" forName="imageaccent2" refType="h" fact="0.024"/>
          <dgm:constr type="l" for="ch" forName="textaccent3" refType="w" fact="0.2501"/>
          <dgm:constr type="t" for="ch" forName="textaccent3" refType="h" fact="0.1167"/>
          <dgm:constr type="w" for="ch" forName="textaccent3" refType="w" fact="0.0189"/>
          <dgm:constr type="h" for="ch" forName="textaccent3" refType="h" fact="0.024"/>
          <dgm:constr type="l" for="ch" forName="imageaccent3" refType="w" fact="0.2839"/>
          <dgm:constr type="t" for="ch" forName="imageaccent3" refType="h" fact="0.0908"/>
          <dgm:constr type="w" for="ch" forName="imageaccent3" refType="w" fact="0.0189"/>
          <dgm:constr type="h" for="ch" forName="imageaccent3" refType="h" fact="0.024"/>
          <dgm:constr type="l" for="ch" forName="textaccent4" refType="w" fact="0.5593"/>
          <dgm:constr type="t" for="ch" forName="textaccent4" refType="h" fact="0.2042"/>
          <dgm:constr type="w" for="ch" forName="textaccent4" refType="w" fact="0.0189"/>
          <dgm:constr type="h" for="ch" forName="textaccent4" refType="h" fact="0.024"/>
          <dgm:constr type="l" for="ch" forName="imageaccent4" refType="w" fact="0.5901"/>
          <dgm:constr type="t" for="ch" forName="imageaccent4" refType="h" fact="0.2323"/>
          <dgm:constr type="w" for="ch" forName="imageaccent4" refType="w" fact="0.0189"/>
          <dgm:constr type="h" for="ch" forName="imageaccent4" refType="h" fact="0.024"/>
          <dgm:constr type="l" for="ch" forName="textaccent5" refType="w" fact="0.6989"/>
          <dgm:constr type="t" for="ch" forName="textaccent5" refType="h" fact="0.094"/>
          <dgm:constr type="w" for="ch" forName="textaccent5" refType="w" fact="0.0189"/>
          <dgm:constr type="h" for="ch" forName="textaccent5" refType="h" fact="0.024"/>
          <dgm:constr type="l" for="ch" forName="imageaccent5" refType="w" fact="0.7305"/>
          <dgm:constr type="t" for="ch" forName="imageaccent5" refType="h" fact="0.121"/>
          <dgm:constr type="w" for="ch" forName="imageaccent5" refType="w" fact="0.0189"/>
          <dgm:constr type="h" for="ch" forName="imageaccent5" refType="h" fact="0.024"/>
          <dgm:constr type="l" for="ch" forName="image6" refType="w" fact="0.5585"/>
          <dgm:constr type="t" for="ch" forName="image6" refType="h" fact="0.4548"/>
          <dgm:constr type="w" for="ch" forName="image6" refType="w" fact="0.1623"/>
          <dgm:constr type="h" for="ch" forName="image6" refType="h" fact="0.2049"/>
          <dgm:constr type="l" for="ch" forName="text6" refType="w" fact="0.6982"/>
          <dgm:constr type="t" for="ch" forName="text6" refType="h" fact="0.3426"/>
          <dgm:constr type="w" for="ch" forName="text6" refType="w" fact="0.1623"/>
          <dgm:constr type="h" for="ch" forName="text6" refType="h" fact="0.2049"/>
          <dgm:constr type="l" for="ch" forName="imageaccent6" refType="w" fact="0.7002"/>
          <dgm:constr type="t" for="ch" forName="imageaccent6" refType="h" fact="0.5447"/>
          <dgm:constr type="w" for="ch" forName="imageaccent6" refType="w" fact="0.0189"/>
          <dgm:constr type="h" for="ch" forName="imageaccent6" refType="h" fact="0.024"/>
          <dgm:constr type="l" for="ch" forName="textaccent6" refType="w" fact="0.7303"/>
          <dgm:constr type="t" for="ch" forName="textaccent6" refType="h" fact="0.5221"/>
          <dgm:constr type="w" for="ch" forName="textaccent6" refType="w" fact="0.0189"/>
          <dgm:constr type="h" for="ch" forName="textaccent6" refType="h" fact="0.024"/>
          <dgm:constr type="l" for="ch" forName="text7" refType="w" fact="0.2792"/>
          <dgm:constr type="t" for="ch" forName="text7" refType="h" fact="0.4535"/>
          <dgm:constr type="w" for="ch" forName="text7" refType="w" fact="0.1623"/>
          <dgm:constr type="h" for="ch" forName="text7" refType="h" fact="0.2049"/>
          <dgm:constr type="l" for="ch" forName="image7" refType="w" fact="0.1395"/>
          <dgm:constr type="t" for="ch" forName="image7" refType="h" fact="0.5674"/>
          <dgm:constr type="w" for="ch" forName="image7" refType="w" fact="0.1623"/>
          <dgm:constr type="h" for="ch" forName="image7" refType="h" fact="0.2049"/>
          <dgm:constr type="l" for="ch" forName="imageaccent7" refType="w" fact="0.25"/>
          <dgm:constr type="t" for="ch" forName="imageaccent7" refType="h" fact="0.5703"/>
          <dgm:constr type="w" for="ch" forName="imageaccent7" refType="w" fact="0.0189"/>
          <dgm:constr type="h" for="ch" forName="imageaccent7" refType="h" fact="0.024"/>
          <dgm:constr type="l" for="ch" forName="textaccent7" refType="w" fact="0.2838"/>
          <dgm:constr type="t" for="ch" forName="textaccent7" refType="h" fact="0.5443"/>
          <dgm:constr type="w" for="ch" forName="textaccent7" refType="w" fact="0.0189"/>
          <dgm:constr type="h" for="ch" forName="textaccent7" refType="h" fact="0.024"/>
          <dgm:constr type="l" for="ch" forName="image8" refType="w" fact="0.6975"/>
          <dgm:constr type="t" for="ch" forName="image8" refType="h" fact="0.5696"/>
          <dgm:constr type="w" for="ch" forName="image8" refType="w" fact="0.1623"/>
          <dgm:constr type="h" for="ch" forName="image8" refType="h" fact="0.2049"/>
          <dgm:constr type="l" for="ch" forName="text8" refType="w" fact="0.8371"/>
          <dgm:constr type="t" for="ch" forName="text8" refType="h" fact="0.4574"/>
          <dgm:constr type="w" for="ch" forName="text8" refType="w" fact="0.1623"/>
          <dgm:constr type="h" for="ch" forName="text8" refType="h" fact="0.2049"/>
          <dgm:constr type="l" for="ch" forName="imageaccent8" refType="w" fact="0.8392"/>
          <dgm:constr type="t" for="ch" forName="imageaccent8" refType="h" fact="0.6595"/>
          <dgm:constr type="w" for="ch" forName="imageaccent8" refType="w" fact="0.0189"/>
          <dgm:constr type="h" for="ch" forName="imageaccent8" refType="h" fact="0.024"/>
          <dgm:constr type="l" for="ch" forName="textaccent8" refType="w" fact="0.8693"/>
          <dgm:constr type="t" for="ch" forName="textaccent8" refType="h" fact="0.6369"/>
          <dgm:constr type="w" for="ch" forName="textaccent8" refType="w" fact="0.0189"/>
          <dgm:constr type="h" for="ch" forName="textaccent8" refType="h" fact="0.024"/>
          <dgm:constr type="l" for="ch" forName="text9" refType="w" fact="0.8377"/>
          <dgm:constr type="t" for="ch" forName="text9" refType="h" fact="0.0044"/>
          <dgm:constr type="w" for="ch" forName="text9" refType="w" fact="0.1623"/>
          <dgm:constr type="h" for="ch" forName="text9" refType="h" fact="0.2049"/>
          <dgm:constr type="l" for="ch" forName="textaccent9" refType="w" fact="0.95"/>
          <dgm:constr type="t" for="ch" forName="textaccent9" refType="h" fact="0.1846"/>
          <dgm:constr type="w" for="ch" forName="textaccent9" refType="w" fact="0.0189"/>
          <dgm:constr type="h" for="ch" forName="textaccent9" refType="h" fact="0.024"/>
          <dgm:constr type="l" for="ch" forName="image9" refType="w" fact="0.8377"/>
          <dgm:constr type="t" for="ch" forName="image9" refType="h" fact="0.2306"/>
          <dgm:constr type="w" for="ch" forName="image9" refType="w" fact="0.1623"/>
          <dgm:constr type="h" for="ch" forName="image9" refType="h" fact="0.2049"/>
          <dgm:constr type="l" for="ch" forName="imageaccent9" refType="w" fact="0.95"/>
          <dgm:constr type="t" for="ch" forName="imageaccent9" refType="h" fact="0.2318"/>
          <dgm:constr type="w" for="ch" forName="imageaccent9" refType="w" fact="0.0189"/>
          <dgm:constr type="h" for="ch" forName="imageaccent9" refType="h" fact="0.024"/>
          <dgm:constr type="l" for="ch" forName="image10" refType="w" fact="0.2786"/>
          <dgm:constr type="t" for="ch" forName="image10" refType="h" fact="0.6805"/>
          <dgm:constr type="w" for="ch" forName="image10" refType="w" fact="0.1623"/>
          <dgm:constr type="h" for="ch" forName="image10" refType="h" fact="0.2049"/>
          <dgm:constr type="l" for="ch" forName="text10" refType="w" fact="0.4183"/>
          <dgm:constr type="t" for="ch" forName="text10" refType="h" fact="0.5683"/>
          <dgm:constr type="w" for="ch" forName="text10" refType="w" fact="0.1623"/>
          <dgm:constr type="h" for="ch" forName="text10" refType="h" fact="0.2049"/>
          <dgm:constr type="l" for="ch" forName="imageaccent10" refType="w" fact="0.4203"/>
          <dgm:constr type="t" for="ch" forName="imageaccent10" refType="h" fact="0.7704"/>
          <dgm:constr type="w" for="ch" forName="imageaccent10" refType="w" fact="0.0189"/>
          <dgm:constr type="h" for="ch" forName="imageaccent10" refType="h" fact="0.024"/>
          <dgm:constr type="l" for="ch" forName="textaccent10" refType="w" fact="0.4504"/>
          <dgm:constr type="t" for="ch" forName="textaccent10" refType="h" fact="0.7478"/>
          <dgm:constr type="w" for="ch" forName="textaccent10" refType="w" fact="0.0189"/>
          <dgm:constr type="h" for="ch" forName="textaccent10" refType="h" fact="0.024"/>
          <dgm:constr type="l" for="ch" forName="text11" refType="w" fact="0.6971"/>
          <dgm:constr type="t" for="ch" forName="text11" refType="h" fact="0.7951"/>
          <dgm:constr type="w" for="ch" forName="text11" refType="w" fact="0.1623"/>
          <dgm:constr type="h" for="ch" forName="text11" refType="h" fact="0.2049"/>
          <dgm:constr type="l" for="ch" forName="image11" refType="w" fact="0.5575"/>
          <dgm:constr type="t" for="ch" forName="image11" refType="h" fact="0.6816"/>
          <dgm:constr type="w" for="ch" forName="image11" refType="w" fact="0.1623"/>
          <dgm:constr type="h" for="ch" forName="image11" refType="h" fact="0.2049"/>
          <dgm:constr type="l" for="ch" forName="imageaccent11" refType="w" fact="0.6692"/>
          <dgm:constr type="t" for="ch" forName="imageaccent11" refType="h" fact="0.8589"/>
          <dgm:constr type="w" for="ch" forName="imageaccent11" refType="w" fact="0.0189"/>
          <dgm:constr type="h" for="ch" forName="imageaccent11" refType="h" fact="0.024"/>
          <dgm:constr type="l" for="ch" forName="textaccent11" refType="w" fact="0.701"/>
          <dgm:constr type="t" for="ch" forName="textaccent11" refType="h" fact="0.8863"/>
          <dgm:constr type="w" for="ch" forName="textaccent11" refType="w" fact="0.0189"/>
          <dgm:constr type="h" for="ch" forName="textaccent11" refType="h" fact="0.024"/>
        </dgm:constrLst>
      </dgm:if>
      <dgm:else name="Name13">
        <dgm:alg type="composite">
          <dgm:param type="ar" val="1.675"/>
        </dgm:alg>
        <dgm:constrLst>
          <dgm:constr type="primFontSz" for="des" ptType="node" op="equ" val="65"/>
          <dgm:constr type="l" for="ch" forName="image4" refType="w" fact="0.4903"/>
          <dgm:constr type="t" for="ch" forName="image4" refType="h" fact="0.2287"/>
          <dgm:constr type="w" for="ch" forName="image4" refType="w" fact="0.1425"/>
          <dgm:constr type="h" for="ch" forName="image4" refType="h" fact="0.2049"/>
          <dgm:constr type="l" for="ch" forName="text5" refType="w" fact="0.4903"/>
          <dgm:constr type="t" for="ch" forName="text5" refType="h" fact="0.0022"/>
          <dgm:constr type="w" for="ch" forName="text5" refType="w" fact="0.1425"/>
          <dgm:constr type="h" for="ch" forName="text5" refType="h" fact="0.2049"/>
          <dgm:constr type="l" for="ch" forName="image5" refType="w" fact="0.6129"/>
          <dgm:constr type="t" for="ch" forName="image5" refType="h" fact="0.1165"/>
          <dgm:constr type="w" for="ch" forName="image5" refType="w" fact="0.1425"/>
          <dgm:constr type="h" for="ch" forName="image5" refType="h" fact="0.2049"/>
          <dgm:constr type="l" for="ch" forName="image2" refType="w" fact="0.3677"/>
          <dgm:constr type="t" for="ch" forName="image2" refType="h" fact="0.34"/>
          <dgm:constr type="w" for="ch" forName="image2" refType="w" fact="0.1425"/>
          <dgm:constr type="h" for="ch" forName="image2" refType="h" fact="0.2049"/>
          <dgm:constr type="l" for="ch" forName="text4" refType="w" fact="0.3677"/>
          <dgm:constr type="t" for="ch" forName="text4" refType="h" fact="0.1135"/>
          <dgm:constr type="w" for="ch" forName="text4" refType="w" fact="0.1425"/>
          <dgm:constr type="h" for="ch" forName="text4" refType="h" fact="0.2049"/>
          <dgm:constr type="l" for="ch" forName="text2" refType="w" fact="0.2452"/>
          <dgm:constr type="t" for="ch" forName="text2" refType="h" fact="0.2265"/>
          <dgm:constr type="w" for="ch" forName="text2" refType="w" fact="0.1425"/>
          <dgm:constr type="h" for="ch" forName="text2" refType="h" fact="0.2049"/>
          <dgm:constr type="l" for="ch" forName="image3" refType="w" fact="0.2452"/>
          <dgm:constr type="t" for="ch" forName="image3" refType="h" fact="0"/>
          <dgm:constr type="w" for="ch" forName="image3" refType="w" fact="0.1425"/>
          <dgm:constr type="h" for="ch" forName="image3" refType="h" fact="0.2049"/>
          <dgm:constr type="l" for="ch" forName="text1" refType="w" fact="0.1226"/>
          <dgm:constr type="t" for="ch" forName="text1" refType="h" fact="0.3404"/>
          <dgm:constr type="w" for="ch" forName="text1" refType="w" fact="0.1425"/>
          <dgm:constr type="h" for="ch" forName="text1" refType="h" fact="0.2049"/>
          <dgm:constr type="l" for="ch" forName="text3" refType="w" fact="0.1226"/>
          <dgm:constr type="t" for="ch" forName="text3" refType="h" fact="0.1139"/>
          <dgm:constr type="w" for="ch" forName="text3" refType="w" fact="0.1425"/>
          <dgm:constr type="h" for="ch" forName="text3" refType="h" fact="0.2049"/>
          <dgm:constr type="l" for="ch" forName="textaccent1" refType="w" fact="0.126"/>
          <dgm:constr type="t" for="ch" forName="textaccent1" refType="h" fact="0.432"/>
          <dgm:constr type="w" for="ch" forName="textaccent1" refType="w" fact="0.0166"/>
          <dgm:constr type="h" for="ch" forName="textaccent1" refType="h" fact="0.024"/>
          <dgm:constr type="l" for="ch" forName="image1" refType="w" fact="0"/>
          <dgm:constr type="t" for="ch" forName="image1" refType="h" fact="0.2272"/>
          <dgm:constr type="w" for="ch" forName="image1" refType="w" fact="0.1425"/>
          <dgm:constr type="h" for="ch" forName="image1" refType="h" fact="0.2049"/>
          <dgm:constr type="l" for="ch" forName="imageaccent1" refType="w" fact="0.0976"/>
          <dgm:constr type="t" for="ch" forName="imageaccent1" refType="h" fact="0.4048"/>
          <dgm:constr type="w" for="ch" forName="imageaccent1" refType="w" fact="0.0166"/>
          <dgm:constr type="h" for="ch" forName="imageaccent1" refType="h" fact="0.024"/>
          <dgm:constr type="l" for="ch" forName="textaccent2" refType="w" fact="0.3432"/>
          <dgm:constr type="t" for="ch" forName="textaccent2" refType="h" fact="0.4038"/>
          <dgm:constr type="w" for="ch" forName="textaccent2" refType="w" fact="0.0166"/>
          <dgm:constr type="h" for="ch" forName="textaccent2" refType="h" fact="0.024"/>
          <dgm:constr type="l" for="ch" forName="imageaccent2" refType="w" fact="0.3712"/>
          <dgm:constr type="t" for="ch" forName="imageaccent2" refType="h" fact="0.4312"/>
          <dgm:constr type="w" for="ch" forName="imageaccent2" refType="w" fact="0.0166"/>
          <dgm:constr type="h" for="ch" forName="imageaccent2" refType="h" fact="0.024"/>
          <dgm:constr type="l" for="ch" forName="textaccent3" refType="w" fact="0.2196"/>
          <dgm:constr type="t" for="ch" forName="textaccent3" refType="h" fact="0.1167"/>
          <dgm:constr type="w" for="ch" forName="textaccent3" refType="w" fact="0.0166"/>
          <dgm:constr type="h" for="ch" forName="textaccent3" refType="h" fact="0.024"/>
          <dgm:constr type="l" for="ch" forName="imageaccent3" refType="w" fact="0.2492"/>
          <dgm:constr type="t" for="ch" forName="imageaccent3" refType="h" fact="0.0908"/>
          <dgm:constr type="w" for="ch" forName="imageaccent3" refType="w" fact="0.0166"/>
          <dgm:constr type="h" for="ch" forName="imageaccent3" refType="h" fact="0.024"/>
          <dgm:constr type="l" for="ch" forName="textaccent4" refType="w" fact="0.491"/>
          <dgm:constr type="t" for="ch" forName="textaccent4" refType="h" fact="0.2042"/>
          <dgm:constr type="w" for="ch" forName="textaccent4" refType="w" fact="0.0166"/>
          <dgm:constr type="h" for="ch" forName="textaccent4" refType="h" fact="0.024"/>
          <dgm:constr type="l" for="ch" forName="imageaccent4" refType="w" fact="0.5181"/>
          <dgm:constr type="t" for="ch" forName="imageaccent4" refType="h" fact="0.2323"/>
          <dgm:constr type="w" for="ch" forName="imageaccent4" refType="w" fact="0.0166"/>
          <dgm:constr type="h" for="ch" forName="imageaccent4" refType="h" fact="0.024"/>
          <dgm:constr type="l" for="ch" forName="textaccent5" refType="w" fact="0.6136"/>
          <dgm:constr type="t" for="ch" forName="textaccent5" refType="h" fact="0.094"/>
          <dgm:constr type="w" for="ch" forName="textaccent5" refType="w" fact="0.0166"/>
          <dgm:constr type="h" for="ch" forName="textaccent5" refType="h" fact="0.024"/>
          <dgm:constr type="l" for="ch" forName="imageaccent5" refType="w" fact="0.6413"/>
          <dgm:constr type="t" for="ch" forName="imageaccent5" refType="h" fact="0.121"/>
          <dgm:constr type="w" for="ch" forName="imageaccent5" refType="w" fact="0.0166"/>
          <dgm:constr type="h" for="ch" forName="imageaccent5" refType="h" fact="0.024"/>
          <dgm:constr type="l" for="ch" forName="image6" refType="w" fact="0.4903"/>
          <dgm:constr type="t" for="ch" forName="image6" refType="h" fact="0.4548"/>
          <dgm:constr type="w" for="ch" forName="image6" refType="w" fact="0.1425"/>
          <dgm:constr type="h" for="ch" forName="image6" refType="h" fact="0.2049"/>
          <dgm:constr type="l" for="ch" forName="text6" refType="w" fact="0.6129"/>
          <dgm:constr type="t" for="ch" forName="text6" refType="h" fact="0.3426"/>
          <dgm:constr type="w" for="ch" forName="text6" refType="w" fact="0.1425"/>
          <dgm:constr type="h" for="ch" forName="text6" refType="h" fact="0.2049"/>
          <dgm:constr type="l" for="ch" forName="imageaccent6" refType="w" fact="0.6147"/>
          <dgm:constr type="t" for="ch" forName="imageaccent6" refType="h" fact="0.5447"/>
          <dgm:constr type="w" for="ch" forName="imageaccent6" refType="w" fact="0.0166"/>
          <dgm:constr type="h" for="ch" forName="imageaccent6" refType="h" fact="0.024"/>
          <dgm:constr type="l" for="ch" forName="textaccent6" refType="w" fact="0.6411"/>
          <dgm:constr type="t" for="ch" forName="textaccent6" refType="h" fact="0.5221"/>
          <dgm:constr type="w" for="ch" forName="textaccent6" refType="w" fact="0.0166"/>
          <dgm:constr type="h" for="ch" forName="textaccent6" refType="h" fact="0.024"/>
          <dgm:constr type="l" for="ch" forName="text7" refType="w" fact="0.2451"/>
          <dgm:constr type="t" for="ch" forName="text7" refType="h" fact="0.4535"/>
          <dgm:constr type="w" for="ch" forName="text7" refType="w" fact="0.1425"/>
          <dgm:constr type="h" for="ch" forName="text7" refType="h" fact="0.2049"/>
          <dgm:constr type="l" for="ch" forName="image7" refType="w" fact="0.1225"/>
          <dgm:constr type="t" for="ch" forName="image7" refType="h" fact="0.5674"/>
          <dgm:constr type="w" for="ch" forName="image7" refType="w" fact="0.1425"/>
          <dgm:constr type="h" for="ch" forName="image7" refType="h" fact="0.2049"/>
          <dgm:constr type="l" for="ch" forName="imageaccent7" refType="w" fact="0.2195"/>
          <dgm:constr type="t" for="ch" forName="imageaccent7" refType="h" fact="0.5703"/>
          <dgm:constr type="w" for="ch" forName="imageaccent7" refType="w" fact="0.0166"/>
          <dgm:constr type="h" for="ch" forName="imageaccent7" refType="h" fact="0.024"/>
          <dgm:constr type="l" for="ch" forName="textaccent7" refType="w" fact="0.2491"/>
          <dgm:constr type="t" for="ch" forName="textaccent7" refType="h" fact="0.5443"/>
          <dgm:constr type="w" for="ch" forName="textaccent7" refType="w" fact="0.0166"/>
          <dgm:constr type="h" for="ch" forName="textaccent7" refType="h" fact="0.024"/>
          <dgm:constr type="l" for="ch" forName="image8" refType="w" fact="0.6123"/>
          <dgm:constr type="t" for="ch" forName="image8" refType="h" fact="0.5696"/>
          <dgm:constr type="w" for="ch" forName="image8" refType="w" fact="0.1425"/>
          <dgm:constr type="h" for="ch" forName="image8" refType="h" fact="0.2049"/>
          <dgm:constr type="l" for="ch" forName="text8" refType="w" fact="0.7349"/>
          <dgm:constr type="t" for="ch" forName="text8" refType="h" fact="0.4574"/>
          <dgm:constr type="w" for="ch" forName="text8" refType="w" fact="0.1425"/>
          <dgm:constr type="h" for="ch" forName="text8" refType="h" fact="0.2049"/>
          <dgm:constr type="l" for="ch" forName="imageaccent8" refType="w" fact="0.7367"/>
          <dgm:constr type="t" for="ch" forName="imageaccent8" refType="h" fact="0.6595"/>
          <dgm:constr type="w" for="ch" forName="imageaccent8" refType="w" fact="0.0166"/>
          <dgm:constr type="h" for="ch" forName="imageaccent8" refType="h" fact="0.024"/>
          <dgm:constr type="l" for="ch" forName="textaccent8" refType="w" fact="0.7631"/>
          <dgm:constr type="t" for="ch" forName="textaccent8" refType="h" fact="0.6369"/>
          <dgm:constr type="w" for="ch" forName="textaccent8" refType="w" fact="0.0166"/>
          <dgm:constr type="h" for="ch" forName="textaccent8" refType="h" fact="0.024"/>
          <dgm:constr type="l" for="ch" forName="text9" refType="w" fact="0.7354"/>
          <dgm:constr type="t" for="ch" forName="text9" refType="h" fact="0.0044"/>
          <dgm:constr type="w" for="ch" forName="text9" refType="w" fact="0.1425"/>
          <dgm:constr type="h" for="ch" forName="text9" refType="h" fact="0.2049"/>
          <dgm:constr type="l" for="ch" forName="textaccent9" refType="w" fact="0.8339"/>
          <dgm:constr type="t" for="ch" forName="textaccent9" refType="h" fact="0.1846"/>
          <dgm:constr type="w" for="ch" forName="textaccent9" refType="w" fact="0.0166"/>
          <dgm:constr type="h" for="ch" forName="textaccent9" refType="h" fact="0.024"/>
          <dgm:constr type="l" for="ch" forName="image9" refType="w" fact="0.7354"/>
          <dgm:constr type="t" for="ch" forName="image9" refType="h" fact="0.2306"/>
          <dgm:constr type="w" for="ch" forName="image9" refType="w" fact="0.1425"/>
          <dgm:constr type="h" for="ch" forName="image9" refType="h" fact="0.2049"/>
          <dgm:constr type="l" for="ch" forName="imageaccent9" refType="w" fact="0.8339"/>
          <dgm:constr type="t" for="ch" forName="imageaccent9" refType="h" fact="0.2318"/>
          <dgm:constr type="w" for="ch" forName="imageaccent9" refType="w" fact="0.0166"/>
          <dgm:constr type="h" for="ch" forName="imageaccent9" refType="h" fact="0.024"/>
          <dgm:constr type="l" for="ch" forName="image10" refType="w" fact="0.2446"/>
          <dgm:constr type="t" for="ch" forName="image10" refType="h" fact="0.6805"/>
          <dgm:constr type="w" for="ch" forName="image10" refType="w" fact="0.1425"/>
          <dgm:constr type="h" for="ch" forName="image10" refType="h" fact="0.2049"/>
          <dgm:constr type="l" for="ch" forName="text10" refType="w" fact="0.3672"/>
          <dgm:constr type="t" for="ch" forName="text10" refType="h" fact="0.5683"/>
          <dgm:constr type="w" for="ch" forName="text10" refType="w" fact="0.1425"/>
          <dgm:constr type="h" for="ch" forName="text10" refType="h" fact="0.2049"/>
          <dgm:constr type="l" for="ch" forName="imageaccent10" refType="w" fact="0.369"/>
          <dgm:constr type="t" for="ch" forName="imageaccent10" refType="h" fact="0.7704"/>
          <dgm:constr type="w" for="ch" forName="imageaccent10" refType="w" fact="0.0166"/>
          <dgm:constr type="h" for="ch" forName="imageaccent10" refType="h" fact="0.024"/>
          <dgm:constr type="l" for="ch" forName="textaccent10" refType="w" fact="0.3954"/>
          <dgm:constr type="t" for="ch" forName="textaccent10" refType="h" fact="0.7478"/>
          <dgm:constr type="w" for="ch" forName="textaccent10" refType="w" fact="0.0166"/>
          <dgm:constr type="h" for="ch" forName="textaccent10" refType="h" fact="0.024"/>
          <dgm:constr type="l" for="ch" forName="text11" refType="w" fact="0.612"/>
          <dgm:constr type="t" for="ch" forName="text11" refType="h" fact="0.7951"/>
          <dgm:constr type="w" for="ch" forName="text11" refType="w" fact="0.1425"/>
          <dgm:constr type="h" for="ch" forName="text11" refType="h" fact="0.2049"/>
          <dgm:constr type="l" for="ch" forName="image11" refType="w" fact="0.4894"/>
          <dgm:constr type="t" for="ch" forName="image11" refType="h" fact="0.6816"/>
          <dgm:constr type="w" for="ch" forName="image11" refType="w" fact="0.1425"/>
          <dgm:constr type="h" for="ch" forName="image11" refType="h" fact="0.2049"/>
          <dgm:constr type="l" for="ch" forName="imageaccent11" refType="w" fact="0.5874"/>
          <dgm:constr type="t" for="ch" forName="imageaccent11" refType="h" fact="0.8589"/>
          <dgm:constr type="w" for="ch" forName="imageaccent11" refType="w" fact="0.0166"/>
          <dgm:constr type="h" for="ch" forName="imageaccent11" refType="h" fact="0.024"/>
          <dgm:constr type="l" for="ch" forName="textaccent11" refType="w" fact="0.6154"/>
          <dgm:constr type="t" for="ch" forName="textaccent11" refType="h" fact="0.8863"/>
          <dgm:constr type="w" for="ch" forName="textaccent11" refType="w" fact="0.0166"/>
          <dgm:constr type="h" for="ch" forName="textaccent11" refType="h" fact="0.024"/>
          <dgm:constr type="l" for="ch" forName="text12" refType="w" fact="0.735"/>
          <dgm:constr type="t" for="ch" forName="text12" refType="h" fact="0.684"/>
          <dgm:constr type="w" for="ch" forName="text12" refType="w" fact="0.1425"/>
          <dgm:constr type="h" for="ch" forName="text12" refType="h" fact="0.2049"/>
          <dgm:constr type="l" for="ch" forName="image12" refType="w" fact="0.8575"/>
          <dgm:constr type="t" for="ch" forName="image12" refType="h" fact="0.5718"/>
          <dgm:constr type="w" for="ch" forName="image12" refType="w" fact="0.1425"/>
          <dgm:constr type="h" for="ch" forName="image12" refType="h" fact="0.2049"/>
          <dgm:constr type="l" for="ch" forName="textaccent12" refType="w" fact="0.8594"/>
          <dgm:constr type="t" for="ch" forName="textaccent12" refType="h" fact="0.7739"/>
          <dgm:constr type="w" for="ch" forName="textaccent12" refType="w" fact="0.0166"/>
          <dgm:constr type="h" for="ch" forName="textaccent12" refType="h" fact="0.024"/>
          <dgm:constr type="l" for="ch" forName="imageaccent12" refType="w" fact="0.8858"/>
          <dgm:constr type="t" for="ch" forName="imageaccent12" refType="h" fact="0.7513"/>
          <dgm:constr type="w" for="ch" forName="imageaccent12" refType="w" fact="0.0166"/>
          <dgm:constr type="h" for="ch" forName="imageaccent12" refType="h" fact="0.024"/>
        </dgm:constrLst>
      </dgm:else>
    </dgm:choose>
    <dgm:forEach name="wrapper" axis="self" ptType="parTrans">
      <dgm:forEach name="wrapper2" axis="self" ptType="sibTrans" st="2">
        <dgm:forEach name="textRepeat" axis="self">
          <dgm:layoutNode name="textRepeatNode" styleLbl="alignNode1">
            <dgm:varLst>
              <dgm:chMax val="0"/>
              <dgm:chPref val="0"/>
              <dgm:bulletEnabled val="1"/>
            </dgm:varLst>
            <dgm:alg type="tx"/>
            <dgm:shape xmlns:r="http://schemas.openxmlformats.org/officeDocument/2006/relationships" type="hexagon" r:blip="">
              <dgm:adjLst>
                <dgm:adj idx="1" val="0.25"/>
                <dgm:adj idx="2" val="1.1547"/>
              </dgm:adjLst>
            </dgm:shape>
            <dgm:presOf axis="desOrSelf" ptType="node"/>
            <dgm:constrLst>
              <dgm:constr type="lMarg" refType="primFontSz" fact="0"/>
              <dgm:constr type="rMarg" refType="primFontSz" fact="0"/>
              <dgm:constr type="tMarg" refType="primFontSz" fact="0.1"/>
              <dgm:constr type="bMarg" refType="primFontSz" fact="0.1"/>
            </dgm:constrLst>
            <dgm:ruleLst>
              <dgm:rule type="primFontSz" val="5" fact="NaN" max="NaN"/>
            </dgm:ruleLst>
          </dgm:layoutNode>
        </dgm:forEach>
        <dgm:forEach name="accentRepeat" axis="self">
          <dgm:layoutNode name="accentRepeatNode" styleLbl="solidAlignAcc1">
            <dgm:alg type="sp"/>
            <dgm:shape xmlns:r="http://schemas.openxmlformats.org/officeDocument/2006/relationships" type="hexagon" r:blip="">
              <dgm:adjLst>
                <dgm:adj idx="1" val="0.25"/>
                <dgm:adj idx="2" val="1.1547"/>
              </dgm:adjLst>
            </dgm:shape>
            <dgm:presOf/>
          </dgm:layoutNode>
        </dgm:forEach>
        <dgm:forEach name="imageRepeat" axis="self">
          <dgm:layoutNode name="imageRepeatNode" styleLbl="alignAcc1">
            <dgm:alg type="sp"/>
            <dgm:shape xmlns:r="http://schemas.openxmlformats.org/officeDocument/2006/relationships" type="hexagon" r:blip="" blipPhldr="1">
              <dgm:adjLst>
                <dgm:adj idx="1" val="0.25"/>
                <dgm:adj idx="2" val="1.1547"/>
              </dgm:adjLst>
            </dgm:shape>
            <dgm:presOf axis="self"/>
          </dgm:layoutNode>
        </dgm:forEach>
      </dgm:forEach>
    </dgm:forEach>
    <dgm:forEach name="Name14" axis="ch" ptType="node" cnt="1">
      <dgm:layoutNode name="text1">
        <dgm:alg type="sp"/>
        <dgm:shape xmlns:r="http://schemas.openxmlformats.org/officeDocument/2006/relationships" r:blip="">
          <dgm:adjLst/>
        </dgm:shape>
        <dgm:presOf/>
        <dgm:constrLst/>
        <dgm:forEach name="Name15" ref="textRepeat"/>
      </dgm:layoutNode>
      <dgm:layoutNode name="textaccent1">
        <dgm:alg type="sp"/>
        <dgm:shape xmlns:r="http://schemas.openxmlformats.org/officeDocument/2006/relationships" r:blip="">
          <dgm:adjLst/>
        </dgm:shape>
        <dgm:presOf/>
        <dgm:constrLst/>
        <dgm:forEach name="Name16" ref="accentRepeat"/>
      </dgm:layoutNode>
    </dgm:forEach>
    <dgm:forEach name="Name17" axis="ch" ptType="sibTrans" hideLastTrans="0" cnt="1">
      <dgm:layoutNode name="image1">
        <dgm:alg type="sp"/>
        <dgm:shape xmlns:r="http://schemas.openxmlformats.org/officeDocument/2006/relationships" r:blip="">
          <dgm:adjLst/>
        </dgm:shape>
        <dgm:presOf/>
        <dgm:constrLst/>
        <dgm:forEach name="Name18" ref="imageRepeat"/>
      </dgm:layoutNode>
      <dgm:layoutNode name="imageaccent1">
        <dgm:alg type="sp"/>
        <dgm:shape xmlns:r="http://schemas.openxmlformats.org/officeDocument/2006/relationships" r:blip="">
          <dgm:adjLst/>
        </dgm:shape>
        <dgm:presOf/>
        <dgm:constrLst/>
        <dgm:forEach name="Name19" ref="accentRepeat"/>
      </dgm:layoutNode>
    </dgm:forEach>
    <dgm:forEach name="Name20" axis="ch" ptType="node" st="2" cnt="1">
      <dgm:layoutNode name="text2">
        <dgm:alg type="sp"/>
        <dgm:shape xmlns:r="http://schemas.openxmlformats.org/officeDocument/2006/relationships" r:blip="">
          <dgm:adjLst/>
        </dgm:shape>
        <dgm:presOf/>
        <dgm:constrLst/>
        <dgm:forEach name="Name21" ref="textRepeat"/>
      </dgm:layoutNode>
      <dgm:layoutNode name="textaccent2">
        <dgm:alg type="sp"/>
        <dgm:shape xmlns:r="http://schemas.openxmlformats.org/officeDocument/2006/relationships" r:blip="">
          <dgm:adjLst/>
        </dgm:shape>
        <dgm:presOf/>
        <dgm:constrLst/>
        <dgm:forEach name="Name22" ref="accentRepeat"/>
      </dgm:layoutNode>
    </dgm:forEach>
    <dgm:forEach name="Name23" axis="ch" ptType="sibTrans" hideLastTrans="0" st="2" cnt="1">
      <dgm:layoutNode name="image2">
        <dgm:alg type="sp"/>
        <dgm:shape xmlns:r="http://schemas.openxmlformats.org/officeDocument/2006/relationships" r:blip="">
          <dgm:adjLst/>
        </dgm:shape>
        <dgm:presOf/>
        <dgm:constrLst/>
        <dgm:forEach name="Name24" ref="imageRepeat"/>
      </dgm:layoutNode>
      <dgm:layoutNode name="imageaccent2">
        <dgm:alg type="sp"/>
        <dgm:shape xmlns:r="http://schemas.openxmlformats.org/officeDocument/2006/relationships" r:blip="">
          <dgm:adjLst/>
        </dgm:shape>
        <dgm:presOf/>
        <dgm:constrLst/>
        <dgm:forEach name="Name25" ref="accentRepeat"/>
      </dgm:layoutNode>
    </dgm:forEach>
    <dgm:forEach name="Name26" axis="ch" ptType="node" st="3" cnt="1">
      <dgm:layoutNode name="text3">
        <dgm:alg type="sp"/>
        <dgm:shape xmlns:r="http://schemas.openxmlformats.org/officeDocument/2006/relationships" r:blip="">
          <dgm:adjLst/>
        </dgm:shape>
        <dgm:presOf/>
        <dgm:constrLst/>
        <dgm:forEach name="Name27" ref="textRepeat"/>
      </dgm:layoutNode>
      <dgm:layoutNode name="textaccent3">
        <dgm:alg type="sp"/>
        <dgm:shape xmlns:r="http://schemas.openxmlformats.org/officeDocument/2006/relationships" r:blip="">
          <dgm:adjLst/>
        </dgm:shape>
        <dgm:presOf/>
        <dgm:constrLst/>
        <dgm:forEach name="Name28" ref="accentRepeat"/>
      </dgm:layoutNode>
    </dgm:forEach>
    <dgm:forEach name="Name29" axis="ch" ptType="sibTrans" hideLastTrans="0" st="3" cnt="1">
      <dgm:layoutNode name="image3">
        <dgm:alg type="sp"/>
        <dgm:shape xmlns:r="http://schemas.openxmlformats.org/officeDocument/2006/relationships" r:blip="">
          <dgm:adjLst/>
        </dgm:shape>
        <dgm:presOf/>
        <dgm:constrLst/>
        <dgm:forEach name="Name30" ref="imageRepeat"/>
      </dgm:layoutNode>
      <dgm:layoutNode name="imageaccent3">
        <dgm:alg type="sp"/>
        <dgm:shape xmlns:r="http://schemas.openxmlformats.org/officeDocument/2006/relationships" r:blip="">
          <dgm:adjLst/>
        </dgm:shape>
        <dgm:presOf/>
        <dgm:constrLst/>
        <dgm:forEach name="Name31" ref="accentRepeat"/>
      </dgm:layoutNode>
    </dgm:forEach>
    <dgm:forEach name="Name32" axis="ch" ptType="node" st="4" cnt="1">
      <dgm:layoutNode name="text4">
        <dgm:alg type="sp"/>
        <dgm:shape xmlns:r="http://schemas.openxmlformats.org/officeDocument/2006/relationships" r:blip="">
          <dgm:adjLst/>
        </dgm:shape>
        <dgm:presOf/>
        <dgm:constrLst/>
        <dgm:forEach name="Name33" ref="textRepeat"/>
      </dgm:layoutNode>
      <dgm:layoutNode name="textaccent4">
        <dgm:alg type="sp"/>
        <dgm:shape xmlns:r="http://schemas.openxmlformats.org/officeDocument/2006/relationships" r:blip="">
          <dgm:adjLst/>
        </dgm:shape>
        <dgm:presOf/>
        <dgm:constrLst/>
        <dgm:forEach name="Name34" ref="accentRepeat"/>
      </dgm:layoutNode>
    </dgm:forEach>
    <dgm:forEach name="Name35" axis="ch" ptType="sibTrans" hideLastTrans="0" st="4" cnt="1">
      <dgm:layoutNode name="image4">
        <dgm:alg type="sp"/>
        <dgm:shape xmlns:r="http://schemas.openxmlformats.org/officeDocument/2006/relationships" r:blip="">
          <dgm:adjLst/>
        </dgm:shape>
        <dgm:presOf/>
        <dgm:constrLst/>
        <dgm:forEach name="Name36" ref="imageRepeat"/>
      </dgm:layoutNode>
      <dgm:layoutNode name="imageaccent4">
        <dgm:alg type="sp"/>
        <dgm:shape xmlns:r="http://schemas.openxmlformats.org/officeDocument/2006/relationships" r:blip="">
          <dgm:adjLst/>
        </dgm:shape>
        <dgm:presOf/>
        <dgm:constrLst/>
        <dgm:forEach name="Name37" ref="accentRepeat"/>
      </dgm:layoutNode>
    </dgm:forEach>
    <dgm:forEach name="Name38" axis="ch" ptType="node" st="5" cnt="1">
      <dgm:layoutNode name="text5">
        <dgm:alg type="sp"/>
        <dgm:shape xmlns:r="http://schemas.openxmlformats.org/officeDocument/2006/relationships" r:blip="">
          <dgm:adjLst/>
        </dgm:shape>
        <dgm:presOf/>
        <dgm:constrLst/>
        <dgm:forEach name="Name39" ref="textRepeat"/>
      </dgm:layoutNode>
      <dgm:layoutNode name="textaccent5">
        <dgm:alg type="sp"/>
        <dgm:shape xmlns:r="http://schemas.openxmlformats.org/officeDocument/2006/relationships" r:blip="">
          <dgm:adjLst/>
        </dgm:shape>
        <dgm:presOf/>
        <dgm:constrLst/>
        <dgm:forEach name="Name40" ref="accentRepeat"/>
      </dgm:layoutNode>
    </dgm:forEach>
    <dgm:forEach name="Name41" axis="ch" ptType="sibTrans" hideLastTrans="0" st="5" cnt="1">
      <dgm:layoutNode name="image5">
        <dgm:alg type="sp"/>
        <dgm:shape xmlns:r="http://schemas.openxmlformats.org/officeDocument/2006/relationships" r:blip="">
          <dgm:adjLst/>
        </dgm:shape>
        <dgm:presOf/>
        <dgm:constrLst/>
        <dgm:forEach name="Name42" ref="imageRepeat"/>
      </dgm:layoutNode>
      <dgm:layoutNode name="imageaccent5">
        <dgm:alg type="sp"/>
        <dgm:shape xmlns:r="http://schemas.openxmlformats.org/officeDocument/2006/relationships" r:blip="">
          <dgm:adjLst/>
        </dgm:shape>
        <dgm:presOf/>
        <dgm:constrLst/>
        <dgm:forEach name="Name43" ref="accentRepeat"/>
      </dgm:layoutNode>
    </dgm:forEach>
    <dgm:forEach name="Name44" axis="ch" ptType="node" st="6" cnt="1">
      <dgm:layoutNode name="text6">
        <dgm:alg type="sp"/>
        <dgm:shape xmlns:r="http://schemas.openxmlformats.org/officeDocument/2006/relationships" r:blip="">
          <dgm:adjLst/>
        </dgm:shape>
        <dgm:presOf/>
        <dgm:constrLst/>
        <dgm:forEach name="Name45" ref="textRepeat"/>
      </dgm:layoutNode>
      <dgm:layoutNode name="textaccent6">
        <dgm:alg type="sp"/>
        <dgm:shape xmlns:r="http://schemas.openxmlformats.org/officeDocument/2006/relationships" r:blip="">
          <dgm:adjLst/>
        </dgm:shape>
        <dgm:presOf/>
        <dgm:constrLst/>
        <dgm:forEach name="Name46" ref="accentRepeat"/>
      </dgm:layoutNode>
    </dgm:forEach>
    <dgm:forEach name="Name47" axis="ch" ptType="sibTrans" hideLastTrans="0" st="6" cnt="1">
      <dgm:layoutNode name="image6">
        <dgm:alg type="sp"/>
        <dgm:shape xmlns:r="http://schemas.openxmlformats.org/officeDocument/2006/relationships" r:blip="">
          <dgm:adjLst/>
        </dgm:shape>
        <dgm:presOf/>
        <dgm:constrLst/>
        <dgm:forEach name="Name48" ref="imageRepeat"/>
      </dgm:layoutNode>
      <dgm:layoutNode name="imageaccent6">
        <dgm:alg type="sp"/>
        <dgm:shape xmlns:r="http://schemas.openxmlformats.org/officeDocument/2006/relationships" r:blip="">
          <dgm:adjLst/>
        </dgm:shape>
        <dgm:presOf/>
        <dgm:constrLst/>
        <dgm:forEach name="Name49" ref="accentRepeat"/>
      </dgm:layoutNode>
    </dgm:forEach>
    <dgm:forEach name="Name50" axis="ch" ptType="node" st="7" cnt="1">
      <dgm:layoutNode name="text7">
        <dgm:alg type="sp"/>
        <dgm:shape xmlns:r="http://schemas.openxmlformats.org/officeDocument/2006/relationships" r:blip="">
          <dgm:adjLst/>
        </dgm:shape>
        <dgm:presOf/>
        <dgm:constrLst/>
        <dgm:forEach name="Name51" ref="textRepeat"/>
      </dgm:layoutNode>
      <dgm:layoutNode name="textaccent7">
        <dgm:alg type="sp"/>
        <dgm:shape xmlns:r="http://schemas.openxmlformats.org/officeDocument/2006/relationships" r:blip="">
          <dgm:adjLst/>
        </dgm:shape>
        <dgm:presOf/>
        <dgm:constrLst/>
        <dgm:forEach name="Name52" ref="accentRepeat"/>
      </dgm:layoutNode>
    </dgm:forEach>
    <dgm:forEach name="Name53" axis="ch" ptType="sibTrans" hideLastTrans="0" st="7" cnt="1">
      <dgm:layoutNode name="image7">
        <dgm:alg type="sp"/>
        <dgm:shape xmlns:r="http://schemas.openxmlformats.org/officeDocument/2006/relationships" r:blip="">
          <dgm:adjLst/>
        </dgm:shape>
        <dgm:presOf/>
        <dgm:constrLst/>
        <dgm:forEach name="Name54" ref="imageRepeat"/>
      </dgm:layoutNode>
      <dgm:layoutNode name="imageaccent7">
        <dgm:alg type="sp"/>
        <dgm:shape xmlns:r="http://schemas.openxmlformats.org/officeDocument/2006/relationships" r:blip="">
          <dgm:adjLst/>
        </dgm:shape>
        <dgm:presOf/>
        <dgm:constrLst/>
        <dgm:forEach name="Name55" ref="accentRepeat"/>
      </dgm:layoutNode>
    </dgm:forEach>
    <dgm:forEach name="Name56" axis="ch" ptType="node" st="8" cnt="1">
      <dgm:layoutNode name="text8">
        <dgm:alg type="sp"/>
        <dgm:shape xmlns:r="http://schemas.openxmlformats.org/officeDocument/2006/relationships" r:blip="">
          <dgm:adjLst/>
        </dgm:shape>
        <dgm:presOf/>
        <dgm:constrLst/>
        <dgm:forEach name="Name57" ref="textRepeat"/>
      </dgm:layoutNode>
      <dgm:layoutNode name="textaccent8">
        <dgm:alg type="sp"/>
        <dgm:shape xmlns:r="http://schemas.openxmlformats.org/officeDocument/2006/relationships" r:blip="">
          <dgm:adjLst/>
        </dgm:shape>
        <dgm:presOf/>
        <dgm:constrLst/>
        <dgm:forEach name="Name58" ref="accentRepeat"/>
      </dgm:layoutNode>
    </dgm:forEach>
    <dgm:forEach name="Name59" axis="ch" ptType="sibTrans" hideLastTrans="0" st="8" cnt="1">
      <dgm:layoutNode name="image8">
        <dgm:alg type="sp"/>
        <dgm:shape xmlns:r="http://schemas.openxmlformats.org/officeDocument/2006/relationships" r:blip="">
          <dgm:adjLst/>
        </dgm:shape>
        <dgm:presOf/>
        <dgm:constrLst/>
        <dgm:forEach name="Name60" ref="imageRepeat"/>
      </dgm:layoutNode>
      <dgm:layoutNode name="imageaccent8">
        <dgm:alg type="sp"/>
        <dgm:shape xmlns:r="http://schemas.openxmlformats.org/officeDocument/2006/relationships" r:blip="">
          <dgm:adjLst/>
        </dgm:shape>
        <dgm:presOf/>
        <dgm:constrLst/>
        <dgm:forEach name="Name61" ref="accentRepeat"/>
      </dgm:layoutNode>
    </dgm:forEach>
    <dgm:forEach name="Name62" axis="ch" ptType="node" st="9" cnt="1">
      <dgm:layoutNode name="text9">
        <dgm:alg type="sp"/>
        <dgm:shape xmlns:r="http://schemas.openxmlformats.org/officeDocument/2006/relationships" r:blip="">
          <dgm:adjLst/>
        </dgm:shape>
        <dgm:presOf/>
        <dgm:constrLst/>
        <dgm:forEach name="Name63" ref="textRepeat"/>
      </dgm:layoutNode>
      <dgm:layoutNode name="textaccent9">
        <dgm:alg type="sp"/>
        <dgm:shape xmlns:r="http://schemas.openxmlformats.org/officeDocument/2006/relationships" r:blip="">
          <dgm:adjLst/>
        </dgm:shape>
        <dgm:presOf/>
        <dgm:constrLst/>
        <dgm:forEach name="Name64" ref="accentRepeat"/>
      </dgm:layoutNode>
    </dgm:forEach>
    <dgm:forEach name="Name65" axis="ch" ptType="sibTrans" hideLastTrans="0" st="9" cnt="1">
      <dgm:layoutNode name="image9">
        <dgm:alg type="sp"/>
        <dgm:shape xmlns:r="http://schemas.openxmlformats.org/officeDocument/2006/relationships" r:blip="">
          <dgm:adjLst/>
        </dgm:shape>
        <dgm:presOf/>
        <dgm:constrLst/>
        <dgm:forEach name="Name66" ref="imageRepeat"/>
      </dgm:layoutNode>
      <dgm:layoutNode name="imageaccent9">
        <dgm:alg type="sp"/>
        <dgm:shape xmlns:r="http://schemas.openxmlformats.org/officeDocument/2006/relationships" r:blip="">
          <dgm:adjLst/>
        </dgm:shape>
        <dgm:presOf/>
        <dgm:constrLst/>
        <dgm:forEach name="Name67" ref="accentRepeat"/>
      </dgm:layoutNode>
    </dgm:forEach>
    <dgm:forEach name="Name68" axis="ch" ptType="node" st="10" cnt="1">
      <dgm:layoutNode name="text10">
        <dgm:alg type="sp"/>
        <dgm:shape xmlns:r="http://schemas.openxmlformats.org/officeDocument/2006/relationships" r:blip="">
          <dgm:adjLst/>
        </dgm:shape>
        <dgm:presOf/>
        <dgm:constrLst/>
        <dgm:forEach name="Name69" ref="textRepeat"/>
      </dgm:layoutNode>
      <dgm:layoutNode name="textaccent10">
        <dgm:alg type="sp"/>
        <dgm:shape xmlns:r="http://schemas.openxmlformats.org/officeDocument/2006/relationships" r:blip="">
          <dgm:adjLst/>
        </dgm:shape>
        <dgm:presOf/>
        <dgm:constrLst/>
        <dgm:forEach name="Name70" ref="accentRepeat"/>
      </dgm:layoutNode>
    </dgm:forEach>
    <dgm:forEach name="Name71" axis="ch" ptType="sibTrans" hideLastTrans="0" st="10" cnt="1">
      <dgm:layoutNode name="image10">
        <dgm:alg type="sp"/>
        <dgm:shape xmlns:r="http://schemas.openxmlformats.org/officeDocument/2006/relationships" r:blip="">
          <dgm:adjLst/>
        </dgm:shape>
        <dgm:presOf/>
        <dgm:constrLst/>
        <dgm:forEach name="Name72" ref="imageRepeat"/>
      </dgm:layoutNode>
      <dgm:layoutNode name="imageaccent10">
        <dgm:alg type="sp"/>
        <dgm:shape xmlns:r="http://schemas.openxmlformats.org/officeDocument/2006/relationships" r:blip="">
          <dgm:adjLst/>
        </dgm:shape>
        <dgm:presOf/>
        <dgm:constrLst/>
        <dgm:forEach name="Name73" ref="accentRepeat"/>
      </dgm:layoutNode>
    </dgm:forEach>
    <dgm:forEach name="Name74" axis="ch" ptType="node" st="11" cnt="1">
      <dgm:layoutNode name="text11">
        <dgm:alg type="sp"/>
        <dgm:shape xmlns:r="http://schemas.openxmlformats.org/officeDocument/2006/relationships" r:blip="">
          <dgm:adjLst/>
        </dgm:shape>
        <dgm:presOf/>
        <dgm:constrLst/>
        <dgm:forEach name="Name75" ref="textRepeat"/>
      </dgm:layoutNode>
      <dgm:layoutNode name="textaccent11">
        <dgm:alg type="sp"/>
        <dgm:shape xmlns:r="http://schemas.openxmlformats.org/officeDocument/2006/relationships" r:blip="">
          <dgm:adjLst/>
        </dgm:shape>
        <dgm:presOf/>
        <dgm:constrLst/>
        <dgm:forEach name="Name76" ref="accentRepeat"/>
      </dgm:layoutNode>
    </dgm:forEach>
    <dgm:forEach name="Name77" axis="ch" ptType="sibTrans" hideLastTrans="0" st="11" cnt="1">
      <dgm:layoutNode name="image11">
        <dgm:alg type="sp"/>
        <dgm:shape xmlns:r="http://schemas.openxmlformats.org/officeDocument/2006/relationships" r:blip="">
          <dgm:adjLst/>
        </dgm:shape>
        <dgm:presOf/>
        <dgm:constrLst/>
        <dgm:forEach name="Name78" ref="imageRepeat"/>
      </dgm:layoutNode>
      <dgm:layoutNode name="imageaccent11">
        <dgm:alg type="sp"/>
        <dgm:shape xmlns:r="http://schemas.openxmlformats.org/officeDocument/2006/relationships" r:blip="">
          <dgm:adjLst/>
        </dgm:shape>
        <dgm:presOf/>
        <dgm:constrLst/>
        <dgm:forEach name="Name79" ref="accentRepeat"/>
      </dgm:layoutNode>
    </dgm:forEach>
    <dgm:forEach name="Name80" axis="ch" ptType="node" st="12" cnt="1">
      <dgm:layoutNode name="text12">
        <dgm:alg type="sp"/>
        <dgm:shape xmlns:r="http://schemas.openxmlformats.org/officeDocument/2006/relationships" r:blip="">
          <dgm:adjLst/>
        </dgm:shape>
        <dgm:presOf/>
        <dgm:constrLst/>
        <dgm:forEach name="Name81" ref="textRepeat"/>
      </dgm:layoutNode>
      <dgm:layoutNode name="textaccent12">
        <dgm:alg type="sp"/>
        <dgm:shape xmlns:r="http://schemas.openxmlformats.org/officeDocument/2006/relationships" r:blip="">
          <dgm:adjLst/>
        </dgm:shape>
        <dgm:presOf/>
        <dgm:constrLst/>
        <dgm:forEach name="Name82" ref="accentRepeat"/>
      </dgm:layoutNode>
    </dgm:forEach>
    <dgm:forEach name="Name83" axis="ch" ptType="sibTrans" hideLastTrans="0" st="12" cnt="1">
      <dgm:layoutNode name="image12">
        <dgm:alg type="sp"/>
        <dgm:shape xmlns:r="http://schemas.openxmlformats.org/officeDocument/2006/relationships" r:blip="">
          <dgm:adjLst/>
        </dgm:shape>
        <dgm:presOf/>
        <dgm:constrLst/>
        <dgm:forEach name="Name84" ref="imageRepeat"/>
      </dgm:layoutNode>
      <dgm:layoutNode name="imageaccent12">
        <dgm:alg type="sp"/>
        <dgm:shape xmlns:r="http://schemas.openxmlformats.org/officeDocument/2006/relationships" r:blip="">
          <dgm:adjLst/>
        </dgm:shape>
        <dgm:presOf/>
        <dgm:constrLst/>
        <dgm:forEach name="Name85" ref="accentRepea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7A42D4-D49C-6246-AAEE-D629D3C0E3E7}" type="datetimeFigureOut">
              <a:rPr lang="en-US" smtClean="0"/>
              <a:t>3/31/19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255946-AA9F-884F-8136-5A649118A81D}" type="slidenum">
              <a:rPr lang="en-US" smtClean="0"/>
              <a:t>‹#›</a:t>
            </a:fld>
            <a:endParaRPr lang="en-US"/>
          </a:p>
        </p:txBody>
      </p:sp>
    </p:spTree>
    <p:extLst>
      <p:ext uri="{BB962C8B-B14F-4D97-AF65-F5344CB8AC3E}">
        <p14:creationId xmlns:p14="http://schemas.microsoft.com/office/powerpoint/2010/main" val="11042644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arthuriana.co.uk/historicity/arthur.htm%20accessed%2026/10/2018"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King Arthur is still very much in evidence today, in literature, story, drama, film, television and even comics and computer games, but what is his enduring attraction? We don’t know if he was a real person or a figure from an earlier mythology but, if there is any evidence for a historical Arthur, it lies in material contemporary with him, which, as there is so little, is the crux of the problem. </a:t>
            </a:r>
            <a:endParaRPr lang="en-US" dirty="0"/>
          </a:p>
        </p:txBody>
      </p:sp>
      <p:sp>
        <p:nvSpPr>
          <p:cNvPr id="4" name="Slide Number Placeholder 3"/>
          <p:cNvSpPr>
            <a:spLocks noGrp="1"/>
          </p:cNvSpPr>
          <p:nvPr>
            <p:ph type="sldNum" sz="quarter" idx="5"/>
          </p:nvPr>
        </p:nvSpPr>
        <p:spPr/>
        <p:txBody>
          <a:bodyPr/>
          <a:lstStyle/>
          <a:p>
            <a:fld id="{53255946-AA9F-884F-8136-5A649118A81D}" type="slidenum">
              <a:rPr lang="en-US" smtClean="0"/>
              <a:t>2</a:t>
            </a:fld>
            <a:endParaRPr lang="en-US"/>
          </a:p>
        </p:txBody>
      </p:sp>
    </p:spTree>
    <p:extLst>
      <p:ext uri="{BB962C8B-B14F-4D97-AF65-F5344CB8AC3E}">
        <p14:creationId xmlns:p14="http://schemas.microsoft.com/office/powerpoint/2010/main" val="33207640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a very few extant manuscripts describing events from the sixth and seventh centuries which have been linked to Arthur but, while these can point to possible, maybe even probable elements of truth, nothing about a historical Arthur is certain. Not all scholars, however, have adopted such a cautious approach and make the </a:t>
            </a:r>
            <a:r>
              <a:rPr lang="en-GB" sz="1200" i="1" kern="1200" dirty="0">
                <a:solidFill>
                  <a:schemeClr val="tx1"/>
                </a:solidFill>
                <a:effectLst/>
                <a:latin typeface="+mn-lt"/>
                <a:ea typeface="+mn-ea"/>
                <a:cs typeface="+mn-cs"/>
              </a:rPr>
              <a:t>a priori, </a:t>
            </a:r>
            <a:r>
              <a:rPr lang="en-GB" sz="1200" kern="1200" dirty="0">
                <a:solidFill>
                  <a:schemeClr val="tx1"/>
                </a:solidFill>
                <a:effectLst/>
                <a:latin typeface="+mn-lt"/>
                <a:ea typeface="+mn-ea"/>
                <a:cs typeface="+mn-cs"/>
              </a:rPr>
              <a:t>but unjustified, assumption that there must have been a historical figure behind these stories, while others have taken the opposite view claiming that there is no credible evidence for a historical Arthur. These views represent the extremes of opinion surrounding the debate but, before assessing the reasoning behind the theories, it is important to consider the range of evidence available, both to the original authors and later researchers.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debate may be compared to an attempt to elucidate an historical status for Arthur from an assortment of jig-saw pieces, probably from the same time and place, but not necessarily from the same puzzle. The pieces have been scrutinised by different groups concerned either to verify Arthur’s existence by identifying and amplifying key biographical details or to use aspects of his story as a vehicle for relaying a message to a particular audience. This has resulted in the creation of further pieces which adds to the complexity for later researchers but also opens new opportunities for literary development by future authors. A warrior chieftain for example hoping to establish a distinguished lineage for himself, may manipulate evidence from battle lists and genealogies, whereas a priest, might select particular events from history and folklore to make a Christian message more palatable and understandable to his audience, while at the same time establishing property rights for the Church. Some pieces of the jig-saw are of more explicit importance to the debate than others, however they all provide some useful background detail. I will refer back to this analogy while scrutinizing the arguments surrounding each piece of evidence.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Kenneth Hurlstone Jackson, </a:t>
            </a:r>
            <a:r>
              <a:rPr lang="en-GB" sz="1200" i="1" kern="1200" dirty="0">
                <a:solidFill>
                  <a:schemeClr val="tx1"/>
                </a:solidFill>
                <a:effectLst/>
                <a:latin typeface="+mn-lt"/>
                <a:ea typeface="+mn-ea"/>
                <a:cs typeface="+mn-cs"/>
              </a:rPr>
              <a:t>The Arthur of History</a:t>
            </a:r>
            <a:r>
              <a:rPr lang="en-GB" sz="1200" kern="1200" dirty="0">
                <a:solidFill>
                  <a:schemeClr val="tx1"/>
                </a:solidFill>
                <a:effectLst/>
                <a:latin typeface="+mn-lt"/>
                <a:ea typeface="+mn-ea"/>
                <a:cs typeface="+mn-cs"/>
              </a:rPr>
              <a:t> in </a:t>
            </a:r>
            <a:r>
              <a:rPr lang="en-GB" sz="1200" i="1" kern="1200" dirty="0">
                <a:solidFill>
                  <a:schemeClr val="tx1"/>
                </a:solidFill>
                <a:effectLst/>
                <a:latin typeface="+mn-lt"/>
                <a:ea typeface="+mn-ea"/>
                <a:cs typeface="+mn-cs"/>
              </a:rPr>
              <a:t>Arthurian Literature in the Middle Ages: A Collaborative History,</a:t>
            </a:r>
            <a:r>
              <a:rPr lang="en-GB" sz="1200" kern="1200" dirty="0">
                <a:solidFill>
                  <a:schemeClr val="tx1"/>
                </a:solidFill>
                <a:effectLst/>
                <a:latin typeface="+mn-lt"/>
                <a:ea typeface="+mn-ea"/>
                <a:cs typeface="+mn-cs"/>
              </a:rPr>
              <a:t> ed. Roger Sherman Loomis (Oxford: Clarendon Press, 1959). p.10</a:t>
            </a:r>
          </a:p>
          <a:p>
            <a:r>
              <a:rPr lang="en-GB" sz="1200" u="sng" kern="1200" dirty="0">
                <a:solidFill>
                  <a:schemeClr val="tx1"/>
                </a:solidFill>
                <a:effectLst/>
                <a:latin typeface="+mn-lt"/>
                <a:ea typeface="+mn-ea"/>
                <a:cs typeface="+mn-cs"/>
                <a:hlinkClick r:id="rId3"/>
              </a:rPr>
              <a:t>http://www.arthuriana.co.uk/historicity/arthur.htm </a:t>
            </a:r>
            <a:r>
              <a:rPr lang="en-GB" sz="1200" kern="1200" dirty="0">
                <a:solidFill>
                  <a:schemeClr val="tx1"/>
                </a:solidFill>
                <a:effectLst/>
                <a:latin typeface="+mn-lt"/>
                <a:ea typeface="+mn-ea"/>
                <a:cs typeface="+mn-cs"/>
              </a:rPr>
              <a:t> accessed 26/10/2018 </a:t>
            </a:r>
          </a:p>
          <a:p>
            <a:endParaRPr lang="en-US" dirty="0"/>
          </a:p>
        </p:txBody>
      </p:sp>
      <p:sp>
        <p:nvSpPr>
          <p:cNvPr id="4" name="Slide Number Placeholder 3"/>
          <p:cNvSpPr>
            <a:spLocks noGrp="1"/>
          </p:cNvSpPr>
          <p:nvPr>
            <p:ph type="sldNum" sz="quarter" idx="5"/>
          </p:nvPr>
        </p:nvSpPr>
        <p:spPr/>
        <p:txBody>
          <a:bodyPr/>
          <a:lstStyle/>
          <a:p>
            <a:fld id="{53255946-AA9F-884F-8136-5A649118A81D}" type="slidenum">
              <a:rPr lang="en-US" smtClean="0"/>
              <a:t>3</a:t>
            </a:fld>
            <a:endParaRPr lang="en-US"/>
          </a:p>
        </p:txBody>
      </p:sp>
    </p:spTree>
    <p:extLst>
      <p:ext uri="{BB962C8B-B14F-4D97-AF65-F5344CB8AC3E}">
        <p14:creationId xmlns:p14="http://schemas.microsoft.com/office/powerpoint/2010/main" val="4215736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Those pieces provided by archaeology are of limited value regarding the historicity of Arthur as they deal with sites rather than people (Reveal) and while inscriptions on commemorative monuments can prove useful in the validation of dates, names and genealogies, there is nothing in Britain with a clear connection to Arthur. Even those sites which claim to have historical associations with him often offer information which is confusing or, as revealed in Gerald of Wales’ description of the excavations at Glastonbury, probably fraudulent. There have been arguments both for and against the existence of Arthur as a great warrior, probably a king or prince and a suggestion, accepted by </a:t>
            </a:r>
            <a:r>
              <a:rPr lang="en-GB" sz="1200" kern="1200" dirty="0" err="1">
                <a:solidFill>
                  <a:schemeClr val="tx1"/>
                </a:solidFill>
                <a:effectLst/>
                <a:latin typeface="+mn-lt"/>
                <a:ea typeface="+mn-ea"/>
                <a:cs typeface="+mn-cs"/>
              </a:rPr>
              <a:t>Alcock</a:t>
            </a:r>
            <a:r>
              <a:rPr lang="en-GB" sz="1200" kern="1200" dirty="0">
                <a:solidFill>
                  <a:schemeClr val="tx1"/>
                </a:solidFill>
                <a:effectLst/>
                <a:latin typeface="+mn-lt"/>
                <a:ea typeface="+mn-ea"/>
                <a:cs typeface="+mn-cs"/>
              </a:rPr>
              <a:t>, that the reference in the </a:t>
            </a:r>
            <a:r>
              <a:rPr lang="en-GB" sz="1200" i="1" kern="1200" dirty="0">
                <a:solidFill>
                  <a:schemeClr val="tx1"/>
                </a:solidFill>
                <a:effectLst/>
                <a:latin typeface="+mn-lt"/>
                <a:ea typeface="+mn-ea"/>
                <a:cs typeface="+mn-cs"/>
              </a:rPr>
              <a:t>Annales Cambriae </a:t>
            </a:r>
            <a:r>
              <a:rPr lang="en-GB" sz="1200" kern="1200" dirty="0">
                <a:solidFill>
                  <a:schemeClr val="tx1"/>
                </a:solidFill>
                <a:effectLst/>
                <a:latin typeface="+mn-lt"/>
                <a:ea typeface="+mn-ea"/>
                <a:cs typeface="+mn-cs"/>
              </a:rPr>
              <a:t>to </a:t>
            </a:r>
            <a:r>
              <a:rPr lang="en-GB" sz="1200" i="1" kern="1200" dirty="0" err="1">
                <a:solidFill>
                  <a:schemeClr val="tx1"/>
                </a:solidFill>
                <a:effectLst/>
                <a:latin typeface="+mn-lt"/>
                <a:ea typeface="+mn-ea"/>
                <a:cs typeface="+mn-cs"/>
              </a:rPr>
              <a:t>Gueith</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Camlann</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Strife of </a:t>
            </a:r>
            <a:r>
              <a:rPr lang="en-GB" sz="1200" kern="1200" dirty="0" err="1">
                <a:solidFill>
                  <a:schemeClr val="tx1"/>
                </a:solidFill>
                <a:effectLst/>
                <a:latin typeface="+mn-lt"/>
                <a:ea typeface="+mn-ea"/>
                <a:cs typeface="+mn-cs"/>
              </a:rPr>
              <a:t>Camlann</a:t>
            </a:r>
            <a:r>
              <a:rPr lang="en-GB" sz="1200" kern="1200" dirty="0">
                <a:solidFill>
                  <a:schemeClr val="tx1"/>
                </a:solidFill>
                <a:effectLst/>
                <a:latin typeface="+mn-lt"/>
                <a:ea typeface="+mn-ea"/>
                <a:cs typeface="+mn-cs"/>
              </a:rPr>
              <a:t> in which Arthur and </a:t>
            </a:r>
            <a:r>
              <a:rPr lang="en-GB" sz="1200" kern="1200" dirty="0" err="1">
                <a:solidFill>
                  <a:schemeClr val="tx1"/>
                </a:solidFill>
                <a:effectLst/>
                <a:latin typeface="+mn-lt"/>
                <a:ea typeface="+mn-ea"/>
                <a:cs typeface="+mn-cs"/>
              </a:rPr>
              <a:t>Modred</a:t>
            </a:r>
            <a:r>
              <a:rPr lang="en-GB" sz="1200" kern="1200" dirty="0">
                <a:solidFill>
                  <a:schemeClr val="tx1"/>
                </a:solidFill>
                <a:effectLst/>
                <a:latin typeface="+mn-lt"/>
                <a:ea typeface="+mn-ea"/>
                <a:cs typeface="+mn-cs"/>
              </a:rPr>
              <a:t> perished,</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offers the best evidence for a historical Arthur.  (Reveal)</a:t>
            </a:r>
          </a:p>
          <a:p>
            <a:r>
              <a:rPr lang="en-GB" sz="1200" kern="1200" dirty="0">
                <a:solidFill>
                  <a:schemeClr val="tx1"/>
                </a:solidFill>
                <a:effectLst/>
                <a:latin typeface="+mn-lt"/>
                <a:ea typeface="+mn-ea"/>
                <a:cs typeface="+mn-cs"/>
              </a:rPr>
              <a:t>He proceeds, from this assumption, to construct an historical framework for Arthur from his analysis of the archaeological evidence, including his excavation at Cadbury Castle (Camelot). While his description of the post-Roman environment, said to be occupied by Arthur, is convincing and important to the debate, there is nothing to link the archaeological evidence directly with him. Arthurian topography, too, is a subject which offers little or no substantive evidence for a historical Arthur, being more often the result of associating Arthurian mythology with dramatic places in the landscape. (Reveal) The </a:t>
            </a:r>
            <a:r>
              <a:rPr lang="en-GB" sz="1200" i="1" kern="1200" dirty="0" err="1">
                <a:solidFill>
                  <a:schemeClr val="tx1"/>
                </a:solidFill>
                <a:effectLst/>
                <a:latin typeface="+mn-lt"/>
                <a:ea typeface="+mn-ea"/>
                <a:cs typeface="+mn-cs"/>
              </a:rPr>
              <a:t>Englynion</a:t>
            </a:r>
            <a:r>
              <a:rPr lang="en-GB" sz="1200" i="1" kern="1200" dirty="0">
                <a:solidFill>
                  <a:schemeClr val="tx1"/>
                </a:solidFill>
                <a:effectLst/>
                <a:latin typeface="+mn-lt"/>
                <a:ea typeface="+mn-ea"/>
                <a:cs typeface="+mn-cs"/>
              </a:rPr>
              <a:t> y </a:t>
            </a:r>
            <a:r>
              <a:rPr lang="en-GB" sz="1200" i="1" kern="1200" dirty="0" err="1">
                <a:solidFill>
                  <a:schemeClr val="tx1"/>
                </a:solidFill>
                <a:effectLst/>
                <a:latin typeface="+mn-lt"/>
                <a:ea typeface="+mn-ea"/>
                <a:cs typeface="+mn-cs"/>
              </a:rPr>
              <a:t>Beddau</a:t>
            </a:r>
            <a:r>
              <a:rPr lang="en-GB" sz="1200" kern="1200" dirty="0">
                <a:solidFill>
                  <a:schemeClr val="tx1"/>
                </a:solidFill>
                <a:effectLst/>
                <a:latin typeface="+mn-lt"/>
                <a:ea typeface="+mn-ea"/>
                <a:cs typeface="+mn-cs"/>
              </a:rPr>
              <a:t>, for example, stress the close association of heroes with places which, although unacceptable as proof of Arthur’s existence, do reveal something of his importance to local people so, like the archaeological evidence, these pieces begin to create a context for Arthur.</a:t>
            </a:r>
          </a:p>
          <a:p>
            <a:r>
              <a:rPr lang="en-GB" sz="1200" kern="1200" dirty="0">
                <a:solidFill>
                  <a:schemeClr val="tx1"/>
                </a:solidFill>
                <a:effectLst/>
                <a:latin typeface="+mn-lt"/>
                <a:ea typeface="+mn-ea"/>
                <a:cs typeface="+mn-cs"/>
              </a:rPr>
              <a:t>T.M. Charles-Edwards, </a:t>
            </a:r>
            <a:r>
              <a:rPr lang="en-GB" sz="1200" i="1" kern="1200" dirty="0">
                <a:solidFill>
                  <a:schemeClr val="tx1"/>
                </a:solidFill>
                <a:effectLst/>
                <a:latin typeface="+mn-lt"/>
                <a:ea typeface="+mn-ea"/>
                <a:cs typeface="+mn-cs"/>
              </a:rPr>
              <a:t>Wales and the Britons; 350-1064</a:t>
            </a:r>
            <a:r>
              <a:rPr lang="en-GB" sz="1200" kern="1200" dirty="0">
                <a:solidFill>
                  <a:schemeClr val="tx1"/>
                </a:solidFill>
                <a:effectLst/>
                <a:latin typeface="+mn-lt"/>
                <a:ea typeface="+mn-ea"/>
                <a:cs typeface="+mn-cs"/>
              </a:rPr>
              <a:t> (Oxford: Oxford University Press, 2014). pp.414-9</a:t>
            </a:r>
          </a:p>
          <a:p>
            <a:r>
              <a:rPr lang="en-US" sz="1200" i="1" kern="1200" dirty="0">
                <a:solidFill>
                  <a:schemeClr val="tx1"/>
                </a:solidFill>
                <a:effectLst/>
                <a:latin typeface="+mn-lt"/>
                <a:ea typeface="+mn-ea"/>
                <a:cs typeface="+mn-cs"/>
              </a:rPr>
              <a:t>Gerald of Wales: The Journey Through Wales and The Description of Wales,</a:t>
            </a:r>
            <a:r>
              <a:rPr lang="en-US" sz="1200" kern="1200" dirty="0">
                <a:solidFill>
                  <a:schemeClr val="tx1"/>
                </a:solidFill>
                <a:effectLst/>
                <a:latin typeface="+mn-lt"/>
                <a:ea typeface="+mn-ea"/>
                <a:cs typeface="+mn-cs"/>
              </a:rPr>
              <a:t> trans. Lewis Thorpe (London: Penguin Books, 1988). pp.281-8</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Alan Lane, ‘The End of Roman Britain and the Coming of the Saxons: An Archaeological Context for Arthur’, in </a:t>
            </a:r>
            <a:r>
              <a:rPr lang="en-GB" sz="1200" i="1" kern="1200" dirty="0">
                <a:solidFill>
                  <a:schemeClr val="tx1"/>
                </a:solidFill>
                <a:effectLst/>
                <a:latin typeface="+mn-lt"/>
                <a:ea typeface="+mn-ea"/>
                <a:cs typeface="+mn-cs"/>
              </a:rPr>
              <a:t>A Companion to Arthurian Literature</a:t>
            </a:r>
            <a:r>
              <a:rPr lang="en-GB" sz="1200" kern="1200" dirty="0">
                <a:solidFill>
                  <a:schemeClr val="tx1"/>
                </a:solidFill>
                <a:effectLst/>
                <a:latin typeface="+mn-lt"/>
                <a:ea typeface="+mn-ea"/>
                <a:cs typeface="+mn-cs"/>
              </a:rPr>
              <a:t>, ed. Helen Fulton (Chichester: Wiley-Blackwell, 2009). p. 15</a:t>
            </a:r>
          </a:p>
          <a:p>
            <a:r>
              <a:rPr lang="en-GB" sz="1200" kern="1200" dirty="0">
                <a:solidFill>
                  <a:schemeClr val="tx1"/>
                </a:solidFill>
                <a:effectLst/>
                <a:latin typeface="+mn-lt"/>
                <a:ea typeface="+mn-ea"/>
                <a:cs typeface="+mn-cs"/>
              </a:rPr>
              <a:t>Leslie </a:t>
            </a:r>
            <a:r>
              <a:rPr lang="en-GB" sz="1200" kern="1200" dirty="0" err="1">
                <a:solidFill>
                  <a:schemeClr val="tx1"/>
                </a:solidFill>
                <a:effectLst/>
                <a:latin typeface="+mn-lt"/>
                <a:ea typeface="+mn-ea"/>
                <a:cs typeface="+mn-cs"/>
              </a:rPr>
              <a:t>Alcock</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Arthur’s Britain</a:t>
            </a:r>
            <a:r>
              <a:rPr lang="en-GB" sz="1200" kern="1200" dirty="0">
                <a:solidFill>
                  <a:schemeClr val="tx1"/>
                </a:solidFill>
                <a:effectLst/>
                <a:latin typeface="+mn-lt"/>
                <a:ea typeface="+mn-ea"/>
                <a:cs typeface="+mn-cs"/>
              </a:rPr>
              <a:t> (Harmondsworth: Penguin Books Ltd., 1973). p.88</a:t>
            </a:r>
          </a:p>
          <a:p>
            <a:r>
              <a:rPr lang="en-GB" sz="1200" i="1" kern="1200" dirty="0">
                <a:solidFill>
                  <a:schemeClr val="tx1"/>
                </a:solidFill>
                <a:effectLst/>
                <a:latin typeface="+mn-lt"/>
                <a:ea typeface="+mn-ea"/>
                <a:cs typeface="+mn-cs"/>
              </a:rPr>
              <a:t>The Arthur of the Welsh: The Arthurian Legend in Medieval Welsh Literature</a:t>
            </a:r>
            <a:r>
              <a:rPr lang="en-GB" sz="1200" kern="1200" dirty="0">
                <a:solidFill>
                  <a:schemeClr val="tx1"/>
                </a:solidFill>
                <a:effectLst/>
                <a:latin typeface="+mn-lt"/>
                <a:ea typeface="+mn-ea"/>
                <a:cs typeface="+mn-cs"/>
              </a:rPr>
              <a:t>, eds. Rachel Bromwich, A.O.H. Jarman, Brynley F. Roberts (Cardiff: University of Wales Press, 1991). p.3</a:t>
            </a:r>
          </a:p>
          <a:p>
            <a:r>
              <a:rPr lang="en-GB" sz="1200" kern="1200" dirty="0">
                <a:solidFill>
                  <a:schemeClr val="tx1"/>
                </a:solidFill>
                <a:effectLst/>
                <a:latin typeface="+mn-lt"/>
                <a:ea typeface="+mn-ea"/>
                <a:cs typeface="+mn-cs"/>
              </a:rPr>
              <a:t>Richard Barber, </a:t>
            </a:r>
            <a:r>
              <a:rPr lang="en-GB" sz="1200" i="1" kern="1200" dirty="0">
                <a:solidFill>
                  <a:schemeClr val="tx1"/>
                </a:solidFill>
                <a:effectLst/>
                <a:latin typeface="+mn-lt"/>
                <a:ea typeface="+mn-ea"/>
                <a:cs typeface="+mn-cs"/>
              </a:rPr>
              <a:t>The Figure of Arthur</a:t>
            </a:r>
            <a:r>
              <a:rPr lang="en-GB" sz="1200" kern="1200" dirty="0">
                <a:solidFill>
                  <a:schemeClr val="tx1"/>
                </a:solidFill>
                <a:effectLst/>
                <a:latin typeface="+mn-lt"/>
                <a:ea typeface="+mn-ea"/>
                <a:cs typeface="+mn-cs"/>
              </a:rPr>
              <a:t> (London: Longman, 1972). pp.15-16</a:t>
            </a:r>
          </a:p>
          <a:p>
            <a:r>
              <a:rPr lang="en-GB" sz="1200" kern="1200" dirty="0">
                <a:solidFill>
                  <a:schemeClr val="tx1"/>
                </a:solidFill>
                <a:effectLst/>
                <a:latin typeface="+mn-lt"/>
                <a:ea typeface="+mn-ea"/>
                <a:cs typeface="+mn-cs"/>
              </a:rPr>
              <a:t>Alan Lane, ‘The End of Roman Britain and the Coming of the Saxons: An Archaeological Context for Arthur’, in </a:t>
            </a:r>
            <a:r>
              <a:rPr lang="en-GB" sz="1200" i="1" kern="1200" dirty="0">
                <a:solidFill>
                  <a:schemeClr val="tx1"/>
                </a:solidFill>
                <a:effectLst/>
                <a:latin typeface="+mn-lt"/>
                <a:ea typeface="+mn-ea"/>
                <a:cs typeface="+mn-cs"/>
              </a:rPr>
              <a:t>A Companion to Arthurian Literature</a:t>
            </a:r>
            <a:r>
              <a:rPr lang="en-GB" sz="1200" kern="1200" dirty="0">
                <a:solidFill>
                  <a:schemeClr val="tx1"/>
                </a:solidFill>
                <a:effectLst/>
                <a:latin typeface="+mn-lt"/>
                <a:ea typeface="+mn-ea"/>
                <a:cs typeface="+mn-cs"/>
              </a:rPr>
              <a:t>, ed. Helen Fulton (Chichester: Wiley-Blackwell, 2009). p. 16</a:t>
            </a:r>
          </a:p>
          <a:p>
            <a:r>
              <a:rPr lang="en-GB" sz="1200" kern="1200" dirty="0">
                <a:solidFill>
                  <a:schemeClr val="tx1"/>
                </a:solidFill>
                <a:effectLst/>
                <a:latin typeface="+mn-lt"/>
                <a:ea typeface="+mn-ea"/>
                <a:cs typeface="+mn-cs"/>
              </a:rPr>
              <a:t>Patrick Sims-Williams, ‘The Early Welsh Arthurian Poems’, in </a:t>
            </a:r>
            <a:r>
              <a:rPr lang="en-GB" sz="1200" i="1" kern="1200" dirty="0">
                <a:solidFill>
                  <a:schemeClr val="tx1"/>
                </a:solidFill>
                <a:effectLst/>
                <a:latin typeface="+mn-lt"/>
                <a:ea typeface="+mn-ea"/>
                <a:cs typeface="+mn-cs"/>
              </a:rPr>
              <a:t>The Arthur of the Welsh: The Arthurian Legend in Medieval Welsh Literature</a:t>
            </a:r>
            <a:r>
              <a:rPr lang="en-GB" sz="1200" kern="1200" dirty="0">
                <a:solidFill>
                  <a:schemeClr val="tx1"/>
                </a:solidFill>
                <a:effectLst/>
                <a:latin typeface="+mn-lt"/>
                <a:ea typeface="+mn-ea"/>
                <a:cs typeface="+mn-cs"/>
              </a:rPr>
              <a:t>, eds. Rachel Bromwich, A.O.H. Jarman, Brynley F. Roberts (Cardiff: University of Wales Press, 1991). p.49</a:t>
            </a:r>
          </a:p>
          <a:p>
            <a:endParaRPr lang="en-US" dirty="0"/>
          </a:p>
        </p:txBody>
      </p:sp>
      <p:sp>
        <p:nvSpPr>
          <p:cNvPr id="4" name="Slide Number Placeholder 3"/>
          <p:cNvSpPr>
            <a:spLocks noGrp="1"/>
          </p:cNvSpPr>
          <p:nvPr>
            <p:ph type="sldNum" sz="quarter" idx="5"/>
          </p:nvPr>
        </p:nvSpPr>
        <p:spPr/>
        <p:txBody>
          <a:bodyPr/>
          <a:lstStyle/>
          <a:p>
            <a:fld id="{53255946-AA9F-884F-8136-5A649118A81D}" type="slidenum">
              <a:rPr lang="en-US" smtClean="0"/>
              <a:t>4</a:t>
            </a:fld>
            <a:endParaRPr lang="en-US"/>
          </a:p>
        </p:txBody>
      </p:sp>
    </p:spTree>
    <p:extLst>
      <p:ext uri="{BB962C8B-B14F-4D97-AF65-F5344CB8AC3E}">
        <p14:creationId xmlns:p14="http://schemas.microsoft.com/office/powerpoint/2010/main" val="27468818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Proof of his existence is reliant therefore, on a small number of manuscripts from the Celtic regions of Britain and Europe, the earliest of which,</a:t>
            </a:r>
            <a:r>
              <a:rPr lang="en-GB" sz="1200" i="1" kern="1200" dirty="0">
                <a:solidFill>
                  <a:schemeClr val="tx1"/>
                </a:solidFill>
                <a:effectLst/>
                <a:latin typeface="+mn-lt"/>
                <a:ea typeface="+mn-ea"/>
                <a:cs typeface="+mn-cs"/>
              </a:rPr>
              <a:t> De </a:t>
            </a:r>
            <a:r>
              <a:rPr lang="en-GB" sz="1200" i="1" kern="1200" dirty="0" err="1">
                <a:solidFill>
                  <a:schemeClr val="tx1"/>
                </a:solidFill>
                <a:effectLst/>
                <a:latin typeface="+mn-lt"/>
                <a:ea typeface="+mn-ea"/>
                <a:cs typeface="+mn-cs"/>
              </a:rPr>
              <a:t>Excidio</a:t>
            </a:r>
            <a:r>
              <a:rPr lang="en-GB" sz="1200" i="1" kern="1200" dirty="0">
                <a:solidFill>
                  <a:schemeClr val="tx1"/>
                </a:solidFill>
                <a:effectLst/>
                <a:latin typeface="+mn-lt"/>
                <a:ea typeface="+mn-ea"/>
                <a:cs typeface="+mn-cs"/>
              </a:rPr>
              <a:t> Britanniae,</a:t>
            </a:r>
            <a:r>
              <a:rPr lang="en-GB" sz="1200" kern="1200" dirty="0">
                <a:solidFill>
                  <a:schemeClr val="tx1"/>
                </a:solidFill>
                <a:effectLst/>
                <a:latin typeface="+mn-lt"/>
                <a:ea typeface="+mn-ea"/>
                <a:cs typeface="+mn-cs"/>
              </a:rPr>
              <a:t> was written by Gildas in the mid-sixth-century. A time when Britain, without the military protection of the Roman empire, and reverting to the fragmented tribal structure which existed prior to the Roman occupation, found itself standing alone and in need of a leader able to unite them against foreign, notably Saxon, invaders. Dumville rejects this text as it doesn’t mention Arthur directly and was written, not as history but to set the context for a moralistic diatribe against the rulers and clergy of fifth century Britain. Later writers, however, depend on Gildas for their accounts of the conflict between the Britons and the Anglo-Saxons. He gives us the names of a leader (Ambrosius Aurelianus) and a battle </a:t>
            </a:r>
            <a:r>
              <a:rPr lang="en-GB" sz="1200" i="1" kern="1200" dirty="0">
                <a:solidFill>
                  <a:schemeClr val="tx1"/>
                </a:solidFill>
                <a:effectLst/>
                <a:latin typeface="+mn-lt"/>
                <a:ea typeface="+mn-ea"/>
                <a:cs typeface="+mn-cs"/>
              </a:rPr>
              <a:t>Mons Badonicus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Badon</a:t>
            </a:r>
            <a:r>
              <a:rPr lang="en-GB" sz="1200" kern="1200" dirty="0">
                <a:solidFill>
                  <a:schemeClr val="tx1"/>
                </a:solidFill>
                <a:effectLst/>
                <a:latin typeface="+mn-lt"/>
                <a:ea typeface="+mn-ea"/>
                <a:cs typeface="+mn-cs"/>
              </a:rPr>
              <a:t> Hill), but little else leaving the identity of subsequent British leaders, including Arthur, open to speculation. This leaves only four texts for consideration: the </a:t>
            </a:r>
            <a:r>
              <a:rPr lang="en-GB" sz="1200" i="1" kern="1200" dirty="0">
                <a:solidFill>
                  <a:schemeClr val="tx1"/>
                </a:solidFill>
                <a:effectLst/>
                <a:latin typeface="+mn-lt"/>
                <a:ea typeface="+mn-ea"/>
                <a:cs typeface="+mn-cs"/>
              </a:rPr>
              <a:t>Historia Brittonum</a:t>
            </a:r>
            <a:r>
              <a:rPr lang="en-GB" sz="1200" kern="1200" dirty="0">
                <a:solidFill>
                  <a:schemeClr val="tx1"/>
                </a:solidFill>
                <a:effectLst/>
                <a:latin typeface="+mn-lt"/>
                <a:ea typeface="+mn-ea"/>
                <a:cs typeface="+mn-cs"/>
              </a:rPr>
              <a:t> which lists Arthur’s campaigns, an allusion to Arthur in The Gododdin, references to Arthur’s battles in the Annales Cambriae, and four or five Gaelic sources which appear to commemorate the name of Arthur. </a:t>
            </a:r>
          </a:p>
          <a:p>
            <a:r>
              <a:rPr lang="en-GB" sz="1200" kern="1200" dirty="0">
                <a:solidFill>
                  <a:schemeClr val="tx1"/>
                </a:solidFill>
                <a:effectLst/>
                <a:latin typeface="+mn-lt"/>
                <a:ea typeface="+mn-ea"/>
                <a:cs typeface="+mn-cs"/>
              </a:rPr>
              <a:t>Even these pieces of the jig-saw are not original; they are copies, translations or interpretations of earlier manuscripts made by clerics with a shared culture, experience and ethnicity. Their facility with Latin and the surviving British languages supported, in rarer cases, by a competence in English (Saxon) would have enabled them to fulfil the important role of interpreter but it remains a possibility that this distinct and isolated group of scribes, already predisposed to a particular religious belief and culture may not always have been faithful to the original. While unintentional mistranslations and copying errors could have happened, history is inevitably, an account of events and the peoples involved, viewed from the particular perspective of the writer and there may have been deliberate omissions, alterations or additions to suit contemporary political, religious, legal and social objectives. Gerald of Wales even suggests that Gildas removed all traces of Arthur from the record for personal reasons We may know something of the historical context, but we know neither, how familiar the writer and his audience were with the oral tradition, nor the range of written material available at the time, including some now lost, which suggests that modern readers are working at a disadvantage.</a:t>
            </a:r>
          </a:p>
          <a:p>
            <a:r>
              <a:rPr lang="en-GB" sz="1200" kern="1200" dirty="0">
                <a:solidFill>
                  <a:schemeClr val="tx1"/>
                </a:solidFill>
                <a:effectLst/>
                <a:latin typeface="+mn-lt"/>
                <a:ea typeface="+mn-ea"/>
                <a:cs typeface="+mn-cs"/>
              </a:rPr>
              <a:t>David N. Dumville, </a:t>
            </a:r>
            <a:r>
              <a:rPr lang="en-GB" sz="1200" i="1" kern="1200" dirty="0">
                <a:solidFill>
                  <a:schemeClr val="tx1"/>
                </a:solidFill>
                <a:effectLst/>
                <a:latin typeface="+mn-lt"/>
                <a:ea typeface="+mn-ea"/>
                <a:cs typeface="+mn-cs"/>
              </a:rPr>
              <a:t>Histories and Pseudo-histories of the Insular Middle Ages</a:t>
            </a:r>
            <a:r>
              <a:rPr lang="en-GB" sz="1200" kern="1200" dirty="0">
                <a:solidFill>
                  <a:schemeClr val="tx1"/>
                </a:solidFill>
                <a:effectLst/>
                <a:latin typeface="+mn-lt"/>
                <a:ea typeface="+mn-ea"/>
                <a:cs typeface="+mn-cs"/>
              </a:rPr>
              <a:t> (Aldershot: Variorum, 1990).p.173</a:t>
            </a:r>
          </a:p>
          <a:p>
            <a:r>
              <a:rPr lang="en-GB" sz="1200" kern="1200" dirty="0">
                <a:solidFill>
                  <a:schemeClr val="tx1"/>
                </a:solidFill>
                <a:effectLst/>
                <a:latin typeface="+mn-lt"/>
                <a:ea typeface="+mn-ea"/>
                <a:cs typeface="+mn-cs"/>
              </a:rPr>
              <a:t>John Morris in </a:t>
            </a:r>
            <a:r>
              <a:rPr lang="en-US" sz="1200" i="1" kern="1200" dirty="0">
                <a:solidFill>
                  <a:schemeClr val="tx1"/>
                </a:solidFill>
                <a:effectLst/>
                <a:latin typeface="+mn-lt"/>
                <a:ea typeface="+mn-ea"/>
                <a:cs typeface="+mn-cs"/>
              </a:rPr>
              <a:t>Gildas: The Ruin of Britain and other works</a:t>
            </a:r>
            <a:r>
              <a:rPr lang="en-US" sz="1200" kern="1200" dirty="0">
                <a:solidFill>
                  <a:schemeClr val="tx1"/>
                </a:solidFill>
                <a:effectLst/>
                <a:latin typeface="+mn-lt"/>
                <a:ea typeface="+mn-ea"/>
                <a:cs typeface="+mn-cs"/>
              </a:rPr>
              <a:t>, ed. and trans. Michael Winterbottom (London: Phillimore &amp; Co. Ltd., 1978). p.1</a:t>
            </a:r>
            <a:endParaRPr lang="en-GB"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Gildas: The Ruin of Britain and other works</a:t>
            </a:r>
            <a:r>
              <a:rPr lang="en-US" sz="1200" kern="1200" dirty="0">
                <a:solidFill>
                  <a:schemeClr val="tx1"/>
                </a:solidFill>
                <a:effectLst/>
                <a:latin typeface="+mn-lt"/>
                <a:ea typeface="+mn-ea"/>
                <a:cs typeface="+mn-cs"/>
              </a:rPr>
              <a:t>, ed. and trans. Michael Winterbottom (London: Phillimore &amp; Co. Ltd., 1978). p.28</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Richard Barber, </a:t>
            </a:r>
            <a:r>
              <a:rPr lang="en-GB" sz="1200" i="1" kern="1200" dirty="0">
                <a:solidFill>
                  <a:schemeClr val="tx1"/>
                </a:solidFill>
                <a:effectLst/>
                <a:latin typeface="+mn-lt"/>
                <a:ea typeface="+mn-ea"/>
                <a:cs typeface="+mn-cs"/>
              </a:rPr>
              <a:t>The Figure of Arthur</a:t>
            </a:r>
            <a:r>
              <a:rPr lang="en-GB" sz="1200" kern="1200" dirty="0">
                <a:solidFill>
                  <a:schemeClr val="tx1"/>
                </a:solidFill>
                <a:effectLst/>
                <a:latin typeface="+mn-lt"/>
                <a:ea typeface="+mn-ea"/>
                <a:cs typeface="+mn-cs"/>
              </a:rPr>
              <a:t> (London: Longman, 1972). p.49</a:t>
            </a:r>
          </a:p>
          <a:p>
            <a:r>
              <a:rPr lang="en-GB" sz="1200" i="1" kern="1200" dirty="0">
                <a:solidFill>
                  <a:schemeClr val="tx1"/>
                </a:solidFill>
                <a:effectLst/>
                <a:latin typeface="+mn-lt"/>
                <a:ea typeface="+mn-ea"/>
                <a:cs typeface="+mn-cs"/>
              </a:rPr>
              <a:t>The Arthur of the Welsh: The Arthurian Legend in Medieval Welsh Literature</a:t>
            </a:r>
            <a:r>
              <a:rPr lang="en-GB" sz="1200" kern="1200" dirty="0">
                <a:solidFill>
                  <a:schemeClr val="tx1"/>
                </a:solidFill>
                <a:effectLst/>
                <a:latin typeface="+mn-lt"/>
                <a:ea typeface="+mn-ea"/>
                <a:cs typeface="+mn-cs"/>
              </a:rPr>
              <a:t>, eds. Rachel Bromwich, A.O.H. Jarman, Brynley F. Roberts (Cardiff: University of Wales Press, 1991). pp.3-5</a:t>
            </a:r>
          </a:p>
          <a:p>
            <a:r>
              <a:rPr lang="en-GB" sz="1200" i="1" kern="1200" dirty="0">
                <a:solidFill>
                  <a:schemeClr val="tx1"/>
                </a:solidFill>
                <a:effectLst/>
                <a:latin typeface="+mn-lt"/>
                <a:ea typeface="+mn-ea"/>
                <a:cs typeface="+mn-cs"/>
              </a:rPr>
              <a:t>ibid.</a:t>
            </a:r>
            <a:r>
              <a:rPr lang="en-GB" sz="1200" kern="1200" dirty="0">
                <a:solidFill>
                  <a:schemeClr val="tx1"/>
                </a:solidFill>
                <a:effectLst/>
                <a:latin typeface="+mn-lt"/>
                <a:ea typeface="+mn-ea"/>
                <a:cs typeface="+mn-cs"/>
              </a:rPr>
              <a:t> pp.85-7</a:t>
            </a:r>
          </a:p>
          <a:p>
            <a:r>
              <a:rPr lang="en-US" sz="1200" i="1" kern="1200" dirty="0">
                <a:solidFill>
                  <a:schemeClr val="tx1"/>
                </a:solidFill>
                <a:effectLst/>
                <a:latin typeface="+mn-lt"/>
                <a:ea typeface="+mn-ea"/>
                <a:cs typeface="+mn-cs"/>
              </a:rPr>
              <a:t>Gerald of Wales: The Journey Through Wales and The Description of Wales,</a:t>
            </a:r>
            <a:r>
              <a:rPr lang="en-US" sz="1200" kern="1200" dirty="0">
                <a:solidFill>
                  <a:schemeClr val="tx1"/>
                </a:solidFill>
                <a:effectLst/>
                <a:latin typeface="+mn-lt"/>
                <a:ea typeface="+mn-ea"/>
                <a:cs typeface="+mn-cs"/>
              </a:rPr>
              <a:t> trans. Lewis Thorpe (London: Penguin Books, 1988). p.259</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53255946-AA9F-884F-8136-5A649118A81D}" type="slidenum">
              <a:rPr lang="en-US" smtClean="0"/>
              <a:t>5</a:t>
            </a:fld>
            <a:endParaRPr lang="en-US"/>
          </a:p>
        </p:txBody>
      </p:sp>
    </p:spTree>
    <p:extLst>
      <p:ext uri="{BB962C8B-B14F-4D97-AF65-F5344CB8AC3E}">
        <p14:creationId xmlns:p14="http://schemas.microsoft.com/office/powerpoint/2010/main" val="15046238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Probably the earliest known Welsh reference to Arthur is in </a:t>
            </a:r>
            <a:r>
              <a:rPr lang="en-GB" sz="1200" i="1" kern="1200" dirty="0">
                <a:solidFill>
                  <a:schemeClr val="tx1"/>
                </a:solidFill>
                <a:effectLst/>
                <a:latin typeface="+mn-lt"/>
                <a:ea typeface="+mn-ea"/>
                <a:cs typeface="+mn-cs"/>
              </a:rPr>
              <a:t>Y Gododdin</a:t>
            </a:r>
            <a:r>
              <a:rPr lang="en-GB" sz="1200" kern="1200" dirty="0">
                <a:solidFill>
                  <a:schemeClr val="tx1"/>
                </a:solidFill>
                <a:effectLst/>
                <a:latin typeface="+mn-lt"/>
                <a:ea typeface="+mn-ea"/>
                <a:cs typeface="+mn-cs"/>
              </a:rPr>
              <a:t>, a late sixth-century ‘heroic’ poem, preserved in the </a:t>
            </a:r>
            <a:r>
              <a:rPr lang="en-GB" sz="1200" i="1" kern="1200" dirty="0">
                <a:solidFill>
                  <a:schemeClr val="tx1"/>
                </a:solidFill>
                <a:effectLst/>
                <a:latin typeface="+mn-lt"/>
                <a:ea typeface="+mn-ea"/>
                <a:cs typeface="+mn-cs"/>
              </a:rPr>
              <a:t>Book of </a:t>
            </a:r>
            <a:r>
              <a:rPr lang="en-GB" sz="1200" i="1" kern="1200" dirty="0" err="1">
                <a:solidFill>
                  <a:schemeClr val="tx1"/>
                </a:solidFill>
                <a:effectLst/>
                <a:latin typeface="+mn-lt"/>
                <a:ea typeface="+mn-ea"/>
                <a:cs typeface="+mn-cs"/>
              </a:rPr>
              <a:t>Aneirin</a:t>
            </a:r>
            <a:r>
              <a:rPr lang="en-GB" sz="1200" i="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compiled some six hundred years after the original was composed, and consisting largely of a series of elegies for the men who fell in battle against the Angles at </a:t>
            </a:r>
            <a:r>
              <a:rPr lang="en-GB" sz="1200" i="1" kern="1200" dirty="0" err="1">
                <a:solidFill>
                  <a:schemeClr val="tx1"/>
                </a:solidFill>
                <a:effectLst/>
                <a:latin typeface="+mn-lt"/>
                <a:ea typeface="+mn-ea"/>
                <a:cs typeface="+mn-cs"/>
              </a:rPr>
              <a:t>Catraeth</a:t>
            </a:r>
            <a:r>
              <a:rPr lang="en-GB" sz="1200" kern="1200" dirty="0">
                <a:solidFill>
                  <a:schemeClr val="tx1"/>
                </a:solidFill>
                <a:effectLst/>
                <a:latin typeface="+mn-lt"/>
                <a:ea typeface="+mn-ea"/>
                <a:cs typeface="+mn-cs"/>
              </a:rPr>
              <a:t>. Each is compared with a local contemporary hero who would have been known to the poet’s audience, not a reference back to earlier champions as was the custom in later poetry. If this is the case, and it does date in its original form to about 600, then the reference to </a:t>
            </a:r>
            <a:r>
              <a:rPr lang="en-GB" sz="1200" i="1" kern="1200" dirty="0" err="1">
                <a:solidFill>
                  <a:schemeClr val="tx1"/>
                </a:solidFill>
                <a:effectLst/>
                <a:latin typeface="+mn-lt"/>
                <a:ea typeface="+mn-ea"/>
                <a:cs typeface="+mn-cs"/>
              </a:rPr>
              <a:t>Gwawrddur</a:t>
            </a:r>
            <a:r>
              <a:rPr lang="en-GB" sz="1200" kern="1200" dirty="0">
                <a:solidFill>
                  <a:schemeClr val="tx1"/>
                </a:solidFill>
                <a:effectLst/>
                <a:latin typeface="+mn-lt"/>
                <a:ea typeface="+mn-ea"/>
                <a:cs typeface="+mn-cs"/>
              </a:rPr>
              <a:t>, offers the best evidence yet for an historical Arthur for we know of possibly five people called Arthur from the late sixth-century. The extant Welsh manuscript containing the poem, however, is complicated by being the work of two scribes, each with access to different sources, added to which it may have suffered further modification during its transfer from south-east Scotland to Wales. The reference to Arthur appears only in the older, B text, and praises </a:t>
            </a:r>
            <a:r>
              <a:rPr lang="en-GB" sz="1200" kern="1200" dirty="0" err="1">
                <a:solidFill>
                  <a:schemeClr val="tx1"/>
                </a:solidFill>
                <a:effectLst/>
                <a:latin typeface="+mn-lt"/>
                <a:ea typeface="+mn-ea"/>
                <a:cs typeface="+mn-cs"/>
              </a:rPr>
              <a:t>Gwawrddur</a:t>
            </a:r>
            <a:r>
              <a:rPr lang="en-GB" sz="1200" kern="1200" dirty="0">
                <a:solidFill>
                  <a:schemeClr val="tx1"/>
                </a:solidFill>
                <a:effectLst/>
                <a:latin typeface="+mn-lt"/>
                <a:ea typeface="+mn-ea"/>
                <a:cs typeface="+mn-cs"/>
              </a:rPr>
              <a:t> saying that he was second only to Arthur in bravery and skill in battle:</a:t>
            </a:r>
          </a:p>
          <a:p>
            <a:r>
              <a:rPr lang="en-GB" sz="1200" i="1" kern="1200" dirty="0" err="1">
                <a:solidFill>
                  <a:schemeClr val="tx1"/>
                </a:solidFill>
                <a:effectLst/>
                <a:latin typeface="+mn-lt"/>
                <a:ea typeface="+mn-ea"/>
                <a:cs typeface="+mn-cs"/>
              </a:rPr>
              <a:t>Gochorai</a:t>
            </a:r>
            <a:r>
              <a:rPr lang="en-GB" sz="1200" i="1" kern="1200" dirty="0">
                <a:solidFill>
                  <a:schemeClr val="tx1"/>
                </a:solidFill>
                <a:effectLst/>
                <a:latin typeface="+mn-lt"/>
                <a:ea typeface="+mn-ea"/>
                <a:cs typeface="+mn-cs"/>
              </a:rPr>
              <a:t> brain du ar fur </a:t>
            </a:r>
            <a:r>
              <a:rPr lang="en-GB" sz="1200" i="1" kern="1200" dirty="0" err="1">
                <a:solidFill>
                  <a:schemeClr val="tx1"/>
                </a:solidFill>
                <a:effectLst/>
                <a:latin typeface="+mn-lt"/>
                <a:ea typeface="+mn-ea"/>
                <a:cs typeface="+mn-cs"/>
              </a:rPr>
              <a:t>caer</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He fed black ravens on the rampart of a fortress </a:t>
            </a:r>
            <a:r>
              <a:rPr lang="en-GB" sz="1200" i="1" kern="1200" dirty="0" err="1">
                <a:solidFill>
                  <a:schemeClr val="tx1"/>
                </a:solidFill>
                <a:effectLst/>
                <a:latin typeface="+mn-lt"/>
                <a:ea typeface="+mn-ea"/>
                <a:cs typeface="+mn-cs"/>
              </a:rPr>
              <a:t>Cyn</a:t>
            </a:r>
            <a:r>
              <a:rPr lang="en-GB" sz="1200" i="1" kern="1200" dirty="0">
                <a:solidFill>
                  <a:schemeClr val="tx1"/>
                </a:solidFill>
                <a:effectLst/>
                <a:latin typeface="+mn-lt"/>
                <a:ea typeface="+mn-ea"/>
                <a:cs typeface="+mn-cs"/>
              </a:rPr>
              <a:t> ni bai </a:t>
            </a:r>
            <a:r>
              <a:rPr lang="en-GB" sz="1200" i="1" kern="1200" dirty="0" err="1">
                <a:solidFill>
                  <a:schemeClr val="tx1"/>
                </a:solidFill>
                <a:effectLst/>
                <a:latin typeface="+mn-lt"/>
                <a:ea typeface="+mn-ea"/>
                <a:cs typeface="+mn-cs"/>
              </a:rPr>
              <a:t>ef</a:t>
            </a:r>
            <a:r>
              <a:rPr lang="en-GB" sz="1200" i="1" kern="1200" dirty="0">
                <a:solidFill>
                  <a:schemeClr val="tx1"/>
                </a:solidFill>
                <a:effectLst/>
                <a:latin typeface="+mn-lt"/>
                <a:ea typeface="+mn-ea"/>
                <a:cs typeface="+mn-cs"/>
              </a:rPr>
              <a:t> Arthur			</a:t>
            </a:r>
            <a:r>
              <a:rPr lang="en-GB" sz="1200" kern="1200" dirty="0">
                <a:solidFill>
                  <a:schemeClr val="tx1"/>
                </a:solidFill>
                <a:effectLst/>
                <a:latin typeface="+mn-lt"/>
                <a:ea typeface="+mn-ea"/>
                <a:cs typeface="+mn-cs"/>
              </a:rPr>
              <a:t>Though he was no Arthur</a:t>
            </a:r>
          </a:p>
          <a:p>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but we don’t know for certain whether this formed part of the original text and referred to a recent local hero or was added by a later redactor. There is a suitable candidate for such a hero, inhabiting both the same area and time in </a:t>
            </a:r>
            <a:r>
              <a:rPr lang="en-GB" sz="1200" i="1" kern="1200" dirty="0" err="1">
                <a:solidFill>
                  <a:schemeClr val="tx1"/>
                </a:solidFill>
                <a:effectLst/>
                <a:latin typeface="+mn-lt"/>
                <a:ea typeface="+mn-ea"/>
                <a:cs typeface="+mn-cs"/>
              </a:rPr>
              <a:t>Artúr</a:t>
            </a:r>
            <a:r>
              <a:rPr lang="en-GB" sz="1200" kern="1200" dirty="0">
                <a:solidFill>
                  <a:schemeClr val="tx1"/>
                </a:solidFill>
                <a:effectLst/>
                <a:latin typeface="+mn-lt"/>
                <a:ea typeface="+mn-ea"/>
                <a:cs typeface="+mn-cs"/>
              </a:rPr>
              <a:t>, son of </a:t>
            </a:r>
            <a:r>
              <a:rPr lang="en-GB" sz="1200" i="1" kern="1200" dirty="0" err="1">
                <a:solidFill>
                  <a:schemeClr val="tx1"/>
                </a:solidFill>
                <a:effectLst/>
                <a:latin typeface="+mn-lt"/>
                <a:ea typeface="+mn-ea"/>
                <a:cs typeface="+mn-cs"/>
              </a:rPr>
              <a:t>Áedán</a:t>
            </a:r>
            <a:r>
              <a:rPr lang="en-GB" sz="1200" i="1" kern="1200" dirty="0">
                <a:solidFill>
                  <a:schemeClr val="tx1"/>
                </a:solidFill>
                <a:effectLst/>
                <a:latin typeface="+mn-lt"/>
                <a:ea typeface="+mn-ea"/>
                <a:cs typeface="+mn-cs"/>
              </a:rPr>
              <a:t> mac </a:t>
            </a:r>
            <a:r>
              <a:rPr lang="en-GB" sz="1200" i="1" kern="1200" dirty="0" err="1">
                <a:solidFill>
                  <a:schemeClr val="tx1"/>
                </a:solidFill>
                <a:effectLst/>
                <a:latin typeface="+mn-lt"/>
                <a:ea typeface="+mn-ea"/>
                <a:cs typeface="+mn-cs"/>
              </a:rPr>
              <a:t>Gabráin</a:t>
            </a:r>
            <a:r>
              <a:rPr lang="en-GB" sz="1200" kern="1200" dirty="0">
                <a:solidFill>
                  <a:schemeClr val="tx1"/>
                </a:solidFill>
                <a:effectLst/>
                <a:latin typeface="+mn-lt"/>
                <a:ea typeface="+mn-ea"/>
                <a:cs typeface="+mn-cs"/>
              </a:rPr>
              <a:t> of Dalriada who was killed in battle against the Picts. It seems reasonable to use this apparent synchronism to build the case for a historical Arthur although, </a:t>
            </a:r>
            <a:r>
              <a:rPr lang="en-GB" sz="1200" kern="1200" dirty="0" err="1">
                <a:solidFill>
                  <a:schemeClr val="tx1"/>
                </a:solidFill>
                <a:effectLst/>
                <a:latin typeface="+mn-lt"/>
                <a:ea typeface="+mn-ea"/>
                <a:cs typeface="+mn-cs"/>
              </a:rPr>
              <a:t>Padel</a:t>
            </a:r>
            <a:r>
              <a:rPr lang="en-GB" sz="1200" kern="1200" dirty="0">
                <a:solidFill>
                  <a:schemeClr val="tx1"/>
                </a:solidFill>
                <a:effectLst/>
                <a:latin typeface="+mn-lt"/>
                <a:ea typeface="+mn-ea"/>
                <a:cs typeface="+mn-cs"/>
              </a:rPr>
              <a:t> suggests that the Arthur mentioned in the Gododdin is more likely to relate to a legendary figure famous for his exploits against the English, than to offer any support for this theory. Whether in reality or legend, however, it is clear that the poet, in seeking to point out </a:t>
            </a:r>
            <a:r>
              <a:rPr lang="en-GB" sz="1200" kern="1200" dirty="0" err="1">
                <a:solidFill>
                  <a:schemeClr val="tx1"/>
                </a:solidFill>
                <a:effectLst/>
                <a:latin typeface="+mn-lt"/>
                <a:ea typeface="+mn-ea"/>
                <a:cs typeface="+mn-cs"/>
              </a:rPr>
              <a:t>Gwawrddur’s</a:t>
            </a:r>
            <a:r>
              <a:rPr lang="en-GB" sz="1200" kern="1200" dirty="0">
                <a:solidFill>
                  <a:schemeClr val="tx1"/>
                </a:solidFill>
                <a:effectLst/>
                <a:latin typeface="+mn-lt"/>
                <a:ea typeface="+mn-ea"/>
                <a:cs typeface="+mn-cs"/>
              </a:rPr>
              <a:t> heroism, perceived Arthur as the most fearless and famous military leader of the time.</a:t>
            </a:r>
          </a:p>
          <a:p>
            <a:r>
              <a:rPr lang="en-GB" sz="1200" i="1" kern="1200" dirty="0" err="1">
                <a:solidFill>
                  <a:schemeClr val="tx1"/>
                </a:solidFill>
                <a:effectLst/>
                <a:latin typeface="+mn-lt"/>
                <a:ea typeface="+mn-ea"/>
                <a:cs typeface="+mn-cs"/>
              </a:rPr>
              <a:t>Aneirin</a:t>
            </a:r>
            <a:r>
              <a:rPr lang="en-GB" sz="1200" i="1" kern="1200" dirty="0">
                <a:solidFill>
                  <a:schemeClr val="tx1"/>
                </a:solidFill>
                <a:effectLst/>
                <a:latin typeface="+mn-lt"/>
                <a:ea typeface="+mn-ea"/>
                <a:cs typeface="+mn-cs"/>
              </a:rPr>
              <a:t>: Y Gododdin, </a:t>
            </a:r>
            <a:r>
              <a:rPr lang="en-GB" sz="1200" kern="1200" dirty="0">
                <a:solidFill>
                  <a:schemeClr val="tx1"/>
                </a:solidFill>
                <a:effectLst/>
                <a:latin typeface="+mn-lt"/>
                <a:ea typeface="+mn-ea"/>
                <a:cs typeface="+mn-cs"/>
              </a:rPr>
              <a:t>trans. A.O.H. Jarman (Llandysul: Gomer Press, 1988).</a:t>
            </a:r>
          </a:p>
          <a:p>
            <a:r>
              <a:rPr lang="en-GB" sz="1200" kern="1200" dirty="0">
                <a:solidFill>
                  <a:schemeClr val="tx1"/>
                </a:solidFill>
                <a:effectLst/>
                <a:latin typeface="+mn-lt"/>
                <a:ea typeface="+mn-ea"/>
                <a:cs typeface="+mn-cs"/>
              </a:rPr>
              <a:t>Richard Barber, </a:t>
            </a:r>
            <a:r>
              <a:rPr lang="en-GB" sz="1200" i="1" kern="1200" dirty="0">
                <a:solidFill>
                  <a:schemeClr val="tx1"/>
                </a:solidFill>
                <a:effectLst/>
                <a:latin typeface="+mn-lt"/>
                <a:ea typeface="+mn-ea"/>
                <a:cs typeface="+mn-cs"/>
              </a:rPr>
              <a:t>The Figure of Arthur</a:t>
            </a:r>
            <a:r>
              <a:rPr lang="en-GB" sz="1200" kern="1200" dirty="0">
                <a:solidFill>
                  <a:schemeClr val="tx1"/>
                </a:solidFill>
                <a:effectLst/>
                <a:latin typeface="+mn-lt"/>
                <a:ea typeface="+mn-ea"/>
                <a:cs typeface="+mn-cs"/>
              </a:rPr>
              <a:t> (London: Longman, 1972). p.23</a:t>
            </a:r>
          </a:p>
          <a:p>
            <a:r>
              <a:rPr lang="en-GB" sz="1200" kern="1200" dirty="0">
                <a:solidFill>
                  <a:schemeClr val="tx1"/>
                </a:solidFill>
                <a:effectLst/>
                <a:latin typeface="+mn-lt"/>
                <a:ea typeface="+mn-ea"/>
                <a:cs typeface="+mn-cs"/>
              </a:rPr>
              <a:t>Kenneth Hurlstone Jackson, </a:t>
            </a:r>
            <a:r>
              <a:rPr lang="en-GB" sz="1200" i="1" kern="1200" dirty="0">
                <a:solidFill>
                  <a:schemeClr val="tx1"/>
                </a:solidFill>
                <a:effectLst/>
                <a:latin typeface="+mn-lt"/>
                <a:ea typeface="+mn-ea"/>
                <a:cs typeface="+mn-cs"/>
              </a:rPr>
              <a:t>The Arthur of History</a:t>
            </a:r>
            <a:r>
              <a:rPr lang="en-GB" sz="1200" kern="1200" dirty="0">
                <a:solidFill>
                  <a:schemeClr val="tx1"/>
                </a:solidFill>
                <a:effectLst/>
                <a:latin typeface="+mn-lt"/>
                <a:ea typeface="+mn-ea"/>
                <a:cs typeface="+mn-cs"/>
              </a:rPr>
              <a:t> in </a:t>
            </a:r>
            <a:r>
              <a:rPr lang="en-GB" sz="1200" i="1" kern="1200" dirty="0">
                <a:solidFill>
                  <a:schemeClr val="tx1"/>
                </a:solidFill>
                <a:effectLst/>
                <a:latin typeface="+mn-lt"/>
                <a:ea typeface="+mn-ea"/>
                <a:cs typeface="+mn-cs"/>
              </a:rPr>
              <a:t>Arthurian Literature in the Middle Ages: A Collaborative History,</a:t>
            </a:r>
            <a:r>
              <a:rPr lang="en-GB" sz="1200" kern="1200" dirty="0">
                <a:solidFill>
                  <a:schemeClr val="tx1"/>
                </a:solidFill>
                <a:effectLst/>
                <a:latin typeface="+mn-lt"/>
                <a:ea typeface="+mn-ea"/>
                <a:cs typeface="+mn-cs"/>
              </a:rPr>
              <a:t> ed. Roger Sherman Loomis (Oxford: Clarendon Press, 1959). p.3</a:t>
            </a:r>
          </a:p>
          <a:p>
            <a:r>
              <a:rPr lang="en-GB" sz="1200" kern="1200" dirty="0">
                <a:solidFill>
                  <a:schemeClr val="tx1"/>
                </a:solidFill>
                <a:effectLst/>
                <a:latin typeface="+mn-lt"/>
                <a:ea typeface="+mn-ea"/>
                <a:cs typeface="+mn-cs"/>
              </a:rPr>
              <a:t>Jon B. Coe and Simon Young, </a:t>
            </a:r>
            <a:r>
              <a:rPr lang="en-GB" sz="1200" i="1" kern="1200" dirty="0">
                <a:solidFill>
                  <a:schemeClr val="tx1"/>
                </a:solidFill>
                <a:effectLst/>
                <a:latin typeface="+mn-lt"/>
                <a:ea typeface="+mn-ea"/>
                <a:cs typeface="+mn-cs"/>
              </a:rPr>
              <a:t>The Celtic Sources for the Arthurian Legend</a:t>
            </a:r>
            <a:r>
              <a:rPr lang="en-GB" sz="1200" kern="1200" dirty="0">
                <a:solidFill>
                  <a:schemeClr val="tx1"/>
                </a:solidFill>
                <a:effectLst/>
                <a:latin typeface="+mn-lt"/>
                <a:ea typeface="+mn-ea"/>
                <a:cs typeface="+mn-cs"/>
              </a:rPr>
              <a:t> (Burnham-on-Sea: Llanerch Press, 1995). p.152</a:t>
            </a:r>
          </a:p>
          <a:p>
            <a:r>
              <a:rPr lang="en-GB" sz="1200" i="1" kern="1200" dirty="0" err="1">
                <a:solidFill>
                  <a:schemeClr val="tx1"/>
                </a:solidFill>
                <a:effectLst/>
                <a:latin typeface="+mn-lt"/>
                <a:ea typeface="+mn-ea"/>
                <a:cs typeface="+mn-cs"/>
              </a:rPr>
              <a:t>Aneirin</a:t>
            </a:r>
            <a:r>
              <a:rPr lang="en-GB" sz="1200" i="1" kern="1200" dirty="0">
                <a:solidFill>
                  <a:schemeClr val="tx1"/>
                </a:solidFill>
                <a:effectLst/>
                <a:latin typeface="+mn-lt"/>
                <a:ea typeface="+mn-ea"/>
                <a:cs typeface="+mn-cs"/>
              </a:rPr>
              <a:t>: Y Gododdin, </a:t>
            </a:r>
            <a:r>
              <a:rPr lang="en-GB" sz="1200" kern="1200" dirty="0">
                <a:solidFill>
                  <a:schemeClr val="tx1"/>
                </a:solidFill>
                <a:effectLst/>
                <a:latin typeface="+mn-lt"/>
                <a:ea typeface="+mn-ea"/>
                <a:cs typeface="+mn-cs"/>
              </a:rPr>
              <a:t>trans. A.O.H. Jarman (Llandysul: Gomer Press, 1988). Lines 971-2, pp. 64-5</a:t>
            </a:r>
          </a:p>
          <a:p>
            <a:r>
              <a:rPr lang="en-GB" sz="1200" kern="1200" dirty="0">
                <a:solidFill>
                  <a:schemeClr val="tx1"/>
                </a:solidFill>
                <a:effectLst/>
                <a:latin typeface="+mn-lt"/>
                <a:ea typeface="+mn-ea"/>
                <a:cs typeface="+mn-cs"/>
              </a:rPr>
              <a:t>Jon B. Coe and Simon Young, </a:t>
            </a:r>
            <a:r>
              <a:rPr lang="en-GB" sz="1200" i="1" kern="1200" dirty="0">
                <a:solidFill>
                  <a:schemeClr val="tx1"/>
                </a:solidFill>
                <a:effectLst/>
                <a:latin typeface="+mn-lt"/>
                <a:ea typeface="+mn-ea"/>
                <a:cs typeface="+mn-cs"/>
              </a:rPr>
              <a:t>The Celtic Sources for the Arthurian Legend</a:t>
            </a:r>
            <a:r>
              <a:rPr lang="en-GB" sz="1200" kern="1200" dirty="0">
                <a:solidFill>
                  <a:schemeClr val="tx1"/>
                </a:solidFill>
                <a:effectLst/>
                <a:latin typeface="+mn-lt"/>
                <a:ea typeface="+mn-ea"/>
                <a:cs typeface="+mn-cs"/>
              </a:rPr>
              <a:t> (Burnham-on-Sea: Llanerch Press, 1995). pp.157, 162-3</a:t>
            </a:r>
          </a:p>
          <a:p>
            <a:r>
              <a:rPr lang="en-GB" sz="1200" kern="1200" dirty="0">
                <a:solidFill>
                  <a:schemeClr val="tx1"/>
                </a:solidFill>
                <a:effectLst/>
                <a:latin typeface="+mn-lt"/>
                <a:ea typeface="+mn-ea"/>
                <a:cs typeface="+mn-cs"/>
              </a:rPr>
              <a:t>O.J. </a:t>
            </a:r>
            <a:r>
              <a:rPr lang="en-GB" sz="1200" kern="1200" dirty="0" err="1">
                <a:solidFill>
                  <a:schemeClr val="tx1"/>
                </a:solidFill>
                <a:effectLst/>
                <a:latin typeface="+mn-lt"/>
                <a:ea typeface="+mn-ea"/>
                <a:cs typeface="+mn-cs"/>
              </a:rPr>
              <a:t>Padel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Arthur in Medieval Welsh Literature</a:t>
            </a:r>
            <a:r>
              <a:rPr lang="en-GB" sz="1200" kern="1200" dirty="0">
                <a:solidFill>
                  <a:schemeClr val="tx1"/>
                </a:solidFill>
                <a:effectLst/>
                <a:latin typeface="+mn-lt"/>
                <a:ea typeface="+mn-ea"/>
                <a:cs typeface="+mn-cs"/>
              </a:rPr>
              <a:t> (Cardiff: University of Wales Press, 2000). pp.6-7</a:t>
            </a:r>
          </a:p>
          <a:p>
            <a:endParaRPr lang="en-US" dirty="0"/>
          </a:p>
        </p:txBody>
      </p:sp>
      <p:sp>
        <p:nvSpPr>
          <p:cNvPr id="4" name="Slide Number Placeholder 3"/>
          <p:cNvSpPr>
            <a:spLocks noGrp="1"/>
          </p:cNvSpPr>
          <p:nvPr>
            <p:ph type="sldNum" sz="quarter" idx="5"/>
          </p:nvPr>
        </p:nvSpPr>
        <p:spPr/>
        <p:txBody>
          <a:bodyPr/>
          <a:lstStyle/>
          <a:p>
            <a:fld id="{53255946-AA9F-884F-8136-5A649118A81D}" type="slidenum">
              <a:rPr lang="en-US" smtClean="0"/>
              <a:t>6</a:t>
            </a:fld>
            <a:endParaRPr lang="en-US"/>
          </a:p>
        </p:txBody>
      </p:sp>
    </p:spTree>
    <p:extLst>
      <p:ext uri="{BB962C8B-B14F-4D97-AF65-F5344CB8AC3E}">
        <p14:creationId xmlns:p14="http://schemas.microsoft.com/office/powerpoint/2010/main" val="21424814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most important of the remaining texts, the </a:t>
            </a:r>
            <a:r>
              <a:rPr lang="en-GB" sz="1200" i="1" kern="1200" dirty="0">
                <a:solidFill>
                  <a:schemeClr val="tx1"/>
                </a:solidFill>
                <a:effectLst/>
                <a:latin typeface="+mn-lt"/>
                <a:ea typeface="+mn-ea"/>
                <a:cs typeface="+mn-cs"/>
              </a:rPr>
              <a:t>Historia Brittonum</a:t>
            </a:r>
            <a:r>
              <a:rPr lang="en-GB" sz="1200" kern="1200" dirty="0">
                <a:solidFill>
                  <a:schemeClr val="tx1"/>
                </a:solidFill>
                <a:effectLst/>
                <a:latin typeface="+mn-lt"/>
                <a:ea typeface="+mn-ea"/>
                <a:cs typeface="+mn-cs"/>
              </a:rPr>
              <a:t>, has been the subject of much debate. It is essentially a synthetic-historical account, dependent on a degree of synchronisation between the histories of three peoples, the Romans, Irish and English. and, according to Charles-Edwards, provides the essential link between ecclesiastical history, concerned with the state of Christianity as explained in the section on </a:t>
            </a:r>
            <a:r>
              <a:rPr lang="en-GB" sz="1200" i="1" kern="1200" dirty="0">
                <a:solidFill>
                  <a:schemeClr val="tx1"/>
                </a:solidFill>
                <a:effectLst/>
                <a:latin typeface="+mn-lt"/>
                <a:ea typeface="+mn-ea"/>
                <a:cs typeface="+mn-cs"/>
              </a:rPr>
              <a:t>The Life of Saint Patrick</a:t>
            </a:r>
            <a:r>
              <a:rPr lang="en-GB" sz="1200" kern="1200" dirty="0">
                <a:solidFill>
                  <a:schemeClr val="tx1"/>
                </a:solidFill>
                <a:effectLst/>
                <a:latin typeface="+mn-lt"/>
                <a:ea typeface="+mn-ea"/>
                <a:cs typeface="+mn-cs"/>
              </a:rPr>
              <a:t>, and the history of peoples described in </a:t>
            </a:r>
            <a:r>
              <a:rPr lang="en-GB" sz="1200" i="1" kern="1200" dirty="0">
                <a:solidFill>
                  <a:schemeClr val="tx1"/>
                </a:solidFill>
                <a:effectLst/>
                <a:latin typeface="+mn-lt"/>
                <a:ea typeface="+mn-ea"/>
                <a:cs typeface="+mn-cs"/>
              </a:rPr>
              <a:t>The Campaigns of Arthur</a:t>
            </a:r>
            <a:r>
              <a:rPr lang="en-GB" sz="1200" kern="1200" dirty="0">
                <a:solidFill>
                  <a:schemeClr val="tx1"/>
                </a:solidFill>
                <a:effectLst/>
                <a:latin typeface="+mn-lt"/>
                <a:ea typeface="+mn-ea"/>
                <a:cs typeface="+mn-cs"/>
              </a:rPr>
              <a:t>, which gives an account of the fluctuating power struggle between the Britons and the Anglo-Saxons. Britain, as explained in the </a:t>
            </a:r>
            <a:r>
              <a:rPr lang="en-GB" sz="1200" i="1" kern="1200" dirty="0">
                <a:solidFill>
                  <a:schemeClr val="tx1"/>
                </a:solidFill>
                <a:effectLst/>
                <a:latin typeface="+mn-lt"/>
                <a:ea typeface="+mn-ea"/>
                <a:cs typeface="+mn-cs"/>
              </a:rPr>
              <a:t>De </a:t>
            </a:r>
            <a:r>
              <a:rPr lang="en-GB" sz="1200" i="1" kern="1200" dirty="0" err="1">
                <a:solidFill>
                  <a:schemeClr val="tx1"/>
                </a:solidFill>
                <a:effectLst/>
                <a:latin typeface="+mn-lt"/>
                <a:ea typeface="+mn-ea"/>
                <a:cs typeface="+mn-cs"/>
              </a:rPr>
              <a:t>Excidio</a:t>
            </a:r>
            <a:r>
              <a:rPr lang="en-GB" sz="1200" i="1" kern="1200" dirty="0">
                <a:solidFill>
                  <a:schemeClr val="tx1"/>
                </a:solidFill>
                <a:effectLst/>
                <a:latin typeface="+mn-lt"/>
                <a:ea typeface="+mn-ea"/>
                <a:cs typeface="+mn-cs"/>
              </a:rPr>
              <a:t> Britanniae</a:t>
            </a:r>
            <a:r>
              <a:rPr lang="en-GB" sz="1200" kern="1200" dirty="0">
                <a:solidFill>
                  <a:schemeClr val="tx1"/>
                </a:solidFill>
                <a:effectLst/>
                <a:latin typeface="+mn-lt"/>
                <a:ea typeface="+mn-ea"/>
                <a:cs typeface="+mn-cs"/>
              </a:rPr>
              <a:t>, had been devastated by the Anglo-Saxons as God’s punishment for the wickedness of its people, whereas the author of the </a:t>
            </a:r>
            <a:r>
              <a:rPr lang="en-GB" sz="1200" i="1" kern="1200" dirty="0">
                <a:solidFill>
                  <a:schemeClr val="tx1"/>
                </a:solidFill>
                <a:effectLst/>
                <a:latin typeface="+mn-lt"/>
                <a:ea typeface="+mn-ea"/>
                <a:cs typeface="+mn-cs"/>
              </a:rPr>
              <a:t>Historia Brittonum</a:t>
            </a:r>
            <a:r>
              <a:rPr lang="en-GB" sz="1200" kern="1200" dirty="0">
                <a:solidFill>
                  <a:schemeClr val="tx1"/>
                </a:solidFill>
                <a:effectLst/>
                <a:latin typeface="+mn-lt"/>
                <a:ea typeface="+mn-ea"/>
                <a:cs typeface="+mn-cs"/>
              </a:rPr>
              <a:t>, possibly working under the patronage of </a:t>
            </a:r>
            <a:r>
              <a:rPr lang="en-GB" sz="1200" i="1" kern="1200" dirty="0" err="1">
                <a:solidFill>
                  <a:schemeClr val="tx1"/>
                </a:solidFill>
                <a:effectLst/>
                <a:latin typeface="+mn-lt"/>
                <a:ea typeface="+mn-ea"/>
                <a:cs typeface="+mn-cs"/>
              </a:rPr>
              <a:t>Merfyn</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Frych</a:t>
            </a:r>
            <a:r>
              <a:rPr lang="en-GB" sz="1200" kern="1200" dirty="0">
                <a:solidFill>
                  <a:schemeClr val="tx1"/>
                </a:solidFill>
                <a:effectLst/>
                <a:latin typeface="+mn-lt"/>
                <a:ea typeface="+mn-ea"/>
                <a:cs typeface="+mn-cs"/>
              </a:rPr>
              <a:t>, king of Gwynedd, appears to be reinterpreting this narrative to promote a new nationalism. </a:t>
            </a:r>
            <a:r>
              <a:rPr lang="en-GB" sz="1200" kern="1200" dirty="0" err="1">
                <a:solidFill>
                  <a:schemeClr val="tx1"/>
                </a:solidFill>
                <a:effectLst/>
                <a:latin typeface="+mn-lt"/>
                <a:ea typeface="+mn-ea"/>
                <a:cs typeface="+mn-cs"/>
              </a:rPr>
              <a:t>Vortigern</a:t>
            </a:r>
            <a:r>
              <a:rPr lang="en-GB" sz="1200" kern="1200" dirty="0">
                <a:solidFill>
                  <a:schemeClr val="tx1"/>
                </a:solidFill>
                <a:effectLst/>
                <a:latin typeface="+mn-lt"/>
                <a:ea typeface="+mn-ea"/>
                <a:cs typeface="+mn-cs"/>
              </a:rPr>
              <a:t> alone is blamed for the ‘Ruin of Britain’, leaving the way for a succession of heroic British warriors, reconnected with God, to revive the nation. This is inferred by a Biblical metaphor which concludes the chapters concerning </a:t>
            </a:r>
            <a:r>
              <a:rPr lang="en-GB" sz="1200" i="1" kern="1200" dirty="0">
                <a:solidFill>
                  <a:schemeClr val="tx1"/>
                </a:solidFill>
                <a:effectLst/>
                <a:latin typeface="+mn-lt"/>
                <a:ea typeface="+mn-ea"/>
                <a:cs typeface="+mn-cs"/>
              </a:rPr>
              <a:t>The Life of Saint Patrick</a:t>
            </a:r>
            <a:r>
              <a:rPr lang="en-GB" sz="1200" kern="1200" dirty="0">
                <a:solidFill>
                  <a:schemeClr val="tx1"/>
                </a:solidFill>
                <a:effectLst/>
                <a:latin typeface="+mn-lt"/>
                <a:ea typeface="+mn-ea"/>
                <a:cs typeface="+mn-cs"/>
              </a:rPr>
              <a:t> in which the saint is compared with Moses. This comparison has been taken to imply that, just as Moses precedes Joshua, so Patrick precedes Arthur, who is indeed introduced in the next chapter which contains a list of his campaigns.  </a:t>
            </a:r>
          </a:p>
          <a:p>
            <a:r>
              <a:rPr lang="en-GB" sz="1200" kern="1200" dirty="0">
                <a:solidFill>
                  <a:schemeClr val="tx1"/>
                </a:solidFill>
                <a:effectLst/>
                <a:latin typeface="+mn-lt"/>
                <a:ea typeface="+mn-ea"/>
                <a:cs typeface="+mn-cs"/>
              </a:rPr>
              <a:t>The original manuscript is unlikely to be much earlier than 800, just before the fourth regnal year (829/30) of </a:t>
            </a:r>
            <a:r>
              <a:rPr lang="en-GB" sz="1200" kern="1200" dirty="0" err="1">
                <a:solidFill>
                  <a:schemeClr val="tx1"/>
                </a:solidFill>
                <a:effectLst/>
                <a:latin typeface="+mn-lt"/>
                <a:ea typeface="+mn-ea"/>
                <a:cs typeface="+mn-cs"/>
              </a:rPr>
              <a:t>Merfyn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Frych</a:t>
            </a:r>
            <a:r>
              <a:rPr lang="en-GB" sz="1200" kern="1200" dirty="0">
                <a:solidFill>
                  <a:schemeClr val="tx1"/>
                </a:solidFill>
                <a:effectLst/>
                <a:latin typeface="+mn-lt"/>
                <a:ea typeface="+mn-ea"/>
                <a:cs typeface="+mn-cs"/>
              </a:rPr>
              <a:t> who, having moved from the Isle of Man into the strongly hierarchical Welsh society of the day may have influenced the author to manipulate the facts in order to legitimise his claim to the throne of Gwynedd by providing an ancient noble dynasty for himself. A practice which was not unusual for Welsh chieftains who often maintained a retinue of scholars focusing on the available resources to carry out similar tasks. Further alterations in the form of numerous editorial glosses are also evident in the earliest surviving copy of the complete text, written about three hundred years later, but which does not include the </a:t>
            </a:r>
            <a:r>
              <a:rPr lang="en-GB" sz="1200" i="1" kern="1200" dirty="0" err="1">
                <a:solidFill>
                  <a:schemeClr val="tx1"/>
                </a:solidFill>
                <a:effectLst/>
                <a:latin typeface="+mn-lt"/>
                <a:ea typeface="+mn-ea"/>
                <a:cs typeface="+mn-cs"/>
              </a:rPr>
              <a:t>Nennian</a:t>
            </a:r>
            <a:r>
              <a:rPr lang="en-GB" sz="1200" i="1" kern="1200" dirty="0">
                <a:solidFill>
                  <a:schemeClr val="tx1"/>
                </a:solidFill>
                <a:effectLst/>
                <a:latin typeface="+mn-lt"/>
                <a:ea typeface="+mn-ea"/>
                <a:cs typeface="+mn-cs"/>
              </a:rPr>
              <a:t> preface</a:t>
            </a:r>
            <a:r>
              <a:rPr lang="en-GB" sz="1200" kern="1200" dirty="0">
                <a:solidFill>
                  <a:schemeClr val="tx1"/>
                </a:solidFill>
                <a:effectLst/>
                <a:latin typeface="+mn-lt"/>
                <a:ea typeface="+mn-ea"/>
                <a:cs typeface="+mn-cs"/>
              </a:rPr>
              <a:t> which claims that one author developed the narrative: </a:t>
            </a:r>
          </a:p>
          <a:p>
            <a:r>
              <a:rPr lang="en-GB" sz="1200" i="1" kern="1200" dirty="0">
                <a:solidFill>
                  <a:schemeClr val="tx1"/>
                </a:solidFill>
                <a:effectLst/>
                <a:latin typeface="+mn-lt"/>
                <a:ea typeface="+mn-ea"/>
                <a:cs typeface="+mn-cs"/>
              </a:rPr>
              <a:t>……. from the writings of the Irish and the English, and out of the tradition of our elders.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sensible to assume that the original writer did draw on pre-existing texts and oral folklore, in an attempt to make sense of the past, but many of his sources, such as the</a:t>
            </a:r>
            <a:r>
              <a:rPr lang="en-GB" sz="1200" i="1" kern="1200" dirty="0">
                <a:solidFill>
                  <a:schemeClr val="tx1"/>
                </a:solidFill>
                <a:effectLst/>
                <a:latin typeface="+mn-lt"/>
                <a:ea typeface="+mn-ea"/>
                <a:cs typeface="+mn-cs"/>
              </a:rPr>
              <a:t> Life of </a:t>
            </a:r>
            <a:r>
              <a:rPr lang="en-GB" sz="1200" i="1" kern="1200" dirty="0" err="1">
                <a:solidFill>
                  <a:schemeClr val="tx1"/>
                </a:solidFill>
                <a:effectLst/>
                <a:latin typeface="+mn-lt"/>
                <a:ea typeface="+mn-ea"/>
                <a:cs typeface="+mn-cs"/>
              </a:rPr>
              <a:t>Germanus</a:t>
            </a:r>
            <a:r>
              <a:rPr lang="en-GB" sz="1200" kern="1200" dirty="0">
                <a:solidFill>
                  <a:schemeClr val="tx1"/>
                </a:solidFill>
                <a:effectLst/>
                <a:latin typeface="+mn-lt"/>
                <a:ea typeface="+mn-ea"/>
                <a:cs typeface="+mn-cs"/>
              </a:rPr>
              <a:t>, no longer exist and are therefore impossible to date to the period he was attempting to describe. Both Higham and Barber, although they are also sceptical as to the accuracy of the record, seem to agree with the account of a fluctuating power struggle culminating in, what was initially portrayed by Gildas as, a  decisive British victory at the siege of </a:t>
            </a:r>
            <a:r>
              <a:rPr lang="en-GB" sz="1200" kern="1200" dirty="0" err="1">
                <a:solidFill>
                  <a:schemeClr val="tx1"/>
                </a:solidFill>
                <a:effectLst/>
                <a:latin typeface="+mn-lt"/>
                <a:ea typeface="+mn-ea"/>
                <a:cs typeface="+mn-cs"/>
              </a:rPr>
              <a:t>Badon</a:t>
            </a:r>
            <a:r>
              <a:rPr lang="en-GB" sz="1200" kern="1200" dirty="0">
                <a:solidFill>
                  <a:schemeClr val="tx1"/>
                </a:solidFill>
                <a:effectLst/>
                <a:latin typeface="+mn-lt"/>
                <a:ea typeface="+mn-ea"/>
                <a:cs typeface="+mn-cs"/>
              </a:rPr>
              <a:t> Hill . This period of unrest is represented by yet another metaphor, this time mythological, in the story of the struggle between the red dragon of the Britons and white dragon of the Anglo-Saxons, the significance of which is explained to </a:t>
            </a:r>
            <a:r>
              <a:rPr lang="en-GB" sz="1200" kern="1200" dirty="0" err="1">
                <a:solidFill>
                  <a:schemeClr val="tx1"/>
                </a:solidFill>
                <a:effectLst/>
                <a:latin typeface="+mn-lt"/>
                <a:ea typeface="+mn-ea"/>
                <a:cs typeface="+mn-cs"/>
              </a:rPr>
              <a:t>Vortigern</a:t>
            </a:r>
            <a:r>
              <a:rPr lang="en-GB" sz="1200" kern="1200" dirty="0">
                <a:solidFill>
                  <a:schemeClr val="tx1"/>
                </a:solidFill>
                <a:effectLst/>
                <a:latin typeface="+mn-lt"/>
                <a:ea typeface="+mn-ea"/>
                <a:cs typeface="+mn-cs"/>
              </a:rPr>
              <a:t> by the boy Emrys, so once again we have fact interwoven with legend. </a:t>
            </a:r>
          </a:p>
          <a:p>
            <a:r>
              <a:rPr lang="en-GB" sz="1200" kern="1200" dirty="0">
                <a:solidFill>
                  <a:schemeClr val="tx1"/>
                </a:solidFill>
                <a:effectLst/>
                <a:latin typeface="+mn-lt"/>
                <a:ea typeface="+mn-ea"/>
                <a:cs typeface="+mn-cs"/>
              </a:rPr>
              <a:t>Thomas Charles-Edwards , ‘The Arthur of History’, in </a:t>
            </a:r>
            <a:r>
              <a:rPr lang="en-GB" sz="1200" i="1" kern="1200" dirty="0">
                <a:solidFill>
                  <a:schemeClr val="tx1"/>
                </a:solidFill>
                <a:effectLst/>
                <a:latin typeface="+mn-lt"/>
                <a:ea typeface="+mn-ea"/>
                <a:cs typeface="+mn-cs"/>
              </a:rPr>
              <a:t>The Arthur of the Welsh: The Arthurian Legend in Medieval Welsh Literature</a:t>
            </a:r>
            <a:r>
              <a:rPr lang="en-GB" sz="1200" kern="1200" dirty="0">
                <a:solidFill>
                  <a:schemeClr val="tx1"/>
                </a:solidFill>
                <a:effectLst/>
                <a:latin typeface="+mn-lt"/>
                <a:ea typeface="+mn-ea"/>
                <a:cs typeface="+mn-cs"/>
              </a:rPr>
              <a:t>, eds. Rachel Bromwich, A.O.H. Jarman, Brynley F. Roberts (Cardiff: University of Wales Press, 1991). p.21</a:t>
            </a:r>
          </a:p>
          <a:p>
            <a:r>
              <a:rPr lang="en-GB" sz="1200" kern="1200" dirty="0">
                <a:solidFill>
                  <a:schemeClr val="tx1"/>
                </a:solidFill>
                <a:effectLst/>
                <a:latin typeface="+mn-lt"/>
                <a:ea typeface="+mn-ea"/>
                <a:cs typeface="+mn-cs"/>
              </a:rPr>
              <a:t>N.J. Higham, ‘Early Latin Sources: Fragments of a Pseudo-Historical Arthur’, in </a:t>
            </a:r>
            <a:r>
              <a:rPr lang="en-GB" sz="1200" i="1" kern="1200" dirty="0">
                <a:solidFill>
                  <a:schemeClr val="tx1"/>
                </a:solidFill>
                <a:effectLst/>
                <a:latin typeface="+mn-lt"/>
                <a:ea typeface="+mn-ea"/>
                <a:cs typeface="+mn-cs"/>
              </a:rPr>
              <a:t>A Companion to Arthurian Literature</a:t>
            </a:r>
            <a:r>
              <a:rPr lang="en-GB" sz="1200" kern="1200" dirty="0">
                <a:solidFill>
                  <a:schemeClr val="tx1"/>
                </a:solidFill>
                <a:effectLst/>
                <a:latin typeface="+mn-lt"/>
                <a:ea typeface="+mn-ea"/>
                <a:cs typeface="+mn-cs"/>
              </a:rPr>
              <a:t>, ed. Helen Fulton (Chichester: Wiley-Blackwell, 2009). pp. 31-3</a:t>
            </a:r>
          </a:p>
          <a:p>
            <a:r>
              <a:rPr lang="en-US" sz="1200" i="1" kern="1200" dirty="0" err="1">
                <a:solidFill>
                  <a:schemeClr val="tx1"/>
                </a:solidFill>
                <a:effectLst/>
                <a:latin typeface="+mn-lt"/>
                <a:ea typeface="+mn-ea"/>
                <a:cs typeface="+mn-cs"/>
              </a:rPr>
              <a:t>Nennius</a:t>
            </a:r>
            <a:r>
              <a:rPr lang="en-US" sz="1200" i="1" kern="1200" dirty="0">
                <a:solidFill>
                  <a:schemeClr val="tx1"/>
                </a:solidFill>
                <a:effectLst/>
                <a:latin typeface="+mn-lt"/>
                <a:ea typeface="+mn-ea"/>
                <a:cs typeface="+mn-cs"/>
              </a:rPr>
              <a:t>: British History and the Welsh Annals,</a:t>
            </a:r>
            <a:r>
              <a:rPr lang="en-US" sz="1200" kern="1200" dirty="0">
                <a:solidFill>
                  <a:schemeClr val="tx1"/>
                </a:solidFill>
                <a:effectLst/>
                <a:latin typeface="+mn-lt"/>
                <a:ea typeface="+mn-ea"/>
                <a:cs typeface="+mn-cs"/>
              </a:rPr>
              <a:t> ed. and trans. John Morris (London: Phillimore &amp; Co. Ltd., 1980). </a:t>
            </a:r>
            <a:r>
              <a:rPr lang="en-GB" sz="1200" i="1" kern="1200" dirty="0">
                <a:solidFill>
                  <a:schemeClr val="tx1"/>
                </a:solidFill>
                <a:effectLst/>
                <a:latin typeface="+mn-lt"/>
                <a:ea typeface="+mn-ea"/>
                <a:cs typeface="+mn-cs"/>
              </a:rPr>
              <a:t>p.35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N.J. Higham, ‘Early Latin Sources: Fragments of a Pseudo-Historical Arthur’, in </a:t>
            </a:r>
            <a:r>
              <a:rPr lang="en-GB" sz="1200" i="1" kern="1200" dirty="0">
                <a:solidFill>
                  <a:schemeClr val="tx1"/>
                </a:solidFill>
                <a:effectLst/>
                <a:latin typeface="+mn-lt"/>
                <a:ea typeface="+mn-ea"/>
                <a:cs typeface="+mn-cs"/>
              </a:rPr>
              <a:t>A Companion to Arthurian Literature</a:t>
            </a:r>
            <a:r>
              <a:rPr lang="en-GB" sz="1200" kern="1200" dirty="0">
                <a:solidFill>
                  <a:schemeClr val="tx1"/>
                </a:solidFill>
                <a:effectLst/>
                <a:latin typeface="+mn-lt"/>
                <a:ea typeface="+mn-ea"/>
                <a:cs typeface="+mn-cs"/>
              </a:rPr>
              <a:t>, ed. Helen Fulton (Chichester: Wiley-Blackwell, 2009). pp.31-3</a:t>
            </a:r>
          </a:p>
          <a:p>
            <a:r>
              <a:rPr lang="en-US" sz="1200" i="1" kern="1200" dirty="0" err="1">
                <a:solidFill>
                  <a:schemeClr val="tx1"/>
                </a:solidFill>
                <a:effectLst/>
                <a:latin typeface="+mn-lt"/>
                <a:ea typeface="+mn-ea"/>
                <a:cs typeface="+mn-cs"/>
              </a:rPr>
              <a:t>Nennius</a:t>
            </a:r>
            <a:r>
              <a:rPr lang="en-US" sz="1200" i="1" kern="1200" dirty="0">
                <a:solidFill>
                  <a:schemeClr val="tx1"/>
                </a:solidFill>
                <a:effectLst/>
                <a:latin typeface="+mn-lt"/>
                <a:ea typeface="+mn-ea"/>
                <a:cs typeface="+mn-cs"/>
              </a:rPr>
              <a:t>: British History and the Welsh Annals,</a:t>
            </a:r>
            <a:r>
              <a:rPr lang="en-US" sz="1200" kern="1200" dirty="0">
                <a:solidFill>
                  <a:schemeClr val="tx1"/>
                </a:solidFill>
                <a:effectLst/>
                <a:latin typeface="+mn-lt"/>
                <a:ea typeface="+mn-ea"/>
                <a:cs typeface="+mn-cs"/>
              </a:rPr>
              <a:t> ed. and trans. John Morris (London: Phillimore &amp; Co. Ltd., 1980). </a:t>
            </a:r>
            <a:r>
              <a:rPr lang="en-GB" sz="1200" i="1" kern="1200" dirty="0">
                <a:solidFill>
                  <a:schemeClr val="tx1"/>
                </a:solidFill>
                <a:effectLst/>
                <a:latin typeface="+mn-lt"/>
                <a:ea typeface="+mn-ea"/>
                <a:cs typeface="+mn-cs"/>
              </a:rPr>
              <a:t>p.35</a:t>
            </a: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Hywel Dda: The Law</a:t>
            </a:r>
            <a:r>
              <a:rPr lang="en-GB" sz="1200" kern="1200" dirty="0">
                <a:solidFill>
                  <a:schemeClr val="tx1"/>
                </a:solidFill>
                <a:effectLst/>
                <a:latin typeface="+mn-lt"/>
                <a:ea typeface="+mn-ea"/>
                <a:cs typeface="+mn-cs"/>
              </a:rPr>
              <a:t>, ed. and trans. </a:t>
            </a:r>
            <a:r>
              <a:rPr lang="nb-NO" sz="1200" kern="1200" dirty="0">
                <a:solidFill>
                  <a:schemeClr val="tx1"/>
                </a:solidFill>
                <a:effectLst/>
                <a:latin typeface="+mn-lt"/>
                <a:ea typeface="+mn-ea"/>
                <a:cs typeface="+mn-cs"/>
              </a:rPr>
              <a:t>Dafydd </a:t>
            </a:r>
            <a:r>
              <a:rPr lang="nb-NO" sz="1200" kern="1200" dirty="0" err="1">
                <a:solidFill>
                  <a:schemeClr val="tx1"/>
                </a:solidFill>
                <a:effectLst/>
                <a:latin typeface="+mn-lt"/>
                <a:ea typeface="+mn-ea"/>
                <a:cs typeface="+mn-cs"/>
              </a:rPr>
              <a:t>Jenkins</a:t>
            </a:r>
            <a:r>
              <a:rPr lang="nb-NO" sz="1200" kern="1200" dirty="0">
                <a:solidFill>
                  <a:schemeClr val="tx1"/>
                </a:solidFill>
                <a:effectLst/>
                <a:latin typeface="+mn-lt"/>
                <a:ea typeface="+mn-ea"/>
                <a:cs typeface="+mn-cs"/>
              </a:rPr>
              <a:t> (Llandysul: Gomer Press, 1986). p.38</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N.J. Higham, ‘Early Latin Sources: Fragments of a Pseudo-Historical Arthur’, in </a:t>
            </a:r>
            <a:r>
              <a:rPr lang="en-GB" sz="1200" i="1" kern="1200" dirty="0">
                <a:solidFill>
                  <a:schemeClr val="tx1"/>
                </a:solidFill>
                <a:effectLst/>
                <a:latin typeface="+mn-lt"/>
                <a:ea typeface="+mn-ea"/>
                <a:cs typeface="+mn-cs"/>
              </a:rPr>
              <a:t>A Companion to Arthurian Literature</a:t>
            </a:r>
            <a:r>
              <a:rPr lang="en-GB" sz="1200" kern="1200" dirty="0">
                <a:solidFill>
                  <a:schemeClr val="tx1"/>
                </a:solidFill>
                <a:effectLst/>
                <a:latin typeface="+mn-lt"/>
                <a:ea typeface="+mn-ea"/>
                <a:cs typeface="+mn-cs"/>
              </a:rPr>
              <a:t>, ed. Helen Fulton (Chichester: Wiley-Blackwell, 2009). p.30</a:t>
            </a:r>
          </a:p>
          <a:p>
            <a:r>
              <a:rPr lang="en-GB" sz="1200" i="1" kern="1200" dirty="0">
                <a:solidFill>
                  <a:schemeClr val="tx1"/>
                </a:solidFill>
                <a:effectLst/>
                <a:latin typeface="+mn-lt"/>
                <a:ea typeface="+mn-ea"/>
                <a:cs typeface="+mn-cs"/>
              </a:rPr>
              <a:t>Historia Brittonum,</a:t>
            </a:r>
            <a:r>
              <a:rPr lang="en-GB" sz="1200" kern="1200" dirty="0">
                <a:solidFill>
                  <a:schemeClr val="tx1"/>
                </a:solidFill>
                <a:effectLst/>
                <a:latin typeface="+mn-lt"/>
                <a:ea typeface="+mn-ea"/>
                <a:cs typeface="+mn-cs"/>
              </a:rPr>
              <a:t> Harleian MS 3859</a:t>
            </a:r>
          </a:p>
          <a:p>
            <a:r>
              <a:rPr lang="en-US" sz="1200" i="1" kern="1200" dirty="0" err="1">
                <a:solidFill>
                  <a:schemeClr val="tx1"/>
                </a:solidFill>
                <a:effectLst/>
                <a:latin typeface="+mn-lt"/>
                <a:ea typeface="+mn-ea"/>
                <a:cs typeface="+mn-cs"/>
              </a:rPr>
              <a:t>Nennius</a:t>
            </a:r>
            <a:r>
              <a:rPr lang="en-US" sz="1200" i="1" kern="1200" dirty="0">
                <a:solidFill>
                  <a:schemeClr val="tx1"/>
                </a:solidFill>
                <a:effectLst/>
                <a:latin typeface="+mn-lt"/>
                <a:ea typeface="+mn-ea"/>
                <a:cs typeface="+mn-cs"/>
              </a:rPr>
              <a:t>: British History and the Welsh Annals,</a:t>
            </a:r>
            <a:r>
              <a:rPr lang="en-US" sz="1200" kern="1200" dirty="0">
                <a:solidFill>
                  <a:schemeClr val="tx1"/>
                </a:solidFill>
                <a:effectLst/>
                <a:latin typeface="+mn-lt"/>
                <a:ea typeface="+mn-ea"/>
                <a:cs typeface="+mn-cs"/>
              </a:rPr>
              <a:t> ed. and trans. John Morris (London: Phillimore &amp; Co. Ltd., 1980). </a:t>
            </a:r>
            <a:r>
              <a:rPr lang="en-GB" sz="1200" i="1" kern="1200" dirty="0">
                <a:solidFill>
                  <a:schemeClr val="tx1"/>
                </a:solidFill>
                <a:effectLst/>
                <a:latin typeface="+mn-lt"/>
                <a:ea typeface="+mn-ea"/>
                <a:cs typeface="+mn-cs"/>
              </a:rPr>
              <a:t>p.9</a:t>
            </a: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ibid.</a:t>
            </a:r>
            <a:r>
              <a:rPr lang="en-GB" sz="1200" kern="1200" dirty="0">
                <a:solidFill>
                  <a:schemeClr val="tx1"/>
                </a:solidFill>
                <a:effectLst/>
                <a:latin typeface="+mn-lt"/>
                <a:ea typeface="+mn-ea"/>
                <a:cs typeface="+mn-cs"/>
              </a:rPr>
              <a:t> pp.32-3</a:t>
            </a:r>
          </a:p>
          <a:p>
            <a:r>
              <a:rPr lang="en-GB" sz="1200" kern="1200" dirty="0">
                <a:solidFill>
                  <a:schemeClr val="tx1"/>
                </a:solidFill>
                <a:effectLst/>
                <a:latin typeface="+mn-lt"/>
                <a:ea typeface="+mn-ea"/>
                <a:cs typeface="+mn-cs"/>
              </a:rPr>
              <a:t>N.J. Higham, ‘Early Latin Sources: Fragments of a Pseudo-Historical Arthur’, in </a:t>
            </a:r>
            <a:r>
              <a:rPr lang="en-GB" sz="1200" i="1" kern="1200" dirty="0">
                <a:solidFill>
                  <a:schemeClr val="tx1"/>
                </a:solidFill>
                <a:effectLst/>
                <a:latin typeface="+mn-lt"/>
                <a:ea typeface="+mn-ea"/>
                <a:cs typeface="+mn-cs"/>
              </a:rPr>
              <a:t>A Companion to Arthurian Literature</a:t>
            </a:r>
            <a:r>
              <a:rPr lang="en-GB" sz="1200" kern="1200" dirty="0">
                <a:solidFill>
                  <a:schemeClr val="tx1"/>
                </a:solidFill>
                <a:effectLst/>
                <a:latin typeface="+mn-lt"/>
                <a:ea typeface="+mn-ea"/>
                <a:cs typeface="+mn-cs"/>
              </a:rPr>
              <a:t>, ed. Helen Fulton (Chichester: Wiley-Blackwell, 2009). p.31</a:t>
            </a:r>
          </a:p>
          <a:p>
            <a:r>
              <a:rPr lang="en-GB" sz="1200" kern="1200" dirty="0">
                <a:solidFill>
                  <a:schemeClr val="tx1"/>
                </a:solidFill>
                <a:effectLst/>
                <a:latin typeface="+mn-lt"/>
                <a:ea typeface="+mn-ea"/>
                <a:cs typeface="+mn-cs"/>
              </a:rPr>
              <a:t>Richard Barber, </a:t>
            </a:r>
            <a:r>
              <a:rPr lang="en-GB" sz="1200" i="1" kern="1200" dirty="0">
                <a:solidFill>
                  <a:schemeClr val="tx1"/>
                </a:solidFill>
                <a:effectLst/>
                <a:latin typeface="+mn-lt"/>
                <a:ea typeface="+mn-ea"/>
                <a:cs typeface="+mn-cs"/>
              </a:rPr>
              <a:t>The Figure of Arthur</a:t>
            </a:r>
            <a:r>
              <a:rPr lang="en-GB" sz="1200" kern="1200" dirty="0">
                <a:solidFill>
                  <a:schemeClr val="tx1"/>
                </a:solidFill>
                <a:effectLst/>
                <a:latin typeface="+mn-lt"/>
                <a:ea typeface="+mn-ea"/>
                <a:cs typeface="+mn-cs"/>
              </a:rPr>
              <a:t> (London: Longman, 1972). p.49</a:t>
            </a:r>
          </a:p>
          <a:p>
            <a:r>
              <a:rPr lang="en-US" sz="1200" i="1" kern="1200" dirty="0" err="1">
                <a:solidFill>
                  <a:schemeClr val="tx1"/>
                </a:solidFill>
                <a:effectLst/>
                <a:latin typeface="+mn-lt"/>
                <a:ea typeface="+mn-ea"/>
                <a:cs typeface="+mn-cs"/>
              </a:rPr>
              <a:t>Nennius</a:t>
            </a:r>
            <a:r>
              <a:rPr lang="en-US" sz="1200" i="1" kern="1200" dirty="0">
                <a:solidFill>
                  <a:schemeClr val="tx1"/>
                </a:solidFill>
                <a:effectLst/>
                <a:latin typeface="+mn-lt"/>
                <a:ea typeface="+mn-ea"/>
                <a:cs typeface="+mn-cs"/>
              </a:rPr>
              <a:t>: British History and the Welsh Annals,</a:t>
            </a:r>
            <a:r>
              <a:rPr lang="en-US" sz="1200" kern="1200" dirty="0">
                <a:solidFill>
                  <a:schemeClr val="tx1"/>
                </a:solidFill>
                <a:effectLst/>
                <a:latin typeface="+mn-lt"/>
                <a:ea typeface="+mn-ea"/>
                <a:cs typeface="+mn-cs"/>
              </a:rPr>
              <a:t> ed. and trans. John Morris (London: Phillimore &amp; Co. Ltd., 1980). </a:t>
            </a:r>
            <a:r>
              <a:rPr lang="en-GB" sz="1200" i="1" kern="1200" dirty="0">
                <a:solidFill>
                  <a:schemeClr val="tx1"/>
                </a:solidFill>
                <a:effectLst/>
                <a:latin typeface="+mn-lt"/>
                <a:ea typeface="+mn-ea"/>
                <a:cs typeface="+mn-cs"/>
              </a:rPr>
              <a:t>pp.29-31</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53255946-AA9F-884F-8136-5A649118A81D}" type="slidenum">
              <a:rPr lang="en-US" smtClean="0"/>
              <a:t>7</a:t>
            </a:fld>
            <a:endParaRPr lang="en-US"/>
          </a:p>
        </p:txBody>
      </p:sp>
    </p:spTree>
    <p:extLst>
      <p:ext uri="{BB962C8B-B14F-4D97-AF65-F5344CB8AC3E}">
        <p14:creationId xmlns:p14="http://schemas.microsoft.com/office/powerpoint/2010/main" val="12157107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By fitting the jig-saw pieces together with the aid of some additional linking metaphor, an image can be created for Arthur as the leader in battle, of the British kings, against the pagan invaders, even as a type of the </a:t>
            </a:r>
            <a:r>
              <a:rPr lang="en-GB" sz="1200" i="1" kern="1200" dirty="0">
                <a:solidFill>
                  <a:schemeClr val="tx1"/>
                </a:solidFill>
                <a:effectLst/>
                <a:latin typeface="+mn-lt"/>
                <a:ea typeface="+mn-ea"/>
                <a:cs typeface="+mn-cs"/>
              </a:rPr>
              <a:t>warrior Christ</a:t>
            </a:r>
            <a:r>
              <a:rPr lang="en-GB" sz="1200" kern="1200" dirty="0">
                <a:solidFill>
                  <a:schemeClr val="tx1"/>
                </a:solidFill>
                <a:effectLst/>
                <a:latin typeface="+mn-lt"/>
                <a:ea typeface="+mn-ea"/>
                <a:cs typeface="+mn-cs"/>
              </a:rPr>
              <a:t>, an image which can be discerned in some modern compositions but is more explicit in the </a:t>
            </a:r>
            <a:r>
              <a:rPr lang="en-GB" sz="1200" i="1" kern="1200" dirty="0">
                <a:solidFill>
                  <a:schemeClr val="tx1"/>
                </a:solidFill>
                <a:effectLst/>
                <a:latin typeface="+mn-lt"/>
                <a:ea typeface="+mn-ea"/>
                <a:cs typeface="+mn-cs"/>
              </a:rPr>
              <a:t>Historia</a:t>
            </a:r>
            <a:r>
              <a:rPr lang="en-GB" sz="1200" kern="1200" dirty="0">
                <a:solidFill>
                  <a:schemeClr val="tx1"/>
                </a:solidFill>
                <a:effectLst/>
                <a:latin typeface="+mn-lt"/>
                <a:ea typeface="+mn-ea"/>
                <a:cs typeface="+mn-cs"/>
              </a:rPr>
              <a:t>.  (Reveal)</a:t>
            </a:r>
          </a:p>
          <a:p>
            <a:r>
              <a:rPr lang="en-GB" sz="1200" i="1" kern="1200" dirty="0">
                <a:solidFill>
                  <a:schemeClr val="tx1"/>
                </a:solidFill>
                <a:effectLst/>
                <a:latin typeface="+mn-lt"/>
                <a:ea typeface="+mn-ea"/>
                <a:cs typeface="+mn-cs"/>
              </a:rPr>
              <a:t>Then Arthur fought against them in those days, together with the kings of the British; but he was their leader in battle.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That there are twelve battles listed, four of which take place on the banks of the same river, </a:t>
            </a:r>
          </a:p>
          <a:p>
            <a:r>
              <a:rPr lang="en-GB" sz="1200" i="1" kern="1200" dirty="0">
                <a:solidFill>
                  <a:schemeClr val="tx1"/>
                </a:solidFill>
                <a:effectLst/>
                <a:latin typeface="+mn-lt"/>
                <a:ea typeface="+mn-ea"/>
                <a:cs typeface="+mn-cs"/>
              </a:rPr>
              <a:t>called the Douglas, which is in the country of Lindsey</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appears to be deliberately contrived in order to boost the number of his campaigns to twelve, thereby continuing the Joshua, metaphor, with its twelve tribes and reference to twelve stones from the River Jordan. Arthur is portrayed, not only as a national, warrior-leader of the Britons, but also, as one who restores Britain from the ruin, described by Gildas, through his Christian allegiance. This theme of repentance and restoration is expressed through repeated Christian references including, (Reveal) his carrying, </a:t>
            </a:r>
          </a:p>
          <a:p>
            <a:r>
              <a:rPr lang="en-GB" sz="1200" i="1" kern="1200" dirty="0">
                <a:solidFill>
                  <a:schemeClr val="tx1"/>
                </a:solidFill>
                <a:effectLst/>
                <a:latin typeface="+mn-lt"/>
                <a:ea typeface="+mn-ea"/>
                <a:cs typeface="+mn-cs"/>
              </a:rPr>
              <a:t>the image of  the holy Mary, the everlasting Virgin, on his [shield],</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(Old-Welsh: </a:t>
            </a:r>
            <a:r>
              <a:rPr lang="en-GB" sz="1200" i="1" kern="1200" dirty="0" err="1">
                <a:solidFill>
                  <a:schemeClr val="tx1"/>
                </a:solidFill>
                <a:effectLst/>
                <a:latin typeface="+mn-lt"/>
                <a:ea typeface="+mn-ea"/>
                <a:cs typeface="+mn-cs"/>
              </a:rPr>
              <a:t>yscuit</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shield) at the battle of </a:t>
            </a:r>
            <a:r>
              <a:rPr lang="en-GB" sz="1200" kern="1200" dirty="0" err="1">
                <a:solidFill>
                  <a:schemeClr val="tx1"/>
                </a:solidFill>
                <a:effectLst/>
                <a:latin typeface="+mn-lt"/>
                <a:ea typeface="+mn-ea"/>
                <a:cs typeface="+mn-cs"/>
              </a:rPr>
              <a:t>Guinnion</a:t>
            </a:r>
            <a:r>
              <a:rPr lang="en-GB" sz="1200" kern="1200" dirty="0">
                <a:solidFill>
                  <a:schemeClr val="tx1"/>
                </a:solidFill>
                <a:effectLst/>
                <a:latin typeface="+mn-lt"/>
                <a:ea typeface="+mn-ea"/>
                <a:cs typeface="+mn-cs"/>
              </a:rPr>
              <a:t> Fort and a similar account, in the Annales Cambriae, in which (Reveal) he carries the Cross of Christ on his shoulders (Old-Welsh: </a:t>
            </a:r>
            <a:r>
              <a:rPr lang="en-GB" sz="1200" i="1" kern="1200" dirty="0" err="1">
                <a:solidFill>
                  <a:schemeClr val="tx1"/>
                </a:solidFill>
                <a:effectLst/>
                <a:latin typeface="+mn-lt"/>
                <a:ea typeface="+mn-ea"/>
                <a:cs typeface="+mn-cs"/>
              </a:rPr>
              <a:t>yscuid</a:t>
            </a:r>
            <a:r>
              <a:rPr lang="en-GB" sz="1200" kern="1200" dirty="0">
                <a:solidFill>
                  <a:schemeClr val="tx1"/>
                </a:solidFill>
                <a:effectLst/>
                <a:latin typeface="+mn-lt"/>
                <a:ea typeface="+mn-ea"/>
                <a:cs typeface="+mn-cs"/>
              </a:rPr>
              <a:t> shoulder) at the Battle of </a:t>
            </a:r>
            <a:r>
              <a:rPr lang="en-GB" sz="1200" kern="1200" dirty="0" err="1">
                <a:solidFill>
                  <a:schemeClr val="tx1"/>
                </a:solidFill>
                <a:effectLst/>
                <a:latin typeface="+mn-lt"/>
                <a:ea typeface="+mn-ea"/>
                <a:cs typeface="+mn-cs"/>
              </a:rPr>
              <a:t>Badon</a:t>
            </a:r>
            <a:r>
              <a:rPr lang="en-GB" sz="1200" kern="1200" dirty="0">
                <a:solidFill>
                  <a:schemeClr val="tx1"/>
                </a:solidFill>
                <a:effectLst/>
                <a:latin typeface="+mn-lt"/>
                <a:ea typeface="+mn-ea"/>
                <a:cs typeface="+mn-cs"/>
              </a:rPr>
              <a:t> in 516. The theory that this as a misinterpretation, occurring in both texts, is supported by the fact that there is no record of such detailed emblems on shields of that date and suggests that, either one is based on the other, or that they had access to a common source, which Dumville, argues must be a set of annals. Such references to Arthur in the </a:t>
            </a:r>
            <a:r>
              <a:rPr lang="en-GB" sz="1200" i="1" kern="1200" dirty="0">
                <a:solidFill>
                  <a:schemeClr val="tx1"/>
                </a:solidFill>
                <a:effectLst/>
                <a:latin typeface="+mn-lt"/>
                <a:ea typeface="+mn-ea"/>
                <a:cs typeface="+mn-cs"/>
              </a:rPr>
              <a:t>Annales Cambriae, </a:t>
            </a:r>
            <a:r>
              <a:rPr lang="en-GB" sz="1200" kern="1200" dirty="0">
                <a:solidFill>
                  <a:schemeClr val="tx1"/>
                </a:solidFill>
                <a:effectLst/>
                <a:latin typeface="+mn-lt"/>
                <a:ea typeface="+mn-ea"/>
                <a:cs typeface="+mn-cs"/>
              </a:rPr>
              <a:t>as well as giving greater detail of his role in the battles, also provide dates, and other details missing from the </a:t>
            </a:r>
            <a:r>
              <a:rPr lang="en-GB" sz="1200" i="1" kern="1200" dirty="0">
                <a:solidFill>
                  <a:schemeClr val="tx1"/>
                </a:solidFill>
                <a:effectLst/>
                <a:latin typeface="+mn-lt"/>
                <a:ea typeface="+mn-ea"/>
                <a:cs typeface="+mn-cs"/>
              </a:rPr>
              <a:t>De </a:t>
            </a:r>
            <a:r>
              <a:rPr lang="en-GB" sz="1200" i="1" kern="1200" dirty="0" err="1">
                <a:solidFill>
                  <a:schemeClr val="tx1"/>
                </a:solidFill>
                <a:effectLst/>
                <a:latin typeface="+mn-lt"/>
                <a:ea typeface="+mn-ea"/>
                <a:cs typeface="+mn-cs"/>
              </a:rPr>
              <a:t>Excidio</a:t>
            </a:r>
            <a:r>
              <a:rPr lang="en-GB" sz="1200" i="1" kern="1200" dirty="0">
                <a:solidFill>
                  <a:schemeClr val="tx1"/>
                </a:solidFill>
                <a:effectLst/>
                <a:latin typeface="+mn-lt"/>
                <a:ea typeface="+mn-ea"/>
                <a:cs typeface="+mn-cs"/>
              </a:rPr>
              <a:t> Britanniae </a:t>
            </a:r>
            <a:r>
              <a:rPr lang="en-GB" sz="1200" kern="1200" dirty="0">
                <a:solidFill>
                  <a:schemeClr val="tx1"/>
                </a:solidFill>
                <a:effectLst/>
                <a:latin typeface="+mn-lt"/>
                <a:ea typeface="+mn-ea"/>
                <a:cs typeface="+mn-cs"/>
              </a:rPr>
              <a:t>and the </a:t>
            </a:r>
            <a:r>
              <a:rPr lang="en-GB" sz="1200" i="1" kern="1200" dirty="0">
                <a:solidFill>
                  <a:schemeClr val="tx1"/>
                </a:solidFill>
                <a:effectLst/>
                <a:latin typeface="+mn-lt"/>
                <a:ea typeface="+mn-ea"/>
                <a:cs typeface="+mn-cs"/>
              </a:rPr>
              <a:t>Historia Brittonum.</a:t>
            </a:r>
            <a:r>
              <a:rPr lang="en-GB" sz="1200" kern="1200" dirty="0">
                <a:solidFill>
                  <a:schemeClr val="tx1"/>
                </a:solidFill>
                <a:effectLst/>
                <a:latin typeface="+mn-lt"/>
                <a:ea typeface="+mn-ea"/>
                <a:cs typeface="+mn-cs"/>
              </a:rPr>
              <a:t> There is also reference to Arthur’s last battle in 537, the Battle of </a:t>
            </a:r>
            <a:r>
              <a:rPr lang="en-GB" sz="1200" i="1" kern="1200" dirty="0" err="1">
                <a:solidFill>
                  <a:schemeClr val="tx1"/>
                </a:solidFill>
                <a:effectLst/>
                <a:latin typeface="+mn-lt"/>
                <a:ea typeface="+mn-ea"/>
                <a:cs typeface="+mn-cs"/>
              </a:rPr>
              <a:t>Camlann</a:t>
            </a:r>
            <a:r>
              <a:rPr lang="en-GB" sz="1200" kern="1200" dirty="0">
                <a:solidFill>
                  <a:schemeClr val="tx1"/>
                </a:solidFill>
                <a:effectLst/>
                <a:latin typeface="+mn-lt"/>
                <a:ea typeface="+mn-ea"/>
                <a:cs typeface="+mn-cs"/>
              </a:rPr>
              <a:t>, in which Arthur and </a:t>
            </a:r>
            <a:r>
              <a:rPr lang="en-GB" sz="1200" i="1" kern="1200" dirty="0" err="1">
                <a:solidFill>
                  <a:schemeClr val="tx1"/>
                </a:solidFill>
                <a:effectLst/>
                <a:latin typeface="+mn-lt"/>
                <a:ea typeface="+mn-ea"/>
                <a:cs typeface="+mn-cs"/>
              </a:rPr>
              <a:t>Medraut</a:t>
            </a:r>
            <a:r>
              <a:rPr lang="en-GB" sz="1200" kern="1200" dirty="0">
                <a:solidFill>
                  <a:schemeClr val="tx1"/>
                </a:solidFill>
                <a:effectLst/>
                <a:latin typeface="+mn-lt"/>
                <a:ea typeface="+mn-ea"/>
                <a:cs typeface="+mn-cs"/>
              </a:rPr>
              <a:t> fell. (Reveal)</a:t>
            </a:r>
          </a:p>
          <a:p>
            <a:r>
              <a:rPr lang="en-GB" sz="1200" kern="1200" dirty="0">
                <a:solidFill>
                  <a:schemeClr val="tx1"/>
                </a:solidFill>
                <a:effectLst/>
                <a:latin typeface="+mn-lt"/>
                <a:ea typeface="+mn-ea"/>
                <a:cs typeface="+mn-cs"/>
              </a:rPr>
              <a:t>As with all of these early sources there is disagreement about interpretation, but the detail provided begins to lay the foundation for Arthur’s portrayal as a figure from history. On the other hand, the account of his single-handed slaughter of almost a thousand English warriors at </a:t>
            </a:r>
            <a:r>
              <a:rPr lang="en-GB" sz="1200" kern="1200" dirty="0" err="1">
                <a:solidFill>
                  <a:schemeClr val="tx1"/>
                </a:solidFill>
                <a:effectLst/>
                <a:latin typeface="+mn-lt"/>
                <a:ea typeface="+mn-ea"/>
                <a:cs typeface="+mn-cs"/>
              </a:rPr>
              <a:t>Badon</a:t>
            </a:r>
            <a:r>
              <a:rPr lang="en-GB" sz="1200" kern="1200" dirty="0">
                <a:solidFill>
                  <a:schemeClr val="tx1"/>
                </a:solidFill>
                <a:effectLst/>
                <a:latin typeface="+mn-lt"/>
                <a:ea typeface="+mn-ea"/>
                <a:cs typeface="+mn-cs"/>
              </a:rPr>
              <a:t> Hill, a battle previously mentioned by Gildas, (Reveal)</a:t>
            </a:r>
          </a:p>
          <a:p>
            <a:r>
              <a:rPr lang="en-GB" sz="1200" i="1" kern="1200" dirty="0">
                <a:solidFill>
                  <a:schemeClr val="tx1"/>
                </a:solidFill>
                <a:effectLst/>
                <a:latin typeface="+mn-lt"/>
                <a:ea typeface="+mn-ea"/>
                <a:cs typeface="+mn-cs"/>
              </a:rPr>
              <a:t>and in it </a:t>
            </a:r>
            <a:r>
              <a:rPr lang="en-GB" sz="1200" kern="1200" dirty="0">
                <a:solidFill>
                  <a:schemeClr val="tx1"/>
                </a:solidFill>
                <a:effectLst/>
                <a:latin typeface="+mn-lt"/>
                <a:ea typeface="+mn-ea"/>
                <a:cs typeface="+mn-cs"/>
              </a:rPr>
              <a:t>(the battle)</a:t>
            </a:r>
            <a:r>
              <a:rPr lang="en-GB" sz="1200" i="1" kern="1200" dirty="0">
                <a:solidFill>
                  <a:schemeClr val="tx1"/>
                </a:solidFill>
                <a:effectLst/>
                <a:latin typeface="+mn-lt"/>
                <a:ea typeface="+mn-ea"/>
                <a:cs typeface="+mn-cs"/>
              </a:rPr>
              <a:t> nine hundred and sixty men fell in one day, from a single charge of Arthur’s, and no one laid them low save he alone; and he was victorious in all his campaigns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if considered with the two Arthurian place-name stories, </a:t>
            </a:r>
            <a:r>
              <a:rPr lang="en-GB" sz="1200" kern="1200" dirty="0" err="1">
                <a:solidFill>
                  <a:schemeClr val="tx1"/>
                </a:solidFill>
                <a:effectLst/>
                <a:latin typeface="+mn-lt"/>
                <a:ea typeface="+mn-ea"/>
                <a:cs typeface="+mn-cs"/>
              </a:rPr>
              <a:t>Carn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Cafal</a:t>
            </a:r>
            <a:r>
              <a:rPr lang="en-GB" sz="1200" kern="1200" dirty="0">
                <a:solidFill>
                  <a:schemeClr val="tx1"/>
                </a:solidFill>
                <a:effectLst/>
                <a:latin typeface="+mn-lt"/>
                <a:ea typeface="+mn-ea"/>
                <a:cs typeface="+mn-cs"/>
              </a:rPr>
              <a:t> and the tomb of Amr, recounted in the</a:t>
            </a:r>
            <a:r>
              <a:rPr lang="en-GB" sz="1200" i="1" kern="1200" dirty="0">
                <a:solidFill>
                  <a:schemeClr val="tx1"/>
                </a:solidFill>
                <a:effectLst/>
                <a:latin typeface="+mn-lt"/>
                <a:ea typeface="+mn-ea"/>
                <a:cs typeface="+mn-cs"/>
              </a:rPr>
              <a:t> Mirabilia</a:t>
            </a:r>
            <a:r>
              <a:rPr lang="en-GB" sz="1200" kern="1200" dirty="0">
                <a:solidFill>
                  <a:schemeClr val="tx1"/>
                </a:solidFill>
                <a:effectLst/>
                <a:latin typeface="+mn-lt"/>
                <a:ea typeface="+mn-ea"/>
                <a:cs typeface="+mn-cs"/>
              </a:rPr>
              <a:t>, presents him as a mythological figure of folklore with supernatural powers and linked with particular places, rather than the Christian, warrior- leader of the Britons revealed in chapter 56 of the </a:t>
            </a:r>
            <a:r>
              <a:rPr lang="en-GB" sz="1200" i="1" kern="1200" dirty="0">
                <a:solidFill>
                  <a:schemeClr val="tx1"/>
                </a:solidFill>
                <a:effectLst/>
                <a:latin typeface="+mn-lt"/>
                <a:ea typeface="+mn-ea"/>
                <a:cs typeface="+mn-cs"/>
              </a:rPr>
              <a:t>Historia</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N.J. Higham, ‘Early Latin Sources: Fragments of a Pseudo-Historical Arthur’, in </a:t>
            </a:r>
            <a:r>
              <a:rPr lang="en-GB" sz="1200" i="1" kern="1200" dirty="0">
                <a:solidFill>
                  <a:schemeClr val="tx1"/>
                </a:solidFill>
                <a:effectLst/>
                <a:latin typeface="+mn-lt"/>
                <a:ea typeface="+mn-ea"/>
                <a:cs typeface="+mn-cs"/>
              </a:rPr>
              <a:t>A Companion to Arthurian Literature</a:t>
            </a:r>
            <a:r>
              <a:rPr lang="en-GB" sz="1200" kern="1200" dirty="0">
                <a:solidFill>
                  <a:schemeClr val="tx1"/>
                </a:solidFill>
                <a:effectLst/>
                <a:latin typeface="+mn-lt"/>
                <a:ea typeface="+mn-ea"/>
                <a:cs typeface="+mn-cs"/>
              </a:rPr>
              <a:t>, ed. Helen Fulton (Chichester: Wiley-Blackwell, 2009). p.33</a:t>
            </a:r>
          </a:p>
          <a:p>
            <a:r>
              <a:rPr lang="en-GB" sz="1200" kern="1200" dirty="0">
                <a:solidFill>
                  <a:schemeClr val="tx1"/>
                </a:solidFill>
                <a:effectLst/>
                <a:latin typeface="+mn-lt"/>
                <a:ea typeface="+mn-ea"/>
                <a:cs typeface="+mn-cs"/>
              </a:rPr>
              <a:t>David Jones, The Sleeping Lord and Other fragments (London: Faber and Faber, 2017).</a:t>
            </a:r>
          </a:p>
          <a:p>
            <a:r>
              <a:rPr lang="en-US" sz="1200" i="1" kern="1200" dirty="0" err="1">
                <a:solidFill>
                  <a:schemeClr val="tx1"/>
                </a:solidFill>
                <a:effectLst/>
                <a:latin typeface="+mn-lt"/>
                <a:ea typeface="+mn-ea"/>
                <a:cs typeface="+mn-cs"/>
              </a:rPr>
              <a:t>Nennius</a:t>
            </a:r>
            <a:r>
              <a:rPr lang="en-US" sz="1200" i="1" kern="1200" dirty="0">
                <a:solidFill>
                  <a:schemeClr val="tx1"/>
                </a:solidFill>
                <a:effectLst/>
                <a:latin typeface="+mn-lt"/>
                <a:ea typeface="+mn-ea"/>
                <a:cs typeface="+mn-cs"/>
              </a:rPr>
              <a:t>: British History and the Welsh Annals,</a:t>
            </a:r>
            <a:r>
              <a:rPr lang="en-US" sz="1200" kern="1200" dirty="0">
                <a:solidFill>
                  <a:schemeClr val="tx1"/>
                </a:solidFill>
                <a:effectLst/>
                <a:latin typeface="+mn-lt"/>
                <a:ea typeface="+mn-ea"/>
                <a:cs typeface="+mn-cs"/>
              </a:rPr>
              <a:t> ed. and trans. John Morris (London: Phillimore &amp; Co. Ltd., 1980). </a:t>
            </a:r>
            <a:r>
              <a:rPr lang="en-GB" sz="1200" i="1" kern="1200" dirty="0">
                <a:solidFill>
                  <a:schemeClr val="tx1"/>
                </a:solidFill>
                <a:effectLst/>
                <a:latin typeface="+mn-lt"/>
                <a:ea typeface="+mn-ea"/>
                <a:cs typeface="+mn-cs"/>
              </a:rPr>
              <a:t>p.35</a:t>
            </a: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ibid.</a:t>
            </a:r>
            <a:r>
              <a:rPr lang="en-GB" sz="1200" kern="1200" dirty="0">
                <a:solidFill>
                  <a:schemeClr val="tx1"/>
                </a:solidFill>
                <a:effectLst/>
                <a:latin typeface="+mn-lt"/>
                <a:ea typeface="+mn-ea"/>
                <a:cs typeface="+mn-cs"/>
              </a:rPr>
              <a:t> p.35</a:t>
            </a:r>
          </a:p>
          <a:p>
            <a:r>
              <a:rPr lang="en-GB" sz="1200" kern="1200" dirty="0">
                <a:solidFill>
                  <a:schemeClr val="tx1"/>
                </a:solidFill>
                <a:effectLst/>
                <a:latin typeface="+mn-lt"/>
                <a:ea typeface="+mn-ea"/>
                <a:cs typeface="+mn-cs"/>
              </a:rPr>
              <a:t>N.J. Higham, ‘Early Latin Sources: Fragments of a Pseudo-Historical Arthur’, in </a:t>
            </a:r>
            <a:r>
              <a:rPr lang="en-GB" sz="1200" i="1" kern="1200" dirty="0">
                <a:solidFill>
                  <a:schemeClr val="tx1"/>
                </a:solidFill>
                <a:effectLst/>
                <a:latin typeface="+mn-lt"/>
                <a:ea typeface="+mn-ea"/>
                <a:cs typeface="+mn-cs"/>
              </a:rPr>
              <a:t>A Companion to Arthurian Literature</a:t>
            </a:r>
            <a:r>
              <a:rPr lang="en-GB" sz="1200" kern="1200" dirty="0">
                <a:solidFill>
                  <a:schemeClr val="tx1"/>
                </a:solidFill>
                <a:effectLst/>
                <a:latin typeface="+mn-lt"/>
                <a:ea typeface="+mn-ea"/>
                <a:cs typeface="+mn-cs"/>
              </a:rPr>
              <a:t>, ed. Helen Fulton (Chichester: Wiley-Blackwell, 2009). pp.32-3</a:t>
            </a:r>
          </a:p>
          <a:p>
            <a:r>
              <a:rPr lang="en-US" sz="1200" i="1" kern="1200" dirty="0" err="1">
                <a:solidFill>
                  <a:schemeClr val="tx1"/>
                </a:solidFill>
                <a:effectLst/>
                <a:latin typeface="+mn-lt"/>
                <a:ea typeface="+mn-ea"/>
                <a:cs typeface="+mn-cs"/>
              </a:rPr>
              <a:t>Nennius</a:t>
            </a:r>
            <a:r>
              <a:rPr lang="en-US" sz="1200" i="1" kern="1200" dirty="0">
                <a:solidFill>
                  <a:schemeClr val="tx1"/>
                </a:solidFill>
                <a:effectLst/>
                <a:latin typeface="+mn-lt"/>
                <a:ea typeface="+mn-ea"/>
                <a:cs typeface="+mn-cs"/>
              </a:rPr>
              <a:t>: British History and the Welsh Annals,</a:t>
            </a:r>
            <a:r>
              <a:rPr lang="en-US" sz="1200" kern="1200" dirty="0">
                <a:solidFill>
                  <a:schemeClr val="tx1"/>
                </a:solidFill>
                <a:effectLst/>
                <a:latin typeface="+mn-lt"/>
                <a:ea typeface="+mn-ea"/>
                <a:cs typeface="+mn-cs"/>
              </a:rPr>
              <a:t> ed. and trans. John Morris (London: Phillimore &amp; Co. Ltd., 1980). </a:t>
            </a:r>
            <a:r>
              <a:rPr lang="en-GB" sz="1200" kern="1200" dirty="0">
                <a:solidFill>
                  <a:schemeClr val="tx1"/>
                </a:solidFill>
                <a:effectLst/>
                <a:latin typeface="+mn-lt"/>
                <a:ea typeface="+mn-ea"/>
                <a:cs typeface="+mn-cs"/>
              </a:rPr>
              <a:t>p.35</a:t>
            </a:r>
          </a:p>
          <a:p>
            <a:r>
              <a:rPr lang="en-GB" sz="1200" kern="1200" dirty="0">
                <a:solidFill>
                  <a:schemeClr val="tx1"/>
                </a:solidFill>
                <a:effectLst/>
                <a:latin typeface="+mn-lt"/>
                <a:ea typeface="+mn-ea"/>
                <a:cs typeface="+mn-cs"/>
              </a:rPr>
              <a:t>Richard Barber, </a:t>
            </a:r>
            <a:r>
              <a:rPr lang="en-GB" sz="1200" i="1" kern="1200" dirty="0">
                <a:solidFill>
                  <a:schemeClr val="tx1"/>
                </a:solidFill>
                <a:effectLst/>
                <a:latin typeface="+mn-lt"/>
                <a:ea typeface="+mn-ea"/>
                <a:cs typeface="+mn-cs"/>
              </a:rPr>
              <a:t>The Figure of Arthur</a:t>
            </a:r>
            <a:r>
              <a:rPr lang="en-GB" sz="1200" kern="1200" dirty="0">
                <a:solidFill>
                  <a:schemeClr val="tx1"/>
                </a:solidFill>
                <a:effectLst/>
                <a:latin typeface="+mn-lt"/>
                <a:ea typeface="+mn-ea"/>
                <a:cs typeface="+mn-cs"/>
              </a:rPr>
              <a:t> (London: Longman, 1972). p.101</a:t>
            </a:r>
          </a:p>
          <a:p>
            <a:r>
              <a:rPr lang="en-GB" sz="1200" kern="1200" dirty="0">
                <a:solidFill>
                  <a:schemeClr val="tx1"/>
                </a:solidFill>
                <a:effectLst/>
                <a:latin typeface="+mn-lt"/>
                <a:ea typeface="+mn-ea"/>
                <a:cs typeface="+mn-cs"/>
              </a:rPr>
              <a:t>Thomas Charles-Edwards , ‘The Arthur of History’, in </a:t>
            </a:r>
            <a:r>
              <a:rPr lang="en-GB" sz="1200" i="1" kern="1200" dirty="0">
                <a:solidFill>
                  <a:schemeClr val="tx1"/>
                </a:solidFill>
                <a:effectLst/>
                <a:latin typeface="+mn-lt"/>
                <a:ea typeface="+mn-ea"/>
                <a:cs typeface="+mn-cs"/>
              </a:rPr>
              <a:t>The Arthur of the Welsh: The Arthurian Legend in Medieval Welsh Literature</a:t>
            </a:r>
            <a:r>
              <a:rPr lang="en-GB" sz="1200" kern="1200" dirty="0">
                <a:solidFill>
                  <a:schemeClr val="tx1"/>
                </a:solidFill>
                <a:effectLst/>
                <a:latin typeface="+mn-lt"/>
                <a:ea typeface="+mn-ea"/>
                <a:cs typeface="+mn-cs"/>
              </a:rPr>
              <a:t>, eds. Rachel Bromwich, A.O.H. Jarman, Brynley F. Roberts (Cardiff: University of Wales Press, 1991). pp.26-7</a:t>
            </a:r>
          </a:p>
          <a:p>
            <a:r>
              <a:rPr lang="en-GB" sz="1200" i="1" kern="1200" dirty="0">
                <a:solidFill>
                  <a:schemeClr val="tx1"/>
                </a:solidFill>
                <a:effectLst/>
                <a:latin typeface="+mn-lt"/>
                <a:ea typeface="+mn-ea"/>
                <a:cs typeface="+mn-cs"/>
              </a:rPr>
              <a:t>ibid</a:t>
            </a:r>
            <a:r>
              <a:rPr lang="en-GB" sz="1200" kern="1200" dirty="0">
                <a:solidFill>
                  <a:schemeClr val="tx1"/>
                </a:solidFill>
                <a:effectLst/>
                <a:latin typeface="+mn-lt"/>
                <a:ea typeface="+mn-ea"/>
                <a:cs typeface="+mn-cs"/>
              </a:rPr>
              <a:t>. p.45</a:t>
            </a:r>
          </a:p>
          <a:p>
            <a:r>
              <a:rPr lang="en-US" sz="1200" i="1" kern="1200" dirty="0" err="1">
                <a:solidFill>
                  <a:schemeClr val="tx1"/>
                </a:solidFill>
                <a:effectLst/>
                <a:latin typeface="+mn-lt"/>
                <a:ea typeface="+mn-ea"/>
                <a:cs typeface="+mn-cs"/>
              </a:rPr>
              <a:t>Nennius</a:t>
            </a:r>
            <a:r>
              <a:rPr lang="en-US" sz="1200" i="1" kern="1200" dirty="0">
                <a:solidFill>
                  <a:schemeClr val="tx1"/>
                </a:solidFill>
                <a:effectLst/>
                <a:latin typeface="+mn-lt"/>
                <a:ea typeface="+mn-ea"/>
                <a:cs typeface="+mn-cs"/>
              </a:rPr>
              <a:t>: British History and the Welsh Annals,</a:t>
            </a:r>
            <a:r>
              <a:rPr lang="en-US" sz="1200" kern="1200" dirty="0">
                <a:solidFill>
                  <a:schemeClr val="tx1"/>
                </a:solidFill>
                <a:effectLst/>
                <a:latin typeface="+mn-lt"/>
                <a:ea typeface="+mn-ea"/>
                <a:cs typeface="+mn-cs"/>
              </a:rPr>
              <a:t> ed. and trans. John Morris (London: Phillimore &amp; Co. Ltd., 1980). </a:t>
            </a:r>
            <a:r>
              <a:rPr lang="en-GB" sz="1200" kern="1200" dirty="0">
                <a:solidFill>
                  <a:schemeClr val="tx1"/>
                </a:solidFill>
                <a:effectLst/>
                <a:latin typeface="+mn-lt"/>
                <a:ea typeface="+mn-ea"/>
                <a:cs typeface="+mn-cs"/>
              </a:rPr>
              <a:t>p.35</a:t>
            </a:r>
          </a:p>
          <a:p>
            <a:r>
              <a:rPr lang="en-GB" sz="1200" i="1" kern="1200" dirty="0">
                <a:solidFill>
                  <a:schemeClr val="tx1"/>
                </a:solidFill>
                <a:effectLst/>
                <a:latin typeface="+mn-lt"/>
                <a:ea typeface="+mn-ea"/>
                <a:cs typeface="+mn-cs"/>
              </a:rPr>
              <a:t>ibid</a:t>
            </a:r>
            <a:r>
              <a:rPr lang="en-GB" sz="1200" kern="1200" dirty="0">
                <a:solidFill>
                  <a:schemeClr val="tx1"/>
                </a:solidFill>
                <a:effectLst/>
                <a:latin typeface="+mn-lt"/>
                <a:ea typeface="+mn-ea"/>
                <a:cs typeface="+mn-cs"/>
              </a:rPr>
              <a:t>. p.42</a:t>
            </a:r>
          </a:p>
          <a:p>
            <a:endParaRPr lang="en-US" dirty="0"/>
          </a:p>
        </p:txBody>
      </p:sp>
      <p:sp>
        <p:nvSpPr>
          <p:cNvPr id="4" name="Slide Number Placeholder 3"/>
          <p:cNvSpPr>
            <a:spLocks noGrp="1"/>
          </p:cNvSpPr>
          <p:nvPr>
            <p:ph type="sldNum" sz="quarter" idx="5"/>
          </p:nvPr>
        </p:nvSpPr>
        <p:spPr/>
        <p:txBody>
          <a:bodyPr/>
          <a:lstStyle/>
          <a:p>
            <a:fld id="{53255946-AA9F-884F-8136-5A649118A81D}" type="slidenum">
              <a:rPr lang="en-US" smtClean="0"/>
              <a:t>8</a:t>
            </a:fld>
            <a:endParaRPr lang="en-US"/>
          </a:p>
        </p:txBody>
      </p:sp>
    </p:spTree>
    <p:extLst>
      <p:ext uri="{BB962C8B-B14F-4D97-AF65-F5344CB8AC3E}">
        <p14:creationId xmlns:p14="http://schemas.microsoft.com/office/powerpoint/2010/main" val="31587332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addition to these ostensibly historical documents, there are other pre-Galfridian texts, in the form of poetry and story, which throw some light on the character of Arthur, although they reveal more about Arthur’s world than evidence of his existence. Again, we must be careful, when considering these, to recognise that the written form in which some of them survive, reveal patterns and variations consistent with the oral tradition of the </a:t>
            </a:r>
            <a:r>
              <a:rPr lang="en-GB" sz="1200" i="1" kern="1200" dirty="0" err="1">
                <a:solidFill>
                  <a:schemeClr val="tx1"/>
                </a:solidFill>
                <a:effectLst/>
                <a:latin typeface="+mn-lt"/>
                <a:ea typeface="+mn-ea"/>
                <a:cs typeface="+mn-cs"/>
              </a:rPr>
              <a:t>cyfarwyddiaid</a:t>
            </a:r>
            <a:r>
              <a:rPr lang="en-GB" sz="1200" kern="1200" dirty="0">
                <a:solidFill>
                  <a:schemeClr val="tx1"/>
                </a:solidFill>
                <a:effectLst/>
                <a:latin typeface="+mn-lt"/>
                <a:ea typeface="+mn-ea"/>
                <a:cs typeface="+mn-cs"/>
              </a:rPr>
              <a:t> and therefore, suggestive of an earlier oral transmission. Despite the well-developed skill of the story tellers and bards in the use of references such as </a:t>
            </a:r>
            <a:r>
              <a:rPr lang="en-GB" sz="1200" i="1" kern="1200" dirty="0" err="1">
                <a:solidFill>
                  <a:schemeClr val="tx1"/>
                </a:solidFill>
                <a:effectLst/>
                <a:latin typeface="+mn-lt"/>
                <a:ea typeface="+mn-ea"/>
                <a:cs typeface="+mn-cs"/>
              </a:rPr>
              <a:t>Trioedd</a:t>
            </a:r>
            <a:r>
              <a:rPr lang="en-GB" sz="1200" i="1" kern="1200" dirty="0">
                <a:solidFill>
                  <a:schemeClr val="tx1"/>
                </a:solidFill>
                <a:effectLst/>
                <a:latin typeface="+mn-lt"/>
                <a:ea typeface="+mn-ea"/>
                <a:cs typeface="+mn-cs"/>
              </a:rPr>
              <a:t> Ynys </a:t>
            </a:r>
            <a:r>
              <a:rPr lang="en-GB" sz="1200" i="1" kern="1200" dirty="0" err="1">
                <a:solidFill>
                  <a:schemeClr val="tx1"/>
                </a:solidFill>
                <a:effectLst/>
                <a:latin typeface="+mn-lt"/>
                <a:ea typeface="+mn-ea"/>
                <a:cs typeface="+mn-cs"/>
              </a:rPr>
              <a:t>Prydein</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to memorise and transmit these narratives faithfully, they were always liable to a degree of error. The two copies of the story of </a:t>
            </a:r>
            <a:r>
              <a:rPr lang="en-GB" sz="1200" i="1" kern="1200" dirty="0" err="1">
                <a:solidFill>
                  <a:schemeClr val="tx1"/>
                </a:solidFill>
                <a:effectLst/>
                <a:latin typeface="+mn-lt"/>
                <a:ea typeface="+mn-ea"/>
                <a:cs typeface="+mn-cs"/>
              </a:rPr>
              <a:t>Culhwch</a:t>
            </a:r>
            <a:r>
              <a:rPr lang="en-GB" sz="1200" i="1" kern="1200" dirty="0">
                <a:solidFill>
                  <a:schemeClr val="tx1"/>
                </a:solidFill>
                <a:effectLst/>
                <a:latin typeface="+mn-lt"/>
                <a:ea typeface="+mn-ea"/>
                <a:cs typeface="+mn-cs"/>
              </a:rPr>
              <a:t> ac Olwen</a:t>
            </a:r>
            <a:r>
              <a:rPr lang="en-GB" sz="1200" kern="1200" dirty="0">
                <a:solidFill>
                  <a:schemeClr val="tx1"/>
                </a:solidFill>
                <a:effectLst/>
                <a:latin typeface="+mn-lt"/>
                <a:ea typeface="+mn-ea"/>
                <a:cs typeface="+mn-cs"/>
              </a:rPr>
              <a:t> from the Red Book of Hergest and the White Book of Rhydderch, however, are by an author well versed in the techniques of the </a:t>
            </a:r>
            <a:r>
              <a:rPr lang="en-GB" sz="1200" kern="1200" dirty="0" err="1">
                <a:solidFill>
                  <a:schemeClr val="tx1"/>
                </a:solidFill>
                <a:effectLst/>
                <a:latin typeface="+mn-lt"/>
                <a:ea typeface="+mn-ea"/>
                <a:cs typeface="+mn-cs"/>
              </a:rPr>
              <a:t>cyfarwyddiaid</a:t>
            </a:r>
            <a:r>
              <a:rPr lang="en-GB" sz="1200" kern="1200" dirty="0">
                <a:solidFill>
                  <a:schemeClr val="tx1"/>
                </a:solidFill>
                <a:effectLst/>
                <a:latin typeface="+mn-lt"/>
                <a:ea typeface="+mn-ea"/>
                <a:cs typeface="+mn-cs"/>
              </a:rPr>
              <a:t> both in structure and delivery. He makes use of a basic Tale-Type (AT513A) to bring together existing stories into one narrative, culminating in the hunting of the boar, </a:t>
            </a:r>
            <a:r>
              <a:rPr lang="en-GB" sz="1200" i="1" kern="1200" dirty="0">
                <a:solidFill>
                  <a:schemeClr val="tx1"/>
                </a:solidFill>
                <a:effectLst/>
                <a:latin typeface="+mn-lt"/>
                <a:ea typeface="+mn-ea"/>
                <a:cs typeface="+mn-cs"/>
              </a:rPr>
              <a:t>Twrch </a:t>
            </a:r>
            <a:r>
              <a:rPr lang="en-GB" sz="1200" i="1" kern="1200" dirty="0" err="1">
                <a:solidFill>
                  <a:schemeClr val="tx1"/>
                </a:solidFill>
                <a:effectLst/>
                <a:latin typeface="+mn-lt"/>
                <a:ea typeface="+mn-ea"/>
                <a:cs typeface="+mn-cs"/>
              </a:rPr>
              <a:t>Trwyth</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and in so doing reveals something of the structure of Arthur’s world, his court, his closest companions, Cai, Bedwyr, and </a:t>
            </a:r>
            <a:r>
              <a:rPr lang="en-GB" sz="1200" kern="1200" dirty="0" err="1">
                <a:solidFill>
                  <a:schemeClr val="tx1"/>
                </a:solidFill>
                <a:effectLst/>
                <a:latin typeface="+mn-lt"/>
                <a:ea typeface="+mn-ea"/>
                <a:cs typeface="+mn-cs"/>
              </a:rPr>
              <a:t>Gwalchmai</a:t>
            </a:r>
            <a:r>
              <a:rPr lang="en-GB" sz="1200" kern="1200" dirty="0">
                <a:solidFill>
                  <a:schemeClr val="tx1"/>
                </a:solidFill>
                <a:effectLst/>
                <a:latin typeface="+mn-lt"/>
                <a:ea typeface="+mn-ea"/>
                <a:cs typeface="+mn-cs"/>
              </a:rPr>
              <a:t>, and his role as leader, defender and monster slayer; Chief of the Kings of Britain, but more concerned with leading than ruling. The extensive Court-List, which </a:t>
            </a:r>
            <a:r>
              <a:rPr lang="en-GB" sz="1200" kern="1200" dirty="0" err="1">
                <a:solidFill>
                  <a:schemeClr val="tx1"/>
                </a:solidFill>
                <a:effectLst/>
                <a:latin typeface="+mn-lt"/>
                <a:ea typeface="+mn-ea"/>
                <a:cs typeface="+mn-cs"/>
              </a:rPr>
              <a:t>Culhwch</a:t>
            </a:r>
            <a:r>
              <a:rPr lang="en-GB" sz="1200" kern="1200" dirty="0">
                <a:solidFill>
                  <a:schemeClr val="tx1"/>
                </a:solidFill>
                <a:effectLst/>
                <a:latin typeface="+mn-lt"/>
                <a:ea typeface="+mn-ea"/>
                <a:cs typeface="+mn-cs"/>
              </a:rPr>
              <a:t> uses to persuade Arthur to stick to his promise, is a particularly useful source of detail, but is a device more usually employed to enhance the hero’s stature as, for example, in the poem </a:t>
            </a:r>
            <a:r>
              <a:rPr lang="en-GB" sz="1200" i="1" kern="1200" dirty="0">
                <a:solidFill>
                  <a:schemeClr val="tx1"/>
                </a:solidFill>
                <a:effectLst/>
                <a:latin typeface="+mn-lt"/>
                <a:ea typeface="+mn-ea"/>
                <a:cs typeface="+mn-cs"/>
              </a:rPr>
              <a:t>Pa ŵr </a:t>
            </a:r>
            <a:r>
              <a:rPr lang="en-GB" sz="1200" i="1" kern="1200" dirty="0" err="1">
                <a:solidFill>
                  <a:schemeClr val="tx1"/>
                </a:solidFill>
                <a:effectLst/>
                <a:latin typeface="+mn-lt"/>
                <a:ea typeface="+mn-ea"/>
                <a:cs typeface="+mn-cs"/>
              </a:rPr>
              <a:t>yw’r</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porthor</a:t>
            </a:r>
            <a:r>
              <a:rPr lang="en-GB" sz="1200" i="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one of a series of poems in the Black Book of Carmarthen. This begins with a dialogue between Arthur and the gatekeeper in which Arthur lists his men and their heroic exploits. It has been claimed that this poem, despite some historical references, moves the figure of Arthur from a suggested historical context to one of mythology. Similarly, in </a:t>
            </a:r>
            <a:r>
              <a:rPr lang="en-GB" sz="1200" i="1" kern="1200" dirty="0" err="1">
                <a:solidFill>
                  <a:schemeClr val="tx1"/>
                </a:solidFill>
                <a:effectLst/>
                <a:latin typeface="+mn-lt"/>
                <a:ea typeface="+mn-ea"/>
                <a:cs typeface="+mn-cs"/>
              </a:rPr>
              <a:t>Preiddiau</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Annwn</a:t>
            </a:r>
            <a:r>
              <a:rPr lang="en-GB" sz="1200" i="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the Bard draws on existing folklore, concerning an overseas expedition undertaken by Arthur, to compose a story about the rescue of a person in distress, in this case </a:t>
            </a:r>
            <a:r>
              <a:rPr lang="en-GB" sz="1200" i="1" kern="1200" dirty="0" err="1">
                <a:solidFill>
                  <a:schemeClr val="tx1"/>
                </a:solidFill>
                <a:effectLst/>
                <a:latin typeface="+mn-lt"/>
                <a:ea typeface="+mn-ea"/>
                <a:cs typeface="+mn-cs"/>
              </a:rPr>
              <a:t>Gweir</a:t>
            </a:r>
            <a:r>
              <a:rPr lang="en-GB" sz="1200" i="1" kern="1200" dirty="0">
                <a:solidFill>
                  <a:schemeClr val="tx1"/>
                </a:solidFill>
                <a:effectLst/>
                <a:latin typeface="+mn-lt"/>
                <a:ea typeface="+mn-ea"/>
                <a:cs typeface="+mn-cs"/>
              </a:rPr>
              <a:t> ap </a:t>
            </a:r>
            <a:r>
              <a:rPr lang="en-GB" sz="1200" i="1" kern="1200" dirty="0" err="1">
                <a:solidFill>
                  <a:schemeClr val="tx1"/>
                </a:solidFill>
                <a:effectLst/>
                <a:latin typeface="+mn-lt"/>
                <a:ea typeface="+mn-ea"/>
                <a:cs typeface="+mn-cs"/>
              </a:rPr>
              <a:t>Gweirioed</a:t>
            </a:r>
            <a:r>
              <a:rPr lang="en-GB" sz="1200" kern="1200" dirty="0">
                <a:solidFill>
                  <a:schemeClr val="tx1"/>
                </a:solidFill>
                <a:effectLst/>
                <a:latin typeface="+mn-lt"/>
                <a:ea typeface="+mn-ea"/>
                <a:cs typeface="+mn-cs"/>
              </a:rPr>
              <a:t>, one of the </a:t>
            </a:r>
            <a:r>
              <a:rPr lang="en-GB" sz="1200" i="1" kern="1200" dirty="0">
                <a:solidFill>
                  <a:schemeClr val="tx1"/>
                </a:solidFill>
                <a:effectLst/>
                <a:latin typeface="+mn-lt"/>
                <a:ea typeface="+mn-ea"/>
                <a:cs typeface="+mn-cs"/>
              </a:rPr>
              <a:t>Tri </a:t>
            </a:r>
            <a:r>
              <a:rPr lang="en-GB" sz="1200" i="1" kern="1200" dirty="0" err="1">
                <a:solidFill>
                  <a:schemeClr val="tx1"/>
                </a:solidFill>
                <a:effectLst/>
                <a:latin typeface="+mn-lt"/>
                <a:ea typeface="+mn-ea"/>
                <a:cs typeface="+mn-cs"/>
              </a:rPr>
              <a:t>Goruchel</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Garcharawr</a:t>
            </a:r>
            <a:r>
              <a:rPr lang="en-GB" sz="1200" i="1" kern="1200" dirty="0">
                <a:solidFill>
                  <a:schemeClr val="tx1"/>
                </a:solidFill>
                <a:effectLst/>
                <a:latin typeface="+mn-lt"/>
                <a:ea typeface="+mn-ea"/>
                <a:cs typeface="+mn-cs"/>
              </a:rPr>
              <a:t> Ynys </a:t>
            </a:r>
            <a:r>
              <a:rPr lang="en-GB" sz="1200" i="1" kern="1200" dirty="0" err="1">
                <a:solidFill>
                  <a:schemeClr val="tx1"/>
                </a:solidFill>
                <a:effectLst/>
                <a:latin typeface="+mn-lt"/>
                <a:ea typeface="+mn-ea"/>
                <a:cs typeface="+mn-cs"/>
              </a:rPr>
              <a:t>Brydein</a:t>
            </a:r>
            <a:r>
              <a:rPr lang="en-GB" sz="1200" kern="1200" dirty="0">
                <a:solidFill>
                  <a:schemeClr val="tx1"/>
                </a:solidFill>
                <a:effectLst/>
                <a:latin typeface="+mn-lt"/>
                <a:ea typeface="+mn-ea"/>
                <a:cs typeface="+mn-cs"/>
              </a:rPr>
              <a:t> who was imprisoned overseas. This presages the later literary interpretations carrying a strong moral message through the ideal of chivalry. The jig-saw begins to reveal an image of Arthur but within an indistinct border of historical probability.</a:t>
            </a:r>
          </a:p>
          <a:p>
            <a:r>
              <a:rPr lang="en-GB" sz="1200" kern="1200" dirty="0">
                <a:solidFill>
                  <a:schemeClr val="tx1"/>
                </a:solidFill>
                <a:effectLst/>
                <a:latin typeface="+mn-lt"/>
                <a:ea typeface="+mn-ea"/>
                <a:cs typeface="+mn-cs"/>
              </a:rPr>
              <a:t>O.J. </a:t>
            </a:r>
            <a:r>
              <a:rPr lang="en-GB" sz="1200" kern="1200" dirty="0" err="1">
                <a:solidFill>
                  <a:schemeClr val="tx1"/>
                </a:solidFill>
                <a:effectLst/>
                <a:latin typeface="+mn-lt"/>
                <a:ea typeface="+mn-ea"/>
                <a:cs typeface="+mn-cs"/>
              </a:rPr>
              <a:t>Padel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Arthur in Medieval Welsh Literature</a:t>
            </a:r>
            <a:r>
              <a:rPr lang="en-GB" sz="1200" kern="1200" dirty="0">
                <a:solidFill>
                  <a:schemeClr val="tx1"/>
                </a:solidFill>
                <a:effectLst/>
                <a:latin typeface="+mn-lt"/>
                <a:ea typeface="+mn-ea"/>
                <a:cs typeface="+mn-cs"/>
              </a:rPr>
              <a:t> (Cardiff: University of Wales Press, 2000). p.28</a:t>
            </a:r>
          </a:p>
          <a:p>
            <a:r>
              <a:rPr lang="en-GB" sz="1200" kern="1200" dirty="0">
                <a:solidFill>
                  <a:schemeClr val="tx1"/>
                </a:solidFill>
                <a:effectLst/>
                <a:latin typeface="+mn-lt"/>
                <a:ea typeface="+mn-ea"/>
                <a:cs typeface="+mn-cs"/>
              </a:rPr>
              <a:t>Patrick Sims-Williams, ‘The Early Welsh Arthurian Poems’, in</a:t>
            </a:r>
            <a:r>
              <a:rPr lang="en-GB" sz="1200" i="1" kern="1200" dirty="0">
                <a:solidFill>
                  <a:schemeClr val="tx1"/>
                </a:solidFill>
                <a:effectLst/>
                <a:latin typeface="+mn-lt"/>
                <a:ea typeface="+mn-ea"/>
                <a:cs typeface="+mn-cs"/>
              </a:rPr>
              <a:t> The Arthur of the Welsh: The Arthurian Legend in Medieval Welsh Literature</a:t>
            </a:r>
            <a:r>
              <a:rPr lang="en-GB" sz="1200" kern="1200" dirty="0">
                <a:solidFill>
                  <a:schemeClr val="tx1"/>
                </a:solidFill>
                <a:effectLst/>
                <a:latin typeface="+mn-lt"/>
                <a:ea typeface="+mn-ea"/>
                <a:cs typeface="+mn-cs"/>
              </a:rPr>
              <a:t>, eds. Rachel Bromwich, A.O.H. Jarman, Brynley F. Roberts (Cardiff: University of Wales Press, 1991).  p.36</a:t>
            </a:r>
          </a:p>
          <a:p>
            <a:r>
              <a:rPr lang="en-GB" sz="1200" kern="1200" dirty="0">
                <a:solidFill>
                  <a:schemeClr val="tx1"/>
                </a:solidFill>
                <a:effectLst/>
                <a:latin typeface="+mn-lt"/>
                <a:ea typeface="+mn-ea"/>
                <a:cs typeface="+mn-cs"/>
              </a:rPr>
              <a:t>Richard Barber, </a:t>
            </a:r>
            <a:r>
              <a:rPr lang="en-GB" sz="1200" i="1" kern="1200" dirty="0">
                <a:solidFill>
                  <a:schemeClr val="tx1"/>
                </a:solidFill>
                <a:effectLst/>
                <a:latin typeface="+mn-lt"/>
                <a:ea typeface="+mn-ea"/>
                <a:cs typeface="+mn-cs"/>
              </a:rPr>
              <a:t>The Figure of Arthur</a:t>
            </a:r>
            <a:r>
              <a:rPr lang="en-GB" sz="1200" kern="1200" dirty="0">
                <a:solidFill>
                  <a:schemeClr val="tx1"/>
                </a:solidFill>
                <a:effectLst/>
                <a:latin typeface="+mn-lt"/>
                <a:ea typeface="+mn-ea"/>
                <a:cs typeface="+mn-cs"/>
              </a:rPr>
              <a:t> (London: Longman, 1972). p.20</a:t>
            </a:r>
          </a:p>
          <a:p>
            <a:r>
              <a:rPr lang="en-GB" sz="1200" kern="1200" dirty="0">
                <a:solidFill>
                  <a:schemeClr val="tx1"/>
                </a:solidFill>
                <a:effectLst/>
                <a:latin typeface="+mn-lt"/>
                <a:ea typeface="+mn-ea"/>
                <a:cs typeface="+mn-cs"/>
              </a:rPr>
              <a:t>Antti Aarne and Stith Thompson, </a:t>
            </a:r>
            <a:r>
              <a:rPr lang="en-GB" sz="1200" i="1" kern="1200" dirty="0">
                <a:solidFill>
                  <a:schemeClr val="tx1"/>
                </a:solidFill>
                <a:effectLst/>
                <a:latin typeface="+mn-lt"/>
                <a:ea typeface="+mn-ea"/>
                <a:cs typeface="+mn-cs"/>
              </a:rPr>
              <a:t>Types of the Folktale</a:t>
            </a:r>
            <a:r>
              <a:rPr lang="en-GB" sz="1200" kern="1200" dirty="0">
                <a:solidFill>
                  <a:schemeClr val="tx1"/>
                </a:solidFill>
                <a:effectLst/>
                <a:latin typeface="+mn-lt"/>
                <a:ea typeface="+mn-ea"/>
                <a:cs typeface="+mn-cs"/>
              </a:rPr>
              <a:t>, (Helsinki: 1928)</a:t>
            </a:r>
          </a:p>
          <a:p>
            <a:r>
              <a:rPr lang="en-GB" sz="1200" kern="1200" dirty="0">
                <a:solidFill>
                  <a:schemeClr val="tx1"/>
                </a:solidFill>
                <a:effectLst/>
                <a:latin typeface="+mn-lt"/>
                <a:ea typeface="+mn-ea"/>
                <a:cs typeface="+mn-cs"/>
              </a:rPr>
              <a:t>Brynley F. Roberts, ‘</a:t>
            </a:r>
            <a:r>
              <a:rPr lang="en-GB" sz="1200" kern="1200" dirty="0" err="1">
                <a:solidFill>
                  <a:schemeClr val="tx1"/>
                </a:solidFill>
                <a:effectLst/>
                <a:latin typeface="+mn-lt"/>
                <a:ea typeface="+mn-ea"/>
                <a:cs typeface="+mn-cs"/>
              </a:rPr>
              <a:t>Culhwch</a:t>
            </a:r>
            <a:r>
              <a:rPr lang="en-GB" sz="1200" kern="1200" dirty="0">
                <a:solidFill>
                  <a:schemeClr val="tx1"/>
                </a:solidFill>
                <a:effectLst/>
                <a:latin typeface="+mn-lt"/>
                <a:ea typeface="+mn-ea"/>
                <a:cs typeface="+mn-cs"/>
              </a:rPr>
              <a:t> ac Olwen’, in </a:t>
            </a:r>
            <a:r>
              <a:rPr lang="en-GB" sz="1200" i="1" kern="1200" dirty="0">
                <a:solidFill>
                  <a:schemeClr val="tx1"/>
                </a:solidFill>
                <a:effectLst/>
                <a:latin typeface="+mn-lt"/>
                <a:ea typeface="+mn-ea"/>
                <a:cs typeface="+mn-cs"/>
              </a:rPr>
              <a:t>The Arthur of the Welsh: The Arthurian Legend in Medieval Welsh Literature</a:t>
            </a:r>
            <a:r>
              <a:rPr lang="en-GB" sz="1200" kern="1200" dirty="0">
                <a:solidFill>
                  <a:schemeClr val="tx1"/>
                </a:solidFill>
                <a:effectLst/>
                <a:latin typeface="+mn-lt"/>
                <a:ea typeface="+mn-ea"/>
                <a:cs typeface="+mn-cs"/>
              </a:rPr>
              <a:t>, eds. Rachel Bromwich, A.O.H. Jarman, Brynley F. Roberts (Cardiff: University of Wales Press, 1991). pp.77-9</a:t>
            </a:r>
          </a:p>
          <a:p>
            <a:r>
              <a:rPr lang="en-GB" sz="1200" kern="1200" dirty="0">
                <a:solidFill>
                  <a:schemeClr val="tx1"/>
                </a:solidFill>
                <a:effectLst/>
                <a:latin typeface="+mn-lt"/>
                <a:ea typeface="+mn-ea"/>
                <a:cs typeface="+mn-cs"/>
              </a:rPr>
              <a:t>Jon B. Coe and Simon Young, </a:t>
            </a:r>
            <a:r>
              <a:rPr lang="en-GB" sz="1200" i="1" kern="1200" dirty="0">
                <a:solidFill>
                  <a:schemeClr val="tx1"/>
                </a:solidFill>
                <a:effectLst/>
                <a:latin typeface="+mn-lt"/>
                <a:ea typeface="+mn-ea"/>
                <a:cs typeface="+mn-cs"/>
              </a:rPr>
              <a:t>The Celtic Sources for the Arthurian Legend</a:t>
            </a:r>
            <a:r>
              <a:rPr lang="en-GB" sz="1200" kern="1200" dirty="0">
                <a:solidFill>
                  <a:schemeClr val="tx1"/>
                </a:solidFill>
                <a:effectLst/>
                <a:latin typeface="+mn-lt"/>
                <a:ea typeface="+mn-ea"/>
                <a:cs typeface="+mn-cs"/>
              </a:rPr>
              <a:t> (Burnham-on-Sea: Llanerch Press, 1995). pp.127-33</a:t>
            </a:r>
          </a:p>
          <a:p>
            <a:r>
              <a:rPr lang="en-US" sz="1200" i="1" kern="1200" dirty="0" err="1">
                <a:solidFill>
                  <a:schemeClr val="tx1"/>
                </a:solidFill>
                <a:effectLst/>
                <a:latin typeface="+mn-lt"/>
                <a:ea typeface="+mn-ea"/>
                <a:cs typeface="+mn-cs"/>
              </a:rPr>
              <a:t>Trioedd</a:t>
            </a:r>
            <a:r>
              <a:rPr lang="en-US" sz="1200" i="1" kern="1200" dirty="0">
                <a:solidFill>
                  <a:schemeClr val="tx1"/>
                </a:solidFill>
                <a:effectLst/>
                <a:latin typeface="+mn-lt"/>
                <a:ea typeface="+mn-ea"/>
                <a:cs typeface="+mn-cs"/>
              </a:rPr>
              <a:t> Ynys </a:t>
            </a:r>
            <a:r>
              <a:rPr lang="en-US" sz="1200" i="1" kern="1200" dirty="0" err="1">
                <a:solidFill>
                  <a:schemeClr val="tx1"/>
                </a:solidFill>
                <a:effectLst/>
                <a:latin typeface="+mn-lt"/>
                <a:ea typeface="+mn-ea"/>
                <a:cs typeface="+mn-cs"/>
              </a:rPr>
              <a:t>Prydein</a:t>
            </a:r>
            <a:r>
              <a:rPr lang="en-US" sz="1200" i="1" kern="1200" dirty="0">
                <a:solidFill>
                  <a:schemeClr val="tx1"/>
                </a:solidFill>
                <a:effectLst/>
                <a:latin typeface="+mn-lt"/>
                <a:ea typeface="+mn-ea"/>
                <a:cs typeface="+mn-cs"/>
              </a:rPr>
              <a:t>: The Triads of the Island of Britain</a:t>
            </a:r>
            <a:r>
              <a:rPr lang="en-US" sz="1200" kern="1200" dirty="0">
                <a:solidFill>
                  <a:schemeClr val="tx1"/>
                </a:solidFill>
                <a:effectLst/>
                <a:latin typeface="+mn-lt"/>
                <a:ea typeface="+mn-ea"/>
                <a:cs typeface="+mn-cs"/>
              </a:rPr>
              <a:t>, ed. and trans. Rachel Bromwich (Cardiff: University of Wales Press, 2014). </a:t>
            </a:r>
            <a:r>
              <a:rPr lang="en-GB" sz="1200" kern="1200" dirty="0">
                <a:solidFill>
                  <a:schemeClr val="tx1"/>
                </a:solidFill>
                <a:effectLst/>
                <a:latin typeface="+mn-lt"/>
                <a:ea typeface="+mn-ea"/>
                <a:cs typeface="+mn-cs"/>
              </a:rPr>
              <a:t>pp.146-9</a:t>
            </a:r>
          </a:p>
          <a:p>
            <a:r>
              <a:rPr lang="en-GB" sz="1200" kern="1200" dirty="0">
                <a:solidFill>
                  <a:schemeClr val="tx1"/>
                </a:solidFill>
                <a:effectLst/>
                <a:latin typeface="+mn-lt"/>
                <a:ea typeface="+mn-ea"/>
                <a:cs typeface="+mn-cs"/>
              </a:rPr>
              <a:t>O.J. </a:t>
            </a:r>
            <a:r>
              <a:rPr lang="en-GB" sz="1200" kern="1200" dirty="0" err="1">
                <a:solidFill>
                  <a:schemeClr val="tx1"/>
                </a:solidFill>
                <a:effectLst/>
                <a:latin typeface="+mn-lt"/>
                <a:ea typeface="+mn-ea"/>
                <a:cs typeface="+mn-cs"/>
              </a:rPr>
              <a:t>Padel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Arthur in Medieval Welsh Literature</a:t>
            </a:r>
            <a:r>
              <a:rPr lang="en-GB" sz="1200" kern="1200" dirty="0">
                <a:solidFill>
                  <a:schemeClr val="tx1"/>
                </a:solidFill>
                <a:effectLst/>
                <a:latin typeface="+mn-lt"/>
                <a:ea typeface="+mn-ea"/>
                <a:cs typeface="+mn-cs"/>
              </a:rPr>
              <a:t> (Cardiff: University of Wales Press, 2000). pp.34-5</a:t>
            </a:r>
          </a:p>
          <a:p>
            <a:endParaRPr lang="en-US" dirty="0"/>
          </a:p>
        </p:txBody>
      </p:sp>
      <p:sp>
        <p:nvSpPr>
          <p:cNvPr id="4" name="Slide Number Placeholder 3"/>
          <p:cNvSpPr>
            <a:spLocks noGrp="1"/>
          </p:cNvSpPr>
          <p:nvPr>
            <p:ph type="sldNum" sz="quarter" idx="5"/>
          </p:nvPr>
        </p:nvSpPr>
        <p:spPr/>
        <p:txBody>
          <a:bodyPr/>
          <a:lstStyle/>
          <a:p>
            <a:fld id="{53255946-AA9F-884F-8136-5A649118A81D}" type="slidenum">
              <a:rPr lang="en-US" smtClean="0"/>
              <a:t>9</a:t>
            </a:fld>
            <a:endParaRPr lang="en-US"/>
          </a:p>
        </p:txBody>
      </p:sp>
    </p:spTree>
    <p:extLst>
      <p:ext uri="{BB962C8B-B14F-4D97-AF65-F5344CB8AC3E}">
        <p14:creationId xmlns:p14="http://schemas.microsoft.com/office/powerpoint/2010/main" val="7845092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evidence considered so far suggests that, while it may be possible to claim some biographical details for a historical Arthur, these are obfuscated by his portrayal as a mythological character, capable of entry to a parallel land of magic where he overcomes giants, witches and other monsters. The </a:t>
            </a:r>
            <a:r>
              <a:rPr lang="en-GB" sz="1200" i="1" kern="1200" dirty="0">
                <a:solidFill>
                  <a:schemeClr val="tx1"/>
                </a:solidFill>
                <a:effectLst/>
                <a:latin typeface="+mn-lt"/>
                <a:ea typeface="+mn-ea"/>
                <a:cs typeface="+mn-cs"/>
              </a:rPr>
              <a:t>Annales Cambriae</a:t>
            </a:r>
            <a:r>
              <a:rPr lang="en-GB" sz="1200" kern="1200" dirty="0">
                <a:solidFill>
                  <a:schemeClr val="tx1"/>
                </a:solidFill>
                <a:effectLst/>
                <a:latin typeface="+mn-lt"/>
                <a:ea typeface="+mn-ea"/>
                <a:cs typeface="+mn-cs"/>
              </a:rPr>
              <a:t> provides dates for two of Arthur’s battles, </a:t>
            </a:r>
            <a:r>
              <a:rPr lang="en-GB" sz="1200" kern="1200" dirty="0" err="1">
                <a:solidFill>
                  <a:schemeClr val="tx1"/>
                </a:solidFill>
                <a:effectLst/>
                <a:latin typeface="+mn-lt"/>
                <a:ea typeface="+mn-ea"/>
                <a:cs typeface="+mn-cs"/>
              </a:rPr>
              <a:t>Badon</a:t>
            </a:r>
            <a:r>
              <a:rPr lang="en-GB" sz="1200" kern="1200" dirty="0">
                <a:solidFill>
                  <a:schemeClr val="tx1"/>
                </a:solidFill>
                <a:effectLst/>
                <a:latin typeface="+mn-lt"/>
                <a:ea typeface="+mn-ea"/>
                <a:cs typeface="+mn-cs"/>
              </a:rPr>
              <a:t> (516) and </a:t>
            </a:r>
            <a:r>
              <a:rPr lang="en-GB" sz="1200" kern="1200" dirty="0" err="1">
                <a:solidFill>
                  <a:schemeClr val="tx1"/>
                </a:solidFill>
                <a:effectLst/>
                <a:latin typeface="+mn-lt"/>
                <a:ea typeface="+mn-ea"/>
                <a:cs typeface="+mn-cs"/>
              </a:rPr>
              <a:t>Camlann</a:t>
            </a:r>
            <a:r>
              <a:rPr lang="en-GB" sz="1200" kern="1200" dirty="0">
                <a:solidFill>
                  <a:schemeClr val="tx1"/>
                </a:solidFill>
                <a:effectLst/>
                <a:latin typeface="+mn-lt"/>
                <a:ea typeface="+mn-ea"/>
                <a:cs typeface="+mn-cs"/>
              </a:rPr>
              <a:t> (537), but doubts have been expressed as to their accuracy. Many believe that they probably took place about fifteen years earlier, which is consistent with Gildas who was born in about 496, the same year as </a:t>
            </a:r>
            <a:r>
              <a:rPr lang="en-GB" sz="1200" kern="1200" dirty="0" err="1">
                <a:solidFill>
                  <a:schemeClr val="tx1"/>
                </a:solidFill>
                <a:effectLst/>
                <a:latin typeface="+mn-lt"/>
                <a:ea typeface="+mn-ea"/>
                <a:cs typeface="+mn-cs"/>
              </a:rPr>
              <a:t>Badon</a:t>
            </a:r>
            <a:r>
              <a:rPr lang="en-GB" sz="1200" kern="1200" dirty="0">
                <a:solidFill>
                  <a:schemeClr val="tx1"/>
                </a:solidFill>
                <a:effectLst/>
                <a:latin typeface="+mn-lt"/>
                <a:ea typeface="+mn-ea"/>
                <a:cs typeface="+mn-cs"/>
              </a:rPr>
              <a:t>. This implies that Arthur could not have been born later than about 465, which also matches up with the reference to an Arthur in the </a:t>
            </a:r>
            <a:r>
              <a:rPr lang="en-GB" sz="1200" i="1" kern="1200" dirty="0">
                <a:solidFill>
                  <a:schemeClr val="tx1"/>
                </a:solidFill>
                <a:effectLst/>
                <a:latin typeface="+mn-lt"/>
                <a:ea typeface="+mn-ea"/>
                <a:cs typeface="+mn-cs"/>
              </a:rPr>
              <a:t>Gododdin,</a:t>
            </a:r>
            <a:r>
              <a:rPr lang="en-GB" sz="1200" kern="1200" dirty="0">
                <a:solidFill>
                  <a:schemeClr val="tx1"/>
                </a:solidFill>
                <a:effectLst/>
                <a:latin typeface="+mn-lt"/>
                <a:ea typeface="+mn-ea"/>
                <a:cs typeface="+mn-cs"/>
              </a:rPr>
              <a:t> but which of the four or five British Arthurs of that period is unclear and the beginnings of a solution to the puzzle remain tantalisingly out of reach. His name appears to be derived from the common Roman name </a:t>
            </a:r>
            <a:r>
              <a:rPr lang="en-GB" sz="1200" kern="1200" dirty="0" err="1">
                <a:solidFill>
                  <a:schemeClr val="tx1"/>
                </a:solidFill>
                <a:effectLst/>
                <a:latin typeface="+mn-lt"/>
                <a:ea typeface="+mn-ea"/>
                <a:cs typeface="+mn-cs"/>
              </a:rPr>
              <a:t>Artorius</a:t>
            </a:r>
            <a:r>
              <a:rPr lang="en-GB" sz="1200" kern="1200" dirty="0">
                <a:solidFill>
                  <a:schemeClr val="tx1"/>
                </a:solidFill>
                <a:effectLst/>
                <a:latin typeface="+mn-lt"/>
                <a:ea typeface="+mn-ea"/>
                <a:cs typeface="+mn-cs"/>
              </a:rPr>
              <a:t>, and he may have been one of a series of post-Roman, British chieftains who led the resistance against the Saxons, following the departure of Ambrosius Aurelianus and may have been practised in Roman military tactics. These skills, although there is no archaeological evidence to support a cavalry force, may have helped establish his position, as the leader of the British tribal forces, in their campaigns against the Saxons. The list of his campaigns in the </a:t>
            </a:r>
            <a:r>
              <a:rPr lang="en-GB" sz="1200" i="1" kern="1200" dirty="0">
                <a:solidFill>
                  <a:schemeClr val="tx1"/>
                </a:solidFill>
                <a:effectLst/>
                <a:latin typeface="+mn-lt"/>
                <a:ea typeface="+mn-ea"/>
                <a:cs typeface="+mn-cs"/>
              </a:rPr>
              <a:t>Historia Brittonum</a:t>
            </a:r>
            <a:r>
              <a:rPr lang="en-GB" sz="1200" kern="1200" dirty="0">
                <a:solidFill>
                  <a:schemeClr val="tx1"/>
                </a:solidFill>
                <a:effectLst/>
                <a:latin typeface="+mn-lt"/>
                <a:ea typeface="+mn-ea"/>
                <a:cs typeface="+mn-cs"/>
              </a:rPr>
              <a:t> identifies twelve battles but it is difficult to identify where many of these took place, or indeed whether some were added to create a Biblical parallel in support of the writer’s main intention. Their suggested locations, however, cover a huge area extending from southern Scotland, through northern England, Wales, Cornwall and south-east England, so while there are possible pointers towards a historical, Brythonic Arthur, the constant possibility of authorial bias towards a particular objective, make it difficult to show that he existed outside the world of mythology and legend.</a:t>
            </a:r>
          </a:p>
          <a:p>
            <a:r>
              <a:rPr lang="en-GB" sz="1200" kern="1200" dirty="0">
                <a:solidFill>
                  <a:schemeClr val="tx1"/>
                </a:solidFill>
                <a:effectLst/>
                <a:latin typeface="+mn-lt"/>
                <a:ea typeface="+mn-ea"/>
                <a:cs typeface="+mn-cs"/>
              </a:rPr>
              <a:t>Kenneth Hurlstone Jackson, </a:t>
            </a:r>
            <a:r>
              <a:rPr lang="en-GB" sz="1200" i="1" kern="1200" dirty="0">
                <a:solidFill>
                  <a:schemeClr val="tx1"/>
                </a:solidFill>
                <a:effectLst/>
                <a:latin typeface="+mn-lt"/>
                <a:ea typeface="+mn-ea"/>
                <a:cs typeface="+mn-cs"/>
              </a:rPr>
              <a:t>The Arthur of History</a:t>
            </a:r>
            <a:r>
              <a:rPr lang="en-GB" sz="1200" kern="1200" dirty="0">
                <a:solidFill>
                  <a:schemeClr val="tx1"/>
                </a:solidFill>
                <a:effectLst/>
                <a:latin typeface="+mn-lt"/>
                <a:ea typeface="+mn-ea"/>
                <a:cs typeface="+mn-cs"/>
              </a:rPr>
              <a:t> in </a:t>
            </a:r>
            <a:r>
              <a:rPr lang="en-GB" sz="1200" i="1" kern="1200" dirty="0">
                <a:solidFill>
                  <a:schemeClr val="tx1"/>
                </a:solidFill>
                <a:effectLst/>
                <a:latin typeface="+mn-lt"/>
                <a:ea typeface="+mn-ea"/>
                <a:cs typeface="+mn-cs"/>
              </a:rPr>
              <a:t>Arthurian Literature in the Middle Ages: A Collaborative History,</a:t>
            </a:r>
            <a:r>
              <a:rPr lang="en-GB" sz="1200" kern="1200" dirty="0">
                <a:solidFill>
                  <a:schemeClr val="tx1"/>
                </a:solidFill>
                <a:effectLst/>
                <a:latin typeface="+mn-lt"/>
                <a:ea typeface="+mn-ea"/>
                <a:cs typeface="+mn-cs"/>
              </a:rPr>
              <a:t> ed. Roger Sherman Loomis (Oxford: Clarendon Press, 1959). p.5</a:t>
            </a:r>
          </a:p>
          <a:p>
            <a:r>
              <a:rPr lang="en-GB" sz="1200" kern="1200" dirty="0">
                <a:solidFill>
                  <a:schemeClr val="tx1"/>
                </a:solidFill>
                <a:effectLst/>
                <a:latin typeface="+mn-lt"/>
                <a:ea typeface="+mn-ea"/>
                <a:cs typeface="+mn-cs"/>
              </a:rPr>
              <a:t>Richard Barber, </a:t>
            </a:r>
            <a:r>
              <a:rPr lang="en-GB" sz="1200" i="1" kern="1200" dirty="0">
                <a:solidFill>
                  <a:schemeClr val="tx1"/>
                </a:solidFill>
                <a:effectLst/>
                <a:latin typeface="+mn-lt"/>
                <a:ea typeface="+mn-ea"/>
                <a:cs typeface="+mn-cs"/>
              </a:rPr>
              <a:t>The Figure of Arthur</a:t>
            </a:r>
            <a:r>
              <a:rPr lang="en-GB" sz="1200" kern="1200" dirty="0">
                <a:solidFill>
                  <a:schemeClr val="tx1"/>
                </a:solidFill>
                <a:effectLst/>
                <a:latin typeface="+mn-lt"/>
                <a:ea typeface="+mn-ea"/>
                <a:cs typeface="+mn-cs"/>
              </a:rPr>
              <a:t> (London: Longman, 1972). pp.11-12</a:t>
            </a:r>
          </a:p>
          <a:p>
            <a:endParaRPr lang="en-US" dirty="0"/>
          </a:p>
        </p:txBody>
      </p:sp>
      <p:sp>
        <p:nvSpPr>
          <p:cNvPr id="4" name="Slide Number Placeholder 3"/>
          <p:cNvSpPr>
            <a:spLocks noGrp="1"/>
          </p:cNvSpPr>
          <p:nvPr>
            <p:ph type="sldNum" sz="quarter" idx="5"/>
          </p:nvPr>
        </p:nvSpPr>
        <p:spPr/>
        <p:txBody>
          <a:bodyPr/>
          <a:lstStyle/>
          <a:p>
            <a:fld id="{53255946-AA9F-884F-8136-5A649118A81D}" type="slidenum">
              <a:rPr lang="en-US" smtClean="0"/>
              <a:t>10</a:t>
            </a:fld>
            <a:endParaRPr lang="en-US"/>
          </a:p>
        </p:txBody>
      </p:sp>
    </p:spTree>
    <p:extLst>
      <p:ext uri="{BB962C8B-B14F-4D97-AF65-F5344CB8AC3E}">
        <p14:creationId xmlns:p14="http://schemas.microsoft.com/office/powerpoint/2010/main" val="20011390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is from this, uncertain, starting point that we must consider Geoffrey of Monmouth’s History of the Kings of Britain, which appeared by January 1139. It was written for a Norman audience by a man, probably born in Wales but with strong Breton connections. He may have had access to the earlier Arthurian material already discussed, as well as a knowledge of Welsh and Breton folklore, but also claims to have in his possession an additional text, now lost,</a:t>
            </a:r>
          </a:p>
          <a:p>
            <a:r>
              <a:rPr lang="en-GB" sz="1200" i="1" kern="1200" dirty="0">
                <a:solidFill>
                  <a:schemeClr val="tx1"/>
                </a:solidFill>
                <a:effectLst/>
                <a:latin typeface="+mn-lt"/>
                <a:ea typeface="+mn-ea"/>
                <a:cs typeface="+mn-cs"/>
              </a:rPr>
              <a:t>a very ancient book in the British language which set out in a consecutive and orderly fashion the acts of all (the kings) from Brutus, the first king of the Britons, down to </a:t>
            </a:r>
            <a:r>
              <a:rPr lang="en-GB" sz="1200" i="1" kern="1200" dirty="0" err="1">
                <a:solidFill>
                  <a:schemeClr val="tx1"/>
                </a:solidFill>
                <a:effectLst/>
                <a:latin typeface="+mn-lt"/>
                <a:ea typeface="+mn-ea"/>
                <a:cs typeface="+mn-cs"/>
              </a:rPr>
              <a:t>Cadwaladrus</a:t>
            </a:r>
            <a:r>
              <a:rPr lang="en-GB" sz="1200" i="1" kern="1200" dirty="0">
                <a:solidFill>
                  <a:schemeClr val="tx1"/>
                </a:solidFill>
                <a:effectLst/>
                <a:latin typeface="+mn-lt"/>
                <a:ea typeface="+mn-ea"/>
                <a:cs typeface="+mn-cs"/>
              </a:rPr>
              <a:t>, the son of </a:t>
            </a:r>
            <a:r>
              <a:rPr lang="en-GB" sz="1200" i="1" kern="1200" dirty="0" err="1">
                <a:solidFill>
                  <a:schemeClr val="tx1"/>
                </a:solidFill>
                <a:effectLst/>
                <a:latin typeface="+mn-lt"/>
                <a:ea typeface="+mn-ea"/>
                <a:cs typeface="+mn-cs"/>
              </a:rPr>
              <a:t>Cadwallo</a:t>
            </a:r>
            <a:r>
              <a:rPr lang="en-GB" sz="1200" i="1" kern="1200" dirty="0">
                <a:solidFill>
                  <a:schemeClr val="tx1"/>
                </a:solidFill>
                <a:effectLst/>
                <a:latin typeface="+mn-lt"/>
                <a:ea typeface="+mn-ea"/>
                <a:cs typeface="+mn-cs"/>
              </a:rPr>
              <a:t>, in a style of great beauty.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brought to him from Brittany by Walter, Archdeacon of Oxford. Geoffrey may have had only fragmentary knowledge of the early history of Britain, but this allowed him the freedom to invent new episodes and characters in order to fill in any gaps in the narrative history and to construct a continuous, animated account of events, with Arthur playing a pivotal role, giving a perceived authenticity to the whole, greater than the fragments of historical fact which prompted its composition. At the heart of the </a:t>
            </a:r>
            <a:r>
              <a:rPr lang="en-GB" sz="1200" i="1" kern="1200" dirty="0">
                <a:solidFill>
                  <a:schemeClr val="tx1"/>
                </a:solidFill>
                <a:effectLst/>
                <a:latin typeface="+mn-lt"/>
                <a:ea typeface="+mn-ea"/>
                <a:cs typeface="+mn-cs"/>
              </a:rPr>
              <a:t>Historia Regum Britanniae </a:t>
            </a:r>
            <a:r>
              <a:rPr lang="en-GB" sz="1200" kern="1200" dirty="0">
                <a:solidFill>
                  <a:schemeClr val="tx1"/>
                </a:solidFill>
                <a:effectLst/>
                <a:latin typeface="+mn-lt"/>
                <a:ea typeface="+mn-ea"/>
                <a:cs typeface="+mn-cs"/>
              </a:rPr>
              <a:t>is the concept of one nation, led by a single king, which loses sovereignty to the Saxons, but, as prophesised, experiences a period of success under Arthur’s leadership and, because of the ambiguous nature of his demise, provokes the suggestion of future triumphs. </a:t>
            </a:r>
          </a:p>
          <a:p>
            <a:r>
              <a:rPr lang="en-GB" sz="1200" kern="1200" dirty="0">
                <a:solidFill>
                  <a:schemeClr val="tx1"/>
                </a:solidFill>
                <a:effectLst/>
                <a:latin typeface="+mn-lt"/>
                <a:ea typeface="+mn-ea"/>
                <a:cs typeface="+mn-cs"/>
              </a:rPr>
              <a:t>Such was the popularity of Geoffrey’s history, that it marks a watershed in Arthurian literature with Arthur emerging from a purely Brythonic background into a wider European context where subsequent writers have continued to develop a narrative and character for him to suit the needs and fashions of the time. It is, in my view, this lack of incontestable biographical detail, within a minimal historical record but immersed in traditional oral material, which allowed Geoffrey the freedom to weave his knowledge of Breton and British folklore, including place-names with Arthurian links, into the framework of the </a:t>
            </a:r>
            <a:r>
              <a:rPr lang="en-GB" sz="1200" i="1" kern="1200" dirty="0">
                <a:solidFill>
                  <a:schemeClr val="tx1"/>
                </a:solidFill>
                <a:effectLst/>
                <a:latin typeface="+mn-lt"/>
                <a:ea typeface="+mn-ea"/>
                <a:cs typeface="+mn-cs"/>
              </a:rPr>
              <a:t>Historia Brittonum</a:t>
            </a:r>
            <a:r>
              <a:rPr lang="en-GB" sz="1200" kern="1200" dirty="0">
                <a:solidFill>
                  <a:schemeClr val="tx1"/>
                </a:solidFill>
                <a:effectLst/>
                <a:latin typeface="+mn-lt"/>
                <a:ea typeface="+mn-ea"/>
                <a:cs typeface="+mn-cs"/>
              </a:rPr>
              <a:t>. Chrétien de Troyes, writing in the third quarter of the twelfth-century, was similarly able to draw on oral sources of Breton lore and Celtic myth, as well as a limited range of texts, including a French translation of Geoffrey’s Historia, to invent new detail, consistent with international folk themes, in his composition of the first romances set in the Arthurian court with its familiar cast of characters. They, rather than the weak historical record, have inspired later writers, such as Thomas Malory working at the end of the fifteenth-century, to develop the themes of chivalry and, in the Grail quest, to continue the theme of the transformation of the repentant sinner (Lancelot) to saintly hermit. They provide a pattern for living, reminiscent of the </a:t>
            </a:r>
            <a:r>
              <a:rPr lang="en-GB" sz="1200" i="1" kern="1200" dirty="0">
                <a:solidFill>
                  <a:schemeClr val="tx1"/>
                </a:solidFill>
                <a:effectLst/>
                <a:latin typeface="+mn-lt"/>
                <a:ea typeface="+mn-ea"/>
                <a:cs typeface="+mn-cs"/>
              </a:rPr>
              <a:t>mirror for princes</a:t>
            </a:r>
            <a:r>
              <a:rPr lang="en-GB" sz="1200" kern="1200" dirty="0">
                <a:solidFill>
                  <a:schemeClr val="tx1"/>
                </a:solidFill>
                <a:effectLst/>
                <a:latin typeface="+mn-lt"/>
                <a:ea typeface="+mn-ea"/>
                <a:cs typeface="+mn-cs"/>
              </a:rPr>
              <a:t> model proposed for the </a:t>
            </a:r>
            <a:r>
              <a:rPr lang="en-GB" sz="1200" i="1" kern="1200" dirty="0">
                <a:solidFill>
                  <a:schemeClr val="tx1"/>
                </a:solidFill>
                <a:effectLst/>
                <a:latin typeface="+mn-lt"/>
                <a:ea typeface="+mn-ea"/>
                <a:cs typeface="+mn-cs"/>
              </a:rPr>
              <a:t>Mabinogi</a:t>
            </a:r>
            <a:r>
              <a:rPr lang="en-GB" sz="1200" kern="1200" dirty="0">
                <a:solidFill>
                  <a:schemeClr val="tx1"/>
                </a:solidFill>
                <a:effectLst/>
                <a:latin typeface="+mn-lt"/>
                <a:ea typeface="+mn-ea"/>
                <a:cs typeface="+mn-cs"/>
              </a:rPr>
              <a:t>. Malory’s narrative was composed at a time when Geoffrey of Monmouth’s </a:t>
            </a:r>
            <a:r>
              <a:rPr lang="en-GB" sz="1200" i="1" kern="1200" dirty="0">
                <a:solidFill>
                  <a:schemeClr val="tx1"/>
                </a:solidFill>
                <a:effectLst/>
                <a:latin typeface="+mn-lt"/>
                <a:ea typeface="+mn-ea"/>
                <a:cs typeface="+mn-cs"/>
              </a:rPr>
              <a:t>Historia </a:t>
            </a:r>
            <a:r>
              <a:rPr lang="en-GB" sz="1200" kern="1200" dirty="0">
                <a:solidFill>
                  <a:schemeClr val="tx1"/>
                </a:solidFill>
                <a:effectLst/>
                <a:latin typeface="+mn-lt"/>
                <a:ea typeface="+mn-ea"/>
                <a:cs typeface="+mn-cs"/>
              </a:rPr>
              <a:t>was believed to be largely factual and Arthur, therefore, a historical figure whose exploits, and those of his knights, had been recorded in the French romance sources by contemporary observers. While these pseudo-historical sources, as the discussion has shown, cannot be verified, they do reveal something of the strength of belief in the veracity of the Arthurian literature available to medieval audiences.</a:t>
            </a:r>
          </a:p>
          <a:p>
            <a:r>
              <a:rPr lang="en-GB" sz="1200" kern="1200" dirty="0">
                <a:solidFill>
                  <a:schemeClr val="tx1"/>
                </a:solidFill>
                <a:effectLst/>
                <a:latin typeface="+mn-lt"/>
                <a:ea typeface="+mn-ea"/>
                <a:cs typeface="+mn-cs"/>
              </a:rPr>
              <a:t>While writers from Shakespeare to the present day have always felt able to loosen the constraining chains of historical fact in the pursuit of a convincing tale, or to provide propaganda for political, or religious causes, the existing contemporary record exposes the extent of their invention. There is nothing like this for Arthur, so pseudo-histories and folklore take on an authenticity which is less easy to challenge. Geoffrey aspired to present Arthur as a credible historical figure, acceptable in contemporary terms, both literary and realistic. The </a:t>
            </a:r>
            <a:r>
              <a:rPr lang="en-GB" sz="1200" i="1" kern="1200" dirty="0">
                <a:solidFill>
                  <a:schemeClr val="tx1"/>
                </a:solidFill>
                <a:effectLst/>
                <a:latin typeface="+mn-lt"/>
                <a:ea typeface="+mn-ea"/>
                <a:cs typeface="+mn-cs"/>
              </a:rPr>
              <a:t>Historia Regum Britanniae</a:t>
            </a:r>
            <a:r>
              <a:rPr lang="en-GB" sz="1200" kern="1200" dirty="0">
                <a:solidFill>
                  <a:schemeClr val="tx1"/>
                </a:solidFill>
                <a:effectLst/>
                <a:latin typeface="+mn-lt"/>
                <a:ea typeface="+mn-ea"/>
                <a:cs typeface="+mn-cs"/>
              </a:rPr>
              <a:t> established Arthur as a figure so important to medieval society that writers were motivated to manipulate his story for their own purposes, as in the twelfth century </a:t>
            </a:r>
            <a:r>
              <a:rPr lang="en-GB" sz="1200" i="1" kern="1200" dirty="0">
                <a:solidFill>
                  <a:schemeClr val="tx1"/>
                </a:solidFill>
                <a:effectLst/>
                <a:latin typeface="+mn-lt"/>
                <a:ea typeface="+mn-ea"/>
                <a:cs typeface="+mn-cs"/>
              </a:rPr>
              <a:t>Vitae Sanctorum Cambriae,</a:t>
            </a:r>
            <a:r>
              <a:rPr lang="en-GB" sz="1200" kern="1200" dirty="0">
                <a:solidFill>
                  <a:schemeClr val="tx1"/>
                </a:solidFill>
                <a:effectLst/>
                <a:latin typeface="+mn-lt"/>
                <a:ea typeface="+mn-ea"/>
                <a:cs typeface="+mn-cs"/>
              </a:rPr>
              <a:t> where Arthur as a temporal lord is used as a foil for the saint in order to raise the profile of the associated religious house and thereby establish property rights recorded in legal charters. These added to the growing range of Arthurian material allowing subsequent authors to add new layers to the cycle of tales and to adapt them for developing media. This can no longer be compared to a traditional two-dimensional rectangular jig-saw but rather to a spiral structure expanding in three dimensions with a few, possibly factual but more probably mythical, biographical details at the centre. I believe that within such a structure, writers can, and have been able to build on both the original material and the later literature, in all its forms, to create new narratives around the figure of Arthur which meet new objectives.</a:t>
            </a:r>
          </a:p>
          <a:p>
            <a:r>
              <a:rPr lang="en-GB" sz="1200" kern="1200" dirty="0">
                <a:solidFill>
                  <a:schemeClr val="tx1"/>
                </a:solidFill>
                <a:effectLst/>
                <a:latin typeface="+mn-lt"/>
                <a:ea typeface="+mn-ea"/>
                <a:cs typeface="+mn-cs"/>
              </a:rPr>
              <a:t>Brynley F. Roberts, ‘Geoffrey of Monmouth, Historia Regum Britanniae and Brut Y </a:t>
            </a:r>
            <a:r>
              <a:rPr lang="en-GB" sz="1200" kern="1200" dirty="0" err="1">
                <a:solidFill>
                  <a:schemeClr val="tx1"/>
                </a:solidFill>
                <a:effectLst/>
                <a:latin typeface="+mn-lt"/>
                <a:ea typeface="+mn-ea"/>
                <a:cs typeface="+mn-cs"/>
              </a:rPr>
              <a:t>Brenhinedd</a:t>
            </a:r>
            <a:r>
              <a:rPr lang="en-GB" sz="1200" kern="1200" dirty="0">
                <a:solidFill>
                  <a:schemeClr val="tx1"/>
                </a:solidFill>
                <a:effectLst/>
                <a:latin typeface="+mn-lt"/>
                <a:ea typeface="+mn-ea"/>
                <a:cs typeface="+mn-cs"/>
              </a:rPr>
              <a:t>’, in </a:t>
            </a:r>
            <a:r>
              <a:rPr lang="en-GB" sz="1200" i="1" kern="1200" dirty="0">
                <a:solidFill>
                  <a:schemeClr val="tx1"/>
                </a:solidFill>
                <a:effectLst/>
                <a:latin typeface="+mn-lt"/>
                <a:ea typeface="+mn-ea"/>
                <a:cs typeface="+mn-cs"/>
              </a:rPr>
              <a:t>The Arthur of the Welsh: The Arthurian Legend in Medieval Welsh Literature</a:t>
            </a:r>
            <a:r>
              <a:rPr lang="en-GB" sz="1200" kern="1200" dirty="0">
                <a:solidFill>
                  <a:schemeClr val="tx1"/>
                </a:solidFill>
                <a:effectLst/>
                <a:latin typeface="+mn-lt"/>
                <a:ea typeface="+mn-ea"/>
                <a:cs typeface="+mn-cs"/>
              </a:rPr>
              <a:t>, eds. Rachel Bromwich, A.O.H. Jarman, Brynley F. Roberts (Cardiff: University of Wales Press, 1991).  pp.97-106</a:t>
            </a:r>
          </a:p>
          <a:p>
            <a:r>
              <a:rPr lang="en-GB" sz="1200" kern="1200" baseline="30000" dirty="0">
                <a:solidFill>
                  <a:schemeClr val="tx1"/>
                </a:solidFill>
                <a:effectLst/>
                <a:latin typeface="+mn-lt"/>
                <a:ea typeface="+mn-ea"/>
                <a:cs typeface="+mn-cs"/>
              </a:rPr>
              <a:t>62 </a:t>
            </a:r>
            <a:r>
              <a:rPr lang="en-GB" sz="1200" kern="1200" dirty="0">
                <a:solidFill>
                  <a:schemeClr val="tx1"/>
                </a:solidFill>
                <a:effectLst/>
                <a:latin typeface="+mn-lt"/>
                <a:ea typeface="+mn-ea"/>
                <a:cs typeface="+mn-cs"/>
              </a:rPr>
              <a:t>Roberta L. Krueger, ‘Chrétien de Troyes and the invention of Arthurian Courtly Fiction’, in </a:t>
            </a:r>
            <a:r>
              <a:rPr lang="en-GB" sz="1200" i="1" kern="1200" dirty="0">
                <a:solidFill>
                  <a:schemeClr val="tx1"/>
                </a:solidFill>
                <a:effectLst/>
                <a:latin typeface="+mn-lt"/>
                <a:ea typeface="+mn-ea"/>
                <a:cs typeface="+mn-cs"/>
              </a:rPr>
              <a:t>A Companion to Arthurian Literature</a:t>
            </a:r>
            <a:r>
              <a:rPr lang="en-GB" sz="1200" kern="1200" dirty="0">
                <a:solidFill>
                  <a:schemeClr val="tx1"/>
                </a:solidFill>
                <a:effectLst/>
                <a:latin typeface="+mn-lt"/>
                <a:ea typeface="+mn-ea"/>
                <a:cs typeface="+mn-cs"/>
              </a:rPr>
              <a:t>, ed. Helen Fulton (Chichester: Wiley-Blackwell, 2009). pp.161-2</a:t>
            </a:r>
          </a:p>
          <a:p>
            <a:r>
              <a:rPr lang="en-GB" sz="1200" kern="1200" dirty="0">
                <a:solidFill>
                  <a:schemeClr val="tx1"/>
                </a:solidFill>
                <a:effectLst/>
                <a:latin typeface="+mn-lt"/>
                <a:ea typeface="+mn-ea"/>
                <a:cs typeface="+mn-cs"/>
              </a:rPr>
              <a:t>Thomas Malory, </a:t>
            </a:r>
            <a:r>
              <a:rPr lang="en-GB" sz="1200" kern="1200" dirty="0" err="1">
                <a:solidFill>
                  <a:schemeClr val="tx1"/>
                </a:solidFill>
                <a:effectLst/>
                <a:latin typeface="+mn-lt"/>
                <a:ea typeface="+mn-ea"/>
                <a:cs typeface="+mn-cs"/>
              </a:rPr>
              <a:t>Morte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Darthur</a:t>
            </a:r>
            <a:r>
              <a:rPr lang="en-GB" sz="1200" kern="1200" dirty="0">
                <a:solidFill>
                  <a:schemeClr val="tx1"/>
                </a:solidFill>
                <a:effectLst/>
                <a:latin typeface="+mn-lt"/>
                <a:ea typeface="+mn-ea"/>
                <a:cs typeface="+mn-cs"/>
              </a:rPr>
              <a:t> 1469-70</a:t>
            </a:r>
          </a:p>
          <a:p>
            <a:r>
              <a:rPr lang="en-GB" sz="1200" kern="1200" dirty="0">
                <a:solidFill>
                  <a:schemeClr val="tx1"/>
                </a:solidFill>
                <a:effectLst/>
                <a:latin typeface="+mn-lt"/>
                <a:ea typeface="+mn-ea"/>
                <a:cs typeface="+mn-cs"/>
              </a:rPr>
              <a:t>Raluca L. </a:t>
            </a:r>
            <a:r>
              <a:rPr lang="en-GB" sz="1200" kern="1200" dirty="0" err="1">
                <a:solidFill>
                  <a:schemeClr val="tx1"/>
                </a:solidFill>
                <a:effectLst/>
                <a:latin typeface="+mn-lt"/>
                <a:ea typeface="+mn-ea"/>
                <a:cs typeface="+mn-cs"/>
              </a:rPr>
              <a:t>Radulescu</a:t>
            </a:r>
            <a:r>
              <a:rPr lang="en-GB" sz="1200" kern="1200" dirty="0">
                <a:solidFill>
                  <a:schemeClr val="tx1"/>
                </a:solidFill>
                <a:effectLst/>
                <a:latin typeface="+mn-lt"/>
                <a:ea typeface="+mn-ea"/>
                <a:cs typeface="+mn-cs"/>
              </a:rPr>
              <a:t>, ‘Malory and the Quest for the Holy Grail’, in </a:t>
            </a:r>
            <a:r>
              <a:rPr lang="en-GB" sz="1200" i="1" kern="1200" dirty="0">
                <a:solidFill>
                  <a:schemeClr val="tx1"/>
                </a:solidFill>
                <a:effectLst/>
                <a:latin typeface="+mn-lt"/>
                <a:ea typeface="+mn-ea"/>
                <a:cs typeface="+mn-cs"/>
              </a:rPr>
              <a:t>A Companion to Arthurian Literature</a:t>
            </a:r>
            <a:r>
              <a:rPr lang="en-GB" sz="1200" kern="1200" dirty="0">
                <a:solidFill>
                  <a:schemeClr val="tx1"/>
                </a:solidFill>
                <a:effectLst/>
                <a:latin typeface="+mn-lt"/>
                <a:ea typeface="+mn-ea"/>
                <a:cs typeface="+mn-cs"/>
              </a:rPr>
              <a:t>, ed. Helen Fulton (Chichester: Wiley-Blackwell, 2009). pp.337-8 </a:t>
            </a:r>
          </a:p>
          <a:p>
            <a:r>
              <a:rPr lang="en-GB" sz="1200" kern="1200" dirty="0">
                <a:solidFill>
                  <a:schemeClr val="tx1"/>
                </a:solidFill>
                <a:effectLst/>
                <a:latin typeface="+mn-lt"/>
                <a:ea typeface="+mn-ea"/>
                <a:cs typeface="+mn-cs"/>
              </a:rPr>
              <a:t>C.A. McKenna, ‘Learning Lordship: The education of Manawydan’, in </a:t>
            </a:r>
            <a:r>
              <a:rPr lang="en-GB" sz="1200" i="1" kern="1200" dirty="0" err="1">
                <a:solidFill>
                  <a:schemeClr val="tx1"/>
                </a:solidFill>
                <a:effectLst/>
                <a:latin typeface="+mn-lt"/>
                <a:ea typeface="+mn-ea"/>
                <a:cs typeface="+mn-cs"/>
              </a:rPr>
              <a:t>Ildánach</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Ildírech</a:t>
            </a:r>
            <a:r>
              <a:rPr lang="en-GB" sz="1200" i="1" kern="1200" dirty="0">
                <a:solidFill>
                  <a:schemeClr val="tx1"/>
                </a:solidFill>
                <a:effectLst/>
                <a:latin typeface="+mn-lt"/>
                <a:ea typeface="+mn-ea"/>
                <a:cs typeface="+mn-cs"/>
              </a:rPr>
              <a:t>: a festschrift for </a:t>
            </a:r>
            <a:r>
              <a:rPr lang="en-GB" sz="1200" i="1" kern="1200" dirty="0" err="1">
                <a:solidFill>
                  <a:schemeClr val="tx1"/>
                </a:solidFill>
                <a:effectLst/>
                <a:latin typeface="+mn-lt"/>
                <a:ea typeface="+mn-ea"/>
                <a:cs typeface="+mn-cs"/>
              </a:rPr>
              <a:t>Proinsias</a:t>
            </a:r>
            <a:r>
              <a:rPr lang="en-GB" sz="1200" i="1" kern="1200" dirty="0">
                <a:solidFill>
                  <a:schemeClr val="tx1"/>
                </a:solidFill>
                <a:effectLst/>
                <a:latin typeface="+mn-lt"/>
                <a:ea typeface="+mn-ea"/>
                <a:cs typeface="+mn-cs"/>
              </a:rPr>
              <a:t> Mac Cana, </a:t>
            </a:r>
            <a:r>
              <a:rPr lang="en-GB" sz="1200" kern="1200" dirty="0">
                <a:solidFill>
                  <a:schemeClr val="tx1"/>
                </a:solidFill>
                <a:effectLst/>
                <a:latin typeface="+mn-lt"/>
                <a:ea typeface="+mn-ea"/>
                <a:cs typeface="+mn-cs"/>
              </a:rPr>
              <a:t>eds. Carey, J.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(Aberystwyth and Andover MA: Celtic Studies Publications, 1999) pp. 118–9</a:t>
            </a:r>
          </a:p>
          <a:p>
            <a:r>
              <a:rPr lang="en-GB" sz="1200" kern="1200" dirty="0">
                <a:solidFill>
                  <a:schemeClr val="tx1"/>
                </a:solidFill>
                <a:effectLst/>
                <a:latin typeface="+mn-lt"/>
                <a:ea typeface="+mn-ea"/>
                <a:cs typeface="+mn-cs"/>
              </a:rPr>
              <a:t>Andrew Lynch, ‘Malory’s </a:t>
            </a:r>
            <a:r>
              <a:rPr lang="en-GB" sz="1200" kern="1200" dirty="0" err="1">
                <a:solidFill>
                  <a:schemeClr val="tx1"/>
                </a:solidFill>
                <a:effectLst/>
                <a:latin typeface="+mn-lt"/>
                <a:ea typeface="+mn-ea"/>
                <a:cs typeface="+mn-cs"/>
              </a:rPr>
              <a:t>Morte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Darthur</a:t>
            </a:r>
            <a:r>
              <a:rPr lang="en-GB" sz="1200" kern="1200" dirty="0">
                <a:solidFill>
                  <a:schemeClr val="tx1"/>
                </a:solidFill>
                <a:effectLst/>
                <a:latin typeface="+mn-lt"/>
                <a:ea typeface="+mn-ea"/>
                <a:cs typeface="+mn-cs"/>
              </a:rPr>
              <a:t> and History’, in </a:t>
            </a:r>
            <a:r>
              <a:rPr lang="en-GB" sz="1200" i="1" kern="1200" dirty="0">
                <a:solidFill>
                  <a:schemeClr val="tx1"/>
                </a:solidFill>
                <a:effectLst/>
                <a:latin typeface="+mn-lt"/>
                <a:ea typeface="+mn-ea"/>
                <a:cs typeface="+mn-cs"/>
              </a:rPr>
              <a:t>A Companion to Arthurian Literature</a:t>
            </a:r>
            <a:r>
              <a:rPr lang="en-GB" sz="1200" kern="1200" dirty="0">
                <a:solidFill>
                  <a:schemeClr val="tx1"/>
                </a:solidFill>
                <a:effectLst/>
                <a:latin typeface="+mn-lt"/>
                <a:ea typeface="+mn-ea"/>
                <a:cs typeface="+mn-cs"/>
              </a:rPr>
              <a:t>, ed. Helen Fulton (Chichester: Wiley-Blackwell, 2009). p.297</a:t>
            </a:r>
          </a:p>
          <a:p>
            <a:r>
              <a:rPr lang="en-GB" sz="1200" kern="1200" dirty="0">
                <a:solidFill>
                  <a:schemeClr val="tx1"/>
                </a:solidFill>
                <a:effectLst/>
                <a:latin typeface="+mn-lt"/>
                <a:ea typeface="+mn-ea"/>
                <a:cs typeface="+mn-cs"/>
              </a:rPr>
              <a:t>Brynley F. Roberts, ‘Geoffrey of Monmouth, Historia Regum Britanniae and Brut Y </a:t>
            </a:r>
            <a:r>
              <a:rPr lang="en-GB" sz="1200" kern="1200" dirty="0" err="1">
                <a:solidFill>
                  <a:schemeClr val="tx1"/>
                </a:solidFill>
                <a:effectLst/>
                <a:latin typeface="+mn-lt"/>
                <a:ea typeface="+mn-ea"/>
                <a:cs typeface="+mn-cs"/>
              </a:rPr>
              <a:t>Brenhinedd</a:t>
            </a:r>
            <a:r>
              <a:rPr lang="en-GB" sz="1200" kern="1200" dirty="0">
                <a:solidFill>
                  <a:schemeClr val="tx1"/>
                </a:solidFill>
                <a:effectLst/>
                <a:latin typeface="+mn-lt"/>
                <a:ea typeface="+mn-ea"/>
                <a:cs typeface="+mn-cs"/>
              </a:rPr>
              <a:t>’, in </a:t>
            </a:r>
            <a:r>
              <a:rPr lang="en-GB" sz="1200" i="1" kern="1200" dirty="0">
                <a:solidFill>
                  <a:schemeClr val="tx1"/>
                </a:solidFill>
                <a:effectLst/>
                <a:latin typeface="+mn-lt"/>
                <a:ea typeface="+mn-ea"/>
                <a:cs typeface="+mn-cs"/>
              </a:rPr>
              <a:t>The Arthur of the Welsh: The Arthurian Legend in Medieval Welsh Literature</a:t>
            </a:r>
            <a:r>
              <a:rPr lang="en-GB" sz="1200" kern="1200" dirty="0">
                <a:solidFill>
                  <a:schemeClr val="tx1"/>
                </a:solidFill>
                <a:effectLst/>
                <a:latin typeface="+mn-lt"/>
                <a:ea typeface="+mn-ea"/>
                <a:cs typeface="+mn-cs"/>
              </a:rPr>
              <a:t>, eds. Rachel Bromwich, A.O.H. Jarman, Brynley F. Roberts (Cardiff: University of Wales Press, 1991). p.108</a:t>
            </a:r>
          </a:p>
          <a:p>
            <a:r>
              <a:rPr lang="en-GB" sz="1200" kern="1200" dirty="0" err="1">
                <a:solidFill>
                  <a:schemeClr val="tx1"/>
                </a:solidFill>
                <a:effectLst/>
                <a:latin typeface="+mn-lt"/>
                <a:ea typeface="+mn-ea"/>
                <a:cs typeface="+mn-cs"/>
              </a:rPr>
              <a:t>Ceridwen</a:t>
            </a:r>
            <a:r>
              <a:rPr lang="en-GB" sz="1200" kern="1200" dirty="0">
                <a:solidFill>
                  <a:schemeClr val="tx1"/>
                </a:solidFill>
                <a:effectLst/>
                <a:latin typeface="+mn-lt"/>
                <a:ea typeface="+mn-ea"/>
                <a:cs typeface="+mn-cs"/>
              </a:rPr>
              <a:t> Lloyd-Morgan, 2016. </a:t>
            </a:r>
            <a:r>
              <a:rPr lang="en-GB" sz="1200" i="1" kern="1200" dirty="0">
                <a:solidFill>
                  <a:schemeClr val="tx1"/>
                </a:solidFill>
                <a:effectLst/>
                <a:latin typeface="+mn-lt"/>
                <a:ea typeface="+mn-ea"/>
                <a:cs typeface="+mn-cs"/>
              </a:rPr>
              <a:t>Evolution and instability:  Reading Welsh Arthurian literature.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53255946-AA9F-884F-8136-5A649118A81D}" type="slidenum">
              <a:rPr lang="en-US" smtClean="0"/>
              <a:t>11</a:t>
            </a:fld>
            <a:endParaRPr lang="en-US"/>
          </a:p>
        </p:txBody>
      </p:sp>
    </p:spTree>
    <p:extLst>
      <p:ext uri="{BB962C8B-B14F-4D97-AF65-F5344CB8AC3E}">
        <p14:creationId xmlns:p14="http://schemas.microsoft.com/office/powerpoint/2010/main" val="5098716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268C6-EEB0-3E41-A08A-D356A5B4660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A4DEF1F-7F33-1A42-A7D7-B59D04A01F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3F384B0-DDCE-4A43-9AC5-1C0BC1CE15FC}"/>
              </a:ext>
            </a:extLst>
          </p:cNvPr>
          <p:cNvSpPr>
            <a:spLocks noGrp="1"/>
          </p:cNvSpPr>
          <p:nvPr>
            <p:ph type="dt" sz="half" idx="10"/>
          </p:nvPr>
        </p:nvSpPr>
        <p:spPr/>
        <p:txBody>
          <a:bodyPr/>
          <a:lstStyle/>
          <a:p>
            <a:fld id="{A53DBA15-E19C-1B46-B168-9699C831EE66}" type="datetimeFigureOut">
              <a:rPr lang="en-US" smtClean="0"/>
              <a:t>3/31/19</a:t>
            </a:fld>
            <a:endParaRPr lang="en-US"/>
          </a:p>
        </p:txBody>
      </p:sp>
      <p:sp>
        <p:nvSpPr>
          <p:cNvPr id="5" name="Footer Placeholder 4">
            <a:extLst>
              <a:ext uri="{FF2B5EF4-FFF2-40B4-BE49-F238E27FC236}">
                <a16:creationId xmlns:a16="http://schemas.microsoft.com/office/drawing/2014/main" id="{5773AE7F-EB5D-C34D-A3C8-7FFAC8A145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8FAE92-9A9D-7B45-8EBF-BD588567D3F5}"/>
              </a:ext>
            </a:extLst>
          </p:cNvPr>
          <p:cNvSpPr>
            <a:spLocks noGrp="1"/>
          </p:cNvSpPr>
          <p:nvPr>
            <p:ph type="sldNum" sz="quarter" idx="12"/>
          </p:nvPr>
        </p:nvSpPr>
        <p:spPr/>
        <p:txBody>
          <a:bodyPr/>
          <a:lstStyle/>
          <a:p>
            <a:fld id="{D39AE449-56DC-BB4C-970D-414274730D60}" type="slidenum">
              <a:rPr lang="en-US" smtClean="0"/>
              <a:t>‹#›</a:t>
            </a:fld>
            <a:endParaRPr lang="en-US"/>
          </a:p>
        </p:txBody>
      </p:sp>
    </p:spTree>
    <p:extLst>
      <p:ext uri="{BB962C8B-B14F-4D97-AF65-F5344CB8AC3E}">
        <p14:creationId xmlns:p14="http://schemas.microsoft.com/office/powerpoint/2010/main" val="23634582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856AF-DEBD-1241-873E-AC3D06CD195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F6CA015-A7E4-6E47-AECC-0C6F499A24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3B9DAF-AD59-8848-AECA-7F18F2C8B034}"/>
              </a:ext>
            </a:extLst>
          </p:cNvPr>
          <p:cNvSpPr>
            <a:spLocks noGrp="1"/>
          </p:cNvSpPr>
          <p:nvPr>
            <p:ph type="dt" sz="half" idx="10"/>
          </p:nvPr>
        </p:nvSpPr>
        <p:spPr/>
        <p:txBody>
          <a:bodyPr/>
          <a:lstStyle/>
          <a:p>
            <a:fld id="{A53DBA15-E19C-1B46-B168-9699C831EE66}" type="datetimeFigureOut">
              <a:rPr lang="en-US" smtClean="0"/>
              <a:t>3/31/19</a:t>
            </a:fld>
            <a:endParaRPr lang="en-US"/>
          </a:p>
        </p:txBody>
      </p:sp>
      <p:sp>
        <p:nvSpPr>
          <p:cNvPr id="5" name="Footer Placeholder 4">
            <a:extLst>
              <a:ext uri="{FF2B5EF4-FFF2-40B4-BE49-F238E27FC236}">
                <a16:creationId xmlns:a16="http://schemas.microsoft.com/office/drawing/2014/main" id="{2309CF2A-494F-BA45-8D1B-9795FE70447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3B908A-8112-434D-BEEC-690FBDDF9D86}"/>
              </a:ext>
            </a:extLst>
          </p:cNvPr>
          <p:cNvSpPr>
            <a:spLocks noGrp="1"/>
          </p:cNvSpPr>
          <p:nvPr>
            <p:ph type="sldNum" sz="quarter" idx="12"/>
          </p:nvPr>
        </p:nvSpPr>
        <p:spPr/>
        <p:txBody>
          <a:bodyPr/>
          <a:lstStyle/>
          <a:p>
            <a:fld id="{D39AE449-56DC-BB4C-970D-414274730D60}" type="slidenum">
              <a:rPr lang="en-US" smtClean="0"/>
              <a:t>‹#›</a:t>
            </a:fld>
            <a:endParaRPr lang="en-US"/>
          </a:p>
        </p:txBody>
      </p:sp>
    </p:spTree>
    <p:extLst>
      <p:ext uri="{BB962C8B-B14F-4D97-AF65-F5344CB8AC3E}">
        <p14:creationId xmlns:p14="http://schemas.microsoft.com/office/powerpoint/2010/main" val="1096468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4662C-4E12-674F-8BAA-6FD5FC5BBE5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64C3F42-ABF0-F746-804C-344C7E506F8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B06919E-F542-0741-A1EF-3F9C8736A531}"/>
              </a:ext>
            </a:extLst>
          </p:cNvPr>
          <p:cNvSpPr>
            <a:spLocks noGrp="1"/>
          </p:cNvSpPr>
          <p:nvPr>
            <p:ph type="dt" sz="half" idx="10"/>
          </p:nvPr>
        </p:nvSpPr>
        <p:spPr/>
        <p:txBody>
          <a:bodyPr/>
          <a:lstStyle/>
          <a:p>
            <a:fld id="{A53DBA15-E19C-1B46-B168-9699C831EE66}" type="datetimeFigureOut">
              <a:rPr lang="en-US" smtClean="0"/>
              <a:t>3/31/19</a:t>
            </a:fld>
            <a:endParaRPr lang="en-US"/>
          </a:p>
        </p:txBody>
      </p:sp>
      <p:sp>
        <p:nvSpPr>
          <p:cNvPr id="5" name="Footer Placeholder 4">
            <a:extLst>
              <a:ext uri="{FF2B5EF4-FFF2-40B4-BE49-F238E27FC236}">
                <a16:creationId xmlns:a16="http://schemas.microsoft.com/office/drawing/2014/main" id="{9752FA83-5A55-5C45-8CEE-56B2028FEB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DB5BCB-A0E5-5545-8A13-289AEA7483C9}"/>
              </a:ext>
            </a:extLst>
          </p:cNvPr>
          <p:cNvSpPr>
            <a:spLocks noGrp="1"/>
          </p:cNvSpPr>
          <p:nvPr>
            <p:ph type="sldNum" sz="quarter" idx="12"/>
          </p:nvPr>
        </p:nvSpPr>
        <p:spPr/>
        <p:txBody>
          <a:bodyPr/>
          <a:lstStyle/>
          <a:p>
            <a:fld id="{D39AE449-56DC-BB4C-970D-414274730D60}" type="slidenum">
              <a:rPr lang="en-US" smtClean="0"/>
              <a:t>‹#›</a:t>
            </a:fld>
            <a:endParaRPr lang="en-US"/>
          </a:p>
        </p:txBody>
      </p:sp>
    </p:spTree>
    <p:extLst>
      <p:ext uri="{BB962C8B-B14F-4D97-AF65-F5344CB8AC3E}">
        <p14:creationId xmlns:p14="http://schemas.microsoft.com/office/powerpoint/2010/main" val="2751899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48BEC-347B-924B-9E57-B03A275346A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2C6F86-E45D-5140-B277-F0D7DC6EF57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0ACCD38-C197-6847-ACFF-E563FDC139B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C3BB401-CDE0-3245-9A90-0856C71E87B8}"/>
              </a:ext>
            </a:extLst>
          </p:cNvPr>
          <p:cNvSpPr>
            <a:spLocks noGrp="1"/>
          </p:cNvSpPr>
          <p:nvPr>
            <p:ph type="dt" sz="half" idx="10"/>
          </p:nvPr>
        </p:nvSpPr>
        <p:spPr/>
        <p:txBody>
          <a:bodyPr/>
          <a:lstStyle/>
          <a:p>
            <a:fld id="{A53DBA15-E19C-1B46-B168-9699C831EE66}" type="datetimeFigureOut">
              <a:rPr lang="en-US" smtClean="0"/>
              <a:t>3/31/19</a:t>
            </a:fld>
            <a:endParaRPr lang="en-US"/>
          </a:p>
        </p:txBody>
      </p:sp>
      <p:sp>
        <p:nvSpPr>
          <p:cNvPr id="6" name="Footer Placeholder 5">
            <a:extLst>
              <a:ext uri="{FF2B5EF4-FFF2-40B4-BE49-F238E27FC236}">
                <a16:creationId xmlns:a16="http://schemas.microsoft.com/office/drawing/2014/main" id="{4F15FEB1-7011-B640-9692-C400BCAC0E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AF563A-7993-C148-BD21-6BF88623709D}"/>
              </a:ext>
            </a:extLst>
          </p:cNvPr>
          <p:cNvSpPr>
            <a:spLocks noGrp="1"/>
          </p:cNvSpPr>
          <p:nvPr>
            <p:ph type="sldNum" sz="quarter" idx="12"/>
          </p:nvPr>
        </p:nvSpPr>
        <p:spPr/>
        <p:txBody>
          <a:bodyPr/>
          <a:lstStyle/>
          <a:p>
            <a:fld id="{D39AE449-56DC-BB4C-970D-414274730D60}" type="slidenum">
              <a:rPr lang="en-US" smtClean="0"/>
              <a:t>‹#›</a:t>
            </a:fld>
            <a:endParaRPr lang="en-US"/>
          </a:p>
        </p:txBody>
      </p:sp>
    </p:spTree>
    <p:extLst>
      <p:ext uri="{BB962C8B-B14F-4D97-AF65-F5344CB8AC3E}">
        <p14:creationId xmlns:p14="http://schemas.microsoft.com/office/powerpoint/2010/main" val="8276169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1EBEC-6A87-424E-A6F7-F582FAE4FF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FB08128-A577-4041-B0A2-025BA26C65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1079FC6-88F1-3745-8D16-2D3091AB9E5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0F0F7DA-A035-9841-B965-D9EE037E7D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C6ED1D0-21CB-F240-BCA7-AAE2419701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D6B7FBA-AA6F-AD40-ADA1-7EE7807D81C6}"/>
              </a:ext>
            </a:extLst>
          </p:cNvPr>
          <p:cNvSpPr>
            <a:spLocks noGrp="1"/>
          </p:cNvSpPr>
          <p:nvPr>
            <p:ph type="dt" sz="half" idx="10"/>
          </p:nvPr>
        </p:nvSpPr>
        <p:spPr/>
        <p:txBody>
          <a:bodyPr/>
          <a:lstStyle/>
          <a:p>
            <a:fld id="{A53DBA15-E19C-1B46-B168-9699C831EE66}" type="datetimeFigureOut">
              <a:rPr lang="en-US" smtClean="0"/>
              <a:t>3/31/19</a:t>
            </a:fld>
            <a:endParaRPr lang="en-US"/>
          </a:p>
        </p:txBody>
      </p:sp>
      <p:sp>
        <p:nvSpPr>
          <p:cNvPr id="8" name="Footer Placeholder 7">
            <a:extLst>
              <a:ext uri="{FF2B5EF4-FFF2-40B4-BE49-F238E27FC236}">
                <a16:creationId xmlns:a16="http://schemas.microsoft.com/office/drawing/2014/main" id="{A4E472D0-5A3C-034D-A385-011F2AFD677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5034C6-BF7C-494E-BE16-71E46D339C2B}"/>
              </a:ext>
            </a:extLst>
          </p:cNvPr>
          <p:cNvSpPr>
            <a:spLocks noGrp="1"/>
          </p:cNvSpPr>
          <p:nvPr>
            <p:ph type="sldNum" sz="quarter" idx="12"/>
          </p:nvPr>
        </p:nvSpPr>
        <p:spPr/>
        <p:txBody>
          <a:bodyPr/>
          <a:lstStyle/>
          <a:p>
            <a:fld id="{D39AE449-56DC-BB4C-970D-414274730D60}" type="slidenum">
              <a:rPr lang="en-US" smtClean="0"/>
              <a:t>‹#›</a:t>
            </a:fld>
            <a:endParaRPr lang="en-US"/>
          </a:p>
        </p:txBody>
      </p:sp>
    </p:spTree>
    <p:extLst>
      <p:ext uri="{BB962C8B-B14F-4D97-AF65-F5344CB8AC3E}">
        <p14:creationId xmlns:p14="http://schemas.microsoft.com/office/powerpoint/2010/main" val="464326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EFD75-36BE-204B-B2F8-C16EF7CADA4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60656CE-989C-FB41-BCF0-6EC0DEA3849E}"/>
              </a:ext>
            </a:extLst>
          </p:cNvPr>
          <p:cNvSpPr>
            <a:spLocks noGrp="1"/>
          </p:cNvSpPr>
          <p:nvPr>
            <p:ph type="dt" sz="half" idx="10"/>
          </p:nvPr>
        </p:nvSpPr>
        <p:spPr/>
        <p:txBody>
          <a:bodyPr/>
          <a:lstStyle/>
          <a:p>
            <a:fld id="{A53DBA15-E19C-1B46-B168-9699C831EE66}" type="datetimeFigureOut">
              <a:rPr lang="en-US" smtClean="0"/>
              <a:t>3/31/19</a:t>
            </a:fld>
            <a:endParaRPr lang="en-US"/>
          </a:p>
        </p:txBody>
      </p:sp>
      <p:sp>
        <p:nvSpPr>
          <p:cNvPr id="4" name="Footer Placeholder 3">
            <a:extLst>
              <a:ext uri="{FF2B5EF4-FFF2-40B4-BE49-F238E27FC236}">
                <a16:creationId xmlns:a16="http://schemas.microsoft.com/office/drawing/2014/main" id="{05C7A747-AA41-AC40-82B1-A3F765BDD11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305EC38-7B9F-0C48-9CFD-81B2498556C3}"/>
              </a:ext>
            </a:extLst>
          </p:cNvPr>
          <p:cNvSpPr>
            <a:spLocks noGrp="1"/>
          </p:cNvSpPr>
          <p:nvPr>
            <p:ph type="sldNum" sz="quarter" idx="12"/>
          </p:nvPr>
        </p:nvSpPr>
        <p:spPr/>
        <p:txBody>
          <a:bodyPr/>
          <a:lstStyle/>
          <a:p>
            <a:fld id="{D39AE449-56DC-BB4C-970D-414274730D60}" type="slidenum">
              <a:rPr lang="en-US" smtClean="0"/>
              <a:t>‹#›</a:t>
            </a:fld>
            <a:endParaRPr lang="en-US"/>
          </a:p>
        </p:txBody>
      </p:sp>
    </p:spTree>
    <p:extLst>
      <p:ext uri="{BB962C8B-B14F-4D97-AF65-F5344CB8AC3E}">
        <p14:creationId xmlns:p14="http://schemas.microsoft.com/office/powerpoint/2010/main" val="15648681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6AE7B7-9E8B-3941-9C00-1E93750F7931}"/>
              </a:ext>
            </a:extLst>
          </p:cNvPr>
          <p:cNvSpPr>
            <a:spLocks noGrp="1"/>
          </p:cNvSpPr>
          <p:nvPr>
            <p:ph type="dt" sz="half" idx="10"/>
          </p:nvPr>
        </p:nvSpPr>
        <p:spPr/>
        <p:txBody>
          <a:bodyPr/>
          <a:lstStyle/>
          <a:p>
            <a:fld id="{A53DBA15-E19C-1B46-B168-9699C831EE66}" type="datetimeFigureOut">
              <a:rPr lang="en-US" smtClean="0"/>
              <a:t>3/31/19</a:t>
            </a:fld>
            <a:endParaRPr lang="en-US"/>
          </a:p>
        </p:txBody>
      </p:sp>
      <p:sp>
        <p:nvSpPr>
          <p:cNvPr id="3" name="Footer Placeholder 2">
            <a:extLst>
              <a:ext uri="{FF2B5EF4-FFF2-40B4-BE49-F238E27FC236}">
                <a16:creationId xmlns:a16="http://schemas.microsoft.com/office/drawing/2014/main" id="{C116BC35-E03C-F04F-9389-389D949FA4F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D201238-DF97-C24F-B25B-9D3C228E1D11}"/>
              </a:ext>
            </a:extLst>
          </p:cNvPr>
          <p:cNvSpPr>
            <a:spLocks noGrp="1"/>
          </p:cNvSpPr>
          <p:nvPr>
            <p:ph type="sldNum" sz="quarter" idx="12"/>
          </p:nvPr>
        </p:nvSpPr>
        <p:spPr/>
        <p:txBody>
          <a:bodyPr/>
          <a:lstStyle/>
          <a:p>
            <a:fld id="{D39AE449-56DC-BB4C-970D-414274730D60}" type="slidenum">
              <a:rPr lang="en-US" smtClean="0"/>
              <a:t>‹#›</a:t>
            </a:fld>
            <a:endParaRPr lang="en-US"/>
          </a:p>
        </p:txBody>
      </p:sp>
    </p:spTree>
    <p:extLst>
      <p:ext uri="{BB962C8B-B14F-4D97-AF65-F5344CB8AC3E}">
        <p14:creationId xmlns:p14="http://schemas.microsoft.com/office/powerpoint/2010/main" val="1593675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E7246-FC9A-E64C-B8B8-F34D1DAC3C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D2C521D-B397-3844-B35C-83887B28F11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308C9B6-EEAD-E145-8885-E068CD43C1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CF2A7F-CC16-BE43-B0B3-84756F22A359}"/>
              </a:ext>
            </a:extLst>
          </p:cNvPr>
          <p:cNvSpPr>
            <a:spLocks noGrp="1"/>
          </p:cNvSpPr>
          <p:nvPr>
            <p:ph type="dt" sz="half" idx="10"/>
          </p:nvPr>
        </p:nvSpPr>
        <p:spPr/>
        <p:txBody>
          <a:bodyPr/>
          <a:lstStyle/>
          <a:p>
            <a:fld id="{A53DBA15-E19C-1B46-B168-9699C831EE66}" type="datetimeFigureOut">
              <a:rPr lang="en-US" smtClean="0"/>
              <a:t>3/31/19</a:t>
            </a:fld>
            <a:endParaRPr lang="en-US"/>
          </a:p>
        </p:txBody>
      </p:sp>
      <p:sp>
        <p:nvSpPr>
          <p:cNvPr id="6" name="Footer Placeholder 5">
            <a:extLst>
              <a:ext uri="{FF2B5EF4-FFF2-40B4-BE49-F238E27FC236}">
                <a16:creationId xmlns:a16="http://schemas.microsoft.com/office/drawing/2014/main" id="{0693EF5A-6D73-E944-AADE-D5A2068FB3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B56969-CCB5-294F-99B3-BF698DFFB7D6}"/>
              </a:ext>
            </a:extLst>
          </p:cNvPr>
          <p:cNvSpPr>
            <a:spLocks noGrp="1"/>
          </p:cNvSpPr>
          <p:nvPr>
            <p:ph type="sldNum" sz="quarter" idx="12"/>
          </p:nvPr>
        </p:nvSpPr>
        <p:spPr/>
        <p:txBody>
          <a:bodyPr/>
          <a:lstStyle/>
          <a:p>
            <a:fld id="{D39AE449-56DC-BB4C-970D-414274730D60}" type="slidenum">
              <a:rPr lang="en-US" smtClean="0"/>
              <a:t>‹#›</a:t>
            </a:fld>
            <a:endParaRPr lang="en-US"/>
          </a:p>
        </p:txBody>
      </p:sp>
    </p:spTree>
    <p:extLst>
      <p:ext uri="{BB962C8B-B14F-4D97-AF65-F5344CB8AC3E}">
        <p14:creationId xmlns:p14="http://schemas.microsoft.com/office/powerpoint/2010/main" val="3476851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FD905-474F-7845-9AE3-D41436BED8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F09F09D-8F49-F648-B20F-162D0DE771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C9F9D7-919A-D644-9C28-48494CDD22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96BCCE-422F-8043-946B-51C699B21295}"/>
              </a:ext>
            </a:extLst>
          </p:cNvPr>
          <p:cNvSpPr>
            <a:spLocks noGrp="1"/>
          </p:cNvSpPr>
          <p:nvPr>
            <p:ph type="dt" sz="half" idx="10"/>
          </p:nvPr>
        </p:nvSpPr>
        <p:spPr/>
        <p:txBody>
          <a:bodyPr/>
          <a:lstStyle/>
          <a:p>
            <a:fld id="{A53DBA15-E19C-1B46-B168-9699C831EE66}" type="datetimeFigureOut">
              <a:rPr lang="en-US" smtClean="0"/>
              <a:t>3/31/19</a:t>
            </a:fld>
            <a:endParaRPr lang="en-US"/>
          </a:p>
        </p:txBody>
      </p:sp>
      <p:sp>
        <p:nvSpPr>
          <p:cNvPr id="6" name="Footer Placeholder 5">
            <a:extLst>
              <a:ext uri="{FF2B5EF4-FFF2-40B4-BE49-F238E27FC236}">
                <a16:creationId xmlns:a16="http://schemas.microsoft.com/office/drawing/2014/main" id="{96E1FF69-BD12-9241-8E3D-3EFFCB153D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EA57930-D5CF-D242-B4D5-982B53FEEA63}"/>
              </a:ext>
            </a:extLst>
          </p:cNvPr>
          <p:cNvSpPr>
            <a:spLocks noGrp="1"/>
          </p:cNvSpPr>
          <p:nvPr>
            <p:ph type="sldNum" sz="quarter" idx="12"/>
          </p:nvPr>
        </p:nvSpPr>
        <p:spPr/>
        <p:txBody>
          <a:bodyPr/>
          <a:lstStyle/>
          <a:p>
            <a:fld id="{D39AE449-56DC-BB4C-970D-414274730D60}" type="slidenum">
              <a:rPr lang="en-US" smtClean="0"/>
              <a:t>‹#›</a:t>
            </a:fld>
            <a:endParaRPr lang="en-US"/>
          </a:p>
        </p:txBody>
      </p:sp>
    </p:spTree>
    <p:extLst>
      <p:ext uri="{BB962C8B-B14F-4D97-AF65-F5344CB8AC3E}">
        <p14:creationId xmlns:p14="http://schemas.microsoft.com/office/powerpoint/2010/main" val="7718150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33F84-A9C1-FB48-8624-43408A609C5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2BB469F-BD69-A949-96E3-A575A21AF0D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526CEA-26E0-1040-817D-8E49048E1614}"/>
              </a:ext>
            </a:extLst>
          </p:cNvPr>
          <p:cNvSpPr>
            <a:spLocks noGrp="1"/>
          </p:cNvSpPr>
          <p:nvPr>
            <p:ph type="dt" sz="half" idx="10"/>
          </p:nvPr>
        </p:nvSpPr>
        <p:spPr/>
        <p:txBody>
          <a:bodyPr/>
          <a:lstStyle/>
          <a:p>
            <a:fld id="{A53DBA15-E19C-1B46-B168-9699C831EE66}" type="datetimeFigureOut">
              <a:rPr lang="en-US" smtClean="0"/>
              <a:t>3/31/19</a:t>
            </a:fld>
            <a:endParaRPr lang="en-US"/>
          </a:p>
        </p:txBody>
      </p:sp>
      <p:sp>
        <p:nvSpPr>
          <p:cNvPr id="5" name="Footer Placeholder 4">
            <a:extLst>
              <a:ext uri="{FF2B5EF4-FFF2-40B4-BE49-F238E27FC236}">
                <a16:creationId xmlns:a16="http://schemas.microsoft.com/office/drawing/2014/main" id="{722B635C-E00F-924B-BCB5-5E33D7602C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1F04C9-62B9-BF4C-AC06-261EB6743AB1}"/>
              </a:ext>
            </a:extLst>
          </p:cNvPr>
          <p:cNvSpPr>
            <a:spLocks noGrp="1"/>
          </p:cNvSpPr>
          <p:nvPr>
            <p:ph type="sldNum" sz="quarter" idx="12"/>
          </p:nvPr>
        </p:nvSpPr>
        <p:spPr/>
        <p:txBody>
          <a:bodyPr/>
          <a:lstStyle/>
          <a:p>
            <a:fld id="{D39AE449-56DC-BB4C-970D-414274730D60}" type="slidenum">
              <a:rPr lang="en-US" smtClean="0"/>
              <a:t>‹#›</a:t>
            </a:fld>
            <a:endParaRPr lang="en-US"/>
          </a:p>
        </p:txBody>
      </p:sp>
    </p:spTree>
    <p:extLst>
      <p:ext uri="{BB962C8B-B14F-4D97-AF65-F5344CB8AC3E}">
        <p14:creationId xmlns:p14="http://schemas.microsoft.com/office/powerpoint/2010/main" val="17235766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012C0C-F11A-224E-A9DE-E4958E00BDB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3199DC1-F135-584C-BED3-5FF69B19D77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FA60F1D-1699-2342-91DB-19B73F27630A}"/>
              </a:ext>
            </a:extLst>
          </p:cNvPr>
          <p:cNvSpPr>
            <a:spLocks noGrp="1"/>
          </p:cNvSpPr>
          <p:nvPr>
            <p:ph type="dt" sz="half" idx="10"/>
          </p:nvPr>
        </p:nvSpPr>
        <p:spPr/>
        <p:txBody>
          <a:bodyPr/>
          <a:lstStyle/>
          <a:p>
            <a:fld id="{A53DBA15-E19C-1B46-B168-9699C831EE66}" type="datetimeFigureOut">
              <a:rPr lang="en-US" smtClean="0"/>
              <a:t>3/31/19</a:t>
            </a:fld>
            <a:endParaRPr lang="en-US"/>
          </a:p>
        </p:txBody>
      </p:sp>
      <p:sp>
        <p:nvSpPr>
          <p:cNvPr id="5" name="Footer Placeholder 4">
            <a:extLst>
              <a:ext uri="{FF2B5EF4-FFF2-40B4-BE49-F238E27FC236}">
                <a16:creationId xmlns:a16="http://schemas.microsoft.com/office/drawing/2014/main" id="{EE089377-DB5A-0D48-8B76-D009286F01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C2E892-9A3A-7443-AC3F-7463C18CAB3D}"/>
              </a:ext>
            </a:extLst>
          </p:cNvPr>
          <p:cNvSpPr>
            <a:spLocks noGrp="1"/>
          </p:cNvSpPr>
          <p:nvPr>
            <p:ph type="sldNum" sz="quarter" idx="12"/>
          </p:nvPr>
        </p:nvSpPr>
        <p:spPr/>
        <p:txBody>
          <a:bodyPr/>
          <a:lstStyle/>
          <a:p>
            <a:fld id="{D39AE449-56DC-BB4C-970D-414274730D60}" type="slidenum">
              <a:rPr lang="en-US" smtClean="0"/>
              <a:t>‹#›</a:t>
            </a:fld>
            <a:endParaRPr lang="en-US"/>
          </a:p>
        </p:txBody>
      </p:sp>
    </p:spTree>
    <p:extLst>
      <p:ext uri="{BB962C8B-B14F-4D97-AF65-F5344CB8AC3E}">
        <p14:creationId xmlns:p14="http://schemas.microsoft.com/office/powerpoint/2010/main" val="2498394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3AE294-CF7F-E745-95E4-44D813CDC1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5F54D8D-7AA4-F74F-8C97-53430BA485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0A7F5B-EA3A-3C4E-B94E-362C8A0CAA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3DBA15-E19C-1B46-B168-9699C831EE66}" type="datetimeFigureOut">
              <a:rPr lang="en-US" smtClean="0"/>
              <a:t>3/31/19</a:t>
            </a:fld>
            <a:endParaRPr lang="en-US"/>
          </a:p>
        </p:txBody>
      </p:sp>
      <p:sp>
        <p:nvSpPr>
          <p:cNvPr id="5" name="Footer Placeholder 4">
            <a:extLst>
              <a:ext uri="{FF2B5EF4-FFF2-40B4-BE49-F238E27FC236}">
                <a16:creationId xmlns:a16="http://schemas.microsoft.com/office/drawing/2014/main" id="{4D0D9322-63B9-5944-8BAB-CD3AD112BBD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4B700-2254-3344-9A88-7B8BB9DF92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9AE449-56DC-BB4C-970D-414274730D60}" type="slidenum">
              <a:rPr lang="en-US" smtClean="0"/>
              <a:t>‹#›</a:t>
            </a:fld>
            <a:endParaRPr lang="en-US"/>
          </a:p>
        </p:txBody>
      </p:sp>
    </p:spTree>
    <p:extLst>
      <p:ext uri="{BB962C8B-B14F-4D97-AF65-F5344CB8AC3E}">
        <p14:creationId xmlns:p14="http://schemas.microsoft.com/office/powerpoint/2010/main" val="34297771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59AE206-7EBA-4D33-8BC9-9D8158553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DF47970-868B-AA43-8A5D-1853CCEAF9DF}"/>
              </a:ext>
            </a:extLst>
          </p:cNvPr>
          <p:cNvSpPr>
            <a:spLocks noGrp="1"/>
          </p:cNvSpPr>
          <p:nvPr>
            <p:ph type="ctrTitle"/>
          </p:nvPr>
        </p:nvSpPr>
        <p:spPr>
          <a:xfrm>
            <a:off x="588567" y="4236318"/>
            <a:ext cx="7050953" cy="2026389"/>
          </a:xfrm>
        </p:spPr>
        <p:txBody>
          <a:bodyPr anchor="ctr">
            <a:normAutofit fontScale="90000"/>
          </a:bodyPr>
          <a:lstStyle/>
          <a:p>
            <a:pPr algn="r"/>
            <a:r>
              <a:rPr lang="en-GB" dirty="0">
                <a:solidFill>
                  <a:schemeClr val="accent6"/>
                </a:solidFill>
              </a:rPr>
              <a:t>Arthur: </a:t>
            </a:r>
            <a:r>
              <a:rPr lang="en-GB" dirty="0" err="1">
                <a:solidFill>
                  <a:schemeClr val="accent6"/>
                </a:solidFill>
              </a:rPr>
              <a:t>Creu</a:t>
            </a:r>
            <a:r>
              <a:rPr lang="en-GB" dirty="0">
                <a:solidFill>
                  <a:schemeClr val="accent6"/>
                </a:solidFill>
              </a:rPr>
              <a:t> </a:t>
            </a:r>
            <a:r>
              <a:rPr lang="en-GB" dirty="0" err="1">
                <a:solidFill>
                  <a:schemeClr val="accent6"/>
                </a:solidFill>
              </a:rPr>
              <a:t>Chwedl</a:t>
            </a:r>
            <a:r>
              <a:rPr lang="en-GB" dirty="0">
                <a:solidFill>
                  <a:schemeClr val="accent6"/>
                </a:solidFill>
              </a:rPr>
              <a:t> o </a:t>
            </a:r>
            <a:r>
              <a:rPr lang="en-GB" dirty="0" err="1">
                <a:solidFill>
                  <a:schemeClr val="accent6"/>
                </a:solidFill>
              </a:rPr>
              <a:t>fân</a:t>
            </a:r>
            <a:r>
              <a:rPr lang="en-GB" dirty="0">
                <a:solidFill>
                  <a:schemeClr val="accent6"/>
                </a:solidFill>
              </a:rPr>
              <a:t> </a:t>
            </a:r>
            <a:r>
              <a:rPr lang="en-GB" dirty="0" err="1">
                <a:solidFill>
                  <a:schemeClr val="accent6"/>
                </a:solidFill>
              </a:rPr>
              <a:t>Ddarnau</a:t>
            </a:r>
            <a:br>
              <a:rPr lang="en-US" sz="5400" dirty="0"/>
            </a:br>
            <a:endParaRPr lang="en-US" sz="5100" dirty="0">
              <a:latin typeface="+mn-lt"/>
            </a:endParaRPr>
          </a:p>
        </p:txBody>
      </p:sp>
      <p:sp>
        <p:nvSpPr>
          <p:cNvPr id="3" name="Subtitle 2">
            <a:extLst>
              <a:ext uri="{FF2B5EF4-FFF2-40B4-BE49-F238E27FC236}">
                <a16:creationId xmlns:a16="http://schemas.microsoft.com/office/drawing/2014/main" id="{CFA9E73E-F153-5B4A-8E07-F96FA8141EDE}"/>
              </a:ext>
            </a:extLst>
          </p:cNvPr>
          <p:cNvSpPr>
            <a:spLocks noGrp="1"/>
          </p:cNvSpPr>
          <p:nvPr>
            <p:ph type="subTitle" idx="1"/>
          </p:nvPr>
        </p:nvSpPr>
        <p:spPr>
          <a:xfrm>
            <a:off x="7961258" y="4525347"/>
            <a:ext cx="3258675" cy="1737360"/>
          </a:xfrm>
        </p:spPr>
        <p:txBody>
          <a:bodyPr anchor="ctr">
            <a:normAutofit/>
          </a:bodyPr>
          <a:lstStyle/>
          <a:p>
            <a:pPr algn="l"/>
            <a:r>
              <a:rPr lang="en-US" dirty="0"/>
              <a:t>Arthur: Building a Legend from Fragments</a:t>
            </a:r>
          </a:p>
        </p:txBody>
      </p:sp>
      <p:sp>
        <p:nvSpPr>
          <p:cNvPr id="10" name="Oval 9">
            <a:extLst>
              <a:ext uri="{FF2B5EF4-FFF2-40B4-BE49-F238E27FC236}">
                <a16:creationId xmlns:a16="http://schemas.microsoft.com/office/drawing/2014/main" id="{6437D937-A7F1-4011-92B4-328E5BE1B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567" y="620480"/>
            <a:ext cx="2243800" cy="224379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Oval 11">
            <a:extLst>
              <a:ext uri="{FF2B5EF4-FFF2-40B4-BE49-F238E27FC236}">
                <a16:creationId xmlns:a16="http://schemas.microsoft.com/office/drawing/2014/main" id="{B672F332-AF08-46C6-94F0-77684310D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5001" y="2466604"/>
            <a:ext cx="962395" cy="9623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34244EF8-D73A-40E1-BE73-D46E6B4B0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5829" y="2327988"/>
            <a:ext cx="293695" cy="29369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AB84D7E8-4ECB-42D7-ADBF-01689B0F2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9E8E38ED-369A-44C2-B635-0BED0E48A6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00392" y="4525347"/>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8824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23140-CA85-2F42-8160-AEFFD22417D9}"/>
              </a:ext>
            </a:extLst>
          </p:cNvPr>
          <p:cNvSpPr>
            <a:spLocks noGrp="1"/>
          </p:cNvSpPr>
          <p:nvPr>
            <p:ph type="title"/>
          </p:nvPr>
        </p:nvSpPr>
        <p:spPr>
          <a:xfrm>
            <a:off x="6486524" y="629266"/>
            <a:ext cx="5053203" cy="1676603"/>
          </a:xfrm>
        </p:spPr>
        <p:txBody>
          <a:bodyPr>
            <a:normAutofit fontScale="90000"/>
          </a:bodyPr>
          <a:lstStyle/>
          <a:p>
            <a:r>
              <a:rPr lang="en-US" sz="4000" dirty="0"/>
              <a:t>Arthur: As others see him</a:t>
            </a:r>
            <a:br>
              <a:rPr lang="en-US" sz="4000" dirty="0"/>
            </a:br>
            <a:r>
              <a:rPr lang="en-GB" dirty="0">
                <a:solidFill>
                  <a:srgbClr val="FF0000"/>
                </a:solidFill>
              </a:rPr>
              <a:t>Arthur: </a:t>
            </a:r>
            <a:r>
              <a:rPr lang="en-GB" dirty="0" err="1">
                <a:solidFill>
                  <a:srgbClr val="FF0000"/>
                </a:solidFill>
              </a:rPr>
              <a:t>Fel</a:t>
            </a:r>
            <a:r>
              <a:rPr lang="en-GB" dirty="0">
                <a:solidFill>
                  <a:srgbClr val="FF0000"/>
                </a:solidFill>
              </a:rPr>
              <a:t> </a:t>
            </a:r>
            <a:r>
              <a:rPr lang="en-GB" dirty="0" err="1">
                <a:solidFill>
                  <a:srgbClr val="FF0000"/>
                </a:solidFill>
              </a:rPr>
              <a:t>mae</a:t>
            </a:r>
            <a:r>
              <a:rPr lang="en-GB" dirty="0">
                <a:solidFill>
                  <a:srgbClr val="FF0000"/>
                </a:solidFill>
              </a:rPr>
              <a:t> </a:t>
            </a:r>
            <a:r>
              <a:rPr lang="en-GB" dirty="0" err="1">
                <a:solidFill>
                  <a:srgbClr val="FF0000"/>
                </a:solidFill>
              </a:rPr>
              <a:t>eraill</a:t>
            </a:r>
            <a:r>
              <a:rPr lang="en-GB" dirty="0">
                <a:solidFill>
                  <a:srgbClr val="FF0000"/>
                </a:solidFill>
              </a:rPr>
              <a:t> yn ei weld</a:t>
            </a:r>
            <a:endParaRPr lang="en-US" sz="4000" dirty="0">
              <a:solidFill>
                <a:srgbClr val="FF0000"/>
              </a:solidFill>
            </a:endParaRPr>
          </a:p>
        </p:txBody>
      </p:sp>
      <p:sp>
        <p:nvSpPr>
          <p:cNvPr id="99" name="Rectangle 98">
            <a:extLst>
              <a:ext uri="{FF2B5EF4-FFF2-40B4-BE49-F238E27FC236}">
                <a16:creationId xmlns:a16="http://schemas.microsoft.com/office/drawing/2014/main" id="{0CFBA2BA-8E71-4F5B-8D9F-B69EE92F36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ounded Rectangle 9">
            <a:extLst>
              <a:ext uri="{FF2B5EF4-FFF2-40B4-BE49-F238E27FC236}">
                <a16:creationId xmlns:a16="http://schemas.microsoft.com/office/drawing/2014/main" id="{A034A1A2-571C-4D7C-97E5-1210DBA37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512559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8" name="Content Placeholder 63">
            <a:extLst>
              <a:ext uri="{FF2B5EF4-FFF2-40B4-BE49-F238E27FC236}">
                <a16:creationId xmlns:a16="http://schemas.microsoft.com/office/drawing/2014/main" id="{DE842070-B210-0F47-8F5D-90667F19B451}"/>
              </a:ext>
            </a:extLst>
          </p:cNvPr>
          <p:cNvPicPr>
            <a:picLocks noChangeAspect="1"/>
          </p:cNvPicPr>
          <p:nvPr/>
        </p:nvPicPr>
        <p:blipFill rotWithShape="1">
          <a:blip r:embed="rId3"/>
          <a:srcRect t="10514" r="1" b="1636"/>
          <a:stretch/>
        </p:blipFill>
        <p:spPr>
          <a:xfrm>
            <a:off x="822568" y="803049"/>
            <a:ext cx="2144426" cy="2470686"/>
          </a:xfrm>
          <a:prstGeom prst="rect">
            <a:avLst/>
          </a:prstGeom>
        </p:spPr>
      </p:pic>
      <p:pic>
        <p:nvPicPr>
          <p:cNvPr id="56" name="Content Placeholder 52">
            <a:extLst>
              <a:ext uri="{FF2B5EF4-FFF2-40B4-BE49-F238E27FC236}">
                <a16:creationId xmlns:a16="http://schemas.microsoft.com/office/drawing/2014/main" id="{0AF8C298-68A7-F740-ADC4-DFE87A86BB6A}"/>
              </a:ext>
            </a:extLst>
          </p:cNvPr>
          <p:cNvPicPr>
            <a:picLocks noChangeAspect="1"/>
          </p:cNvPicPr>
          <p:nvPr/>
        </p:nvPicPr>
        <p:blipFill rotWithShape="1">
          <a:blip r:embed="rId4"/>
          <a:srcRect t="6958" r="3" b="3"/>
          <a:stretch/>
        </p:blipFill>
        <p:spPr>
          <a:xfrm>
            <a:off x="3127860" y="813900"/>
            <a:ext cx="2174175" cy="2459835"/>
          </a:xfrm>
          <a:prstGeom prst="rect">
            <a:avLst/>
          </a:prstGeom>
        </p:spPr>
      </p:pic>
      <p:pic>
        <p:nvPicPr>
          <p:cNvPr id="89" name="Content Placeholder 65">
            <a:extLst>
              <a:ext uri="{FF2B5EF4-FFF2-40B4-BE49-F238E27FC236}">
                <a16:creationId xmlns:a16="http://schemas.microsoft.com/office/drawing/2014/main" id="{E5EEF200-5100-FD49-9604-048B12519350}"/>
              </a:ext>
            </a:extLst>
          </p:cNvPr>
          <p:cNvPicPr>
            <a:picLocks noChangeAspect="1"/>
          </p:cNvPicPr>
          <p:nvPr/>
        </p:nvPicPr>
        <p:blipFill rotWithShape="1">
          <a:blip r:embed="rId5"/>
          <a:srcRect t="5061" r="1" b="21914"/>
          <a:stretch/>
        </p:blipFill>
        <p:spPr>
          <a:xfrm>
            <a:off x="819190" y="3434659"/>
            <a:ext cx="2130130" cy="2469120"/>
          </a:xfrm>
          <a:prstGeom prst="rect">
            <a:avLst/>
          </a:prstGeom>
        </p:spPr>
      </p:pic>
      <p:pic>
        <p:nvPicPr>
          <p:cNvPr id="47" name="Content Placeholder 43">
            <a:extLst>
              <a:ext uri="{FF2B5EF4-FFF2-40B4-BE49-F238E27FC236}">
                <a16:creationId xmlns:a16="http://schemas.microsoft.com/office/drawing/2014/main" id="{8F50255F-675B-644D-9F32-38A68071DD17}"/>
              </a:ext>
            </a:extLst>
          </p:cNvPr>
          <p:cNvPicPr>
            <a:picLocks noChangeAspect="1"/>
          </p:cNvPicPr>
          <p:nvPr/>
        </p:nvPicPr>
        <p:blipFill rotWithShape="1">
          <a:blip r:embed="rId6"/>
          <a:srcRect l="27649" r="22821" b="1"/>
          <a:stretch/>
        </p:blipFill>
        <p:spPr>
          <a:xfrm>
            <a:off x="3127860" y="3434658"/>
            <a:ext cx="2174176" cy="2469121"/>
          </a:xfrm>
          <a:prstGeom prst="rect">
            <a:avLst/>
          </a:prstGeom>
        </p:spPr>
      </p:pic>
      <p:graphicFrame>
        <p:nvGraphicFramePr>
          <p:cNvPr id="68" name="Content Placeholder 67">
            <a:extLst>
              <a:ext uri="{FF2B5EF4-FFF2-40B4-BE49-F238E27FC236}">
                <a16:creationId xmlns:a16="http://schemas.microsoft.com/office/drawing/2014/main" id="{24B3941B-0C75-6241-8A04-B23F2C06FB0F}"/>
              </a:ext>
            </a:extLst>
          </p:cNvPr>
          <p:cNvGraphicFramePr>
            <a:graphicFrameLocks noGrp="1"/>
          </p:cNvGraphicFramePr>
          <p:nvPr>
            <p:ph idx="1"/>
            <p:extLst>
              <p:ext uri="{D42A27DB-BD31-4B8C-83A1-F6EECF244321}">
                <p14:modId xmlns:p14="http://schemas.microsoft.com/office/powerpoint/2010/main" val="2711359951"/>
              </p:ext>
            </p:extLst>
          </p:nvPr>
        </p:nvGraphicFramePr>
        <p:xfrm>
          <a:off x="6486525" y="2438400"/>
          <a:ext cx="5053014" cy="2651760"/>
        </p:xfrm>
        <a:graphic>
          <a:graphicData uri="http://schemas.openxmlformats.org/drawingml/2006/table">
            <a:tbl>
              <a:tblPr firstRow="1" bandRow="1">
                <a:tableStyleId>{5C22544A-7EE6-4342-B048-85BDC9FD1C3A}</a:tableStyleId>
              </a:tblPr>
              <a:tblGrid>
                <a:gridCol w="2526507">
                  <a:extLst>
                    <a:ext uri="{9D8B030D-6E8A-4147-A177-3AD203B41FA5}">
                      <a16:colId xmlns:a16="http://schemas.microsoft.com/office/drawing/2014/main" val="3054487541"/>
                    </a:ext>
                  </a:extLst>
                </a:gridCol>
                <a:gridCol w="2526507">
                  <a:extLst>
                    <a:ext uri="{9D8B030D-6E8A-4147-A177-3AD203B41FA5}">
                      <a16:colId xmlns:a16="http://schemas.microsoft.com/office/drawing/2014/main" val="4184086812"/>
                    </a:ext>
                  </a:extLst>
                </a:gridCol>
              </a:tblGrid>
              <a:tr h="370840">
                <a:tc>
                  <a:txBody>
                    <a:bodyPr/>
                    <a:lstStyle/>
                    <a:p>
                      <a:r>
                        <a:rPr lang="en-US" dirty="0"/>
                        <a:t>Radio Times – Discover an Arthurian site near you</a:t>
                      </a:r>
                    </a:p>
                    <a:p>
                      <a:endParaRPr lang="en-US"/>
                    </a:p>
                    <a:p>
                      <a:endParaRPr lang="en-US" dirty="0"/>
                    </a:p>
                  </a:txBody>
                  <a:tcPr/>
                </a:tc>
                <a:tc>
                  <a:txBody>
                    <a:bodyPr/>
                    <a:lstStyle/>
                    <a:p>
                      <a:r>
                        <a:rPr lang="en-US" dirty="0"/>
                        <a:t>DC Comics</a:t>
                      </a:r>
                    </a:p>
                    <a:p>
                      <a:r>
                        <a:rPr lang="en-US" dirty="0"/>
                        <a:t>Batman and Superman</a:t>
                      </a:r>
                    </a:p>
                  </a:txBody>
                  <a:tcPr/>
                </a:tc>
                <a:extLst>
                  <a:ext uri="{0D108BD9-81ED-4DB2-BD59-A6C34878D82A}">
                    <a16:rowId xmlns:a16="http://schemas.microsoft.com/office/drawing/2014/main" val="1602837716"/>
                  </a:ext>
                </a:extLst>
              </a:tr>
              <a:tr h="370840">
                <a:tc>
                  <a:txBody>
                    <a:bodyPr/>
                    <a:lstStyle/>
                    <a:p>
                      <a:r>
                        <a:rPr lang="en-US" dirty="0"/>
                        <a:t>Portrait of Arthur by Peter of </a:t>
                      </a:r>
                      <a:r>
                        <a:rPr lang="en-US" dirty="0" err="1"/>
                        <a:t>Langtoft</a:t>
                      </a:r>
                      <a:r>
                        <a:rPr lang="en-US" dirty="0"/>
                        <a:t> </a:t>
                      </a:r>
                    </a:p>
                    <a:p>
                      <a:r>
                        <a:rPr lang="en-US" dirty="0"/>
                        <a:t>(died c. 1305)</a:t>
                      </a:r>
                    </a:p>
                  </a:txBody>
                  <a:tcPr/>
                </a:tc>
                <a:tc>
                  <a:txBody>
                    <a:bodyPr/>
                    <a:lstStyle/>
                    <a:p>
                      <a:r>
                        <a:rPr lang="en-US" dirty="0" err="1"/>
                        <a:t>Kickstarter.com</a:t>
                      </a:r>
                      <a:endParaRPr lang="en-US" dirty="0"/>
                    </a:p>
                    <a:p>
                      <a:r>
                        <a:rPr lang="en-US" dirty="0"/>
                        <a:t>The Arthurian playing cards inspired by King Arthur</a:t>
                      </a:r>
                    </a:p>
                  </a:txBody>
                  <a:tcPr/>
                </a:tc>
                <a:extLst>
                  <a:ext uri="{0D108BD9-81ED-4DB2-BD59-A6C34878D82A}">
                    <a16:rowId xmlns:a16="http://schemas.microsoft.com/office/drawing/2014/main" val="3559558930"/>
                  </a:ext>
                </a:extLst>
              </a:tr>
            </a:tbl>
          </a:graphicData>
        </a:graphic>
      </p:graphicFrame>
    </p:spTree>
    <p:extLst>
      <p:ext uri="{BB962C8B-B14F-4D97-AF65-F5344CB8AC3E}">
        <p14:creationId xmlns:p14="http://schemas.microsoft.com/office/powerpoint/2010/main" val="1623505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0572" cy="6858000"/>
          </a:xfrm>
          <a:prstGeom prst="rect">
            <a:avLst/>
          </a:prstGeom>
          <a:gradFill>
            <a:gsLst>
              <a:gs pos="0">
                <a:srgbClr val="E3411B">
                  <a:lumMod val="90000"/>
                </a:srgbClr>
              </a:gs>
              <a:gs pos="25000">
                <a:srgbClr val="E3411B">
                  <a:lumMod val="90000"/>
                </a:srgb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32B6DCE-18C2-EC42-8C35-48C5ABD6DA9C}"/>
              </a:ext>
            </a:extLst>
          </p:cNvPr>
          <p:cNvSpPr>
            <a:spLocks noGrp="1"/>
          </p:cNvSpPr>
          <p:nvPr>
            <p:ph type="title"/>
          </p:nvPr>
        </p:nvSpPr>
        <p:spPr>
          <a:xfrm>
            <a:off x="640079" y="2053641"/>
            <a:ext cx="3669161" cy="2760098"/>
          </a:xfrm>
        </p:spPr>
        <p:txBody>
          <a:bodyPr>
            <a:normAutofit/>
          </a:bodyPr>
          <a:lstStyle/>
          <a:p>
            <a:r>
              <a:rPr lang="en-US" dirty="0">
                <a:solidFill>
                  <a:schemeClr val="accent6">
                    <a:lumMod val="40000"/>
                    <a:lumOff val="60000"/>
                  </a:schemeClr>
                </a:solidFill>
              </a:rPr>
              <a:t>Y </a:t>
            </a:r>
            <a:r>
              <a:rPr lang="en-US" dirty="0" err="1">
                <a:solidFill>
                  <a:schemeClr val="accent6">
                    <a:lumMod val="40000"/>
                    <a:lumOff val="60000"/>
                  </a:schemeClr>
                </a:solidFill>
              </a:rPr>
              <a:t>Drafodaeth</a:t>
            </a:r>
            <a:br>
              <a:rPr lang="en-US" dirty="0">
                <a:solidFill>
                  <a:srgbClr val="FFFFFF"/>
                </a:solidFill>
              </a:rPr>
            </a:br>
            <a:r>
              <a:rPr lang="en-US" dirty="0">
                <a:solidFill>
                  <a:srgbClr val="FFFFFF"/>
                </a:solidFill>
              </a:rPr>
              <a:t>The Debate</a:t>
            </a:r>
          </a:p>
        </p:txBody>
      </p:sp>
      <p:sp>
        <p:nvSpPr>
          <p:cNvPr id="3" name="Content Placeholder 2">
            <a:extLst>
              <a:ext uri="{FF2B5EF4-FFF2-40B4-BE49-F238E27FC236}">
                <a16:creationId xmlns:a16="http://schemas.microsoft.com/office/drawing/2014/main" id="{FF89A11F-ACFA-7843-A34A-AEC2D2B9E711}"/>
              </a:ext>
            </a:extLst>
          </p:cNvPr>
          <p:cNvSpPr>
            <a:spLocks noGrp="1"/>
          </p:cNvSpPr>
          <p:nvPr>
            <p:ph idx="1"/>
          </p:nvPr>
        </p:nvSpPr>
        <p:spPr>
          <a:xfrm>
            <a:off x="6090574" y="801866"/>
            <a:ext cx="5306084" cy="5230634"/>
          </a:xfrm>
        </p:spPr>
        <p:txBody>
          <a:bodyPr anchor="ctr">
            <a:normAutofit/>
          </a:bodyPr>
          <a:lstStyle/>
          <a:p>
            <a:pPr marL="0" indent="0">
              <a:buNone/>
            </a:pPr>
            <a:r>
              <a:rPr lang="en-GB" sz="2200" dirty="0">
                <a:solidFill>
                  <a:srgbClr val="000000"/>
                </a:solidFill>
              </a:rPr>
              <a:t>While extant manuscripts can point to possible, maybe even probable elements of truth, nothing about a historical Arthur is certain.					           			(</a:t>
            </a:r>
            <a:r>
              <a:rPr lang="en-GB" sz="2200" dirty="0" err="1">
                <a:solidFill>
                  <a:srgbClr val="000000"/>
                </a:solidFill>
              </a:rPr>
              <a:t>K.H.Jackson</a:t>
            </a:r>
            <a:r>
              <a:rPr lang="en-GB" sz="2200" dirty="0">
                <a:solidFill>
                  <a:srgbClr val="000000"/>
                </a:solidFill>
              </a:rPr>
              <a:t>, 1959)</a:t>
            </a:r>
          </a:p>
          <a:p>
            <a:pPr marL="0" indent="0">
              <a:buNone/>
            </a:pPr>
            <a:endParaRPr lang="en-GB" sz="2200" dirty="0">
              <a:solidFill>
                <a:srgbClr val="000000"/>
              </a:solidFill>
            </a:endParaRPr>
          </a:p>
          <a:p>
            <a:pPr marL="0" indent="0">
              <a:buNone/>
            </a:pPr>
            <a:r>
              <a:rPr lang="en-GB" sz="2200" dirty="0">
                <a:solidFill>
                  <a:srgbClr val="000000"/>
                </a:solidFill>
              </a:rPr>
              <a:t>Some scholars assume that there must have been a historical figure behind these stories.</a:t>
            </a:r>
          </a:p>
          <a:p>
            <a:pPr marL="0" indent="0">
              <a:buNone/>
            </a:pPr>
            <a:endParaRPr lang="en-GB" sz="2200" dirty="0">
              <a:solidFill>
                <a:srgbClr val="000000"/>
              </a:solidFill>
            </a:endParaRPr>
          </a:p>
          <a:p>
            <a:pPr marL="0" indent="0">
              <a:buNone/>
            </a:pPr>
            <a:r>
              <a:rPr lang="en-GB" sz="2200" dirty="0">
                <a:solidFill>
                  <a:srgbClr val="000000"/>
                </a:solidFill>
              </a:rPr>
              <a:t>Others  claim that there is no credible evidence for a historical Arthur .</a:t>
            </a:r>
          </a:p>
          <a:p>
            <a:pPr marL="0" indent="0">
              <a:buNone/>
            </a:pPr>
            <a:r>
              <a:rPr lang="en-GB" sz="2200" dirty="0">
                <a:solidFill>
                  <a:srgbClr val="000000"/>
                </a:solidFill>
              </a:rPr>
              <a:t>	BUT</a:t>
            </a:r>
          </a:p>
          <a:p>
            <a:pPr marL="0" indent="0">
              <a:buNone/>
            </a:pPr>
            <a:r>
              <a:rPr lang="en-GB" sz="2200" dirty="0">
                <a:solidFill>
                  <a:srgbClr val="000000"/>
                </a:solidFill>
              </a:rPr>
              <a:t>What is the evidence?</a:t>
            </a:r>
          </a:p>
        </p:txBody>
      </p:sp>
    </p:spTree>
    <p:extLst>
      <p:ext uri="{BB962C8B-B14F-4D97-AF65-F5344CB8AC3E}">
        <p14:creationId xmlns:p14="http://schemas.microsoft.com/office/powerpoint/2010/main" val="16847162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CCBA7-0633-4D4B-8752-0468940E9CC4}"/>
              </a:ext>
            </a:extLst>
          </p:cNvPr>
          <p:cNvSpPr>
            <a:spLocks noGrp="1"/>
          </p:cNvSpPr>
          <p:nvPr>
            <p:ph type="title"/>
          </p:nvPr>
        </p:nvSpPr>
        <p:spPr>
          <a:ln w="76200">
            <a:solidFill>
              <a:srgbClr val="0070C0"/>
            </a:solidFill>
          </a:ln>
        </p:spPr>
        <p:txBody>
          <a:bodyPr/>
          <a:lstStyle/>
          <a:p>
            <a:r>
              <a:rPr lang="en-US" dirty="0">
                <a:solidFill>
                  <a:srgbClr val="FF0000"/>
                </a:solidFill>
              </a:rPr>
              <a:t>  </a:t>
            </a:r>
            <a:r>
              <a:rPr lang="en-US" dirty="0" err="1">
                <a:solidFill>
                  <a:srgbClr val="FF0000"/>
                </a:solidFill>
              </a:rPr>
              <a:t>Tystiolaeth</a:t>
            </a:r>
            <a:r>
              <a:rPr lang="en-US" dirty="0"/>
              <a:t> 	 Evidence</a:t>
            </a:r>
          </a:p>
        </p:txBody>
      </p:sp>
      <p:sp>
        <p:nvSpPr>
          <p:cNvPr id="3" name="Content Placeholder 2">
            <a:extLst>
              <a:ext uri="{FF2B5EF4-FFF2-40B4-BE49-F238E27FC236}">
                <a16:creationId xmlns:a16="http://schemas.microsoft.com/office/drawing/2014/main" id="{5C22C299-1E65-AE44-ABC9-7AC46461EDC7}"/>
              </a:ext>
            </a:extLst>
          </p:cNvPr>
          <p:cNvSpPr>
            <a:spLocks noGrp="1"/>
          </p:cNvSpPr>
          <p:nvPr>
            <p:ph idx="1"/>
          </p:nvPr>
        </p:nvSpPr>
        <p:spPr/>
        <p:txBody>
          <a:bodyPr>
            <a:normAutofit fontScale="92500"/>
          </a:bodyPr>
          <a:lstStyle/>
          <a:p>
            <a:r>
              <a:rPr lang="en-US" dirty="0">
                <a:solidFill>
                  <a:srgbClr val="C00000"/>
                </a:solidFill>
              </a:rPr>
              <a:t>Archaeology</a:t>
            </a:r>
            <a:r>
              <a:rPr lang="en-US" dirty="0"/>
              <a:t> deals with sites rather than people, and that with assumed Arthurian connections, as Gerald of Wales points out, is not always what it seems.</a:t>
            </a:r>
          </a:p>
          <a:p>
            <a:endParaRPr lang="en-US" dirty="0"/>
          </a:p>
          <a:p>
            <a:r>
              <a:rPr lang="en-US" dirty="0">
                <a:solidFill>
                  <a:srgbClr val="00B0F0"/>
                </a:solidFill>
              </a:rPr>
              <a:t>Manuscripts</a:t>
            </a:r>
            <a:r>
              <a:rPr lang="en-US" dirty="0"/>
              <a:t> do identify individuals named Arthur, but are always open to interpretation, a process which can lead to unjustifiable assumptions.</a:t>
            </a:r>
          </a:p>
          <a:p>
            <a:endParaRPr lang="en-US" dirty="0"/>
          </a:p>
          <a:p>
            <a:r>
              <a:rPr lang="en-US" dirty="0">
                <a:solidFill>
                  <a:srgbClr val="00B050"/>
                </a:solidFill>
              </a:rPr>
              <a:t>Topography</a:t>
            </a:r>
            <a:r>
              <a:rPr lang="en-US" dirty="0"/>
              <a:t> offers little or no substantive evidence for a historical Arthur, being more often the result of associating Arthurian mythology with dramatic places in the landscape.</a:t>
            </a:r>
          </a:p>
        </p:txBody>
      </p:sp>
    </p:spTree>
    <p:extLst>
      <p:ext uri="{BB962C8B-B14F-4D97-AF65-F5344CB8AC3E}">
        <p14:creationId xmlns:p14="http://schemas.microsoft.com/office/powerpoint/2010/main" val="3703542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Freeform: Shape 71">
            <a:extLst>
              <a:ext uri="{FF2B5EF4-FFF2-40B4-BE49-F238E27FC236}">
                <a16:creationId xmlns:a16="http://schemas.microsoft.com/office/drawing/2014/main" id="{DB66F6E8-4D4A-4907-940A-774703A2D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16005" y="5367908"/>
            <a:ext cx="3175996" cy="1490093"/>
          </a:xfrm>
          <a:custGeom>
            <a:avLst/>
            <a:gdLst>
              <a:gd name="connsiteX0" fmla="*/ 2485888 w 3175996"/>
              <a:gd name="connsiteY0" fmla="*/ 1490093 h 1490093"/>
              <a:gd name="connsiteX1" fmla="*/ 0 w 3175996"/>
              <a:gd name="connsiteY1" fmla="*/ 1490093 h 1490093"/>
              <a:gd name="connsiteX2" fmla="*/ 0 w 3175996"/>
              <a:gd name="connsiteY2" fmla="*/ 0 h 1490093"/>
              <a:gd name="connsiteX3" fmla="*/ 3175996 w 3175996"/>
              <a:gd name="connsiteY3" fmla="*/ 0 h 1490093"/>
            </a:gdLst>
            <a:ahLst/>
            <a:cxnLst>
              <a:cxn ang="0">
                <a:pos x="connsiteX0" y="connsiteY0"/>
              </a:cxn>
              <a:cxn ang="0">
                <a:pos x="connsiteX1" y="connsiteY1"/>
              </a:cxn>
              <a:cxn ang="0">
                <a:pos x="connsiteX2" y="connsiteY2"/>
              </a:cxn>
              <a:cxn ang="0">
                <a:pos x="connsiteX3" y="connsiteY3"/>
              </a:cxn>
            </a:cxnLst>
            <a:rect l="l" t="t" r="r" b="b"/>
            <a:pathLst>
              <a:path w="3175996" h="1490093">
                <a:moveTo>
                  <a:pt x="2485888" y="1490093"/>
                </a:moveTo>
                <a:lnTo>
                  <a:pt x="0" y="1490093"/>
                </a:lnTo>
                <a:lnTo>
                  <a:pt x="0" y="0"/>
                </a:lnTo>
                <a:lnTo>
                  <a:pt x="3175996" y="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7" name="Freeform: Shape 73">
            <a:extLst>
              <a:ext uri="{FF2B5EF4-FFF2-40B4-BE49-F238E27FC236}">
                <a16:creationId xmlns:a16="http://schemas.microsoft.com/office/drawing/2014/main" id="{8F1F5A56-E82B-4FD5-9025-B72896FFB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566296" cy="1490093"/>
          </a:xfrm>
          <a:custGeom>
            <a:avLst/>
            <a:gdLst>
              <a:gd name="connsiteX0" fmla="*/ 0 w 9566296"/>
              <a:gd name="connsiteY0" fmla="*/ 0 h 1490093"/>
              <a:gd name="connsiteX1" fmla="*/ 405267 w 9566296"/>
              <a:gd name="connsiteY1" fmla="*/ 0 h 1490093"/>
              <a:gd name="connsiteX2" fmla="*/ 631857 w 9566296"/>
              <a:gd name="connsiteY2" fmla="*/ 0 h 1490093"/>
              <a:gd name="connsiteX3" fmla="*/ 2451761 w 9566296"/>
              <a:gd name="connsiteY3" fmla="*/ 0 h 1490093"/>
              <a:gd name="connsiteX4" fmla="*/ 2901880 w 9566296"/>
              <a:gd name="connsiteY4" fmla="*/ 0 h 1490093"/>
              <a:gd name="connsiteX5" fmla="*/ 3641106 w 9566296"/>
              <a:gd name="connsiteY5" fmla="*/ 0 h 1490093"/>
              <a:gd name="connsiteX6" fmla="*/ 9566296 w 9566296"/>
              <a:gd name="connsiteY6" fmla="*/ 0 h 1490093"/>
              <a:gd name="connsiteX7" fmla="*/ 8876188 w 9566296"/>
              <a:gd name="connsiteY7" fmla="*/ 1490093 h 1490093"/>
              <a:gd name="connsiteX8" fmla="*/ 631857 w 9566296"/>
              <a:gd name="connsiteY8" fmla="*/ 1490093 h 1490093"/>
              <a:gd name="connsiteX9" fmla="*/ 405267 w 9566296"/>
              <a:gd name="connsiteY9" fmla="*/ 1490093 h 1490093"/>
              <a:gd name="connsiteX10" fmla="*/ 0 w 9566296"/>
              <a:gd name="connsiteY10"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66296" h="1490093">
                <a:moveTo>
                  <a:pt x="0" y="0"/>
                </a:moveTo>
                <a:lnTo>
                  <a:pt x="405267" y="0"/>
                </a:lnTo>
                <a:lnTo>
                  <a:pt x="631857" y="0"/>
                </a:lnTo>
                <a:lnTo>
                  <a:pt x="2451761" y="0"/>
                </a:lnTo>
                <a:lnTo>
                  <a:pt x="2901880" y="0"/>
                </a:lnTo>
                <a:lnTo>
                  <a:pt x="3641106" y="0"/>
                </a:lnTo>
                <a:lnTo>
                  <a:pt x="9566296" y="0"/>
                </a:lnTo>
                <a:lnTo>
                  <a:pt x="8876188" y="1490093"/>
                </a:lnTo>
                <a:lnTo>
                  <a:pt x="631857" y="1490093"/>
                </a:lnTo>
                <a:lnTo>
                  <a:pt x="405267" y="1490093"/>
                </a:lnTo>
                <a:lnTo>
                  <a:pt x="0" y="1490093"/>
                </a:lnTo>
                <a:close/>
              </a:path>
            </a:pathLst>
          </a:custGeom>
          <a:solidFill>
            <a:schemeClr val="tx1">
              <a:lumMod val="65000"/>
              <a:lumOff val="3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9491A195-9596-264B-934A-C66B03C1C3F5}"/>
              </a:ext>
            </a:extLst>
          </p:cNvPr>
          <p:cNvSpPr>
            <a:spLocks noGrp="1"/>
          </p:cNvSpPr>
          <p:nvPr>
            <p:ph type="title"/>
          </p:nvPr>
        </p:nvSpPr>
        <p:spPr>
          <a:xfrm>
            <a:off x="315309" y="5564788"/>
            <a:ext cx="8618483" cy="1096331"/>
          </a:xfrm>
        </p:spPr>
        <p:txBody>
          <a:bodyPr>
            <a:normAutofit fontScale="90000"/>
          </a:bodyPr>
          <a:lstStyle/>
          <a:p>
            <a:r>
              <a:rPr lang="es-ES" dirty="0">
                <a:solidFill>
                  <a:srgbClr val="FF0000"/>
                </a:solidFill>
              </a:rPr>
              <a:t>Y </a:t>
            </a:r>
            <a:r>
              <a:rPr lang="es-ES" dirty="0" err="1">
                <a:solidFill>
                  <a:srgbClr val="FF0000"/>
                </a:solidFill>
              </a:rPr>
              <a:t>Testunau</a:t>
            </a:r>
            <a:r>
              <a:rPr lang="es-ES" dirty="0">
                <a:solidFill>
                  <a:srgbClr val="FF0000"/>
                </a:solidFill>
              </a:rPr>
              <a:t> sydd ar </a:t>
            </a:r>
            <a:r>
              <a:rPr lang="es-ES" dirty="0" err="1">
                <a:solidFill>
                  <a:srgbClr val="FF0000"/>
                </a:solidFill>
              </a:rPr>
              <a:t>gael</a:t>
            </a:r>
            <a:r>
              <a:rPr lang="es-ES" dirty="0">
                <a:solidFill>
                  <a:srgbClr val="FF0000"/>
                </a:solidFill>
              </a:rPr>
              <a:t>  </a:t>
            </a:r>
            <a:r>
              <a:rPr lang="en-US" dirty="0"/>
              <a:t>The Extant Texts</a:t>
            </a:r>
          </a:p>
        </p:txBody>
      </p:sp>
      <p:graphicFrame>
        <p:nvGraphicFramePr>
          <p:cNvPr id="14" name="Content Placeholder 2">
            <a:extLst>
              <a:ext uri="{FF2B5EF4-FFF2-40B4-BE49-F238E27FC236}">
                <a16:creationId xmlns:a16="http://schemas.microsoft.com/office/drawing/2014/main" id="{A81DB894-033A-484D-8D7C-5DC70897A2C3}"/>
              </a:ext>
            </a:extLst>
          </p:cNvPr>
          <p:cNvGraphicFramePr>
            <a:graphicFrameLocks noGrp="1"/>
          </p:cNvGraphicFramePr>
          <p:nvPr>
            <p:ph idx="1"/>
            <p:extLst>
              <p:ext uri="{D42A27DB-BD31-4B8C-83A1-F6EECF244321}">
                <p14:modId xmlns:p14="http://schemas.microsoft.com/office/powerpoint/2010/main" val="2735903226"/>
              </p:ext>
            </p:extLst>
          </p:nvPr>
        </p:nvGraphicFramePr>
        <p:xfrm>
          <a:off x="838200" y="643467"/>
          <a:ext cx="10515600" cy="40809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917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A6866E-C19B-0E4B-A044-6266FC689266}"/>
              </a:ext>
            </a:extLst>
          </p:cNvPr>
          <p:cNvSpPr>
            <a:spLocks noGrp="1"/>
          </p:cNvSpPr>
          <p:nvPr>
            <p:ph type="title"/>
          </p:nvPr>
        </p:nvSpPr>
        <p:spPr>
          <a:xfrm>
            <a:off x="992206" y="1608667"/>
            <a:ext cx="2823275" cy="4501127"/>
          </a:xfrm>
        </p:spPr>
        <p:txBody>
          <a:bodyPr anchor="t">
            <a:normAutofit/>
          </a:bodyPr>
          <a:lstStyle/>
          <a:p>
            <a:pPr algn="r"/>
            <a:r>
              <a:rPr lang="en-US" sz="3200" dirty="0">
                <a:solidFill>
                  <a:srgbClr val="FFFFFF"/>
                </a:solidFill>
              </a:rPr>
              <a:t>    Y Gododdin</a:t>
            </a:r>
            <a:br>
              <a:rPr lang="en-US" sz="3200" dirty="0">
                <a:solidFill>
                  <a:srgbClr val="FFFFFF"/>
                </a:solidFill>
              </a:rPr>
            </a:br>
            <a:br>
              <a:rPr lang="en-US" sz="3200" dirty="0">
                <a:solidFill>
                  <a:srgbClr val="FFFFFF"/>
                </a:solidFill>
              </a:rPr>
            </a:br>
            <a:br>
              <a:rPr lang="en-US" sz="3200" dirty="0">
                <a:solidFill>
                  <a:srgbClr val="FFFFFF"/>
                </a:solidFill>
              </a:rPr>
            </a:br>
            <a:br>
              <a:rPr lang="en-US" sz="3200" dirty="0">
                <a:solidFill>
                  <a:srgbClr val="FFFFFF"/>
                </a:solidFill>
              </a:rPr>
            </a:br>
            <a:br>
              <a:rPr lang="en-US" sz="3200" dirty="0">
                <a:solidFill>
                  <a:srgbClr val="FFFFFF"/>
                </a:solidFill>
              </a:rPr>
            </a:br>
            <a:br>
              <a:rPr lang="en-US" sz="3200" dirty="0">
                <a:solidFill>
                  <a:srgbClr val="FFFFFF"/>
                </a:solidFill>
              </a:rPr>
            </a:br>
            <a:br>
              <a:rPr lang="en-US" sz="3200" dirty="0">
                <a:solidFill>
                  <a:srgbClr val="FFFFFF"/>
                </a:solidFill>
              </a:rPr>
            </a:br>
            <a:r>
              <a:rPr lang="en-US" sz="3200" dirty="0" err="1">
                <a:solidFill>
                  <a:srgbClr val="FFFFFF"/>
                </a:solidFill>
              </a:rPr>
              <a:t>Aneirin</a:t>
            </a:r>
            <a:endParaRPr lang="en-US" sz="3200" dirty="0">
              <a:solidFill>
                <a:srgbClr val="FFFFFF"/>
              </a:solidFill>
            </a:endParaRPr>
          </a:p>
        </p:txBody>
      </p:sp>
      <p:sp>
        <p:nvSpPr>
          <p:cNvPr id="3" name="Content Placeholder 2">
            <a:extLst>
              <a:ext uri="{FF2B5EF4-FFF2-40B4-BE49-F238E27FC236}">
                <a16:creationId xmlns:a16="http://schemas.microsoft.com/office/drawing/2014/main" id="{8C458E93-141B-CA40-B377-0CB5DB39BC59}"/>
              </a:ext>
            </a:extLst>
          </p:cNvPr>
          <p:cNvSpPr>
            <a:spLocks noGrp="1"/>
          </p:cNvSpPr>
          <p:nvPr>
            <p:ph sz="half" idx="1"/>
          </p:nvPr>
        </p:nvSpPr>
        <p:spPr>
          <a:xfrm>
            <a:off x="4547698" y="2144110"/>
            <a:ext cx="3421958" cy="3965684"/>
          </a:xfrm>
        </p:spPr>
        <p:txBody>
          <a:bodyPr>
            <a:normAutofit/>
          </a:bodyPr>
          <a:lstStyle/>
          <a:p>
            <a:endParaRPr lang="en-US" sz="2000" dirty="0"/>
          </a:p>
          <a:p>
            <a:pPr marL="0" indent="0">
              <a:buNone/>
            </a:pPr>
            <a:r>
              <a:rPr lang="en-GB" sz="2000" i="1" dirty="0" err="1"/>
              <a:t>Gochorai</a:t>
            </a:r>
            <a:r>
              <a:rPr lang="en-GB" sz="2000" i="1" dirty="0"/>
              <a:t> brain du ar fur </a:t>
            </a:r>
            <a:r>
              <a:rPr lang="en-GB" sz="2000" i="1" dirty="0" err="1"/>
              <a:t>caer</a:t>
            </a:r>
            <a:r>
              <a:rPr lang="en-GB" sz="2000" i="1" dirty="0"/>
              <a:t> </a:t>
            </a:r>
          </a:p>
          <a:p>
            <a:pPr marL="0" indent="0">
              <a:buNone/>
            </a:pPr>
            <a:endParaRPr lang="en-GB" sz="2000" i="1" dirty="0"/>
          </a:p>
          <a:p>
            <a:pPr marL="0" indent="0">
              <a:buNone/>
            </a:pPr>
            <a:endParaRPr lang="en-GB" sz="2000" i="1" dirty="0"/>
          </a:p>
          <a:p>
            <a:pPr marL="0" indent="0">
              <a:buNone/>
            </a:pPr>
            <a:r>
              <a:rPr lang="en-GB" sz="2000" i="1" dirty="0" err="1"/>
              <a:t>Cyn</a:t>
            </a:r>
            <a:r>
              <a:rPr lang="en-GB" sz="2000" i="1" dirty="0"/>
              <a:t> ni bai </a:t>
            </a:r>
            <a:r>
              <a:rPr lang="en-GB" sz="2000" i="1" dirty="0" err="1"/>
              <a:t>ef</a:t>
            </a:r>
            <a:r>
              <a:rPr lang="en-GB" sz="2000" i="1" dirty="0"/>
              <a:t> Arthur</a:t>
            </a:r>
            <a:r>
              <a:rPr lang="en-GB" sz="2000" dirty="0"/>
              <a:t> </a:t>
            </a:r>
            <a:r>
              <a:rPr lang="en-GB" sz="2000" i="1" dirty="0"/>
              <a:t>	</a:t>
            </a:r>
            <a:r>
              <a:rPr lang="en-GB" sz="2000" dirty="0"/>
              <a:t> </a:t>
            </a:r>
            <a:endParaRPr lang="en-US" sz="2000" dirty="0"/>
          </a:p>
        </p:txBody>
      </p:sp>
      <p:sp>
        <p:nvSpPr>
          <p:cNvPr id="4" name="Content Placeholder 3">
            <a:extLst>
              <a:ext uri="{FF2B5EF4-FFF2-40B4-BE49-F238E27FC236}">
                <a16:creationId xmlns:a16="http://schemas.microsoft.com/office/drawing/2014/main" id="{7D530B3A-0F3B-6D42-9A63-1EAC31DED0A7}"/>
              </a:ext>
            </a:extLst>
          </p:cNvPr>
          <p:cNvSpPr>
            <a:spLocks noGrp="1"/>
          </p:cNvSpPr>
          <p:nvPr>
            <p:ph sz="half" idx="2"/>
          </p:nvPr>
        </p:nvSpPr>
        <p:spPr>
          <a:xfrm>
            <a:off x="8289696" y="2144110"/>
            <a:ext cx="3421957" cy="3965684"/>
          </a:xfrm>
        </p:spPr>
        <p:txBody>
          <a:bodyPr>
            <a:normAutofit/>
          </a:bodyPr>
          <a:lstStyle/>
          <a:p>
            <a:endParaRPr lang="en-US" sz="2000" dirty="0"/>
          </a:p>
          <a:p>
            <a:pPr marL="0" indent="0">
              <a:buNone/>
            </a:pPr>
            <a:r>
              <a:rPr lang="en-GB" sz="2000" dirty="0"/>
              <a:t>He fed black ravens on the rampart of a fortress </a:t>
            </a:r>
          </a:p>
          <a:p>
            <a:pPr marL="0" indent="0">
              <a:buNone/>
            </a:pPr>
            <a:endParaRPr lang="en-GB" sz="2000" dirty="0"/>
          </a:p>
          <a:p>
            <a:pPr marL="0" indent="0">
              <a:buNone/>
            </a:pPr>
            <a:r>
              <a:rPr lang="en-GB" sz="2000" dirty="0"/>
              <a:t>Though he was no Arthur </a:t>
            </a:r>
          </a:p>
          <a:p>
            <a:pPr marL="0" indent="0">
              <a:buNone/>
            </a:pPr>
            <a:endParaRPr lang="en-GB" sz="2000" dirty="0"/>
          </a:p>
          <a:p>
            <a:pPr marL="0" indent="0">
              <a:buNone/>
            </a:pPr>
            <a:endParaRPr lang="en-GB" sz="2000" dirty="0"/>
          </a:p>
          <a:p>
            <a:pPr marL="0" indent="0">
              <a:buNone/>
            </a:pPr>
            <a:r>
              <a:rPr lang="en-GB" sz="2000" dirty="0"/>
              <a:t>			A.O.H. Jarman, 1988 </a:t>
            </a:r>
            <a:endParaRPr lang="en-US" sz="2000" dirty="0"/>
          </a:p>
        </p:txBody>
      </p:sp>
    </p:spTree>
    <p:extLst>
      <p:ext uri="{BB962C8B-B14F-4D97-AF65-F5344CB8AC3E}">
        <p14:creationId xmlns:p14="http://schemas.microsoft.com/office/powerpoint/2010/main" val="266667046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0" name="Freeform: Shape 43">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Freeform: Shape 45">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87AF01E-6BC3-4947-86D1-D5417E41F377}"/>
              </a:ext>
            </a:extLst>
          </p:cNvPr>
          <p:cNvSpPr>
            <a:spLocks noGrp="1"/>
          </p:cNvSpPr>
          <p:nvPr>
            <p:ph type="title"/>
          </p:nvPr>
        </p:nvSpPr>
        <p:spPr>
          <a:xfrm>
            <a:off x="804672" y="1412489"/>
            <a:ext cx="2871095" cy="2127124"/>
          </a:xfrm>
        </p:spPr>
        <p:txBody>
          <a:bodyPr anchor="t">
            <a:normAutofit/>
          </a:bodyPr>
          <a:lstStyle/>
          <a:p>
            <a:r>
              <a:rPr lang="en-US" sz="3600">
                <a:solidFill>
                  <a:schemeClr val="bg1"/>
                </a:solidFill>
              </a:rPr>
              <a:t>The Historia Brittonum</a:t>
            </a:r>
          </a:p>
        </p:txBody>
      </p:sp>
      <p:sp>
        <p:nvSpPr>
          <p:cNvPr id="3" name="Content Placeholder 2">
            <a:extLst>
              <a:ext uri="{FF2B5EF4-FFF2-40B4-BE49-F238E27FC236}">
                <a16:creationId xmlns:a16="http://schemas.microsoft.com/office/drawing/2014/main" id="{537F2877-FBE7-C548-A89D-32B164941682}"/>
              </a:ext>
            </a:extLst>
          </p:cNvPr>
          <p:cNvSpPr>
            <a:spLocks noGrp="1"/>
          </p:cNvSpPr>
          <p:nvPr>
            <p:ph sz="half" idx="1"/>
          </p:nvPr>
        </p:nvSpPr>
        <p:spPr>
          <a:xfrm>
            <a:off x="5198993" y="1412489"/>
            <a:ext cx="2926080" cy="4363844"/>
          </a:xfrm>
        </p:spPr>
        <p:txBody>
          <a:bodyPr>
            <a:normAutofit/>
          </a:bodyPr>
          <a:lstStyle/>
          <a:p>
            <a:pPr marL="0" indent="0">
              <a:buNone/>
            </a:pPr>
            <a:r>
              <a:rPr lang="en-US" sz="1800" dirty="0"/>
              <a:t>Ecclesiastical History</a:t>
            </a:r>
          </a:p>
          <a:p>
            <a:pPr marL="0" indent="0">
              <a:buNone/>
            </a:pPr>
            <a:r>
              <a:rPr lang="en-US" sz="1800" dirty="0"/>
              <a:t>(Concerned with the state of Christianity)</a:t>
            </a:r>
          </a:p>
          <a:p>
            <a:pPr marL="0" indent="0">
              <a:buNone/>
            </a:pPr>
            <a:endParaRPr lang="en-US" sz="1800" dirty="0"/>
          </a:p>
          <a:p>
            <a:pPr marL="0" indent="0">
              <a:buNone/>
            </a:pPr>
            <a:endParaRPr lang="en-US" sz="1800" dirty="0"/>
          </a:p>
          <a:p>
            <a:pPr marL="0" indent="0">
              <a:buNone/>
            </a:pPr>
            <a:r>
              <a:rPr lang="en-GB" sz="1800" i="1" dirty="0"/>
              <a:t>The Life of Saint Patrick ………..</a:t>
            </a:r>
          </a:p>
          <a:p>
            <a:pPr marL="0" indent="0">
              <a:buNone/>
            </a:pPr>
            <a:r>
              <a:rPr lang="en-GB" sz="1800" i="1" dirty="0"/>
              <a:t>In which the saint is compared with Moses</a:t>
            </a:r>
          </a:p>
          <a:p>
            <a:pPr marL="0" indent="0">
              <a:buNone/>
            </a:pPr>
            <a:endParaRPr lang="en-GB" sz="1800" i="1" dirty="0"/>
          </a:p>
          <a:p>
            <a:pPr marL="0" indent="0">
              <a:buNone/>
            </a:pPr>
            <a:r>
              <a:rPr lang="en-GB" sz="1800" i="1" dirty="0"/>
              <a:t>Just as Moses precedes Joshua …………….</a:t>
            </a:r>
          </a:p>
          <a:p>
            <a:pPr marL="0" indent="0">
              <a:buNone/>
            </a:pPr>
            <a:endParaRPr lang="en-US" sz="2000" dirty="0"/>
          </a:p>
        </p:txBody>
      </p:sp>
      <p:sp>
        <p:nvSpPr>
          <p:cNvPr id="4" name="Content Placeholder 3">
            <a:extLst>
              <a:ext uri="{FF2B5EF4-FFF2-40B4-BE49-F238E27FC236}">
                <a16:creationId xmlns:a16="http://schemas.microsoft.com/office/drawing/2014/main" id="{6C6A5BCB-2C7C-AD41-869A-83B3F73BA4CC}"/>
              </a:ext>
            </a:extLst>
          </p:cNvPr>
          <p:cNvSpPr>
            <a:spLocks noGrp="1"/>
          </p:cNvSpPr>
          <p:nvPr>
            <p:ph sz="half" idx="2"/>
          </p:nvPr>
        </p:nvSpPr>
        <p:spPr>
          <a:xfrm>
            <a:off x="8451604" y="1412489"/>
            <a:ext cx="2926080" cy="4363844"/>
          </a:xfrm>
        </p:spPr>
        <p:txBody>
          <a:bodyPr>
            <a:normAutofit/>
          </a:bodyPr>
          <a:lstStyle/>
          <a:p>
            <a:pPr marL="0" indent="0">
              <a:buNone/>
            </a:pPr>
            <a:r>
              <a:rPr lang="en-US" sz="1800" dirty="0"/>
              <a:t>The History of Peoples</a:t>
            </a:r>
          </a:p>
          <a:p>
            <a:pPr marL="0" indent="0">
              <a:buNone/>
            </a:pPr>
            <a:r>
              <a:rPr lang="en-US" sz="1800" dirty="0"/>
              <a:t>(An account of the </a:t>
            </a:r>
            <a:r>
              <a:rPr lang="en-GB" sz="1800" dirty="0"/>
              <a:t>power struggle between the Britons and the Anglo-Saxons) </a:t>
            </a:r>
            <a:endParaRPr lang="en-US" sz="1800" dirty="0"/>
          </a:p>
          <a:p>
            <a:pPr marL="0" indent="0">
              <a:buNone/>
            </a:pPr>
            <a:endParaRPr lang="en-US" sz="1800" dirty="0"/>
          </a:p>
          <a:p>
            <a:pPr marL="0" indent="0">
              <a:buNone/>
            </a:pPr>
            <a:r>
              <a:rPr lang="en-GB" sz="1800" i="1" dirty="0"/>
              <a:t>The Campaigns of Arthur</a:t>
            </a:r>
          </a:p>
          <a:p>
            <a:pPr marL="0" indent="0">
              <a:buNone/>
            </a:pPr>
            <a:endParaRPr lang="en-GB" sz="1800" i="1" dirty="0"/>
          </a:p>
          <a:p>
            <a:pPr marL="0" indent="0">
              <a:buNone/>
            </a:pPr>
            <a:endParaRPr lang="en-GB" sz="1800" i="1" dirty="0"/>
          </a:p>
          <a:p>
            <a:pPr marL="0" indent="0">
              <a:buNone/>
            </a:pPr>
            <a:endParaRPr lang="en-GB" sz="1800" i="1" dirty="0"/>
          </a:p>
          <a:p>
            <a:pPr marL="0" indent="0">
              <a:buNone/>
            </a:pPr>
            <a:endParaRPr lang="en-GB" sz="1800" i="1" dirty="0"/>
          </a:p>
          <a:p>
            <a:pPr marL="0" indent="0">
              <a:buNone/>
            </a:pPr>
            <a:r>
              <a:rPr lang="en-GB" sz="1800" i="1" dirty="0"/>
              <a:t>……. so Patrick precedes Arthur</a:t>
            </a:r>
            <a:endParaRPr lang="en-US" sz="1800" dirty="0"/>
          </a:p>
        </p:txBody>
      </p:sp>
    </p:spTree>
    <p:extLst>
      <p:ext uri="{BB962C8B-B14F-4D97-AF65-F5344CB8AC3E}">
        <p14:creationId xmlns:p14="http://schemas.microsoft.com/office/powerpoint/2010/main" val="100374456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7"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96978D3B-AFF6-8B41-871C-7184DE5D6A0D}"/>
              </a:ext>
            </a:extLst>
          </p:cNvPr>
          <p:cNvSpPr>
            <a:spLocks noGrp="1"/>
          </p:cNvSpPr>
          <p:nvPr>
            <p:ph type="title"/>
          </p:nvPr>
        </p:nvSpPr>
        <p:spPr>
          <a:xfrm>
            <a:off x="904877" y="2415322"/>
            <a:ext cx="3451730" cy="2399869"/>
          </a:xfrm>
        </p:spPr>
        <p:txBody>
          <a:bodyPr>
            <a:normAutofit/>
          </a:bodyPr>
          <a:lstStyle/>
          <a:p>
            <a:pPr algn="ctr"/>
            <a:r>
              <a:rPr lang="en-US" sz="4000" dirty="0" err="1">
                <a:solidFill>
                  <a:schemeClr val="accent4"/>
                </a:solidFill>
              </a:rPr>
              <a:t>Dehongli’r</a:t>
            </a:r>
            <a:r>
              <a:rPr lang="en-US" sz="4000" dirty="0">
                <a:solidFill>
                  <a:schemeClr val="accent4"/>
                </a:solidFill>
              </a:rPr>
              <a:t> </a:t>
            </a:r>
            <a:r>
              <a:rPr lang="en-US" sz="4000" dirty="0" err="1">
                <a:solidFill>
                  <a:schemeClr val="accent4"/>
                </a:solidFill>
              </a:rPr>
              <a:t>dystiolaeth</a:t>
            </a:r>
            <a:r>
              <a:rPr lang="en-US" sz="4000" dirty="0">
                <a:solidFill>
                  <a:schemeClr val="accent4"/>
                </a:solidFill>
              </a:rPr>
              <a:t> </a:t>
            </a:r>
            <a:r>
              <a:rPr lang="en-US" sz="4000" dirty="0">
                <a:solidFill>
                  <a:srgbClr val="FFFFFF"/>
                </a:solidFill>
              </a:rPr>
              <a:t>Interpreting the evidence</a:t>
            </a:r>
          </a:p>
        </p:txBody>
      </p:sp>
      <p:sp>
        <p:nvSpPr>
          <p:cNvPr id="3" name="Content Placeholder 2">
            <a:extLst>
              <a:ext uri="{FF2B5EF4-FFF2-40B4-BE49-F238E27FC236}">
                <a16:creationId xmlns:a16="http://schemas.microsoft.com/office/drawing/2014/main" id="{93A14AE7-D846-3D48-934E-E6BECAC72536}"/>
              </a:ext>
            </a:extLst>
          </p:cNvPr>
          <p:cNvSpPr>
            <a:spLocks noGrp="1"/>
          </p:cNvSpPr>
          <p:nvPr>
            <p:ph idx="1"/>
          </p:nvPr>
        </p:nvSpPr>
        <p:spPr>
          <a:xfrm>
            <a:off x="5120640" y="827088"/>
            <a:ext cx="6281928" cy="5226240"/>
          </a:xfrm>
        </p:spPr>
        <p:txBody>
          <a:bodyPr anchor="ctr">
            <a:normAutofit/>
          </a:bodyPr>
          <a:lstStyle/>
          <a:p>
            <a:pPr marL="0" indent="0">
              <a:buNone/>
            </a:pPr>
            <a:r>
              <a:rPr lang="en-GB" sz="1900" i="1" dirty="0" err="1">
                <a:solidFill>
                  <a:schemeClr val="accent1"/>
                </a:solidFill>
              </a:rPr>
              <a:t>Nennius</a:t>
            </a:r>
            <a:r>
              <a:rPr lang="en-GB" sz="1900" i="1" dirty="0">
                <a:solidFill>
                  <a:schemeClr val="accent1"/>
                </a:solidFill>
              </a:rPr>
              <a:t>:</a:t>
            </a:r>
          </a:p>
          <a:p>
            <a:pPr marL="0" indent="0">
              <a:buNone/>
            </a:pPr>
            <a:r>
              <a:rPr lang="en-GB" sz="1900" i="1" dirty="0"/>
              <a:t>Then Arthur fought against them in those days, together with the kings of the British; but he was their leader in battle.		</a:t>
            </a:r>
          </a:p>
          <a:p>
            <a:pPr marL="0" indent="0">
              <a:buNone/>
            </a:pPr>
            <a:r>
              <a:rPr lang="en-GB" sz="1900" dirty="0"/>
              <a:t>carrying, </a:t>
            </a:r>
            <a:r>
              <a:rPr lang="en-GB" sz="1900" i="1" dirty="0"/>
              <a:t>the image of  the holy Mary, the everlasting Virgin, on his [shield] at the Battle of </a:t>
            </a:r>
            <a:r>
              <a:rPr lang="en-GB" sz="1900" dirty="0"/>
              <a:t> </a:t>
            </a:r>
            <a:r>
              <a:rPr lang="en-GB" sz="1900" dirty="0" err="1"/>
              <a:t>Guinnion</a:t>
            </a:r>
            <a:r>
              <a:rPr lang="en-GB" sz="1900" dirty="0"/>
              <a:t> Fort </a:t>
            </a:r>
            <a:r>
              <a:rPr lang="en-GB" sz="1900" i="1" dirty="0"/>
              <a:t>, </a:t>
            </a:r>
            <a:r>
              <a:rPr lang="en-GB" sz="1900" dirty="0"/>
              <a:t>(Old-Welsh: </a:t>
            </a:r>
            <a:r>
              <a:rPr lang="en-GB" sz="1900" i="1" dirty="0" err="1">
                <a:solidFill>
                  <a:srgbClr val="FF0000"/>
                </a:solidFill>
              </a:rPr>
              <a:t>yscuit</a:t>
            </a:r>
            <a:r>
              <a:rPr lang="en-GB" sz="1900" i="1" dirty="0"/>
              <a:t> </a:t>
            </a:r>
            <a:r>
              <a:rPr lang="en-GB" sz="1900" dirty="0"/>
              <a:t>shield) 	</a:t>
            </a:r>
          </a:p>
          <a:p>
            <a:pPr marL="0" indent="0">
              <a:buNone/>
            </a:pPr>
            <a:r>
              <a:rPr lang="en-GB" sz="1900" dirty="0">
                <a:solidFill>
                  <a:schemeClr val="accent1"/>
                </a:solidFill>
              </a:rPr>
              <a:t>Annales Cambriae:</a:t>
            </a:r>
            <a:r>
              <a:rPr lang="en-GB" sz="1900" dirty="0"/>
              <a:t>			</a:t>
            </a:r>
            <a:endParaRPr lang="en-US" sz="1900" i="1" dirty="0"/>
          </a:p>
          <a:p>
            <a:pPr marL="0" indent="0">
              <a:buNone/>
            </a:pPr>
            <a:r>
              <a:rPr lang="en-GB" sz="1900" dirty="0"/>
              <a:t>he carries the Cross of Christ on his shoulders (Old-Welsh: </a:t>
            </a:r>
            <a:r>
              <a:rPr lang="en-GB" sz="1900" i="1" dirty="0" err="1">
                <a:solidFill>
                  <a:srgbClr val="FF0000"/>
                </a:solidFill>
              </a:rPr>
              <a:t>yscuid</a:t>
            </a:r>
            <a:r>
              <a:rPr lang="en-GB" sz="1900" dirty="0">
                <a:solidFill>
                  <a:srgbClr val="FF0000"/>
                </a:solidFill>
              </a:rPr>
              <a:t> </a:t>
            </a:r>
            <a:r>
              <a:rPr lang="en-GB" sz="1900" dirty="0"/>
              <a:t>shoulder) at the Battle of </a:t>
            </a:r>
            <a:r>
              <a:rPr lang="en-GB" sz="1900" dirty="0" err="1"/>
              <a:t>Badon</a:t>
            </a:r>
            <a:r>
              <a:rPr lang="en-GB" sz="1900" dirty="0"/>
              <a:t> in 516.</a:t>
            </a:r>
            <a:endParaRPr lang="en-US" sz="1900" i="1" dirty="0"/>
          </a:p>
          <a:p>
            <a:pPr marL="0" indent="0">
              <a:buNone/>
            </a:pPr>
            <a:r>
              <a:rPr lang="en-GB" sz="1900" dirty="0"/>
              <a:t>the Battle of </a:t>
            </a:r>
            <a:r>
              <a:rPr lang="en-GB" sz="1900" i="1" dirty="0" err="1"/>
              <a:t>Camlann</a:t>
            </a:r>
            <a:r>
              <a:rPr lang="en-GB" sz="1900" dirty="0"/>
              <a:t>, in which Arthur and </a:t>
            </a:r>
            <a:r>
              <a:rPr lang="en-GB" sz="1900" i="1" dirty="0" err="1"/>
              <a:t>Medraut</a:t>
            </a:r>
            <a:r>
              <a:rPr lang="en-GB" sz="1900" dirty="0"/>
              <a:t> fell. 	</a:t>
            </a:r>
          </a:p>
          <a:p>
            <a:pPr marL="0" indent="0">
              <a:buNone/>
            </a:pPr>
            <a:r>
              <a:rPr lang="en-GB" sz="1900" i="1" dirty="0" err="1">
                <a:solidFill>
                  <a:schemeClr val="accent1"/>
                </a:solidFill>
              </a:rPr>
              <a:t>Nennius</a:t>
            </a:r>
            <a:r>
              <a:rPr lang="en-GB" sz="1900" i="1" dirty="0">
                <a:solidFill>
                  <a:schemeClr val="accent1"/>
                </a:solidFill>
              </a:rPr>
              <a:t>: </a:t>
            </a:r>
          </a:p>
          <a:p>
            <a:pPr marL="0" indent="0">
              <a:buNone/>
            </a:pPr>
            <a:r>
              <a:rPr lang="en-GB" sz="1900" i="1" dirty="0"/>
              <a:t>and in it </a:t>
            </a:r>
            <a:r>
              <a:rPr lang="en-GB" sz="1900" dirty="0"/>
              <a:t>(the battle)</a:t>
            </a:r>
            <a:r>
              <a:rPr lang="en-GB" sz="1900" i="1" dirty="0"/>
              <a:t> nine hundred and sixty men fell in one day, from a single charge of Arthur’s, and no one laid them low save he alone; and he was victorious in all his campaigns</a:t>
            </a:r>
            <a:r>
              <a:rPr lang="en-GB" sz="1900" dirty="0"/>
              <a:t> </a:t>
            </a:r>
            <a:endParaRPr lang="en-GB" sz="1900" i="1" dirty="0"/>
          </a:p>
          <a:p>
            <a:pPr marL="0" indent="0">
              <a:buNone/>
            </a:pPr>
            <a:endParaRPr lang="en-GB" sz="1900" i="1" dirty="0"/>
          </a:p>
          <a:p>
            <a:pPr marL="0" indent="0">
              <a:buNone/>
            </a:pPr>
            <a:endParaRPr lang="en-US" sz="1900" dirty="0"/>
          </a:p>
        </p:txBody>
      </p:sp>
    </p:spTree>
    <p:extLst>
      <p:ext uri="{BB962C8B-B14F-4D97-AF65-F5344CB8AC3E}">
        <p14:creationId xmlns:p14="http://schemas.microsoft.com/office/powerpoint/2010/main" val="279990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17D871-7578-FC4B-9399-D8F19E30921C}"/>
              </a:ext>
            </a:extLst>
          </p:cNvPr>
          <p:cNvSpPr>
            <a:spLocks noGrp="1"/>
          </p:cNvSpPr>
          <p:nvPr>
            <p:ph type="title"/>
          </p:nvPr>
        </p:nvSpPr>
        <p:spPr>
          <a:xfrm>
            <a:off x="838200" y="631825"/>
            <a:ext cx="10515600" cy="1325563"/>
          </a:xfrm>
        </p:spPr>
        <p:txBody>
          <a:bodyPr>
            <a:normAutofit/>
          </a:bodyPr>
          <a:lstStyle/>
          <a:p>
            <a:r>
              <a:rPr lang="en-GB" dirty="0"/>
              <a:t> </a:t>
            </a:r>
            <a:r>
              <a:rPr lang="en-GB" dirty="0" err="1">
                <a:solidFill>
                  <a:srgbClr val="FF0000"/>
                </a:solidFill>
              </a:rPr>
              <a:t>Datgelu</a:t>
            </a:r>
            <a:r>
              <a:rPr lang="en-GB" dirty="0">
                <a:solidFill>
                  <a:srgbClr val="FF0000"/>
                </a:solidFill>
              </a:rPr>
              <a:t> Arthur mewn </a:t>
            </a:r>
            <a:r>
              <a:rPr lang="en-GB" dirty="0" err="1">
                <a:solidFill>
                  <a:srgbClr val="FF0000"/>
                </a:solidFill>
              </a:rPr>
              <a:t>Barddoniaeth</a:t>
            </a:r>
            <a:r>
              <a:rPr lang="en-GB" dirty="0">
                <a:solidFill>
                  <a:srgbClr val="FF0000"/>
                </a:solidFill>
              </a:rPr>
              <a:t> a </a:t>
            </a:r>
            <a:r>
              <a:rPr lang="en-GB" dirty="0" err="1">
                <a:solidFill>
                  <a:srgbClr val="FF0000"/>
                </a:solidFill>
              </a:rPr>
              <a:t>Chwedl</a:t>
            </a:r>
            <a:br>
              <a:rPr lang="en-US" sz="3700" dirty="0"/>
            </a:br>
            <a:r>
              <a:rPr lang="en-US" dirty="0"/>
              <a:t>Arthur Revealed in Poetry and Story</a:t>
            </a:r>
          </a:p>
        </p:txBody>
      </p:sp>
      <p:sp>
        <p:nvSpPr>
          <p:cNvPr id="3" name="Content Placeholder 2">
            <a:extLst>
              <a:ext uri="{FF2B5EF4-FFF2-40B4-BE49-F238E27FC236}">
                <a16:creationId xmlns:a16="http://schemas.microsoft.com/office/drawing/2014/main" id="{F33DA301-6A3A-B343-9CFA-0395EF8B02CF}"/>
              </a:ext>
            </a:extLst>
          </p:cNvPr>
          <p:cNvSpPr>
            <a:spLocks noGrp="1"/>
          </p:cNvSpPr>
          <p:nvPr>
            <p:ph idx="1"/>
          </p:nvPr>
        </p:nvSpPr>
        <p:spPr>
          <a:xfrm>
            <a:off x="838200" y="2057400"/>
            <a:ext cx="10515600" cy="3871762"/>
          </a:xfrm>
        </p:spPr>
        <p:txBody>
          <a:bodyPr>
            <a:normAutofit lnSpcReduction="10000"/>
          </a:bodyPr>
          <a:lstStyle/>
          <a:p>
            <a:r>
              <a:rPr lang="en-GB" sz="2400" dirty="0"/>
              <a:t>The story of </a:t>
            </a:r>
            <a:r>
              <a:rPr lang="en-GB" sz="2400" i="1" dirty="0" err="1"/>
              <a:t>Culhwch</a:t>
            </a:r>
            <a:r>
              <a:rPr lang="en-GB" sz="2400" i="1" dirty="0"/>
              <a:t> ac Olwen</a:t>
            </a:r>
            <a:r>
              <a:rPr lang="en-GB" sz="2400" dirty="0"/>
              <a:t> from </a:t>
            </a:r>
            <a:r>
              <a:rPr lang="en-GB" sz="2400" i="1" dirty="0"/>
              <a:t>Llyfr Coch Hergest and Llyfr Gwyn Rhydderch .</a:t>
            </a:r>
          </a:p>
          <a:p>
            <a:r>
              <a:rPr lang="en-GB" sz="2400" i="1" dirty="0"/>
              <a:t>Pa ŵr </a:t>
            </a:r>
            <a:r>
              <a:rPr lang="en-GB" sz="2400" i="1" dirty="0" err="1"/>
              <a:t>yw’r</a:t>
            </a:r>
            <a:r>
              <a:rPr lang="en-GB" sz="2400" i="1" dirty="0"/>
              <a:t> </a:t>
            </a:r>
            <a:r>
              <a:rPr lang="en-GB" sz="2400" i="1" dirty="0" err="1"/>
              <a:t>porthor</a:t>
            </a:r>
            <a:r>
              <a:rPr lang="en-GB" sz="2400" i="1" dirty="0"/>
              <a:t>? 	</a:t>
            </a:r>
            <a:r>
              <a:rPr lang="en-GB" sz="2400" dirty="0"/>
              <a:t>What Man is the Gatekeeper? from </a:t>
            </a:r>
            <a:r>
              <a:rPr lang="en-GB" sz="2400" i="1" dirty="0"/>
              <a:t>Llyfr Du </a:t>
            </a:r>
            <a:r>
              <a:rPr lang="en-GB" sz="2400" i="1" dirty="0" err="1"/>
              <a:t>Caerfyrddin</a:t>
            </a:r>
            <a:r>
              <a:rPr lang="en-GB" sz="2400" i="1" dirty="0"/>
              <a:t>.</a:t>
            </a:r>
          </a:p>
          <a:p>
            <a:endParaRPr lang="en-GB" sz="2400" i="1" dirty="0"/>
          </a:p>
          <a:p>
            <a:r>
              <a:rPr lang="en-GB" sz="2400" i="1" dirty="0" err="1"/>
              <a:t>Preiddiau</a:t>
            </a:r>
            <a:r>
              <a:rPr lang="en-GB" sz="2400" i="1" dirty="0"/>
              <a:t> </a:t>
            </a:r>
            <a:r>
              <a:rPr lang="en-GB" sz="2400" i="1" dirty="0" err="1"/>
              <a:t>Annwn</a:t>
            </a:r>
            <a:r>
              <a:rPr lang="en-GB" sz="2400" dirty="0"/>
              <a:t> 	The Spoils of </a:t>
            </a:r>
            <a:r>
              <a:rPr lang="en-GB" sz="2400" dirty="0" err="1"/>
              <a:t>Annwn</a:t>
            </a:r>
            <a:r>
              <a:rPr lang="en-GB" sz="2400" dirty="0"/>
              <a:t> from </a:t>
            </a:r>
            <a:r>
              <a:rPr lang="en-GB" sz="2400" i="1" dirty="0"/>
              <a:t>Llyfr Taliesin </a:t>
            </a:r>
          </a:p>
          <a:p>
            <a:endParaRPr lang="en-GB" sz="2400" i="1" dirty="0"/>
          </a:p>
          <a:p>
            <a:r>
              <a:rPr lang="en-GB" sz="2400" i="1" dirty="0" err="1"/>
              <a:t>Trioedd</a:t>
            </a:r>
            <a:r>
              <a:rPr lang="en-GB" sz="2400" i="1" dirty="0"/>
              <a:t> Ynys </a:t>
            </a:r>
            <a:r>
              <a:rPr lang="en-GB" sz="2400" i="1" dirty="0" err="1"/>
              <a:t>Prydein</a:t>
            </a:r>
            <a:r>
              <a:rPr lang="en-GB" sz="2400" i="1" dirty="0"/>
              <a:t> </a:t>
            </a:r>
            <a:r>
              <a:rPr lang="en-GB" sz="2400" dirty="0"/>
              <a:t>	The Triads of the Island of Britain</a:t>
            </a:r>
          </a:p>
          <a:p>
            <a:pPr marL="0" indent="0">
              <a:buNone/>
            </a:pPr>
            <a:r>
              <a:rPr lang="en-US" sz="2400" i="1" dirty="0"/>
              <a:t>				</a:t>
            </a:r>
            <a:r>
              <a:rPr lang="en-GB" sz="2400" i="1" dirty="0"/>
              <a:t>Tri </a:t>
            </a:r>
            <a:r>
              <a:rPr lang="en-GB" sz="2400" i="1" dirty="0" err="1"/>
              <a:t>Goruchel</a:t>
            </a:r>
            <a:r>
              <a:rPr lang="en-GB" sz="2400" i="1" dirty="0"/>
              <a:t> </a:t>
            </a:r>
            <a:r>
              <a:rPr lang="en-GB" sz="2400" i="1" dirty="0" err="1"/>
              <a:t>Garcharawr</a:t>
            </a:r>
            <a:r>
              <a:rPr lang="en-GB" sz="2400" i="1" dirty="0"/>
              <a:t> Ynys </a:t>
            </a:r>
            <a:r>
              <a:rPr lang="en-GB" sz="2400" i="1" dirty="0" err="1"/>
              <a:t>Brydein</a:t>
            </a:r>
            <a:r>
              <a:rPr lang="en-GB" sz="2400" dirty="0"/>
              <a:t> </a:t>
            </a:r>
          </a:p>
          <a:p>
            <a:pPr marL="0" indent="0">
              <a:buNone/>
            </a:pPr>
            <a:r>
              <a:rPr lang="en-GB" sz="2400" i="1" dirty="0"/>
              <a:t>				</a:t>
            </a:r>
            <a:r>
              <a:rPr lang="en-GB" sz="2400" dirty="0"/>
              <a:t>Three Exalted Prisoners of the Island of Britain</a:t>
            </a:r>
            <a:endParaRPr lang="en-US" sz="2400" dirty="0"/>
          </a:p>
        </p:txBody>
      </p:sp>
    </p:spTree>
    <p:extLst>
      <p:ext uri="{BB962C8B-B14F-4D97-AF65-F5344CB8AC3E}">
        <p14:creationId xmlns:p14="http://schemas.microsoft.com/office/powerpoint/2010/main" val="3874422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97EB6-7AE5-B34A-9739-0D43131476DA}"/>
              </a:ext>
            </a:extLst>
          </p:cNvPr>
          <p:cNvSpPr>
            <a:spLocks noGrp="1"/>
          </p:cNvSpPr>
          <p:nvPr>
            <p:ph type="title"/>
          </p:nvPr>
        </p:nvSpPr>
        <p:spPr/>
        <p:txBody>
          <a:bodyPr/>
          <a:lstStyle/>
          <a:p>
            <a:r>
              <a:rPr lang="nn-NO" dirty="0" err="1">
                <a:solidFill>
                  <a:srgbClr val="0070C0"/>
                </a:solidFill>
              </a:rPr>
              <a:t>Rhoi’r</a:t>
            </a:r>
            <a:r>
              <a:rPr lang="nn-NO" dirty="0">
                <a:solidFill>
                  <a:srgbClr val="0070C0"/>
                </a:solidFill>
              </a:rPr>
              <a:t> </a:t>
            </a:r>
            <a:r>
              <a:rPr lang="nn-NO" dirty="0" err="1">
                <a:solidFill>
                  <a:srgbClr val="0070C0"/>
                </a:solidFill>
              </a:rPr>
              <a:t>Jig</a:t>
            </a:r>
            <a:r>
              <a:rPr lang="nn-NO" dirty="0">
                <a:solidFill>
                  <a:srgbClr val="0070C0"/>
                </a:solidFill>
              </a:rPr>
              <a:t>-so at ei </a:t>
            </a:r>
            <a:r>
              <a:rPr lang="nn-NO" dirty="0" err="1">
                <a:solidFill>
                  <a:srgbClr val="0070C0"/>
                </a:solidFill>
              </a:rPr>
              <a:t>gilydd</a:t>
            </a:r>
            <a:r>
              <a:rPr lang="nn-NO" dirty="0">
                <a:solidFill>
                  <a:srgbClr val="0070C0"/>
                </a:solidFill>
              </a:rPr>
              <a:t> </a:t>
            </a:r>
            <a:r>
              <a:rPr lang="en-US" dirty="0"/>
              <a:t>	Building the Jig-saw</a:t>
            </a:r>
          </a:p>
        </p:txBody>
      </p:sp>
      <p:graphicFrame>
        <p:nvGraphicFramePr>
          <p:cNvPr id="5" name="Content Placeholder 4">
            <a:extLst>
              <a:ext uri="{FF2B5EF4-FFF2-40B4-BE49-F238E27FC236}">
                <a16:creationId xmlns:a16="http://schemas.microsoft.com/office/drawing/2014/main" id="{96D105B4-9BD2-8040-9343-26D6E1533DB7}"/>
              </a:ext>
            </a:extLst>
          </p:cNvPr>
          <p:cNvGraphicFramePr>
            <a:graphicFrameLocks noGrp="1"/>
          </p:cNvGraphicFramePr>
          <p:nvPr>
            <p:ph idx="1"/>
            <p:extLst>
              <p:ext uri="{D42A27DB-BD31-4B8C-83A1-F6EECF244321}">
                <p14:modId xmlns:p14="http://schemas.microsoft.com/office/powerpoint/2010/main" val="178155017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1933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7A12C7-1466-6742-9138-BD0688AEA779}"/>
              </a:ext>
            </a:extLst>
          </p:cNvPr>
          <p:cNvSpPr>
            <a:spLocks noGrp="1"/>
          </p:cNvSpPr>
          <p:nvPr>
            <p:ph type="title"/>
          </p:nvPr>
        </p:nvSpPr>
        <p:spPr>
          <a:xfrm>
            <a:off x="838200" y="963877"/>
            <a:ext cx="3494362" cy="4930246"/>
          </a:xfrm>
        </p:spPr>
        <p:txBody>
          <a:bodyPr>
            <a:normAutofit/>
          </a:bodyPr>
          <a:lstStyle/>
          <a:p>
            <a:pPr algn="r"/>
            <a:r>
              <a:rPr lang="en-US" dirty="0">
                <a:solidFill>
                  <a:schemeClr val="accent1"/>
                </a:solidFill>
              </a:rPr>
              <a:t>Historia Regum Britanniae,  </a:t>
            </a:r>
            <a:br>
              <a:rPr lang="en-US" dirty="0">
                <a:solidFill>
                  <a:schemeClr val="accent1"/>
                </a:solidFill>
              </a:rPr>
            </a:br>
            <a:r>
              <a:rPr lang="en-US" dirty="0">
                <a:solidFill>
                  <a:schemeClr val="accent1"/>
                </a:solidFill>
              </a:rPr>
              <a:t>Geoffrey of Monmouth</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53FF92C-7951-F147-A4B5-88D6AB640CC8}"/>
              </a:ext>
            </a:extLst>
          </p:cNvPr>
          <p:cNvSpPr>
            <a:spLocks noGrp="1"/>
          </p:cNvSpPr>
          <p:nvPr>
            <p:ph idx="1"/>
          </p:nvPr>
        </p:nvSpPr>
        <p:spPr>
          <a:xfrm>
            <a:off x="4976031" y="963877"/>
            <a:ext cx="6377769" cy="4930246"/>
          </a:xfrm>
        </p:spPr>
        <p:txBody>
          <a:bodyPr anchor="ctr">
            <a:normAutofit/>
          </a:bodyPr>
          <a:lstStyle/>
          <a:p>
            <a:pPr marL="0" indent="0">
              <a:buNone/>
            </a:pPr>
            <a:r>
              <a:rPr lang="en-GB" sz="2400" dirty="0"/>
              <a:t>As well as much of the material already discussed, Geoffrey claims to have had in his possession an additional text, now lost,</a:t>
            </a:r>
          </a:p>
          <a:p>
            <a:pPr marL="0" indent="0">
              <a:buNone/>
            </a:pPr>
            <a:r>
              <a:rPr lang="en-GB" sz="2400" dirty="0"/>
              <a:t> </a:t>
            </a:r>
            <a:endParaRPr lang="en-GB" sz="2400" i="1" dirty="0"/>
          </a:p>
          <a:p>
            <a:pPr marL="0" indent="0">
              <a:buNone/>
            </a:pPr>
            <a:r>
              <a:rPr lang="en-GB" sz="2400" i="1" dirty="0"/>
              <a:t>a very ancient book in the British language which set out in a consecutive and orderly fashion the acts of all (the kings) from Brutus, the first king of the Britons, down to </a:t>
            </a:r>
            <a:r>
              <a:rPr lang="en-GB" sz="2400" i="1" dirty="0" err="1"/>
              <a:t>Cadwaladrus</a:t>
            </a:r>
            <a:r>
              <a:rPr lang="en-GB" sz="2400" i="1" dirty="0"/>
              <a:t>, the son of </a:t>
            </a:r>
            <a:r>
              <a:rPr lang="en-GB" sz="2400" i="1" dirty="0" err="1"/>
              <a:t>Cadwallo</a:t>
            </a:r>
            <a:r>
              <a:rPr lang="en-GB" sz="2400" i="1" dirty="0"/>
              <a:t>, in a style of great beauty.</a:t>
            </a:r>
            <a:endParaRPr lang="en-GB" sz="2400" dirty="0"/>
          </a:p>
          <a:p>
            <a:pPr marL="0" indent="0">
              <a:buNone/>
            </a:pPr>
            <a:endParaRPr lang="en-US" sz="2400" dirty="0"/>
          </a:p>
        </p:txBody>
      </p:sp>
    </p:spTree>
    <p:extLst>
      <p:ext uri="{BB962C8B-B14F-4D97-AF65-F5344CB8AC3E}">
        <p14:creationId xmlns:p14="http://schemas.microsoft.com/office/powerpoint/2010/main" val="38670489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AF9802-8320-B540-BF7C-DA56AF18CF3B}"/>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Select Bibliography</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1" name="Content Placeholder 2">
            <a:extLst>
              <a:ext uri="{FF2B5EF4-FFF2-40B4-BE49-F238E27FC236}">
                <a16:creationId xmlns:a16="http://schemas.microsoft.com/office/drawing/2014/main" id="{AB938FBF-0570-8242-8FDB-DA72864DCB61}"/>
              </a:ext>
            </a:extLst>
          </p:cNvPr>
          <p:cNvSpPr>
            <a:spLocks noGrp="1"/>
          </p:cNvSpPr>
          <p:nvPr>
            <p:ph idx="1"/>
          </p:nvPr>
        </p:nvSpPr>
        <p:spPr>
          <a:xfrm>
            <a:off x="4976031" y="620110"/>
            <a:ext cx="6377769" cy="5738649"/>
          </a:xfrm>
        </p:spPr>
        <p:txBody>
          <a:bodyPr anchor="ctr">
            <a:normAutofit fontScale="77500" lnSpcReduction="20000"/>
          </a:bodyPr>
          <a:lstStyle/>
          <a:p>
            <a:r>
              <a:rPr lang="en-US" sz="1300" b="1" dirty="0"/>
              <a:t>Printed Primary Sources</a:t>
            </a:r>
            <a:endParaRPr lang="en-GB" sz="1300" dirty="0"/>
          </a:p>
          <a:p>
            <a:r>
              <a:rPr lang="en-US" sz="1300" i="1" dirty="0" err="1"/>
              <a:t>Trioedd</a:t>
            </a:r>
            <a:r>
              <a:rPr lang="en-US" sz="1300" i="1" dirty="0"/>
              <a:t> Ynys </a:t>
            </a:r>
            <a:r>
              <a:rPr lang="en-US" sz="1300" i="1" dirty="0" err="1"/>
              <a:t>Prydein</a:t>
            </a:r>
            <a:r>
              <a:rPr lang="en-US" sz="1300" i="1" dirty="0"/>
              <a:t>: The Triads of the Island of Britain</a:t>
            </a:r>
            <a:r>
              <a:rPr lang="en-US" sz="1300" dirty="0"/>
              <a:t>, ed. and trans. Rachel Bromwich (Cardiff: University of Wales Press, 2014). </a:t>
            </a:r>
            <a:endParaRPr lang="en-GB" sz="1300" dirty="0"/>
          </a:p>
          <a:p>
            <a:r>
              <a:rPr lang="en-US" sz="1300" i="1" dirty="0"/>
              <a:t>The Mabinogion,</a:t>
            </a:r>
            <a:r>
              <a:rPr lang="en-US" sz="1300" dirty="0"/>
              <a:t> trans. </a:t>
            </a:r>
            <a:r>
              <a:rPr lang="en-GB" sz="1300" dirty="0"/>
              <a:t>Sioned Davies (Oxford: Oxford University Press, 2007).</a:t>
            </a:r>
          </a:p>
          <a:p>
            <a:r>
              <a:rPr lang="en-GB" sz="1300" i="1" dirty="0" err="1"/>
              <a:t>Aneirin</a:t>
            </a:r>
            <a:r>
              <a:rPr lang="en-GB" sz="1300" i="1" dirty="0"/>
              <a:t>: Y Gododdin, </a:t>
            </a:r>
            <a:r>
              <a:rPr lang="en-GB" sz="1300" dirty="0"/>
              <a:t>trans. A.O.H. Jarman (Llandysul: Gomer Press, 1988).</a:t>
            </a:r>
          </a:p>
          <a:p>
            <a:r>
              <a:rPr lang="en-GB" sz="1300" i="1" dirty="0"/>
              <a:t>Hywel Dda: The Law</a:t>
            </a:r>
            <a:r>
              <a:rPr lang="en-GB" sz="1300" dirty="0"/>
              <a:t>, ed. and trans. </a:t>
            </a:r>
            <a:r>
              <a:rPr lang="nb-NO" sz="1300" dirty="0"/>
              <a:t>Dafydd </a:t>
            </a:r>
            <a:r>
              <a:rPr lang="nb-NO" sz="1300" dirty="0" err="1"/>
              <a:t>Jenkins</a:t>
            </a:r>
            <a:r>
              <a:rPr lang="nb-NO" sz="1300" dirty="0"/>
              <a:t> (Llandysul: Gomer Press, 1986).</a:t>
            </a:r>
            <a:endParaRPr lang="en-GB" sz="1300" dirty="0"/>
          </a:p>
          <a:p>
            <a:r>
              <a:rPr lang="en-US" sz="1300" i="1" dirty="0" err="1"/>
              <a:t>Nennius</a:t>
            </a:r>
            <a:r>
              <a:rPr lang="en-US" sz="1300" i="1" dirty="0"/>
              <a:t>: British History and the Welsh Annals,</a:t>
            </a:r>
            <a:r>
              <a:rPr lang="en-US" sz="1300" dirty="0"/>
              <a:t> ed. and trans. John Morris (London: Phillimore &amp; Co. Ltd., 1980).</a:t>
            </a:r>
            <a:endParaRPr lang="en-GB" sz="1300" dirty="0"/>
          </a:p>
          <a:p>
            <a:r>
              <a:rPr lang="en-US" sz="1300" i="1" dirty="0"/>
              <a:t>Geoffrey of Monmouth: The History of the Kings of Britain</a:t>
            </a:r>
            <a:r>
              <a:rPr lang="en-US" sz="1300" dirty="0"/>
              <a:t>, trans. Lewis Thorpe (London: Penguin Books, 1966).</a:t>
            </a:r>
            <a:endParaRPr lang="en-GB" sz="1300" dirty="0"/>
          </a:p>
          <a:p>
            <a:r>
              <a:rPr lang="en-US" sz="1300" i="1" dirty="0"/>
              <a:t>Gerald of Wales: The Journey Through Wales and The Description of Wales,</a:t>
            </a:r>
            <a:r>
              <a:rPr lang="en-US" sz="1300" dirty="0"/>
              <a:t> trans. Lewis Thorpe (London: Penguin Books, 1988).</a:t>
            </a:r>
            <a:endParaRPr lang="en-GB" sz="1300" dirty="0"/>
          </a:p>
          <a:p>
            <a:r>
              <a:rPr lang="en-US" sz="1300" i="1" dirty="0"/>
              <a:t>Gildas: The Ruin of Britain and other works</a:t>
            </a:r>
            <a:r>
              <a:rPr lang="en-US" sz="1300" dirty="0"/>
              <a:t>, ed. and trans. Michael Winterbottom (London: Phillimore &amp; Co. Ltd., 1978).</a:t>
            </a:r>
          </a:p>
          <a:p>
            <a:r>
              <a:rPr lang="en-US" sz="1300" b="1" dirty="0"/>
              <a:t>Secondary Sources</a:t>
            </a:r>
            <a:endParaRPr lang="en-GB" sz="1300" dirty="0"/>
          </a:p>
          <a:p>
            <a:r>
              <a:rPr lang="en-GB" sz="1300" dirty="0"/>
              <a:t>Leslie </a:t>
            </a:r>
            <a:r>
              <a:rPr lang="en-GB" sz="1300" dirty="0" err="1"/>
              <a:t>Alcock</a:t>
            </a:r>
            <a:r>
              <a:rPr lang="en-GB" sz="1300" dirty="0"/>
              <a:t>, </a:t>
            </a:r>
            <a:r>
              <a:rPr lang="en-GB" sz="1300" i="1" dirty="0"/>
              <a:t>Arthur’s Britain</a:t>
            </a:r>
            <a:r>
              <a:rPr lang="en-GB" sz="1300" dirty="0"/>
              <a:t> (Harmondsworth: Penguin Books Ltd., 1973).</a:t>
            </a:r>
          </a:p>
          <a:p>
            <a:r>
              <a:rPr lang="en-GB" sz="1300" dirty="0"/>
              <a:t>Richard Barber, </a:t>
            </a:r>
            <a:r>
              <a:rPr lang="en-GB" sz="1300" i="1" dirty="0"/>
              <a:t>The Figure of Arthur</a:t>
            </a:r>
            <a:r>
              <a:rPr lang="en-GB" sz="1300" dirty="0"/>
              <a:t> (London: Longman, 1972).</a:t>
            </a:r>
          </a:p>
          <a:p>
            <a:r>
              <a:rPr lang="en-GB" sz="1300" i="1" dirty="0"/>
              <a:t>The Arthur of the Welsh: The Arthurian Legend in Medieval Welsh Literature</a:t>
            </a:r>
            <a:r>
              <a:rPr lang="en-GB" sz="1300" dirty="0"/>
              <a:t>, eds. Rachel Bromwich, A.O.H. Jarman, Brynley F. Roberts (Cardiff: University of Wales Press, 1991).</a:t>
            </a:r>
          </a:p>
          <a:p>
            <a:r>
              <a:rPr lang="en-GB" sz="1300" dirty="0"/>
              <a:t>H.M. Chadwick and N.K. Chadwick, </a:t>
            </a:r>
            <a:r>
              <a:rPr lang="en-GB" sz="1300" i="1" dirty="0"/>
              <a:t>The Growth of Literature</a:t>
            </a:r>
            <a:r>
              <a:rPr lang="en-GB" sz="1300" dirty="0"/>
              <a:t>, </a:t>
            </a:r>
            <a:r>
              <a:rPr lang="en-GB" sz="1300" dirty="0" err="1"/>
              <a:t>vol</a:t>
            </a:r>
            <a:r>
              <a:rPr lang="en-GB" sz="1300" dirty="0"/>
              <a:t> 1 (Cambridge: Cambridge University Press, 1932).  </a:t>
            </a:r>
          </a:p>
          <a:p>
            <a:r>
              <a:rPr lang="en-GB" sz="1300" dirty="0"/>
              <a:t>Jon B. Coe and Simon Young, </a:t>
            </a:r>
            <a:r>
              <a:rPr lang="en-GB" sz="1300" i="1" dirty="0"/>
              <a:t>The Celtic Sources for the Arthurian Legend</a:t>
            </a:r>
            <a:r>
              <a:rPr lang="en-GB" sz="1300" dirty="0"/>
              <a:t> (Burnham-on-Sea: Llanerch Press, 1995).</a:t>
            </a:r>
          </a:p>
          <a:p>
            <a:r>
              <a:rPr lang="en-GB" sz="1300" dirty="0"/>
              <a:t>D. N. Dumville, Sub-Roman Britain: History and Legend, </a:t>
            </a:r>
            <a:r>
              <a:rPr lang="en-GB" sz="1300" i="1" dirty="0"/>
              <a:t>History</a:t>
            </a:r>
            <a:r>
              <a:rPr lang="en-GB" sz="1300" dirty="0"/>
              <a:t>, No.62: (1977) pp.173-92.</a:t>
            </a:r>
          </a:p>
          <a:p>
            <a:r>
              <a:rPr lang="en-GB" sz="1300" dirty="0"/>
              <a:t>David N. Dumville, </a:t>
            </a:r>
            <a:r>
              <a:rPr lang="en-GB" sz="1300" i="1" dirty="0"/>
              <a:t>Histories and Pseudo-histories of the Insular Middle Ages</a:t>
            </a:r>
            <a:r>
              <a:rPr lang="en-GB" sz="1300" dirty="0"/>
              <a:t> (Aldershot: Variorum, 1990). </a:t>
            </a:r>
          </a:p>
          <a:p>
            <a:r>
              <a:rPr lang="en-GB" sz="1300" i="1" dirty="0"/>
              <a:t>A Companion to Arthurian Literature</a:t>
            </a:r>
            <a:r>
              <a:rPr lang="en-GB" sz="1300" dirty="0"/>
              <a:t>, ed. Helen Fulton (Chichester: Wiley-Blackwell, 2009)</a:t>
            </a:r>
          </a:p>
          <a:p>
            <a:r>
              <a:rPr lang="en-GB" sz="1300" dirty="0"/>
              <a:t>N.J. Higham, </a:t>
            </a:r>
            <a:r>
              <a:rPr lang="en-GB" sz="1300" i="1" dirty="0"/>
              <a:t>King Arthur: Myth-Making and History</a:t>
            </a:r>
            <a:r>
              <a:rPr lang="en-GB" sz="1300" dirty="0"/>
              <a:t> (London: Routledge, 2009).</a:t>
            </a:r>
          </a:p>
          <a:p>
            <a:r>
              <a:rPr lang="en-GB" sz="1300" dirty="0" err="1"/>
              <a:t>Ceridwen</a:t>
            </a:r>
            <a:r>
              <a:rPr lang="en-GB" sz="1300" dirty="0"/>
              <a:t> Lloyd-Morgan, 2016. </a:t>
            </a:r>
            <a:r>
              <a:rPr lang="en-GB" sz="1300" i="1" dirty="0"/>
              <a:t>Evolution and instability:  Reading Welsh Arthurian literature</a:t>
            </a:r>
            <a:endParaRPr lang="en-GB" sz="1300" dirty="0"/>
          </a:p>
          <a:p>
            <a:r>
              <a:rPr lang="en-GB" sz="1300" i="1" dirty="0"/>
              <a:t>Arthurian Literature in the Middle Ages: A Collaborative History,</a:t>
            </a:r>
            <a:r>
              <a:rPr lang="en-GB" sz="1300" dirty="0"/>
              <a:t> ed. Roger Sherman Loomis (Oxford: Clarendon Press, 1959).</a:t>
            </a:r>
          </a:p>
          <a:p>
            <a:r>
              <a:rPr lang="en-GB" sz="1300" dirty="0"/>
              <a:t>O.J. </a:t>
            </a:r>
            <a:r>
              <a:rPr lang="en-GB" sz="1300" dirty="0" err="1"/>
              <a:t>Padel</a:t>
            </a:r>
            <a:r>
              <a:rPr lang="en-GB" sz="1300" dirty="0"/>
              <a:t>, </a:t>
            </a:r>
            <a:r>
              <a:rPr lang="en-GB" sz="1300" i="1" dirty="0"/>
              <a:t>Arthur in Medieval Welsh Literature</a:t>
            </a:r>
            <a:r>
              <a:rPr lang="en-GB" sz="1300" dirty="0"/>
              <a:t> (Cardiff: University of Wales Press, 2000).</a:t>
            </a:r>
          </a:p>
          <a:p>
            <a:endParaRPr lang="en-US" sz="600" dirty="0"/>
          </a:p>
        </p:txBody>
      </p:sp>
    </p:spTree>
    <p:extLst>
      <p:ext uri="{BB962C8B-B14F-4D97-AF65-F5344CB8AC3E}">
        <p14:creationId xmlns:p14="http://schemas.microsoft.com/office/powerpoint/2010/main" val="25678904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TotalTime>
  <Words>6832</Words>
  <Application>Microsoft Macintosh PowerPoint</Application>
  <PresentationFormat>Widescreen</PresentationFormat>
  <Paragraphs>224</Paragraphs>
  <Slides>12</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Arthur: Creu Chwedl o fân Ddarnau </vt:lpstr>
      <vt:lpstr>Arthur: As others see him Arthur: Fel mae eraill yn ei weld</vt:lpstr>
      <vt:lpstr>Y Drafodaeth The Debate</vt:lpstr>
      <vt:lpstr>  Tystiolaeth   Evidence</vt:lpstr>
      <vt:lpstr>Y Testunau sydd ar gael  The Extant Texts</vt:lpstr>
      <vt:lpstr>    Y Gododdin       Aneirin</vt:lpstr>
      <vt:lpstr>The Historia Brittonum</vt:lpstr>
      <vt:lpstr>Dehongli’r dystiolaeth Interpreting the evidence</vt:lpstr>
      <vt:lpstr> Datgelu Arthur mewn Barddoniaeth a Chwedl Arthur Revealed in Poetry and Story</vt:lpstr>
      <vt:lpstr>Rhoi’r Jig-so at ei gilydd  Building the Jig-saw</vt:lpstr>
      <vt:lpstr>Historia Regum Britanniae,   Geoffrey of Monmouth</vt:lpstr>
      <vt:lpstr>Select 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Arthur: Creu Chwedl o fân Ddarnau </dc:title>
  <dc:creator>Douglas Ewart (1502444)</dc:creator>
  <cp:lastModifiedBy>Douglas Ewart (1502444)</cp:lastModifiedBy>
  <cp:revision>6</cp:revision>
  <dcterms:created xsi:type="dcterms:W3CDTF">2019-03-30T15:43:07Z</dcterms:created>
  <dcterms:modified xsi:type="dcterms:W3CDTF">2019-03-31T10:09:35Z</dcterms:modified>
</cp:coreProperties>
</file>