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1"/>
  </p:notesMasterIdLst>
  <p:sldIdLst>
    <p:sldId id="256" r:id="rId5"/>
    <p:sldId id="259" r:id="rId6"/>
    <p:sldId id="260" r:id="rId7"/>
    <p:sldId id="298" r:id="rId8"/>
    <p:sldId id="284" r:id="rId9"/>
    <p:sldId id="28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74DA8A-0D41-3993-F40A-34638EC637C7}" v="4" dt="2023-05-04T06:57:21.319"/>
    <p1510:client id="{02B595A6-C841-41F7-983B-CEF95FF21F47}" v="47" dt="2023-05-04T02:29:24.548"/>
    <p1510:client id="{182B7717-8F61-0349-8E36-B9C88D67F8D8}" v="92" dt="2023-05-04T08:28:40.994"/>
    <p1510:client id="{249A14A3-BA9A-C946-AA2B-FC1C0600F884}" v="1" dt="2023-05-04T09:14:05.967"/>
    <p1510:client id="{2FEB63F5-24EA-115E-026C-27558ABE8B62}" v="438" dt="2023-05-03T15:57:37.933"/>
    <p1510:client id="{32C1DF26-5F3F-4522-9EF7-66F8EE105363}" v="23" dt="2023-05-03T13:44:17.907"/>
    <p1510:client id="{553DF0C9-1573-AB26-4569-962C066DD5BB}" v="308" dt="2023-05-03T13:36:24.796"/>
    <p1510:client id="{71C2506C-4676-F09C-F869-D2682AAC8570}" v="113" dt="2023-05-03T21:03:37.765"/>
    <p1510:client id="{84251530-F6CC-F23B-2140-D1CDAB0F21D3}" v="39" dt="2023-05-04T09:36:58.608"/>
    <p1510:client id="{97264BAD-E876-E235-7D36-167312AEAD8B}" v="2" dt="2023-05-04T08:14:34.202"/>
    <p1510:client id="{9A189514-2C85-485E-B17C-41A1C2D24ACF}" v="114" dt="2023-05-03T13:41:09.767"/>
    <p1510:client id="{A72982F1-43D6-6D9A-29E0-94CB58C58A0C}" v="30" dt="2023-05-03T20:33:27.233"/>
    <p1510:client id="{CA8AC28C-7F00-CA27-87D0-EBBB55CC2220}" v="416" dt="2023-05-03T18:35:22.655"/>
    <p1510:client id="{CE8B4656-4090-415A-AA57-DAEE0ACD4692}" v="1" vWet="3" dt="2023-05-03T11:13:00.024"/>
    <p1510:client id="{D09FC703-BB8F-2897-0044-1AFDDFEFDFC9}" v="56" dt="2023-05-04T06:30:34.330"/>
    <p1510:client id="{E4FBA148-5DF7-4A50-2342-9B149EA1B546}" v="78" dt="2023-05-03T13:10:54.6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1" d="100"/>
          <a:sy n="151" d="100"/>
        </p:scale>
        <p:origin x="65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09040-D99D-4399-A02A-241972812DF1}" type="datetimeFigureOut">
              <a:t>5/4/2023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B0D9D-4657-4374-A949-0B40F4F31B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68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98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12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627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370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831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8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4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0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062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5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1484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7122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58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01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31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78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B05B5-7762-4E94-9190-30B91CD03455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6BBD8-70A2-4529-B162-6B0A63C33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856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8F75-2A4F-A888-F193-1A20451D4E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235" y="1073113"/>
            <a:ext cx="8791575" cy="1977096"/>
          </a:xfrm>
        </p:spPr>
        <p:txBody>
          <a:bodyPr/>
          <a:lstStyle/>
          <a:p>
            <a:pPr algn="ctr"/>
            <a:r>
              <a:rPr lang="en-GB"/>
              <a:t>Contemporary Challenges: Making A Difference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AE974D-7864-8783-D518-D47D0B970E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52805" y="4276511"/>
            <a:ext cx="1947431" cy="2133599"/>
          </a:xfrm>
          <a:ln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/>
              <a:t>ACCA4027</a:t>
            </a:r>
            <a:br>
              <a:rPr lang="en-GB"/>
            </a:br>
            <a:endParaRPr lang="en-GB"/>
          </a:p>
          <a:p>
            <a:r>
              <a:rPr lang="en-GB" u="sng"/>
              <a:t>Contributors</a:t>
            </a:r>
            <a:br>
              <a:rPr lang="en-GB" u="sng"/>
            </a:br>
            <a:r>
              <a:rPr lang="en-GB"/>
              <a:t>Andrew Davis</a:t>
            </a:r>
            <a:br>
              <a:rPr lang="en-GB"/>
            </a:br>
            <a:r>
              <a:rPr lang="en-GB"/>
              <a:t>Rhys Bowen </a:t>
            </a:r>
            <a:br>
              <a:rPr lang="en-GB"/>
            </a:br>
            <a:r>
              <a:rPr lang="en-GB"/>
              <a:t>Alex Jones </a:t>
            </a:r>
            <a:br>
              <a:rPr lang="en-GB"/>
            </a:br>
            <a:r>
              <a:rPr lang="en-GB"/>
              <a:t>Stacy Rees</a:t>
            </a:r>
            <a:br>
              <a:rPr lang="en-GB"/>
            </a:br>
            <a:r>
              <a:rPr lang="en-GB"/>
              <a:t>Rory Evans </a:t>
            </a:r>
            <a:br>
              <a:rPr lang="en-GB"/>
            </a:br>
            <a:r>
              <a:rPr lang="en-GB"/>
              <a:t>Joseph Edwards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4E9235-4ECC-084E-3D1D-C4B0659A368E}"/>
              </a:ext>
            </a:extLst>
          </p:cNvPr>
          <p:cNvSpPr txBox="1"/>
          <p:nvPr/>
        </p:nvSpPr>
        <p:spPr>
          <a:xfrm>
            <a:off x="3308884" y="3427614"/>
            <a:ext cx="57219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>
                <a:latin typeface="TW Cen MT"/>
              </a:rPr>
              <a:t>THE GREAT RESET</a:t>
            </a:r>
          </a:p>
        </p:txBody>
      </p:sp>
    </p:spTree>
    <p:extLst>
      <p:ext uri="{BB962C8B-B14F-4D97-AF65-F5344CB8AC3E}">
        <p14:creationId xmlns:p14="http://schemas.microsoft.com/office/powerpoint/2010/main" val="2278367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DBDAB6-F7A0-4EEF-C001-8254C66D8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708528"/>
          </a:xfrm>
        </p:spPr>
        <p:txBody>
          <a:bodyPr>
            <a:normAutofit/>
          </a:bodyPr>
          <a:lstStyle/>
          <a:p>
            <a:pPr algn="r"/>
            <a:r>
              <a:rPr lang="en-GB" sz="3100"/>
              <a:t>Target Audience &amp; Demographic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2A8F7-5D29-A7E6-EEFE-C2D70FC24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1082673"/>
            <a:ext cx="5751237" cy="47085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700">
                <a:latin typeface="TW Cen MT"/>
              </a:rPr>
              <a:t>Multiple genres for a wider audience, appeal to as many fans of the genres and invite new ones.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700">
                <a:latin typeface="TW Cen MT"/>
              </a:rPr>
              <a:t>Those who enjoy being confronted with real world issues and thought-provoking situations.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700">
                <a:latin typeface="TW Cen MT"/>
              </a:rPr>
              <a:t>Apocalypse/Sci-Fi scenario that tackles on growing concerns when it comes to Artificial Intelligence.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700">
                <a:latin typeface="TW Cen MT"/>
              </a:rPr>
              <a:t>Democratic/Diplomatic elements. Politics between nations, corporations and factions.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GB" sz="1700">
              <a:latin typeface="TW Cen MT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700">
                <a:latin typeface="TW Cen MT"/>
              </a:rPr>
              <a:t>Intended age demographic: PEGI 12+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TW Cen MT"/>
              </a:rPr>
              <a:t>The scenario being tackled in our game is currently present in all ages. Artificial Intelligence can be found in games, programs, websites and social media.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A970DBD-9212-83E6-5602-C2DCA6924C9E}"/>
              </a:ext>
            </a:extLst>
          </p:cNvPr>
          <p:cNvSpPr txBox="1"/>
          <p:nvPr/>
        </p:nvSpPr>
        <p:spPr>
          <a:xfrm>
            <a:off x="10299094" y="6489095"/>
            <a:ext cx="14998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Alex Jones</a:t>
            </a:r>
          </a:p>
        </p:txBody>
      </p:sp>
    </p:spTree>
    <p:extLst>
      <p:ext uri="{BB962C8B-B14F-4D97-AF65-F5344CB8AC3E}">
        <p14:creationId xmlns:p14="http://schemas.microsoft.com/office/powerpoint/2010/main" val="3605970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42A62C1E-C074-4B9F-A126-5A6EB8091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FAAC72B-1468-4A61-818C-9D6740A34B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DE7BA23F-CC7D-4F24-AA5D-87499F598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01DA9AA6-9ED7-44A9-B89A-11D0F25AE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A01F0F80-5D96-4187-B1CF-7B7431005C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91BC74D8-180D-4752-8DB9-505286F1A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2BE69DAC-23FF-40E7-85CE-FBD085B37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382513DE-28E5-4321-8AD8-DFF9A5D8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B55DF4F-428E-4489-BE27-817642043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1B7FA976-0B14-4F79-8941-DE4DBC021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CEFDC5BE-6BCF-4416-9519-1BD9689B7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FDB8EB04-E349-4D57-BBB2-92BFE4450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7D4FB99B-8938-4DEB-A48C-3BE646BA6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6">
              <a:extLst>
                <a:ext uri="{FF2B5EF4-FFF2-40B4-BE49-F238E27FC236}">
                  <a16:creationId xmlns:a16="http://schemas.microsoft.com/office/drawing/2014/main" id="{668F5E6F-41A9-43EC-993A-5521B263D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5A1F62AA-D053-4902-92FF-68F46F1AE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54B35167-8C7F-4B4F-8237-6D71249C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5E227694-C57C-4F1D-AF07-8D0EC3F68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20">
              <a:extLst>
                <a:ext uri="{FF2B5EF4-FFF2-40B4-BE49-F238E27FC236}">
                  <a16:creationId xmlns:a16="http://schemas.microsoft.com/office/drawing/2014/main" id="{5839C01B-00BF-4880-B3D7-88C84DD1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66C6C7C1-7ACD-4545-BA06-5379AA3CC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28491955-6EBA-4E18-A945-B932BF040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75E5F549-BC29-4753-AFF3-51A22F953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843F9AF2-0061-417E-A0DD-D7C44548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441782E9-AB6A-4CF3-9891-3296C9F46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0011C945-E97D-4B05-AEF3-C4B7E14C1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E027A564-E1CF-4BD2-B2A3-05DFEA1D9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3EDB7B30-4D98-4873-83A0-409BFA7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5213EC14-8315-452D-8459-3D37691A3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9A398B2F-C37F-4EEA-A23D-51B55F600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FA8C1A2E-3302-4D50-BE7D-4A4BDD25E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2B777039-FD88-4624-86A1-2466E07CB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Rectangle 33">
              <a:extLst>
                <a:ext uri="{FF2B5EF4-FFF2-40B4-BE49-F238E27FC236}">
                  <a16:creationId xmlns:a16="http://schemas.microsoft.com/office/drawing/2014/main" id="{F5BBAC42-91EE-4166-AE92-D9B8E93A6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4F2A499-1D75-4098-A69A-46F1BBCDE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BEC3B11A-8CD5-49CE-B430-62523671C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6DF23043-CE13-4BD7-A5B1-160E54D2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855D1673-334D-4ADA-B7A4-3A93ABA0F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A0540102-6F39-4192-B853-36A8304CA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FE7B2F63-B5E0-457B-8BDA-296AF0D6D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8AE74BF9-DD70-4138-AEA2-9E92FA54C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1">
              <a:extLst>
                <a:ext uri="{FF2B5EF4-FFF2-40B4-BE49-F238E27FC236}">
                  <a16:creationId xmlns:a16="http://schemas.microsoft.com/office/drawing/2014/main" id="{D57F9876-DDD6-4CDB-8CA3-3111229CB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2">
              <a:extLst>
                <a:ext uri="{FF2B5EF4-FFF2-40B4-BE49-F238E27FC236}">
                  <a16:creationId xmlns:a16="http://schemas.microsoft.com/office/drawing/2014/main" id="{D47958BA-B87B-43D9-B93E-988D8F206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6803A143-4A93-479A-859F-BC981C5E7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4">
              <a:extLst>
                <a:ext uri="{FF2B5EF4-FFF2-40B4-BE49-F238E27FC236}">
                  <a16:creationId xmlns:a16="http://schemas.microsoft.com/office/drawing/2014/main" id="{5CC5C31E-616F-4351-944F-550BD278E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Rectangle 45">
              <a:extLst>
                <a:ext uri="{FF2B5EF4-FFF2-40B4-BE49-F238E27FC236}">
                  <a16:creationId xmlns:a16="http://schemas.microsoft.com/office/drawing/2014/main" id="{E8BB0EFF-C194-4679-AEC8-C6FADD255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6" name="Freeform 46">
              <a:extLst>
                <a:ext uri="{FF2B5EF4-FFF2-40B4-BE49-F238E27FC236}">
                  <a16:creationId xmlns:a16="http://schemas.microsoft.com/office/drawing/2014/main" id="{5C5DCB57-D4AE-4565-AC0D-3CADFE7FD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7">
              <a:extLst>
                <a:ext uri="{FF2B5EF4-FFF2-40B4-BE49-F238E27FC236}">
                  <a16:creationId xmlns:a16="http://schemas.microsoft.com/office/drawing/2014/main" id="{93D5FBB1-89CF-4233-BE4A-80A60AA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8">
              <a:extLst>
                <a:ext uri="{FF2B5EF4-FFF2-40B4-BE49-F238E27FC236}">
                  <a16:creationId xmlns:a16="http://schemas.microsoft.com/office/drawing/2014/main" id="{159AEC9A-0D77-41B5-847A-9DC41199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9">
              <a:extLst>
                <a:ext uri="{FF2B5EF4-FFF2-40B4-BE49-F238E27FC236}">
                  <a16:creationId xmlns:a16="http://schemas.microsoft.com/office/drawing/2014/main" id="{ED3F4044-CEFD-495A-8475-FC1A31C7CA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0">
              <a:extLst>
                <a:ext uri="{FF2B5EF4-FFF2-40B4-BE49-F238E27FC236}">
                  <a16:creationId xmlns:a16="http://schemas.microsoft.com/office/drawing/2014/main" id="{F757E84F-F23F-433B-AFFC-2458F7958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1">
              <a:extLst>
                <a:ext uri="{FF2B5EF4-FFF2-40B4-BE49-F238E27FC236}">
                  <a16:creationId xmlns:a16="http://schemas.microsoft.com/office/drawing/2014/main" id="{B5299AC1-77AA-4E3B-9906-E74667C2F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04ACF07A-AC80-4798-80C1-12A206946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3">
              <a:extLst>
                <a:ext uri="{FF2B5EF4-FFF2-40B4-BE49-F238E27FC236}">
                  <a16:creationId xmlns:a16="http://schemas.microsoft.com/office/drawing/2014/main" id="{26021A8B-6608-47E6-BCA3-604B36A79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4">
              <a:extLst>
                <a:ext uri="{FF2B5EF4-FFF2-40B4-BE49-F238E27FC236}">
                  <a16:creationId xmlns:a16="http://schemas.microsoft.com/office/drawing/2014/main" id="{304A353F-3DAA-4EAF-B03C-894303825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5">
              <a:extLst>
                <a:ext uri="{FF2B5EF4-FFF2-40B4-BE49-F238E27FC236}">
                  <a16:creationId xmlns:a16="http://schemas.microsoft.com/office/drawing/2014/main" id="{41725314-ECC6-43BA-942E-59B57436D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6">
              <a:extLst>
                <a:ext uri="{FF2B5EF4-FFF2-40B4-BE49-F238E27FC236}">
                  <a16:creationId xmlns:a16="http://schemas.microsoft.com/office/drawing/2014/main" id="{6D630F64-A97A-4544-9770-C7A59B041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7">
              <a:extLst>
                <a:ext uri="{FF2B5EF4-FFF2-40B4-BE49-F238E27FC236}">
                  <a16:creationId xmlns:a16="http://schemas.microsoft.com/office/drawing/2014/main" id="{409BC0A2-5953-4975-BDAA-05BC3002D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8">
              <a:extLst>
                <a:ext uri="{FF2B5EF4-FFF2-40B4-BE49-F238E27FC236}">
                  <a16:creationId xmlns:a16="http://schemas.microsoft.com/office/drawing/2014/main" id="{BD1C4CCF-2F20-4FC7-B197-1C6478471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BAE72C3A-CAF0-4666-9C69-E1583E2BE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1" name="Rectangle 70">
              <a:extLst>
                <a:ext uri="{FF2B5EF4-FFF2-40B4-BE49-F238E27FC236}">
                  <a16:creationId xmlns:a16="http://schemas.microsoft.com/office/drawing/2014/main" id="{E783793D-E45D-4199-8C05-2BBE0192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2" name="Picture 2">
              <a:extLst>
                <a:ext uri="{FF2B5EF4-FFF2-40B4-BE49-F238E27FC236}">
                  <a16:creationId xmlns:a16="http://schemas.microsoft.com/office/drawing/2014/main" id="{AF23A6BB-7543-431F-AB2D-6478728A09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5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4CAD5471-0E80-4A43-B798-75A1F82131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985" r="2578" b="-2"/>
          <a:stretch/>
        </p:blipFill>
        <p:spPr>
          <a:xfrm>
            <a:off x="20" y="1"/>
            <a:ext cx="4647927" cy="4295776"/>
          </a:xfrm>
          <a:prstGeom prst="rect">
            <a:avLst/>
          </a:prstGeom>
        </p:spPr>
      </p:pic>
      <p:pic>
        <p:nvPicPr>
          <p:cNvPr id="7" name="Picture 7" descr="A picture containing sky&#10;&#10;Description automatically generated">
            <a:extLst>
              <a:ext uri="{FF2B5EF4-FFF2-40B4-BE49-F238E27FC236}">
                <a16:creationId xmlns:a16="http://schemas.microsoft.com/office/drawing/2014/main" id="{613217F7-3734-9BE3-5339-D6887F7E56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08" r="2" b="2"/>
          <a:stretch/>
        </p:blipFill>
        <p:spPr>
          <a:xfrm>
            <a:off x="-1" y="4289538"/>
            <a:ext cx="4644769" cy="2568462"/>
          </a:xfrm>
          <a:prstGeom prst="rect">
            <a:avLst/>
          </a:prstGeom>
        </p:spPr>
      </p:pic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2EC7E81D-4B48-A03A-42C7-BA1FC478AA6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972" r="23203"/>
          <a:stretch/>
        </p:blipFill>
        <p:spPr>
          <a:xfrm>
            <a:off x="4651122" y="10"/>
            <a:ext cx="7537703" cy="685799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CBDD5D8-375F-4A35-AF47-8D46BDF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7947" y="0"/>
            <a:ext cx="0" cy="685800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76" name="Round Diagonal Corner Rectangle 109">
            <a:extLst>
              <a:ext uri="{FF2B5EF4-FFF2-40B4-BE49-F238E27FC236}">
                <a16:creationId xmlns:a16="http://schemas.microsoft.com/office/drawing/2014/main" id="{74AE915B-5E04-4156-BB9F-36CA1152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1995" y="2438400"/>
            <a:ext cx="4475957" cy="2033949"/>
          </a:xfrm>
          <a:prstGeom prst="round2DiagRect">
            <a:avLst>
              <a:gd name="adj1" fmla="val 9246"/>
              <a:gd name="adj2" fmla="val 0"/>
            </a:avLst>
          </a:prstGeom>
          <a:solidFill>
            <a:schemeClr val="bg1">
              <a:alpha val="80000"/>
            </a:schemeClr>
          </a:solidFill>
          <a:ln w="19050" cap="sq">
            <a:solidFill>
              <a:schemeClr val="tx2"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EA798FC4-476B-4AB9-93DF-BF7E6B5CA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307874FA-441A-4761-8228-307F4D24C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91" name="Rectangle 5">
                <a:extLst>
                  <a:ext uri="{FF2B5EF4-FFF2-40B4-BE49-F238E27FC236}">
                    <a16:creationId xmlns:a16="http://schemas.microsoft.com/office/drawing/2014/main" id="{0792D6D3-BEB6-41A5-A549-37832FA613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92" name="Freeform 6">
                <a:extLst>
                  <a:ext uri="{FF2B5EF4-FFF2-40B4-BE49-F238E27FC236}">
                    <a16:creationId xmlns:a16="http://schemas.microsoft.com/office/drawing/2014/main" id="{EF452B0B-7393-4F8C-9899-A5342216B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3" name="Freeform 7">
                <a:extLst>
                  <a:ext uri="{FF2B5EF4-FFF2-40B4-BE49-F238E27FC236}">
                    <a16:creationId xmlns:a16="http://schemas.microsoft.com/office/drawing/2014/main" id="{FF2AD944-20F9-4AD5-B0D6-5FD47318FC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4" name="Freeform 8">
                <a:extLst>
                  <a:ext uri="{FF2B5EF4-FFF2-40B4-BE49-F238E27FC236}">
                    <a16:creationId xmlns:a16="http://schemas.microsoft.com/office/drawing/2014/main" id="{49244B25-0688-4410-885C-1D2FFDC2CF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5" name="Freeform 9">
                <a:extLst>
                  <a:ext uri="{FF2B5EF4-FFF2-40B4-BE49-F238E27FC236}">
                    <a16:creationId xmlns:a16="http://schemas.microsoft.com/office/drawing/2014/main" id="{A58F8238-393D-445B-91F3-1ED5E46A76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6" name="Freeform 10">
                <a:extLst>
                  <a:ext uri="{FF2B5EF4-FFF2-40B4-BE49-F238E27FC236}">
                    <a16:creationId xmlns:a16="http://schemas.microsoft.com/office/drawing/2014/main" id="{13E63DF1-C47D-4B1C-A817-FEA041542F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7" name="Freeform 11">
                <a:extLst>
                  <a:ext uri="{FF2B5EF4-FFF2-40B4-BE49-F238E27FC236}">
                    <a16:creationId xmlns:a16="http://schemas.microsoft.com/office/drawing/2014/main" id="{049EDD0D-3214-4A87-8F92-8EF3EC724B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8" name="Freeform 12">
                <a:extLst>
                  <a:ext uri="{FF2B5EF4-FFF2-40B4-BE49-F238E27FC236}">
                    <a16:creationId xmlns:a16="http://schemas.microsoft.com/office/drawing/2014/main" id="{F678FE97-380F-46B8-AA7C-CEF0A871F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9" name="Freeform 13">
                <a:extLst>
                  <a:ext uri="{FF2B5EF4-FFF2-40B4-BE49-F238E27FC236}">
                    <a16:creationId xmlns:a16="http://schemas.microsoft.com/office/drawing/2014/main" id="{4B58E437-E734-4F0F-AB65-3A5FEB08B2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0" name="Freeform 14">
                <a:extLst>
                  <a:ext uri="{FF2B5EF4-FFF2-40B4-BE49-F238E27FC236}">
                    <a16:creationId xmlns:a16="http://schemas.microsoft.com/office/drawing/2014/main" id="{A72F6457-25C4-48A3-98A1-430680F269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1" name="Freeform 15">
                <a:extLst>
                  <a:ext uri="{FF2B5EF4-FFF2-40B4-BE49-F238E27FC236}">
                    <a16:creationId xmlns:a16="http://schemas.microsoft.com/office/drawing/2014/main" id="{2EBF2F70-B28A-43F7-9048-2DEA408399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2" name="Line 16">
                <a:extLst>
                  <a:ext uri="{FF2B5EF4-FFF2-40B4-BE49-F238E27FC236}">
                    <a16:creationId xmlns:a16="http://schemas.microsoft.com/office/drawing/2014/main" id="{9E920E72-8CED-43C1-A34D-D5595B6665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03" name="Freeform 17">
                <a:extLst>
                  <a:ext uri="{FF2B5EF4-FFF2-40B4-BE49-F238E27FC236}">
                    <a16:creationId xmlns:a16="http://schemas.microsoft.com/office/drawing/2014/main" id="{BA5FBD87-6954-455C-9AF1-6A5B2F142C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4" name="Freeform 18">
                <a:extLst>
                  <a:ext uri="{FF2B5EF4-FFF2-40B4-BE49-F238E27FC236}">
                    <a16:creationId xmlns:a16="http://schemas.microsoft.com/office/drawing/2014/main" id="{6A8C5724-748B-4448-9C05-17BA47387C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5" name="Freeform 19">
                <a:extLst>
                  <a:ext uri="{FF2B5EF4-FFF2-40B4-BE49-F238E27FC236}">
                    <a16:creationId xmlns:a16="http://schemas.microsoft.com/office/drawing/2014/main" id="{C839561F-1AF3-4981-B22F-E9ACA676E0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6" name="Freeform 20">
                <a:extLst>
                  <a:ext uri="{FF2B5EF4-FFF2-40B4-BE49-F238E27FC236}">
                    <a16:creationId xmlns:a16="http://schemas.microsoft.com/office/drawing/2014/main" id="{3582C64D-9385-4753-8CC7-0147BC2CA6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7" name="Rectangle 21">
                <a:extLst>
                  <a:ext uri="{FF2B5EF4-FFF2-40B4-BE49-F238E27FC236}">
                    <a16:creationId xmlns:a16="http://schemas.microsoft.com/office/drawing/2014/main" id="{5F0CC5EE-B49B-4ABB-ABF8-7AF81A0381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08" name="Freeform 22">
                <a:extLst>
                  <a:ext uri="{FF2B5EF4-FFF2-40B4-BE49-F238E27FC236}">
                    <a16:creationId xmlns:a16="http://schemas.microsoft.com/office/drawing/2014/main" id="{644C80C0-19A0-455C-98D2-166786088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9" name="Freeform 23">
                <a:extLst>
                  <a:ext uri="{FF2B5EF4-FFF2-40B4-BE49-F238E27FC236}">
                    <a16:creationId xmlns:a16="http://schemas.microsoft.com/office/drawing/2014/main" id="{28484ACD-24BC-4653-B370-20FDFB015F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0" name="Freeform 24">
                <a:extLst>
                  <a:ext uri="{FF2B5EF4-FFF2-40B4-BE49-F238E27FC236}">
                    <a16:creationId xmlns:a16="http://schemas.microsoft.com/office/drawing/2014/main" id="{9B616E7A-3429-4B3F-AA3A-5154A09D37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1" name="Freeform 25">
                <a:extLst>
                  <a:ext uri="{FF2B5EF4-FFF2-40B4-BE49-F238E27FC236}">
                    <a16:creationId xmlns:a16="http://schemas.microsoft.com/office/drawing/2014/main" id="{82E80232-2596-40D9-BBCB-EA7B1D70A8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2" name="Freeform 26">
                <a:extLst>
                  <a:ext uri="{FF2B5EF4-FFF2-40B4-BE49-F238E27FC236}">
                    <a16:creationId xmlns:a16="http://schemas.microsoft.com/office/drawing/2014/main" id="{23231684-3104-4D1B-B20E-1EFBC4120E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3" name="Freeform 27">
                <a:extLst>
                  <a:ext uri="{FF2B5EF4-FFF2-40B4-BE49-F238E27FC236}">
                    <a16:creationId xmlns:a16="http://schemas.microsoft.com/office/drawing/2014/main" id="{74FE5672-2A88-4AB0-97C2-39540FC7CF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4" name="Freeform 28">
                <a:extLst>
                  <a:ext uri="{FF2B5EF4-FFF2-40B4-BE49-F238E27FC236}">
                    <a16:creationId xmlns:a16="http://schemas.microsoft.com/office/drawing/2014/main" id="{1D0475A8-8A5E-4ED7-97C1-308F8FCAB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5" name="Freeform 29">
                <a:extLst>
                  <a:ext uri="{FF2B5EF4-FFF2-40B4-BE49-F238E27FC236}">
                    <a16:creationId xmlns:a16="http://schemas.microsoft.com/office/drawing/2014/main" id="{D67121F5-0E4E-4C73-AD2F-7EABD18BDB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6" name="Freeform 30">
                <a:extLst>
                  <a:ext uri="{FF2B5EF4-FFF2-40B4-BE49-F238E27FC236}">
                    <a16:creationId xmlns:a16="http://schemas.microsoft.com/office/drawing/2014/main" id="{B73F1401-6814-4861-91C5-CF2B882B0B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7" name="Freeform 31">
                <a:extLst>
                  <a:ext uri="{FF2B5EF4-FFF2-40B4-BE49-F238E27FC236}">
                    <a16:creationId xmlns:a16="http://schemas.microsoft.com/office/drawing/2014/main" id="{3AD0FFA2-459C-4F4C-BB2F-CA3501BA8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4785CFA6-2D9A-41CD-AE75-1707831B5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81" name="Freeform 32">
                <a:extLst>
                  <a:ext uri="{FF2B5EF4-FFF2-40B4-BE49-F238E27FC236}">
                    <a16:creationId xmlns:a16="http://schemas.microsoft.com/office/drawing/2014/main" id="{351BF318-1FFA-4B63-98CB-C24433DD58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2" name="Freeform 33">
                <a:extLst>
                  <a:ext uri="{FF2B5EF4-FFF2-40B4-BE49-F238E27FC236}">
                    <a16:creationId xmlns:a16="http://schemas.microsoft.com/office/drawing/2014/main" id="{A705708C-F764-498D-A229-5FB95B9C47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3" name="Freeform 34">
                <a:extLst>
                  <a:ext uri="{FF2B5EF4-FFF2-40B4-BE49-F238E27FC236}">
                    <a16:creationId xmlns:a16="http://schemas.microsoft.com/office/drawing/2014/main" id="{B5A75E8F-AA13-4885-8AEF-B9BCDCEBFB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4" name="Freeform 35">
                <a:extLst>
                  <a:ext uri="{FF2B5EF4-FFF2-40B4-BE49-F238E27FC236}">
                    <a16:creationId xmlns:a16="http://schemas.microsoft.com/office/drawing/2014/main" id="{73AB44DD-DB3F-4E82-8214-A9EC52E0EA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5" name="Freeform 36">
                <a:extLst>
                  <a:ext uri="{FF2B5EF4-FFF2-40B4-BE49-F238E27FC236}">
                    <a16:creationId xmlns:a16="http://schemas.microsoft.com/office/drawing/2014/main" id="{4601856A-C590-493F-B8FF-5B3944CF2B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6" name="Freeform 37">
                <a:extLst>
                  <a:ext uri="{FF2B5EF4-FFF2-40B4-BE49-F238E27FC236}">
                    <a16:creationId xmlns:a16="http://schemas.microsoft.com/office/drawing/2014/main" id="{82CC6BC4-1ECF-4277-BD0E-A4EB8E95F3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7" name="Freeform 38">
                <a:extLst>
                  <a:ext uri="{FF2B5EF4-FFF2-40B4-BE49-F238E27FC236}">
                    <a16:creationId xmlns:a16="http://schemas.microsoft.com/office/drawing/2014/main" id="{8E00E43A-29A1-4F34-89EC-D5E49E6D96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8" name="Freeform 39">
                <a:extLst>
                  <a:ext uri="{FF2B5EF4-FFF2-40B4-BE49-F238E27FC236}">
                    <a16:creationId xmlns:a16="http://schemas.microsoft.com/office/drawing/2014/main" id="{324DAF95-0E97-4144-BDFC-3FE59BF846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9" name="Freeform 40">
                <a:extLst>
                  <a:ext uri="{FF2B5EF4-FFF2-40B4-BE49-F238E27FC236}">
                    <a16:creationId xmlns:a16="http://schemas.microsoft.com/office/drawing/2014/main" id="{B9AD4CC8-ABDE-4595-AAC9-3B55D968C4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0" name="Rectangle 41">
                <a:extLst>
                  <a:ext uri="{FF2B5EF4-FFF2-40B4-BE49-F238E27FC236}">
                    <a16:creationId xmlns:a16="http://schemas.microsoft.com/office/drawing/2014/main" id="{0F70F7E0-1442-4EF4-8857-8DE0DE239A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2363F5-9475-73EF-2947-58E8D1244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5475" y="2603500"/>
            <a:ext cx="4088997" cy="111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Research – Games of the same theme/genre</a:t>
            </a:r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B2737591-5F98-4A41-95D4-DEF828893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2325371" y="1966965"/>
            <a:ext cx="0" cy="4645152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D8FCE4-3AFB-F706-7607-6FA9ADF20553}"/>
              </a:ext>
            </a:extLst>
          </p:cNvPr>
          <p:cNvSpPr txBox="1"/>
          <p:nvPr/>
        </p:nvSpPr>
        <p:spPr>
          <a:xfrm>
            <a:off x="11010962" y="6489095"/>
            <a:ext cx="14998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Alex Jones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3655FA-5213-7CAC-5B71-221D8B4221C8}"/>
              </a:ext>
            </a:extLst>
          </p:cNvPr>
          <p:cNvSpPr txBox="1"/>
          <p:nvPr/>
        </p:nvSpPr>
        <p:spPr>
          <a:xfrm>
            <a:off x="4140868" y="3850104"/>
            <a:ext cx="4612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5CCF4B-61F3-6509-487F-66AE8E501A98}"/>
              </a:ext>
            </a:extLst>
          </p:cNvPr>
          <p:cNvSpPr txBox="1"/>
          <p:nvPr/>
        </p:nvSpPr>
        <p:spPr>
          <a:xfrm>
            <a:off x="4812631" y="648702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[2]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3ED3DD-8C3A-3066-4AD6-A70C326BADEE}"/>
              </a:ext>
            </a:extLst>
          </p:cNvPr>
          <p:cNvSpPr txBox="1"/>
          <p:nvPr/>
        </p:nvSpPr>
        <p:spPr>
          <a:xfrm>
            <a:off x="4140868" y="6487025"/>
            <a:ext cx="5614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3819505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2">
            <a:extLst>
              <a:ext uri="{FF2B5EF4-FFF2-40B4-BE49-F238E27FC236}">
                <a16:creationId xmlns:a16="http://schemas.microsoft.com/office/drawing/2014/main" id="{B882E441-FBBB-4BE0-AD21-E7ADF5F6A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72A9CFA7-7B9A-4AD7-AB70-C7667C594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02D181EE-0684-4FB2-A7D1-87DC0D9E3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3" name="Rectangle 5">
                <a:extLst>
                  <a:ext uri="{FF2B5EF4-FFF2-40B4-BE49-F238E27FC236}">
                    <a16:creationId xmlns:a16="http://schemas.microsoft.com/office/drawing/2014/main" id="{65F0E1C9-0581-49F0-9914-4BA9274E9F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6">
                <a:extLst>
                  <a:ext uri="{FF2B5EF4-FFF2-40B4-BE49-F238E27FC236}">
                    <a16:creationId xmlns:a16="http://schemas.microsoft.com/office/drawing/2014/main" id="{921A05EA-3A7D-47C1-AFB8-55355BA872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7">
                <a:extLst>
                  <a:ext uri="{FF2B5EF4-FFF2-40B4-BE49-F238E27FC236}">
                    <a16:creationId xmlns:a16="http://schemas.microsoft.com/office/drawing/2014/main" id="{09782112-2D7D-4B3E-A1F0-A1C3819AD8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8">
                <a:extLst>
                  <a:ext uri="{FF2B5EF4-FFF2-40B4-BE49-F238E27FC236}">
                    <a16:creationId xmlns:a16="http://schemas.microsoft.com/office/drawing/2014/main" id="{4F9C8459-423F-4B2B-ADBE-439B861060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9">
                <a:extLst>
                  <a:ext uri="{FF2B5EF4-FFF2-40B4-BE49-F238E27FC236}">
                    <a16:creationId xmlns:a16="http://schemas.microsoft.com/office/drawing/2014/main" id="{286C3962-CCDF-4801-824A-25618CC479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10">
                <a:extLst>
                  <a:ext uri="{FF2B5EF4-FFF2-40B4-BE49-F238E27FC236}">
                    <a16:creationId xmlns:a16="http://schemas.microsoft.com/office/drawing/2014/main" id="{D640D23A-5BDE-4714-8681-936AAC574E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11">
                <a:extLst>
                  <a:ext uri="{FF2B5EF4-FFF2-40B4-BE49-F238E27FC236}">
                    <a16:creationId xmlns:a16="http://schemas.microsoft.com/office/drawing/2014/main" id="{4F8E92AC-B601-4317-B46F-8ED054DBDE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12">
                <a:extLst>
                  <a:ext uri="{FF2B5EF4-FFF2-40B4-BE49-F238E27FC236}">
                    <a16:creationId xmlns:a16="http://schemas.microsoft.com/office/drawing/2014/main" id="{0CF7AD71-F8E9-4F13-BBB9-8D3856C982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13">
                <a:extLst>
                  <a:ext uri="{FF2B5EF4-FFF2-40B4-BE49-F238E27FC236}">
                    <a16:creationId xmlns:a16="http://schemas.microsoft.com/office/drawing/2014/main" id="{32F7368C-4F04-45C5-8243-9E26D8DB11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14">
                <a:extLst>
                  <a:ext uri="{FF2B5EF4-FFF2-40B4-BE49-F238E27FC236}">
                    <a16:creationId xmlns:a16="http://schemas.microsoft.com/office/drawing/2014/main" id="{335A85BC-6E54-4DE0-BB0C-A54BADF22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15">
                <a:extLst>
                  <a:ext uri="{FF2B5EF4-FFF2-40B4-BE49-F238E27FC236}">
                    <a16:creationId xmlns:a16="http://schemas.microsoft.com/office/drawing/2014/main" id="{E7DFA615-C86D-46F3-9A2D-A66EC25C83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Line 16">
                <a:extLst>
                  <a:ext uri="{FF2B5EF4-FFF2-40B4-BE49-F238E27FC236}">
                    <a16:creationId xmlns:a16="http://schemas.microsoft.com/office/drawing/2014/main" id="{8C9054DF-8242-4F51-AA1F-2C3E578934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45" name="Freeform 17">
                <a:extLst>
                  <a:ext uri="{FF2B5EF4-FFF2-40B4-BE49-F238E27FC236}">
                    <a16:creationId xmlns:a16="http://schemas.microsoft.com/office/drawing/2014/main" id="{C8597469-1168-4794-BA2D-5D8BDAA798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18">
                <a:extLst>
                  <a:ext uri="{FF2B5EF4-FFF2-40B4-BE49-F238E27FC236}">
                    <a16:creationId xmlns:a16="http://schemas.microsoft.com/office/drawing/2014/main" id="{0A19C83D-19FF-4041-B0F8-EB49ABD675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19">
                <a:extLst>
                  <a:ext uri="{FF2B5EF4-FFF2-40B4-BE49-F238E27FC236}">
                    <a16:creationId xmlns:a16="http://schemas.microsoft.com/office/drawing/2014/main" id="{A2794D14-45AE-4C56-893E-1618DE3652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20">
                <a:extLst>
                  <a:ext uri="{FF2B5EF4-FFF2-40B4-BE49-F238E27FC236}">
                    <a16:creationId xmlns:a16="http://schemas.microsoft.com/office/drawing/2014/main" id="{5B5CB3C0-3FEC-445D-9AE7-B76DC83184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Rectangle 21">
                <a:extLst>
                  <a:ext uri="{FF2B5EF4-FFF2-40B4-BE49-F238E27FC236}">
                    <a16:creationId xmlns:a16="http://schemas.microsoft.com/office/drawing/2014/main" id="{EF87049D-247B-4090-A5FD-72596A49C9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22">
                <a:extLst>
                  <a:ext uri="{FF2B5EF4-FFF2-40B4-BE49-F238E27FC236}">
                    <a16:creationId xmlns:a16="http://schemas.microsoft.com/office/drawing/2014/main" id="{1D048CEC-518F-4BCB-A350-C0B610161B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23">
                <a:extLst>
                  <a:ext uri="{FF2B5EF4-FFF2-40B4-BE49-F238E27FC236}">
                    <a16:creationId xmlns:a16="http://schemas.microsoft.com/office/drawing/2014/main" id="{AA6F6866-13D5-468C-84DE-36A4F41BE7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Freeform 24">
                <a:extLst>
                  <a:ext uri="{FF2B5EF4-FFF2-40B4-BE49-F238E27FC236}">
                    <a16:creationId xmlns:a16="http://schemas.microsoft.com/office/drawing/2014/main" id="{41E0D740-4AD8-417B-873E-ADFE6632ED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25">
                <a:extLst>
                  <a:ext uri="{FF2B5EF4-FFF2-40B4-BE49-F238E27FC236}">
                    <a16:creationId xmlns:a16="http://schemas.microsoft.com/office/drawing/2014/main" id="{193D799E-85C6-4E13-94FB-1B1629A17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26">
                <a:extLst>
                  <a:ext uri="{FF2B5EF4-FFF2-40B4-BE49-F238E27FC236}">
                    <a16:creationId xmlns:a16="http://schemas.microsoft.com/office/drawing/2014/main" id="{F60165E1-F8F1-4814-B0D9-A1806CE349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Freeform 27">
                <a:extLst>
                  <a:ext uri="{FF2B5EF4-FFF2-40B4-BE49-F238E27FC236}">
                    <a16:creationId xmlns:a16="http://schemas.microsoft.com/office/drawing/2014/main" id="{1289F749-6039-4BA9-A27C-DDEA97BAF6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28">
                <a:extLst>
                  <a:ext uri="{FF2B5EF4-FFF2-40B4-BE49-F238E27FC236}">
                    <a16:creationId xmlns:a16="http://schemas.microsoft.com/office/drawing/2014/main" id="{E81B336E-CA05-40DD-A252-78B1426565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29">
                <a:extLst>
                  <a:ext uri="{FF2B5EF4-FFF2-40B4-BE49-F238E27FC236}">
                    <a16:creationId xmlns:a16="http://schemas.microsoft.com/office/drawing/2014/main" id="{27CEA681-1510-4213-A605-0A250A7486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30">
                <a:extLst>
                  <a:ext uri="{FF2B5EF4-FFF2-40B4-BE49-F238E27FC236}">
                    <a16:creationId xmlns:a16="http://schemas.microsoft.com/office/drawing/2014/main" id="{99A7CF31-4EC7-47B7-9A6B-95A0CFC79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31">
                <a:extLst>
                  <a:ext uri="{FF2B5EF4-FFF2-40B4-BE49-F238E27FC236}">
                    <a16:creationId xmlns:a16="http://schemas.microsoft.com/office/drawing/2014/main" id="{733E9F48-DD20-413A-A03E-7C7EF1EFC1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9AC11C72-708D-4226-83D9-8465847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3" name="Freeform 32">
                <a:extLst>
                  <a:ext uri="{FF2B5EF4-FFF2-40B4-BE49-F238E27FC236}">
                    <a16:creationId xmlns:a16="http://schemas.microsoft.com/office/drawing/2014/main" id="{A3BDCBC2-F3C9-4322-A19F-92D799BA27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33">
                <a:extLst>
                  <a:ext uri="{FF2B5EF4-FFF2-40B4-BE49-F238E27FC236}">
                    <a16:creationId xmlns:a16="http://schemas.microsoft.com/office/drawing/2014/main" id="{D6499DC4-58DE-4F54-8244-418F53503E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34">
                <a:extLst>
                  <a:ext uri="{FF2B5EF4-FFF2-40B4-BE49-F238E27FC236}">
                    <a16:creationId xmlns:a16="http://schemas.microsoft.com/office/drawing/2014/main" id="{FF4F0425-C4EA-4063-86D6-BA8336ECCE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35">
                <a:extLst>
                  <a:ext uri="{FF2B5EF4-FFF2-40B4-BE49-F238E27FC236}">
                    <a16:creationId xmlns:a16="http://schemas.microsoft.com/office/drawing/2014/main" id="{CBF60FB4-6211-4E97-B5B8-32B0997F80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36">
                <a:extLst>
                  <a:ext uri="{FF2B5EF4-FFF2-40B4-BE49-F238E27FC236}">
                    <a16:creationId xmlns:a16="http://schemas.microsoft.com/office/drawing/2014/main" id="{21925C84-D56D-4B52-874C-AC2783823C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37">
                <a:extLst>
                  <a:ext uri="{FF2B5EF4-FFF2-40B4-BE49-F238E27FC236}">
                    <a16:creationId xmlns:a16="http://schemas.microsoft.com/office/drawing/2014/main" id="{518070E4-22B7-4742-B08A-1BE99661E5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38">
                <a:extLst>
                  <a:ext uri="{FF2B5EF4-FFF2-40B4-BE49-F238E27FC236}">
                    <a16:creationId xmlns:a16="http://schemas.microsoft.com/office/drawing/2014/main" id="{325D21C8-5AC6-464B-B6C7-1347BEF537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39">
                <a:extLst>
                  <a:ext uri="{FF2B5EF4-FFF2-40B4-BE49-F238E27FC236}">
                    <a16:creationId xmlns:a16="http://schemas.microsoft.com/office/drawing/2014/main" id="{A17FB258-8D26-45E8-8E81-50E9C1DF86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40">
                <a:extLst>
                  <a:ext uri="{FF2B5EF4-FFF2-40B4-BE49-F238E27FC236}">
                    <a16:creationId xmlns:a16="http://schemas.microsoft.com/office/drawing/2014/main" id="{1F572CD7-AE60-496C-8D34-233853EFBF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Rectangle 41">
                <a:extLst>
                  <a:ext uri="{FF2B5EF4-FFF2-40B4-BE49-F238E27FC236}">
                    <a16:creationId xmlns:a16="http://schemas.microsoft.com/office/drawing/2014/main" id="{BBFDA56D-E398-47C5-B776-15DD0A9A11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161" name="Picture 2">
            <a:extLst>
              <a:ext uri="{FF2B5EF4-FFF2-40B4-BE49-F238E27FC236}">
                <a16:creationId xmlns:a16="http://schemas.microsoft.com/office/drawing/2014/main" id="{E25531F0-2399-4F2A-824C-26C3563711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63" name="Rectangle 162">
            <a:extLst>
              <a:ext uri="{FF2B5EF4-FFF2-40B4-BE49-F238E27FC236}">
                <a16:creationId xmlns:a16="http://schemas.microsoft.com/office/drawing/2014/main" id="{82A94579-01B7-454A-9C90-6EE06CC1E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7" descr="A picture containing sky&#10;&#10;Description automatically generated">
            <a:extLst>
              <a:ext uri="{FF2B5EF4-FFF2-40B4-BE49-F238E27FC236}">
                <a16:creationId xmlns:a16="http://schemas.microsoft.com/office/drawing/2014/main" id="{DF83A53A-06A2-01AC-DF1C-ECC427BC92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036" r="22621" b="-1"/>
          <a:stretch/>
        </p:blipFill>
        <p:spPr>
          <a:xfrm>
            <a:off x="6517621" y="884627"/>
            <a:ext cx="4609290" cy="4927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E4FD1CFA-D343-6801-429D-0E42710DE3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110" y="1042675"/>
            <a:ext cx="4989094" cy="46122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46A846-AB29-BE3E-F292-0FFCE7A328DB}"/>
              </a:ext>
            </a:extLst>
          </p:cNvPr>
          <p:cNvSpPr txBox="1"/>
          <p:nvPr/>
        </p:nvSpPr>
        <p:spPr>
          <a:xfrm>
            <a:off x="10567736" y="5444288"/>
            <a:ext cx="5614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[3]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A6F0E1-FE14-C16F-1E8A-B07B11EE7152}"/>
              </a:ext>
            </a:extLst>
          </p:cNvPr>
          <p:cNvSpPr txBox="1"/>
          <p:nvPr/>
        </p:nvSpPr>
        <p:spPr>
          <a:xfrm>
            <a:off x="5424236" y="5283867"/>
            <a:ext cx="4612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509309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A2040-DE12-1266-6A26-04AB8FF78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US"/>
              <a:t>Research – Real world applications used in our game.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32810-7CC6-AA95-2A9B-E24372576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9693" y="2440771"/>
            <a:ext cx="7704922" cy="27547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r>
              <a:rPr lang="en-GB" sz="1386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Investigating how AI is currently developing, how we are adapting, etc. </a:t>
            </a:r>
            <a:endParaRPr lang="en-US" sz="1386" kern="1200">
              <a:solidFill>
                <a:schemeClr val="tx1"/>
              </a:solidFill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endParaRPr lang="en-GB" sz="1350"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r>
              <a:rPr lang="en-GB" sz="1350" kern="1200">
                <a:latin typeface="Calibri"/>
                <a:ea typeface="+mn-ea"/>
                <a:cs typeface="Calibri"/>
              </a:rPr>
              <a:t>Investigate how AI could help us in the fields of medicine, dangerous jobs, construction</a:t>
            </a:r>
            <a:r>
              <a:rPr lang="en-GB" sz="1350">
                <a:latin typeface="Calibri"/>
                <a:cs typeface="Calibri"/>
              </a:rPr>
              <a:t> </a:t>
            </a:r>
            <a:r>
              <a:rPr lang="en-GB" sz="1350" kern="1200">
                <a:latin typeface="Calibri"/>
                <a:ea typeface="+mn-ea"/>
                <a:cs typeface="Calibri"/>
              </a:rPr>
              <a:t>and manufacturing.</a:t>
            </a:r>
            <a:r>
              <a:rPr lang="en-GB" sz="1350">
                <a:latin typeface="Calibri"/>
                <a:cs typeface="Calibri"/>
              </a:rPr>
              <a:t> </a:t>
            </a:r>
            <a:endParaRPr lang="en-US" sz="1350" kern="1200"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endParaRPr lang="en-GB" sz="1350"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r>
              <a:rPr lang="en-GB" sz="1350" kern="1200">
                <a:latin typeface="Calibri"/>
                <a:ea typeface="+mn-ea"/>
                <a:cs typeface="Calibri"/>
              </a:rPr>
              <a:t>Factions, Corporations, Continents, etc.</a:t>
            </a:r>
            <a:endParaRPr lang="en-GB" sz="1350" kern="1200"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endParaRPr lang="en-GB" sz="1350"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</a:pPr>
            <a:r>
              <a:rPr lang="en-GB" sz="1350" kern="1200">
                <a:solidFill>
                  <a:srgbClr val="FFFFFF"/>
                </a:solidFill>
                <a:latin typeface="TW Cen MT"/>
                <a:ea typeface="+mn-ea"/>
                <a:cs typeface="Calibri"/>
              </a:rPr>
              <a:t>AI is being deployed into a variety of job sectors. Massive economic growth for corporations but not for the average person. National security and Cyber-Security applications. Warfare and Combat applications.</a:t>
            </a:r>
            <a:r>
              <a:rPr lang="en-GB" sz="1350">
                <a:solidFill>
                  <a:srgbClr val="FFFFFF"/>
                </a:solidFill>
                <a:latin typeface="TW Cen MT"/>
                <a:cs typeface="Calibri"/>
              </a:rPr>
              <a:t> [4]</a:t>
            </a:r>
            <a:endParaRPr lang="en-GB" sz="1386" kern="1200">
              <a:solidFill>
                <a:srgbClr val="444444"/>
              </a:solidFill>
              <a:latin typeface="Calibri"/>
              <a:cs typeface="Calibri"/>
            </a:endParaRPr>
          </a:p>
          <a:p>
            <a:pPr marL="175895" indent="-175895" defTabSz="70408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1350">
              <a:solidFill>
                <a:srgbClr val="FFFFFF"/>
              </a:solidFill>
              <a:latin typeface="TW Cen MT"/>
              <a:cs typeface="Calibri"/>
            </a:endParaRPr>
          </a:p>
          <a:p>
            <a:pPr marL="175895" indent="-175895" defTabSz="704088">
              <a:lnSpc>
                <a:spcPct val="110000"/>
              </a:lnSpc>
              <a:spcBef>
                <a:spcPts val="770"/>
              </a:spcBef>
              <a:buFont typeface="Arial,Sans-Serif"/>
              <a:buChar char="•"/>
            </a:pPr>
            <a:r>
              <a:rPr lang="en-GB" sz="1350" kern="1200">
                <a:solidFill>
                  <a:srgbClr val="FFFFFF"/>
                </a:solidFill>
                <a:latin typeface="TW Cen MT"/>
                <a:ea typeface="+mn-ea"/>
                <a:cs typeface="Calibri"/>
              </a:rPr>
              <a:t>Intelligent Automation. Combining AI and Automation in the workplace.</a:t>
            </a:r>
            <a:endParaRPr lang="en-GB" sz="1350">
              <a:solidFill>
                <a:srgbClr val="FFFFFF"/>
              </a:solidFill>
              <a:latin typeface="TW Cen M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E3FB3E-DFCD-1769-3E98-316E3DA96782}"/>
              </a:ext>
            </a:extLst>
          </p:cNvPr>
          <p:cNvSpPr txBox="1"/>
          <p:nvPr/>
        </p:nvSpPr>
        <p:spPr>
          <a:xfrm>
            <a:off x="9072571" y="5738353"/>
            <a:ext cx="1166557" cy="3055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52044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Alex Jones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0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E5E01-FE2F-F05E-AF41-F48F505E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43" y="-246963"/>
            <a:ext cx="9905998" cy="1478570"/>
          </a:xfrm>
        </p:spPr>
        <p:txBody>
          <a:bodyPr/>
          <a:lstStyle/>
          <a:p>
            <a:r>
              <a:rPr lang="en-US"/>
              <a:t>References: target audience and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B4157-31B7-C374-8686-183A02E00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671" y="885413"/>
            <a:ext cx="9905999" cy="3541714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/>
              <a:t>[1] Fallout, Maryland U.S.A: Bethesda Softworks, 2015. </a:t>
            </a:r>
          </a:p>
          <a:p>
            <a:pPr marL="0" indent="0">
              <a:buNone/>
            </a:pPr>
            <a:r>
              <a:rPr lang="en-US"/>
              <a:t>[2] Sins of a Solar Empire, British Columbia, Canada: </a:t>
            </a:r>
            <a:r>
              <a:rPr lang="en-US" err="1"/>
              <a:t>IronClad</a:t>
            </a:r>
            <a:r>
              <a:rPr lang="en-US"/>
              <a:t> Games, 2008.</a:t>
            </a:r>
          </a:p>
          <a:p>
            <a:pPr marL="0" indent="0">
              <a:buNone/>
            </a:pPr>
            <a:r>
              <a:rPr lang="en-US"/>
              <a:t>[3] Mad Max, Stockholm, Sweden: Avalanche Studios, 2015.</a:t>
            </a:r>
          </a:p>
          <a:p>
            <a:pPr marL="0" indent="0">
              <a:buNone/>
            </a:pPr>
            <a:r>
              <a:rPr lang="en-US">
                <a:latin typeface="Tw Cen MT"/>
                <a:cs typeface="Calibri"/>
              </a:rPr>
              <a:t>[4] "How </a:t>
            </a:r>
            <a:r>
              <a:rPr lang="en-US" err="1">
                <a:latin typeface="Tw Cen MT"/>
                <a:cs typeface="Calibri"/>
              </a:rPr>
              <a:t>Aritifical</a:t>
            </a:r>
            <a:r>
              <a:rPr lang="en-US">
                <a:latin typeface="Tw Cen MT"/>
                <a:cs typeface="Calibri"/>
              </a:rPr>
              <a:t> Intelligence Is Transforming The World," Brookings, 24 April 2018. [Online]. Available: https://www.brookings.edu/research/how-artificial-intelligence-is-transforming-the-world/. [Accessed 18 April 2023].</a:t>
            </a:r>
            <a:endParaRPr lang="en-US"/>
          </a:p>
          <a:p>
            <a:pPr marL="0" indent="0">
              <a:buNone/>
            </a:pPr>
            <a:r>
              <a:rPr lang="en-US">
                <a:latin typeface="Tw Cen MT"/>
                <a:cs typeface="Calibri"/>
              </a:rPr>
              <a:t>[5] IBM, "What is Intelligent Automation?," IBM, N.D. [Online]. Available: https://www.ibm.com/topics/intelligent-automation#:~:text=The%20most%20critical%20component%20of,the%20decision%20engine%20of%20IA.. [Accessed 2023 April 21]</a:t>
            </a:r>
            <a:endParaRPr lang="en-US"/>
          </a:p>
          <a:p>
            <a:pPr marL="0" indent="0">
              <a:buNone/>
            </a:pPr>
            <a:r>
              <a:rPr lang="en-US">
                <a:cs typeface="Calibri"/>
              </a:rPr>
              <a:t>[6] </a:t>
            </a:r>
            <a:r>
              <a:rPr lang="en-US" err="1">
                <a:latin typeface="Tw Cen MT"/>
                <a:cs typeface="Calibri"/>
              </a:rPr>
              <a:t>Artaxeus</a:t>
            </a:r>
            <a:r>
              <a:rPr lang="en-US">
                <a:latin typeface="Tw Cen MT"/>
                <a:cs typeface="Calibri"/>
              </a:rPr>
              <a:t>, "Mad Max Review," 21 June 2019. [Online]. Available: https://steamcommunity.com/id/Artaxeus/recommended/234140/. [Accessed 29 April 2023]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621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7b0c20f213dc28cf315b4d4f5f71afc4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59d7505eef4f00f99d59e14563e44cd6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DateTaken" minOccurs="0"/>
                <xsd:element ref="ns3:MediaServiceLocation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50850EA-3168-4EF8-8FC5-E2F8B6B1FCC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42C088-FB64-4053-B55C-61F2C7EE5543}">
  <ds:schemaRefs>
    <ds:schemaRef ds:uri="da3f2772-8f1e-4acb-bd98-3a0ee892f48a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67BE6603-5B53-47DE-86A7-B58D5DEBD2AC}">
  <ds:schemaRefs>
    <ds:schemaRef ds:uri="0cb976d4-72d8-43fd-a100-21d54766e958"/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460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Arial,Sans-Serif</vt:lpstr>
      <vt:lpstr>Calibri</vt:lpstr>
      <vt:lpstr>TW Cen MT</vt:lpstr>
      <vt:lpstr>TW Cen MT</vt:lpstr>
      <vt:lpstr>Circuit</vt:lpstr>
      <vt:lpstr>Contemporary Challenges: Making A Difference</vt:lpstr>
      <vt:lpstr>Target Audience &amp; Demographic </vt:lpstr>
      <vt:lpstr>Research – Games of the same theme/genre</vt:lpstr>
      <vt:lpstr>PowerPoint Presentation</vt:lpstr>
      <vt:lpstr>Research – Real world applications used in our game. </vt:lpstr>
      <vt:lpstr>References: target audience and research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Challenges: Making A Difference</dc:title>
  <dc:creator>Rory Evans (2218702)</dc:creator>
  <cp:lastModifiedBy>Alex Jones (1901041)</cp:lastModifiedBy>
  <cp:revision>3</cp:revision>
  <dcterms:created xsi:type="dcterms:W3CDTF">2023-04-13T10:56:27Z</dcterms:created>
  <dcterms:modified xsi:type="dcterms:W3CDTF">2023-05-04T12:59:10Z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