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FBC8A28-7D39-4EB8-8B8C-23F0AC15944A}" type="datetimeFigureOut">
              <a:rPr lang="en-GB" smtClean="0"/>
              <a:pPr/>
              <a:t>22/04/2018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FA78E0-BA1E-4B68-9A85-9D2169B9EA5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5003 MODERN BRITAIN 1776-1997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8  - ASPECTS OF THE CULTURAL HISTORY OF BRITAIN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‘A CRISIS OF FAITH’ – RELIGION IN VICTORIAN SOCIETY</a:t>
            </a:r>
            <a:endParaRPr lang="en-GB" dirty="0"/>
          </a:p>
        </p:txBody>
      </p:sp>
      <p:pic>
        <p:nvPicPr>
          <p:cNvPr id="4" name="Content Placeholder 3" descr="HUXLEY ,THOMA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3168352" cy="4536504"/>
          </a:xfrm>
        </p:spPr>
      </p:pic>
      <p:pic>
        <p:nvPicPr>
          <p:cNvPr id="6" name="Content Placeholder 5" descr="wilberforce, SAMUE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64210" y="1600200"/>
            <a:ext cx="3006579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PARADOX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VICTORIAN RELIGION, AT ONCE:</a:t>
            </a:r>
          </a:p>
          <a:p>
            <a:endParaRPr lang="en-GB" dirty="0" smtClean="0"/>
          </a:p>
          <a:p>
            <a:r>
              <a:rPr lang="en-GB" dirty="0" smtClean="0"/>
              <a:t>IN CRISIS, BUT CONFIDENT</a:t>
            </a:r>
          </a:p>
          <a:p>
            <a:endParaRPr lang="en-GB" dirty="0" smtClean="0"/>
          </a:p>
          <a:p>
            <a:r>
              <a:rPr lang="en-GB" dirty="0" smtClean="0"/>
              <a:t>COMBINED DEEP FAITH AND PROFOUND DOUBT</a:t>
            </a:r>
          </a:p>
          <a:p>
            <a:endParaRPr lang="en-GB" dirty="0" smtClean="0"/>
          </a:p>
          <a:p>
            <a:r>
              <a:rPr lang="en-GB" dirty="0" smtClean="0"/>
              <a:t>EXPERIENCED ‘REVIVAL’ BUT ALSO DECLINE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‘NUMBER CRUNCHING’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CHURCH OF ENGLAND – BUILT 5,500 BETWEEN 1830-1901</a:t>
            </a:r>
          </a:p>
          <a:p>
            <a:r>
              <a:rPr lang="en-GB" dirty="0" smtClean="0"/>
              <a:t>CONGREGATIONALISTS – BUILT 1,500 NEW CHURCHES BETWEEN 1856-1901</a:t>
            </a:r>
          </a:p>
          <a:p>
            <a:r>
              <a:rPr lang="en-GB" dirty="0" smtClean="0"/>
              <a:t>CHURCH OF SCOTLAND AND THE ‘FREE’ CHURCH  - BUILT 1,800 NEW CHURCHES BETWEEN 1843-1901</a:t>
            </a:r>
          </a:p>
          <a:p>
            <a:r>
              <a:rPr lang="en-GB" dirty="0" smtClean="0"/>
              <a:t>All figures – Gerald Parsons (ed.), ‘Religion in Victorian Britain  - Traditions (Open University Press, 1988),pp.5-6.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VITALITY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‘A bewildering diversity of... societies and agencies’ (Parsons, p.6):</a:t>
            </a:r>
          </a:p>
          <a:p>
            <a:r>
              <a:rPr lang="en-GB" dirty="0" smtClean="0"/>
              <a:t>TEMPERANCE: - Band of Hope; C of E Temperance Society</a:t>
            </a:r>
          </a:p>
          <a:p>
            <a:r>
              <a:rPr lang="en-GB" dirty="0" smtClean="0"/>
              <a:t>TRACTS (and religious literature): Tract Society; SPCK</a:t>
            </a:r>
            <a:endParaRPr lang="en-GB" dirty="0"/>
          </a:p>
        </p:txBody>
      </p:sp>
      <p:pic>
        <p:nvPicPr>
          <p:cNvPr id="6" name="Content Placeholder 5" descr="Temperance ladi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772816"/>
            <a:ext cx="3456383" cy="4248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VITALITY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Young Men’s Christian Association (Founded 1844)</a:t>
            </a:r>
          </a:p>
          <a:p>
            <a:r>
              <a:rPr lang="en-GB" b="1" dirty="0" smtClean="0"/>
              <a:t>Dissenters Rights Societies</a:t>
            </a:r>
            <a:r>
              <a:rPr lang="en-GB" dirty="0" smtClean="0"/>
              <a:t>: The Liberation Society</a:t>
            </a:r>
          </a:p>
          <a:p>
            <a:r>
              <a:rPr lang="en-GB" b="1" dirty="0" smtClean="0"/>
              <a:t>The Defence of Protestantism</a:t>
            </a:r>
            <a:r>
              <a:rPr lang="en-GB" dirty="0" smtClean="0"/>
              <a:t>: Protestant Truth Association (anti-Roman Catholic and Anglo-Catholic</a:t>
            </a:r>
          </a:p>
        </p:txBody>
      </p:sp>
      <p:pic>
        <p:nvPicPr>
          <p:cNvPr id="5" name="Content Placeholder 4" descr="anti-Catholic fly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57747" y="1600200"/>
            <a:ext cx="401950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‘UNCHURCHED MASSES’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MISSIONARY ZEAL:</a:t>
            </a:r>
          </a:p>
          <a:p>
            <a:r>
              <a:rPr lang="en-GB" dirty="0" smtClean="0"/>
              <a:t>Towards the ‘heathens’ in the expanding British Empire</a:t>
            </a:r>
          </a:p>
          <a:p>
            <a:r>
              <a:rPr lang="en-GB" dirty="0" smtClean="0"/>
              <a:t>Towards the ‘un-churched’ Working Classes through:</a:t>
            </a:r>
          </a:p>
          <a:p>
            <a:r>
              <a:rPr lang="en-GB" dirty="0" smtClean="0"/>
              <a:t>1. Conversion to a particular faith (proselytise)</a:t>
            </a:r>
          </a:p>
          <a:p>
            <a:r>
              <a:rPr lang="en-GB" dirty="0" smtClean="0"/>
              <a:t>2. To civilise and educate – and create an attitude of ‘Self Help’</a:t>
            </a:r>
            <a:endParaRPr lang="en-GB" dirty="0"/>
          </a:p>
        </p:txBody>
      </p:sp>
      <p:pic>
        <p:nvPicPr>
          <p:cNvPr id="5" name="Content Placeholder 6" descr="800px-Chartist_meeting,_Kennington_Common 1st demo phot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038600" cy="44644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MILITANCY!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Religious life, through its societies, could also be:</a:t>
            </a:r>
          </a:p>
          <a:p>
            <a:r>
              <a:rPr lang="en-GB" dirty="0" smtClean="0"/>
              <a:t>1. Combative, aggressive and militant towards secular society:</a:t>
            </a:r>
          </a:p>
          <a:p>
            <a:r>
              <a:rPr lang="en-GB" dirty="0" smtClean="0"/>
              <a:t>Doubting intellectuals and those who criticised Christian beliefs</a:t>
            </a:r>
          </a:p>
          <a:p>
            <a:r>
              <a:rPr lang="en-GB" dirty="0" smtClean="0"/>
              <a:t>Working Class radicalism and atheist tendencies associated with it, i.e. The ‘Un-churched masses’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MILITANCY!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Combative and militant towards to elements within the Christian Church:</a:t>
            </a:r>
          </a:p>
          <a:p>
            <a:r>
              <a:rPr lang="en-GB" dirty="0" smtClean="0"/>
              <a:t>Evangelical Protestants </a:t>
            </a:r>
            <a:r>
              <a:rPr lang="en-GB" dirty="0" err="1" smtClean="0"/>
              <a:t>vs</a:t>
            </a:r>
            <a:r>
              <a:rPr lang="en-GB" dirty="0" smtClean="0"/>
              <a:t> Anglo-Catholics (seen as ‘papists’ in Anglican garb)</a:t>
            </a:r>
          </a:p>
          <a:p>
            <a:r>
              <a:rPr lang="en-GB" dirty="0" smtClean="0"/>
              <a:t>Dissenters </a:t>
            </a:r>
            <a:r>
              <a:rPr lang="en-GB" dirty="0" err="1" smtClean="0"/>
              <a:t>vs</a:t>
            </a:r>
            <a:r>
              <a:rPr lang="en-GB" dirty="0" smtClean="0"/>
              <a:t> the established Church and their privileges </a:t>
            </a:r>
          </a:p>
          <a:p>
            <a:r>
              <a:rPr lang="en-GB" dirty="0" smtClean="0"/>
              <a:t>Orthodoxy (Evangelical, Catholic, High and Low) fought the ‘liberals’ over theology, morals, scientific knowledge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‘EXPERIENTIAL’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Personal piety and the subjective element in religious belief and practice</a:t>
            </a:r>
          </a:p>
          <a:p>
            <a:r>
              <a:rPr lang="en-GB" dirty="0" smtClean="0"/>
              <a:t>Orthodox religion set in its most personal – of experience and emotion as opposed to strict doctrine</a:t>
            </a:r>
          </a:p>
          <a:p>
            <a:r>
              <a:rPr lang="en-GB" dirty="0" smtClean="0"/>
              <a:t>Picture: Cardinal John Henry Newman (1801-90)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cardinal newm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29300" y="2777331"/>
            <a:ext cx="1676400" cy="2171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CRISES!</a:t>
            </a:r>
            <a:endParaRPr lang="en-GB" dirty="0"/>
          </a:p>
        </p:txBody>
      </p:sp>
      <p:pic>
        <p:nvPicPr>
          <p:cNvPr id="6" name="Content Placeholder 5" descr="Origin_of_Species_title_pa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556792"/>
            <a:ext cx="3816424" cy="43924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MORAL: Challenges to:</a:t>
            </a:r>
          </a:p>
          <a:p>
            <a:endParaRPr lang="en-GB" dirty="0" smtClean="0"/>
          </a:p>
          <a:p>
            <a:r>
              <a:rPr lang="en-GB" dirty="0" smtClean="0"/>
              <a:t>The existence of heaven and hell; </a:t>
            </a:r>
          </a:p>
          <a:p>
            <a:endParaRPr lang="en-GB" dirty="0" smtClean="0"/>
          </a:p>
          <a:p>
            <a:r>
              <a:rPr lang="en-GB" dirty="0" smtClean="0"/>
              <a:t>The truth about ‘</a:t>
            </a:r>
            <a:r>
              <a:rPr lang="en-GB" dirty="0" err="1" smtClean="0"/>
              <a:t>substitutionary</a:t>
            </a:r>
            <a:r>
              <a:rPr lang="en-GB" dirty="0" smtClean="0"/>
              <a:t> atonement’ – sinful human beings can be reconciled with God (atonement), but through the sacrifice of Christ;</a:t>
            </a:r>
          </a:p>
          <a:p>
            <a:endParaRPr lang="en-GB" dirty="0" smtClean="0"/>
          </a:p>
          <a:p>
            <a:r>
              <a:rPr lang="en-GB" dirty="0" smtClean="0"/>
              <a:t>The Old Testament stories – of God talking to the Prophets; Miracles – ‘an interfering deity’ – challenged by knowledge of historical/archaeological methodology (the ‘Three Ages’)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Scientific discoveries, particularly,  in Geology and the Natural Sciences: </a:t>
            </a:r>
          </a:p>
          <a:p>
            <a:r>
              <a:rPr lang="en-GB" dirty="0" smtClean="0"/>
              <a:t>again challenged notion of miracles and the idea of a benevolent and purposeful creator</a:t>
            </a:r>
          </a:p>
          <a:p>
            <a:r>
              <a:rPr lang="en-GB" dirty="0" smtClean="0"/>
              <a:t>Emanated from within every denomination as well as from secular society </a:t>
            </a:r>
            <a:endParaRPr lang="en-GB" dirty="0"/>
          </a:p>
        </p:txBody>
      </p:sp>
      <p:pic>
        <p:nvPicPr>
          <p:cNvPr id="7" name="Content Placeholder 6" descr="Darw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0500" y="1700808"/>
            <a:ext cx="2794000" cy="43204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SECULARISATION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Failure of all denominations to convert the expanding urban working classes</a:t>
            </a:r>
          </a:p>
          <a:p>
            <a:r>
              <a:rPr lang="en-GB" dirty="0" smtClean="0"/>
              <a:t>2. Fears that the traditionally religious middle classes becoming increasingly secular – church going became a ‘leisure’ activity and not a lifelong commitment</a:t>
            </a:r>
          </a:p>
          <a:p>
            <a:r>
              <a:rPr lang="en-GB" dirty="0" smtClean="0"/>
              <a:t>3. Religion’s place in Victorian educational, social and political life gradual replaced by state involvement in welfare and education provision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‘Tradition’ had their internal stresses and divisions:</a:t>
            </a:r>
          </a:p>
          <a:p>
            <a:r>
              <a:rPr lang="en-GB" dirty="0" smtClean="0"/>
              <a:t>1. The Anglican Church – High, Low, and Broad</a:t>
            </a:r>
          </a:p>
          <a:p>
            <a:r>
              <a:rPr lang="en-GB" dirty="0" smtClean="0"/>
              <a:t>2. Non-conformity – Baptists; Congregationalists; Methodists; Evangelical and Moderate Presbyterians  in Scotland</a:t>
            </a:r>
          </a:p>
          <a:p>
            <a:r>
              <a:rPr lang="en-GB" dirty="0" smtClean="0"/>
              <a:t>3. Traditional English, Scot, Irish Roman Catholicism </a:t>
            </a:r>
            <a:r>
              <a:rPr lang="en-GB" dirty="0" err="1" smtClean="0"/>
              <a:t>vs</a:t>
            </a:r>
            <a:r>
              <a:rPr lang="en-GB" dirty="0" smtClean="0"/>
              <a:t> </a:t>
            </a:r>
            <a:r>
              <a:rPr lang="en-GB" dirty="0" err="1" smtClean="0"/>
              <a:t>Ultramontanists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ANGLICAN CHURCH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REFORM AND REVIVAL:</a:t>
            </a:r>
          </a:p>
          <a:p>
            <a:r>
              <a:rPr lang="en-GB" dirty="0" smtClean="0"/>
              <a:t>Perceived threat to status as national church – Test and Corporation Acts repeal (1828)</a:t>
            </a:r>
          </a:p>
          <a:p>
            <a:r>
              <a:rPr lang="en-GB" dirty="0" smtClean="0"/>
              <a:t>Reflected growing influence of Non-conformity </a:t>
            </a:r>
            <a:endParaRPr lang="en-GB" dirty="0"/>
          </a:p>
        </p:txBody>
      </p:sp>
      <p:pic>
        <p:nvPicPr>
          <p:cNvPr id="7" name="Content Placeholder 6" descr="Anglican Chur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628800"/>
            <a:ext cx="4038600" cy="44644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ANGLICAN CHURCH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Expanding industrial and urban  society redefined relationship between denominations and public life</a:t>
            </a:r>
          </a:p>
          <a:p>
            <a:r>
              <a:rPr lang="en-GB" dirty="0" smtClean="0"/>
              <a:t>Fall of Tories in 1830 (traditional allies of Anglicanism)  saw Whigs in power (traditional allies of Dissenters and Non-conformists) and 1832 Reform Act seen to empower these interests </a:t>
            </a:r>
          </a:p>
          <a:p>
            <a:r>
              <a:rPr lang="en-GB" dirty="0" smtClean="0"/>
              <a:t>Reforming Parliament seen to challenge the inefficient pastoral and administrative structures of the Established Church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ANGLICAN CHURCH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Realignment of Anglicanism that saw the transformation from a denomination under threat of disestablishment (1830s) to one at the centre of the established political structure (1880s)</a:t>
            </a:r>
          </a:p>
          <a:p>
            <a:r>
              <a:rPr lang="en-GB" dirty="0" smtClean="0"/>
              <a:t>How? :-</a:t>
            </a:r>
          </a:p>
          <a:p>
            <a:r>
              <a:rPr lang="en-GB" dirty="0" smtClean="0"/>
              <a:t> </a:t>
            </a:r>
            <a:r>
              <a:rPr lang="en-GB" u="sng" dirty="0" smtClean="0"/>
              <a:t>Reform</a:t>
            </a:r>
            <a:r>
              <a:rPr lang="en-GB" dirty="0" smtClean="0"/>
              <a:t> of its organisation and financial standing</a:t>
            </a:r>
          </a:p>
          <a:p>
            <a:r>
              <a:rPr lang="en-GB" u="sng" dirty="0" smtClean="0"/>
              <a:t>Revival</a:t>
            </a:r>
            <a:r>
              <a:rPr lang="en-GB" dirty="0" smtClean="0"/>
              <a:t> of its spiritual and pastoral life</a:t>
            </a:r>
          </a:p>
          <a:p>
            <a:r>
              <a:rPr lang="en-GB" u="sng" dirty="0" smtClean="0"/>
              <a:t>Re-alignment</a:t>
            </a:r>
            <a:r>
              <a:rPr lang="en-GB" dirty="0" smtClean="0"/>
              <a:t> of its place within society and the nation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‘OXFORD MOVEMENT’ </a:t>
            </a:r>
            <a:endParaRPr lang="en-GB" dirty="0"/>
          </a:p>
        </p:txBody>
      </p:sp>
      <p:pic>
        <p:nvPicPr>
          <p:cNvPr id="4" name="Content Placeholder 3" descr="Pugi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628800"/>
            <a:ext cx="4032448" cy="44644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‘OXFORD MOVEMENT’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Established in the 1830s by High Church Anglicans (with strong links to Oxford University)in response to reforming Whig administration</a:t>
            </a:r>
          </a:p>
          <a:p>
            <a:r>
              <a:rPr lang="en-GB" dirty="0" smtClean="0"/>
              <a:t>Aim to re-establish traditional aspects of faith in the liturgy (rituals), and theology of the Established Church</a:t>
            </a:r>
          </a:p>
          <a:p>
            <a:r>
              <a:rPr lang="en-GB" dirty="0" smtClean="0"/>
              <a:t>Most controversial – aim to reconsider relations between Anglicanism and the Church of Rome</a:t>
            </a:r>
          </a:p>
          <a:p>
            <a:r>
              <a:rPr lang="en-GB" dirty="0" smtClean="0"/>
              <a:t>Cardinal Newman converted to Roman Catholicism in 1845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‘GOTHIC’ REVIVALISM – GLASGOW UNIVERSITY</a:t>
            </a:r>
            <a:endParaRPr lang="en-GB" dirty="0"/>
          </a:p>
        </p:txBody>
      </p:sp>
      <p:pic>
        <p:nvPicPr>
          <p:cNvPr id="4" name="Content Placeholder 3" descr="University_of_Glasgow_Gilbert_Scott_Building_-_Feb_2008-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556792"/>
            <a:ext cx="7200800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‘GOTHIC’ REVIVALISM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Picture – St Pancras Hotel</a:t>
            </a:r>
          </a:p>
          <a:p>
            <a:r>
              <a:rPr lang="en-GB" dirty="0" smtClean="0"/>
              <a:t>From the 1840s: Architectural movement espousing Neo-Gothic Medievalism</a:t>
            </a:r>
          </a:p>
          <a:p>
            <a:r>
              <a:rPr lang="en-GB" dirty="0" smtClean="0"/>
              <a:t>Link to Anglo-Catholicism and its Christian values</a:t>
            </a:r>
          </a:p>
          <a:p>
            <a:r>
              <a:rPr lang="en-GB" dirty="0" smtClean="0"/>
              <a:t>Railed against industrialisation</a:t>
            </a:r>
          </a:p>
          <a:p>
            <a:r>
              <a:rPr lang="en-GB" dirty="0" smtClean="0"/>
              <a:t>Linked to political conservatism and monarchism</a:t>
            </a:r>
          </a:p>
          <a:p>
            <a:r>
              <a:rPr lang="en-GB" dirty="0" smtClean="0"/>
              <a:t>Pioneer – Augustus </a:t>
            </a:r>
            <a:r>
              <a:rPr lang="en-GB" dirty="0" err="1" smtClean="0"/>
              <a:t>Pugin</a:t>
            </a:r>
            <a:r>
              <a:rPr lang="en-GB" dirty="0" smtClean="0"/>
              <a:t> 91812-52)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Content Placeholder 5" descr="StPancrasMidlandHote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NONCONFORMITY</a:t>
            </a:r>
            <a:endParaRPr lang="en-GB" dirty="0"/>
          </a:p>
        </p:txBody>
      </p:sp>
      <p:pic>
        <p:nvPicPr>
          <p:cNvPr id="7" name="Content Placeholder 6" descr="BAPTIST CHAP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556792"/>
            <a:ext cx="6480720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300</TotalTime>
  <Words>877</Words>
  <Application>Microsoft Office PowerPoint</Application>
  <PresentationFormat>On-screen Show (4:3)</PresentationFormat>
  <Paragraphs>96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Apex</vt:lpstr>
      <vt:lpstr>AHHI 5003 MODERN BRITAIN 1776-1997</vt:lpstr>
      <vt:lpstr>‘A CRISIS OF FAITH’ – RELIGION IN VICTORIAN SOCIETY</vt:lpstr>
      <vt:lpstr>THE PARADOX</vt:lpstr>
      <vt:lpstr>‘NUMBER CRUNCHING’</vt:lpstr>
      <vt:lpstr>RELIGIOUS VITALITY</vt:lpstr>
      <vt:lpstr>RELIGIOUS VITALITY</vt:lpstr>
      <vt:lpstr>THE ‘UNCHURCHED MASSES’</vt:lpstr>
      <vt:lpstr>MILITANCY!</vt:lpstr>
      <vt:lpstr>MILITANCY!</vt:lpstr>
      <vt:lpstr>THE ‘EXPERIENTIAL’</vt:lpstr>
      <vt:lpstr>CRISES!</vt:lpstr>
      <vt:lpstr>CRISES</vt:lpstr>
      <vt:lpstr>CRISES</vt:lpstr>
      <vt:lpstr>SECULARISATION</vt:lpstr>
      <vt:lpstr>TRADITIONS</vt:lpstr>
      <vt:lpstr>THE ANGLICAN CHURCH</vt:lpstr>
      <vt:lpstr>THE ANGLICAN CHURCH</vt:lpstr>
      <vt:lpstr>ANGLICAN CHURCH</vt:lpstr>
      <vt:lpstr>‘OXFORD MOVEMENT’ </vt:lpstr>
      <vt:lpstr>‘OXFORD MOVEMENT’</vt:lpstr>
      <vt:lpstr>‘GOTHIC’ REVIVALISM – GLASGOW UNIVERSITY</vt:lpstr>
      <vt:lpstr>‘GOTHIC’ REVIVALISM</vt:lpstr>
      <vt:lpstr>NONCONFORMITY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MODERN BRITAIN 1776-1997</dc:title>
  <dc:creator>Sony</dc:creator>
  <cp:lastModifiedBy>Lester Mason</cp:lastModifiedBy>
  <cp:revision>15</cp:revision>
  <dcterms:created xsi:type="dcterms:W3CDTF">2012-03-28T13:31:03Z</dcterms:created>
  <dcterms:modified xsi:type="dcterms:W3CDTF">2018-04-22T13:51:42Z</dcterms:modified>
</cp:coreProperties>
</file>