
<file path=[Content_Types].xml><?xml version="1.0" encoding="utf-8"?>
<Types xmlns="http://schemas.openxmlformats.org/package/2006/content-types">
  <Default Extension="xml" ContentType="application/xml"/>
  <Default Extension="jpeg" ContentType="image/jpeg"/>
  <Default Extension="jfif" ContentType="image/jpeg"/>
  <Default Extension="jpg" ContentType="image/jpeg"/>
  <Default Extension="rels" ContentType="application/vnd.openxmlformats-package.relationships+xml"/>
  <Default Extension="wdp" ContentType="image/vnd.ms-photo"/>
  <Default Extension="m4a" ContentType="audio/mp4"/>
  <Default Extension="png" ContentType="image/p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sldIdLst>
    <p:sldId id="256" r:id="rId2"/>
    <p:sldId id="293" r:id="rId3"/>
    <p:sldId id="281" r:id="rId4"/>
    <p:sldId id="268" r:id="rId5"/>
    <p:sldId id="283" r:id="rId6"/>
    <p:sldId id="271" r:id="rId7"/>
    <p:sldId id="282" r:id="rId8"/>
    <p:sldId id="272" r:id="rId9"/>
    <p:sldId id="284" r:id="rId10"/>
    <p:sldId id="273" r:id="rId11"/>
    <p:sldId id="274" r:id="rId12"/>
    <p:sldId id="294" r:id="rId13"/>
    <p:sldId id="289" r:id="rId14"/>
    <p:sldId id="285" r:id="rId15"/>
    <p:sldId id="276" r:id="rId16"/>
    <p:sldId id="286" r:id="rId17"/>
    <p:sldId id="277" r:id="rId18"/>
    <p:sldId id="287" r:id="rId19"/>
    <p:sldId id="278" r:id="rId20"/>
    <p:sldId id="288" r:id="rId21"/>
    <p:sldId id="279" r:id="rId22"/>
    <p:sldId id="292" r:id="rId23"/>
    <p:sldId id="291" r:id="rId24"/>
    <p:sldId id="295" r:id="rId25"/>
    <p:sldId id="297" r:id="rId26"/>
    <p:sldId id="298" r:id="rId27"/>
    <p:sldId id="299" r:id="rId28"/>
    <p:sldId id="300"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a:srgbClr val="FFCCCC"/>
    <a:srgbClr val="FFFFCC"/>
    <a:srgbClr val="FFCCFF"/>
    <a:srgbClr val="CCECFF"/>
    <a:srgbClr val="66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685" autoAdjust="0"/>
    <p:restoredTop sz="94660"/>
  </p:normalViewPr>
  <p:slideViewPr>
    <p:cSldViewPr snapToGrid="0">
      <p:cViewPr>
        <p:scale>
          <a:sx n="142" d="100"/>
          <a:sy n="142" d="100"/>
        </p:scale>
        <p:origin x="1704" y="856"/>
      </p:cViewPr>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notesMaster" Target="notesMasters/notesMaster1.xml"/><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402D1C-42B5-A044-8A88-DB0B4E97D208}" type="datetimeFigureOut">
              <a:rPr lang="en-US" smtClean="0"/>
              <a:t>3/10/19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4471EF-A593-3347-8496-C3D0D0C9C331}" type="slidenum">
              <a:rPr lang="en-US" smtClean="0"/>
              <a:t>‹#›</a:t>
            </a:fld>
            <a:endParaRPr lang="en-US"/>
          </a:p>
        </p:txBody>
      </p:sp>
    </p:spTree>
    <p:extLst>
      <p:ext uri="{BB962C8B-B14F-4D97-AF65-F5344CB8AC3E}">
        <p14:creationId xmlns:p14="http://schemas.microsoft.com/office/powerpoint/2010/main" val="1704962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E4471EF-A593-3347-8496-C3D0D0C9C331}" type="slidenum">
              <a:rPr lang="en-US" smtClean="0"/>
              <a:t>22</a:t>
            </a:fld>
            <a:endParaRPr lang="en-US"/>
          </a:p>
        </p:txBody>
      </p:sp>
    </p:spTree>
    <p:extLst>
      <p:ext uri="{BB962C8B-B14F-4D97-AF65-F5344CB8AC3E}">
        <p14:creationId xmlns:p14="http://schemas.microsoft.com/office/powerpoint/2010/main" val="246784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A069CB8-F204-4D06-B913-C5A26A89888A}" type="datetimeFigureOut">
              <a:rPr lang="en-US" dirty="0"/>
              <a:t>3/10/19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30BB376-B19C-488D-ABEB-03C7E6E9E3E0}" type="datetimeFigureOut">
              <a:rPr lang="en-US" dirty="0"/>
              <a:t>3/10/19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29637A9-119A-49DA-BD12-AAC58B377D80}"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6F077B-A50F-4D64-8574-E2D6A98A5553}" type="datetimeFigureOut">
              <a:rPr lang="en-US" dirty="0"/>
              <a:t>3/10/19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9E2A62-1983-43A1-A163-D8AA46534C80}" type="datetimeFigureOut">
              <a:rPr lang="en-US" dirty="0"/>
              <a:t>3/10/19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98F3E3B-34E3-4345-B2A1-994B83598A9C}" type="datetimeFigureOut">
              <a:rPr lang="en-US" dirty="0"/>
              <a:t>3/10/19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D816C96-82A1-4D77-8ADA-627AC6FE3D65}" type="datetimeFigureOut">
              <a:rPr lang="en-US" dirty="0"/>
              <a:t>3/10/19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D102C1E-28F2-47E9-802D-339E64E2F920}" type="datetimeFigureOut">
              <a:rPr lang="en-US" dirty="0"/>
              <a:t>3/10/19</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4271A48-F18A-45B3-BC05-1E27DA3F88AF}" type="datetimeFigureOut">
              <a:rPr lang="en-US" dirty="0"/>
              <a:t>3/10/19</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5B747F8-9654-4282-85D2-65F41AAE7A75}" type="datetimeFigureOut">
              <a:rPr lang="en-US" dirty="0"/>
              <a:t>3/10/19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B6E300-0A13-4A81-945A-7333C271A069}" type="datetimeFigureOut">
              <a:rPr lang="en-US" dirty="0"/>
              <a:t>3/10/19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4671962-1EA4-46E7-BCB0-F36CE46D1A59}" type="datetimeFigureOut">
              <a:rPr lang="en-US" dirty="0"/>
              <a:t>3/10/19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DC5B261-8843-42D1-AAFC-05E20E2D9B97}" type="datetimeFigureOut">
              <a:rPr lang="en-US" dirty="0"/>
              <a:t>3/10/19</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4" Type="http://schemas.openxmlformats.org/officeDocument/2006/relationships/image" Target="../media/image1.jfif"/><Relationship Id="rId5" Type="http://schemas.openxmlformats.org/officeDocument/2006/relationships/image" Target="../media/image2.png"/><Relationship Id="rId6" Type="http://schemas.openxmlformats.org/officeDocument/2006/relationships/image" Target="../media/image3.png"/><Relationship Id="rId1" Type="http://schemas.microsoft.com/office/2007/relationships/media" Target="../media/media1.m4a"/><Relationship Id="rId2" Type="http://schemas.openxmlformats.org/officeDocument/2006/relationships/audio" Target="../media/media1.m4a"/></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png"/><Relationship Id="rId1" Type="http://schemas.microsoft.com/office/2007/relationships/media" Target="../media/media2.m4a"/><Relationship Id="rId2" Type="http://schemas.openxmlformats.org/officeDocument/2006/relationships/audio" Target="../media/media2.m4a"/></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4.jpeg"/><Relationship Id="rId5" Type="http://schemas.microsoft.com/office/2007/relationships/hdphoto" Target="../media/hdphoto1.wdp"/><Relationship Id="rId6" Type="http://schemas.openxmlformats.org/officeDocument/2006/relationships/image" Target="../media/image5.jpg"/><Relationship Id="rId7" Type="http://schemas.openxmlformats.org/officeDocument/2006/relationships/image" Target="../media/image6.jpg"/><Relationship Id="rId8" Type="http://schemas.openxmlformats.org/officeDocument/2006/relationships/image" Target="../media/image3.png"/><Relationship Id="rId1" Type="http://schemas.microsoft.com/office/2007/relationships/media" Target="../media/media3.m4a"/><Relationship Id="rId2" Type="http://schemas.openxmlformats.org/officeDocument/2006/relationships/audio" Target="../media/media3.m4a"/></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png"/><Relationship Id="rId1" Type="http://schemas.microsoft.com/office/2007/relationships/media" Target="../media/media4.m4a"/><Relationship Id="rId2" Type="http://schemas.openxmlformats.org/officeDocument/2006/relationships/audio" Target="../media/media4.m4a"/></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3.png"/><Relationship Id="rId1" Type="http://schemas.microsoft.com/office/2007/relationships/media" Target="../media/media5.m4a"/><Relationship Id="rId2" Type="http://schemas.openxmlformats.org/officeDocument/2006/relationships/audio" Target="../media/media5.m4a"/></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png"/><Relationship Id="rId1" Type="http://schemas.microsoft.com/office/2007/relationships/media" Target="../media/media6.m4a"/><Relationship Id="rId2" Type="http://schemas.openxmlformats.org/officeDocument/2006/relationships/audio" Target="../media/media6.m4a"/></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9.png"/><Relationship Id="rId5" Type="http://schemas.openxmlformats.org/officeDocument/2006/relationships/image" Target="../media/image10.jpg"/><Relationship Id="rId6" Type="http://schemas.openxmlformats.org/officeDocument/2006/relationships/image" Target="../media/image11.jpg"/><Relationship Id="rId7" Type="http://schemas.openxmlformats.org/officeDocument/2006/relationships/image" Target="../media/image3.png"/><Relationship Id="rId1" Type="http://schemas.microsoft.com/office/2007/relationships/media" Target="../media/media7.m4a"/><Relationship Id="rId2" Type="http://schemas.openxmlformats.org/officeDocument/2006/relationships/audio" Target="../media/media7.m4a"/></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png"/><Relationship Id="rId1" Type="http://schemas.microsoft.com/office/2007/relationships/media" Target="../media/media8.m4a"/><Relationship Id="rId2" Type="http://schemas.openxmlformats.org/officeDocument/2006/relationships/audio" Target="../media/media8.m4a"/></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12.jpg"/><Relationship Id="rId5" Type="http://schemas.openxmlformats.org/officeDocument/2006/relationships/image" Target="../media/image13.gif"/><Relationship Id="rId6" Type="http://schemas.openxmlformats.org/officeDocument/2006/relationships/image" Target="../media/image14.png"/><Relationship Id="rId7" Type="http://schemas.openxmlformats.org/officeDocument/2006/relationships/image" Target="../media/image15.png"/><Relationship Id="rId8" Type="http://schemas.openxmlformats.org/officeDocument/2006/relationships/image" Target="../media/image16.png"/><Relationship Id="rId9" Type="http://schemas.openxmlformats.org/officeDocument/2006/relationships/image" Target="../media/image17.png"/><Relationship Id="rId10" Type="http://schemas.openxmlformats.org/officeDocument/2006/relationships/image" Target="../media/image3.png"/><Relationship Id="rId1" Type="http://schemas.microsoft.com/office/2007/relationships/media" Target="../media/media9.m4a"/><Relationship Id="rId2" Type="http://schemas.openxmlformats.org/officeDocument/2006/relationships/audio" Target="../media/media9.m4a"/></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png"/><Relationship Id="rId1" Type="http://schemas.microsoft.com/office/2007/relationships/media" Target="../media/media10.m4a"/><Relationship Id="rId2" Type="http://schemas.openxmlformats.org/officeDocument/2006/relationships/audio" Target="../media/media10.m4a"/></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png"/><Relationship Id="rId1" Type="http://schemas.microsoft.com/office/2007/relationships/media" Target="../media/media11.m4a"/><Relationship Id="rId2" Type="http://schemas.openxmlformats.org/officeDocument/2006/relationships/audio" Target="../media/media11.m4a"/></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png"/><Relationship Id="rId1" Type="http://schemas.microsoft.com/office/2007/relationships/media" Target="../media/media12.m4a"/><Relationship Id="rId2" Type="http://schemas.openxmlformats.org/officeDocument/2006/relationships/audio" Target="../media/media12.m4a"/></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18.PNG"/><Relationship Id="rId5" Type="http://schemas.openxmlformats.org/officeDocument/2006/relationships/image" Target="../media/image19.png"/><Relationship Id="rId6" Type="http://schemas.openxmlformats.org/officeDocument/2006/relationships/image" Target="../media/image20.png"/><Relationship Id="rId7" Type="http://schemas.openxmlformats.org/officeDocument/2006/relationships/image" Target="../media/image21.png"/><Relationship Id="rId8" Type="http://schemas.openxmlformats.org/officeDocument/2006/relationships/image" Target="../media/image3.png"/><Relationship Id="rId1" Type="http://schemas.microsoft.com/office/2007/relationships/media" Target="../media/media13.m4a"/><Relationship Id="rId2" Type="http://schemas.openxmlformats.org/officeDocument/2006/relationships/audio" Target="../media/media13.m4a"/></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22.png"/><Relationship Id="rId5" Type="http://schemas.openxmlformats.org/officeDocument/2006/relationships/image" Target="../media/image23.png"/><Relationship Id="rId6" Type="http://schemas.openxmlformats.org/officeDocument/2006/relationships/image" Target="../media/image24.png"/><Relationship Id="rId7" Type="http://schemas.openxmlformats.org/officeDocument/2006/relationships/image" Target="../media/image3.png"/><Relationship Id="rId1" Type="http://schemas.microsoft.com/office/2007/relationships/media" Target="../media/media14.m4a"/><Relationship Id="rId2" Type="http://schemas.openxmlformats.org/officeDocument/2006/relationships/audio" Target="../media/media14.m4a"/></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png"/><Relationship Id="rId1" Type="http://schemas.microsoft.com/office/2007/relationships/media" Target="../media/media15.m4a"/><Relationship Id="rId2" Type="http://schemas.openxmlformats.org/officeDocument/2006/relationships/audio" Target="../media/media15.m4a"/></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25.jpeg"/><Relationship Id="rId5" Type="http://schemas.microsoft.com/office/2007/relationships/hdphoto" Target="../media/hdphoto2.wdp"/><Relationship Id="rId6" Type="http://schemas.openxmlformats.org/officeDocument/2006/relationships/image" Target="../media/image26.png"/><Relationship Id="rId7" Type="http://schemas.openxmlformats.org/officeDocument/2006/relationships/image" Target="../media/image27.png"/><Relationship Id="rId8" Type="http://schemas.openxmlformats.org/officeDocument/2006/relationships/image" Target="../media/image3.png"/><Relationship Id="rId1" Type="http://schemas.microsoft.com/office/2007/relationships/media" Target="../media/media16.m4a"/><Relationship Id="rId2" Type="http://schemas.openxmlformats.org/officeDocument/2006/relationships/audio" Target="../media/media16.m4a"/></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png"/><Relationship Id="rId1" Type="http://schemas.microsoft.com/office/2007/relationships/media" Target="../media/media17.m4a"/><Relationship Id="rId2" Type="http://schemas.openxmlformats.org/officeDocument/2006/relationships/audio" Target="../media/media17.m4a"/></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28.png"/><Relationship Id="rId5" Type="http://schemas.openxmlformats.org/officeDocument/2006/relationships/image" Target="../media/image29.png"/><Relationship Id="rId6" Type="http://schemas.openxmlformats.org/officeDocument/2006/relationships/image" Target="../media/image30.png"/><Relationship Id="rId7" Type="http://schemas.openxmlformats.org/officeDocument/2006/relationships/image" Target="../media/image3.png"/><Relationship Id="rId1" Type="http://schemas.microsoft.com/office/2007/relationships/media" Target="../media/media18.m4a"/><Relationship Id="rId2" Type="http://schemas.openxmlformats.org/officeDocument/2006/relationships/audio" Target="../media/media18.m4a"/></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png"/><Relationship Id="rId1" Type="http://schemas.microsoft.com/office/2007/relationships/media" Target="../media/media19.m4a"/><Relationship Id="rId2" Type="http://schemas.openxmlformats.org/officeDocument/2006/relationships/audio" Target="../media/media19.m4a"/></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1.png"/><Relationship Id="rId5" Type="http://schemas.openxmlformats.org/officeDocument/2006/relationships/image" Target="../media/image32.png"/><Relationship Id="rId6" Type="http://schemas.openxmlformats.org/officeDocument/2006/relationships/image" Target="../media/image33.png"/><Relationship Id="rId7" Type="http://schemas.openxmlformats.org/officeDocument/2006/relationships/image" Target="../media/image34.png"/><Relationship Id="rId8" Type="http://schemas.openxmlformats.org/officeDocument/2006/relationships/image" Target="../media/image3.png"/><Relationship Id="rId1" Type="http://schemas.microsoft.com/office/2007/relationships/media" Target="../media/media20.m4a"/><Relationship Id="rId2" Type="http://schemas.openxmlformats.org/officeDocument/2006/relationships/audio" Target="../media/media20.m4a"/></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png"/><Relationship Id="rId1" Type="http://schemas.microsoft.com/office/2007/relationships/media" Target="../media/media21.m4a"/><Relationship Id="rId2" Type="http://schemas.openxmlformats.org/officeDocument/2006/relationships/audio" Target="../media/media21.m4a"/></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xml"/><Relationship Id="rId5" Type="http://schemas.openxmlformats.org/officeDocument/2006/relationships/image" Target="../media/image35.jpg"/><Relationship Id="rId6" Type="http://schemas.openxmlformats.org/officeDocument/2006/relationships/hyperlink" Target="mailto:JustinKFernando@gmail.com" TargetMode="External"/><Relationship Id="rId7" Type="http://schemas.openxmlformats.org/officeDocument/2006/relationships/image" Target="../media/image36.png"/><Relationship Id="rId8" Type="http://schemas.openxmlformats.org/officeDocument/2006/relationships/image" Target="../media/image37.png"/><Relationship Id="rId9" Type="http://schemas.openxmlformats.org/officeDocument/2006/relationships/image" Target="../media/image38.png"/><Relationship Id="rId10" Type="http://schemas.openxmlformats.org/officeDocument/2006/relationships/image" Target="../media/image2.png"/><Relationship Id="rId11" Type="http://schemas.openxmlformats.org/officeDocument/2006/relationships/image" Target="../media/image3.png"/><Relationship Id="rId1" Type="http://schemas.microsoft.com/office/2007/relationships/media" Target="../media/media22.m4a"/><Relationship Id="rId2" Type="http://schemas.openxmlformats.org/officeDocument/2006/relationships/audio" Target="../media/media22.m4a"/></Relationships>
</file>

<file path=ppt/slides/_rels/slide23.xml.rels><?xml version="1.0" encoding="UTF-8" standalone="yes"?>
<Relationships xmlns="http://schemas.openxmlformats.org/package/2006/relationships"><Relationship Id="rId3" Type="http://schemas.openxmlformats.org/officeDocument/2006/relationships/hyperlink" Target="https://www.jstor.org/stable/40228431?casa_token=QdDcpDE2DZQAAAAA:51hRXBFiRcHAy41u2K2Md6iGfVumE845PGB-5M0mcUfpjEPKSP43B5PCG-zKNae8RkkOS7_hFCrB9v5F--5UNCoAy74itWv768B9hau2m_gfxCTXhAeP&amp;seq=1#metadata_info_tab_contents" TargetMode="External"/><Relationship Id="rId4" Type="http://schemas.openxmlformats.org/officeDocument/2006/relationships/hyperlink" Target="https://www.sciencedirect.com/science/article/pii/S0007681314000020" TargetMode="External"/><Relationship Id="rId5" Type="http://schemas.openxmlformats.org/officeDocument/2006/relationships/hyperlink" Target="https://link.springer.com/article/10.1057/palgrave.bm.2540128" TargetMode="External"/><Relationship Id="rId6" Type="http://schemas.openxmlformats.org/officeDocument/2006/relationships/hyperlink" Target="https://link.springer.com/article/10.1057/palgrave.jibs.8490006" TargetMode="External"/><Relationship Id="rId7" Type="http://schemas.openxmlformats.org/officeDocument/2006/relationships/hyperlink" Target="https://www.mitpressjournals.org/doi/abs/10.1162/003465300558597?casa_token=VSf0h8gzvDgAAAAA:70I5QZ7Q75SkbZDNxRkHhFwb6uNWqWGkc0re3CwSHTv78iS1ankegflGMMbmowVPXPkyInw72iei&amp;" TargetMode="External"/><Relationship Id="rId1" Type="http://schemas.openxmlformats.org/officeDocument/2006/relationships/slideLayout" Target="../slideLayouts/slideLayout2.xml"/><Relationship Id="rId2" Type="http://schemas.openxmlformats.org/officeDocument/2006/relationships/hyperlink" Target="https://news.abs-cbn.com/business/10/20/18/filipinos-lead-queue-to-uks-first-jollibee-branch"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focus-economics.com/country-indicator/germany/inflation" TargetMode="External"/><Relationship Id="rId4" Type="http://schemas.openxmlformats.org/officeDocument/2006/relationships/hyperlink" Target="https://scholar.harvard.edu/dobbin/publications/architecture-inclusion-evidence-corporate-diversity-programs" TargetMode="External"/><Relationship Id="rId5" Type="http://schemas.openxmlformats.org/officeDocument/2006/relationships/hyperlink" Target="https://journals.sagepub.com/doi/abs/10.1177/009102609602500308?casa_token=ExFfdi5wThYAAAAA:uPn1s9lTbaSaOhzeAe9Vc2oiX4K8zXdaFZu4FIttlh0Xr5IC72adFF0SurVDbv9Z7K65dCyHpTvLAA" TargetMode="External"/><Relationship Id="rId6" Type="http://schemas.openxmlformats.org/officeDocument/2006/relationships/hyperlink" Target="https://digitalcommons.ilr.cornell.edu/cgi/viewcontent.cgi?referer=&amp;httpsredir=1&amp;article=1124&amp;context=cahrswp" TargetMode="External"/><Relationship Id="rId7" Type="http://schemas.openxmlformats.org/officeDocument/2006/relationships/hyperlink" Target="https://link.springer.com/article/10.1057/palgrave.jibs.8490312" TargetMode="External"/><Relationship Id="rId1" Type="http://schemas.openxmlformats.org/officeDocument/2006/relationships/slideLayout" Target="../slideLayouts/slideLayout2.xml"/><Relationship Id="rId2" Type="http://schemas.openxmlformats.org/officeDocument/2006/relationships/hyperlink" Target="https://content.iospress.com/articles/journal-of-vocational-rehabilitation/jvr00328"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sciencedirect.com/science/article/abs/pii/S0306919214001365" TargetMode="External"/><Relationship Id="rId4" Type="http://schemas.openxmlformats.org/officeDocument/2006/relationships/hyperlink" Target="https://www.emeraldinsight.com/doi/abs/10.1108/sd.2008.05624iae.001?journalCode=sd" TargetMode="External"/><Relationship Id="rId5" Type="http://schemas.openxmlformats.org/officeDocument/2006/relationships/hyperlink" Target="https://journals.sagepub.com/doi/abs/10.1177/0021886306295295?casa_token=mV5p4vbU7doAAAAA:jgqJWjL57qW2I1ylYbk-XUPH_42Jo8Blx8SIvzBpHeXiKVxinzE98guvUmbDGZGByDPpmJ19N6TwcQ" TargetMode="External"/><Relationship Id="rId6" Type="http://schemas.openxmlformats.org/officeDocument/2006/relationships/hyperlink" Target="https://onlinelibrary.wiley.com/doi/full/10.1002/tie.21541" TargetMode="External"/><Relationship Id="rId7" Type="http://schemas.openxmlformats.org/officeDocument/2006/relationships/hyperlink" Target="https://onlinelibrary.wiley.com/doi/full/10.1111/j.1467-6486.2012.01085.x" TargetMode="External"/><Relationship Id="rId8" Type="http://schemas.openxmlformats.org/officeDocument/2006/relationships/hyperlink" Target="https://www.tandfonline.com/doi/pdf/10.5437/08956308X5601003?casa_token=_UwMgfrxn4cAAAAA:bNOsuWZpSCnZSY6hThoMoSs6PTBxKvRQBRSWfxq3iflf08urVAWvt9s_Toe6qQRzIKhVnIxm-IMhSg&amp;" TargetMode="External"/><Relationship Id="rId1" Type="http://schemas.openxmlformats.org/officeDocument/2006/relationships/slideLayout" Target="../slideLayouts/slideLayout2.xml"/><Relationship Id="rId2" Type="http://schemas.openxmlformats.org/officeDocument/2006/relationships/hyperlink" Target="https://www.rappler.com/life-and-style/best-eats/214619-jollibee-first-store-united-kingdom-opening-october-2018"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onlinelibrary.wiley.com/doi/abs/10.1002/smj.4250160502" TargetMode="External"/><Relationship Id="rId4" Type="http://schemas.openxmlformats.org/officeDocument/2006/relationships/hyperlink" Target="https://digitalcommons.unl.edu/managementfacpub/154/" TargetMode="External"/><Relationship Id="rId5" Type="http://schemas.openxmlformats.org/officeDocument/2006/relationships/hyperlink" Target="https://onlinelibrary.wiley.com/doi/abs/10.1002/smj.720" TargetMode="External"/><Relationship Id="rId1" Type="http://schemas.openxmlformats.org/officeDocument/2006/relationships/slideLayout" Target="../slideLayouts/slideLayout2.xml"/><Relationship Id="rId2" Type="http://schemas.openxmlformats.org/officeDocument/2006/relationships/hyperlink" Target="https://www.jollibee.com.ph/about-us/"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mgmresearch.com/europe-gdp-indicators-2019-forecast/" TargetMode="External"/><Relationship Id="rId4" Type="http://schemas.openxmlformats.org/officeDocument/2006/relationships/hyperlink" Target="https://link.springer.com/article/10.1057/palgrave.jibs.8490921" TargetMode="External"/><Relationship Id="rId5" Type="http://schemas.openxmlformats.org/officeDocument/2006/relationships/hyperlink" Target="https://www.prosci.com.au/adkar-model-and-prosci-methodology" TargetMode="External"/><Relationship Id="rId6" Type="http://schemas.openxmlformats.org/officeDocument/2006/relationships/hyperlink" Target="https://doi.org/10.1108/02635579610123316" TargetMode="External"/><Relationship Id="rId7" Type="http://schemas.openxmlformats.org/officeDocument/2006/relationships/hyperlink" Target="https://search.informit.com.au/documentSummary;dn=786278251103593;res=IELHEA" TargetMode="External"/><Relationship Id="rId8" Type="http://schemas.openxmlformats.org/officeDocument/2006/relationships/hyperlink" Target="http://manilastandard.net/opinion/columns/business-class-by-rudy-romero/280535/with-ofw-support-jollibee-can-be-world-s-no-1.html" TargetMode="External"/><Relationship Id="rId9" Type="http://schemas.openxmlformats.org/officeDocument/2006/relationships/hyperlink" Target="https://www.gmanetwork.com/news/money/companies/167101/partnership-allows-ofws-to-send-jollibee-meals-to-their-families/story/" TargetMode="External"/><Relationship Id="rId1" Type="http://schemas.openxmlformats.org/officeDocument/2006/relationships/slideLayout" Target="../slideLayouts/slideLayout2.xml"/><Relationship Id="rId2" Type="http://schemas.openxmlformats.org/officeDocument/2006/relationships/hyperlink" Target="https://onlinelibrary.wiley.com/doi/abs/10.1002/smj.756"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esquiremag.ph/culture/food-and-drink/jollibee-milan-is-finally-open-and-the-response-is-intense-a00204-20180319" TargetMode="External"/><Relationship Id="rId4" Type="http://schemas.openxmlformats.org/officeDocument/2006/relationships/hyperlink" Target="https://doi.org/10.1525/cmr.2012.54.3.34" TargetMode="External"/><Relationship Id="rId5" Type="http://schemas.openxmlformats.org/officeDocument/2006/relationships/hyperlink" Target="https://www.emeraldinsight.com/doi/abs/10.1108/09555349910251822" TargetMode="External"/><Relationship Id="rId6" Type="http://schemas.openxmlformats.org/officeDocument/2006/relationships/hyperlink" Target="https://ascelibrary.org/doi/full/10.1061/(ASCE)ME.1943-5479.0000144" TargetMode="External"/><Relationship Id="rId1" Type="http://schemas.openxmlformats.org/officeDocument/2006/relationships/slideLayout" Target="../slideLayouts/slideLayout2.xml"/><Relationship Id="rId2" Type="http://schemas.openxmlformats.org/officeDocument/2006/relationships/hyperlink" Target="https://www.tandfonline.com/doi/abs/10.1080/01446193.2012.697180?casa_token=R2hLy2BH6roAAAAA:Vzgbp7v75l6yk4zCZO_FPmBrF8ILSJhNH41T15w6xHj_pZuH4AMduiZX46rBABjyhPc_uU6yBttJ5g&am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6000" dirty="0" smtClean="0"/>
              <a:t>Jollibee Foods Corp.</a:t>
            </a:r>
            <a:endParaRPr lang="en-US" sz="6000" dirty="0"/>
          </a:p>
        </p:txBody>
      </p:sp>
      <p:sp>
        <p:nvSpPr>
          <p:cNvPr id="3" name="Subtitle 2"/>
          <p:cNvSpPr>
            <a:spLocks noGrp="1"/>
          </p:cNvSpPr>
          <p:nvPr>
            <p:ph type="subTitle" idx="1"/>
          </p:nvPr>
        </p:nvSpPr>
        <p:spPr>
          <a:xfrm>
            <a:off x="1100051" y="4455620"/>
            <a:ext cx="10545102" cy="1690737"/>
          </a:xfrm>
        </p:spPr>
        <p:txBody>
          <a:bodyPr>
            <a:normAutofit fontScale="25000" lnSpcReduction="20000"/>
          </a:bodyPr>
          <a:lstStyle/>
          <a:p>
            <a:r>
              <a:rPr lang="en-US" sz="7200" b="1" dirty="0" smtClean="0"/>
              <a:t>A Foreign Market Analysis and Risk Assessment of expansion into </a:t>
            </a:r>
            <a:r>
              <a:rPr lang="en-US" sz="7200" b="1" dirty="0" err="1" smtClean="0"/>
              <a:t>germany</a:t>
            </a:r>
            <a:endParaRPr lang="en-US" sz="7200" b="1" dirty="0" smtClean="0"/>
          </a:p>
          <a:p>
            <a:endParaRPr lang="en-US" dirty="0" smtClean="0"/>
          </a:p>
          <a:p>
            <a:r>
              <a:rPr lang="en-US" sz="6400" b="1" dirty="0" smtClean="0"/>
              <a:t>Justin K. Fernando (ID: 1705758)</a:t>
            </a:r>
          </a:p>
          <a:p>
            <a:r>
              <a:rPr lang="en-US" sz="4800" b="1" dirty="0" smtClean="0"/>
              <a:t>10 March 2019</a:t>
            </a:r>
          </a:p>
          <a:p>
            <a:r>
              <a:rPr lang="en-US" sz="4800" b="1" dirty="0" smtClean="0"/>
              <a:t>International Business</a:t>
            </a:r>
          </a:p>
          <a:p>
            <a:r>
              <a:rPr lang="en-US" sz="4800" b="1" dirty="0" smtClean="0"/>
              <a:t>University of wales Trinity Saint David</a:t>
            </a:r>
          </a:p>
          <a:p>
            <a:endParaRPr lang="en-US"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30710" y="1589136"/>
            <a:ext cx="2505986" cy="2505986"/>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0101" y="162605"/>
            <a:ext cx="1137037" cy="387163"/>
          </a:xfrm>
          <a:prstGeom prst="rect">
            <a:avLst/>
          </a:prstGeom>
        </p:spPr>
      </p:pic>
      <p:pic>
        <p:nvPicPr>
          <p:cNvPr id="7" name="Sound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869633424"/>
      </p:ext>
    </p:extLst>
  </p:cSld>
  <p:clrMapOvr>
    <a:masterClrMapping/>
  </p:clrMapOvr>
  <mc:AlternateContent xmlns:mc="http://schemas.openxmlformats.org/markup-compatibility/2006" xmlns:p14="http://schemas.microsoft.com/office/powerpoint/2010/main">
    <mc:Choice Requires="p14">
      <p:transition spd="slow" p14:dur="2000" advTm="13258"/>
    </mc:Choice>
    <mc:Fallback xmlns="">
      <p:transition spd="slow" advTm="132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724129494"/>
              </p:ext>
            </p:extLst>
          </p:nvPr>
        </p:nvGraphicFramePr>
        <p:xfrm>
          <a:off x="174811" y="161364"/>
          <a:ext cx="11846860" cy="6090398"/>
        </p:xfrm>
        <a:graphic>
          <a:graphicData uri="http://schemas.openxmlformats.org/drawingml/2006/table">
            <a:tbl>
              <a:tblPr firstRow="1" bandRow="1">
                <a:solidFill>
                  <a:schemeClr val="accent2">
                    <a:lumMod val="60000"/>
                    <a:lumOff val="40000"/>
                  </a:schemeClr>
                </a:solidFill>
                <a:tableStyleId>{5C22544A-7EE6-4342-B048-85BDC9FD1C3A}</a:tableStyleId>
              </a:tblPr>
              <a:tblGrid>
                <a:gridCol w="2961715">
                  <a:extLst>
                    <a:ext uri="{9D8B030D-6E8A-4147-A177-3AD203B41FA5}">
                      <a16:colId xmlns:a16="http://schemas.microsoft.com/office/drawing/2014/main" xmlns="" val="4102745610"/>
                    </a:ext>
                  </a:extLst>
                </a:gridCol>
                <a:gridCol w="2961715">
                  <a:extLst>
                    <a:ext uri="{9D8B030D-6E8A-4147-A177-3AD203B41FA5}">
                      <a16:colId xmlns:a16="http://schemas.microsoft.com/office/drawing/2014/main" xmlns="" val="2411394675"/>
                    </a:ext>
                  </a:extLst>
                </a:gridCol>
                <a:gridCol w="2961715">
                  <a:extLst>
                    <a:ext uri="{9D8B030D-6E8A-4147-A177-3AD203B41FA5}">
                      <a16:colId xmlns:a16="http://schemas.microsoft.com/office/drawing/2014/main" xmlns="" val="3164886458"/>
                    </a:ext>
                  </a:extLst>
                </a:gridCol>
                <a:gridCol w="2961715">
                  <a:extLst>
                    <a:ext uri="{9D8B030D-6E8A-4147-A177-3AD203B41FA5}">
                      <a16:colId xmlns:a16="http://schemas.microsoft.com/office/drawing/2014/main" xmlns="" val="326913876"/>
                    </a:ext>
                  </a:extLst>
                </a:gridCol>
              </a:tblGrid>
              <a:tr h="1494845">
                <a:tc>
                  <a:txBody>
                    <a:bodyPr/>
                    <a:lstStyle/>
                    <a:p>
                      <a:pPr algn="ctr"/>
                      <a:r>
                        <a:rPr lang="en-US" sz="7000" dirty="0" smtClean="0">
                          <a:solidFill>
                            <a:schemeClr val="bg1"/>
                          </a:solidFill>
                        </a:rPr>
                        <a:t>S</a:t>
                      </a:r>
                    </a:p>
                    <a:p>
                      <a:pPr algn="ctr"/>
                      <a:r>
                        <a:rPr lang="en-US" sz="2000" dirty="0" smtClean="0">
                          <a:solidFill>
                            <a:schemeClr val="bg1"/>
                          </a:solidFill>
                        </a:rPr>
                        <a:t>Strengths</a:t>
                      </a:r>
                      <a:endParaRPr lang="en-US" sz="2000" dirty="0">
                        <a:solidFill>
                          <a:schemeClr val="bg1"/>
                        </a:solidFill>
                      </a:endParaRPr>
                    </a:p>
                  </a:txBody>
                  <a:tcPr>
                    <a:gradFill flip="none" rotWithShape="1">
                      <a:gsLst>
                        <a:gs pos="0">
                          <a:srgbClr val="0070C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W</a:t>
                      </a:r>
                    </a:p>
                    <a:p>
                      <a:pPr algn="ctr"/>
                      <a:r>
                        <a:rPr lang="en-US" sz="2000" dirty="0" smtClean="0">
                          <a:solidFill>
                            <a:schemeClr val="bg1"/>
                          </a:solidFill>
                        </a:rPr>
                        <a:t>Weaknesses</a:t>
                      </a:r>
                      <a:endParaRPr lang="en-US" sz="2000" dirty="0">
                        <a:solidFill>
                          <a:schemeClr val="bg1"/>
                        </a:solidFill>
                      </a:endParaRPr>
                    </a:p>
                  </a:txBody>
                  <a:tcPr>
                    <a:gradFill flip="none" rotWithShape="1">
                      <a:gsLst>
                        <a:gs pos="0">
                          <a:srgbClr val="FFFF0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O</a:t>
                      </a:r>
                      <a:br>
                        <a:rPr lang="en-US" sz="7000" dirty="0" smtClean="0">
                          <a:solidFill>
                            <a:schemeClr val="bg1"/>
                          </a:solidFill>
                        </a:rPr>
                      </a:br>
                      <a:r>
                        <a:rPr lang="en-US" sz="2000" dirty="0" smtClean="0">
                          <a:solidFill>
                            <a:schemeClr val="bg1"/>
                          </a:solidFill>
                        </a:rPr>
                        <a:t>Opportunities</a:t>
                      </a:r>
                      <a:endParaRPr lang="en-US" sz="2000" dirty="0">
                        <a:solidFill>
                          <a:schemeClr val="bg1"/>
                        </a:solidFill>
                      </a:endParaRPr>
                    </a:p>
                  </a:txBody>
                  <a:tcPr>
                    <a:gradFill flip="none" rotWithShape="1">
                      <a:gsLst>
                        <a:gs pos="0">
                          <a:srgbClr val="FF000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T</a:t>
                      </a:r>
                    </a:p>
                    <a:p>
                      <a:pPr algn="ctr"/>
                      <a:r>
                        <a:rPr lang="en-US" sz="2000" dirty="0" smtClean="0">
                          <a:solidFill>
                            <a:schemeClr val="bg1"/>
                          </a:solidFill>
                        </a:rPr>
                        <a:t>Threats</a:t>
                      </a:r>
                      <a:endParaRPr lang="en-US" sz="2000" dirty="0">
                        <a:solidFill>
                          <a:schemeClr val="bg1"/>
                        </a:solidFill>
                      </a:endParaRPr>
                    </a:p>
                  </a:txBody>
                  <a:tcPr>
                    <a:gradFill flip="none" rotWithShape="1">
                      <a:gsLst>
                        <a:gs pos="0">
                          <a:srgbClr val="00B050"/>
                        </a:gs>
                        <a:gs pos="50000">
                          <a:schemeClr val="accent1">
                            <a:shade val="67500"/>
                            <a:satMod val="115000"/>
                          </a:schemeClr>
                        </a:gs>
                        <a:gs pos="100000">
                          <a:schemeClr val="accent1">
                            <a:shade val="100000"/>
                            <a:satMod val="115000"/>
                          </a:schemeClr>
                        </a:gs>
                      </a:gsLst>
                      <a:path path="circle">
                        <a:fillToRect l="50000" t="50000" r="50000" b="50000"/>
                      </a:path>
                      <a:tileRect/>
                    </a:gradFill>
                  </a:tcPr>
                </a:tc>
                <a:extLst>
                  <a:ext uri="{0D108BD9-81ED-4DB2-BD59-A6C34878D82A}">
                    <a16:rowId xmlns:a16="http://schemas.microsoft.com/office/drawing/2014/main" xmlns="" val="2328750755"/>
                  </a:ext>
                </a:extLst>
              </a:tr>
              <a:tr h="295855">
                <a:tc>
                  <a:txBody>
                    <a:bodyPr/>
                    <a:lstStyle/>
                    <a:p>
                      <a:endParaRPr lang="en-US" sz="1300" dirty="0"/>
                    </a:p>
                  </a:txBody>
                  <a:tcPr>
                    <a:solidFill>
                      <a:srgbClr val="CCECFF"/>
                    </a:solidFill>
                  </a:tcPr>
                </a:tc>
                <a:tc>
                  <a:txBody>
                    <a:bodyPr/>
                    <a:lstStyle/>
                    <a:p>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392645013"/>
                  </a:ext>
                </a:extLst>
              </a:tr>
              <a:tr h="498282">
                <a:tc>
                  <a:txBody>
                    <a:bodyPr/>
                    <a:lstStyle/>
                    <a:p>
                      <a:endParaRPr lang="en-US" sz="1300" dirty="0"/>
                    </a:p>
                  </a:txBody>
                  <a:tcPr>
                    <a:solidFill>
                      <a:srgbClr val="CCECFF"/>
                    </a:solidFill>
                  </a:tcPr>
                </a:tc>
                <a:tc>
                  <a:txBody>
                    <a:bodyPr/>
                    <a:lstStyle/>
                    <a:p>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557139243"/>
                  </a:ext>
                </a:extLst>
              </a:tr>
              <a:tr h="421507">
                <a:tc>
                  <a:txBody>
                    <a:bodyPr/>
                    <a:lstStyle/>
                    <a:p>
                      <a:endParaRPr lang="en-US" sz="1300" dirty="0"/>
                    </a:p>
                  </a:txBody>
                  <a:tcPr>
                    <a:solidFill>
                      <a:srgbClr val="CCECFF"/>
                    </a:solidFill>
                  </a:tcPr>
                </a:tc>
                <a:tc>
                  <a:txBody>
                    <a:bodyPr/>
                    <a:lstStyle/>
                    <a:p>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3094450536"/>
                  </a:ext>
                </a:extLst>
              </a:tr>
              <a:tr h="498282">
                <a:tc>
                  <a:txBody>
                    <a:bodyPr/>
                    <a:lstStyle/>
                    <a:p>
                      <a:endParaRPr lang="en-US" sz="1300" dirty="0"/>
                    </a:p>
                  </a:txBody>
                  <a:tcPr>
                    <a:solidFill>
                      <a:srgbClr val="CCECFF"/>
                    </a:solidFill>
                  </a:tcPr>
                </a:tc>
                <a:tc>
                  <a:txBody>
                    <a:bodyPr/>
                    <a:lstStyle/>
                    <a:p>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3380864590"/>
                  </a:ext>
                </a:extLst>
              </a:tr>
              <a:tr h="295855">
                <a:tc>
                  <a:txBody>
                    <a:bodyPr/>
                    <a:lstStyle/>
                    <a:p>
                      <a:endParaRPr lang="en-US" sz="1300" dirty="0"/>
                    </a:p>
                  </a:txBody>
                  <a:tcPr>
                    <a:solidFill>
                      <a:srgbClr val="CCECFF"/>
                    </a:solidFill>
                  </a:tcPr>
                </a:tc>
                <a:tc>
                  <a:txBody>
                    <a:bodyPr/>
                    <a:lstStyle/>
                    <a:p>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2085012733"/>
                  </a:ext>
                </a:extLst>
              </a:tr>
              <a:tr h="498282">
                <a:tc>
                  <a:txBody>
                    <a:bodyPr/>
                    <a:lstStyle/>
                    <a:p>
                      <a:endParaRPr lang="en-US" sz="1300" dirty="0"/>
                    </a:p>
                  </a:txBody>
                  <a:tcPr>
                    <a:solidFill>
                      <a:srgbClr val="CCECFF"/>
                    </a:solidFill>
                  </a:tcPr>
                </a:tc>
                <a:tc>
                  <a:txBody>
                    <a:bodyPr/>
                    <a:lstStyle/>
                    <a:p>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1319674219"/>
                  </a:ext>
                </a:extLst>
              </a:tr>
              <a:tr h="700708">
                <a:tc>
                  <a:txBody>
                    <a:bodyPr/>
                    <a:lstStyle/>
                    <a:p>
                      <a:endParaRPr lang="en-US" sz="1300" dirty="0"/>
                    </a:p>
                  </a:txBody>
                  <a:tcPr>
                    <a:solidFill>
                      <a:srgbClr val="CCECFF"/>
                    </a:solidFill>
                  </a:tcPr>
                </a:tc>
                <a:tc>
                  <a:txBody>
                    <a:bodyPr/>
                    <a:lstStyle/>
                    <a:p>
                      <a:endParaRPr lang="en-US" sz="1300" dirty="0"/>
                    </a:p>
                  </a:txBody>
                  <a:tcPr>
                    <a:solidFill>
                      <a:srgbClr val="FFFF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300" dirty="0" smtClean="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636158793"/>
                  </a:ext>
                </a:extLst>
              </a:tr>
              <a:tr h="667172">
                <a:tc>
                  <a:txBody>
                    <a:bodyPr/>
                    <a:lstStyle/>
                    <a:p>
                      <a:endParaRPr lang="en-US" sz="1300" dirty="0"/>
                    </a:p>
                  </a:txBody>
                  <a:tcPr>
                    <a:solidFill>
                      <a:srgbClr val="CCECFF"/>
                    </a:solidFill>
                  </a:tcPr>
                </a:tc>
                <a:tc>
                  <a:txBody>
                    <a:bodyPr/>
                    <a:lstStyle/>
                    <a:p>
                      <a:endParaRPr lang="en-US" sz="1300" dirty="0"/>
                    </a:p>
                  </a:txBody>
                  <a:tcPr>
                    <a:solidFill>
                      <a:srgbClr val="FFFF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300" dirty="0" smtClean="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430863402"/>
                  </a:ext>
                </a:extLst>
              </a:tr>
              <a:tr h="719610">
                <a:tc>
                  <a:txBody>
                    <a:bodyPr/>
                    <a:lstStyle/>
                    <a:p>
                      <a:endParaRPr lang="en-US" sz="1300" dirty="0"/>
                    </a:p>
                  </a:txBody>
                  <a:tcPr>
                    <a:solidFill>
                      <a:srgbClr val="CCECFF"/>
                    </a:solidFill>
                  </a:tcPr>
                </a:tc>
                <a:tc>
                  <a:txBody>
                    <a:bodyPr/>
                    <a:lstStyle/>
                    <a:p>
                      <a:endParaRPr lang="en-US" sz="1300" dirty="0"/>
                    </a:p>
                  </a:txBody>
                  <a:tcPr>
                    <a:solidFill>
                      <a:srgbClr val="FFFF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300" dirty="0" smtClean="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3038148185"/>
                  </a:ext>
                </a:extLst>
              </a:tr>
            </a:tbl>
          </a:graphicData>
        </a:graphic>
      </p:graphicFrame>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762275109"/>
      </p:ext>
    </p:extLst>
  </p:cSld>
  <p:clrMapOvr>
    <a:masterClrMapping/>
  </p:clrMapOvr>
  <mc:AlternateContent xmlns:mc="http://schemas.openxmlformats.org/markup-compatibility/2006" xmlns:p15="http://schemas.microsoft.com/office/powerpoint/2012/main">
    <mc:Choice Requires="p15">
      <p:transition spd="slow" advTm="3597">
        <p15:prstTrans prst="drape"/>
      </p:transition>
    </mc:Choice>
    <mc:Fallback xmlns="">
      <p:transition spd="slow" advTm="359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336664898"/>
              </p:ext>
            </p:extLst>
          </p:nvPr>
        </p:nvGraphicFramePr>
        <p:xfrm>
          <a:off x="842838" y="200343"/>
          <a:ext cx="3983604" cy="6007228"/>
        </p:xfrm>
        <a:graphic>
          <a:graphicData uri="http://schemas.openxmlformats.org/drawingml/2006/table">
            <a:tbl>
              <a:tblPr firstRow="1" bandRow="1">
                <a:solidFill>
                  <a:schemeClr val="accent2">
                    <a:lumMod val="60000"/>
                    <a:lumOff val="40000"/>
                  </a:schemeClr>
                </a:solidFill>
                <a:tableStyleId>{5C22544A-7EE6-4342-B048-85BDC9FD1C3A}</a:tableStyleId>
              </a:tblPr>
              <a:tblGrid>
                <a:gridCol w="3983604"/>
              </a:tblGrid>
              <a:tr h="1438268">
                <a:tc>
                  <a:txBody>
                    <a:bodyPr/>
                    <a:lstStyle/>
                    <a:p>
                      <a:pPr algn="ctr"/>
                      <a:r>
                        <a:rPr lang="en-US" sz="7000" dirty="0" smtClean="0">
                          <a:solidFill>
                            <a:schemeClr val="bg1"/>
                          </a:solidFill>
                        </a:rPr>
                        <a:t>S</a:t>
                      </a:r>
                    </a:p>
                    <a:p>
                      <a:pPr algn="ctr"/>
                      <a:r>
                        <a:rPr lang="en-US" sz="2000" dirty="0" smtClean="0">
                          <a:solidFill>
                            <a:schemeClr val="bg1"/>
                          </a:solidFill>
                        </a:rPr>
                        <a:t>Strengths</a:t>
                      </a:r>
                      <a:endParaRPr lang="en-US" sz="2000" dirty="0">
                        <a:solidFill>
                          <a:schemeClr val="bg1"/>
                        </a:solidFill>
                      </a:endParaRPr>
                    </a:p>
                  </a:txBody>
                  <a:tcPr>
                    <a:gradFill flip="none" rotWithShape="1">
                      <a:gsLst>
                        <a:gs pos="0">
                          <a:srgbClr val="0070C0"/>
                        </a:gs>
                        <a:gs pos="50000">
                          <a:schemeClr val="accent1">
                            <a:shade val="67500"/>
                            <a:satMod val="115000"/>
                          </a:schemeClr>
                        </a:gs>
                        <a:gs pos="100000">
                          <a:schemeClr val="accent1">
                            <a:shade val="100000"/>
                            <a:satMod val="115000"/>
                          </a:schemeClr>
                        </a:gs>
                      </a:gsLst>
                      <a:path path="circle">
                        <a:fillToRect l="50000" t="50000" r="50000" b="50000"/>
                      </a:path>
                      <a:tileRect/>
                    </a:gradFill>
                  </a:tcPr>
                </a:tc>
              </a:tr>
              <a:tr h="337253">
                <a:tc>
                  <a:txBody>
                    <a:bodyPr/>
                    <a:lstStyle/>
                    <a:p>
                      <a:pPr marL="285750" indent="-285750">
                        <a:buFont typeface="Arial" charset="0"/>
                        <a:buChar char="•"/>
                      </a:pPr>
                      <a:r>
                        <a:rPr lang="en-US" sz="1700" dirty="0" smtClean="0"/>
                        <a:t>Philippine</a:t>
                      </a:r>
                      <a:r>
                        <a:rPr lang="en-US" sz="1700" baseline="0" dirty="0" smtClean="0"/>
                        <a:t> diaspora</a:t>
                      </a:r>
                      <a:endParaRPr lang="en-US" sz="1700" dirty="0"/>
                    </a:p>
                  </a:txBody>
                  <a:tcPr>
                    <a:solidFill>
                      <a:srgbClr val="CCECFF"/>
                    </a:solidFill>
                  </a:tcPr>
                </a:tc>
              </a:tr>
              <a:tr h="835802">
                <a:tc>
                  <a:txBody>
                    <a:bodyPr/>
                    <a:lstStyle/>
                    <a:p>
                      <a:pPr marL="285750" marR="0" indent="-285750" algn="l" defTabSz="914400" rtl="0" eaLnBrk="1" fontAlgn="auto" latinLnBrk="0" hangingPunct="1">
                        <a:lnSpc>
                          <a:spcPct val="100000"/>
                        </a:lnSpc>
                        <a:spcBef>
                          <a:spcPts val="0"/>
                        </a:spcBef>
                        <a:spcAft>
                          <a:spcPts val="0"/>
                        </a:spcAft>
                        <a:buClrTx/>
                        <a:buSzTx/>
                        <a:buFont typeface="Arial" charset="0"/>
                        <a:buChar char="•"/>
                        <a:tabLst/>
                        <a:defRPr/>
                      </a:pPr>
                      <a:r>
                        <a:rPr lang="en-US" sz="1700" dirty="0" smtClean="0"/>
                        <a:t>Italian</a:t>
                      </a:r>
                      <a:r>
                        <a:rPr lang="en-US" sz="1700" baseline="0" dirty="0" smtClean="0"/>
                        <a:t> and British expansions as European litmus test</a:t>
                      </a:r>
                      <a:endParaRPr lang="en-US" sz="1700" dirty="0" smtClean="0"/>
                    </a:p>
                    <a:p>
                      <a:pPr marL="285750" indent="-285750">
                        <a:buFont typeface="Arial" charset="0"/>
                        <a:buChar char="•"/>
                      </a:pPr>
                      <a:endParaRPr lang="en-US" sz="1700" dirty="0"/>
                    </a:p>
                  </a:txBody>
                  <a:tcPr>
                    <a:solidFill>
                      <a:srgbClr val="CCECFF"/>
                    </a:solidFill>
                  </a:tcPr>
                </a:tc>
              </a:tr>
              <a:tr h="405554">
                <a:tc>
                  <a:txBody>
                    <a:bodyPr/>
                    <a:lstStyle/>
                    <a:p>
                      <a:pPr marL="285750" marR="0" indent="-285750" algn="l" defTabSz="914400" rtl="0" eaLnBrk="1" fontAlgn="auto" latinLnBrk="0" hangingPunct="1">
                        <a:lnSpc>
                          <a:spcPct val="100000"/>
                        </a:lnSpc>
                        <a:spcBef>
                          <a:spcPts val="0"/>
                        </a:spcBef>
                        <a:spcAft>
                          <a:spcPts val="0"/>
                        </a:spcAft>
                        <a:buClrTx/>
                        <a:buSzTx/>
                        <a:buFont typeface="Arial" charset="0"/>
                        <a:buChar char="•"/>
                        <a:tabLst/>
                        <a:defRPr/>
                      </a:pPr>
                      <a:r>
                        <a:rPr lang="en-US" sz="1700" dirty="0" smtClean="0"/>
                        <a:t>Familiarity with EU legislation</a:t>
                      </a:r>
                    </a:p>
                  </a:txBody>
                  <a:tcPr>
                    <a:solidFill>
                      <a:srgbClr val="CCECFF"/>
                    </a:solidFill>
                  </a:tcPr>
                </a:tc>
              </a:tr>
              <a:tr h="441181">
                <a:tc>
                  <a:txBody>
                    <a:bodyPr/>
                    <a:lstStyle/>
                    <a:p>
                      <a:pPr marL="285750" marR="0" indent="-285750" algn="l" defTabSz="914400" rtl="0" eaLnBrk="1" fontAlgn="auto" latinLnBrk="0" hangingPunct="1">
                        <a:lnSpc>
                          <a:spcPct val="100000"/>
                        </a:lnSpc>
                        <a:spcBef>
                          <a:spcPts val="0"/>
                        </a:spcBef>
                        <a:spcAft>
                          <a:spcPts val="0"/>
                        </a:spcAft>
                        <a:buClrTx/>
                        <a:buSzTx/>
                        <a:buFont typeface="Arial" charset="0"/>
                        <a:buChar char="•"/>
                        <a:tabLst/>
                        <a:defRPr/>
                      </a:pPr>
                      <a:r>
                        <a:rPr lang="en-US" sz="1700" dirty="0" smtClean="0"/>
                        <a:t>English-speaking corporate services</a:t>
                      </a:r>
                    </a:p>
                  </a:txBody>
                  <a:tcPr>
                    <a:solidFill>
                      <a:srgbClr val="CCECFF"/>
                    </a:solidFill>
                  </a:tcPr>
                </a:tc>
              </a:tr>
              <a:tr h="586528">
                <a:tc>
                  <a:txBody>
                    <a:bodyPr/>
                    <a:lstStyle/>
                    <a:p>
                      <a:pPr marL="285750" marR="0" indent="-285750" algn="l" defTabSz="914400" rtl="0" eaLnBrk="1" fontAlgn="auto" latinLnBrk="0" hangingPunct="1">
                        <a:lnSpc>
                          <a:spcPct val="100000"/>
                        </a:lnSpc>
                        <a:spcBef>
                          <a:spcPts val="0"/>
                        </a:spcBef>
                        <a:spcAft>
                          <a:spcPts val="0"/>
                        </a:spcAft>
                        <a:buClrTx/>
                        <a:buSzTx/>
                        <a:buFont typeface="Arial" charset="0"/>
                        <a:buChar char="•"/>
                        <a:tabLst/>
                        <a:defRPr/>
                      </a:pPr>
                      <a:r>
                        <a:rPr lang="en-US" sz="1700" dirty="0" smtClean="0"/>
                        <a:t>Leverage </a:t>
                      </a:r>
                      <a:r>
                        <a:rPr lang="en-US" sz="1700" baseline="0" dirty="0" smtClean="0"/>
                        <a:t>cultural diffusion from refugees and immigrants</a:t>
                      </a:r>
                      <a:endParaRPr lang="en-US" sz="1700" dirty="0" smtClean="0"/>
                    </a:p>
                  </a:txBody>
                  <a:tcPr>
                    <a:solidFill>
                      <a:srgbClr val="CCECFF"/>
                    </a:solidFill>
                  </a:tcPr>
                </a:tc>
              </a:tr>
              <a:tr h="1032851">
                <a:tc>
                  <a:txBody>
                    <a:bodyPr/>
                    <a:lstStyle/>
                    <a:p>
                      <a:pPr marL="285750" marR="0" indent="-285750" algn="l" defTabSz="914400" rtl="0" eaLnBrk="1" fontAlgn="auto" latinLnBrk="0" hangingPunct="1">
                        <a:lnSpc>
                          <a:spcPct val="100000"/>
                        </a:lnSpc>
                        <a:spcBef>
                          <a:spcPts val="0"/>
                        </a:spcBef>
                        <a:spcAft>
                          <a:spcPts val="0"/>
                        </a:spcAft>
                        <a:buClrTx/>
                        <a:buSzTx/>
                        <a:buFont typeface="Arial" charset="0"/>
                        <a:buChar char="•"/>
                        <a:tabLst/>
                        <a:defRPr/>
                      </a:pPr>
                      <a:r>
                        <a:rPr lang="en-US" sz="1700" dirty="0" smtClean="0"/>
                        <a:t>Leverage availability of</a:t>
                      </a:r>
                      <a:r>
                        <a:rPr lang="en-US" sz="1700" baseline="0" dirty="0" smtClean="0"/>
                        <a:t> labor from new immigrants and refugees &amp; trades-based education</a:t>
                      </a:r>
                      <a:endParaRPr lang="en-US" sz="1700" dirty="0" smtClean="0"/>
                    </a:p>
                  </a:txBody>
                  <a:tcPr>
                    <a:solidFill>
                      <a:srgbClr val="CCECFF"/>
                    </a:solidFill>
                  </a:tcPr>
                </a:tc>
              </a:tr>
              <a:tr h="835802">
                <a:tc>
                  <a:txBody>
                    <a:bodyPr/>
                    <a:lstStyle/>
                    <a:p>
                      <a:pPr marL="285750" marR="0" indent="-285750" algn="l" defTabSz="914400" rtl="0" eaLnBrk="1" fontAlgn="auto" latinLnBrk="0" hangingPunct="1">
                        <a:lnSpc>
                          <a:spcPct val="100000"/>
                        </a:lnSpc>
                        <a:spcBef>
                          <a:spcPts val="0"/>
                        </a:spcBef>
                        <a:spcAft>
                          <a:spcPts val="0"/>
                        </a:spcAft>
                        <a:buClrTx/>
                        <a:buSzTx/>
                        <a:buFont typeface="Arial" charset="0"/>
                        <a:buChar char="•"/>
                        <a:tabLst/>
                        <a:defRPr/>
                      </a:pPr>
                      <a:r>
                        <a:rPr lang="en-US" sz="1700" dirty="0" smtClean="0"/>
                        <a:t>Fewer natural disaster</a:t>
                      </a:r>
                      <a:r>
                        <a:rPr lang="en-US" sz="1700" baseline="0" dirty="0" smtClean="0"/>
                        <a:t> risks means fewer insurance costs</a:t>
                      </a:r>
                      <a:endParaRPr lang="en-US" sz="1700" dirty="0" smtClean="0"/>
                    </a:p>
                  </a:txBody>
                  <a:tcPr>
                    <a:solidFill>
                      <a:srgbClr val="CCECFF"/>
                    </a:solidFill>
                  </a:tcPr>
                </a:tc>
              </a:tr>
            </a:tbl>
          </a:graphicData>
        </a:graphic>
      </p:graphicFrame>
      <p:sp>
        <p:nvSpPr>
          <p:cNvPr id="11" name="TextBox 10"/>
          <p:cNvSpPr txBox="1"/>
          <p:nvPr/>
        </p:nvSpPr>
        <p:spPr>
          <a:xfrm>
            <a:off x="6058894" y="1725433"/>
            <a:ext cx="184731" cy="369332"/>
          </a:xfrm>
          <a:prstGeom prst="rect">
            <a:avLst/>
          </a:prstGeom>
          <a:noFill/>
        </p:spPr>
        <p:txBody>
          <a:bodyPr wrap="none" rtlCol="0">
            <a:spAutoFit/>
          </a:bodyPr>
          <a:lstStyle/>
          <a:p>
            <a:endParaRPr lang="en-US"/>
          </a:p>
        </p:txBody>
      </p:sp>
      <p:sp>
        <p:nvSpPr>
          <p:cNvPr id="13" name="Rectangle 12"/>
          <p:cNvSpPr/>
          <p:nvPr/>
        </p:nvSpPr>
        <p:spPr>
          <a:xfrm>
            <a:off x="4826442" y="1439186"/>
            <a:ext cx="6488263" cy="572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 name="Hexagon 8"/>
          <p:cNvSpPr/>
          <p:nvPr/>
        </p:nvSpPr>
        <p:spPr>
          <a:xfrm>
            <a:off x="5361801" y="3023416"/>
            <a:ext cx="2575357" cy="2137149"/>
          </a:xfrm>
          <a:prstGeom prst="hexagon">
            <a:avLst>
              <a:gd name="adj" fmla="val 25000"/>
              <a:gd name="vf" fmla="val 115470"/>
            </a:avLst>
          </a:prstGeom>
          <a:blipFill>
            <a:blip r:embed="rId4">
              <a:extLst>
                <a:ext uri="{BEBA8EAE-BF5A-486C-A8C5-ECC9F3942E4B}">
                  <a14:imgProps xmlns:a14="http://schemas.microsoft.com/office/drawing/2010/main">
                    <a14:imgLayer r:embed="rId5">
                      <a14:imgEffect>
                        <a14:colorTemperature colorTemp="5096"/>
                      </a14:imgEffect>
                      <a14:imgEffect>
                        <a14:saturation sat="66000"/>
                      </a14:imgEffect>
                    </a14:imgLayer>
                  </a14:imgProps>
                </a:ext>
                <a:ext uri="{28A0092B-C50C-407E-A947-70E740481C1C}">
                  <a14:useLocalDpi xmlns:a14="http://schemas.microsoft.com/office/drawing/2010/main" val="0"/>
                </a:ext>
              </a:extLst>
            </a:blip>
            <a:srcRect/>
            <a:stretch>
              <a:fillRect l="-13000" r="-13000"/>
            </a:stretch>
          </a:blipFill>
          <a:ln w="38100"/>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0" name="Hexagon 9"/>
          <p:cNvSpPr/>
          <p:nvPr/>
        </p:nvSpPr>
        <p:spPr>
          <a:xfrm>
            <a:off x="7116418" y="597718"/>
            <a:ext cx="2607164" cy="2255430"/>
          </a:xfrm>
          <a:prstGeom prst="hexagon">
            <a:avLst>
              <a:gd name="adj" fmla="val 25000"/>
              <a:gd name="vf" fmla="val 115470"/>
            </a:avLst>
          </a:prstGeom>
          <a:blipFill>
            <a:blip r:embed="rId6">
              <a:extLst>
                <a:ext uri="{28A0092B-C50C-407E-A947-70E740481C1C}">
                  <a14:useLocalDpi xmlns:a14="http://schemas.microsoft.com/office/drawing/2010/main" val="0"/>
                </a:ext>
              </a:extLst>
            </a:blip>
            <a:srcRect/>
            <a:stretch>
              <a:fillRect l="-26000" r="-26000"/>
            </a:stretch>
          </a:blipFill>
          <a:ln w="38100"/>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Hexagon 15"/>
          <p:cNvSpPr/>
          <p:nvPr/>
        </p:nvSpPr>
        <p:spPr>
          <a:xfrm>
            <a:off x="8930181" y="3023416"/>
            <a:ext cx="2484086" cy="2137149"/>
          </a:xfrm>
          <a:prstGeom prst="hexagon">
            <a:avLst>
              <a:gd name="adj" fmla="val 25000"/>
              <a:gd name="vf" fmla="val 115470"/>
            </a:avLst>
          </a:prstGeom>
          <a:blipFill>
            <a:blip r:embed="rId7">
              <a:extLst>
                <a:ext uri="{28A0092B-C50C-407E-A947-70E740481C1C}">
                  <a14:useLocalDpi xmlns:a14="http://schemas.microsoft.com/office/drawing/2010/main" val="0"/>
                </a:ext>
              </a:extLst>
            </a:blip>
            <a:srcRect/>
            <a:stretch>
              <a:fillRect l="-26000" r="-26000"/>
            </a:stretch>
          </a:blipFill>
          <a:ln w="38100"/>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2" name="TextBox 1"/>
          <p:cNvSpPr txBox="1"/>
          <p:nvPr/>
        </p:nvSpPr>
        <p:spPr>
          <a:xfrm>
            <a:off x="14137341" y="-376518"/>
            <a:ext cx="184731" cy="369332"/>
          </a:xfrm>
          <a:prstGeom prst="rect">
            <a:avLst/>
          </a:prstGeom>
          <a:noFill/>
        </p:spPr>
        <p:txBody>
          <a:bodyPr wrap="none" rtlCol="0">
            <a:spAutoFit/>
          </a:bodyPr>
          <a:lstStyle/>
          <a:p>
            <a:endParaRPr lang="en-US" dirty="0"/>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268401751"/>
      </p:ext>
    </p:extLst>
  </p:cSld>
  <p:clrMapOvr>
    <a:masterClrMapping/>
  </p:clrMapOvr>
  <mc:AlternateContent xmlns:mc="http://schemas.openxmlformats.org/markup-compatibility/2006" xmlns:p14="http://schemas.microsoft.com/office/powerpoint/2010/main">
    <mc:Choice Requires="p14">
      <p:transition advTm="55461">
        <p14:flythrough/>
      </p:transition>
    </mc:Choice>
    <mc:Fallback xmlns="">
      <p:transition advTm="5546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918309929"/>
              </p:ext>
            </p:extLst>
          </p:nvPr>
        </p:nvGraphicFramePr>
        <p:xfrm>
          <a:off x="174811" y="-3024"/>
          <a:ext cx="11846860" cy="6229479"/>
        </p:xfrm>
        <a:graphic>
          <a:graphicData uri="http://schemas.openxmlformats.org/drawingml/2006/table">
            <a:tbl>
              <a:tblPr firstRow="1" bandRow="1">
                <a:solidFill>
                  <a:schemeClr val="accent2">
                    <a:lumMod val="60000"/>
                    <a:lumOff val="40000"/>
                  </a:schemeClr>
                </a:solidFill>
                <a:tableStyleId>{5C22544A-7EE6-4342-B048-85BDC9FD1C3A}</a:tableStyleId>
              </a:tblPr>
              <a:tblGrid>
                <a:gridCol w="2961715">
                  <a:extLst>
                    <a:ext uri="{9D8B030D-6E8A-4147-A177-3AD203B41FA5}">
                      <a16:colId xmlns:a16="http://schemas.microsoft.com/office/drawing/2014/main" xmlns="" val="4102745610"/>
                    </a:ext>
                  </a:extLst>
                </a:gridCol>
                <a:gridCol w="2961715">
                  <a:extLst>
                    <a:ext uri="{9D8B030D-6E8A-4147-A177-3AD203B41FA5}">
                      <a16:colId xmlns:a16="http://schemas.microsoft.com/office/drawing/2014/main" xmlns="" val="2411394675"/>
                    </a:ext>
                  </a:extLst>
                </a:gridCol>
                <a:gridCol w="2961715">
                  <a:extLst>
                    <a:ext uri="{9D8B030D-6E8A-4147-A177-3AD203B41FA5}">
                      <a16:colId xmlns:a16="http://schemas.microsoft.com/office/drawing/2014/main" xmlns="" val="3164886458"/>
                    </a:ext>
                  </a:extLst>
                </a:gridCol>
                <a:gridCol w="2961715">
                  <a:extLst>
                    <a:ext uri="{9D8B030D-6E8A-4147-A177-3AD203B41FA5}">
                      <a16:colId xmlns:a16="http://schemas.microsoft.com/office/drawing/2014/main" xmlns="" val="326913876"/>
                    </a:ext>
                  </a:extLst>
                </a:gridCol>
              </a:tblGrid>
              <a:tr h="1492124">
                <a:tc>
                  <a:txBody>
                    <a:bodyPr/>
                    <a:lstStyle/>
                    <a:p>
                      <a:pPr algn="ctr"/>
                      <a:r>
                        <a:rPr lang="en-US" sz="7000" dirty="0" smtClean="0">
                          <a:solidFill>
                            <a:schemeClr val="bg1"/>
                          </a:solidFill>
                        </a:rPr>
                        <a:t>S</a:t>
                      </a:r>
                    </a:p>
                    <a:p>
                      <a:pPr algn="ctr"/>
                      <a:r>
                        <a:rPr lang="en-US" sz="2000" dirty="0" smtClean="0">
                          <a:solidFill>
                            <a:schemeClr val="bg1"/>
                          </a:solidFill>
                        </a:rPr>
                        <a:t>Strengths</a:t>
                      </a:r>
                      <a:endParaRPr lang="en-US" sz="2000" dirty="0">
                        <a:solidFill>
                          <a:schemeClr val="bg1"/>
                        </a:solidFill>
                      </a:endParaRPr>
                    </a:p>
                  </a:txBody>
                  <a:tcPr>
                    <a:gradFill flip="none" rotWithShape="1">
                      <a:gsLst>
                        <a:gs pos="0">
                          <a:srgbClr val="0070C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W</a:t>
                      </a:r>
                    </a:p>
                    <a:p>
                      <a:pPr algn="ctr"/>
                      <a:r>
                        <a:rPr lang="en-US" sz="2000" dirty="0" smtClean="0">
                          <a:solidFill>
                            <a:schemeClr val="bg1"/>
                          </a:solidFill>
                        </a:rPr>
                        <a:t>Weaknesses</a:t>
                      </a:r>
                      <a:endParaRPr lang="en-US" sz="2000" dirty="0">
                        <a:solidFill>
                          <a:schemeClr val="bg1"/>
                        </a:solidFill>
                      </a:endParaRPr>
                    </a:p>
                  </a:txBody>
                  <a:tcPr>
                    <a:gradFill flip="none" rotWithShape="1">
                      <a:gsLst>
                        <a:gs pos="0">
                          <a:srgbClr val="FFFF0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O</a:t>
                      </a:r>
                      <a:br>
                        <a:rPr lang="en-US" sz="7000" dirty="0" smtClean="0">
                          <a:solidFill>
                            <a:schemeClr val="bg1"/>
                          </a:solidFill>
                        </a:rPr>
                      </a:br>
                      <a:r>
                        <a:rPr lang="en-US" sz="2000" dirty="0" smtClean="0">
                          <a:solidFill>
                            <a:schemeClr val="bg1"/>
                          </a:solidFill>
                        </a:rPr>
                        <a:t>Opportunities</a:t>
                      </a:r>
                      <a:endParaRPr lang="en-US" sz="2000" dirty="0">
                        <a:solidFill>
                          <a:schemeClr val="bg1"/>
                        </a:solidFill>
                      </a:endParaRPr>
                    </a:p>
                  </a:txBody>
                  <a:tcPr>
                    <a:gradFill flip="none" rotWithShape="1">
                      <a:gsLst>
                        <a:gs pos="0">
                          <a:srgbClr val="FF000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T</a:t>
                      </a:r>
                    </a:p>
                    <a:p>
                      <a:pPr algn="ctr"/>
                      <a:r>
                        <a:rPr lang="en-US" sz="2000" dirty="0" smtClean="0">
                          <a:solidFill>
                            <a:schemeClr val="bg1"/>
                          </a:solidFill>
                        </a:rPr>
                        <a:t>Threats</a:t>
                      </a:r>
                      <a:endParaRPr lang="en-US" sz="2000" dirty="0">
                        <a:solidFill>
                          <a:schemeClr val="bg1"/>
                        </a:solidFill>
                      </a:endParaRPr>
                    </a:p>
                  </a:txBody>
                  <a:tcPr>
                    <a:gradFill flip="none" rotWithShape="1">
                      <a:gsLst>
                        <a:gs pos="0">
                          <a:srgbClr val="00B050"/>
                        </a:gs>
                        <a:gs pos="50000">
                          <a:schemeClr val="accent1">
                            <a:shade val="67500"/>
                            <a:satMod val="115000"/>
                          </a:schemeClr>
                        </a:gs>
                        <a:gs pos="100000">
                          <a:schemeClr val="accent1">
                            <a:shade val="100000"/>
                            <a:satMod val="115000"/>
                          </a:schemeClr>
                        </a:gs>
                      </a:gsLst>
                      <a:path path="circle">
                        <a:fillToRect l="50000" t="50000" r="50000" b="50000"/>
                      </a:path>
                      <a:tileRect/>
                    </a:gradFill>
                  </a:tcPr>
                </a:tc>
                <a:extLst>
                  <a:ext uri="{0D108BD9-81ED-4DB2-BD59-A6C34878D82A}">
                    <a16:rowId xmlns:a16="http://schemas.microsoft.com/office/drawing/2014/main" xmlns="" val="2328750755"/>
                  </a:ext>
                </a:extLst>
              </a:tr>
              <a:tr h="295316">
                <a:tc>
                  <a:txBody>
                    <a:bodyPr/>
                    <a:lstStyle/>
                    <a:p>
                      <a:r>
                        <a:rPr lang="en-US" sz="1300" dirty="0" smtClean="0"/>
                        <a:t>Philippine</a:t>
                      </a:r>
                      <a:r>
                        <a:rPr lang="en-US" sz="1300" baseline="0" dirty="0" smtClean="0"/>
                        <a:t> diaspora</a:t>
                      </a:r>
                      <a:endParaRPr lang="en-US" sz="1300" dirty="0"/>
                    </a:p>
                  </a:txBody>
                  <a:tcPr>
                    <a:solidFill>
                      <a:srgbClr val="CCECFF"/>
                    </a:solidFill>
                  </a:tcPr>
                </a:tc>
                <a:tc>
                  <a:txBody>
                    <a:bodyPr/>
                    <a:lstStyle/>
                    <a:p>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392645013"/>
                  </a:ext>
                </a:extLst>
              </a:tr>
              <a:tr h="49737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dirty="0" smtClean="0"/>
                        <a:t>Italian</a:t>
                      </a:r>
                      <a:r>
                        <a:rPr lang="en-US" sz="1300" baseline="0" dirty="0" smtClean="0"/>
                        <a:t> and British expansions as European litmus test</a:t>
                      </a:r>
                      <a:endParaRPr lang="en-US" sz="1300" dirty="0" smtClean="0"/>
                    </a:p>
                  </a:txBody>
                  <a:tcPr>
                    <a:solidFill>
                      <a:srgbClr val="CCECFF"/>
                    </a:solidFill>
                  </a:tcPr>
                </a:tc>
                <a:tc>
                  <a:txBody>
                    <a:bodyPr/>
                    <a:lstStyle/>
                    <a:p>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557139243"/>
                  </a:ext>
                </a:extLst>
              </a:tr>
              <a:tr h="4207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dirty="0" smtClean="0"/>
                        <a:t>Familiarity with EU legislation</a:t>
                      </a:r>
                    </a:p>
                  </a:txBody>
                  <a:tcPr>
                    <a:solidFill>
                      <a:srgbClr val="CCECFF"/>
                    </a:solidFill>
                  </a:tcPr>
                </a:tc>
                <a:tc>
                  <a:txBody>
                    <a:bodyPr/>
                    <a:lstStyle/>
                    <a:p>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3094450536"/>
                  </a:ext>
                </a:extLst>
              </a:tr>
              <a:tr h="49737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dirty="0" smtClean="0"/>
                        <a:t>English-speaking corporate services</a:t>
                      </a:r>
                    </a:p>
                    <a:p>
                      <a:endParaRPr lang="en-US" sz="1300" dirty="0"/>
                    </a:p>
                  </a:txBody>
                  <a:tcPr>
                    <a:solidFill>
                      <a:srgbClr val="CCECFF"/>
                    </a:solidFill>
                  </a:tcPr>
                </a:tc>
                <a:tc>
                  <a:txBody>
                    <a:bodyPr/>
                    <a:lstStyle/>
                    <a:p>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3380864590"/>
                  </a:ext>
                </a:extLst>
              </a:tr>
              <a:tr h="6845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dirty="0" smtClean="0"/>
                        <a:t>Leverage </a:t>
                      </a:r>
                      <a:r>
                        <a:rPr lang="en-US" sz="1300" baseline="0" dirty="0" smtClean="0"/>
                        <a:t>cultural diffusion from refugees and immigrants</a:t>
                      </a:r>
                      <a:endParaRPr lang="en-US" sz="1300" dirty="0" smtClean="0"/>
                    </a:p>
                    <a:p>
                      <a:endParaRPr lang="en-US" sz="1300" dirty="0"/>
                    </a:p>
                  </a:txBody>
                  <a:tcPr>
                    <a:solidFill>
                      <a:srgbClr val="CCECFF"/>
                    </a:solidFill>
                  </a:tcPr>
                </a:tc>
                <a:tc>
                  <a:txBody>
                    <a:bodyPr/>
                    <a:lstStyle/>
                    <a:p>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2085012733"/>
                  </a:ext>
                </a:extLst>
              </a:tr>
              <a:tr h="684551">
                <a:tc>
                  <a:txBody>
                    <a:bodyPr/>
                    <a:lstStyle/>
                    <a:p>
                      <a:r>
                        <a:rPr lang="en-US" sz="1300" dirty="0" smtClean="0"/>
                        <a:t>Leverage availability of</a:t>
                      </a:r>
                      <a:r>
                        <a:rPr lang="en-US" sz="1300" baseline="0" dirty="0" smtClean="0"/>
                        <a:t> labor from new immigrants and refugees &amp; trades-based education</a:t>
                      </a:r>
                      <a:endParaRPr lang="en-US" sz="1300" dirty="0"/>
                    </a:p>
                  </a:txBody>
                  <a:tcPr>
                    <a:solidFill>
                      <a:srgbClr val="CCECFF"/>
                    </a:solidFill>
                  </a:tcPr>
                </a:tc>
                <a:tc>
                  <a:txBody>
                    <a:bodyPr/>
                    <a:lstStyle/>
                    <a:p>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1319674219"/>
                  </a:ext>
                </a:extLst>
              </a:tr>
              <a:tr h="699432">
                <a:tc>
                  <a:txBody>
                    <a:bodyPr/>
                    <a:lstStyle/>
                    <a:p>
                      <a:r>
                        <a:rPr lang="en-US" sz="1300" dirty="0" smtClean="0"/>
                        <a:t>Fewer natural disaster</a:t>
                      </a:r>
                      <a:r>
                        <a:rPr lang="en-US" sz="1300" baseline="0" dirty="0" smtClean="0"/>
                        <a:t> risks means fewer insurance costs</a:t>
                      </a:r>
                      <a:endParaRPr lang="en-US" sz="1300" dirty="0"/>
                    </a:p>
                  </a:txBody>
                  <a:tcPr>
                    <a:solidFill>
                      <a:srgbClr val="CCECFF"/>
                    </a:solidFill>
                  </a:tcPr>
                </a:tc>
                <a:tc>
                  <a:txBody>
                    <a:bodyPr/>
                    <a:lstStyle/>
                    <a:p>
                      <a:endParaRPr lang="en-US" sz="1300" dirty="0"/>
                    </a:p>
                  </a:txBody>
                  <a:tcPr>
                    <a:solidFill>
                      <a:srgbClr val="FFFF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300" dirty="0" smtClean="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636158793"/>
                  </a:ext>
                </a:extLst>
              </a:tr>
              <a:tr h="665957">
                <a:tc>
                  <a:txBody>
                    <a:bodyPr/>
                    <a:lstStyle/>
                    <a:p>
                      <a:endParaRPr lang="en-US" sz="1300" dirty="0"/>
                    </a:p>
                  </a:txBody>
                  <a:tcPr>
                    <a:solidFill>
                      <a:schemeClr val="bg1"/>
                    </a:solidFill>
                  </a:tcPr>
                </a:tc>
                <a:tc>
                  <a:txBody>
                    <a:bodyPr/>
                    <a:lstStyle/>
                    <a:p>
                      <a:endParaRPr lang="en-US" sz="1300" dirty="0"/>
                    </a:p>
                  </a:txBody>
                  <a:tcPr>
                    <a:solidFill>
                      <a:srgbClr val="FFFF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300" dirty="0" smtClean="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430863402"/>
                  </a:ext>
                </a:extLst>
              </a:tr>
              <a:tr h="289033">
                <a:tc>
                  <a:txBody>
                    <a:bodyPr/>
                    <a:lstStyle/>
                    <a:p>
                      <a:endParaRPr lang="en-US" sz="1300" dirty="0"/>
                    </a:p>
                  </a:txBody>
                  <a:tcPr>
                    <a:solidFill>
                      <a:schemeClr val="bg1"/>
                    </a:solidFill>
                  </a:tcPr>
                </a:tc>
                <a:tc>
                  <a:txBody>
                    <a:bodyPr/>
                    <a:lstStyle/>
                    <a:p>
                      <a:endParaRPr lang="en-US" sz="1300" dirty="0"/>
                    </a:p>
                  </a:txBody>
                  <a:tcPr>
                    <a:solidFill>
                      <a:srgbClr val="FFFF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300" dirty="0" smtClean="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3038148185"/>
                  </a:ext>
                </a:extLst>
              </a:tr>
            </a:tbl>
          </a:graphicData>
        </a:graphic>
      </p:graphicFrame>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717568591"/>
      </p:ext>
    </p:extLst>
  </p:cSld>
  <p:clrMapOvr>
    <a:masterClrMapping/>
  </p:clrMapOvr>
  <mc:AlternateContent xmlns:mc="http://schemas.openxmlformats.org/markup-compatibility/2006" xmlns:p15="http://schemas.microsoft.com/office/powerpoint/2012/main">
    <mc:Choice Requires="p15">
      <p:transition spd="slow" advTm="858">
        <p15:prstTrans prst="drape"/>
      </p:transition>
    </mc:Choice>
    <mc:Fallback xmlns="">
      <p:transition spd="slow" advTm="85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9103020"/>
              </p:ext>
            </p:extLst>
          </p:nvPr>
        </p:nvGraphicFramePr>
        <p:xfrm>
          <a:off x="850790" y="136732"/>
          <a:ext cx="4023360" cy="5728110"/>
        </p:xfrm>
        <a:graphic>
          <a:graphicData uri="http://schemas.openxmlformats.org/drawingml/2006/table">
            <a:tbl>
              <a:tblPr firstRow="1" bandRow="1">
                <a:solidFill>
                  <a:schemeClr val="accent2">
                    <a:lumMod val="60000"/>
                    <a:lumOff val="40000"/>
                  </a:schemeClr>
                </a:solidFill>
                <a:tableStyleId>{5C22544A-7EE6-4342-B048-85BDC9FD1C3A}</a:tableStyleId>
              </a:tblPr>
              <a:tblGrid>
                <a:gridCol w="4023360"/>
              </a:tblGrid>
              <a:tr h="1564847">
                <a:tc>
                  <a:txBody>
                    <a:bodyPr/>
                    <a:lstStyle/>
                    <a:p>
                      <a:pPr algn="ctr"/>
                      <a:r>
                        <a:rPr lang="en-US" sz="7000" dirty="0" smtClean="0">
                          <a:solidFill>
                            <a:schemeClr val="bg1"/>
                          </a:solidFill>
                        </a:rPr>
                        <a:t>W</a:t>
                      </a:r>
                    </a:p>
                    <a:p>
                      <a:pPr algn="ctr"/>
                      <a:r>
                        <a:rPr lang="en-US" sz="2000" dirty="0" smtClean="0">
                          <a:solidFill>
                            <a:schemeClr val="bg1"/>
                          </a:solidFill>
                        </a:rPr>
                        <a:t>Weaknesses</a:t>
                      </a:r>
                      <a:endParaRPr lang="en-US" sz="2000" dirty="0">
                        <a:solidFill>
                          <a:schemeClr val="bg1"/>
                        </a:solidFill>
                      </a:endParaRPr>
                    </a:p>
                  </a:txBody>
                  <a:tcPr>
                    <a:gradFill flip="none" rotWithShape="1">
                      <a:gsLst>
                        <a:gs pos="0">
                          <a:srgbClr val="FFFF00"/>
                        </a:gs>
                        <a:gs pos="50000">
                          <a:schemeClr val="accent1">
                            <a:shade val="67500"/>
                            <a:satMod val="115000"/>
                          </a:schemeClr>
                        </a:gs>
                        <a:gs pos="100000">
                          <a:schemeClr val="accent1">
                            <a:shade val="100000"/>
                            <a:satMod val="115000"/>
                          </a:schemeClr>
                        </a:gs>
                      </a:gsLst>
                      <a:path path="circle">
                        <a:fillToRect l="50000" t="50000" r="50000" b="50000"/>
                      </a:path>
                      <a:tileRect/>
                    </a:gradFill>
                  </a:tcPr>
                </a:tc>
              </a:tr>
              <a:tr h="463942">
                <a:tc>
                  <a:txBody>
                    <a:bodyPr/>
                    <a:lstStyle/>
                    <a:p>
                      <a:pPr marL="285750" indent="-285750">
                        <a:buFont typeface="Arial" charset="0"/>
                        <a:buChar char="•"/>
                      </a:pPr>
                      <a:r>
                        <a:rPr lang="en-US" sz="1700" dirty="0" smtClean="0"/>
                        <a:t>Low</a:t>
                      </a:r>
                      <a:r>
                        <a:rPr lang="en-US" sz="1700" baseline="0" dirty="0" smtClean="0"/>
                        <a:t> to no brand recognition</a:t>
                      </a:r>
                      <a:endParaRPr lang="en-US" sz="1700" dirty="0"/>
                    </a:p>
                  </a:txBody>
                  <a:tcPr>
                    <a:solidFill>
                      <a:srgbClr val="FFFFCC"/>
                    </a:solidFill>
                  </a:tcPr>
                </a:tc>
              </a:tr>
              <a:tr h="768266">
                <a:tc>
                  <a:txBody>
                    <a:bodyPr/>
                    <a:lstStyle/>
                    <a:p>
                      <a:pPr marL="285750" indent="-285750">
                        <a:buFont typeface="Arial" charset="0"/>
                        <a:buChar char="•"/>
                      </a:pPr>
                      <a:r>
                        <a:rPr lang="en-US" sz="1700" dirty="0" smtClean="0"/>
                        <a:t>Higher</a:t>
                      </a:r>
                      <a:r>
                        <a:rPr lang="en-US" sz="1700" baseline="0" dirty="0" smtClean="0"/>
                        <a:t> employer contributions for benefits and government programs</a:t>
                      </a:r>
                      <a:endParaRPr lang="en-US" sz="1700" dirty="0"/>
                    </a:p>
                  </a:txBody>
                  <a:tcPr>
                    <a:solidFill>
                      <a:srgbClr val="FFFFCC"/>
                    </a:solidFill>
                  </a:tcPr>
                </a:tc>
              </a:tr>
              <a:tr h="487552">
                <a:tc>
                  <a:txBody>
                    <a:bodyPr/>
                    <a:lstStyle/>
                    <a:p>
                      <a:pPr marL="285750" indent="-285750">
                        <a:buFont typeface="Arial" charset="0"/>
                        <a:buChar char="•"/>
                      </a:pPr>
                      <a:r>
                        <a:rPr lang="en-US" sz="1700" dirty="0" smtClean="0"/>
                        <a:t>S</a:t>
                      </a:r>
                      <a:r>
                        <a:rPr lang="en-US" sz="1700" baseline="0" dirty="0" smtClean="0"/>
                        <a:t>egment market to cater for rural areas</a:t>
                      </a:r>
                      <a:endParaRPr lang="en-US" sz="1700" dirty="0"/>
                    </a:p>
                  </a:txBody>
                  <a:tcPr>
                    <a:solidFill>
                      <a:srgbClr val="FFFFCC"/>
                    </a:solidFill>
                  </a:tcPr>
                </a:tc>
              </a:tr>
              <a:tr h="849524">
                <a:tc>
                  <a:txBody>
                    <a:bodyPr/>
                    <a:lstStyle/>
                    <a:p>
                      <a:pPr marL="285750" indent="-285750">
                        <a:buFont typeface="Arial" charset="0"/>
                        <a:buChar char="•"/>
                      </a:pPr>
                      <a:r>
                        <a:rPr lang="en-US" sz="1700" dirty="0" smtClean="0"/>
                        <a:t>More precise</a:t>
                      </a:r>
                      <a:r>
                        <a:rPr lang="en-US" sz="1700" baseline="0" dirty="0" smtClean="0"/>
                        <a:t> nutritional information to meet EU regulations and expectations</a:t>
                      </a:r>
                      <a:endParaRPr lang="en-US" sz="1700" dirty="0"/>
                    </a:p>
                  </a:txBody>
                  <a:tcPr>
                    <a:solidFill>
                      <a:srgbClr val="FFFFCC"/>
                    </a:solidFill>
                  </a:tcPr>
                </a:tc>
              </a:tr>
              <a:tr h="598361">
                <a:tc>
                  <a:txBody>
                    <a:bodyPr/>
                    <a:lstStyle/>
                    <a:p>
                      <a:pPr marL="285750" indent="-285750">
                        <a:buFont typeface="Arial" charset="0"/>
                        <a:buChar char="•"/>
                      </a:pPr>
                      <a:r>
                        <a:rPr lang="en-US" sz="1700" dirty="0" smtClean="0"/>
                        <a:t>Pivotal rollout</a:t>
                      </a:r>
                      <a:r>
                        <a:rPr lang="en-US" sz="1700" baseline="0" dirty="0" smtClean="0"/>
                        <a:t> in corporate branding</a:t>
                      </a:r>
                      <a:endParaRPr lang="en-US" sz="1700" dirty="0"/>
                    </a:p>
                  </a:txBody>
                  <a:tcPr>
                    <a:solidFill>
                      <a:srgbClr val="FFFFCC"/>
                    </a:solidFill>
                  </a:tcPr>
                </a:tc>
              </a:tr>
              <a:tr h="995618">
                <a:tc>
                  <a:txBody>
                    <a:bodyPr/>
                    <a:lstStyle/>
                    <a:p>
                      <a:pPr marL="285750" indent="-285750">
                        <a:buFont typeface="Arial" charset="0"/>
                        <a:buChar char="•"/>
                      </a:pPr>
                      <a:r>
                        <a:rPr lang="en-US" sz="1700" dirty="0" smtClean="0"/>
                        <a:t>Leverage</a:t>
                      </a:r>
                      <a:r>
                        <a:rPr lang="en-US" sz="1700" baseline="0" dirty="0" smtClean="0"/>
                        <a:t> Just-In-Time production while quickly upscaling operations with increased demand</a:t>
                      </a:r>
                      <a:endParaRPr lang="en-US" sz="1700" dirty="0"/>
                    </a:p>
                  </a:txBody>
                  <a:tcPr>
                    <a:solidFill>
                      <a:srgbClr val="FFFFCC"/>
                    </a:solidFill>
                  </a:tcPr>
                </a:tc>
              </a:tr>
            </a:tbl>
          </a:graphicData>
        </a:graphic>
      </p:graphicFrame>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85087" y="2699590"/>
            <a:ext cx="4149172" cy="3165252"/>
          </a:xfrm>
          <a:prstGeom prst="rect">
            <a:avLst/>
          </a:prstGeom>
          <a:ln w="38100">
            <a:solidFill>
              <a:srgbClr val="C00000"/>
            </a:solidFill>
          </a:ln>
        </p:spPr>
      </p:pic>
      <p:sp>
        <p:nvSpPr>
          <p:cNvPr id="7" name="Rectangle 6"/>
          <p:cNvSpPr/>
          <p:nvPr/>
        </p:nvSpPr>
        <p:spPr>
          <a:xfrm>
            <a:off x="4874150" y="1439186"/>
            <a:ext cx="6440556" cy="572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89089" y="508883"/>
            <a:ext cx="4145170" cy="1669386"/>
          </a:xfrm>
          <a:prstGeom prst="rect">
            <a:avLst/>
          </a:prstGeom>
          <a:ln w="38100">
            <a:solidFill>
              <a:srgbClr val="C00000"/>
            </a:solidFill>
          </a:ln>
        </p:spPr>
      </p:pic>
      <p:pic>
        <p:nvPicPr>
          <p:cNvPr id="10" name="Sound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251589269"/>
      </p:ext>
    </p:extLst>
  </p:cSld>
  <p:clrMapOvr>
    <a:masterClrMapping/>
  </p:clrMapOvr>
  <mc:AlternateContent xmlns:mc="http://schemas.openxmlformats.org/markup-compatibility/2006" xmlns:p14="http://schemas.microsoft.com/office/powerpoint/2010/main">
    <mc:Choice Requires="p14">
      <p:transition advTm="25118">
        <p14:flythrough/>
      </p:transition>
    </mc:Choice>
    <mc:Fallback xmlns="">
      <p:transition advTm="2511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72443806"/>
              </p:ext>
            </p:extLst>
          </p:nvPr>
        </p:nvGraphicFramePr>
        <p:xfrm>
          <a:off x="174811" y="161364"/>
          <a:ext cx="11846860" cy="6485694"/>
        </p:xfrm>
        <a:graphic>
          <a:graphicData uri="http://schemas.openxmlformats.org/drawingml/2006/table">
            <a:tbl>
              <a:tblPr firstRow="1" bandRow="1">
                <a:solidFill>
                  <a:schemeClr val="accent2">
                    <a:lumMod val="60000"/>
                    <a:lumOff val="40000"/>
                  </a:schemeClr>
                </a:solidFill>
                <a:tableStyleId>{5C22544A-7EE6-4342-B048-85BDC9FD1C3A}</a:tableStyleId>
              </a:tblPr>
              <a:tblGrid>
                <a:gridCol w="2961715">
                  <a:extLst>
                    <a:ext uri="{9D8B030D-6E8A-4147-A177-3AD203B41FA5}">
                      <a16:colId xmlns:a16="http://schemas.microsoft.com/office/drawing/2014/main" xmlns="" val="4102745610"/>
                    </a:ext>
                  </a:extLst>
                </a:gridCol>
                <a:gridCol w="2961715">
                  <a:extLst>
                    <a:ext uri="{9D8B030D-6E8A-4147-A177-3AD203B41FA5}">
                      <a16:colId xmlns:a16="http://schemas.microsoft.com/office/drawing/2014/main" xmlns="" val="2411394675"/>
                    </a:ext>
                  </a:extLst>
                </a:gridCol>
                <a:gridCol w="2961715">
                  <a:extLst>
                    <a:ext uri="{9D8B030D-6E8A-4147-A177-3AD203B41FA5}">
                      <a16:colId xmlns:a16="http://schemas.microsoft.com/office/drawing/2014/main" xmlns="" val="3164886458"/>
                    </a:ext>
                  </a:extLst>
                </a:gridCol>
                <a:gridCol w="2961715">
                  <a:extLst>
                    <a:ext uri="{9D8B030D-6E8A-4147-A177-3AD203B41FA5}">
                      <a16:colId xmlns:a16="http://schemas.microsoft.com/office/drawing/2014/main" xmlns="" val="326913876"/>
                    </a:ext>
                  </a:extLst>
                </a:gridCol>
              </a:tblGrid>
              <a:tr h="1421644">
                <a:tc>
                  <a:txBody>
                    <a:bodyPr/>
                    <a:lstStyle/>
                    <a:p>
                      <a:pPr algn="ctr"/>
                      <a:r>
                        <a:rPr lang="en-US" sz="7000" dirty="0" smtClean="0">
                          <a:solidFill>
                            <a:schemeClr val="bg1"/>
                          </a:solidFill>
                        </a:rPr>
                        <a:t>S</a:t>
                      </a:r>
                    </a:p>
                    <a:p>
                      <a:pPr algn="ctr"/>
                      <a:r>
                        <a:rPr lang="en-US" sz="2000" dirty="0" smtClean="0">
                          <a:solidFill>
                            <a:schemeClr val="bg1"/>
                          </a:solidFill>
                        </a:rPr>
                        <a:t>Strengths</a:t>
                      </a:r>
                      <a:endParaRPr lang="en-US" sz="2000" dirty="0">
                        <a:solidFill>
                          <a:schemeClr val="bg1"/>
                        </a:solidFill>
                      </a:endParaRPr>
                    </a:p>
                  </a:txBody>
                  <a:tcPr>
                    <a:gradFill flip="none" rotWithShape="1">
                      <a:gsLst>
                        <a:gs pos="0">
                          <a:srgbClr val="0070C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W</a:t>
                      </a:r>
                    </a:p>
                    <a:p>
                      <a:pPr algn="ctr"/>
                      <a:r>
                        <a:rPr lang="en-US" sz="2000" dirty="0" smtClean="0">
                          <a:solidFill>
                            <a:schemeClr val="bg1"/>
                          </a:solidFill>
                        </a:rPr>
                        <a:t>Weaknesses</a:t>
                      </a:r>
                      <a:endParaRPr lang="en-US" sz="2000" dirty="0">
                        <a:solidFill>
                          <a:schemeClr val="bg1"/>
                        </a:solidFill>
                      </a:endParaRPr>
                    </a:p>
                  </a:txBody>
                  <a:tcPr>
                    <a:gradFill flip="none" rotWithShape="1">
                      <a:gsLst>
                        <a:gs pos="0">
                          <a:srgbClr val="FFFF0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O</a:t>
                      </a:r>
                      <a:br>
                        <a:rPr lang="en-US" sz="7000" dirty="0" smtClean="0">
                          <a:solidFill>
                            <a:schemeClr val="bg1"/>
                          </a:solidFill>
                        </a:rPr>
                      </a:br>
                      <a:r>
                        <a:rPr lang="en-US" sz="2000" dirty="0" smtClean="0">
                          <a:solidFill>
                            <a:schemeClr val="bg1"/>
                          </a:solidFill>
                        </a:rPr>
                        <a:t>Opportunities</a:t>
                      </a:r>
                      <a:endParaRPr lang="en-US" sz="2000" dirty="0">
                        <a:solidFill>
                          <a:schemeClr val="bg1"/>
                        </a:solidFill>
                      </a:endParaRPr>
                    </a:p>
                  </a:txBody>
                  <a:tcPr>
                    <a:gradFill flip="none" rotWithShape="1">
                      <a:gsLst>
                        <a:gs pos="0">
                          <a:srgbClr val="FF000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T</a:t>
                      </a:r>
                    </a:p>
                    <a:p>
                      <a:pPr algn="ctr"/>
                      <a:r>
                        <a:rPr lang="en-US" sz="2000" dirty="0" smtClean="0">
                          <a:solidFill>
                            <a:schemeClr val="bg1"/>
                          </a:solidFill>
                        </a:rPr>
                        <a:t>Threats</a:t>
                      </a:r>
                      <a:endParaRPr lang="en-US" sz="2000" dirty="0">
                        <a:solidFill>
                          <a:schemeClr val="bg1"/>
                        </a:solidFill>
                      </a:endParaRPr>
                    </a:p>
                  </a:txBody>
                  <a:tcPr>
                    <a:gradFill flip="none" rotWithShape="1">
                      <a:gsLst>
                        <a:gs pos="0">
                          <a:srgbClr val="00B050"/>
                        </a:gs>
                        <a:gs pos="50000">
                          <a:schemeClr val="accent1">
                            <a:shade val="67500"/>
                            <a:satMod val="115000"/>
                          </a:schemeClr>
                        </a:gs>
                        <a:gs pos="100000">
                          <a:schemeClr val="accent1">
                            <a:shade val="100000"/>
                            <a:satMod val="115000"/>
                          </a:schemeClr>
                        </a:gs>
                      </a:gsLst>
                      <a:path path="circle">
                        <a:fillToRect l="50000" t="50000" r="50000" b="50000"/>
                      </a:path>
                      <a:tileRect/>
                    </a:gradFill>
                  </a:tcPr>
                </a:tc>
                <a:extLst>
                  <a:ext uri="{0D108BD9-81ED-4DB2-BD59-A6C34878D82A}">
                    <a16:rowId xmlns:a16="http://schemas.microsoft.com/office/drawing/2014/main" xmlns="" val="2328750755"/>
                  </a:ext>
                </a:extLst>
              </a:tr>
              <a:tr h="281367">
                <a:tc>
                  <a:txBody>
                    <a:bodyPr/>
                    <a:lstStyle/>
                    <a:p>
                      <a:r>
                        <a:rPr lang="en-US" sz="1300" dirty="0" smtClean="0"/>
                        <a:t>Philippine</a:t>
                      </a:r>
                      <a:r>
                        <a:rPr lang="en-US" sz="1300" baseline="0" dirty="0" smtClean="0"/>
                        <a:t> diaspora</a:t>
                      </a:r>
                      <a:endParaRPr lang="en-US" sz="1300" dirty="0"/>
                    </a:p>
                  </a:txBody>
                  <a:tcPr>
                    <a:solidFill>
                      <a:srgbClr val="CCECFF"/>
                    </a:solidFill>
                  </a:tcPr>
                </a:tc>
                <a:tc>
                  <a:txBody>
                    <a:bodyPr/>
                    <a:lstStyle/>
                    <a:p>
                      <a:r>
                        <a:rPr lang="en-US" sz="1300" dirty="0" smtClean="0"/>
                        <a:t>Low</a:t>
                      </a:r>
                      <a:r>
                        <a:rPr lang="en-US" sz="1300" baseline="0" dirty="0" smtClean="0"/>
                        <a:t> to no brand recognition</a:t>
                      </a:r>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392645013"/>
                  </a:ext>
                </a:extLst>
              </a:tr>
              <a:tr h="47388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dirty="0" smtClean="0"/>
                        <a:t>Italian</a:t>
                      </a:r>
                      <a:r>
                        <a:rPr lang="en-US" sz="1300" baseline="0" dirty="0" smtClean="0"/>
                        <a:t> and British expansions as European litmus test</a:t>
                      </a:r>
                      <a:endParaRPr lang="en-US" sz="1300" dirty="0" smtClean="0"/>
                    </a:p>
                    <a:p>
                      <a:endParaRPr lang="en-US" sz="1300" dirty="0"/>
                    </a:p>
                  </a:txBody>
                  <a:tcPr>
                    <a:solidFill>
                      <a:srgbClr val="CCECFF"/>
                    </a:solidFill>
                  </a:tcPr>
                </a:tc>
                <a:tc>
                  <a:txBody>
                    <a:bodyPr/>
                    <a:lstStyle/>
                    <a:p>
                      <a:r>
                        <a:rPr lang="en-US" sz="1300" dirty="0" smtClean="0"/>
                        <a:t>Higher</a:t>
                      </a:r>
                      <a:r>
                        <a:rPr lang="en-US" sz="1300" baseline="0" dirty="0" smtClean="0"/>
                        <a:t> employer contributions for benefits and government programs</a:t>
                      </a:r>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557139243"/>
                  </a:ext>
                </a:extLst>
              </a:tr>
              <a:tr h="40086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dirty="0" smtClean="0"/>
                        <a:t>Familiarity with EU legislation</a:t>
                      </a:r>
                    </a:p>
                  </a:txBody>
                  <a:tcPr>
                    <a:solidFill>
                      <a:srgbClr val="CCECFF"/>
                    </a:solidFill>
                  </a:tcPr>
                </a:tc>
                <a:tc>
                  <a:txBody>
                    <a:bodyPr/>
                    <a:lstStyle/>
                    <a:p>
                      <a:r>
                        <a:rPr lang="en-US" sz="1300" dirty="0" smtClean="0"/>
                        <a:t>S</a:t>
                      </a:r>
                      <a:r>
                        <a:rPr lang="en-US" sz="1300" baseline="0" dirty="0" smtClean="0"/>
                        <a:t>egment market to cater for rural areas</a:t>
                      </a:r>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3094450536"/>
                  </a:ext>
                </a:extLst>
              </a:tr>
              <a:tr h="47388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dirty="0" smtClean="0"/>
                        <a:t>English-speaking corporate services</a:t>
                      </a:r>
                    </a:p>
                    <a:p>
                      <a:endParaRPr lang="en-US" sz="1300" dirty="0"/>
                    </a:p>
                  </a:txBody>
                  <a:tcPr>
                    <a:solidFill>
                      <a:srgbClr val="CCECFF"/>
                    </a:solidFill>
                  </a:tcPr>
                </a:tc>
                <a:tc>
                  <a:txBody>
                    <a:bodyPr/>
                    <a:lstStyle/>
                    <a:p>
                      <a:r>
                        <a:rPr lang="en-US" sz="1300" dirty="0" smtClean="0"/>
                        <a:t>More precise</a:t>
                      </a:r>
                      <a:r>
                        <a:rPr lang="en-US" sz="1300" baseline="0" dirty="0" smtClean="0"/>
                        <a:t> nutritional information to meet EU regulations and expectations</a:t>
                      </a:r>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3380864590"/>
                  </a:ext>
                </a:extLst>
              </a:tr>
              <a:tr h="281367">
                <a:tc>
                  <a:txBody>
                    <a:bodyPr/>
                    <a:lstStyle/>
                    <a:p>
                      <a:r>
                        <a:rPr lang="en-US" sz="1300" dirty="0" smtClean="0"/>
                        <a:t>Leverage </a:t>
                      </a:r>
                      <a:r>
                        <a:rPr lang="en-US" sz="1300" baseline="0" dirty="0" smtClean="0"/>
                        <a:t>cultural diffusion from refugees and immigrants</a:t>
                      </a:r>
                      <a:endParaRPr lang="en-US" sz="1300" dirty="0"/>
                    </a:p>
                  </a:txBody>
                  <a:tcPr>
                    <a:solidFill>
                      <a:srgbClr val="CCECFF"/>
                    </a:solidFill>
                  </a:tcPr>
                </a:tc>
                <a:tc>
                  <a:txBody>
                    <a:bodyPr/>
                    <a:lstStyle/>
                    <a:p>
                      <a:r>
                        <a:rPr lang="en-US" sz="1300" dirty="0" smtClean="0"/>
                        <a:t>Pivotal rollout</a:t>
                      </a:r>
                      <a:r>
                        <a:rPr lang="en-US" sz="1300" baseline="0" dirty="0" smtClean="0"/>
                        <a:t> in corporate branding</a:t>
                      </a:r>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2085012733"/>
                  </a:ext>
                </a:extLst>
              </a:tr>
              <a:tr h="652217">
                <a:tc>
                  <a:txBody>
                    <a:bodyPr/>
                    <a:lstStyle/>
                    <a:p>
                      <a:r>
                        <a:rPr lang="en-US" sz="1300" dirty="0" smtClean="0"/>
                        <a:t>Leverage availability of</a:t>
                      </a:r>
                      <a:r>
                        <a:rPr lang="en-US" sz="1300" baseline="0" dirty="0" smtClean="0"/>
                        <a:t> labor from new immigrants and refugees &amp; trades-based education</a:t>
                      </a:r>
                      <a:endParaRPr lang="en-US" sz="1300" dirty="0"/>
                    </a:p>
                  </a:txBody>
                  <a:tcPr>
                    <a:solidFill>
                      <a:srgbClr val="CCECFF"/>
                    </a:solidFill>
                  </a:tcPr>
                </a:tc>
                <a:tc>
                  <a:txBody>
                    <a:bodyPr/>
                    <a:lstStyle/>
                    <a:p>
                      <a:r>
                        <a:rPr lang="en-US" sz="1300" dirty="0" smtClean="0"/>
                        <a:t>Leverage</a:t>
                      </a:r>
                      <a:r>
                        <a:rPr lang="en-US" sz="1300" baseline="0" dirty="0" smtClean="0"/>
                        <a:t> Just-In-Time production while quickly upscaling operations with increased demand</a:t>
                      </a:r>
                      <a:endParaRPr lang="en-US" sz="1300" dirty="0"/>
                    </a:p>
                  </a:txBody>
                  <a:tcPr>
                    <a:solidFill>
                      <a:srgbClr val="FFFFCC"/>
                    </a:solidFill>
                  </a:tcPr>
                </a:tc>
                <a:tc>
                  <a:txBody>
                    <a:bodyPr/>
                    <a:lstStyle/>
                    <a:p>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1319674219"/>
                  </a:ext>
                </a:extLst>
              </a:tr>
              <a:tr h="666395">
                <a:tc>
                  <a:txBody>
                    <a:bodyPr/>
                    <a:lstStyle/>
                    <a:p>
                      <a:r>
                        <a:rPr lang="en-US" sz="1300" dirty="0" smtClean="0"/>
                        <a:t>Fewer natural disaster</a:t>
                      </a:r>
                      <a:r>
                        <a:rPr lang="en-US" sz="1300" baseline="0" dirty="0" smtClean="0"/>
                        <a:t> risks means fewer insurance costs</a:t>
                      </a:r>
                      <a:endParaRPr lang="en-US" sz="1300" dirty="0"/>
                    </a:p>
                  </a:txBody>
                  <a:tcPr>
                    <a:solidFill>
                      <a:srgbClr val="CCECFF"/>
                    </a:solidFill>
                  </a:tcPr>
                </a:tc>
                <a:tc>
                  <a:txBody>
                    <a:bodyPr/>
                    <a:lstStyle/>
                    <a:p>
                      <a:endParaRPr lang="en-US" sz="1300"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300" dirty="0" smtClean="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636158793"/>
                  </a:ext>
                </a:extLst>
              </a:tr>
              <a:tr h="634501">
                <a:tc>
                  <a:txBody>
                    <a:bodyPr/>
                    <a:lstStyle/>
                    <a:p>
                      <a:endParaRPr lang="en-US" sz="1300" dirty="0"/>
                    </a:p>
                  </a:txBody>
                  <a:tcPr>
                    <a:solidFill>
                      <a:schemeClr val="bg1"/>
                    </a:solidFill>
                  </a:tcPr>
                </a:tc>
                <a:tc>
                  <a:txBody>
                    <a:bodyPr/>
                    <a:lstStyle/>
                    <a:p>
                      <a:endParaRPr lang="en-US" sz="1300"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300" dirty="0" smtClean="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430863402"/>
                  </a:ext>
                </a:extLst>
              </a:tr>
              <a:tr h="684372">
                <a:tc>
                  <a:txBody>
                    <a:bodyPr/>
                    <a:lstStyle/>
                    <a:p>
                      <a:endParaRPr lang="en-US" sz="1300" dirty="0"/>
                    </a:p>
                  </a:txBody>
                  <a:tcPr>
                    <a:solidFill>
                      <a:schemeClr val="bg1"/>
                    </a:solidFill>
                  </a:tcPr>
                </a:tc>
                <a:tc>
                  <a:txBody>
                    <a:bodyPr/>
                    <a:lstStyle/>
                    <a:p>
                      <a:endParaRPr lang="en-US" sz="1300"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300" dirty="0" smtClean="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3038148185"/>
                  </a:ext>
                </a:extLst>
              </a:tr>
            </a:tbl>
          </a:graphicData>
        </a:graphic>
      </p:graphicFrame>
      <p:pic>
        <p:nvPicPr>
          <p:cNvPr id="2" name="Sound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087552130"/>
      </p:ext>
    </p:extLst>
  </p:cSld>
  <p:clrMapOvr>
    <a:masterClrMapping/>
  </p:clrMapOvr>
  <mc:AlternateContent xmlns:mc="http://schemas.openxmlformats.org/markup-compatibility/2006" xmlns:p15="http://schemas.microsoft.com/office/powerpoint/2012/main">
    <mc:Choice Requires="p15">
      <p:transition spd="slow" advTm="843">
        <p15:prstTrans prst="drape"/>
      </p:transition>
    </mc:Choice>
    <mc:Fallback xmlns="">
      <p:transition spd="slow" advTm="84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3947664" y="1973484"/>
            <a:ext cx="7283078" cy="4022725"/>
          </a:xfrm>
        </p:spPr>
      </p:pic>
      <p:graphicFrame>
        <p:nvGraphicFramePr>
          <p:cNvPr id="5" name="Table 4"/>
          <p:cNvGraphicFramePr>
            <a:graphicFrameLocks noGrp="1"/>
          </p:cNvGraphicFramePr>
          <p:nvPr>
            <p:extLst>
              <p:ext uri="{D42A27DB-BD31-4B8C-83A1-F6EECF244321}">
                <p14:modId xmlns:p14="http://schemas.microsoft.com/office/powerpoint/2010/main" val="902737137"/>
              </p:ext>
            </p:extLst>
          </p:nvPr>
        </p:nvGraphicFramePr>
        <p:xfrm>
          <a:off x="270344" y="160390"/>
          <a:ext cx="3427013" cy="6127595"/>
        </p:xfrm>
        <a:graphic>
          <a:graphicData uri="http://schemas.openxmlformats.org/drawingml/2006/table">
            <a:tbl>
              <a:tblPr firstRow="1" bandRow="1">
                <a:solidFill>
                  <a:schemeClr val="accent2">
                    <a:lumMod val="60000"/>
                    <a:lumOff val="40000"/>
                  </a:schemeClr>
                </a:solidFill>
                <a:tableStyleId>{5C22544A-7EE6-4342-B048-85BDC9FD1C3A}</a:tableStyleId>
              </a:tblPr>
              <a:tblGrid>
                <a:gridCol w="3427013"/>
              </a:tblGrid>
              <a:tr h="1446035">
                <a:tc>
                  <a:txBody>
                    <a:bodyPr/>
                    <a:lstStyle/>
                    <a:p>
                      <a:pPr algn="ctr"/>
                      <a:r>
                        <a:rPr lang="en-US" sz="7000" dirty="0" smtClean="0">
                          <a:solidFill>
                            <a:schemeClr val="bg1"/>
                          </a:solidFill>
                        </a:rPr>
                        <a:t>O</a:t>
                      </a:r>
                      <a:br>
                        <a:rPr lang="en-US" sz="7000" dirty="0" smtClean="0">
                          <a:solidFill>
                            <a:schemeClr val="bg1"/>
                          </a:solidFill>
                        </a:rPr>
                      </a:br>
                      <a:r>
                        <a:rPr lang="en-US" sz="2000" dirty="0" smtClean="0">
                          <a:solidFill>
                            <a:schemeClr val="bg1"/>
                          </a:solidFill>
                        </a:rPr>
                        <a:t>Opportunities</a:t>
                      </a:r>
                      <a:endParaRPr lang="en-US" sz="2000" dirty="0">
                        <a:solidFill>
                          <a:schemeClr val="bg1"/>
                        </a:solidFill>
                      </a:endParaRPr>
                    </a:p>
                  </a:txBody>
                  <a:tcPr>
                    <a:gradFill flip="none" rotWithShape="1">
                      <a:gsLst>
                        <a:gs pos="0">
                          <a:srgbClr val="FF0000"/>
                        </a:gs>
                        <a:gs pos="50000">
                          <a:schemeClr val="accent1">
                            <a:shade val="67500"/>
                            <a:satMod val="115000"/>
                          </a:schemeClr>
                        </a:gs>
                        <a:gs pos="100000">
                          <a:schemeClr val="accent1">
                            <a:shade val="100000"/>
                            <a:satMod val="115000"/>
                          </a:schemeClr>
                        </a:gs>
                      </a:gsLst>
                      <a:path path="circle">
                        <a:fillToRect l="50000" t="50000" r="50000" b="50000"/>
                      </a:path>
                      <a:tileRect/>
                    </a:gradFill>
                  </a:tcPr>
                </a:tc>
              </a:tr>
              <a:tr h="331383">
                <a:tc>
                  <a:txBody>
                    <a:bodyPr/>
                    <a:lstStyle/>
                    <a:p>
                      <a:pPr marL="285750" indent="-285750">
                        <a:buFont typeface="Arial" charset="0"/>
                        <a:buChar char="•"/>
                      </a:pPr>
                      <a:r>
                        <a:rPr lang="en-US" sz="1600" dirty="0" smtClean="0"/>
                        <a:t>Fusion Cuisine</a:t>
                      </a:r>
                      <a:endParaRPr lang="en-US" sz="1600" dirty="0"/>
                    </a:p>
                  </a:txBody>
                  <a:tcPr>
                    <a:solidFill>
                      <a:srgbClr val="FFCCCC"/>
                    </a:solidFill>
                  </a:tcPr>
                </a:tc>
              </a:tr>
              <a:tr h="359373">
                <a:tc>
                  <a:txBody>
                    <a:bodyPr/>
                    <a:lstStyle/>
                    <a:p>
                      <a:pPr marL="285750" indent="-285750">
                        <a:buFont typeface="Arial" charset="0"/>
                        <a:buChar char="•"/>
                      </a:pPr>
                      <a:r>
                        <a:rPr lang="en-US" sz="1600" dirty="0" smtClean="0"/>
                        <a:t>Underserved</a:t>
                      </a:r>
                      <a:r>
                        <a:rPr lang="en-US" sz="1600" baseline="0" dirty="0" smtClean="0"/>
                        <a:t> markets</a:t>
                      </a:r>
                      <a:endParaRPr lang="en-US" sz="1600" dirty="0"/>
                    </a:p>
                  </a:txBody>
                  <a:tcPr>
                    <a:solidFill>
                      <a:srgbClr val="FFCCCC"/>
                    </a:solidFill>
                  </a:tcPr>
                </a:tc>
              </a:tr>
              <a:tr h="331383">
                <a:tc>
                  <a:txBody>
                    <a:bodyPr/>
                    <a:lstStyle/>
                    <a:p>
                      <a:pPr marL="285750" indent="-285750">
                        <a:buFont typeface="Arial" charset="0"/>
                        <a:buChar char="•"/>
                      </a:pPr>
                      <a:r>
                        <a:rPr lang="en-US" sz="1600" dirty="0" smtClean="0"/>
                        <a:t>New player media coverage</a:t>
                      </a:r>
                      <a:endParaRPr lang="en-US" sz="1600" dirty="0"/>
                    </a:p>
                  </a:txBody>
                  <a:tcPr>
                    <a:solidFill>
                      <a:srgbClr val="FFCCCC"/>
                    </a:solidFill>
                  </a:tcPr>
                </a:tc>
              </a:tr>
              <a:tr h="359373">
                <a:tc>
                  <a:txBody>
                    <a:bodyPr/>
                    <a:lstStyle/>
                    <a:p>
                      <a:pPr marL="285750" indent="-285750">
                        <a:buFont typeface="Arial" charset="0"/>
                        <a:buChar char="•"/>
                      </a:pPr>
                      <a:r>
                        <a:rPr lang="en-US" sz="1600" dirty="0" smtClean="0"/>
                        <a:t>Attract</a:t>
                      </a:r>
                      <a:r>
                        <a:rPr lang="en-US" sz="1600" baseline="0" dirty="0" smtClean="0"/>
                        <a:t> younger customers</a:t>
                      </a:r>
                      <a:endParaRPr lang="en-US" sz="1600" dirty="0"/>
                    </a:p>
                  </a:txBody>
                  <a:tcPr>
                    <a:solidFill>
                      <a:srgbClr val="FFCCCC"/>
                    </a:solidFill>
                  </a:tcPr>
                </a:tc>
              </a:tr>
              <a:tr h="572389">
                <a:tc>
                  <a:txBody>
                    <a:bodyPr/>
                    <a:lstStyle/>
                    <a:p>
                      <a:pPr marL="285750" indent="-285750">
                        <a:buFont typeface="Arial" charset="0"/>
                        <a:buChar char="•"/>
                      </a:pPr>
                      <a:r>
                        <a:rPr lang="en-US" sz="1600" dirty="0" smtClean="0"/>
                        <a:t>Low Inflation (CPI)</a:t>
                      </a:r>
                      <a:r>
                        <a:rPr lang="en-US" sz="1600" baseline="0" dirty="0" smtClean="0"/>
                        <a:t> and high PPP</a:t>
                      </a:r>
                      <a:endParaRPr lang="en-US" sz="1600" dirty="0"/>
                    </a:p>
                  </a:txBody>
                  <a:tcPr>
                    <a:solidFill>
                      <a:srgbClr val="FFCCCC"/>
                    </a:solidFill>
                  </a:tcPr>
                </a:tc>
              </a:tr>
              <a:tr h="572389">
                <a:tc>
                  <a:txBody>
                    <a:bodyPr/>
                    <a:lstStyle/>
                    <a:p>
                      <a:pPr marL="285750" indent="-285750">
                        <a:buFont typeface="Arial" charset="0"/>
                        <a:buChar char="•"/>
                      </a:pPr>
                      <a:r>
                        <a:rPr lang="en-US" sz="1600" dirty="0" smtClean="0"/>
                        <a:t>Cosmopolitan large</a:t>
                      </a:r>
                      <a:r>
                        <a:rPr lang="en-US" sz="1600" baseline="0" dirty="0" smtClean="0"/>
                        <a:t> German cities with global outlook</a:t>
                      </a:r>
                      <a:endParaRPr lang="en-US" sz="1600" dirty="0"/>
                    </a:p>
                  </a:txBody>
                  <a:tcPr>
                    <a:solidFill>
                      <a:srgbClr val="FFCCCC"/>
                    </a:solidFill>
                  </a:tcPr>
                </a:tc>
              </a:tr>
              <a:tr h="572389">
                <a:tc>
                  <a:txBody>
                    <a:bodyPr/>
                    <a:lstStyle/>
                    <a:p>
                      <a:pPr marL="285750" marR="0" lvl="0" indent="-285750" algn="l" defTabSz="914400" rtl="0" eaLnBrk="1" fontAlgn="auto" latinLnBrk="0" hangingPunct="1">
                        <a:lnSpc>
                          <a:spcPct val="100000"/>
                        </a:lnSpc>
                        <a:spcBef>
                          <a:spcPts val="0"/>
                        </a:spcBef>
                        <a:spcAft>
                          <a:spcPts val="0"/>
                        </a:spcAft>
                        <a:buClrTx/>
                        <a:buSzTx/>
                        <a:buFont typeface="Arial" charset="0"/>
                        <a:buChar char="•"/>
                        <a:tabLst/>
                        <a:defRPr/>
                      </a:pPr>
                      <a:r>
                        <a:rPr lang="en-US" sz="1600" dirty="0" smtClean="0"/>
                        <a:t>Clean</a:t>
                      </a:r>
                      <a:r>
                        <a:rPr lang="en-US" sz="1600" baseline="0" dirty="0" smtClean="0"/>
                        <a:t> slate with vendors and partners</a:t>
                      </a:r>
                      <a:endParaRPr lang="en-US" sz="1600" dirty="0" smtClean="0"/>
                    </a:p>
                  </a:txBody>
                  <a:tcPr>
                    <a:solidFill>
                      <a:srgbClr val="FFCCCC"/>
                    </a:solidFill>
                  </a:tcPr>
                </a:tc>
              </a:tr>
              <a:tr h="813395">
                <a:tc>
                  <a:txBody>
                    <a:bodyPr/>
                    <a:lstStyle/>
                    <a:p>
                      <a:pPr marL="285750" indent="-285750">
                        <a:buFont typeface="Arial" charset="0"/>
                        <a:buChar char="•"/>
                      </a:pPr>
                      <a:r>
                        <a:rPr lang="en-US" sz="1600" dirty="0" smtClean="0"/>
                        <a:t>Increasing population</a:t>
                      </a:r>
                      <a:r>
                        <a:rPr lang="en-US" sz="1600" baseline="0" dirty="0" smtClean="0"/>
                        <a:t> appetite for fast food</a:t>
                      </a:r>
                      <a:endParaRPr lang="en-US" sz="1600" dirty="0"/>
                    </a:p>
                  </a:txBody>
                  <a:tcPr>
                    <a:solidFill>
                      <a:srgbClr val="FFCCCC"/>
                    </a:solidFill>
                  </a:tcPr>
                </a:tc>
              </a:tr>
              <a:tr h="731225">
                <a:tc>
                  <a:txBody>
                    <a:bodyPr/>
                    <a:lstStyle/>
                    <a:p>
                      <a:pPr marL="285750" marR="0" lvl="0" indent="-285750" algn="l" defTabSz="914400" rtl="0" eaLnBrk="1" fontAlgn="auto" latinLnBrk="0" hangingPunct="1">
                        <a:lnSpc>
                          <a:spcPct val="100000"/>
                        </a:lnSpc>
                        <a:spcBef>
                          <a:spcPts val="0"/>
                        </a:spcBef>
                        <a:spcAft>
                          <a:spcPts val="0"/>
                        </a:spcAft>
                        <a:buClrTx/>
                        <a:buSzTx/>
                        <a:buFont typeface="Arial" charset="0"/>
                        <a:buChar char="•"/>
                        <a:tabLst/>
                        <a:defRPr/>
                      </a:pPr>
                      <a:r>
                        <a:rPr lang="en-US" sz="1600" dirty="0" smtClean="0"/>
                        <a:t>Promising</a:t>
                      </a:r>
                      <a:r>
                        <a:rPr lang="en-US" sz="1600" baseline="0" dirty="0" smtClean="0"/>
                        <a:t> economy and high PPP and consumer spending</a:t>
                      </a:r>
                      <a:endParaRPr lang="en-US" sz="1600" dirty="0" smtClean="0"/>
                    </a:p>
                  </a:txBody>
                  <a:tcPr>
                    <a:solidFill>
                      <a:srgbClr val="FFCCCC"/>
                    </a:solidFill>
                  </a:tcPr>
                </a:tc>
              </a:tr>
            </a:tbl>
          </a:graphicData>
        </a:graphic>
      </p:graphicFrame>
      <p:sp>
        <p:nvSpPr>
          <p:cNvPr id="6" name="Rectangle 5"/>
          <p:cNvSpPr/>
          <p:nvPr/>
        </p:nvSpPr>
        <p:spPr>
          <a:xfrm>
            <a:off x="3697357" y="1439186"/>
            <a:ext cx="7617349" cy="572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83818" y="173670"/>
            <a:ext cx="1536273" cy="1666240"/>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78188" y="232325"/>
            <a:ext cx="2211015" cy="1474010"/>
          </a:xfrm>
          <a:prstGeom prst="rect">
            <a:avLst/>
          </a:prstGeom>
        </p:spPr>
      </p:pic>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926448549"/>
      </p:ext>
    </p:extLst>
  </p:cSld>
  <p:clrMapOvr>
    <a:masterClrMapping/>
  </p:clrMapOvr>
  <mc:AlternateContent xmlns:mc="http://schemas.openxmlformats.org/markup-compatibility/2006" xmlns:p14="http://schemas.microsoft.com/office/powerpoint/2010/main">
    <mc:Choice Requires="p14">
      <p:transition advTm="76461">
        <p14:flythrough/>
      </p:transition>
    </mc:Choice>
    <mc:Fallback xmlns="">
      <p:transition advTm="7646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89044263"/>
              </p:ext>
            </p:extLst>
          </p:nvPr>
        </p:nvGraphicFramePr>
        <p:xfrm>
          <a:off x="174811" y="161364"/>
          <a:ext cx="11846860" cy="6420816"/>
        </p:xfrm>
        <a:graphic>
          <a:graphicData uri="http://schemas.openxmlformats.org/drawingml/2006/table">
            <a:tbl>
              <a:tblPr firstRow="1" bandRow="1">
                <a:solidFill>
                  <a:schemeClr val="accent2">
                    <a:lumMod val="60000"/>
                    <a:lumOff val="40000"/>
                  </a:schemeClr>
                </a:solidFill>
                <a:tableStyleId>{5C22544A-7EE6-4342-B048-85BDC9FD1C3A}</a:tableStyleId>
              </a:tblPr>
              <a:tblGrid>
                <a:gridCol w="2961715">
                  <a:extLst>
                    <a:ext uri="{9D8B030D-6E8A-4147-A177-3AD203B41FA5}">
                      <a16:colId xmlns:a16="http://schemas.microsoft.com/office/drawing/2014/main" xmlns="" val="4102745610"/>
                    </a:ext>
                  </a:extLst>
                </a:gridCol>
                <a:gridCol w="2961715">
                  <a:extLst>
                    <a:ext uri="{9D8B030D-6E8A-4147-A177-3AD203B41FA5}">
                      <a16:colId xmlns:a16="http://schemas.microsoft.com/office/drawing/2014/main" xmlns="" val="2411394675"/>
                    </a:ext>
                  </a:extLst>
                </a:gridCol>
                <a:gridCol w="2961715">
                  <a:extLst>
                    <a:ext uri="{9D8B030D-6E8A-4147-A177-3AD203B41FA5}">
                      <a16:colId xmlns:a16="http://schemas.microsoft.com/office/drawing/2014/main" xmlns="" val="3164886458"/>
                    </a:ext>
                  </a:extLst>
                </a:gridCol>
                <a:gridCol w="2961715">
                  <a:extLst>
                    <a:ext uri="{9D8B030D-6E8A-4147-A177-3AD203B41FA5}">
                      <a16:colId xmlns:a16="http://schemas.microsoft.com/office/drawing/2014/main" xmlns="" val="326913876"/>
                    </a:ext>
                  </a:extLst>
                </a:gridCol>
              </a:tblGrid>
              <a:tr h="1290836">
                <a:tc>
                  <a:txBody>
                    <a:bodyPr/>
                    <a:lstStyle/>
                    <a:p>
                      <a:pPr algn="ctr"/>
                      <a:r>
                        <a:rPr lang="en-US" sz="7000" dirty="0" smtClean="0">
                          <a:solidFill>
                            <a:schemeClr val="bg1"/>
                          </a:solidFill>
                        </a:rPr>
                        <a:t>S</a:t>
                      </a:r>
                    </a:p>
                    <a:p>
                      <a:pPr algn="ctr"/>
                      <a:r>
                        <a:rPr lang="en-US" sz="2000" dirty="0" smtClean="0">
                          <a:solidFill>
                            <a:schemeClr val="bg1"/>
                          </a:solidFill>
                        </a:rPr>
                        <a:t>Strengths</a:t>
                      </a:r>
                      <a:endParaRPr lang="en-US" sz="2000" dirty="0">
                        <a:solidFill>
                          <a:schemeClr val="bg1"/>
                        </a:solidFill>
                      </a:endParaRPr>
                    </a:p>
                  </a:txBody>
                  <a:tcPr>
                    <a:gradFill flip="none" rotWithShape="1">
                      <a:gsLst>
                        <a:gs pos="0">
                          <a:srgbClr val="0070C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W</a:t>
                      </a:r>
                    </a:p>
                    <a:p>
                      <a:pPr algn="ctr"/>
                      <a:r>
                        <a:rPr lang="en-US" sz="2000" dirty="0" smtClean="0">
                          <a:solidFill>
                            <a:schemeClr val="bg1"/>
                          </a:solidFill>
                        </a:rPr>
                        <a:t>Weaknesses</a:t>
                      </a:r>
                      <a:endParaRPr lang="en-US" sz="2000" dirty="0">
                        <a:solidFill>
                          <a:schemeClr val="bg1"/>
                        </a:solidFill>
                      </a:endParaRPr>
                    </a:p>
                  </a:txBody>
                  <a:tcPr>
                    <a:gradFill flip="none" rotWithShape="1">
                      <a:gsLst>
                        <a:gs pos="0">
                          <a:srgbClr val="FFFF0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O</a:t>
                      </a:r>
                      <a:br>
                        <a:rPr lang="en-US" sz="7000" dirty="0" smtClean="0">
                          <a:solidFill>
                            <a:schemeClr val="bg1"/>
                          </a:solidFill>
                        </a:rPr>
                      </a:br>
                      <a:r>
                        <a:rPr lang="en-US" sz="2000" dirty="0" smtClean="0">
                          <a:solidFill>
                            <a:schemeClr val="bg1"/>
                          </a:solidFill>
                        </a:rPr>
                        <a:t>Opportunities</a:t>
                      </a:r>
                      <a:endParaRPr lang="en-US" sz="2000" dirty="0">
                        <a:solidFill>
                          <a:schemeClr val="bg1"/>
                        </a:solidFill>
                      </a:endParaRPr>
                    </a:p>
                  </a:txBody>
                  <a:tcPr>
                    <a:gradFill flip="none" rotWithShape="1">
                      <a:gsLst>
                        <a:gs pos="0">
                          <a:srgbClr val="FF000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T</a:t>
                      </a:r>
                    </a:p>
                    <a:p>
                      <a:pPr algn="ctr"/>
                      <a:r>
                        <a:rPr lang="en-US" sz="2000" dirty="0" smtClean="0">
                          <a:solidFill>
                            <a:schemeClr val="bg1"/>
                          </a:solidFill>
                        </a:rPr>
                        <a:t>Threats</a:t>
                      </a:r>
                      <a:endParaRPr lang="en-US" sz="2000" dirty="0">
                        <a:solidFill>
                          <a:schemeClr val="bg1"/>
                        </a:solidFill>
                      </a:endParaRPr>
                    </a:p>
                  </a:txBody>
                  <a:tcPr>
                    <a:gradFill flip="none" rotWithShape="1">
                      <a:gsLst>
                        <a:gs pos="0">
                          <a:srgbClr val="00B050"/>
                        </a:gs>
                        <a:gs pos="50000">
                          <a:schemeClr val="accent1">
                            <a:shade val="67500"/>
                            <a:satMod val="115000"/>
                          </a:schemeClr>
                        </a:gs>
                        <a:gs pos="100000">
                          <a:schemeClr val="accent1">
                            <a:shade val="100000"/>
                            <a:satMod val="115000"/>
                          </a:schemeClr>
                        </a:gs>
                      </a:gsLst>
                      <a:path path="circle">
                        <a:fillToRect l="50000" t="50000" r="50000" b="50000"/>
                      </a:path>
                      <a:tileRect/>
                    </a:gradFill>
                  </a:tcPr>
                </a:tc>
                <a:extLst>
                  <a:ext uri="{0D108BD9-81ED-4DB2-BD59-A6C34878D82A}">
                    <a16:rowId xmlns:a16="http://schemas.microsoft.com/office/drawing/2014/main" xmlns="" val="2328750755"/>
                  </a:ext>
                </a:extLst>
              </a:tr>
              <a:tr h="255478">
                <a:tc>
                  <a:txBody>
                    <a:bodyPr/>
                    <a:lstStyle/>
                    <a:p>
                      <a:r>
                        <a:rPr lang="en-US" sz="1300" dirty="0" smtClean="0"/>
                        <a:t>Philippine</a:t>
                      </a:r>
                      <a:r>
                        <a:rPr lang="en-US" sz="1300" baseline="0" dirty="0" smtClean="0"/>
                        <a:t> diaspora</a:t>
                      </a:r>
                      <a:endParaRPr lang="en-US" sz="1300" dirty="0"/>
                    </a:p>
                  </a:txBody>
                  <a:tcPr>
                    <a:solidFill>
                      <a:srgbClr val="CCECFF"/>
                    </a:solidFill>
                  </a:tcPr>
                </a:tc>
                <a:tc>
                  <a:txBody>
                    <a:bodyPr/>
                    <a:lstStyle/>
                    <a:p>
                      <a:r>
                        <a:rPr lang="en-US" sz="1300" dirty="0" smtClean="0"/>
                        <a:t>Low</a:t>
                      </a:r>
                      <a:r>
                        <a:rPr lang="en-US" sz="1300" baseline="0" dirty="0" smtClean="0"/>
                        <a:t> to no brand recognition</a:t>
                      </a:r>
                      <a:endParaRPr lang="en-US" sz="1300" dirty="0"/>
                    </a:p>
                  </a:txBody>
                  <a:tcPr>
                    <a:solidFill>
                      <a:srgbClr val="FFFFCC"/>
                    </a:solidFill>
                  </a:tcPr>
                </a:tc>
                <a:tc>
                  <a:txBody>
                    <a:bodyPr/>
                    <a:lstStyle/>
                    <a:p>
                      <a:r>
                        <a:rPr lang="en-US" sz="1300" dirty="0" smtClean="0"/>
                        <a:t>Fusion Cuisine</a:t>
                      </a:r>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392645013"/>
                  </a:ext>
                </a:extLst>
              </a:tr>
              <a:tr h="605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dirty="0" smtClean="0"/>
                        <a:t>Italian</a:t>
                      </a:r>
                      <a:r>
                        <a:rPr lang="en-US" sz="1300" baseline="0" dirty="0" smtClean="0"/>
                        <a:t> and British expansions as European litmus test</a:t>
                      </a:r>
                      <a:endParaRPr lang="en-US" sz="1300" dirty="0" smtClean="0"/>
                    </a:p>
                    <a:p>
                      <a:endParaRPr lang="en-US" sz="1300" dirty="0"/>
                    </a:p>
                  </a:txBody>
                  <a:tcPr>
                    <a:solidFill>
                      <a:srgbClr val="CCECFF"/>
                    </a:solidFill>
                  </a:tcPr>
                </a:tc>
                <a:tc>
                  <a:txBody>
                    <a:bodyPr/>
                    <a:lstStyle/>
                    <a:p>
                      <a:r>
                        <a:rPr lang="en-US" sz="1300" dirty="0" smtClean="0"/>
                        <a:t>Higher</a:t>
                      </a:r>
                      <a:r>
                        <a:rPr lang="en-US" sz="1300" baseline="0" dirty="0" smtClean="0"/>
                        <a:t> employer contributions for benefits and government programs</a:t>
                      </a:r>
                      <a:endParaRPr lang="en-US" sz="1300" dirty="0"/>
                    </a:p>
                  </a:txBody>
                  <a:tcPr>
                    <a:solidFill>
                      <a:srgbClr val="FFFFCC"/>
                    </a:solidFill>
                  </a:tcPr>
                </a:tc>
                <a:tc>
                  <a:txBody>
                    <a:bodyPr/>
                    <a:lstStyle/>
                    <a:p>
                      <a:r>
                        <a:rPr lang="en-US" sz="1300" dirty="0" smtClean="0"/>
                        <a:t>Underserved</a:t>
                      </a:r>
                      <a:r>
                        <a:rPr lang="en-US" sz="1300" baseline="0" dirty="0" smtClean="0"/>
                        <a:t> markets</a:t>
                      </a:r>
                      <a:endParaRPr lang="en-US" sz="1300" dirty="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557139243"/>
                  </a:ext>
                </a:extLst>
              </a:tr>
              <a:tr h="4302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dirty="0" smtClean="0"/>
                        <a:t>Familiarity with EU legislation</a:t>
                      </a:r>
                    </a:p>
                    <a:p>
                      <a:endParaRPr lang="en-US" sz="1300" dirty="0"/>
                    </a:p>
                  </a:txBody>
                  <a:tcPr>
                    <a:solidFill>
                      <a:srgbClr val="CCECFF"/>
                    </a:solidFill>
                  </a:tcPr>
                </a:tc>
                <a:tc>
                  <a:txBody>
                    <a:bodyPr/>
                    <a:lstStyle/>
                    <a:p>
                      <a:r>
                        <a:rPr lang="en-US" sz="1300" dirty="0" smtClean="0"/>
                        <a:t>S</a:t>
                      </a:r>
                      <a:r>
                        <a:rPr lang="en-US" sz="1300" baseline="0" dirty="0" smtClean="0"/>
                        <a:t>egment market to cater for rural areas</a:t>
                      </a:r>
                      <a:endParaRPr lang="en-US" sz="1300" dirty="0"/>
                    </a:p>
                  </a:txBody>
                  <a:tcPr>
                    <a:solidFill>
                      <a:srgbClr val="FFFFCC"/>
                    </a:solidFill>
                  </a:tcPr>
                </a:tc>
                <a:tc>
                  <a:txBody>
                    <a:bodyPr/>
                    <a:lstStyle/>
                    <a:p>
                      <a:r>
                        <a:rPr lang="en-US" sz="1300" dirty="0" smtClean="0"/>
                        <a:t>New player media coverage</a:t>
                      </a:r>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3094450536"/>
                  </a:ext>
                </a:extLst>
              </a:tr>
              <a:tr h="4302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dirty="0" smtClean="0"/>
                        <a:t>English-speaking corporate services</a:t>
                      </a:r>
                    </a:p>
                    <a:p>
                      <a:endParaRPr lang="en-US" sz="1300" dirty="0"/>
                    </a:p>
                  </a:txBody>
                  <a:tcPr>
                    <a:solidFill>
                      <a:srgbClr val="CCECFF"/>
                    </a:solidFill>
                  </a:tcPr>
                </a:tc>
                <a:tc>
                  <a:txBody>
                    <a:bodyPr/>
                    <a:lstStyle/>
                    <a:p>
                      <a:r>
                        <a:rPr lang="en-US" sz="1300" dirty="0" smtClean="0"/>
                        <a:t>More precise</a:t>
                      </a:r>
                      <a:r>
                        <a:rPr lang="en-US" sz="1300" baseline="0" dirty="0" smtClean="0"/>
                        <a:t> nutritional information to meet EU regulations and expectations</a:t>
                      </a:r>
                      <a:endParaRPr lang="en-US" sz="1300" dirty="0"/>
                    </a:p>
                  </a:txBody>
                  <a:tcPr>
                    <a:solidFill>
                      <a:srgbClr val="FFFFCC"/>
                    </a:solidFill>
                  </a:tcPr>
                </a:tc>
                <a:tc>
                  <a:txBody>
                    <a:bodyPr/>
                    <a:lstStyle/>
                    <a:p>
                      <a:r>
                        <a:rPr lang="en-US" sz="1300" dirty="0" smtClean="0"/>
                        <a:t>Attract</a:t>
                      </a:r>
                      <a:r>
                        <a:rPr lang="en-US" sz="1300" baseline="0" dirty="0" smtClean="0"/>
                        <a:t> younger customers</a:t>
                      </a:r>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3380864590"/>
                  </a:ext>
                </a:extLst>
              </a:tr>
              <a:tr h="430279">
                <a:tc>
                  <a:txBody>
                    <a:bodyPr/>
                    <a:lstStyle/>
                    <a:p>
                      <a:r>
                        <a:rPr lang="en-US" sz="1300" dirty="0" smtClean="0"/>
                        <a:t>Leverage </a:t>
                      </a:r>
                      <a:r>
                        <a:rPr lang="en-US" sz="1300" baseline="0" dirty="0" smtClean="0"/>
                        <a:t>cultural diffusion from refugees and immigrants</a:t>
                      </a:r>
                      <a:endParaRPr lang="en-US" sz="1300" dirty="0"/>
                    </a:p>
                  </a:txBody>
                  <a:tcPr>
                    <a:solidFill>
                      <a:srgbClr val="CCECFF"/>
                    </a:solidFill>
                  </a:tcPr>
                </a:tc>
                <a:tc>
                  <a:txBody>
                    <a:bodyPr/>
                    <a:lstStyle/>
                    <a:p>
                      <a:r>
                        <a:rPr lang="en-US" sz="1300" dirty="0" smtClean="0"/>
                        <a:t>Pivotal rollout</a:t>
                      </a:r>
                      <a:r>
                        <a:rPr lang="en-US" sz="1300" baseline="0" dirty="0" smtClean="0"/>
                        <a:t> in corporate branding</a:t>
                      </a:r>
                      <a:endParaRPr lang="en-US" sz="1300" dirty="0"/>
                    </a:p>
                  </a:txBody>
                  <a:tcPr>
                    <a:solidFill>
                      <a:srgbClr val="FFFFCC"/>
                    </a:solidFill>
                  </a:tcPr>
                </a:tc>
                <a:tc>
                  <a:txBody>
                    <a:bodyPr/>
                    <a:lstStyle/>
                    <a:p>
                      <a:r>
                        <a:rPr lang="en-US" sz="1300" dirty="0" smtClean="0"/>
                        <a:t>Low Inflation</a:t>
                      </a:r>
                      <a:r>
                        <a:rPr lang="en-US" sz="1300" baseline="0" dirty="0" smtClean="0"/>
                        <a:t> (CPI) and high PPP</a:t>
                      </a:r>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2085012733"/>
                  </a:ext>
                </a:extLst>
              </a:tr>
              <a:tr h="605079">
                <a:tc>
                  <a:txBody>
                    <a:bodyPr/>
                    <a:lstStyle/>
                    <a:p>
                      <a:r>
                        <a:rPr lang="en-US" sz="1300" dirty="0" smtClean="0"/>
                        <a:t>Leverage availability of</a:t>
                      </a:r>
                      <a:r>
                        <a:rPr lang="en-US" sz="1300" baseline="0" dirty="0" smtClean="0"/>
                        <a:t> labor from new immigrants and refugees &amp; trades-based education</a:t>
                      </a:r>
                      <a:endParaRPr lang="en-US" sz="1300" dirty="0"/>
                    </a:p>
                  </a:txBody>
                  <a:tcPr>
                    <a:solidFill>
                      <a:srgbClr val="CCECFF"/>
                    </a:solidFill>
                  </a:tcPr>
                </a:tc>
                <a:tc>
                  <a:txBody>
                    <a:bodyPr/>
                    <a:lstStyle/>
                    <a:p>
                      <a:r>
                        <a:rPr lang="en-US" sz="1300" dirty="0" smtClean="0"/>
                        <a:t>Leverage</a:t>
                      </a:r>
                      <a:r>
                        <a:rPr lang="en-US" sz="1300" baseline="0" dirty="0" smtClean="0"/>
                        <a:t> Just-In-Time production while quickly upscaling operations with increased demand</a:t>
                      </a:r>
                      <a:endParaRPr lang="en-US" sz="1300" dirty="0"/>
                    </a:p>
                  </a:txBody>
                  <a:tcPr>
                    <a:solidFill>
                      <a:srgbClr val="FFFFCC"/>
                    </a:solidFill>
                  </a:tcPr>
                </a:tc>
                <a:tc>
                  <a:txBody>
                    <a:bodyPr/>
                    <a:lstStyle/>
                    <a:p>
                      <a:r>
                        <a:rPr lang="en-US" sz="1300" dirty="0" smtClean="0"/>
                        <a:t>Cosmopolitan large</a:t>
                      </a:r>
                      <a:r>
                        <a:rPr lang="en-US" sz="1300" baseline="0" dirty="0" smtClean="0"/>
                        <a:t> German cities with global outlook</a:t>
                      </a:r>
                      <a:endParaRPr lang="en-US" sz="1300" dirty="0"/>
                    </a:p>
                  </a:txBody>
                  <a:tcPr>
                    <a:solidFill>
                      <a:srgbClr val="FFCCCC"/>
                    </a:solidFill>
                  </a:tcPr>
                </a:tc>
                <a:tc>
                  <a:txBody>
                    <a:bodyPr/>
                    <a:lstStyle/>
                    <a:p>
                      <a:endParaRPr lang="en-US" sz="1300"/>
                    </a:p>
                  </a:txBody>
                  <a:tcPr>
                    <a:solidFill>
                      <a:srgbClr val="CCFFCC"/>
                    </a:solidFill>
                  </a:tcPr>
                </a:tc>
                <a:extLst>
                  <a:ext uri="{0D108BD9-81ED-4DB2-BD59-A6C34878D82A}">
                    <a16:rowId xmlns:a16="http://schemas.microsoft.com/office/drawing/2014/main" xmlns="" val="1319674219"/>
                  </a:ext>
                </a:extLst>
              </a:tr>
              <a:tr h="587958">
                <a:tc>
                  <a:txBody>
                    <a:bodyPr/>
                    <a:lstStyle/>
                    <a:p>
                      <a:r>
                        <a:rPr lang="en-US" sz="1300" dirty="0" smtClean="0"/>
                        <a:t>Fewer natural disaster</a:t>
                      </a:r>
                      <a:r>
                        <a:rPr lang="en-US" sz="1300" baseline="0" dirty="0" smtClean="0"/>
                        <a:t> risks means fewer insurance costs</a:t>
                      </a:r>
                      <a:endParaRPr lang="en-US" sz="1300" dirty="0"/>
                    </a:p>
                  </a:txBody>
                  <a:tcPr>
                    <a:solidFill>
                      <a:srgbClr val="CCECFF"/>
                    </a:solidFill>
                  </a:tcPr>
                </a:tc>
                <a:tc>
                  <a:txBody>
                    <a:bodyPr/>
                    <a:lstStyle/>
                    <a:p>
                      <a:endParaRPr lang="en-US" sz="1300"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smtClean="0"/>
                        <a:t>Clean</a:t>
                      </a:r>
                      <a:r>
                        <a:rPr lang="en-US" sz="1300" baseline="0" dirty="0" smtClean="0"/>
                        <a:t> slate with vendors and partners</a:t>
                      </a:r>
                      <a:endParaRPr lang="en-US" sz="1300" dirty="0" smtClean="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636158793"/>
                  </a:ext>
                </a:extLst>
              </a:tr>
              <a:tr h="559818">
                <a:tc>
                  <a:txBody>
                    <a:bodyPr/>
                    <a:lstStyle/>
                    <a:p>
                      <a:endParaRPr lang="en-US" sz="1300" dirty="0"/>
                    </a:p>
                  </a:txBody>
                  <a:tcPr>
                    <a:solidFill>
                      <a:schemeClr val="bg1"/>
                    </a:solidFill>
                  </a:tcPr>
                </a:tc>
                <a:tc>
                  <a:txBody>
                    <a:bodyPr/>
                    <a:lstStyle/>
                    <a:p>
                      <a:endParaRPr lang="en-US" sz="1300" dirty="0"/>
                    </a:p>
                  </a:txBody>
                  <a:tcPr>
                    <a:solidFill>
                      <a:schemeClr val="bg1"/>
                    </a:solidFill>
                  </a:tcPr>
                </a:tc>
                <a:tc>
                  <a:txBody>
                    <a:bodyPr/>
                    <a:lstStyle/>
                    <a:p>
                      <a:pPr marL="0" indent="0">
                        <a:buFont typeface="Arial" charset="0"/>
                        <a:buNone/>
                      </a:pPr>
                      <a:r>
                        <a:rPr lang="en-US" sz="1300" dirty="0" smtClean="0"/>
                        <a:t>Increasing population</a:t>
                      </a:r>
                      <a:r>
                        <a:rPr lang="en-US" sz="1300" baseline="0" dirty="0" smtClean="0"/>
                        <a:t> appetite for fast food</a:t>
                      </a:r>
                      <a:endParaRPr lang="en-US" sz="1300" dirty="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430863402"/>
                  </a:ext>
                </a:extLst>
              </a:tr>
              <a:tr h="605079">
                <a:tc>
                  <a:txBody>
                    <a:bodyPr/>
                    <a:lstStyle/>
                    <a:p>
                      <a:endParaRPr lang="en-US" sz="1300" dirty="0"/>
                    </a:p>
                  </a:txBody>
                  <a:tcPr>
                    <a:solidFill>
                      <a:schemeClr val="bg1"/>
                    </a:solidFill>
                  </a:tcPr>
                </a:tc>
                <a:tc>
                  <a:txBody>
                    <a:bodyPr/>
                    <a:lstStyle/>
                    <a:p>
                      <a:endParaRPr lang="en-US" sz="1300"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smtClean="0"/>
                        <a:t>Promising</a:t>
                      </a:r>
                      <a:r>
                        <a:rPr lang="en-US" sz="1300" baseline="0" dirty="0" smtClean="0"/>
                        <a:t> economy and high PPP and consumer spending</a:t>
                      </a:r>
                      <a:endParaRPr lang="en-US" sz="13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300" dirty="0" smtClean="0"/>
                    </a:p>
                  </a:txBody>
                  <a:tcPr>
                    <a:solidFill>
                      <a:srgbClr val="FFCCCC"/>
                    </a:solidFill>
                  </a:tcPr>
                </a:tc>
                <a:tc>
                  <a:txBody>
                    <a:bodyPr/>
                    <a:lstStyle/>
                    <a:p>
                      <a:endParaRPr lang="en-US" sz="1300" dirty="0"/>
                    </a:p>
                  </a:txBody>
                  <a:tcPr>
                    <a:solidFill>
                      <a:srgbClr val="CCFFCC"/>
                    </a:solidFill>
                  </a:tcPr>
                </a:tc>
                <a:extLst>
                  <a:ext uri="{0D108BD9-81ED-4DB2-BD59-A6C34878D82A}">
                    <a16:rowId xmlns:a16="http://schemas.microsoft.com/office/drawing/2014/main" xmlns="" val="3038148185"/>
                  </a:ext>
                </a:extLst>
              </a:tr>
            </a:tbl>
          </a:graphicData>
        </a:graphic>
      </p:graphicFrame>
      <p:pic>
        <p:nvPicPr>
          <p:cNvPr id="2" name="Sound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46537084"/>
      </p:ext>
    </p:extLst>
  </p:cSld>
  <p:clrMapOvr>
    <a:masterClrMapping/>
  </p:clrMapOvr>
  <mc:AlternateContent xmlns:mc="http://schemas.openxmlformats.org/markup-compatibility/2006" xmlns:p15="http://schemas.microsoft.com/office/powerpoint/2012/main">
    <mc:Choice Requires="p15">
      <p:transition spd="slow" advTm="824">
        <p15:prstTrans prst="drape"/>
      </p:transition>
    </mc:Choice>
    <mc:Fallback xmlns="">
      <p:transition spd="slow" advTm="8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676683" y="1458036"/>
            <a:ext cx="7617349" cy="572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1741196335"/>
              </p:ext>
            </p:extLst>
          </p:nvPr>
        </p:nvGraphicFramePr>
        <p:xfrm>
          <a:off x="246490" y="375271"/>
          <a:ext cx="3617210" cy="5799936"/>
        </p:xfrm>
        <a:graphic>
          <a:graphicData uri="http://schemas.openxmlformats.org/drawingml/2006/table">
            <a:tbl>
              <a:tblPr firstRow="1" bandRow="1">
                <a:solidFill>
                  <a:schemeClr val="accent2">
                    <a:lumMod val="60000"/>
                    <a:lumOff val="40000"/>
                  </a:schemeClr>
                </a:solidFill>
                <a:tableStyleId>{5C22544A-7EE6-4342-B048-85BDC9FD1C3A}</a:tableStyleId>
              </a:tblPr>
              <a:tblGrid>
                <a:gridCol w="3617210"/>
              </a:tblGrid>
              <a:tr h="1223859">
                <a:tc>
                  <a:txBody>
                    <a:bodyPr/>
                    <a:lstStyle/>
                    <a:p>
                      <a:pPr algn="ctr"/>
                      <a:r>
                        <a:rPr lang="en-US" sz="7000" dirty="0" smtClean="0">
                          <a:solidFill>
                            <a:schemeClr val="bg1"/>
                          </a:solidFill>
                        </a:rPr>
                        <a:t>T</a:t>
                      </a:r>
                    </a:p>
                    <a:p>
                      <a:pPr algn="ctr"/>
                      <a:r>
                        <a:rPr lang="en-US" sz="2000" dirty="0" smtClean="0">
                          <a:solidFill>
                            <a:schemeClr val="bg1"/>
                          </a:solidFill>
                        </a:rPr>
                        <a:t>Threats</a:t>
                      </a:r>
                      <a:endParaRPr lang="en-US" sz="2000" dirty="0">
                        <a:solidFill>
                          <a:schemeClr val="bg1"/>
                        </a:solidFill>
                      </a:endParaRPr>
                    </a:p>
                  </a:txBody>
                  <a:tcPr>
                    <a:gradFill flip="none" rotWithShape="1">
                      <a:gsLst>
                        <a:gs pos="0">
                          <a:srgbClr val="00B050"/>
                        </a:gs>
                        <a:gs pos="50000">
                          <a:schemeClr val="accent1">
                            <a:shade val="67500"/>
                            <a:satMod val="115000"/>
                          </a:schemeClr>
                        </a:gs>
                        <a:gs pos="100000">
                          <a:schemeClr val="accent1">
                            <a:shade val="100000"/>
                            <a:satMod val="115000"/>
                          </a:schemeClr>
                        </a:gs>
                      </a:gsLst>
                      <a:path path="circle">
                        <a:fillToRect l="50000" t="50000" r="50000" b="50000"/>
                      </a:path>
                      <a:tileRect/>
                    </a:gradFill>
                  </a:tcPr>
                </a:tc>
              </a:tr>
              <a:tr h="242222">
                <a:tc>
                  <a:txBody>
                    <a:bodyPr/>
                    <a:lstStyle/>
                    <a:p>
                      <a:pPr marL="285750" indent="-285750">
                        <a:buFont typeface="Arial" charset="0"/>
                        <a:buChar char="•"/>
                      </a:pPr>
                      <a:r>
                        <a:rPr lang="en-US" sz="1300" dirty="0" smtClean="0"/>
                        <a:t>Expansionary competitors</a:t>
                      </a:r>
                      <a:endParaRPr lang="en-US" sz="1300" dirty="0"/>
                    </a:p>
                  </a:txBody>
                  <a:tcPr>
                    <a:solidFill>
                      <a:srgbClr val="CCFFCC"/>
                    </a:solidFill>
                  </a:tcPr>
                </a:tc>
              </a:tr>
              <a:tr h="407953">
                <a:tc>
                  <a:txBody>
                    <a:bodyPr/>
                    <a:lstStyle/>
                    <a:p>
                      <a:pPr marL="285750" indent="-285750">
                        <a:buFont typeface="Arial" charset="0"/>
                        <a:buChar char="•"/>
                      </a:pPr>
                      <a:r>
                        <a:rPr lang="en-US" sz="1300" dirty="0" smtClean="0"/>
                        <a:t>More stringent</a:t>
                      </a:r>
                      <a:r>
                        <a:rPr lang="en-US" sz="1300" baseline="0" dirty="0" smtClean="0"/>
                        <a:t> labor and environmental regulations</a:t>
                      </a:r>
                      <a:endParaRPr lang="en-US" sz="1300" dirty="0"/>
                    </a:p>
                  </a:txBody>
                  <a:tcPr>
                    <a:solidFill>
                      <a:srgbClr val="CCFFCC"/>
                    </a:solidFill>
                  </a:tcPr>
                </a:tc>
              </a:tr>
              <a:tr h="573684">
                <a:tc>
                  <a:txBody>
                    <a:bodyPr/>
                    <a:lstStyle/>
                    <a:p>
                      <a:pPr marL="285750" indent="-285750">
                        <a:buFont typeface="Arial" charset="0"/>
                        <a:buChar char="•"/>
                      </a:pPr>
                      <a:r>
                        <a:rPr lang="en-US" sz="1300" dirty="0" smtClean="0"/>
                        <a:t>More</a:t>
                      </a:r>
                      <a:r>
                        <a:rPr lang="en-US" sz="1300" baseline="0" dirty="0" smtClean="0"/>
                        <a:t> time afforded to competitors in lean and community engagement</a:t>
                      </a:r>
                      <a:endParaRPr lang="en-US" sz="1300" dirty="0"/>
                    </a:p>
                  </a:txBody>
                  <a:tcPr>
                    <a:solidFill>
                      <a:srgbClr val="CCFFCC"/>
                    </a:solidFill>
                  </a:tcPr>
                </a:tc>
              </a:tr>
              <a:tr h="407953">
                <a:tc>
                  <a:txBody>
                    <a:bodyPr/>
                    <a:lstStyle/>
                    <a:p>
                      <a:pPr marL="285750" indent="-285750">
                        <a:buFont typeface="Arial" charset="0"/>
                        <a:buChar char="•"/>
                      </a:pPr>
                      <a:r>
                        <a:rPr lang="en-US" sz="1300" dirty="0" smtClean="0"/>
                        <a:t>Currency rates: Difficulties in profit forecasting from global volatility</a:t>
                      </a:r>
                      <a:endParaRPr lang="en-US" sz="1300" dirty="0"/>
                    </a:p>
                  </a:txBody>
                  <a:tcPr>
                    <a:solidFill>
                      <a:srgbClr val="CCFFCC"/>
                    </a:solidFill>
                  </a:tcPr>
                </a:tc>
              </a:tr>
              <a:tr h="242222">
                <a:tc>
                  <a:txBody>
                    <a:bodyPr/>
                    <a:lstStyle/>
                    <a:p>
                      <a:pPr marL="285750" indent="-285750">
                        <a:buFont typeface="Arial" charset="0"/>
                        <a:buChar char="•"/>
                      </a:pPr>
                      <a:r>
                        <a:rPr lang="en-US" sz="1300" dirty="0" smtClean="0"/>
                        <a:t>Universal</a:t>
                      </a:r>
                      <a:r>
                        <a:rPr lang="en-US" sz="1300" baseline="0" dirty="0" smtClean="0"/>
                        <a:t> payment methods</a:t>
                      </a:r>
                      <a:endParaRPr lang="en-US" sz="1300" dirty="0"/>
                    </a:p>
                  </a:txBody>
                  <a:tcPr>
                    <a:solidFill>
                      <a:srgbClr val="CCFFCC"/>
                    </a:solidFill>
                  </a:tcPr>
                </a:tc>
              </a:tr>
              <a:tr h="573684">
                <a:tc>
                  <a:txBody>
                    <a:bodyPr/>
                    <a:lstStyle/>
                    <a:p>
                      <a:pPr marL="285750" indent="-285750">
                        <a:buFont typeface="Arial" charset="0"/>
                        <a:buChar char="•"/>
                      </a:pPr>
                      <a:r>
                        <a:rPr lang="en-US" sz="1300" dirty="0" smtClean="0"/>
                        <a:t>Global pricing</a:t>
                      </a:r>
                      <a:r>
                        <a:rPr lang="en-US" sz="1300" baseline="0" dirty="0" smtClean="0"/>
                        <a:t> strategy especially in EU</a:t>
                      </a:r>
                      <a:endParaRPr lang="en-US" sz="1300" dirty="0"/>
                    </a:p>
                  </a:txBody>
                  <a:tcPr>
                    <a:solidFill>
                      <a:srgbClr val="CCFFCC"/>
                    </a:solidFill>
                  </a:tcPr>
                </a:tc>
              </a:tr>
              <a:tr h="573684">
                <a:tc>
                  <a:txBody>
                    <a:bodyPr/>
                    <a:lstStyle/>
                    <a:p>
                      <a:pPr marL="285750" indent="-285750">
                        <a:buFont typeface="Arial" charset="0"/>
                        <a:buChar char="•"/>
                      </a:pPr>
                      <a:r>
                        <a:rPr lang="en-US" sz="1300" dirty="0" smtClean="0"/>
                        <a:t>Communication difficulties and cultural differences</a:t>
                      </a:r>
                      <a:endParaRPr lang="en-US" sz="1300" dirty="0"/>
                    </a:p>
                  </a:txBody>
                  <a:tcPr>
                    <a:solidFill>
                      <a:srgbClr val="CCFFCC"/>
                    </a:solidFill>
                  </a:tcPr>
                </a:tc>
              </a:tr>
              <a:tr h="452301">
                <a:tc>
                  <a:txBody>
                    <a:bodyPr/>
                    <a:lstStyle/>
                    <a:p>
                      <a:pPr marL="285750" indent="-285750">
                        <a:buFont typeface="Arial" charset="0"/>
                        <a:buChar char="•"/>
                      </a:pPr>
                      <a:r>
                        <a:rPr lang="en-US" sz="1300" dirty="0" smtClean="0"/>
                        <a:t>Connecting global environmental</a:t>
                      </a:r>
                      <a:r>
                        <a:rPr lang="en-US" sz="1300" baseline="0" dirty="0" smtClean="0"/>
                        <a:t> issues, CSR, and corporate branding</a:t>
                      </a:r>
                      <a:endParaRPr lang="en-US" sz="1300" dirty="0"/>
                    </a:p>
                  </a:txBody>
                  <a:tcPr>
                    <a:solidFill>
                      <a:srgbClr val="CCFFCC"/>
                    </a:solidFill>
                  </a:tcPr>
                </a:tc>
              </a:tr>
              <a:tr h="573684">
                <a:tc>
                  <a:txBody>
                    <a:bodyPr/>
                    <a:lstStyle/>
                    <a:p>
                      <a:pPr marL="285750" indent="-285750">
                        <a:buFont typeface="Arial" charset="0"/>
                        <a:buChar char="•"/>
                      </a:pPr>
                      <a:r>
                        <a:rPr lang="en-US" sz="1300" dirty="0" smtClean="0"/>
                        <a:t>International accounting: different tax systems, rates, and compliance requirements</a:t>
                      </a:r>
                      <a:endParaRPr lang="en-US" sz="1300" dirty="0"/>
                    </a:p>
                  </a:txBody>
                  <a:tcPr>
                    <a:solidFill>
                      <a:srgbClr val="CCFFCC"/>
                    </a:solidFill>
                  </a:tcPr>
                </a:tc>
              </a:tr>
            </a:tbl>
          </a:graphicData>
        </a:graphic>
      </p:graphicFrame>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25262" y="537258"/>
            <a:ext cx="2984390" cy="2238293"/>
          </a:xfrm>
          <a:prstGeom prst="rect">
            <a:avLst/>
          </a:prstGeom>
          <a:ln w="38100">
            <a:solidFill>
              <a:srgbClr val="C00000"/>
            </a:solidFill>
          </a:ln>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21803" y="3696329"/>
            <a:ext cx="2987849" cy="2066596"/>
          </a:xfrm>
          <a:prstGeom prst="rect">
            <a:avLst/>
          </a:prstGeom>
          <a:ln w="38100">
            <a:solidFill>
              <a:srgbClr val="C00000"/>
            </a:solidFill>
          </a:ln>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14343" y="1987891"/>
            <a:ext cx="1267413" cy="1267413"/>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51810" y="479146"/>
            <a:ext cx="1288074" cy="1259307"/>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564116" y="3604409"/>
            <a:ext cx="767866" cy="1224747"/>
          </a:xfrm>
          <a:prstGeom prst="rect">
            <a:avLst/>
          </a:prstGeom>
        </p:spPr>
      </p:pic>
      <p:pic>
        <p:nvPicPr>
          <p:cNvPr id="13" name="Pictur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948776" y="5178261"/>
            <a:ext cx="3998545" cy="829698"/>
          </a:xfrm>
          <a:prstGeom prst="rect">
            <a:avLst/>
          </a:prstGeom>
        </p:spPr>
      </p:pic>
      <p:pic>
        <p:nvPicPr>
          <p:cNvPr id="4" name="Sound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017380084"/>
      </p:ext>
    </p:extLst>
  </p:cSld>
  <p:clrMapOvr>
    <a:masterClrMapping/>
  </p:clrMapOvr>
  <mc:AlternateContent xmlns:mc="http://schemas.openxmlformats.org/markup-compatibility/2006" xmlns:p14="http://schemas.microsoft.com/office/powerpoint/2010/main">
    <mc:Choice Requires="p14">
      <p:transition advTm="31604">
        <p14:flythrough/>
      </p:transition>
    </mc:Choice>
    <mc:Fallback xmlns="">
      <p:transition advTm="3160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752926540"/>
              </p:ext>
            </p:extLst>
          </p:nvPr>
        </p:nvGraphicFramePr>
        <p:xfrm>
          <a:off x="201705" y="107577"/>
          <a:ext cx="11846860" cy="6420408"/>
        </p:xfrm>
        <a:graphic>
          <a:graphicData uri="http://schemas.openxmlformats.org/drawingml/2006/table">
            <a:tbl>
              <a:tblPr firstRow="1" bandRow="1">
                <a:solidFill>
                  <a:schemeClr val="accent2">
                    <a:lumMod val="60000"/>
                    <a:lumOff val="40000"/>
                  </a:schemeClr>
                </a:solidFill>
                <a:tableStyleId>{5C22544A-7EE6-4342-B048-85BDC9FD1C3A}</a:tableStyleId>
              </a:tblPr>
              <a:tblGrid>
                <a:gridCol w="2961715">
                  <a:extLst>
                    <a:ext uri="{9D8B030D-6E8A-4147-A177-3AD203B41FA5}">
                      <a16:colId xmlns:a16="http://schemas.microsoft.com/office/drawing/2014/main" xmlns="" val="4102745610"/>
                    </a:ext>
                  </a:extLst>
                </a:gridCol>
                <a:gridCol w="2961715">
                  <a:extLst>
                    <a:ext uri="{9D8B030D-6E8A-4147-A177-3AD203B41FA5}">
                      <a16:colId xmlns:a16="http://schemas.microsoft.com/office/drawing/2014/main" xmlns="" val="2411394675"/>
                    </a:ext>
                  </a:extLst>
                </a:gridCol>
                <a:gridCol w="2961715">
                  <a:extLst>
                    <a:ext uri="{9D8B030D-6E8A-4147-A177-3AD203B41FA5}">
                      <a16:colId xmlns:a16="http://schemas.microsoft.com/office/drawing/2014/main" xmlns="" val="3164886458"/>
                    </a:ext>
                  </a:extLst>
                </a:gridCol>
                <a:gridCol w="2961715">
                  <a:extLst>
                    <a:ext uri="{9D8B030D-6E8A-4147-A177-3AD203B41FA5}">
                      <a16:colId xmlns:a16="http://schemas.microsoft.com/office/drawing/2014/main" xmlns="" val="326913876"/>
                    </a:ext>
                  </a:extLst>
                </a:gridCol>
              </a:tblGrid>
              <a:tr h="1223859">
                <a:tc>
                  <a:txBody>
                    <a:bodyPr/>
                    <a:lstStyle/>
                    <a:p>
                      <a:pPr algn="ctr"/>
                      <a:r>
                        <a:rPr lang="en-US" sz="7000" dirty="0" smtClean="0">
                          <a:solidFill>
                            <a:schemeClr val="bg1"/>
                          </a:solidFill>
                        </a:rPr>
                        <a:t>S</a:t>
                      </a:r>
                    </a:p>
                    <a:p>
                      <a:pPr algn="ctr"/>
                      <a:r>
                        <a:rPr lang="en-US" sz="2000" dirty="0" smtClean="0">
                          <a:solidFill>
                            <a:schemeClr val="bg1"/>
                          </a:solidFill>
                        </a:rPr>
                        <a:t>Strengths</a:t>
                      </a:r>
                      <a:endParaRPr lang="en-US" sz="2000" dirty="0">
                        <a:solidFill>
                          <a:schemeClr val="bg1"/>
                        </a:solidFill>
                      </a:endParaRPr>
                    </a:p>
                  </a:txBody>
                  <a:tcPr>
                    <a:gradFill flip="none" rotWithShape="1">
                      <a:gsLst>
                        <a:gs pos="0">
                          <a:srgbClr val="0070C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W</a:t>
                      </a:r>
                    </a:p>
                    <a:p>
                      <a:pPr algn="ctr"/>
                      <a:r>
                        <a:rPr lang="en-US" sz="2000" dirty="0" smtClean="0">
                          <a:solidFill>
                            <a:schemeClr val="bg1"/>
                          </a:solidFill>
                        </a:rPr>
                        <a:t>Weaknesses</a:t>
                      </a:r>
                      <a:endParaRPr lang="en-US" sz="2000" dirty="0">
                        <a:solidFill>
                          <a:schemeClr val="bg1"/>
                        </a:solidFill>
                      </a:endParaRPr>
                    </a:p>
                  </a:txBody>
                  <a:tcPr>
                    <a:gradFill flip="none" rotWithShape="1">
                      <a:gsLst>
                        <a:gs pos="0">
                          <a:srgbClr val="FFFF0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O</a:t>
                      </a:r>
                      <a:br>
                        <a:rPr lang="en-US" sz="7000" dirty="0" smtClean="0">
                          <a:solidFill>
                            <a:schemeClr val="bg1"/>
                          </a:solidFill>
                        </a:rPr>
                      </a:br>
                      <a:r>
                        <a:rPr lang="en-US" sz="2000" dirty="0" smtClean="0">
                          <a:solidFill>
                            <a:schemeClr val="bg1"/>
                          </a:solidFill>
                        </a:rPr>
                        <a:t>Opportunities</a:t>
                      </a:r>
                      <a:endParaRPr lang="en-US" sz="2000" dirty="0">
                        <a:solidFill>
                          <a:schemeClr val="bg1"/>
                        </a:solidFill>
                      </a:endParaRPr>
                    </a:p>
                  </a:txBody>
                  <a:tcPr>
                    <a:gradFill flip="none" rotWithShape="1">
                      <a:gsLst>
                        <a:gs pos="0">
                          <a:srgbClr val="FF0000"/>
                        </a:gs>
                        <a:gs pos="50000">
                          <a:schemeClr val="accent1">
                            <a:shade val="67500"/>
                            <a:satMod val="115000"/>
                          </a:schemeClr>
                        </a:gs>
                        <a:gs pos="100000">
                          <a:schemeClr val="accent1">
                            <a:shade val="100000"/>
                            <a:satMod val="115000"/>
                          </a:schemeClr>
                        </a:gs>
                      </a:gsLst>
                      <a:path path="circle">
                        <a:fillToRect l="50000" t="50000" r="50000" b="50000"/>
                      </a:path>
                      <a:tileRect/>
                    </a:gradFill>
                  </a:tcPr>
                </a:tc>
                <a:tc>
                  <a:txBody>
                    <a:bodyPr/>
                    <a:lstStyle/>
                    <a:p>
                      <a:pPr algn="ctr"/>
                      <a:r>
                        <a:rPr lang="en-US" sz="7000" dirty="0" smtClean="0">
                          <a:solidFill>
                            <a:schemeClr val="bg1"/>
                          </a:solidFill>
                        </a:rPr>
                        <a:t>T</a:t>
                      </a:r>
                    </a:p>
                    <a:p>
                      <a:pPr algn="ctr"/>
                      <a:r>
                        <a:rPr lang="en-US" sz="2000" dirty="0" smtClean="0">
                          <a:solidFill>
                            <a:schemeClr val="bg1"/>
                          </a:solidFill>
                        </a:rPr>
                        <a:t>Threats</a:t>
                      </a:r>
                      <a:endParaRPr lang="en-US" sz="2000" dirty="0">
                        <a:solidFill>
                          <a:schemeClr val="bg1"/>
                        </a:solidFill>
                      </a:endParaRPr>
                    </a:p>
                  </a:txBody>
                  <a:tcPr>
                    <a:gradFill flip="none" rotWithShape="1">
                      <a:gsLst>
                        <a:gs pos="0">
                          <a:srgbClr val="00B050"/>
                        </a:gs>
                        <a:gs pos="50000">
                          <a:schemeClr val="accent1">
                            <a:shade val="67500"/>
                            <a:satMod val="115000"/>
                          </a:schemeClr>
                        </a:gs>
                        <a:gs pos="100000">
                          <a:schemeClr val="accent1">
                            <a:shade val="100000"/>
                            <a:satMod val="115000"/>
                          </a:schemeClr>
                        </a:gs>
                      </a:gsLst>
                      <a:path path="circle">
                        <a:fillToRect l="50000" t="50000" r="50000" b="50000"/>
                      </a:path>
                      <a:tileRect/>
                    </a:gradFill>
                  </a:tcPr>
                </a:tc>
                <a:extLst>
                  <a:ext uri="{0D108BD9-81ED-4DB2-BD59-A6C34878D82A}">
                    <a16:rowId xmlns:a16="http://schemas.microsoft.com/office/drawing/2014/main" xmlns="" val="2328750755"/>
                  </a:ext>
                </a:extLst>
              </a:tr>
              <a:tr h="242222">
                <a:tc>
                  <a:txBody>
                    <a:bodyPr/>
                    <a:lstStyle/>
                    <a:p>
                      <a:r>
                        <a:rPr lang="en-US" sz="1300" dirty="0" smtClean="0"/>
                        <a:t>Philippine</a:t>
                      </a:r>
                      <a:r>
                        <a:rPr lang="en-US" sz="1300" baseline="0" dirty="0" smtClean="0"/>
                        <a:t> diaspora</a:t>
                      </a:r>
                      <a:endParaRPr lang="en-US" sz="1300" dirty="0"/>
                    </a:p>
                  </a:txBody>
                  <a:tcPr>
                    <a:solidFill>
                      <a:srgbClr val="CCECFF"/>
                    </a:solidFill>
                  </a:tcPr>
                </a:tc>
                <a:tc>
                  <a:txBody>
                    <a:bodyPr/>
                    <a:lstStyle/>
                    <a:p>
                      <a:r>
                        <a:rPr lang="en-US" sz="1300" dirty="0" smtClean="0"/>
                        <a:t>Low</a:t>
                      </a:r>
                      <a:r>
                        <a:rPr lang="en-US" sz="1300" baseline="0" dirty="0" smtClean="0"/>
                        <a:t> to no brand recognition</a:t>
                      </a:r>
                      <a:endParaRPr lang="en-US" sz="1300" dirty="0"/>
                    </a:p>
                  </a:txBody>
                  <a:tcPr>
                    <a:solidFill>
                      <a:srgbClr val="FFFFCC"/>
                    </a:solidFill>
                  </a:tcPr>
                </a:tc>
                <a:tc>
                  <a:txBody>
                    <a:bodyPr/>
                    <a:lstStyle/>
                    <a:p>
                      <a:r>
                        <a:rPr lang="en-US" sz="1300" dirty="0" smtClean="0"/>
                        <a:t>Fusion Cuisine</a:t>
                      </a:r>
                      <a:endParaRPr lang="en-US" sz="1300" dirty="0"/>
                    </a:p>
                  </a:txBody>
                  <a:tcPr>
                    <a:solidFill>
                      <a:srgbClr val="FFCCCC"/>
                    </a:solidFill>
                  </a:tcPr>
                </a:tc>
                <a:tc>
                  <a:txBody>
                    <a:bodyPr/>
                    <a:lstStyle/>
                    <a:p>
                      <a:r>
                        <a:rPr lang="en-US" sz="1300" dirty="0" smtClean="0"/>
                        <a:t>Expansionary competitors</a:t>
                      </a:r>
                      <a:endParaRPr lang="en-US" sz="1300" dirty="0"/>
                    </a:p>
                  </a:txBody>
                  <a:tcPr>
                    <a:solidFill>
                      <a:srgbClr val="CCFFCC"/>
                    </a:solidFill>
                  </a:tcPr>
                </a:tc>
                <a:extLst>
                  <a:ext uri="{0D108BD9-81ED-4DB2-BD59-A6C34878D82A}">
                    <a16:rowId xmlns:a16="http://schemas.microsoft.com/office/drawing/2014/main" xmlns="" val="392645013"/>
                  </a:ext>
                </a:extLst>
              </a:tr>
              <a:tr h="40795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dirty="0" smtClean="0"/>
                        <a:t>Italian</a:t>
                      </a:r>
                      <a:r>
                        <a:rPr lang="en-US" sz="1300" baseline="0" dirty="0" smtClean="0"/>
                        <a:t> and British expansions as European litmus test</a:t>
                      </a:r>
                      <a:endParaRPr lang="en-US" sz="1300" dirty="0" smtClean="0"/>
                    </a:p>
                    <a:p>
                      <a:endParaRPr lang="en-US" sz="1300" dirty="0"/>
                    </a:p>
                  </a:txBody>
                  <a:tcPr>
                    <a:solidFill>
                      <a:srgbClr val="CCECFF"/>
                    </a:solidFill>
                  </a:tcPr>
                </a:tc>
                <a:tc>
                  <a:txBody>
                    <a:bodyPr/>
                    <a:lstStyle/>
                    <a:p>
                      <a:r>
                        <a:rPr lang="en-US" sz="1300" dirty="0" smtClean="0"/>
                        <a:t>Higher</a:t>
                      </a:r>
                      <a:r>
                        <a:rPr lang="en-US" sz="1300" baseline="0" dirty="0" smtClean="0"/>
                        <a:t> employer contributions for benefits and government programs</a:t>
                      </a:r>
                      <a:endParaRPr lang="en-US" sz="1300" dirty="0"/>
                    </a:p>
                  </a:txBody>
                  <a:tcPr>
                    <a:solidFill>
                      <a:srgbClr val="FFFFCC"/>
                    </a:solidFill>
                  </a:tcPr>
                </a:tc>
                <a:tc>
                  <a:txBody>
                    <a:bodyPr/>
                    <a:lstStyle/>
                    <a:p>
                      <a:r>
                        <a:rPr lang="en-US" sz="1300" dirty="0" smtClean="0"/>
                        <a:t>Underserved</a:t>
                      </a:r>
                      <a:r>
                        <a:rPr lang="en-US" sz="1300" baseline="0" dirty="0" smtClean="0"/>
                        <a:t> markets</a:t>
                      </a:r>
                      <a:endParaRPr lang="en-US" sz="1300" dirty="0"/>
                    </a:p>
                  </a:txBody>
                  <a:tcPr>
                    <a:solidFill>
                      <a:srgbClr val="FFCCCC"/>
                    </a:solidFill>
                  </a:tcPr>
                </a:tc>
                <a:tc>
                  <a:txBody>
                    <a:bodyPr/>
                    <a:lstStyle/>
                    <a:p>
                      <a:r>
                        <a:rPr lang="en-US" sz="1300" dirty="0" smtClean="0"/>
                        <a:t>More stringent</a:t>
                      </a:r>
                      <a:r>
                        <a:rPr lang="en-US" sz="1300" baseline="0" dirty="0" smtClean="0"/>
                        <a:t> labor and environmental regulations</a:t>
                      </a:r>
                      <a:endParaRPr lang="en-US" sz="1300" dirty="0"/>
                    </a:p>
                  </a:txBody>
                  <a:tcPr>
                    <a:solidFill>
                      <a:srgbClr val="CCFFCC"/>
                    </a:solidFill>
                  </a:tcPr>
                </a:tc>
                <a:extLst>
                  <a:ext uri="{0D108BD9-81ED-4DB2-BD59-A6C34878D82A}">
                    <a16:rowId xmlns:a16="http://schemas.microsoft.com/office/drawing/2014/main" xmlns="" val="557139243"/>
                  </a:ext>
                </a:extLst>
              </a:tr>
              <a:tr h="57368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dirty="0" smtClean="0"/>
                        <a:t>Familiarity with EU legislation</a:t>
                      </a:r>
                    </a:p>
                  </a:txBody>
                  <a:tcPr>
                    <a:solidFill>
                      <a:srgbClr val="CCECFF"/>
                    </a:solidFill>
                  </a:tcPr>
                </a:tc>
                <a:tc>
                  <a:txBody>
                    <a:bodyPr/>
                    <a:lstStyle/>
                    <a:p>
                      <a:r>
                        <a:rPr lang="en-US" sz="1300" dirty="0" smtClean="0"/>
                        <a:t>S</a:t>
                      </a:r>
                      <a:r>
                        <a:rPr lang="en-US" sz="1300" baseline="0" dirty="0" smtClean="0"/>
                        <a:t>egment market to cater for rural areas</a:t>
                      </a:r>
                      <a:endParaRPr lang="en-US" sz="1300" dirty="0"/>
                    </a:p>
                  </a:txBody>
                  <a:tcPr>
                    <a:solidFill>
                      <a:srgbClr val="FFFFCC"/>
                    </a:solidFill>
                  </a:tcPr>
                </a:tc>
                <a:tc>
                  <a:txBody>
                    <a:bodyPr/>
                    <a:lstStyle/>
                    <a:p>
                      <a:r>
                        <a:rPr lang="en-US" sz="1300" dirty="0" smtClean="0"/>
                        <a:t>New player media coverage</a:t>
                      </a:r>
                      <a:endParaRPr lang="en-US" sz="1300" dirty="0"/>
                    </a:p>
                  </a:txBody>
                  <a:tcPr>
                    <a:solidFill>
                      <a:srgbClr val="FFCCCC"/>
                    </a:solidFill>
                  </a:tcPr>
                </a:tc>
                <a:tc>
                  <a:txBody>
                    <a:bodyPr/>
                    <a:lstStyle/>
                    <a:p>
                      <a:r>
                        <a:rPr lang="en-US" sz="1300" dirty="0" smtClean="0"/>
                        <a:t>More</a:t>
                      </a:r>
                      <a:r>
                        <a:rPr lang="en-US" sz="1300" baseline="0" dirty="0" smtClean="0"/>
                        <a:t> time afforded to competitors in lean and community engagement</a:t>
                      </a:r>
                      <a:endParaRPr lang="en-US" sz="1300" dirty="0"/>
                    </a:p>
                  </a:txBody>
                  <a:tcPr>
                    <a:solidFill>
                      <a:srgbClr val="CCFFCC"/>
                    </a:solidFill>
                  </a:tcPr>
                </a:tc>
                <a:extLst>
                  <a:ext uri="{0D108BD9-81ED-4DB2-BD59-A6C34878D82A}">
                    <a16:rowId xmlns:a16="http://schemas.microsoft.com/office/drawing/2014/main" xmlns="" val="3094450536"/>
                  </a:ext>
                </a:extLst>
              </a:tr>
              <a:tr h="40795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dirty="0" smtClean="0"/>
                        <a:t>English-speaking corporate services</a:t>
                      </a:r>
                    </a:p>
                    <a:p>
                      <a:endParaRPr lang="en-US" sz="1300" dirty="0"/>
                    </a:p>
                  </a:txBody>
                  <a:tcPr>
                    <a:solidFill>
                      <a:srgbClr val="CCECFF"/>
                    </a:solidFill>
                  </a:tcPr>
                </a:tc>
                <a:tc>
                  <a:txBody>
                    <a:bodyPr/>
                    <a:lstStyle/>
                    <a:p>
                      <a:r>
                        <a:rPr lang="en-US" sz="1300" dirty="0" smtClean="0"/>
                        <a:t>More precise</a:t>
                      </a:r>
                      <a:r>
                        <a:rPr lang="en-US" sz="1300" baseline="0" dirty="0" smtClean="0"/>
                        <a:t> nutritional information to meet EU regulations and expectations</a:t>
                      </a:r>
                      <a:endParaRPr lang="en-US" sz="1300" dirty="0"/>
                    </a:p>
                  </a:txBody>
                  <a:tcPr>
                    <a:solidFill>
                      <a:srgbClr val="FFFFCC"/>
                    </a:solidFill>
                  </a:tcPr>
                </a:tc>
                <a:tc>
                  <a:txBody>
                    <a:bodyPr/>
                    <a:lstStyle/>
                    <a:p>
                      <a:r>
                        <a:rPr lang="en-US" sz="1300" dirty="0" smtClean="0"/>
                        <a:t>Attract</a:t>
                      </a:r>
                      <a:r>
                        <a:rPr lang="en-US" sz="1300" baseline="0" dirty="0" smtClean="0"/>
                        <a:t> younger customers</a:t>
                      </a:r>
                      <a:endParaRPr lang="en-US" sz="1300" dirty="0"/>
                    </a:p>
                  </a:txBody>
                  <a:tcPr>
                    <a:solidFill>
                      <a:srgbClr val="FFCCCC"/>
                    </a:solidFill>
                  </a:tcPr>
                </a:tc>
                <a:tc>
                  <a:txBody>
                    <a:bodyPr/>
                    <a:lstStyle/>
                    <a:p>
                      <a:r>
                        <a:rPr lang="en-US" sz="1300" dirty="0" smtClean="0"/>
                        <a:t>Currency rates: Difficulties in profit forecasting from global volatility</a:t>
                      </a:r>
                      <a:endParaRPr lang="en-US" sz="1300" dirty="0"/>
                    </a:p>
                  </a:txBody>
                  <a:tcPr>
                    <a:solidFill>
                      <a:srgbClr val="CCFFCC"/>
                    </a:solidFill>
                  </a:tcPr>
                </a:tc>
                <a:extLst>
                  <a:ext uri="{0D108BD9-81ED-4DB2-BD59-A6C34878D82A}">
                    <a16:rowId xmlns:a16="http://schemas.microsoft.com/office/drawing/2014/main" xmlns="" val="3380864590"/>
                  </a:ext>
                </a:extLst>
              </a:tr>
              <a:tr h="242222">
                <a:tc>
                  <a:txBody>
                    <a:bodyPr/>
                    <a:lstStyle/>
                    <a:p>
                      <a:r>
                        <a:rPr lang="en-US" sz="1300" dirty="0" smtClean="0"/>
                        <a:t>Leverage </a:t>
                      </a:r>
                      <a:r>
                        <a:rPr lang="en-US" sz="1300" baseline="0" dirty="0" smtClean="0"/>
                        <a:t>cultural diffusion from refugees and immigrants</a:t>
                      </a:r>
                      <a:endParaRPr lang="en-US" sz="1300" dirty="0"/>
                    </a:p>
                  </a:txBody>
                  <a:tcPr>
                    <a:solidFill>
                      <a:srgbClr val="CCECFF"/>
                    </a:solidFill>
                  </a:tcPr>
                </a:tc>
                <a:tc>
                  <a:txBody>
                    <a:bodyPr/>
                    <a:lstStyle/>
                    <a:p>
                      <a:r>
                        <a:rPr lang="en-US" sz="1300" dirty="0" smtClean="0"/>
                        <a:t>Pivotal rollout</a:t>
                      </a:r>
                      <a:r>
                        <a:rPr lang="en-US" sz="1300" baseline="0" dirty="0" smtClean="0"/>
                        <a:t> in corporate branding</a:t>
                      </a:r>
                      <a:endParaRPr lang="en-US" sz="1300" dirty="0"/>
                    </a:p>
                  </a:txBody>
                  <a:tcPr>
                    <a:solidFill>
                      <a:srgbClr val="FFFFCC"/>
                    </a:solidFill>
                  </a:tcPr>
                </a:tc>
                <a:tc>
                  <a:txBody>
                    <a:bodyPr/>
                    <a:lstStyle/>
                    <a:p>
                      <a:r>
                        <a:rPr lang="en-US" sz="1300" dirty="0" smtClean="0"/>
                        <a:t>Low Inflation (CPI) and high PPP</a:t>
                      </a:r>
                      <a:endParaRPr lang="en-US" sz="1300" dirty="0"/>
                    </a:p>
                  </a:txBody>
                  <a:tcPr>
                    <a:solidFill>
                      <a:srgbClr val="FFCCCC"/>
                    </a:solidFill>
                  </a:tcPr>
                </a:tc>
                <a:tc>
                  <a:txBody>
                    <a:bodyPr/>
                    <a:lstStyle/>
                    <a:p>
                      <a:r>
                        <a:rPr lang="en-US" sz="1300" dirty="0" smtClean="0"/>
                        <a:t>Universal</a:t>
                      </a:r>
                      <a:r>
                        <a:rPr lang="en-US" sz="1300" baseline="0" dirty="0" smtClean="0"/>
                        <a:t> payment methods</a:t>
                      </a:r>
                      <a:endParaRPr lang="en-US" sz="1300" dirty="0"/>
                    </a:p>
                  </a:txBody>
                  <a:tcPr>
                    <a:solidFill>
                      <a:srgbClr val="CCFFCC"/>
                    </a:solidFill>
                  </a:tcPr>
                </a:tc>
                <a:extLst>
                  <a:ext uri="{0D108BD9-81ED-4DB2-BD59-A6C34878D82A}">
                    <a16:rowId xmlns:a16="http://schemas.microsoft.com/office/drawing/2014/main" xmlns="" val="2085012733"/>
                  </a:ext>
                </a:extLst>
              </a:tr>
              <a:tr h="573684">
                <a:tc>
                  <a:txBody>
                    <a:bodyPr/>
                    <a:lstStyle/>
                    <a:p>
                      <a:r>
                        <a:rPr lang="en-US" sz="1300" dirty="0" smtClean="0"/>
                        <a:t>Leverage availability of</a:t>
                      </a:r>
                      <a:r>
                        <a:rPr lang="en-US" sz="1300" baseline="0" dirty="0" smtClean="0"/>
                        <a:t> labor from new immigrants and refugees &amp; trades-based education</a:t>
                      </a:r>
                      <a:endParaRPr lang="en-US" sz="1300" dirty="0"/>
                    </a:p>
                  </a:txBody>
                  <a:tcPr>
                    <a:solidFill>
                      <a:srgbClr val="CCECFF"/>
                    </a:solidFill>
                  </a:tcPr>
                </a:tc>
                <a:tc>
                  <a:txBody>
                    <a:bodyPr/>
                    <a:lstStyle/>
                    <a:p>
                      <a:r>
                        <a:rPr lang="en-US" sz="1300" dirty="0" smtClean="0"/>
                        <a:t>Leverage</a:t>
                      </a:r>
                      <a:r>
                        <a:rPr lang="en-US" sz="1300" baseline="0" dirty="0" smtClean="0"/>
                        <a:t> Just-In-Time production while quickly upscaling operations with increased demand</a:t>
                      </a:r>
                      <a:endParaRPr lang="en-US" sz="1300" dirty="0"/>
                    </a:p>
                  </a:txBody>
                  <a:tcPr>
                    <a:solidFill>
                      <a:srgbClr val="FFFFCC"/>
                    </a:solidFill>
                  </a:tcPr>
                </a:tc>
                <a:tc>
                  <a:txBody>
                    <a:bodyPr/>
                    <a:lstStyle/>
                    <a:p>
                      <a:r>
                        <a:rPr lang="en-US" sz="1300" dirty="0" smtClean="0"/>
                        <a:t>Cosmopolitan large</a:t>
                      </a:r>
                      <a:r>
                        <a:rPr lang="en-US" sz="1300" baseline="0" dirty="0" smtClean="0"/>
                        <a:t> German cities with global outlook</a:t>
                      </a:r>
                      <a:endParaRPr lang="en-US" sz="1300" dirty="0"/>
                    </a:p>
                  </a:txBody>
                  <a:tcPr>
                    <a:solidFill>
                      <a:srgbClr val="FFCCCC"/>
                    </a:solidFill>
                  </a:tcPr>
                </a:tc>
                <a:tc>
                  <a:txBody>
                    <a:bodyPr/>
                    <a:lstStyle/>
                    <a:p>
                      <a:r>
                        <a:rPr lang="en-US" sz="1300" dirty="0" smtClean="0"/>
                        <a:t>Global pricing</a:t>
                      </a:r>
                      <a:r>
                        <a:rPr lang="en-US" sz="1300" baseline="0" dirty="0" smtClean="0"/>
                        <a:t> strategy especially in EU</a:t>
                      </a:r>
                      <a:endParaRPr lang="en-US" sz="1300" dirty="0"/>
                    </a:p>
                  </a:txBody>
                  <a:tcPr>
                    <a:solidFill>
                      <a:srgbClr val="CCFFCC"/>
                    </a:solidFill>
                  </a:tcPr>
                </a:tc>
                <a:extLst>
                  <a:ext uri="{0D108BD9-81ED-4DB2-BD59-A6C34878D82A}">
                    <a16:rowId xmlns:a16="http://schemas.microsoft.com/office/drawing/2014/main" xmlns="" val="1319674219"/>
                  </a:ext>
                </a:extLst>
              </a:tr>
              <a:tr h="573684">
                <a:tc>
                  <a:txBody>
                    <a:bodyPr/>
                    <a:lstStyle/>
                    <a:p>
                      <a:r>
                        <a:rPr lang="en-US" sz="1300" dirty="0" smtClean="0"/>
                        <a:t>Fewer natural disaster</a:t>
                      </a:r>
                      <a:r>
                        <a:rPr lang="en-US" sz="1300" baseline="0" dirty="0" smtClean="0"/>
                        <a:t> risks means fewer insurance costs</a:t>
                      </a:r>
                      <a:endParaRPr lang="en-US" sz="1300" dirty="0"/>
                    </a:p>
                  </a:txBody>
                  <a:tcPr>
                    <a:solidFill>
                      <a:srgbClr val="CCECFF"/>
                    </a:solidFill>
                  </a:tcPr>
                </a:tc>
                <a:tc>
                  <a:txBody>
                    <a:bodyPr/>
                    <a:lstStyle/>
                    <a:p>
                      <a:endParaRPr lang="en-US" sz="1300"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smtClean="0"/>
                        <a:t>Clean</a:t>
                      </a:r>
                      <a:r>
                        <a:rPr lang="en-US" sz="1300" baseline="0" dirty="0" smtClean="0"/>
                        <a:t> slate with vendors and partners</a:t>
                      </a:r>
                      <a:endParaRPr lang="en-US" sz="1300" dirty="0" smtClean="0"/>
                    </a:p>
                  </a:txBody>
                  <a:tcPr>
                    <a:solidFill>
                      <a:srgbClr val="FFCCCC"/>
                    </a:solidFill>
                  </a:tcPr>
                </a:tc>
                <a:tc>
                  <a:txBody>
                    <a:bodyPr/>
                    <a:lstStyle/>
                    <a:p>
                      <a:r>
                        <a:rPr lang="en-US" sz="1300" dirty="0" smtClean="0"/>
                        <a:t>Communication difficulties and cultural differences</a:t>
                      </a:r>
                      <a:endParaRPr lang="en-US" sz="1300" dirty="0"/>
                    </a:p>
                  </a:txBody>
                  <a:tcPr>
                    <a:solidFill>
                      <a:srgbClr val="CCFFCC"/>
                    </a:solidFill>
                  </a:tcPr>
                </a:tc>
                <a:extLst>
                  <a:ext uri="{0D108BD9-81ED-4DB2-BD59-A6C34878D82A}">
                    <a16:rowId xmlns:a16="http://schemas.microsoft.com/office/drawing/2014/main" xmlns="" val="636158793"/>
                  </a:ext>
                </a:extLst>
              </a:tr>
              <a:tr h="452301">
                <a:tc>
                  <a:txBody>
                    <a:bodyPr/>
                    <a:lstStyle/>
                    <a:p>
                      <a:endParaRPr lang="en-US" sz="1300" dirty="0"/>
                    </a:p>
                  </a:txBody>
                  <a:tcPr>
                    <a:solidFill>
                      <a:schemeClr val="bg1"/>
                    </a:solidFill>
                  </a:tcPr>
                </a:tc>
                <a:tc>
                  <a:txBody>
                    <a:bodyPr/>
                    <a:lstStyle/>
                    <a:p>
                      <a:endParaRPr lang="en-US" sz="1300" dirty="0"/>
                    </a:p>
                  </a:txBody>
                  <a:tcPr>
                    <a:solidFill>
                      <a:schemeClr val="bg1"/>
                    </a:solidFill>
                  </a:tcPr>
                </a:tc>
                <a:tc>
                  <a:txBody>
                    <a:bodyPr/>
                    <a:lstStyle/>
                    <a:p>
                      <a:pPr marL="0" indent="0">
                        <a:buFont typeface="Arial" charset="0"/>
                        <a:buNone/>
                      </a:pPr>
                      <a:r>
                        <a:rPr lang="en-US" sz="1300" dirty="0" smtClean="0"/>
                        <a:t>Increasing population</a:t>
                      </a:r>
                      <a:r>
                        <a:rPr lang="en-US" sz="1300" baseline="0" dirty="0" smtClean="0"/>
                        <a:t> appetite for fast food</a:t>
                      </a:r>
                      <a:endParaRPr lang="en-US" sz="1300" dirty="0"/>
                    </a:p>
                  </a:txBody>
                  <a:tcPr>
                    <a:solidFill>
                      <a:srgbClr val="FFCCCC"/>
                    </a:solidFill>
                  </a:tcPr>
                </a:tc>
                <a:tc>
                  <a:txBody>
                    <a:bodyPr/>
                    <a:lstStyle/>
                    <a:p>
                      <a:r>
                        <a:rPr lang="en-US" sz="1300" dirty="0" smtClean="0"/>
                        <a:t>Connecting global environmental</a:t>
                      </a:r>
                      <a:r>
                        <a:rPr lang="en-US" sz="1300" baseline="0" dirty="0" smtClean="0"/>
                        <a:t> issues, CSR, and corporate branding</a:t>
                      </a:r>
                      <a:endParaRPr lang="en-US" sz="1300" dirty="0"/>
                    </a:p>
                  </a:txBody>
                  <a:tcPr>
                    <a:solidFill>
                      <a:srgbClr val="CCFFCC"/>
                    </a:solidFill>
                  </a:tcPr>
                </a:tc>
                <a:extLst>
                  <a:ext uri="{0D108BD9-81ED-4DB2-BD59-A6C34878D82A}">
                    <a16:rowId xmlns:a16="http://schemas.microsoft.com/office/drawing/2014/main" xmlns="" val="430863402"/>
                  </a:ext>
                </a:extLst>
              </a:tr>
              <a:tr h="573684">
                <a:tc>
                  <a:txBody>
                    <a:bodyPr/>
                    <a:lstStyle/>
                    <a:p>
                      <a:endParaRPr lang="en-US" sz="1300" dirty="0"/>
                    </a:p>
                  </a:txBody>
                  <a:tcPr>
                    <a:solidFill>
                      <a:schemeClr val="bg1"/>
                    </a:solidFill>
                  </a:tcPr>
                </a:tc>
                <a:tc>
                  <a:txBody>
                    <a:bodyPr/>
                    <a:lstStyle/>
                    <a:p>
                      <a:endParaRPr lang="en-US" sz="1300"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smtClean="0"/>
                        <a:t>More</a:t>
                      </a:r>
                      <a:r>
                        <a:rPr lang="en-US" sz="1300" baseline="0" dirty="0" smtClean="0"/>
                        <a:t> stringent environmental regulations and consumer protections translate to healthier products</a:t>
                      </a:r>
                      <a:endParaRPr lang="en-US" sz="1300" dirty="0" smtClean="0"/>
                    </a:p>
                  </a:txBody>
                  <a:tcPr>
                    <a:solidFill>
                      <a:srgbClr val="FFCCCC"/>
                    </a:solidFill>
                  </a:tcPr>
                </a:tc>
                <a:tc>
                  <a:txBody>
                    <a:bodyPr/>
                    <a:lstStyle/>
                    <a:p>
                      <a:r>
                        <a:rPr lang="en-US" sz="1300" dirty="0" smtClean="0"/>
                        <a:t>International accounting: different tax systems, rates, and compliance requirements</a:t>
                      </a:r>
                      <a:endParaRPr lang="en-US" sz="1300" dirty="0"/>
                    </a:p>
                  </a:txBody>
                  <a:tcPr>
                    <a:solidFill>
                      <a:srgbClr val="CCFFCC"/>
                    </a:solidFill>
                  </a:tcPr>
                </a:tc>
                <a:extLst>
                  <a:ext uri="{0D108BD9-81ED-4DB2-BD59-A6C34878D82A}">
                    <a16:rowId xmlns:a16="http://schemas.microsoft.com/office/drawing/2014/main" xmlns="" val="3038148185"/>
                  </a:ext>
                </a:extLst>
              </a:tr>
            </a:tbl>
          </a:graphicData>
        </a:graphic>
      </p:graphicFrame>
      <p:pic>
        <p:nvPicPr>
          <p:cNvPr id="2" name="Sound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611009497"/>
      </p:ext>
    </p:extLst>
  </p:cSld>
  <p:clrMapOvr>
    <a:masterClrMapping/>
  </p:clrMapOvr>
  <mc:AlternateContent xmlns:mc="http://schemas.openxmlformats.org/markup-compatibility/2006" xmlns:p15="http://schemas.microsoft.com/office/powerpoint/2012/main">
    <mc:Choice Requires="p15">
      <p:transition spd="slow" advTm="259">
        <p15:prstTrans prst="drape"/>
      </p:transition>
    </mc:Choice>
    <mc:Fallback xmlns="">
      <p:transition spd="slow" advTm="2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TOWS Matrix</a:t>
            </a:r>
            <a:endParaRPr lang="en-US" dirty="0"/>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dirty="0" smtClean="0"/>
              <a:t>Use after SWOT analysis</a:t>
            </a:r>
          </a:p>
          <a:p>
            <a:pPr marL="457200" indent="-457200">
              <a:buFont typeface="+mj-lt"/>
              <a:buAutoNum type="arabicPeriod"/>
            </a:pPr>
            <a:r>
              <a:rPr lang="en-US" dirty="0"/>
              <a:t>Generate, compare, and select strategies</a:t>
            </a:r>
          </a:p>
          <a:p>
            <a:pPr marL="457200" indent="-457200">
              <a:buFont typeface="+mj-lt"/>
              <a:buAutoNum type="arabicPeriod"/>
            </a:pPr>
            <a:r>
              <a:rPr lang="en-US" dirty="0" smtClean="0"/>
              <a:t>Helps consider how to use the external environment to organization’s strategic advantage</a:t>
            </a:r>
          </a:p>
          <a:p>
            <a:pPr marL="457200" indent="-457200">
              <a:buFont typeface="+mj-lt"/>
              <a:buAutoNum type="arabicPeriod"/>
            </a:pPr>
            <a:r>
              <a:rPr lang="en-US" dirty="0" smtClean="0"/>
              <a:t>Identify strategic options available</a:t>
            </a:r>
          </a:p>
          <a:p>
            <a:pPr marL="0" indent="0">
              <a:buNone/>
            </a:pPr>
            <a:endParaRPr lang="en-US" dirty="0"/>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395769306"/>
      </p:ext>
    </p:extLst>
  </p:cSld>
  <p:clrMapOvr>
    <a:masterClrMapping/>
  </p:clrMapOvr>
  <mc:AlternateContent xmlns:mc="http://schemas.openxmlformats.org/markup-compatibility/2006" xmlns:p14="http://schemas.microsoft.com/office/powerpoint/2010/main">
    <mc:Choice Requires="p14">
      <p:transition spd="slow" p14:dur="2000" advTm="9875"/>
    </mc:Choice>
    <mc:Fallback xmlns="">
      <p:transition spd="slow" advTm="98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11" name="Table 10"/>
          <p:cNvGraphicFramePr>
            <a:graphicFrameLocks noGrp="1"/>
          </p:cNvGraphicFramePr>
          <p:nvPr>
            <p:extLst>
              <p:ext uri="{D42A27DB-BD31-4B8C-83A1-F6EECF244321}">
                <p14:modId xmlns:p14="http://schemas.microsoft.com/office/powerpoint/2010/main" val="565114873"/>
              </p:ext>
            </p:extLst>
          </p:nvPr>
        </p:nvGraphicFramePr>
        <p:xfrm>
          <a:off x="228448" y="123709"/>
          <a:ext cx="11791665" cy="6582837"/>
        </p:xfrm>
        <a:graphic>
          <a:graphicData uri="http://schemas.openxmlformats.org/drawingml/2006/table">
            <a:tbl>
              <a:tblPr firstRow="1" bandRow="1">
                <a:tableStyleId>{69CF1AB2-1976-4502-BF36-3FF5EA218861}</a:tableStyleId>
              </a:tblPr>
              <a:tblGrid>
                <a:gridCol w="458568">
                  <a:extLst>
                    <a:ext uri="{9D8B030D-6E8A-4147-A177-3AD203B41FA5}">
                      <a16:colId xmlns:a16="http://schemas.microsoft.com/office/drawing/2014/main" xmlns="" val="2261473674"/>
                    </a:ext>
                  </a:extLst>
                </a:gridCol>
                <a:gridCol w="5554639">
                  <a:extLst>
                    <a:ext uri="{9D8B030D-6E8A-4147-A177-3AD203B41FA5}">
                      <a16:colId xmlns:a16="http://schemas.microsoft.com/office/drawing/2014/main" xmlns="" val="2364613988"/>
                    </a:ext>
                  </a:extLst>
                </a:gridCol>
                <a:gridCol w="5778458">
                  <a:extLst>
                    <a:ext uri="{9D8B030D-6E8A-4147-A177-3AD203B41FA5}">
                      <a16:colId xmlns:a16="http://schemas.microsoft.com/office/drawing/2014/main" xmlns="" val="100017292"/>
                    </a:ext>
                  </a:extLst>
                </a:gridCol>
              </a:tblGrid>
              <a:tr h="528716">
                <a:tc>
                  <a:txBody>
                    <a:bodyPr/>
                    <a:lstStyle/>
                    <a:p>
                      <a:endParaRPr lang="en-US" dirty="0"/>
                    </a:p>
                  </a:txBody>
                  <a:tcPr/>
                </a:tc>
                <a:tc>
                  <a:txBody>
                    <a:bodyPr/>
                    <a:lstStyle/>
                    <a:p>
                      <a:pPr algn="ctr"/>
                      <a:r>
                        <a:rPr lang="en-US" sz="2200" b="1" dirty="0" smtClean="0"/>
                        <a:t>Strengths (S)</a:t>
                      </a:r>
                      <a:endParaRPr lang="en-US" sz="2200" b="1" dirty="0"/>
                    </a:p>
                  </a:txBody>
                  <a:tcPr/>
                </a:tc>
                <a:tc>
                  <a:txBody>
                    <a:bodyPr/>
                    <a:lstStyle/>
                    <a:p>
                      <a:pPr algn="ctr"/>
                      <a:r>
                        <a:rPr lang="en-US" sz="2200" b="1" dirty="0" smtClean="0"/>
                        <a:t>Weaknesses (W)</a:t>
                      </a:r>
                      <a:endParaRPr lang="en-US" sz="2200" b="1" dirty="0"/>
                    </a:p>
                  </a:txBody>
                  <a:tcPr/>
                </a:tc>
                <a:extLst>
                  <a:ext uri="{0D108BD9-81ED-4DB2-BD59-A6C34878D82A}">
                    <a16:rowId xmlns:a16="http://schemas.microsoft.com/office/drawing/2014/main" xmlns="" val="3663126120"/>
                  </a:ext>
                </a:extLst>
              </a:tr>
              <a:tr h="3280605">
                <a:tc>
                  <a:txBody>
                    <a:bodyPr/>
                    <a:lstStyle/>
                    <a:p>
                      <a:endParaRPr lang="en-US" sz="1800" dirty="0"/>
                    </a:p>
                  </a:txBody>
                  <a:tcPr/>
                </a:tc>
                <a:tc>
                  <a:txBody>
                    <a:bodyPr/>
                    <a:lstStyle/>
                    <a:p>
                      <a:pPr marL="342900" indent="-342900">
                        <a:buFont typeface="+mj-lt"/>
                        <a:buAutoNum type="arabicPeriod"/>
                      </a:pPr>
                      <a:endParaRPr lang="en-US" sz="1500" b="1" u="sng" baseline="0" dirty="0" smtClean="0"/>
                    </a:p>
                  </a:txBody>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lang="en-US" sz="1500" baseline="0" dirty="0" smtClean="0"/>
                    </a:p>
                  </a:txBody>
                  <a:tcPr/>
                </a:tc>
                <a:extLst>
                  <a:ext uri="{0D108BD9-81ED-4DB2-BD59-A6C34878D82A}">
                    <a16:rowId xmlns:a16="http://schemas.microsoft.com/office/drawing/2014/main" xmlns="" val="639878991"/>
                  </a:ext>
                </a:extLst>
              </a:tr>
              <a:tr h="2773516">
                <a:tc>
                  <a:txBody>
                    <a:bodyPr/>
                    <a:lstStyle/>
                    <a:p>
                      <a:endParaRPr lang="en-US" dirty="0"/>
                    </a:p>
                  </a:txBody>
                  <a:tcPr/>
                </a:tc>
                <a:tc>
                  <a:txBody>
                    <a:bodyPr/>
                    <a:lstStyle/>
                    <a:p>
                      <a:pPr marL="342900" indent="-342900">
                        <a:buFont typeface="+mj-lt"/>
                        <a:buAutoNum type="arabicPeriod"/>
                      </a:pPr>
                      <a:endParaRPr lang="en-US" sz="1500" dirty="0"/>
                    </a:p>
                  </a:txBody>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lang="en-US" sz="1500" b="1" u="sng" baseline="0" dirty="0" smtClean="0"/>
                    </a:p>
                  </a:txBody>
                  <a:tcPr/>
                </a:tc>
                <a:extLst>
                  <a:ext uri="{0D108BD9-81ED-4DB2-BD59-A6C34878D82A}">
                    <a16:rowId xmlns:a16="http://schemas.microsoft.com/office/drawing/2014/main" xmlns="" val="331696784"/>
                  </a:ext>
                </a:extLst>
              </a:tr>
            </a:tbl>
          </a:graphicData>
        </a:graphic>
      </p:graphicFrame>
      <p:sp>
        <p:nvSpPr>
          <p:cNvPr id="9" name="TextBox 8"/>
          <p:cNvSpPr txBox="1"/>
          <p:nvPr/>
        </p:nvSpPr>
        <p:spPr>
          <a:xfrm rot="16200000">
            <a:off x="-625261" y="1768838"/>
            <a:ext cx="2265529" cy="430887"/>
          </a:xfrm>
          <a:prstGeom prst="rect">
            <a:avLst/>
          </a:prstGeom>
          <a:noFill/>
        </p:spPr>
        <p:txBody>
          <a:bodyPr wrap="square" rtlCol="0">
            <a:spAutoFit/>
          </a:bodyPr>
          <a:lstStyle/>
          <a:p>
            <a:pPr algn="ctr"/>
            <a:r>
              <a:rPr lang="en-US" sz="2200" b="1" dirty="0" smtClean="0"/>
              <a:t>Opportunities (O)</a:t>
            </a:r>
            <a:endParaRPr lang="en-US" sz="2200" b="1" dirty="0"/>
          </a:p>
        </p:txBody>
      </p:sp>
      <p:sp>
        <p:nvSpPr>
          <p:cNvPr id="7" name="TextBox 6"/>
          <p:cNvSpPr txBox="1"/>
          <p:nvPr/>
        </p:nvSpPr>
        <p:spPr>
          <a:xfrm rot="16200000">
            <a:off x="-318189" y="4813754"/>
            <a:ext cx="1651383" cy="430887"/>
          </a:xfrm>
          <a:prstGeom prst="rect">
            <a:avLst/>
          </a:prstGeom>
          <a:noFill/>
        </p:spPr>
        <p:txBody>
          <a:bodyPr wrap="square" rtlCol="0">
            <a:spAutoFit/>
          </a:bodyPr>
          <a:lstStyle/>
          <a:p>
            <a:pPr algn="ctr"/>
            <a:r>
              <a:rPr lang="en-US" sz="2200" b="1" dirty="0" smtClean="0"/>
              <a:t>Threats (T)</a:t>
            </a:r>
            <a:endParaRPr lang="en-US" sz="2200" b="1" dirty="0"/>
          </a:p>
        </p:txBody>
      </p:sp>
      <p:sp>
        <p:nvSpPr>
          <p:cNvPr id="3" name="TextBox 2"/>
          <p:cNvSpPr txBox="1"/>
          <p:nvPr/>
        </p:nvSpPr>
        <p:spPr>
          <a:xfrm>
            <a:off x="1398494" y="168399"/>
            <a:ext cx="3792071" cy="3631763"/>
          </a:xfrm>
          <a:prstGeom prst="rect">
            <a:avLst/>
          </a:prstGeom>
          <a:noFill/>
          <a:effectLst>
            <a:outerShdw blurRad="50800" dist="50800" dir="5400000" algn="ctr" rotWithShape="0">
              <a:srgbClr val="000000"/>
            </a:outerShdw>
          </a:effectLst>
        </p:spPr>
        <p:txBody>
          <a:bodyPr wrap="square" rtlCol="0">
            <a:spAutoFit/>
          </a:bodyPr>
          <a:lstStyle/>
          <a:p>
            <a:pPr algn="ctr"/>
            <a:r>
              <a:rPr lang="en-US" sz="23000" dirty="0" smtClean="0">
                <a:solidFill>
                  <a:schemeClr val="bg1">
                    <a:alpha val="14000"/>
                  </a:schemeClr>
                </a:solidFill>
              </a:rPr>
              <a:t>SO</a:t>
            </a:r>
            <a:endParaRPr lang="en-US" sz="23000" dirty="0">
              <a:solidFill>
                <a:schemeClr val="bg1">
                  <a:alpha val="14000"/>
                </a:schemeClr>
              </a:solidFill>
            </a:endParaRPr>
          </a:p>
        </p:txBody>
      </p:sp>
      <p:sp>
        <p:nvSpPr>
          <p:cNvPr id="8" name="TextBox 7"/>
          <p:cNvSpPr txBox="1"/>
          <p:nvPr/>
        </p:nvSpPr>
        <p:spPr>
          <a:xfrm>
            <a:off x="6833015" y="286603"/>
            <a:ext cx="4754881" cy="3631763"/>
          </a:xfrm>
          <a:prstGeom prst="rect">
            <a:avLst/>
          </a:prstGeom>
          <a:noFill/>
          <a:effectLst>
            <a:outerShdw blurRad="50800" dist="50800" dir="5400000" algn="ctr" rotWithShape="0">
              <a:srgbClr val="000000"/>
            </a:outerShdw>
          </a:effectLst>
        </p:spPr>
        <p:txBody>
          <a:bodyPr wrap="square" rtlCol="0">
            <a:spAutoFit/>
          </a:bodyPr>
          <a:lstStyle/>
          <a:p>
            <a:pPr algn="ctr"/>
            <a:r>
              <a:rPr lang="en-US" sz="23000" smtClean="0">
                <a:solidFill>
                  <a:schemeClr val="bg1">
                    <a:alpha val="14000"/>
                  </a:schemeClr>
                </a:solidFill>
              </a:rPr>
              <a:t>WO</a:t>
            </a:r>
            <a:endParaRPr lang="en-US" sz="23000" dirty="0">
              <a:solidFill>
                <a:schemeClr val="bg1">
                  <a:alpha val="14000"/>
                </a:schemeClr>
              </a:solidFill>
            </a:endParaRPr>
          </a:p>
        </p:txBody>
      </p:sp>
      <p:sp>
        <p:nvSpPr>
          <p:cNvPr id="12" name="TextBox 11"/>
          <p:cNvSpPr txBox="1"/>
          <p:nvPr/>
        </p:nvSpPr>
        <p:spPr>
          <a:xfrm>
            <a:off x="1294386" y="3415127"/>
            <a:ext cx="3792071" cy="3631763"/>
          </a:xfrm>
          <a:prstGeom prst="rect">
            <a:avLst/>
          </a:prstGeom>
          <a:noFill/>
          <a:effectLst>
            <a:outerShdw blurRad="50800" dist="50800" dir="5400000" algn="ctr" rotWithShape="0">
              <a:srgbClr val="000000"/>
            </a:outerShdw>
          </a:effectLst>
        </p:spPr>
        <p:txBody>
          <a:bodyPr wrap="square" rtlCol="0">
            <a:spAutoFit/>
          </a:bodyPr>
          <a:lstStyle/>
          <a:p>
            <a:pPr algn="ctr"/>
            <a:r>
              <a:rPr lang="en-US" sz="23000" dirty="0" smtClean="0">
                <a:solidFill>
                  <a:schemeClr val="bg1">
                    <a:alpha val="14000"/>
                  </a:schemeClr>
                </a:solidFill>
              </a:rPr>
              <a:t>ST</a:t>
            </a:r>
            <a:endParaRPr lang="en-US" sz="23000" dirty="0">
              <a:solidFill>
                <a:schemeClr val="bg1">
                  <a:alpha val="14000"/>
                </a:schemeClr>
              </a:solidFill>
            </a:endParaRPr>
          </a:p>
        </p:txBody>
      </p:sp>
      <p:sp>
        <p:nvSpPr>
          <p:cNvPr id="13" name="TextBox 12"/>
          <p:cNvSpPr txBox="1"/>
          <p:nvPr/>
        </p:nvSpPr>
        <p:spPr>
          <a:xfrm>
            <a:off x="6933420" y="3415127"/>
            <a:ext cx="4554070" cy="3631763"/>
          </a:xfrm>
          <a:prstGeom prst="rect">
            <a:avLst/>
          </a:prstGeom>
          <a:noFill/>
          <a:effectLst>
            <a:outerShdw blurRad="50800" dist="50800" dir="5400000" algn="ctr" rotWithShape="0">
              <a:srgbClr val="000000"/>
            </a:outerShdw>
          </a:effectLst>
        </p:spPr>
        <p:txBody>
          <a:bodyPr wrap="square" rtlCol="0">
            <a:spAutoFit/>
          </a:bodyPr>
          <a:lstStyle/>
          <a:p>
            <a:pPr algn="ctr"/>
            <a:r>
              <a:rPr lang="en-US" sz="23000" smtClean="0">
                <a:solidFill>
                  <a:schemeClr val="bg1">
                    <a:alpha val="14000"/>
                  </a:schemeClr>
                </a:solidFill>
              </a:rPr>
              <a:t>WT</a:t>
            </a:r>
            <a:endParaRPr lang="en-US" sz="23000" dirty="0">
              <a:solidFill>
                <a:schemeClr val="bg1">
                  <a:alpha val="14000"/>
                </a:schemeClr>
              </a:solidFill>
            </a:endParaRPr>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739540523"/>
      </p:ext>
    </p:extLst>
  </p:cSld>
  <p:clrMapOvr>
    <a:masterClrMapping/>
  </p:clrMapOvr>
  <mc:AlternateContent xmlns:mc="http://schemas.openxmlformats.org/markup-compatibility/2006" xmlns:p15="http://schemas.microsoft.com/office/powerpoint/2012/main">
    <mc:Choice Requires="p15">
      <p:transition spd="slow" advTm="338">
        <p15:prstTrans prst="drape"/>
      </p:transition>
    </mc:Choice>
    <mc:Fallback xmlns="">
      <p:transition spd="slow" advTm="33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71277" y="1439186"/>
            <a:ext cx="10543429" cy="572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681910962"/>
              </p:ext>
            </p:extLst>
          </p:nvPr>
        </p:nvGraphicFramePr>
        <p:xfrm>
          <a:off x="2540442" y="1135549"/>
          <a:ext cx="9374588" cy="5042614"/>
        </p:xfrm>
        <a:graphic>
          <a:graphicData uri="http://schemas.openxmlformats.org/drawingml/2006/table">
            <a:tbl>
              <a:tblPr firstRow="1" bandRow="1">
                <a:tableStyleId>{69CF1AB2-1976-4502-BF36-3FF5EA218861}</a:tableStyleId>
              </a:tblPr>
              <a:tblGrid>
                <a:gridCol w="9374588"/>
              </a:tblGrid>
              <a:tr h="5042614">
                <a:tc>
                  <a:txBody>
                    <a:bodyPr/>
                    <a:lstStyle/>
                    <a:p>
                      <a:pPr marL="342900" indent="-342900">
                        <a:buFont typeface="+mj-lt"/>
                        <a:buAutoNum type="arabicPeriod"/>
                      </a:pPr>
                      <a:r>
                        <a:rPr lang="en-US" sz="2200" b="0" dirty="0" smtClean="0"/>
                        <a:t>Capitalize on </a:t>
                      </a:r>
                      <a:r>
                        <a:rPr lang="en-US" sz="2200" b="1" u="none" dirty="0" smtClean="0">
                          <a:solidFill>
                            <a:srgbClr val="C00000"/>
                          </a:solidFill>
                        </a:rPr>
                        <a:t>Overseas</a:t>
                      </a:r>
                      <a:r>
                        <a:rPr lang="en-US" sz="2200" b="1" u="none" baseline="0" dirty="0" smtClean="0">
                          <a:solidFill>
                            <a:srgbClr val="C00000"/>
                          </a:solidFill>
                        </a:rPr>
                        <a:t> Filipino Workers </a:t>
                      </a:r>
                      <a:r>
                        <a:rPr lang="en-US" sz="2200" b="0" baseline="0" dirty="0" smtClean="0"/>
                        <a:t>and their embrace of </a:t>
                      </a:r>
                      <a:r>
                        <a:rPr lang="en-US" sz="2200" b="1" u="none" baseline="0" dirty="0" smtClean="0">
                          <a:solidFill>
                            <a:srgbClr val="C00000"/>
                          </a:solidFill>
                        </a:rPr>
                        <a:t>fusion</a:t>
                      </a:r>
                      <a:r>
                        <a:rPr lang="en-US" sz="2200" b="0" baseline="0" dirty="0" smtClean="0">
                          <a:solidFill>
                            <a:srgbClr val="C00000"/>
                          </a:solidFill>
                        </a:rPr>
                        <a:t> </a:t>
                      </a:r>
                      <a:r>
                        <a:rPr lang="en-US" sz="2200" b="0" baseline="0" dirty="0" smtClean="0"/>
                        <a:t>cuisine.</a:t>
                      </a:r>
                    </a:p>
                    <a:p>
                      <a:pPr marL="342900" indent="-342900">
                        <a:buFont typeface="+mj-lt"/>
                        <a:buAutoNum type="arabicPeriod"/>
                      </a:pPr>
                      <a:endParaRPr lang="en-US" sz="2200" b="0" baseline="0" dirty="0" smtClean="0"/>
                    </a:p>
                    <a:p>
                      <a:pPr marL="342900" indent="-342900">
                        <a:buFont typeface="+mj-lt"/>
                        <a:buAutoNum type="arabicPeriod"/>
                      </a:pPr>
                      <a:endParaRPr lang="en-US" sz="2200" b="0" baseline="0" dirty="0" smtClean="0"/>
                    </a:p>
                    <a:p>
                      <a:pPr marL="342900" indent="-342900">
                        <a:buFont typeface="+mj-lt"/>
                        <a:buAutoNum type="arabicPeriod"/>
                      </a:pPr>
                      <a:endParaRPr lang="en-US" sz="2200" b="0" baseline="0" dirty="0" smtClean="0"/>
                    </a:p>
                    <a:p>
                      <a:pPr marL="342900" indent="-342900">
                        <a:buFont typeface="+mj-lt"/>
                        <a:buAutoNum type="arabicPeriod"/>
                      </a:pPr>
                      <a:r>
                        <a:rPr lang="en-US" sz="2200" b="0" dirty="0" smtClean="0"/>
                        <a:t>Leverage</a:t>
                      </a:r>
                      <a:r>
                        <a:rPr lang="en-US" sz="2200" b="0" baseline="0" dirty="0" smtClean="0"/>
                        <a:t> </a:t>
                      </a:r>
                      <a:r>
                        <a:rPr lang="en-US" sz="2200" b="1" u="none" baseline="0" dirty="0" smtClean="0">
                          <a:solidFill>
                            <a:srgbClr val="C00000"/>
                          </a:solidFill>
                        </a:rPr>
                        <a:t>experience</a:t>
                      </a:r>
                      <a:r>
                        <a:rPr lang="en-US" sz="2200" b="0" baseline="0" dirty="0" smtClean="0">
                          <a:solidFill>
                            <a:srgbClr val="C00000"/>
                          </a:solidFill>
                        </a:rPr>
                        <a:t> </a:t>
                      </a:r>
                      <a:r>
                        <a:rPr lang="en-US" sz="2200" b="0" baseline="0" dirty="0" smtClean="0"/>
                        <a:t>and </a:t>
                      </a:r>
                      <a:r>
                        <a:rPr lang="en-US" sz="2200" b="1" u="none" baseline="0" dirty="0" smtClean="0">
                          <a:solidFill>
                            <a:srgbClr val="C00000"/>
                          </a:solidFill>
                        </a:rPr>
                        <a:t>insights</a:t>
                      </a:r>
                      <a:r>
                        <a:rPr lang="en-US" sz="2200" b="0" baseline="0" dirty="0" smtClean="0">
                          <a:solidFill>
                            <a:srgbClr val="C00000"/>
                          </a:solidFill>
                        </a:rPr>
                        <a:t> </a:t>
                      </a:r>
                      <a:r>
                        <a:rPr lang="en-US" sz="2200" b="0" baseline="0" dirty="0" smtClean="0"/>
                        <a:t>obtained from </a:t>
                      </a:r>
                      <a:r>
                        <a:rPr lang="en-US" sz="2200" b="1" u="none" baseline="0" dirty="0" smtClean="0">
                          <a:solidFill>
                            <a:srgbClr val="C00000"/>
                          </a:solidFill>
                        </a:rPr>
                        <a:t>UK and Italy </a:t>
                      </a:r>
                      <a:r>
                        <a:rPr lang="en-US" sz="2200" b="0" baseline="0" dirty="0" smtClean="0"/>
                        <a:t>expansion.</a:t>
                      </a:r>
                    </a:p>
                    <a:p>
                      <a:pPr marL="342900" indent="-342900">
                        <a:buFont typeface="+mj-lt"/>
                        <a:buAutoNum type="arabicPeriod"/>
                      </a:pPr>
                      <a:endParaRPr lang="en-US" sz="2200" b="0" baseline="0" dirty="0" smtClean="0"/>
                    </a:p>
                    <a:p>
                      <a:pPr marL="342900" indent="-342900">
                        <a:buFont typeface="+mj-lt"/>
                        <a:buAutoNum type="arabicPeriod"/>
                      </a:pPr>
                      <a:endParaRPr lang="en-US" sz="2200" b="0" baseline="0" dirty="0" smtClean="0"/>
                    </a:p>
                    <a:p>
                      <a:pPr marL="342900" indent="-342900">
                        <a:buFont typeface="+mj-lt"/>
                        <a:buAutoNum type="arabicPeriod"/>
                      </a:pPr>
                      <a:endParaRPr lang="en-US" sz="2200" b="0" baseline="0" dirty="0" smtClean="0"/>
                    </a:p>
                    <a:p>
                      <a:pPr marL="342900" indent="-342900">
                        <a:buFont typeface="+mj-lt"/>
                        <a:buAutoNum type="arabicPeriod"/>
                      </a:pPr>
                      <a:r>
                        <a:rPr lang="en-US" sz="2200" b="0" dirty="0" smtClean="0"/>
                        <a:t>Market</a:t>
                      </a:r>
                      <a:r>
                        <a:rPr lang="en-US" sz="2200" b="0" baseline="0" dirty="0" smtClean="0"/>
                        <a:t> to </a:t>
                      </a:r>
                      <a:r>
                        <a:rPr lang="en-US" sz="2200" b="1" u="none" baseline="0" dirty="0" smtClean="0">
                          <a:solidFill>
                            <a:srgbClr val="C00000"/>
                          </a:solidFill>
                        </a:rPr>
                        <a:t>immigrants, youth, and city dwellers </a:t>
                      </a:r>
                      <a:r>
                        <a:rPr lang="en-US" sz="2200" b="0" baseline="0" dirty="0" smtClean="0"/>
                        <a:t>with global outlook.</a:t>
                      </a:r>
                    </a:p>
                    <a:p>
                      <a:pPr marL="342900" indent="-342900">
                        <a:buFont typeface="+mj-lt"/>
                        <a:buAutoNum type="arabicPeriod"/>
                      </a:pPr>
                      <a:endParaRPr lang="en-US" sz="2200" b="0" baseline="0" dirty="0" smtClean="0"/>
                    </a:p>
                    <a:p>
                      <a:pPr marL="342900" indent="-342900">
                        <a:buFont typeface="+mj-lt"/>
                        <a:buAutoNum type="arabicPeriod"/>
                      </a:pPr>
                      <a:endParaRPr lang="en-US" sz="2200" b="0" baseline="0" dirty="0" smtClean="0"/>
                    </a:p>
                    <a:p>
                      <a:pPr marL="342900" indent="-342900">
                        <a:buFont typeface="+mj-lt"/>
                        <a:buAutoNum type="arabicPeriod"/>
                      </a:pPr>
                      <a:endParaRPr lang="en-US" sz="2200" b="0" baseline="0" dirty="0" smtClean="0"/>
                    </a:p>
                    <a:p>
                      <a:pPr marL="342900" indent="-342900">
                        <a:buFont typeface="+mj-lt"/>
                        <a:buAutoNum type="arabicPeriod"/>
                      </a:pPr>
                      <a:r>
                        <a:rPr lang="en-US" sz="2200" b="0" baseline="0" dirty="0" smtClean="0"/>
                        <a:t>Create partnerships with </a:t>
                      </a:r>
                      <a:r>
                        <a:rPr lang="en-US" sz="2200" b="1" u="none" baseline="0" dirty="0" smtClean="0">
                          <a:solidFill>
                            <a:srgbClr val="C00000"/>
                          </a:solidFill>
                        </a:rPr>
                        <a:t>trade schools </a:t>
                      </a:r>
                      <a:r>
                        <a:rPr lang="en-US" sz="2200" b="0" baseline="0" dirty="0" smtClean="0"/>
                        <a:t>and </a:t>
                      </a:r>
                      <a:r>
                        <a:rPr lang="en-US" sz="2200" b="1" u="none" baseline="0" dirty="0" smtClean="0">
                          <a:solidFill>
                            <a:srgbClr val="C00000"/>
                          </a:solidFill>
                        </a:rPr>
                        <a:t>Applied Sciences Universities </a:t>
                      </a:r>
                      <a:r>
                        <a:rPr lang="en-US" sz="2200" b="0" baseline="0" dirty="0" smtClean="0"/>
                        <a:t>in order to recruit globally-oriented and operations-minded talent.</a:t>
                      </a:r>
                    </a:p>
                  </a:txBody>
                  <a:tcPr/>
                </a:tc>
              </a:tr>
            </a:tbl>
          </a:graphicData>
        </a:graphic>
      </p:graphicFrame>
      <p:pic>
        <p:nvPicPr>
          <p:cNvPr id="7" name="Picture 6"/>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61679" y="975008"/>
            <a:ext cx="1178439" cy="991853"/>
          </a:xfrm>
          <a:prstGeom prst="rect">
            <a:avLst/>
          </a:prstGeom>
        </p:spPr>
      </p:pic>
      <p:pic>
        <p:nvPicPr>
          <p:cNvPr id="9" name="Picture 8"/>
          <p:cNvPicPr>
            <a:picLocks noChangeAspect="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556883" y="3579459"/>
            <a:ext cx="1573176" cy="1312479"/>
          </a:xfrm>
          <a:prstGeom prst="rect">
            <a:avLst/>
          </a:prstGeom>
        </p:spPr>
      </p:pic>
      <p:pic>
        <p:nvPicPr>
          <p:cNvPr id="10" name="Picture 9"/>
          <p:cNvPicPr>
            <a:picLocks noChangeAspect="1"/>
          </p:cNvPicPr>
          <p:nvPr/>
        </p:nvPicPr>
        <p:blipFill>
          <a:blip r:embed="rId6">
            <a:biLevel thresh="75000"/>
            <a:extLst>
              <a:ext uri="{28A0092B-C50C-407E-A947-70E740481C1C}">
                <a14:useLocalDpi xmlns:a14="http://schemas.microsoft.com/office/drawing/2010/main" val="0"/>
              </a:ext>
            </a:extLst>
          </a:blip>
          <a:stretch>
            <a:fillRect/>
          </a:stretch>
        </p:blipFill>
        <p:spPr>
          <a:xfrm>
            <a:off x="730495" y="5100844"/>
            <a:ext cx="1069837" cy="1077319"/>
          </a:xfrm>
          <a:prstGeom prst="rect">
            <a:avLst/>
          </a:prstGeom>
        </p:spPr>
      </p:pic>
      <p:sp>
        <p:nvSpPr>
          <p:cNvPr id="2" name="TextBox 1"/>
          <p:cNvSpPr txBox="1"/>
          <p:nvPr/>
        </p:nvSpPr>
        <p:spPr>
          <a:xfrm>
            <a:off x="2711395" y="286629"/>
            <a:ext cx="9032682" cy="553998"/>
          </a:xfrm>
          <a:prstGeom prst="rect">
            <a:avLst/>
          </a:prstGeom>
          <a:noFill/>
        </p:spPr>
        <p:txBody>
          <a:bodyPr wrap="square" rtlCol="0">
            <a:spAutoFit/>
          </a:bodyPr>
          <a:lstStyle/>
          <a:p>
            <a:pPr algn="ctr"/>
            <a:r>
              <a:rPr lang="en-US" sz="3000" b="1" dirty="0" smtClean="0"/>
              <a:t>Strengths &amp; Opportunities</a:t>
            </a:r>
            <a:endParaRPr lang="en-US" sz="3000" b="1" dirty="0"/>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1277" y="2220586"/>
            <a:ext cx="1192208" cy="1184179"/>
          </a:xfrm>
          <a:prstGeom prst="rect">
            <a:avLst/>
          </a:prstGeom>
        </p:spPr>
      </p:pic>
      <p:pic>
        <p:nvPicPr>
          <p:cNvPr id="8" name="Sound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952509530"/>
      </p:ext>
    </p:extLst>
  </p:cSld>
  <p:clrMapOvr>
    <a:masterClrMapping/>
  </p:clrMapOvr>
  <mc:AlternateContent xmlns:mc="http://schemas.openxmlformats.org/markup-compatibility/2006" xmlns:p14="http://schemas.microsoft.com/office/powerpoint/2010/main">
    <mc:Choice Requires="p14">
      <p:transition advTm="25171">
        <p14:warp dir="in"/>
      </p:transition>
    </mc:Choice>
    <mc:Fallback xmlns="">
      <p:transition advTm="2517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71277" y="1439186"/>
            <a:ext cx="10543429" cy="572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1116666771"/>
              </p:ext>
            </p:extLst>
          </p:nvPr>
        </p:nvGraphicFramePr>
        <p:xfrm>
          <a:off x="2647784" y="1152939"/>
          <a:ext cx="9048585" cy="4875707"/>
        </p:xfrm>
        <a:graphic>
          <a:graphicData uri="http://schemas.openxmlformats.org/drawingml/2006/table">
            <a:tbl>
              <a:tblPr firstRow="1" bandRow="1">
                <a:tableStyleId>{69CF1AB2-1976-4502-BF36-3FF5EA218861}</a:tableStyleId>
              </a:tblPr>
              <a:tblGrid>
                <a:gridCol w="9048585"/>
              </a:tblGrid>
              <a:tr h="4875707">
                <a:tc>
                  <a:txBody>
                    <a:bodyPr/>
                    <a:lstStyle/>
                    <a:p>
                      <a:pPr marL="457200" indent="-457200">
                        <a:buFont typeface="+mj-lt"/>
                        <a:buAutoNum type="arabicPeriod" startAt="5"/>
                      </a:pPr>
                      <a:r>
                        <a:rPr lang="en-US" sz="2200" b="0" baseline="0" dirty="0" smtClean="0"/>
                        <a:t>Engage in German public-private partnerships by co-hosting launch events with </a:t>
                      </a:r>
                      <a:r>
                        <a:rPr lang="en-US" sz="2200" b="1" u="none" baseline="0" dirty="0" smtClean="0">
                          <a:solidFill>
                            <a:srgbClr val="C00000"/>
                          </a:solidFill>
                        </a:rPr>
                        <a:t>VHS</a:t>
                      </a:r>
                      <a:r>
                        <a:rPr lang="en-US" sz="2200" b="0" baseline="0" dirty="0" smtClean="0">
                          <a:solidFill>
                            <a:srgbClr val="C00000"/>
                          </a:solidFill>
                        </a:rPr>
                        <a:t> </a:t>
                      </a:r>
                      <a:r>
                        <a:rPr lang="en-US" sz="2200" b="1" baseline="0" dirty="0" smtClean="0">
                          <a:solidFill>
                            <a:srgbClr val="C00000"/>
                          </a:solidFill>
                        </a:rPr>
                        <a:t>(language and community centers)</a:t>
                      </a:r>
                      <a:r>
                        <a:rPr lang="en-US" sz="2200" b="0" baseline="0" dirty="0" smtClean="0">
                          <a:solidFill>
                            <a:srgbClr val="C00000"/>
                          </a:solidFill>
                        </a:rPr>
                        <a:t> </a:t>
                      </a:r>
                      <a:r>
                        <a:rPr lang="en-US" sz="2200" b="0" baseline="0" dirty="0" smtClean="0"/>
                        <a:t>in large cities.</a:t>
                      </a:r>
                    </a:p>
                    <a:p>
                      <a:pPr marL="457200" indent="-457200">
                        <a:buFont typeface="+mj-lt"/>
                        <a:buAutoNum type="arabicPeriod" startAt="5"/>
                      </a:pPr>
                      <a:endParaRPr lang="en-US" sz="2200" b="0" baseline="0" dirty="0" smtClean="0"/>
                    </a:p>
                    <a:p>
                      <a:pPr marL="457200" indent="-457200">
                        <a:buFont typeface="+mj-lt"/>
                        <a:buAutoNum type="arabicPeriod" startAt="5"/>
                      </a:pPr>
                      <a:endParaRPr lang="en-US" sz="2200" b="0" baseline="0" dirty="0" smtClean="0"/>
                    </a:p>
                    <a:p>
                      <a:pPr marL="457200" indent="-457200">
                        <a:buFont typeface="+mj-lt"/>
                        <a:buAutoNum type="arabicPeriod" startAt="5"/>
                      </a:pPr>
                      <a:endParaRPr lang="en-US" sz="2200" b="0" baseline="0" dirty="0" smtClean="0"/>
                    </a:p>
                    <a:p>
                      <a:pPr marL="457200" indent="-457200">
                        <a:buFont typeface="+mj-lt"/>
                        <a:buAutoNum type="arabicPeriod" startAt="5"/>
                      </a:pPr>
                      <a:r>
                        <a:rPr lang="en-US" sz="2200" b="0" baseline="0" dirty="0" smtClean="0"/>
                        <a:t>Engage in global Philippine government public-private partnership by co-hosting with </a:t>
                      </a:r>
                      <a:r>
                        <a:rPr lang="en-US" sz="2200" b="1" u="none" baseline="0" dirty="0" smtClean="0">
                          <a:solidFill>
                            <a:srgbClr val="C00000"/>
                          </a:solidFill>
                        </a:rPr>
                        <a:t>embassies and consulates</a:t>
                      </a:r>
                      <a:r>
                        <a:rPr lang="en-US" sz="2200" b="0" baseline="0" dirty="0" smtClean="0"/>
                        <a:t>, which would lay out </a:t>
                      </a:r>
                      <a:r>
                        <a:rPr lang="en-US" sz="2200" b="1" u="none" baseline="0" dirty="0" smtClean="0">
                          <a:solidFill>
                            <a:srgbClr val="C00000"/>
                          </a:solidFill>
                        </a:rPr>
                        <a:t>future expansion advocates </a:t>
                      </a:r>
                      <a:r>
                        <a:rPr lang="en-US" sz="2200" b="0" baseline="0" dirty="0" smtClean="0"/>
                        <a:t>in untapped markets. </a:t>
                      </a:r>
                    </a:p>
                    <a:p>
                      <a:pPr marL="457200" indent="-457200">
                        <a:buFont typeface="+mj-lt"/>
                        <a:buAutoNum type="arabicPeriod" startAt="5"/>
                      </a:pPr>
                      <a:endParaRPr lang="en-US" sz="2200" b="0" baseline="0" dirty="0" smtClean="0"/>
                    </a:p>
                    <a:p>
                      <a:pPr marL="457200" indent="-457200">
                        <a:buFont typeface="+mj-lt"/>
                        <a:buAutoNum type="arabicPeriod" startAt="5"/>
                      </a:pPr>
                      <a:endParaRPr lang="en-US" sz="2200" b="0" baseline="0" dirty="0" smtClean="0"/>
                    </a:p>
                    <a:p>
                      <a:pPr marL="457200" indent="-457200">
                        <a:buFont typeface="+mj-lt"/>
                        <a:buAutoNum type="arabicPeriod" startAt="5"/>
                      </a:pPr>
                      <a:r>
                        <a:rPr lang="en-US" sz="2200" b="0" u="none" baseline="0" dirty="0" smtClean="0">
                          <a:solidFill>
                            <a:schemeClr val="tx1"/>
                          </a:solidFill>
                        </a:rPr>
                        <a:t>Rotate</a:t>
                      </a:r>
                      <a:r>
                        <a:rPr lang="en-US" sz="2200" b="0" baseline="0" dirty="0" smtClean="0">
                          <a:solidFill>
                            <a:schemeClr val="tx1"/>
                          </a:solidFill>
                        </a:rPr>
                        <a:t> </a:t>
                      </a:r>
                      <a:r>
                        <a:rPr lang="en-US" sz="2200" b="0" baseline="0" dirty="0" smtClean="0"/>
                        <a:t>global corporate services employees across continents in order to </a:t>
                      </a:r>
                      <a:r>
                        <a:rPr lang="en-US" sz="2200" b="1" u="none" baseline="0" dirty="0" smtClean="0">
                          <a:solidFill>
                            <a:srgbClr val="C00000"/>
                          </a:solidFill>
                        </a:rPr>
                        <a:t>document and optimize global corporate structure</a:t>
                      </a:r>
                      <a:r>
                        <a:rPr lang="en-US" sz="2200" b="0" u="none" baseline="0" dirty="0" smtClean="0"/>
                        <a:t>.</a:t>
                      </a:r>
                      <a:endParaRPr lang="en-US" sz="2200" b="0" u="sng" baseline="0" dirty="0" smtClean="0"/>
                    </a:p>
                  </a:txBody>
                  <a:tcPr/>
                </a:tc>
              </a:tr>
            </a:tbl>
          </a:graphicData>
        </a:graphic>
      </p:graphicFrame>
      <p:pic>
        <p:nvPicPr>
          <p:cNvPr id="11" name="Picture 10"/>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48546" y="1255875"/>
            <a:ext cx="1353578" cy="1248786"/>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0793" y="2746452"/>
            <a:ext cx="1187211" cy="1135069"/>
          </a:xfrm>
          <a:prstGeom prst="rect">
            <a:avLst/>
          </a:prstGeom>
        </p:spPr>
      </p:pic>
      <p:pic>
        <p:nvPicPr>
          <p:cNvPr id="13" name="Picture 12"/>
          <p:cNvPicPr>
            <a:picLocks noChangeAspect="1"/>
          </p:cNvPicPr>
          <p:nvPr/>
        </p:nvPicPr>
        <p:blipFill>
          <a:blip r:embed="rId6">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700553" y="4343623"/>
            <a:ext cx="1247451" cy="1224686"/>
          </a:xfrm>
          <a:prstGeom prst="rect">
            <a:avLst/>
          </a:prstGeom>
        </p:spPr>
      </p:pic>
      <p:sp>
        <p:nvSpPr>
          <p:cNvPr id="14" name="TextBox 13"/>
          <p:cNvSpPr txBox="1"/>
          <p:nvPr/>
        </p:nvSpPr>
        <p:spPr>
          <a:xfrm>
            <a:off x="2711395" y="286629"/>
            <a:ext cx="9032682" cy="553998"/>
          </a:xfrm>
          <a:prstGeom prst="rect">
            <a:avLst/>
          </a:prstGeom>
          <a:noFill/>
        </p:spPr>
        <p:txBody>
          <a:bodyPr wrap="square" rtlCol="0">
            <a:spAutoFit/>
          </a:bodyPr>
          <a:lstStyle/>
          <a:p>
            <a:pPr algn="ctr"/>
            <a:r>
              <a:rPr lang="en-US" sz="3000" b="1" dirty="0" smtClean="0"/>
              <a:t>Strengths &amp; Opportunities cont’d</a:t>
            </a:r>
            <a:endParaRPr lang="en-US" sz="3000" b="1" dirty="0"/>
          </a:p>
        </p:txBody>
      </p:sp>
      <p:pic>
        <p:nvPicPr>
          <p:cNvPr id="4" name="Sound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024894278"/>
      </p:ext>
    </p:extLst>
  </p:cSld>
  <p:clrMapOvr>
    <a:masterClrMapping/>
  </p:clrMapOvr>
  <mc:AlternateContent xmlns:mc="http://schemas.openxmlformats.org/markup-compatibility/2006" xmlns:p14="http://schemas.microsoft.com/office/powerpoint/2010/main">
    <mc:Choice Requires="p14">
      <p:transition p14:dur="0" advTm="35574"/>
    </mc:Choice>
    <mc:Fallback xmlns="">
      <p:transition advTm="355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11" name="Table 10"/>
          <p:cNvGraphicFramePr>
            <a:graphicFrameLocks noGrp="1"/>
          </p:cNvGraphicFramePr>
          <p:nvPr>
            <p:extLst>
              <p:ext uri="{D42A27DB-BD31-4B8C-83A1-F6EECF244321}">
                <p14:modId xmlns:p14="http://schemas.microsoft.com/office/powerpoint/2010/main" val="2029202499"/>
              </p:ext>
            </p:extLst>
          </p:nvPr>
        </p:nvGraphicFramePr>
        <p:xfrm>
          <a:off x="228448" y="123711"/>
          <a:ext cx="11791665" cy="6185630"/>
        </p:xfrm>
        <a:graphic>
          <a:graphicData uri="http://schemas.openxmlformats.org/drawingml/2006/table">
            <a:tbl>
              <a:tblPr firstRow="1" bandRow="1">
                <a:tableStyleId>{69CF1AB2-1976-4502-BF36-3FF5EA218861}</a:tableStyleId>
              </a:tblPr>
              <a:tblGrid>
                <a:gridCol w="458568">
                  <a:extLst>
                    <a:ext uri="{9D8B030D-6E8A-4147-A177-3AD203B41FA5}">
                      <a16:colId xmlns:a16="http://schemas.microsoft.com/office/drawing/2014/main" xmlns="" val="2261473674"/>
                    </a:ext>
                  </a:extLst>
                </a:gridCol>
                <a:gridCol w="5554639">
                  <a:extLst>
                    <a:ext uri="{9D8B030D-6E8A-4147-A177-3AD203B41FA5}">
                      <a16:colId xmlns:a16="http://schemas.microsoft.com/office/drawing/2014/main" xmlns="" val="2364613988"/>
                    </a:ext>
                  </a:extLst>
                </a:gridCol>
                <a:gridCol w="5778458">
                  <a:extLst>
                    <a:ext uri="{9D8B030D-6E8A-4147-A177-3AD203B41FA5}">
                      <a16:colId xmlns:a16="http://schemas.microsoft.com/office/drawing/2014/main" xmlns="" val="100017292"/>
                    </a:ext>
                  </a:extLst>
                </a:gridCol>
              </a:tblGrid>
              <a:tr h="404367">
                <a:tc>
                  <a:txBody>
                    <a:bodyPr/>
                    <a:lstStyle/>
                    <a:p>
                      <a:endParaRPr lang="en-US" dirty="0"/>
                    </a:p>
                  </a:txBody>
                  <a:tcPr/>
                </a:tc>
                <a:tc>
                  <a:txBody>
                    <a:bodyPr/>
                    <a:lstStyle/>
                    <a:p>
                      <a:pPr algn="ctr"/>
                      <a:r>
                        <a:rPr lang="en-US" sz="2200" b="1" dirty="0" smtClean="0"/>
                        <a:t>Strengths (S)</a:t>
                      </a:r>
                      <a:endParaRPr lang="en-US" sz="2200" b="1" dirty="0"/>
                    </a:p>
                  </a:txBody>
                  <a:tcPr/>
                </a:tc>
                <a:tc>
                  <a:txBody>
                    <a:bodyPr/>
                    <a:lstStyle/>
                    <a:p>
                      <a:pPr algn="ctr"/>
                      <a:r>
                        <a:rPr lang="en-US" sz="2200" b="1" dirty="0" smtClean="0"/>
                        <a:t>Weaknesses (W)</a:t>
                      </a:r>
                      <a:endParaRPr lang="en-US" sz="2200" b="1" dirty="0"/>
                    </a:p>
                  </a:txBody>
                  <a:tcPr/>
                </a:tc>
                <a:extLst>
                  <a:ext uri="{0D108BD9-81ED-4DB2-BD59-A6C34878D82A}">
                    <a16:rowId xmlns:a16="http://schemas.microsoft.com/office/drawing/2014/main" xmlns="" val="3663126120"/>
                  </a:ext>
                </a:extLst>
              </a:tr>
              <a:tr h="3314658">
                <a:tc>
                  <a:txBody>
                    <a:bodyPr/>
                    <a:lstStyle/>
                    <a:p>
                      <a:endParaRPr lang="en-US" sz="1800" dirty="0"/>
                    </a:p>
                  </a:txBody>
                  <a:tcPr/>
                </a:tc>
                <a:tc>
                  <a:txBody>
                    <a:bodyPr/>
                    <a:lstStyle/>
                    <a:p>
                      <a:pPr marL="342900" indent="-342900">
                        <a:buFont typeface="+mj-lt"/>
                        <a:buAutoNum type="arabicPeriod"/>
                      </a:pPr>
                      <a:r>
                        <a:rPr lang="en-US" sz="1500" dirty="0" smtClean="0"/>
                        <a:t>Capitalize on </a:t>
                      </a:r>
                      <a:r>
                        <a:rPr lang="en-US" sz="1500" b="1" u="sng" dirty="0" smtClean="0"/>
                        <a:t>Overseas</a:t>
                      </a:r>
                      <a:r>
                        <a:rPr lang="en-US" sz="1500" b="1" u="sng" baseline="0" dirty="0" smtClean="0"/>
                        <a:t> Filipino Workers</a:t>
                      </a:r>
                      <a:r>
                        <a:rPr lang="en-US" sz="1500" baseline="0" dirty="0" smtClean="0"/>
                        <a:t> and their embrace of </a:t>
                      </a:r>
                      <a:r>
                        <a:rPr lang="en-US" sz="1500" b="1" u="sng" baseline="0" dirty="0" smtClean="0"/>
                        <a:t>fusion</a:t>
                      </a:r>
                      <a:r>
                        <a:rPr lang="en-US" sz="1500" baseline="0" dirty="0" smtClean="0"/>
                        <a:t> cuisine.</a:t>
                      </a:r>
                    </a:p>
                    <a:p>
                      <a:pPr marL="342900" indent="-342900">
                        <a:buFont typeface="+mj-lt"/>
                        <a:buAutoNum type="arabicPeriod"/>
                      </a:pPr>
                      <a:r>
                        <a:rPr lang="en-US" sz="1500" dirty="0" smtClean="0"/>
                        <a:t>Leverage</a:t>
                      </a:r>
                      <a:r>
                        <a:rPr lang="en-US" sz="1500" baseline="0" dirty="0" smtClean="0"/>
                        <a:t> </a:t>
                      </a:r>
                      <a:r>
                        <a:rPr lang="en-US" sz="1500" b="1" u="sng" baseline="0" dirty="0" smtClean="0"/>
                        <a:t>experience</a:t>
                      </a:r>
                      <a:r>
                        <a:rPr lang="en-US" sz="1500" baseline="0" dirty="0" smtClean="0"/>
                        <a:t> and </a:t>
                      </a:r>
                      <a:r>
                        <a:rPr lang="en-US" sz="1500" b="1" u="sng" baseline="0" dirty="0" smtClean="0"/>
                        <a:t>insights</a:t>
                      </a:r>
                      <a:r>
                        <a:rPr lang="en-US" sz="1500" baseline="0" dirty="0" smtClean="0"/>
                        <a:t> obtained from </a:t>
                      </a:r>
                      <a:r>
                        <a:rPr lang="en-US" sz="1500" b="1" u="sng" baseline="0" dirty="0" smtClean="0"/>
                        <a:t>UK and Italy </a:t>
                      </a:r>
                      <a:r>
                        <a:rPr lang="en-US" sz="1500" baseline="0" dirty="0" smtClean="0"/>
                        <a:t>expansion.</a:t>
                      </a:r>
                    </a:p>
                    <a:p>
                      <a:pPr marL="342900" indent="-342900">
                        <a:buFont typeface="+mj-lt"/>
                        <a:buAutoNum type="arabicPeriod"/>
                      </a:pPr>
                      <a:r>
                        <a:rPr lang="en-US" sz="1500" dirty="0" smtClean="0"/>
                        <a:t>Market</a:t>
                      </a:r>
                      <a:r>
                        <a:rPr lang="en-US" sz="1500" baseline="0" dirty="0" smtClean="0"/>
                        <a:t> to </a:t>
                      </a:r>
                      <a:r>
                        <a:rPr lang="en-US" sz="1500" b="1" u="sng" baseline="0" dirty="0" smtClean="0"/>
                        <a:t>immigrants, youth, city dwellers</a:t>
                      </a:r>
                      <a:r>
                        <a:rPr lang="en-US" sz="1500" u="sng" baseline="0" dirty="0" smtClean="0"/>
                        <a:t> </a:t>
                      </a:r>
                      <a:r>
                        <a:rPr lang="en-US" sz="1500" baseline="0" dirty="0" smtClean="0"/>
                        <a:t>with global outlook.</a:t>
                      </a:r>
                    </a:p>
                    <a:p>
                      <a:pPr marL="342900" indent="-342900">
                        <a:buFont typeface="+mj-lt"/>
                        <a:buAutoNum type="arabicPeriod"/>
                      </a:pPr>
                      <a:r>
                        <a:rPr lang="en-US" sz="1500" baseline="0" dirty="0" smtClean="0"/>
                        <a:t>Create partnerships with </a:t>
                      </a:r>
                      <a:r>
                        <a:rPr lang="en-US" sz="1500" b="1" u="sng" baseline="0" dirty="0" smtClean="0"/>
                        <a:t>trade schools </a:t>
                      </a:r>
                      <a:r>
                        <a:rPr lang="en-US" sz="1500" baseline="0" dirty="0" smtClean="0"/>
                        <a:t>and </a:t>
                      </a:r>
                      <a:r>
                        <a:rPr lang="en-US" sz="1500" b="1" u="sng" baseline="0" dirty="0" smtClean="0"/>
                        <a:t>Applied Sciences Universities</a:t>
                      </a:r>
                      <a:r>
                        <a:rPr lang="en-US" sz="1500" baseline="0" dirty="0" smtClean="0"/>
                        <a:t> in order to recruit globally-oriented and operations-minded talent.</a:t>
                      </a:r>
                    </a:p>
                    <a:p>
                      <a:pPr marL="342900" indent="-342900">
                        <a:buFont typeface="+mj-lt"/>
                        <a:buAutoNum type="arabicPeriod"/>
                      </a:pPr>
                      <a:r>
                        <a:rPr lang="en-US" sz="1500" baseline="0" dirty="0" smtClean="0"/>
                        <a:t>Engage in German public-private partnerships by co-hosting launch events with </a:t>
                      </a:r>
                      <a:r>
                        <a:rPr lang="en-US" sz="1500" b="1" u="sng" baseline="0" dirty="0" smtClean="0"/>
                        <a:t>VHS</a:t>
                      </a:r>
                      <a:r>
                        <a:rPr lang="en-US" sz="1500" baseline="0" dirty="0" smtClean="0"/>
                        <a:t> in large cities .</a:t>
                      </a:r>
                    </a:p>
                    <a:p>
                      <a:pPr marL="342900" indent="-342900">
                        <a:buFont typeface="+mj-lt"/>
                        <a:buAutoNum type="arabicPeriod"/>
                      </a:pPr>
                      <a:r>
                        <a:rPr lang="en-US" sz="1500" baseline="0" dirty="0" smtClean="0"/>
                        <a:t>Engage in global Philippine government public-private partnership by co-hosting with </a:t>
                      </a:r>
                      <a:r>
                        <a:rPr lang="en-US" sz="1500" b="1" u="sng" baseline="0" dirty="0" smtClean="0"/>
                        <a:t>embassy and consulates</a:t>
                      </a:r>
                      <a:r>
                        <a:rPr lang="en-US" sz="1500" baseline="0" dirty="0" smtClean="0"/>
                        <a:t>, which would lay out </a:t>
                      </a:r>
                      <a:r>
                        <a:rPr lang="en-US" sz="1500" b="1" u="sng" baseline="0" dirty="0" smtClean="0"/>
                        <a:t>future expansion advocates</a:t>
                      </a:r>
                      <a:r>
                        <a:rPr lang="en-US" sz="1500" b="1" u="none" baseline="0" dirty="0" smtClean="0"/>
                        <a:t> </a:t>
                      </a:r>
                      <a:r>
                        <a:rPr lang="en-US" sz="1500" baseline="0" dirty="0" smtClean="0"/>
                        <a:t>in untapped markets.</a:t>
                      </a:r>
                    </a:p>
                    <a:p>
                      <a:pPr marL="342900" indent="-342900">
                        <a:buFont typeface="+mj-lt"/>
                        <a:buAutoNum type="arabicPeriod"/>
                      </a:pPr>
                      <a:r>
                        <a:rPr lang="en-US" sz="1500" b="0" u="none" baseline="0" dirty="0" smtClean="0"/>
                        <a:t>Rotate</a:t>
                      </a:r>
                      <a:r>
                        <a:rPr lang="en-US" sz="1500" baseline="0" dirty="0" smtClean="0"/>
                        <a:t> global corporate services employees across continents in order to </a:t>
                      </a:r>
                      <a:r>
                        <a:rPr lang="en-US" sz="1500" b="1" u="sng" baseline="0" dirty="0" smtClean="0"/>
                        <a:t>document and optimize global corporate structure</a:t>
                      </a:r>
                      <a:r>
                        <a:rPr lang="en-US" sz="1500" b="0" u="none" baseline="0" dirty="0" smtClean="0"/>
                        <a:t>.</a:t>
                      </a:r>
                      <a:endParaRPr lang="en-US" sz="1500" b="1" u="sng" baseline="0" dirty="0" smtClean="0"/>
                    </a:p>
                  </a:txBody>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lang="en-US" sz="1500" baseline="0" dirty="0" smtClean="0"/>
                    </a:p>
                  </a:txBody>
                  <a:tcPr/>
                </a:tc>
                <a:extLst>
                  <a:ext uri="{0D108BD9-81ED-4DB2-BD59-A6C34878D82A}">
                    <a16:rowId xmlns:a16="http://schemas.microsoft.com/office/drawing/2014/main" xmlns="" val="639878991"/>
                  </a:ext>
                </a:extLst>
              </a:tr>
              <a:tr h="2238470">
                <a:tc>
                  <a:txBody>
                    <a:bodyPr/>
                    <a:lstStyle/>
                    <a:p>
                      <a:endParaRPr lang="en-US" dirty="0"/>
                    </a:p>
                  </a:txBody>
                  <a:tcPr/>
                </a:tc>
                <a:tc>
                  <a:txBody>
                    <a:bodyPr/>
                    <a:lstStyle/>
                    <a:p>
                      <a:pPr marL="342900" indent="-342900">
                        <a:buFont typeface="+mj-lt"/>
                        <a:buAutoNum type="arabicPeriod"/>
                      </a:pPr>
                      <a:endParaRPr lang="en-US" sz="1500" dirty="0"/>
                    </a:p>
                  </a:txBody>
                  <a:tcPr/>
                </a:tc>
                <a:tc>
                  <a:txBody>
                    <a:bodyPr/>
                    <a:lstStyle/>
                    <a:p>
                      <a:pPr marL="342900" indent="-342900">
                        <a:buFont typeface="+mj-lt"/>
                        <a:buAutoNum type="arabicPeriod"/>
                      </a:pPr>
                      <a:endParaRPr lang="en-US" sz="1500" b="1" u="sng" baseline="0" dirty="0" smtClean="0"/>
                    </a:p>
                  </a:txBody>
                  <a:tcPr/>
                </a:tc>
                <a:extLst>
                  <a:ext uri="{0D108BD9-81ED-4DB2-BD59-A6C34878D82A}">
                    <a16:rowId xmlns:a16="http://schemas.microsoft.com/office/drawing/2014/main" xmlns="" val="331696784"/>
                  </a:ext>
                </a:extLst>
              </a:tr>
            </a:tbl>
          </a:graphicData>
        </a:graphic>
      </p:graphicFrame>
      <p:sp>
        <p:nvSpPr>
          <p:cNvPr id="9" name="TextBox 8"/>
          <p:cNvSpPr txBox="1"/>
          <p:nvPr/>
        </p:nvSpPr>
        <p:spPr>
          <a:xfrm rot="16200000">
            <a:off x="-625261" y="1768838"/>
            <a:ext cx="2265529" cy="430887"/>
          </a:xfrm>
          <a:prstGeom prst="rect">
            <a:avLst/>
          </a:prstGeom>
          <a:noFill/>
        </p:spPr>
        <p:txBody>
          <a:bodyPr wrap="square" rtlCol="0">
            <a:spAutoFit/>
          </a:bodyPr>
          <a:lstStyle/>
          <a:p>
            <a:pPr algn="ctr"/>
            <a:r>
              <a:rPr lang="en-US" sz="2200" b="1" dirty="0" smtClean="0"/>
              <a:t>Opportunities (O)</a:t>
            </a:r>
            <a:endParaRPr lang="en-US" sz="2200" b="1" dirty="0"/>
          </a:p>
        </p:txBody>
      </p:sp>
      <p:sp>
        <p:nvSpPr>
          <p:cNvPr id="7" name="TextBox 6"/>
          <p:cNvSpPr txBox="1"/>
          <p:nvPr/>
        </p:nvSpPr>
        <p:spPr>
          <a:xfrm rot="16200000">
            <a:off x="-318189" y="4813754"/>
            <a:ext cx="1651383" cy="430887"/>
          </a:xfrm>
          <a:prstGeom prst="rect">
            <a:avLst/>
          </a:prstGeom>
          <a:noFill/>
        </p:spPr>
        <p:txBody>
          <a:bodyPr wrap="square" rtlCol="0">
            <a:spAutoFit/>
          </a:bodyPr>
          <a:lstStyle/>
          <a:p>
            <a:pPr algn="ctr"/>
            <a:r>
              <a:rPr lang="en-US" sz="2200" b="1" dirty="0" smtClean="0"/>
              <a:t>Threats (T)</a:t>
            </a:r>
            <a:endParaRPr lang="en-US" sz="2200" b="1" dirty="0"/>
          </a:p>
        </p:txBody>
      </p:sp>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566380995"/>
      </p:ext>
    </p:extLst>
  </p:cSld>
  <p:clrMapOvr>
    <a:masterClrMapping/>
  </p:clrMapOvr>
  <mc:AlternateContent xmlns:mc="http://schemas.openxmlformats.org/markup-compatibility/2006" xmlns:p15="http://schemas.microsoft.com/office/powerpoint/2012/main">
    <mc:Choice Requires="p15">
      <p:transition spd="slow" advTm="489">
        <p15:prstTrans prst="drape"/>
      </p:transition>
    </mc:Choice>
    <mc:Fallback xmlns="">
      <p:transition spd="slow" advTm="48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39471" y="1439186"/>
            <a:ext cx="10575235" cy="572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1779636775"/>
              </p:ext>
            </p:extLst>
          </p:nvPr>
        </p:nvGraphicFramePr>
        <p:xfrm>
          <a:off x="3140448" y="1105230"/>
          <a:ext cx="8516163" cy="4563191"/>
        </p:xfrm>
        <a:graphic>
          <a:graphicData uri="http://schemas.openxmlformats.org/drawingml/2006/table">
            <a:tbl>
              <a:tblPr firstRow="1" bandRow="1">
                <a:tableStyleId>{69CF1AB2-1976-4502-BF36-3FF5EA218861}</a:tableStyleId>
              </a:tblPr>
              <a:tblGrid>
                <a:gridCol w="8516163"/>
              </a:tblGrid>
              <a:tr h="4563191">
                <a:tc>
                  <a:txBody>
                    <a:bodyPr/>
                    <a:lstStyle/>
                    <a:p>
                      <a:pPr marL="342900" indent="-342900">
                        <a:buFont typeface="+mj-lt"/>
                        <a:buAutoNum type="arabicPeriod"/>
                      </a:pPr>
                      <a:r>
                        <a:rPr lang="en-US" sz="2400" b="0" dirty="0" smtClean="0"/>
                        <a:t>Apply </a:t>
                      </a:r>
                      <a:r>
                        <a:rPr lang="en-US" sz="2400" b="1" u="none" dirty="0" smtClean="0">
                          <a:solidFill>
                            <a:srgbClr val="C00000"/>
                          </a:solidFill>
                        </a:rPr>
                        <a:t>prior experience with European,</a:t>
                      </a:r>
                      <a:r>
                        <a:rPr lang="en-US" sz="2400" b="1" u="none" baseline="0" dirty="0" smtClean="0">
                          <a:solidFill>
                            <a:srgbClr val="C00000"/>
                          </a:solidFill>
                        </a:rPr>
                        <a:t> Asia Pacific, and North American expansion </a:t>
                      </a:r>
                      <a:r>
                        <a:rPr lang="en-US" sz="2400" b="0" baseline="0" dirty="0" smtClean="0"/>
                        <a:t>to design competitive pricing strategy and overcome currency rate threats.</a:t>
                      </a:r>
                    </a:p>
                    <a:p>
                      <a:pPr marL="342900" indent="-342900">
                        <a:buFont typeface="+mj-lt"/>
                        <a:buAutoNum type="arabicPeriod"/>
                      </a:pPr>
                      <a:endParaRPr lang="en-US" sz="2400" b="0" baseline="0" dirty="0" smtClean="0"/>
                    </a:p>
                    <a:p>
                      <a:pPr marL="342900" indent="-342900">
                        <a:buFont typeface="+mj-lt"/>
                        <a:buAutoNum type="arabicPeriod"/>
                      </a:pPr>
                      <a:r>
                        <a:rPr lang="en-US" sz="2400" b="0" baseline="0" dirty="0" smtClean="0"/>
                        <a:t> Leverage cross-functional teams with local and global input to foster </a:t>
                      </a:r>
                      <a:r>
                        <a:rPr lang="en-US" sz="2400" b="1" u="none" baseline="0" dirty="0" smtClean="0">
                          <a:solidFill>
                            <a:srgbClr val="C00000"/>
                          </a:solidFill>
                        </a:rPr>
                        <a:t>intercultural communications</a:t>
                      </a:r>
                      <a:r>
                        <a:rPr lang="en-US" sz="2400" b="0" baseline="0" dirty="0" smtClean="0"/>
                        <a:t> and create </a:t>
                      </a:r>
                      <a:r>
                        <a:rPr lang="en-US" sz="2400" b="1" u="none" baseline="0" dirty="0" smtClean="0">
                          <a:solidFill>
                            <a:srgbClr val="C00000"/>
                          </a:solidFill>
                        </a:rPr>
                        <a:t>global diversity and inclusion strategy</a:t>
                      </a:r>
                      <a:r>
                        <a:rPr lang="en-US" sz="2400" b="0" u="none" baseline="0" dirty="0" smtClean="0"/>
                        <a:t>.</a:t>
                      </a:r>
                    </a:p>
                    <a:p>
                      <a:pPr marL="342900" indent="-342900">
                        <a:buFont typeface="+mj-lt"/>
                        <a:buAutoNum type="arabicPeriod"/>
                      </a:pPr>
                      <a:endParaRPr lang="en-US" sz="2400" b="0" u="sng" baseline="0" dirty="0" smtClean="0"/>
                    </a:p>
                    <a:p>
                      <a:pPr marL="342900" indent="-342900">
                        <a:buFont typeface="+mj-lt"/>
                        <a:buAutoNum type="arabicPeriod"/>
                      </a:pPr>
                      <a:endParaRPr lang="en-US" sz="2400" b="0" u="sng" baseline="0" dirty="0" smtClean="0"/>
                    </a:p>
                    <a:p>
                      <a:pPr marL="342900" indent="-342900">
                        <a:buFont typeface="+mj-lt"/>
                        <a:buAutoNum type="arabicPeriod"/>
                      </a:pPr>
                      <a:r>
                        <a:rPr lang="en-US" sz="2400" b="0" baseline="0" dirty="0" smtClean="0"/>
                        <a:t>Create a </a:t>
                      </a:r>
                      <a:r>
                        <a:rPr lang="en-US" sz="2400" b="1" u="none" baseline="0" dirty="0" smtClean="0">
                          <a:solidFill>
                            <a:srgbClr val="C00000"/>
                          </a:solidFill>
                        </a:rPr>
                        <a:t>global analytics department </a:t>
                      </a:r>
                      <a:r>
                        <a:rPr lang="en-US" sz="2400" b="0" baseline="0" dirty="0" smtClean="0"/>
                        <a:t>in order to leverage insights from previous expansions on CSR, environmental issues to appeal to market share.</a:t>
                      </a:r>
                      <a:endParaRPr lang="en-US" sz="2400" b="0" dirty="0"/>
                    </a:p>
                  </a:txBody>
                  <a:tcPr/>
                </a:tc>
              </a:tr>
            </a:tbl>
          </a:graphicData>
        </a:graphic>
      </p:graphicFrame>
      <p:pic>
        <p:nvPicPr>
          <p:cNvPr id="5" name="Picture 4"/>
          <p:cNvPicPr>
            <a:picLocks noChangeAspect="1"/>
          </p:cNvPicPr>
          <p:nvPr/>
        </p:nvPicPr>
        <p:blipFill>
          <a:blip r:embed="rId4">
            <a:biLevel thresh="75000"/>
            <a:extLst>
              <a:ext uri="{BEBA8EAE-BF5A-486C-A8C5-ECC9F3942E4B}">
                <a14:imgProps xmlns:a14="http://schemas.microsoft.com/office/drawing/2010/main">
                  <a14:imgLayer r:embed="rId5">
                    <a14:imgEffect>
                      <a14:saturation sat="46000"/>
                    </a14:imgEffect>
                  </a14:imgLayer>
                </a14:imgProps>
              </a:ext>
              <a:ext uri="{28A0092B-C50C-407E-A947-70E740481C1C}">
                <a14:useLocalDpi xmlns:a14="http://schemas.microsoft.com/office/drawing/2010/main" val="0"/>
              </a:ext>
            </a:extLst>
          </a:blip>
          <a:stretch>
            <a:fillRect/>
          </a:stretch>
        </p:blipFill>
        <p:spPr>
          <a:xfrm>
            <a:off x="832583" y="466036"/>
            <a:ext cx="1965960" cy="1946300"/>
          </a:xfrm>
          <a:prstGeom prst="rect">
            <a:avLst/>
          </a:prstGeom>
        </p:spPr>
      </p:pic>
      <p:pic>
        <p:nvPicPr>
          <p:cNvPr id="8" name="Picture 7"/>
          <p:cNvPicPr>
            <a:picLocks noChangeAspect="1"/>
          </p:cNvPicPr>
          <p:nvPr/>
        </p:nvPicPr>
        <p:blipFill>
          <a:blip r:embed="rId6">
            <a:biLevel thresh="75000"/>
            <a:extLst>
              <a:ext uri="{28A0092B-C50C-407E-A947-70E740481C1C}">
                <a14:useLocalDpi xmlns:a14="http://schemas.microsoft.com/office/drawing/2010/main" val="0"/>
              </a:ext>
            </a:extLst>
          </a:blip>
          <a:stretch>
            <a:fillRect/>
          </a:stretch>
        </p:blipFill>
        <p:spPr>
          <a:xfrm>
            <a:off x="832583" y="4097752"/>
            <a:ext cx="1729270" cy="1640438"/>
          </a:xfrm>
          <a:prstGeom prst="rect">
            <a:avLst/>
          </a:prstGeom>
        </p:spPr>
      </p:pic>
      <p:pic>
        <p:nvPicPr>
          <p:cNvPr id="10" name="Picture 9"/>
          <p:cNvPicPr>
            <a:picLocks noChangeAspect="1"/>
          </p:cNvPicPr>
          <p:nvPr/>
        </p:nvPicPr>
        <p:blipFill>
          <a:blip r:embed="rId7">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910235" y="2271408"/>
            <a:ext cx="1810655" cy="1725875"/>
          </a:xfrm>
          <a:prstGeom prst="rect">
            <a:avLst/>
          </a:prstGeom>
        </p:spPr>
      </p:pic>
      <p:sp>
        <p:nvSpPr>
          <p:cNvPr id="11" name="TextBox 10"/>
          <p:cNvSpPr txBox="1"/>
          <p:nvPr/>
        </p:nvSpPr>
        <p:spPr>
          <a:xfrm>
            <a:off x="2711395" y="286629"/>
            <a:ext cx="9032682" cy="553998"/>
          </a:xfrm>
          <a:prstGeom prst="rect">
            <a:avLst/>
          </a:prstGeom>
          <a:noFill/>
        </p:spPr>
        <p:txBody>
          <a:bodyPr wrap="square" rtlCol="0">
            <a:spAutoFit/>
          </a:bodyPr>
          <a:lstStyle/>
          <a:p>
            <a:pPr algn="ctr"/>
            <a:r>
              <a:rPr lang="en-US" sz="3000" b="1" dirty="0" smtClean="0"/>
              <a:t>Strengths &amp; Threats</a:t>
            </a:r>
            <a:endParaRPr lang="en-US" sz="3000" b="1" dirty="0"/>
          </a:p>
        </p:txBody>
      </p:sp>
      <p:pic>
        <p:nvPicPr>
          <p:cNvPr id="2" name="Sound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245556521"/>
      </p:ext>
    </p:extLst>
  </p:cSld>
  <p:clrMapOvr>
    <a:masterClrMapping/>
  </p:clrMapOvr>
  <mc:AlternateContent xmlns:mc="http://schemas.openxmlformats.org/markup-compatibility/2006" xmlns:p14="http://schemas.microsoft.com/office/powerpoint/2010/main">
    <mc:Choice Requires="p14">
      <p:transition advTm="33737">
        <p14:warp dir="in"/>
      </p:transition>
    </mc:Choice>
    <mc:Fallback xmlns="">
      <p:transition advTm="3373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11" name="Table 10"/>
          <p:cNvGraphicFramePr>
            <a:graphicFrameLocks noGrp="1"/>
          </p:cNvGraphicFramePr>
          <p:nvPr>
            <p:extLst>
              <p:ext uri="{D42A27DB-BD31-4B8C-83A1-F6EECF244321}">
                <p14:modId xmlns:p14="http://schemas.microsoft.com/office/powerpoint/2010/main" val="694517889"/>
              </p:ext>
            </p:extLst>
          </p:nvPr>
        </p:nvGraphicFramePr>
        <p:xfrm>
          <a:off x="228448" y="123711"/>
          <a:ext cx="11791665" cy="6185630"/>
        </p:xfrm>
        <a:graphic>
          <a:graphicData uri="http://schemas.openxmlformats.org/drawingml/2006/table">
            <a:tbl>
              <a:tblPr firstRow="1" bandRow="1">
                <a:tableStyleId>{69CF1AB2-1976-4502-BF36-3FF5EA218861}</a:tableStyleId>
              </a:tblPr>
              <a:tblGrid>
                <a:gridCol w="458568">
                  <a:extLst>
                    <a:ext uri="{9D8B030D-6E8A-4147-A177-3AD203B41FA5}">
                      <a16:colId xmlns:a16="http://schemas.microsoft.com/office/drawing/2014/main" xmlns="" val="2261473674"/>
                    </a:ext>
                  </a:extLst>
                </a:gridCol>
                <a:gridCol w="5554639">
                  <a:extLst>
                    <a:ext uri="{9D8B030D-6E8A-4147-A177-3AD203B41FA5}">
                      <a16:colId xmlns:a16="http://schemas.microsoft.com/office/drawing/2014/main" xmlns="" val="2364613988"/>
                    </a:ext>
                  </a:extLst>
                </a:gridCol>
                <a:gridCol w="5778458">
                  <a:extLst>
                    <a:ext uri="{9D8B030D-6E8A-4147-A177-3AD203B41FA5}">
                      <a16:colId xmlns:a16="http://schemas.microsoft.com/office/drawing/2014/main" xmlns="" val="100017292"/>
                    </a:ext>
                  </a:extLst>
                </a:gridCol>
              </a:tblGrid>
              <a:tr h="404367">
                <a:tc>
                  <a:txBody>
                    <a:bodyPr/>
                    <a:lstStyle/>
                    <a:p>
                      <a:endParaRPr lang="en-US" dirty="0"/>
                    </a:p>
                  </a:txBody>
                  <a:tcPr/>
                </a:tc>
                <a:tc>
                  <a:txBody>
                    <a:bodyPr/>
                    <a:lstStyle/>
                    <a:p>
                      <a:pPr algn="ctr"/>
                      <a:r>
                        <a:rPr lang="en-US" sz="2200" b="1" dirty="0" smtClean="0"/>
                        <a:t>Strengths (S)</a:t>
                      </a:r>
                      <a:endParaRPr lang="en-US" sz="2200" b="1" dirty="0"/>
                    </a:p>
                  </a:txBody>
                  <a:tcPr/>
                </a:tc>
                <a:tc>
                  <a:txBody>
                    <a:bodyPr/>
                    <a:lstStyle/>
                    <a:p>
                      <a:pPr algn="ctr"/>
                      <a:r>
                        <a:rPr lang="en-US" sz="2200" b="1" dirty="0" smtClean="0"/>
                        <a:t>Weaknesses (W)</a:t>
                      </a:r>
                      <a:endParaRPr lang="en-US" sz="2200" b="1" dirty="0"/>
                    </a:p>
                  </a:txBody>
                  <a:tcPr/>
                </a:tc>
                <a:extLst>
                  <a:ext uri="{0D108BD9-81ED-4DB2-BD59-A6C34878D82A}">
                    <a16:rowId xmlns:a16="http://schemas.microsoft.com/office/drawing/2014/main" xmlns="" val="3663126120"/>
                  </a:ext>
                </a:extLst>
              </a:tr>
              <a:tr h="3314658">
                <a:tc>
                  <a:txBody>
                    <a:bodyPr/>
                    <a:lstStyle/>
                    <a:p>
                      <a:endParaRPr lang="en-US" sz="1800" dirty="0"/>
                    </a:p>
                  </a:txBody>
                  <a:tcPr/>
                </a:tc>
                <a:tc>
                  <a:txBody>
                    <a:bodyPr/>
                    <a:lstStyle/>
                    <a:p>
                      <a:pPr marL="342900" indent="-342900">
                        <a:buFont typeface="+mj-lt"/>
                        <a:buAutoNum type="arabicPeriod"/>
                      </a:pPr>
                      <a:r>
                        <a:rPr lang="en-US" sz="1500" dirty="0" smtClean="0"/>
                        <a:t>Capitalize on </a:t>
                      </a:r>
                      <a:r>
                        <a:rPr lang="en-US" sz="1500" b="1" u="sng" dirty="0" smtClean="0"/>
                        <a:t>Overseas</a:t>
                      </a:r>
                      <a:r>
                        <a:rPr lang="en-US" sz="1500" b="1" u="sng" baseline="0" dirty="0" smtClean="0"/>
                        <a:t> Filipino Workers</a:t>
                      </a:r>
                      <a:r>
                        <a:rPr lang="en-US" sz="1500" baseline="0" dirty="0" smtClean="0"/>
                        <a:t> and their embrace of </a:t>
                      </a:r>
                      <a:r>
                        <a:rPr lang="en-US" sz="1500" b="1" u="sng" baseline="0" dirty="0" smtClean="0"/>
                        <a:t>fusion</a:t>
                      </a:r>
                      <a:r>
                        <a:rPr lang="en-US" sz="1500" baseline="0" dirty="0" smtClean="0"/>
                        <a:t> cuisine.</a:t>
                      </a:r>
                    </a:p>
                    <a:p>
                      <a:pPr marL="342900" indent="-342900">
                        <a:buFont typeface="+mj-lt"/>
                        <a:buAutoNum type="arabicPeriod"/>
                      </a:pPr>
                      <a:r>
                        <a:rPr lang="en-US" sz="1500" dirty="0" smtClean="0"/>
                        <a:t>Leverage</a:t>
                      </a:r>
                      <a:r>
                        <a:rPr lang="en-US" sz="1500" baseline="0" dirty="0" smtClean="0"/>
                        <a:t> </a:t>
                      </a:r>
                      <a:r>
                        <a:rPr lang="en-US" sz="1500" b="1" u="sng" baseline="0" dirty="0" smtClean="0"/>
                        <a:t>experience</a:t>
                      </a:r>
                      <a:r>
                        <a:rPr lang="en-US" sz="1500" baseline="0" dirty="0" smtClean="0"/>
                        <a:t> and </a:t>
                      </a:r>
                      <a:r>
                        <a:rPr lang="en-US" sz="1500" b="1" u="sng" baseline="0" dirty="0" smtClean="0"/>
                        <a:t>insights</a:t>
                      </a:r>
                      <a:r>
                        <a:rPr lang="en-US" sz="1500" baseline="0" dirty="0" smtClean="0"/>
                        <a:t> obtained from </a:t>
                      </a:r>
                      <a:r>
                        <a:rPr lang="en-US" sz="1500" b="1" u="sng" baseline="0" dirty="0" smtClean="0"/>
                        <a:t>UK and Italy </a:t>
                      </a:r>
                      <a:r>
                        <a:rPr lang="en-US" sz="1500" baseline="0" dirty="0" smtClean="0"/>
                        <a:t>expansion.</a:t>
                      </a:r>
                    </a:p>
                    <a:p>
                      <a:pPr marL="342900" indent="-342900">
                        <a:buFont typeface="+mj-lt"/>
                        <a:buAutoNum type="arabicPeriod"/>
                      </a:pPr>
                      <a:r>
                        <a:rPr lang="en-US" sz="1500" dirty="0" smtClean="0"/>
                        <a:t>Market</a:t>
                      </a:r>
                      <a:r>
                        <a:rPr lang="en-US" sz="1500" baseline="0" dirty="0" smtClean="0"/>
                        <a:t> to </a:t>
                      </a:r>
                      <a:r>
                        <a:rPr lang="en-US" sz="1500" b="1" u="sng" baseline="0" dirty="0" smtClean="0"/>
                        <a:t>immigrants, youth, city dwellers</a:t>
                      </a:r>
                      <a:r>
                        <a:rPr lang="en-US" sz="1500" u="sng" baseline="0" dirty="0" smtClean="0"/>
                        <a:t> </a:t>
                      </a:r>
                      <a:r>
                        <a:rPr lang="en-US" sz="1500" baseline="0" dirty="0" smtClean="0"/>
                        <a:t>with global outlook.</a:t>
                      </a:r>
                    </a:p>
                    <a:p>
                      <a:pPr marL="342900" indent="-342900">
                        <a:buFont typeface="+mj-lt"/>
                        <a:buAutoNum type="arabicPeriod"/>
                      </a:pPr>
                      <a:r>
                        <a:rPr lang="en-US" sz="1500" baseline="0" dirty="0" smtClean="0"/>
                        <a:t>Create partnerships with </a:t>
                      </a:r>
                      <a:r>
                        <a:rPr lang="en-US" sz="1500" b="1" u="sng" baseline="0" dirty="0" smtClean="0"/>
                        <a:t>trade schools </a:t>
                      </a:r>
                      <a:r>
                        <a:rPr lang="en-US" sz="1500" baseline="0" dirty="0" smtClean="0"/>
                        <a:t>and </a:t>
                      </a:r>
                      <a:r>
                        <a:rPr lang="en-US" sz="1500" b="1" u="sng" baseline="0" dirty="0" smtClean="0"/>
                        <a:t>Applied Sciences Universities</a:t>
                      </a:r>
                      <a:r>
                        <a:rPr lang="en-US" sz="1500" baseline="0" dirty="0" smtClean="0"/>
                        <a:t> in order to recruit globally-oriented and operations-minded talent.</a:t>
                      </a:r>
                    </a:p>
                    <a:p>
                      <a:pPr marL="342900" indent="-342900">
                        <a:buFont typeface="+mj-lt"/>
                        <a:buAutoNum type="arabicPeriod"/>
                      </a:pPr>
                      <a:r>
                        <a:rPr lang="en-US" sz="1500" baseline="0" dirty="0" smtClean="0"/>
                        <a:t>Engage in German public-private partnerships by co-hosting launch events with </a:t>
                      </a:r>
                      <a:r>
                        <a:rPr lang="en-US" sz="1500" b="1" u="sng" baseline="0" dirty="0" smtClean="0"/>
                        <a:t>VHS</a:t>
                      </a:r>
                      <a:r>
                        <a:rPr lang="en-US" sz="1500" baseline="0" dirty="0" smtClean="0"/>
                        <a:t> in large cities .</a:t>
                      </a:r>
                    </a:p>
                    <a:p>
                      <a:pPr marL="342900" indent="-342900">
                        <a:buFont typeface="+mj-lt"/>
                        <a:buAutoNum type="arabicPeriod"/>
                      </a:pPr>
                      <a:r>
                        <a:rPr lang="en-US" sz="1500" baseline="0" dirty="0" smtClean="0"/>
                        <a:t>Engage in global Philippine government public-private partnership by co-hosting with </a:t>
                      </a:r>
                      <a:r>
                        <a:rPr lang="en-US" sz="1500" b="1" u="sng" baseline="0" dirty="0" smtClean="0"/>
                        <a:t>embassy and consulates</a:t>
                      </a:r>
                      <a:r>
                        <a:rPr lang="en-US" sz="1500" baseline="0" dirty="0" smtClean="0"/>
                        <a:t>, which would lay out </a:t>
                      </a:r>
                      <a:r>
                        <a:rPr lang="en-US" sz="1500" b="1" u="sng" baseline="0" dirty="0" smtClean="0"/>
                        <a:t>future expansion advocates</a:t>
                      </a:r>
                      <a:r>
                        <a:rPr lang="en-US" sz="1500" b="1" u="none" baseline="0" dirty="0" smtClean="0"/>
                        <a:t> </a:t>
                      </a:r>
                      <a:r>
                        <a:rPr lang="en-US" sz="1500" baseline="0" dirty="0" smtClean="0"/>
                        <a:t>in untapped markets.</a:t>
                      </a:r>
                    </a:p>
                    <a:p>
                      <a:pPr marL="342900" indent="-342900">
                        <a:buFont typeface="+mj-lt"/>
                        <a:buAutoNum type="arabicPeriod"/>
                      </a:pPr>
                      <a:r>
                        <a:rPr lang="en-US" sz="1500" b="0" u="none" baseline="0" dirty="0" smtClean="0"/>
                        <a:t>Rotate</a:t>
                      </a:r>
                      <a:r>
                        <a:rPr lang="en-US" sz="1500" baseline="0" dirty="0" smtClean="0"/>
                        <a:t> global corporate services employees across continents in order to </a:t>
                      </a:r>
                      <a:r>
                        <a:rPr lang="en-US" sz="1500" b="1" u="sng" baseline="0" dirty="0" smtClean="0"/>
                        <a:t>document and optimize global corporate structure</a:t>
                      </a:r>
                      <a:r>
                        <a:rPr lang="en-US" sz="1500" b="0" u="none" baseline="0" dirty="0" smtClean="0"/>
                        <a:t>.</a:t>
                      </a:r>
                      <a:endParaRPr lang="en-US" sz="1500" b="1" u="sng" baseline="0" dirty="0" smtClean="0"/>
                    </a:p>
                  </a:txBody>
                  <a:tcPr/>
                </a:tc>
                <a:tc>
                  <a:txBody>
                    <a:bodyPr/>
                    <a:lstStyle/>
                    <a:p>
                      <a:pPr marL="342900" indent="-342900">
                        <a:buFont typeface="+mj-lt"/>
                        <a:buAutoNum type="arabicPeriod"/>
                      </a:pPr>
                      <a:endParaRPr lang="en-US" sz="1500" baseline="0" dirty="0" smtClean="0"/>
                    </a:p>
                  </a:txBody>
                  <a:tcPr/>
                </a:tc>
                <a:extLst>
                  <a:ext uri="{0D108BD9-81ED-4DB2-BD59-A6C34878D82A}">
                    <a16:rowId xmlns:a16="http://schemas.microsoft.com/office/drawing/2014/main" xmlns="" val="639878991"/>
                  </a:ext>
                </a:extLst>
              </a:tr>
              <a:tr h="2238470">
                <a:tc>
                  <a:txBody>
                    <a:bodyPr/>
                    <a:lstStyle/>
                    <a:p>
                      <a:endParaRPr lang="en-US" dirty="0"/>
                    </a:p>
                  </a:txBody>
                  <a:tcPr/>
                </a:tc>
                <a:tc>
                  <a:txBody>
                    <a:bodyPr/>
                    <a:lstStyle/>
                    <a:p>
                      <a:pPr marL="342900" indent="-342900">
                        <a:buFont typeface="+mj-lt"/>
                        <a:buAutoNum type="arabicPeriod"/>
                      </a:pPr>
                      <a:r>
                        <a:rPr lang="en-US" sz="1500" dirty="0" smtClean="0"/>
                        <a:t>Apply </a:t>
                      </a:r>
                      <a:r>
                        <a:rPr lang="en-US" sz="1500" b="1" u="sng" dirty="0" smtClean="0"/>
                        <a:t>prior experience with European,</a:t>
                      </a:r>
                      <a:r>
                        <a:rPr lang="en-US" sz="1500" b="1" u="sng" baseline="0" dirty="0" smtClean="0"/>
                        <a:t> Asia Pacific, and North American expansion</a:t>
                      </a:r>
                      <a:r>
                        <a:rPr lang="en-US" sz="1500" b="1" u="none" baseline="0" dirty="0" smtClean="0"/>
                        <a:t> </a:t>
                      </a:r>
                      <a:r>
                        <a:rPr lang="en-US" sz="1500" baseline="0" dirty="0" smtClean="0"/>
                        <a:t>to design competitive pricing strategy and overcome currency rate threats.</a:t>
                      </a:r>
                    </a:p>
                    <a:p>
                      <a:pPr marL="342900" indent="-342900">
                        <a:buFont typeface="+mj-lt"/>
                        <a:buAutoNum type="arabicPeriod"/>
                      </a:pPr>
                      <a:r>
                        <a:rPr lang="en-US" sz="1500" baseline="0" dirty="0" smtClean="0"/>
                        <a:t> Leverage cross-functional teams with local and global input to foster </a:t>
                      </a:r>
                      <a:r>
                        <a:rPr lang="en-US" sz="1500" b="1" u="sng" baseline="0" dirty="0" smtClean="0"/>
                        <a:t>intercultural communications</a:t>
                      </a:r>
                      <a:r>
                        <a:rPr lang="en-US" sz="1500" baseline="0" dirty="0" smtClean="0"/>
                        <a:t> and create </a:t>
                      </a:r>
                      <a:r>
                        <a:rPr lang="en-US" sz="1500" b="1" u="sng" baseline="0" dirty="0" smtClean="0"/>
                        <a:t>global diversity and inclusion strategy</a:t>
                      </a:r>
                      <a:r>
                        <a:rPr lang="en-US" sz="1500" b="0" u="none" baseline="0" dirty="0" smtClean="0"/>
                        <a:t>.</a:t>
                      </a:r>
                    </a:p>
                    <a:p>
                      <a:pPr marL="342900" indent="-342900">
                        <a:buFont typeface="+mj-lt"/>
                        <a:buAutoNum type="arabicPeriod"/>
                      </a:pPr>
                      <a:r>
                        <a:rPr lang="en-US" sz="1500" baseline="0" dirty="0" smtClean="0"/>
                        <a:t>Create a </a:t>
                      </a:r>
                      <a:r>
                        <a:rPr lang="en-US" sz="1500" b="1" u="sng" baseline="0" dirty="0" smtClean="0"/>
                        <a:t>global analytics department</a:t>
                      </a:r>
                      <a:r>
                        <a:rPr lang="en-US" sz="1500" b="1" u="none" baseline="0" dirty="0" smtClean="0"/>
                        <a:t> </a:t>
                      </a:r>
                      <a:r>
                        <a:rPr lang="en-US" sz="1500" baseline="0" dirty="0" smtClean="0"/>
                        <a:t>in order to leverage insights from previous expansions on CSR, environmental issues to appeal to market share.</a:t>
                      </a:r>
                      <a:endParaRPr lang="en-US" sz="1500" dirty="0"/>
                    </a:p>
                  </a:txBody>
                  <a:tcPr/>
                </a:tc>
                <a:tc>
                  <a:txBody>
                    <a:bodyPr/>
                    <a:lstStyle/>
                    <a:p>
                      <a:pPr marL="342900" indent="-342900">
                        <a:buFont typeface="+mj-lt"/>
                        <a:buAutoNum type="arabicPeriod"/>
                      </a:pPr>
                      <a:endParaRPr lang="en-US" sz="1500" b="1" u="sng" baseline="0" dirty="0" smtClean="0"/>
                    </a:p>
                  </a:txBody>
                  <a:tcPr/>
                </a:tc>
                <a:extLst>
                  <a:ext uri="{0D108BD9-81ED-4DB2-BD59-A6C34878D82A}">
                    <a16:rowId xmlns:a16="http://schemas.microsoft.com/office/drawing/2014/main" xmlns="" val="331696784"/>
                  </a:ext>
                </a:extLst>
              </a:tr>
            </a:tbl>
          </a:graphicData>
        </a:graphic>
      </p:graphicFrame>
      <p:sp>
        <p:nvSpPr>
          <p:cNvPr id="9" name="TextBox 8"/>
          <p:cNvSpPr txBox="1"/>
          <p:nvPr/>
        </p:nvSpPr>
        <p:spPr>
          <a:xfrm rot="16200000">
            <a:off x="-625261" y="1768838"/>
            <a:ext cx="2265529" cy="430887"/>
          </a:xfrm>
          <a:prstGeom prst="rect">
            <a:avLst/>
          </a:prstGeom>
          <a:noFill/>
        </p:spPr>
        <p:txBody>
          <a:bodyPr wrap="square" rtlCol="0">
            <a:spAutoFit/>
          </a:bodyPr>
          <a:lstStyle/>
          <a:p>
            <a:pPr algn="ctr"/>
            <a:r>
              <a:rPr lang="en-US" sz="2200" b="1" dirty="0" smtClean="0"/>
              <a:t>Opportunities (O)</a:t>
            </a:r>
            <a:endParaRPr lang="en-US" sz="2200" b="1" dirty="0"/>
          </a:p>
        </p:txBody>
      </p:sp>
      <p:sp>
        <p:nvSpPr>
          <p:cNvPr id="7" name="TextBox 6"/>
          <p:cNvSpPr txBox="1"/>
          <p:nvPr/>
        </p:nvSpPr>
        <p:spPr>
          <a:xfrm rot="16200000">
            <a:off x="-318189" y="4813754"/>
            <a:ext cx="1651383" cy="430887"/>
          </a:xfrm>
          <a:prstGeom prst="rect">
            <a:avLst/>
          </a:prstGeom>
          <a:noFill/>
        </p:spPr>
        <p:txBody>
          <a:bodyPr wrap="square" rtlCol="0">
            <a:spAutoFit/>
          </a:bodyPr>
          <a:lstStyle/>
          <a:p>
            <a:pPr algn="ctr"/>
            <a:r>
              <a:rPr lang="en-US" sz="2200" b="1" dirty="0" smtClean="0"/>
              <a:t>Threats (T)</a:t>
            </a:r>
            <a:endParaRPr lang="en-US" sz="2200" b="1" dirty="0"/>
          </a:p>
        </p:txBody>
      </p:sp>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422737973"/>
      </p:ext>
    </p:extLst>
  </p:cSld>
  <p:clrMapOvr>
    <a:masterClrMapping/>
  </p:clrMapOvr>
  <mc:AlternateContent xmlns:mc="http://schemas.openxmlformats.org/markup-compatibility/2006" xmlns:p15="http://schemas.microsoft.com/office/powerpoint/2012/main">
    <mc:Choice Requires="p15">
      <p:transition spd="slow" advTm="823">
        <p15:prstTrans prst="drape"/>
      </p:transition>
    </mc:Choice>
    <mc:Fallback xmlns="">
      <p:transition spd="slow" advTm="8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39471" y="1439186"/>
            <a:ext cx="10575235" cy="572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1784773504"/>
              </p:ext>
            </p:extLst>
          </p:nvPr>
        </p:nvGraphicFramePr>
        <p:xfrm>
          <a:off x="2875753" y="849464"/>
          <a:ext cx="8701346" cy="5273040"/>
        </p:xfrm>
        <a:graphic>
          <a:graphicData uri="http://schemas.openxmlformats.org/drawingml/2006/table">
            <a:tbl>
              <a:tblPr firstRow="1" bandRow="1">
                <a:tableStyleId>{69CF1AB2-1976-4502-BF36-3FF5EA218861}</a:tableStyleId>
              </a:tblPr>
              <a:tblGrid>
                <a:gridCol w="8701346"/>
              </a:tblGrid>
              <a:tr h="4850296">
                <a:tc>
                  <a:txBody>
                    <a:bodyPr/>
                    <a:lstStyle/>
                    <a:p>
                      <a:pPr marL="342900" indent="-342900">
                        <a:buFont typeface="+mj-lt"/>
                        <a:buAutoNum type="arabicPeriod"/>
                      </a:pPr>
                      <a:r>
                        <a:rPr lang="en-US" sz="2000" b="0" dirty="0" smtClean="0"/>
                        <a:t>Take advantage of little</a:t>
                      </a:r>
                      <a:r>
                        <a:rPr lang="en-US" sz="2000" b="0" baseline="0" dirty="0" smtClean="0"/>
                        <a:t> to no brand recognition and initial uptick in media coverage with </a:t>
                      </a:r>
                      <a:r>
                        <a:rPr lang="en-US" sz="2000" b="1" u="none" baseline="0" dirty="0" smtClean="0">
                          <a:solidFill>
                            <a:srgbClr val="C00000"/>
                          </a:solidFill>
                        </a:rPr>
                        <a:t>successful rollout using Philippine diaspora </a:t>
                      </a:r>
                      <a:r>
                        <a:rPr lang="en-US" sz="2000" b="0" baseline="0" dirty="0" smtClean="0"/>
                        <a:t>to establish loyal following early on.</a:t>
                      </a:r>
                    </a:p>
                    <a:p>
                      <a:pPr marL="342900" indent="-342900">
                        <a:buFont typeface="+mj-lt"/>
                        <a:buAutoNum type="arabicPeriod"/>
                      </a:pPr>
                      <a:endParaRPr lang="en-US" sz="2000" b="0" baseline="0" dirty="0" smtClean="0"/>
                    </a:p>
                    <a:p>
                      <a:pPr marL="342900" indent="-342900">
                        <a:buFont typeface="+mj-lt"/>
                        <a:buAutoNum type="arabicPeriod"/>
                      </a:pPr>
                      <a:endParaRPr lang="en-US" sz="2000" b="0" baseline="0" dirty="0" smtClean="0"/>
                    </a:p>
                    <a:p>
                      <a:pPr marL="342900" indent="-342900">
                        <a:buFont typeface="+mj-lt"/>
                        <a:buAutoNum type="arabicPeriod"/>
                      </a:pPr>
                      <a:endParaRPr lang="en-US" sz="2000" b="0" baseline="0" dirty="0" smtClean="0"/>
                    </a:p>
                    <a:p>
                      <a:pPr marL="342900" indent="-342900">
                        <a:buFont typeface="+mj-lt"/>
                        <a:buAutoNum type="arabicPeriod"/>
                      </a:pPr>
                      <a:r>
                        <a:rPr lang="en-US" sz="2000" b="0" baseline="0" dirty="0" smtClean="0"/>
                        <a:t>Create </a:t>
                      </a:r>
                      <a:r>
                        <a:rPr lang="en-US" sz="2000" b="1" u="none" baseline="0" dirty="0" smtClean="0">
                          <a:solidFill>
                            <a:srgbClr val="C00000"/>
                          </a:solidFill>
                        </a:rPr>
                        <a:t>segmented and tailored </a:t>
                      </a:r>
                      <a:r>
                        <a:rPr lang="en-US" sz="2000" b="0" baseline="0" dirty="0" smtClean="0"/>
                        <a:t>short-term and long-term </a:t>
                      </a:r>
                      <a:r>
                        <a:rPr lang="en-US" sz="2000" b="1" u="none" baseline="0" dirty="0" smtClean="0">
                          <a:solidFill>
                            <a:srgbClr val="C00000"/>
                          </a:solidFill>
                        </a:rPr>
                        <a:t>marketing strategic plans</a:t>
                      </a:r>
                      <a:r>
                        <a:rPr lang="en-US" sz="2000" b="1" u="none" baseline="0" dirty="0" smtClean="0"/>
                        <a:t> </a:t>
                      </a:r>
                      <a:r>
                        <a:rPr lang="en-US" sz="2000" b="0" baseline="0" dirty="0" smtClean="0"/>
                        <a:t>in order to tap into both urban and rural markets and understand and predict via data analytics consumer behavior.</a:t>
                      </a:r>
                    </a:p>
                    <a:p>
                      <a:pPr marL="342900" indent="-342900">
                        <a:buFont typeface="+mj-lt"/>
                        <a:buAutoNum type="arabicPeriod"/>
                      </a:pPr>
                      <a:endParaRPr lang="en-US" sz="2000" b="0" baseline="0" dirty="0" smtClean="0"/>
                    </a:p>
                    <a:p>
                      <a:pPr marL="342900" indent="-342900">
                        <a:buFont typeface="+mj-lt"/>
                        <a:buAutoNum type="arabicPeriod"/>
                      </a:pPr>
                      <a:endParaRPr lang="en-US" sz="2000" b="0" baseline="0" dirty="0" smtClean="0"/>
                    </a:p>
                    <a:p>
                      <a:pPr marL="342900" indent="-342900">
                        <a:buFont typeface="+mj-lt"/>
                        <a:buAutoNum type="arabicPeriod"/>
                      </a:pPr>
                      <a:endParaRPr lang="en-US" sz="2000" b="0" baseline="0" dirty="0" smtClean="0"/>
                    </a:p>
                    <a:p>
                      <a:pPr marL="342900" indent="-342900">
                        <a:buFont typeface="+mj-lt"/>
                        <a:buAutoNum type="arabicPeriod"/>
                      </a:pPr>
                      <a:r>
                        <a:rPr lang="en-US" sz="2000" b="0" baseline="0" dirty="0" smtClean="0"/>
                        <a:t>Apply a diversity and inclusion approach to employment </a:t>
                      </a:r>
                      <a:r>
                        <a:rPr lang="en-US" sz="2000" b="0" u="none" baseline="0" dirty="0" smtClean="0"/>
                        <a:t>and</a:t>
                      </a:r>
                      <a:r>
                        <a:rPr lang="en-US" sz="2000" b="1" u="none" baseline="0" dirty="0" smtClean="0"/>
                        <a:t> </a:t>
                      </a:r>
                      <a:r>
                        <a:rPr lang="en-US" sz="2000" b="1" u="none" baseline="0" dirty="0" smtClean="0">
                          <a:solidFill>
                            <a:srgbClr val="C00000"/>
                          </a:solidFill>
                        </a:rPr>
                        <a:t>hire populations with higher unemployment rates</a:t>
                      </a:r>
                      <a:r>
                        <a:rPr lang="en-US" sz="2000" b="0" baseline="0" dirty="0" smtClean="0"/>
                        <a:t> such as people living in rural areas, refugees, immigrants, people with disabilities as brand ambassadors to improve corporate brand identity, make inroads to capture underserved markets, make living standards more equitable, and obtain public and government buy-in.</a:t>
                      </a:r>
                    </a:p>
                  </a:txBody>
                  <a:tcPr/>
                </a:tc>
              </a:tr>
            </a:tbl>
          </a:graphicData>
        </a:graphic>
      </p:graphicFrame>
      <p:pic>
        <p:nvPicPr>
          <p:cNvPr id="7" name="Picture 6"/>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62093" y="572242"/>
            <a:ext cx="1707396" cy="1620579"/>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7078" y="2601402"/>
            <a:ext cx="1270206" cy="1244106"/>
          </a:xfrm>
          <a:prstGeom prst="rect">
            <a:avLst/>
          </a:prstGeom>
        </p:spPr>
      </p:pic>
      <p:pic>
        <p:nvPicPr>
          <p:cNvPr id="11" name="Picture 10"/>
          <p:cNvPicPr>
            <a:picLocks noChangeAspect="1"/>
          </p:cNvPicPr>
          <p:nvPr/>
        </p:nvPicPr>
        <p:blipFill>
          <a:blip r:embed="rId6">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42337" y="4373218"/>
            <a:ext cx="1661308" cy="1684462"/>
          </a:xfrm>
          <a:prstGeom prst="rect">
            <a:avLst/>
          </a:prstGeom>
        </p:spPr>
      </p:pic>
      <p:sp>
        <p:nvSpPr>
          <p:cNvPr id="12" name="TextBox 11"/>
          <p:cNvSpPr txBox="1"/>
          <p:nvPr/>
        </p:nvSpPr>
        <p:spPr>
          <a:xfrm>
            <a:off x="2711395" y="286629"/>
            <a:ext cx="9032682" cy="553998"/>
          </a:xfrm>
          <a:prstGeom prst="rect">
            <a:avLst/>
          </a:prstGeom>
          <a:noFill/>
        </p:spPr>
        <p:txBody>
          <a:bodyPr wrap="square" rtlCol="0">
            <a:spAutoFit/>
          </a:bodyPr>
          <a:lstStyle/>
          <a:p>
            <a:pPr algn="ctr"/>
            <a:r>
              <a:rPr lang="en-US" sz="3000" b="1" dirty="0" smtClean="0"/>
              <a:t>Weaknesses &amp; Opportunities</a:t>
            </a:r>
            <a:endParaRPr lang="en-US" sz="3000" b="1" dirty="0"/>
          </a:p>
        </p:txBody>
      </p:sp>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119878818"/>
      </p:ext>
    </p:extLst>
  </p:cSld>
  <p:clrMapOvr>
    <a:masterClrMapping/>
  </p:clrMapOvr>
  <mc:AlternateContent xmlns:mc="http://schemas.openxmlformats.org/markup-compatibility/2006" xmlns:p14="http://schemas.microsoft.com/office/powerpoint/2010/main">
    <mc:Choice Requires="p14">
      <p:transition advTm="55003">
        <p14:warp dir="in"/>
      </p:transition>
    </mc:Choice>
    <mc:Fallback xmlns="">
      <p:transition advTm="5500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11" name="Table 10"/>
          <p:cNvGraphicFramePr>
            <a:graphicFrameLocks noGrp="1"/>
          </p:cNvGraphicFramePr>
          <p:nvPr>
            <p:extLst>
              <p:ext uri="{D42A27DB-BD31-4B8C-83A1-F6EECF244321}">
                <p14:modId xmlns:p14="http://schemas.microsoft.com/office/powerpoint/2010/main" val="135456491"/>
              </p:ext>
            </p:extLst>
          </p:nvPr>
        </p:nvGraphicFramePr>
        <p:xfrm>
          <a:off x="228448" y="123711"/>
          <a:ext cx="11791665" cy="6185630"/>
        </p:xfrm>
        <a:graphic>
          <a:graphicData uri="http://schemas.openxmlformats.org/drawingml/2006/table">
            <a:tbl>
              <a:tblPr firstRow="1" bandRow="1">
                <a:tableStyleId>{69CF1AB2-1976-4502-BF36-3FF5EA218861}</a:tableStyleId>
              </a:tblPr>
              <a:tblGrid>
                <a:gridCol w="458568">
                  <a:extLst>
                    <a:ext uri="{9D8B030D-6E8A-4147-A177-3AD203B41FA5}">
                      <a16:colId xmlns:a16="http://schemas.microsoft.com/office/drawing/2014/main" xmlns="" val="2261473674"/>
                    </a:ext>
                  </a:extLst>
                </a:gridCol>
                <a:gridCol w="5554639">
                  <a:extLst>
                    <a:ext uri="{9D8B030D-6E8A-4147-A177-3AD203B41FA5}">
                      <a16:colId xmlns:a16="http://schemas.microsoft.com/office/drawing/2014/main" xmlns="" val="2364613988"/>
                    </a:ext>
                  </a:extLst>
                </a:gridCol>
                <a:gridCol w="5778458">
                  <a:extLst>
                    <a:ext uri="{9D8B030D-6E8A-4147-A177-3AD203B41FA5}">
                      <a16:colId xmlns:a16="http://schemas.microsoft.com/office/drawing/2014/main" xmlns="" val="100017292"/>
                    </a:ext>
                  </a:extLst>
                </a:gridCol>
              </a:tblGrid>
              <a:tr h="404367">
                <a:tc>
                  <a:txBody>
                    <a:bodyPr/>
                    <a:lstStyle/>
                    <a:p>
                      <a:endParaRPr lang="en-US" dirty="0"/>
                    </a:p>
                  </a:txBody>
                  <a:tcPr/>
                </a:tc>
                <a:tc>
                  <a:txBody>
                    <a:bodyPr/>
                    <a:lstStyle/>
                    <a:p>
                      <a:pPr algn="ctr"/>
                      <a:r>
                        <a:rPr lang="en-US" sz="2200" b="1" dirty="0" smtClean="0"/>
                        <a:t>Strengths (S)</a:t>
                      </a:r>
                      <a:endParaRPr lang="en-US" sz="2200" b="1" dirty="0"/>
                    </a:p>
                  </a:txBody>
                  <a:tcPr/>
                </a:tc>
                <a:tc>
                  <a:txBody>
                    <a:bodyPr/>
                    <a:lstStyle/>
                    <a:p>
                      <a:pPr algn="ctr"/>
                      <a:r>
                        <a:rPr lang="en-US" sz="2200" b="1" dirty="0" smtClean="0"/>
                        <a:t>Weaknesses (W)</a:t>
                      </a:r>
                      <a:endParaRPr lang="en-US" sz="2200" b="1" dirty="0"/>
                    </a:p>
                  </a:txBody>
                  <a:tcPr/>
                </a:tc>
                <a:extLst>
                  <a:ext uri="{0D108BD9-81ED-4DB2-BD59-A6C34878D82A}">
                    <a16:rowId xmlns:a16="http://schemas.microsoft.com/office/drawing/2014/main" xmlns="" val="3663126120"/>
                  </a:ext>
                </a:extLst>
              </a:tr>
              <a:tr h="3314658">
                <a:tc>
                  <a:txBody>
                    <a:bodyPr/>
                    <a:lstStyle/>
                    <a:p>
                      <a:endParaRPr lang="en-US" sz="1800" dirty="0"/>
                    </a:p>
                  </a:txBody>
                  <a:tcPr/>
                </a:tc>
                <a:tc>
                  <a:txBody>
                    <a:bodyPr/>
                    <a:lstStyle/>
                    <a:p>
                      <a:pPr marL="342900" indent="-342900">
                        <a:buFont typeface="+mj-lt"/>
                        <a:buAutoNum type="arabicPeriod"/>
                      </a:pPr>
                      <a:r>
                        <a:rPr lang="en-US" sz="1500" dirty="0" smtClean="0"/>
                        <a:t>Capitalize on </a:t>
                      </a:r>
                      <a:r>
                        <a:rPr lang="en-US" sz="1500" b="1" u="sng" dirty="0" smtClean="0"/>
                        <a:t>Overseas</a:t>
                      </a:r>
                      <a:r>
                        <a:rPr lang="en-US" sz="1500" b="1" u="sng" baseline="0" dirty="0" smtClean="0"/>
                        <a:t> Filipino Workers</a:t>
                      </a:r>
                      <a:r>
                        <a:rPr lang="en-US" sz="1500" baseline="0" dirty="0" smtClean="0"/>
                        <a:t> and their embrace of </a:t>
                      </a:r>
                      <a:r>
                        <a:rPr lang="en-US" sz="1500" b="1" u="sng" baseline="0" dirty="0" smtClean="0"/>
                        <a:t>fusion</a:t>
                      </a:r>
                      <a:r>
                        <a:rPr lang="en-US" sz="1500" baseline="0" dirty="0" smtClean="0"/>
                        <a:t> cuisine.</a:t>
                      </a:r>
                    </a:p>
                    <a:p>
                      <a:pPr marL="342900" indent="-342900">
                        <a:buFont typeface="+mj-lt"/>
                        <a:buAutoNum type="arabicPeriod"/>
                      </a:pPr>
                      <a:r>
                        <a:rPr lang="en-US" sz="1500" dirty="0" smtClean="0"/>
                        <a:t>Leverage</a:t>
                      </a:r>
                      <a:r>
                        <a:rPr lang="en-US" sz="1500" baseline="0" dirty="0" smtClean="0"/>
                        <a:t> </a:t>
                      </a:r>
                      <a:r>
                        <a:rPr lang="en-US" sz="1500" b="1" u="sng" baseline="0" dirty="0" smtClean="0"/>
                        <a:t>experience</a:t>
                      </a:r>
                      <a:r>
                        <a:rPr lang="en-US" sz="1500" baseline="0" dirty="0" smtClean="0"/>
                        <a:t> and </a:t>
                      </a:r>
                      <a:r>
                        <a:rPr lang="en-US" sz="1500" b="1" u="sng" baseline="0" dirty="0" smtClean="0"/>
                        <a:t>insights</a:t>
                      </a:r>
                      <a:r>
                        <a:rPr lang="en-US" sz="1500" baseline="0" dirty="0" smtClean="0"/>
                        <a:t> obtained from </a:t>
                      </a:r>
                      <a:r>
                        <a:rPr lang="en-US" sz="1500" b="1" u="sng" baseline="0" dirty="0" smtClean="0"/>
                        <a:t>UK and Italy </a:t>
                      </a:r>
                      <a:r>
                        <a:rPr lang="en-US" sz="1500" baseline="0" dirty="0" smtClean="0"/>
                        <a:t>expansion.</a:t>
                      </a:r>
                    </a:p>
                    <a:p>
                      <a:pPr marL="342900" indent="-342900">
                        <a:buFont typeface="+mj-lt"/>
                        <a:buAutoNum type="arabicPeriod"/>
                      </a:pPr>
                      <a:r>
                        <a:rPr lang="en-US" sz="1500" dirty="0" smtClean="0"/>
                        <a:t>Market</a:t>
                      </a:r>
                      <a:r>
                        <a:rPr lang="en-US" sz="1500" baseline="0" dirty="0" smtClean="0"/>
                        <a:t> to </a:t>
                      </a:r>
                      <a:r>
                        <a:rPr lang="en-US" sz="1500" b="1" u="sng" baseline="0" dirty="0" smtClean="0"/>
                        <a:t>immigrants, youth, city dwellers</a:t>
                      </a:r>
                      <a:r>
                        <a:rPr lang="en-US" sz="1500" u="sng" baseline="0" dirty="0" smtClean="0"/>
                        <a:t> </a:t>
                      </a:r>
                      <a:r>
                        <a:rPr lang="en-US" sz="1500" baseline="0" dirty="0" smtClean="0"/>
                        <a:t>with global outlook.</a:t>
                      </a:r>
                    </a:p>
                    <a:p>
                      <a:pPr marL="342900" indent="-342900">
                        <a:buFont typeface="+mj-lt"/>
                        <a:buAutoNum type="arabicPeriod"/>
                      </a:pPr>
                      <a:r>
                        <a:rPr lang="en-US" sz="1500" baseline="0" dirty="0" smtClean="0"/>
                        <a:t>Create partnerships with </a:t>
                      </a:r>
                      <a:r>
                        <a:rPr lang="en-US" sz="1500" b="1" u="sng" baseline="0" dirty="0" smtClean="0"/>
                        <a:t>trade schools </a:t>
                      </a:r>
                      <a:r>
                        <a:rPr lang="en-US" sz="1500" baseline="0" dirty="0" smtClean="0"/>
                        <a:t>and </a:t>
                      </a:r>
                      <a:r>
                        <a:rPr lang="en-US" sz="1500" b="1" u="sng" baseline="0" dirty="0" smtClean="0"/>
                        <a:t>Applied Sciences Universities</a:t>
                      </a:r>
                      <a:r>
                        <a:rPr lang="en-US" sz="1500" baseline="0" dirty="0" smtClean="0"/>
                        <a:t> in order to recruit globally-oriented and operations-minded talent.</a:t>
                      </a:r>
                    </a:p>
                    <a:p>
                      <a:pPr marL="342900" indent="-342900">
                        <a:buFont typeface="+mj-lt"/>
                        <a:buAutoNum type="arabicPeriod"/>
                      </a:pPr>
                      <a:r>
                        <a:rPr lang="en-US" sz="1500" baseline="0" dirty="0" smtClean="0"/>
                        <a:t>Engage in German public-private partnerships by co-hosting launch events with </a:t>
                      </a:r>
                      <a:r>
                        <a:rPr lang="en-US" sz="1500" b="1" u="sng" baseline="0" dirty="0" smtClean="0"/>
                        <a:t>VHS</a:t>
                      </a:r>
                      <a:r>
                        <a:rPr lang="en-US" sz="1500" baseline="0" dirty="0" smtClean="0"/>
                        <a:t> in large cities .</a:t>
                      </a:r>
                    </a:p>
                    <a:p>
                      <a:pPr marL="342900" indent="-342900">
                        <a:buFont typeface="+mj-lt"/>
                        <a:buAutoNum type="arabicPeriod"/>
                      </a:pPr>
                      <a:r>
                        <a:rPr lang="en-US" sz="1500" baseline="0" dirty="0" smtClean="0"/>
                        <a:t>Engage in global Philippine government public-private partnership by co-hosting with </a:t>
                      </a:r>
                      <a:r>
                        <a:rPr lang="en-US" sz="1500" b="1" u="sng" baseline="0" dirty="0" smtClean="0"/>
                        <a:t>embassy and consulates</a:t>
                      </a:r>
                      <a:r>
                        <a:rPr lang="en-US" sz="1500" baseline="0" dirty="0" smtClean="0"/>
                        <a:t>, which would lay out </a:t>
                      </a:r>
                      <a:r>
                        <a:rPr lang="en-US" sz="1500" b="1" u="sng" baseline="0" dirty="0" smtClean="0"/>
                        <a:t>future expansion advocates</a:t>
                      </a:r>
                      <a:r>
                        <a:rPr lang="en-US" sz="1500" b="1" u="none" baseline="0" dirty="0" smtClean="0"/>
                        <a:t> </a:t>
                      </a:r>
                      <a:r>
                        <a:rPr lang="en-US" sz="1500" baseline="0" dirty="0" smtClean="0"/>
                        <a:t>in untapped markets. </a:t>
                      </a:r>
                    </a:p>
                    <a:p>
                      <a:pPr marL="342900" indent="-342900">
                        <a:buFont typeface="+mj-lt"/>
                        <a:buAutoNum type="arabicPeriod"/>
                      </a:pPr>
                      <a:r>
                        <a:rPr lang="en-US" sz="1500" b="0" u="none" baseline="0" dirty="0" smtClean="0"/>
                        <a:t>Rotate</a:t>
                      </a:r>
                      <a:r>
                        <a:rPr lang="en-US" sz="1500" baseline="0" dirty="0" smtClean="0"/>
                        <a:t> global corporate services employees across continents in order to </a:t>
                      </a:r>
                      <a:r>
                        <a:rPr lang="en-US" sz="1500" b="1" u="sng" baseline="0" dirty="0" smtClean="0"/>
                        <a:t>document and optimize global corporate structure</a:t>
                      </a:r>
                      <a:r>
                        <a:rPr lang="en-US" sz="1500" b="0" u="none" baseline="0" dirty="0" smtClean="0"/>
                        <a:t>.</a:t>
                      </a:r>
                      <a:endParaRPr lang="en-US" sz="1500" b="1" u="sng" baseline="0" dirty="0" smtClean="0"/>
                    </a:p>
                  </a:txBody>
                  <a:tcPr/>
                </a:tc>
                <a:tc>
                  <a:txBody>
                    <a:bodyPr/>
                    <a:lstStyle/>
                    <a:p>
                      <a:pPr marL="342900" indent="-342900">
                        <a:buFont typeface="+mj-lt"/>
                        <a:buAutoNum type="arabicPeriod"/>
                      </a:pPr>
                      <a:r>
                        <a:rPr lang="en-US" sz="1500" dirty="0" smtClean="0"/>
                        <a:t>Take advantage of little</a:t>
                      </a:r>
                      <a:r>
                        <a:rPr lang="en-US" sz="1500" baseline="0" dirty="0" smtClean="0"/>
                        <a:t> to no brand recognition and initial uptick in media coverage with </a:t>
                      </a:r>
                      <a:r>
                        <a:rPr lang="en-US" sz="1500" b="1" u="sng" baseline="0" dirty="0" smtClean="0"/>
                        <a:t>successful rollout using Philippine diaspora</a:t>
                      </a:r>
                      <a:r>
                        <a:rPr lang="en-US" sz="1500" b="1" u="none" baseline="0" dirty="0" smtClean="0"/>
                        <a:t> </a:t>
                      </a:r>
                      <a:r>
                        <a:rPr lang="en-US" sz="1500" baseline="0" dirty="0" smtClean="0"/>
                        <a:t>to establish loyal following early on.</a:t>
                      </a:r>
                    </a:p>
                    <a:p>
                      <a:pPr marL="342900" indent="-342900">
                        <a:buFont typeface="+mj-lt"/>
                        <a:buAutoNum type="arabicPeriod"/>
                      </a:pPr>
                      <a:r>
                        <a:rPr lang="en-US" sz="1500" baseline="0" dirty="0" smtClean="0"/>
                        <a:t>Create </a:t>
                      </a:r>
                      <a:r>
                        <a:rPr lang="en-US" sz="1500" b="1" u="sng" baseline="0" dirty="0" smtClean="0"/>
                        <a:t>segmented and tailored</a:t>
                      </a:r>
                      <a:r>
                        <a:rPr lang="en-US" sz="1500" b="1" u="none" baseline="0" dirty="0" smtClean="0"/>
                        <a:t> </a:t>
                      </a:r>
                      <a:r>
                        <a:rPr lang="en-US" sz="1500" baseline="0" dirty="0" smtClean="0"/>
                        <a:t>short-term and long-term </a:t>
                      </a:r>
                      <a:r>
                        <a:rPr lang="en-US" sz="1500" b="1" u="sng" baseline="0" dirty="0" smtClean="0"/>
                        <a:t>marketing strategic plans</a:t>
                      </a:r>
                      <a:r>
                        <a:rPr lang="en-US" sz="1500" b="1" u="none" baseline="0" dirty="0" smtClean="0"/>
                        <a:t> </a:t>
                      </a:r>
                      <a:r>
                        <a:rPr lang="en-US" sz="1500" baseline="0" dirty="0" smtClean="0"/>
                        <a:t>in order to tap into both urban and rural markets and understand and predict via data analytics consumer behavior.</a:t>
                      </a:r>
                    </a:p>
                    <a:p>
                      <a:pPr marL="342900" indent="-342900">
                        <a:buFont typeface="+mj-lt"/>
                        <a:buAutoNum type="arabicPeriod"/>
                      </a:pPr>
                      <a:r>
                        <a:rPr lang="en-US" sz="1500" baseline="0" dirty="0" smtClean="0"/>
                        <a:t>Apply a diversity and inclusion approach to employment </a:t>
                      </a:r>
                      <a:r>
                        <a:rPr lang="en-US" sz="1500" b="0" u="none" baseline="0" dirty="0" smtClean="0"/>
                        <a:t>and </a:t>
                      </a:r>
                      <a:r>
                        <a:rPr lang="en-US" sz="1500" b="1" u="sng" baseline="0" dirty="0" smtClean="0"/>
                        <a:t>hire populations with higher unemployment rates</a:t>
                      </a:r>
                      <a:r>
                        <a:rPr lang="en-US" sz="1500" baseline="0" dirty="0" smtClean="0"/>
                        <a:t> such as people living in rural areas, refugees, immigrants, people with disabilities as brand ambassadors to improve corporate brand identity, make inroads to capture underserved markets, make living standards more equitable, and obtain public and government buy-in.</a:t>
                      </a:r>
                    </a:p>
                  </a:txBody>
                  <a:tcPr/>
                </a:tc>
                <a:extLst>
                  <a:ext uri="{0D108BD9-81ED-4DB2-BD59-A6C34878D82A}">
                    <a16:rowId xmlns:a16="http://schemas.microsoft.com/office/drawing/2014/main" xmlns="" val="639878991"/>
                  </a:ext>
                </a:extLst>
              </a:tr>
              <a:tr h="2238470">
                <a:tc>
                  <a:txBody>
                    <a:bodyPr/>
                    <a:lstStyle/>
                    <a:p>
                      <a:endParaRPr lang="en-US" dirty="0"/>
                    </a:p>
                  </a:txBody>
                  <a:tcPr/>
                </a:tc>
                <a:tc>
                  <a:txBody>
                    <a:bodyPr/>
                    <a:lstStyle/>
                    <a:p>
                      <a:pPr marL="342900" indent="-342900">
                        <a:buFont typeface="+mj-lt"/>
                        <a:buAutoNum type="arabicPeriod"/>
                      </a:pPr>
                      <a:r>
                        <a:rPr lang="en-US" sz="1500" dirty="0" smtClean="0"/>
                        <a:t>Apply </a:t>
                      </a:r>
                      <a:r>
                        <a:rPr lang="en-US" sz="1500" b="1" u="sng" dirty="0" smtClean="0"/>
                        <a:t>prior experience with European,</a:t>
                      </a:r>
                      <a:r>
                        <a:rPr lang="en-US" sz="1500" b="1" u="sng" baseline="0" dirty="0" smtClean="0"/>
                        <a:t> Asia Pacific, and North American expansion</a:t>
                      </a:r>
                      <a:r>
                        <a:rPr lang="en-US" sz="1500" b="1" u="none" baseline="0" dirty="0" smtClean="0"/>
                        <a:t> </a:t>
                      </a:r>
                      <a:r>
                        <a:rPr lang="en-US" sz="1500" baseline="0" dirty="0" smtClean="0"/>
                        <a:t>to design competitive pricing strategy and overcome currency rate threats.</a:t>
                      </a:r>
                    </a:p>
                    <a:p>
                      <a:pPr marL="342900" indent="-342900">
                        <a:buFont typeface="+mj-lt"/>
                        <a:buAutoNum type="arabicPeriod"/>
                      </a:pPr>
                      <a:r>
                        <a:rPr lang="en-US" sz="1500" baseline="0" dirty="0" smtClean="0"/>
                        <a:t> Leverage cross-functional teams with local and global input to foster </a:t>
                      </a:r>
                      <a:r>
                        <a:rPr lang="en-US" sz="1500" b="1" u="sng" baseline="0" dirty="0" smtClean="0"/>
                        <a:t>intercultural communications</a:t>
                      </a:r>
                      <a:r>
                        <a:rPr lang="en-US" sz="1500" baseline="0" dirty="0" smtClean="0"/>
                        <a:t> and create </a:t>
                      </a:r>
                      <a:r>
                        <a:rPr lang="en-US" sz="1500" b="1" u="sng" baseline="0" dirty="0" smtClean="0"/>
                        <a:t>global diversity and inclusion strategy</a:t>
                      </a:r>
                      <a:r>
                        <a:rPr lang="en-US" sz="1500" b="0" u="none" baseline="0" dirty="0" smtClean="0"/>
                        <a:t>.</a:t>
                      </a:r>
                    </a:p>
                    <a:p>
                      <a:pPr marL="342900" indent="-342900">
                        <a:buFont typeface="+mj-lt"/>
                        <a:buAutoNum type="arabicPeriod"/>
                      </a:pPr>
                      <a:r>
                        <a:rPr lang="en-US" sz="1500" baseline="0" dirty="0" smtClean="0"/>
                        <a:t>Create a </a:t>
                      </a:r>
                      <a:r>
                        <a:rPr lang="en-US" sz="1500" b="1" u="sng" baseline="0" dirty="0" smtClean="0"/>
                        <a:t>global analytics department</a:t>
                      </a:r>
                      <a:r>
                        <a:rPr lang="en-US" sz="1500" b="1" u="none" baseline="0" dirty="0" smtClean="0"/>
                        <a:t> </a:t>
                      </a:r>
                      <a:r>
                        <a:rPr lang="en-US" sz="1500" baseline="0" dirty="0" smtClean="0"/>
                        <a:t>in order to leverage insights from previous expansions on CSR, environmental issues to appeal to market share.</a:t>
                      </a:r>
                      <a:endParaRPr lang="en-US" sz="1500" dirty="0"/>
                    </a:p>
                  </a:txBody>
                  <a:tcPr/>
                </a:tc>
                <a:tc>
                  <a:txBody>
                    <a:bodyPr/>
                    <a:lstStyle/>
                    <a:p>
                      <a:pPr marL="342900" indent="-342900">
                        <a:buFont typeface="+mj-lt"/>
                        <a:buAutoNum type="arabicPeriod"/>
                      </a:pPr>
                      <a:endParaRPr lang="en-US" sz="1500" b="1" u="sng" baseline="0" dirty="0" smtClean="0"/>
                    </a:p>
                  </a:txBody>
                  <a:tcPr/>
                </a:tc>
                <a:extLst>
                  <a:ext uri="{0D108BD9-81ED-4DB2-BD59-A6C34878D82A}">
                    <a16:rowId xmlns:a16="http://schemas.microsoft.com/office/drawing/2014/main" xmlns="" val="331696784"/>
                  </a:ext>
                </a:extLst>
              </a:tr>
            </a:tbl>
          </a:graphicData>
        </a:graphic>
      </p:graphicFrame>
      <p:sp>
        <p:nvSpPr>
          <p:cNvPr id="9" name="TextBox 8"/>
          <p:cNvSpPr txBox="1"/>
          <p:nvPr/>
        </p:nvSpPr>
        <p:spPr>
          <a:xfrm rot="16200000">
            <a:off x="-625261" y="1768838"/>
            <a:ext cx="2265529" cy="430887"/>
          </a:xfrm>
          <a:prstGeom prst="rect">
            <a:avLst/>
          </a:prstGeom>
          <a:noFill/>
        </p:spPr>
        <p:txBody>
          <a:bodyPr wrap="square" rtlCol="0">
            <a:spAutoFit/>
          </a:bodyPr>
          <a:lstStyle/>
          <a:p>
            <a:pPr algn="ctr"/>
            <a:r>
              <a:rPr lang="en-US" sz="2200" b="1" dirty="0" smtClean="0"/>
              <a:t>Opportunities (O)</a:t>
            </a:r>
            <a:endParaRPr lang="en-US" sz="2200" b="1" dirty="0"/>
          </a:p>
        </p:txBody>
      </p:sp>
      <p:sp>
        <p:nvSpPr>
          <p:cNvPr id="7" name="TextBox 6"/>
          <p:cNvSpPr txBox="1"/>
          <p:nvPr/>
        </p:nvSpPr>
        <p:spPr>
          <a:xfrm rot="16200000">
            <a:off x="-318189" y="4813754"/>
            <a:ext cx="1651383" cy="430887"/>
          </a:xfrm>
          <a:prstGeom prst="rect">
            <a:avLst/>
          </a:prstGeom>
          <a:noFill/>
        </p:spPr>
        <p:txBody>
          <a:bodyPr wrap="square" rtlCol="0">
            <a:spAutoFit/>
          </a:bodyPr>
          <a:lstStyle/>
          <a:p>
            <a:pPr algn="ctr"/>
            <a:r>
              <a:rPr lang="en-US" sz="2200" b="1" dirty="0" smtClean="0"/>
              <a:t>Threats (T)</a:t>
            </a:r>
            <a:endParaRPr lang="en-US" sz="2200" b="1" dirty="0"/>
          </a:p>
        </p:txBody>
      </p:sp>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874186513"/>
      </p:ext>
    </p:extLst>
  </p:cSld>
  <p:clrMapOvr>
    <a:masterClrMapping/>
  </p:clrMapOvr>
  <mc:AlternateContent xmlns:mc="http://schemas.openxmlformats.org/markup-compatibility/2006" xmlns:p15="http://schemas.microsoft.com/office/powerpoint/2012/main">
    <mc:Choice Requires="p15">
      <p:transition spd="slow" advTm="452">
        <p15:prstTrans prst="drape"/>
      </p:transition>
    </mc:Choice>
    <mc:Fallback xmlns="">
      <p:transition spd="slow" advTm="45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39471" y="1439186"/>
            <a:ext cx="10575235" cy="572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466884054"/>
              </p:ext>
            </p:extLst>
          </p:nvPr>
        </p:nvGraphicFramePr>
        <p:xfrm>
          <a:off x="2989691" y="962108"/>
          <a:ext cx="8547652" cy="5295569"/>
        </p:xfrm>
        <a:graphic>
          <a:graphicData uri="http://schemas.openxmlformats.org/drawingml/2006/table">
            <a:tbl>
              <a:tblPr firstRow="1" bandRow="1">
                <a:tableStyleId>{69CF1AB2-1976-4502-BF36-3FF5EA218861}</a:tableStyleId>
              </a:tblPr>
              <a:tblGrid>
                <a:gridCol w="8547652"/>
              </a:tblGrid>
              <a:tr h="5295569">
                <a:tc>
                  <a:txBody>
                    <a:bodyPr/>
                    <a:lstStyle/>
                    <a:p>
                      <a:pPr marL="342900" indent="-342900">
                        <a:buFont typeface="+mj-lt"/>
                        <a:buAutoNum type="arabicPeriod"/>
                      </a:pPr>
                      <a:r>
                        <a:rPr lang="en-US" sz="2000" b="0" dirty="0" smtClean="0"/>
                        <a:t>Implement</a:t>
                      </a:r>
                      <a:r>
                        <a:rPr lang="en-US" sz="2000" b="0" baseline="0" dirty="0" smtClean="0"/>
                        <a:t> Just-In-Time production to minimize operational costs while marketing </a:t>
                      </a:r>
                      <a:r>
                        <a:rPr lang="en-US" sz="2000" b="1" u="none" baseline="0" dirty="0" smtClean="0">
                          <a:solidFill>
                            <a:srgbClr val="C00000"/>
                          </a:solidFill>
                        </a:rPr>
                        <a:t>minimization of food waste from JIT </a:t>
                      </a:r>
                      <a:r>
                        <a:rPr lang="en-US" sz="2000" b="0" baseline="0" dirty="0" smtClean="0"/>
                        <a:t>as commitment to </a:t>
                      </a:r>
                      <a:r>
                        <a:rPr lang="en-US" sz="2000" b="1" u="none" baseline="0" dirty="0" smtClean="0">
                          <a:solidFill>
                            <a:srgbClr val="C00000"/>
                          </a:solidFill>
                        </a:rPr>
                        <a:t>environmental sustainability</a:t>
                      </a:r>
                      <a:r>
                        <a:rPr lang="en-US" sz="2000" b="0" baseline="0" dirty="0" smtClean="0"/>
                        <a:t>.</a:t>
                      </a:r>
                    </a:p>
                    <a:p>
                      <a:pPr marL="342900" indent="-342900">
                        <a:buFont typeface="+mj-lt"/>
                        <a:buAutoNum type="arabicPeriod"/>
                      </a:pPr>
                      <a:endParaRPr lang="en-US" sz="2000" b="0" baseline="0" dirty="0" smtClean="0"/>
                    </a:p>
                    <a:p>
                      <a:pPr marL="342900" indent="-342900">
                        <a:buFont typeface="+mj-lt"/>
                        <a:buAutoNum type="arabicPeriod"/>
                      </a:pPr>
                      <a:r>
                        <a:rPr lang="en-US" sz="2000" b="0" baseline="0" dirty="0" smtClean="0"/>
                        <a:t>Schedule regular macro-environment scanning </a:t>
                      </a:r>
                      <a:r>
                        <a:rPr lang="en-US" sz="2000" b="1" u="none" baseline="0" dirty="0" smtClean="0">
                          <a:solidFill>
                            <a:srgbClr val="C00000"/>
                          </a:solidFill>
                        </a:rPr>
                        <a:t>using industry benchmarks </a:t>
                      </a:r>
                      <a:r>
                        <a:rPr lang="en-US" sz="2000" b="0" baseline="0" dirty="0" smtClean="0"/>
                        <a:t>and follow </a:t>
                      </a:r>
                      <a:r>
                        <a:rPr lang="en-US" sz="2000" b="1" u="none" baseline="0" dirty="0" smtClean="0">
                          <a:solidFill>
                            <a:srgbClr val="C00000"/>
                          </a:solidFill>
                        </a:rPr>
                        <a:t>global trends </a:t>
                      </a:r>
                      <a:r>
                        <a:rPr lang="en-US" sz="2000" b="0" baseline="0" dirty="0" smtClean="0"/>
                        <a:t>to forecast pricing, growth, consumer behavior, and macroeconomic landscape of Germany and the EU that would position Jollibee to </a:t>
                      </a:r>
                      <a:r>
                        <a:rPr lang="en-US" sz="2000" b="1" u="none" baseline="0" dirty="0" smtClean="0">
                          <a:solidFill>
                            <a:srgbClr val="C00000"/>
                          </a:solidFill>
                        </a:rPr>
                        <a:t>create organizational-wide strategic plans</a:t>
                      </a:r>
                      <a:r>
                        <a:rPr lang="en-US" sz="2000" b="1" u="none" baseline="0" dirty="0" smtClean="0">
                          <a:solidFill>
                            <a:schemeClr val="tx1"/>
                          </a:solidFill>
                        </a:rPr>
                        <a:t>.</a:t>
                      </a:r>
                      <a:endParaRPr lang="en-US" sz="2000" b="1" u="none" baseline="0" dirty="0" smtClean="0">
                        <a:solidFill>
                          <a:srgbClr val="C00000"/>
                        </a:solidFill>
                      </a:endParaRPr>
                    </a:p>
                    <a:p>
                      <a:pPr marL="342900" indent="-342900">
                        <a:buFont typeface="+mj-lt"/>
                        <a:buAutoNum type="arabicPeriod"/>
                      </a:pPr>
                      <a:endParaRPr lang="en-US" sz="2000" b="0" u="sng" baseline="0" dirty="0" smtClean="0"/>
                    </a:p>
                    <a:p>
                      <a:pPr marL="342900" indent="-342900">
                        <a:buFont typeface="+mj-lt"/>
                        <a:buAutoNum type="arabicPeriod"/>
                      </a:pPr>
                      <a:endParaRPr lang="en-US" sz="2000" b="0" u="sng" baseline="0" dirty="0" smtClean="0"/>
                    </a:p>
                    <a:p>
                      <a:pPr marL="342900" indent="-342900">
                        <a:buFont typeface="+mj-lt"/>
                        <a:buAutoNum type="arabicPeriod"/>
                      </a:pPr>
                      <a:r>
                        <a:rPr lang="en-US" sz="2000" b="0" u="none" baseline="0" dirty="0" smtClean="0"/>
                        <a:t>Utilize </a:t>
                      </a:r>
                      <a:r>
                        <a:rPr lang="en-US" sz="2000" b="1" u="none" baseline="0" dirty="0" smtClean="0">
                          <a:solidFill>
                            <a:srgbClr val="C00000"/>
                          </a:solidFill>
                        </a:rPr>
                        <a:t>change management </a:t>
                      </a:r>
                      <a:r>
                        <a:rPr lang="en-US" sz="2000" b="0" u="none" baseline="0" dirty="0" smtClean="0"/>
                        <a:t>methodologies in fostering a </a:t>
                      </a:r>
                      <a:r>
                        <a:rPr lang="en-US" sz="2000" b="1" u="none" baseline="0" dirty="0" smtClean="0">
                          <a:solidFill>
                            <a:srgbClr val="C00000"/>
                          </a:solidFill>
                        </a:rPr>
                        <a:t>cash management culture</a:t>
                      </a:r>
                      <a:r>
                        <a:rPr lang="en-US" sz="2000" b="0" u="none" baseline="0" dirty="0" smtClean="0"/>
                        <a:t>.</a:t>
                      </a:r>
                    </a:p>
                    <a:p>
                      <a:pPr marL="342900" indent="-342900">
                        <a:buFont typeface="+mj-lt"/>
                        <a:buAutoNum type="arabicPeriod"/>
                      </a:pPr>
                      <a:endParaRPr lang="en-US" sz="2000" b="0" u="none" baseline="0" dirty="0" smtClean="0"/>
                    </a:p>
                    <a:p>
                      <a:pPr marL="342900" indent="-342900">
                        <a:buFont typeface="+mj-lt"/>
                        <a:buAutoNum type="arabicPeriod"/>
                      </a:pPr>
                      <a:endParaRPr lang="en-US" sz="2000" b="0" u="none" baseline="0" dirty="0" smtClean="0"/>
                    </a:p>
                    <a:p>
                      <a:pPr marL="342900" marR="0" indent="-342900" algn="l" defTabSz="914400" rtl="0" eaLnBrk="1" fontAlgn="auto" latinLnBrk="0" hangingPunct="1">
                        <a:lnSpc>
                          <a:spcPct val="100000"/>
                        </a:lnSpc>
                        <a:spcBef>
                          <a:spcPts val="0"/>
                        </a:spcBef>
                        <a:spcAft>
                          <a:spcPts val="0"/>
                        </a:spcAft>
                        <a:buClrTx/>
                        <a:buSzTx/>
                        <a:buFont typeface="+mj-lt"/>
                        <a:buAutoNum type="arabicPeriod"/>
                        <a:tabLst/>
                        <a:defRPr/>
                      </a:pPr>
                      <a:r>
                        <a:rPr lang="en-US" sz="2000" b="0" u="none" baseline="0" dirty="0" smtClean="0"/>
                        <a:t>Buttress </a:t>
                      </a:r>
                      <a:r>
                        <a:rPr lang="en-US" sz="2000" b="1" u="none" baseline="0" dirty="0" smtClean="0">
                          <a:solidFill>
                            <a:srgbClr val="C00000"/>
                          </a:solidFill>
                        </a:rPr>
                        <a:t>mergers and acquisitions </a:t>
                      </a:r>
                      <a:r>
                        <a:rPr lang="en-US" sz="2000" b="0" u="none" baseline="0" dirty="0" smtClean="0"/>
                        <a:t>and engage in </a:t>
                      </a:r>
                      <a:r>
                        <a:rPr lang="en-US" sz="2000" b="1" u="none" baseline="0" dirty="0" smtClean="0">
                          <a:solidFill>
                            <a:srgbClr val="C00000"/>
                          </a:solidFill>
                        </a:rPr>
                        <a:t>joint ventures</a:t>
                      </a:r>
                      <a:r>
                        <a:rPr lang="en-US" sz="2000" b="0" u="none" baseline="0" dirty="0" smtClean="0">
                          <a:solidFill>
                            <a:srgbClr val="C00000"/>
                          </a:solidFill>
                        </a:rPr>
                        <a:t> </a:t>
                      </a:r>
                      <a:r>
                        <a:rPr lang="en-US" sz="2000" b="0" u="none" baseline="0" dirty="0" smtClean="0"/>
                        <a:t>to increase market share, stimulate cash flow, and retain strategic advantage in a competitive environment.</a:t>
                      </a:r>
                      <a:endParaRPr lang="en-US" sz="2000" b="1" u="sng" baseline="0" dirty="0" smtClean="0"/>
                    </a:p>
                  </a:txBody>
                  <a:tcPr/>
                </a:tc>
              </a:tr>
            </a:tbl>
          </a:graphicData>
        </a:graphic>
      </p:graphicFrame>
      <p:pic>
        <p:nvPicPr>
          <p:cNvPr id="4" name="Picture 3"/>
          <p:cNvPicPr>
            <a:picLocks noChangeAspect="1"/>
          </p:cNvPicPr>
          <p:nvPr/>
        </p:nvPicPr>
        <p:blipFill>
          <a:blip r:embed="rId4">
            <a:biLevel thresh="75000"/>
            <a:extLst>
              <a:ext uri="{28A0092B-C50C-407E-A947-70E740481C1C}">
                <a14:useLocalDpi xmlns:a14="http://schemas.microsoft.com/office/drawing/2010/main" val="0"/>
              </a:ext>
            </a:extLst>
          </a:blip>
          <a:stretch>
            <a:fillRect/>
          </a:stretch>
        </p:blipFill>
        <p:spPr>
          <a:xfrm>
            <a:off x="1007951" y="3764652"/>
            <a:ext cx="1088314" cy="1070054"/>
          </a:xfrm>
          <a:prstGeom prst="rect">
            <a:avLst/>
          </a:prstGeom>
        </p:spPr>
      </p:pic>
      <p:pic>
        <p:nvPicPr>
          <p:cNvPr id="7" name="Picture 6"/>
          <p:cNvPicPr>
            <a:picLocks noChangeAspect="1"/>
          </p:cNvPicPr>
          <p:nvPr/>
        </p:nvPicPr>
        <p:blipFill>
          <a:blip r:embed="rId5">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51804" y="2045855"/>
            <a:ext cx="1376848" cy="1344506"/>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2926" y="832516"/>
            <a:ext cx="1213339" cy="1213339"/>
          </a:xfrm>
          <a:prstGeom prst="rect">
            <a:avLst/>
          </a:prstGeom>
        </p:spPr>
      </p:pic>
      <p:sp>
        <p:nvSpPr>
          <p:cNvPr id="11" name="TextBox 10"/>
          <p:cNvSpPr txBox="1"/>
          <p:nvPr/>
        </p:nvSpPr>
        <p:spPr>
          <a:xfrm>
            <a:off x="2711395" y="286629"/>
            <a:ext cx="9032682" cy="553998"/>
          </a:xfrm>
          <a:prstGeom prst="rect">
            <a:avLst/>
          </a:prstGeom>
          <a:noFill/>
        </p:spPr>
        <p:txBody>
          <a:bodyPr wrap="square" rtlCol="0">
            <a:spAutoFit/>
          </a:bodyPr>
          <a:lstStyle/>
          <a:p>
            <a:pPr algn="ctr"/>
            <a:r>
              <a:rPr lang="en-US" sz="3000" b="1" dirty="0" smtClean="0"/>
              <a:t>Weaknesses &amp; Threats</a:t>
            </a:r>
            <a:endParaRPr lang="en-US" sz="3000" b="1" dirty="0"/>
          </a:p>
        </p:txBody>
      </p:sp>
      <p:pic>
        <p:nvPicPr>
          <p:cNvPr id="12" name="Picture 11"/>
          <p:cNvPicPr>
            <a:picLocks noChangeAspect="1"/>
          </p:cNvPicPr>
          <p:nvPr/>
        </p:nvPicPr>
        <p:blipFill>
          <a:blip r:embed="rId7">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934502" y="5066969"/>
            <a:ext cx="1211452" cy="1190708"/>
          </a:xfrm>
          <a:prstGeom prst="rect">
            <a:avLst/>
          </a:prstGeom>
        </p:spPr>
      </p:pic>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049590396"/>
      </p:ext>
    </p:extLst>
  </p:cSld>
  <p:clrMapOvr>
    <a:masterClrMapping/>
  </p:clrMapOvr>
  <mc:AlternateContent xmlns:mc="http://schemas.openxmlformats.org/markup-compatibility/2006" xmlns:p14="http://schemas.microsoft.com/office/powerpoint/2010/main">
    <mc:Choice Requires="p14">
      <p:transition advTm="40901">
        <p14:warp dir="in"/>
      </p:transition>
    </mc:Choice>
    <mc:Fallback xmlns="">
      <p:transition advTm="4090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11" name="Table 10"/>
          <p:cNvGraphicFramePr>
            <a:graphicFrameLocks noGrp="1"/>
          </p:cNvGraphicFramePr>
          <p:nvPr>
            <p:extLst>
              <p:ext uri="{D42A27DB-BD31-4B8C-83A1-F6EECF244321}">
                <p14:modId xmlns:p14="http://schemas.microsoft.com/office/powerpoint/2010/main" val="887008475"/>
              </p:ext>
            </p:extLst>
          </p:nvPr>
        </p:nvGraphicFramePr>
        <p:xfrm>
          <a:off x="228448" y="123711"/>
          <a:ext cx="11791665" cy="6698875"/>
        </p:xfrm>
        <a:graphic>
          <a:graphicData uri="http://schemas.openxmlformats.org/drawingml/2006/table">
            <a:tbl>
              <a:tblPr firstRow="1" bandRow="1">
                <a:tableStyleId>{69CF1AB2-1976-4502-BF36-3FF5EA218861}</a:tableStyleId>
              </a:tblPr>
              <a:tblGrid>
                <a:gridCol w="458568">
                  <a:extLst>
                    <a:ext uri="{9D8B030D-6E8A-4147-A177-3AD203B41FA5}">
                      <a16:colId xmlns:a16="http://schemas.microsoft.com/office/drawing/2014/main" xmlns="" val="2261473674"/>
                    </a:ext>
                  </a:extLst>
                </a:gridCol>
                <a:gridCol w="5554639">
                  <a:extLst>
                    <a:ext uri="{9D8B030D-6E8A-4147-A177-3AD203B41FA5}">
                      <a16:colId xmlns:a16="http://schemas.microsoft.com/office/drawing/2014/main" xmlns="" val="2364613988"/>
                    </a:ext>
                  </a:extLst>
                </a:gridCol>
                <a:gridCol w="5778458">
                  <a:extLst>
                    <a:ext uri="{9D8B030D-6E8A-4147-A177-3AD203B41FA5}">
                      <a16:colId xmlns:a16="http://schemas.microsoft.com/office/drawing/2014/main" xmlns="" val="100017292"/>
                    </a:ext>
                  </a:extLst>
                </a:gridCol>
              </a:tblGrid>
              <a:tr h="412974">
                <a:tc>
                  <a:txBody>
                    <a:bodyPr/>
                    <a:lstStyle/>
                    <a:p>
                      <a:endParaRPr lang="en-US" dirty="0"/>
                    </a:p>
                  </a:txBody>
                  <a:tcPr/>
                </a:tc>
                <a:tc>
                  <a:txBody>
                    <a:bodyPr/>
                    <a:lstStyle/>
                    <a:p>
                      <a:pPr algn="ctr"/>
                      <a:r>
                        <a:rPr lang="en-US" sz="2200" b="1" dirty="0" smtClean="0"/>
                        <a:t>Strengths (S)</a:t>
                      </a:r>
                      <a:endParaRPr lang="en-US" sz="2200" b="1" dirty="0"/>
                    </a:p>
                  </a:txBody>
                  <a:tcPr/>
                </a:tc>
                <a:tc>
                  <a:txBody>
                    <a:bodyPr/>
                    <a:lstStyle/>
                    <a:p>
                      <a:pPr algn="ctr"/>
                      <a:r>
                        <a:rPr lang="en-US" sz="2200" b="1" dirty="0" smtClean="0"/>
                        <a:t>Weaknesses (W)</a:t>
                      </a:r>
                      <a:endParaRPr lang="en-US" sz="2200" b="1" dirty="0"/>
                    </a:p>
                  </a:txBody>
                  <a:tcPr/>
                </a:tc>
                <a:extLst>
                  <a:ext uri="{0D108BD9-81ED-4DB2-BD59-A6C34878D82A}">
                    <a16:rowId xmlns:a16="http://schemas.microsoft.com/office/drawing/2014/main" xmlns="" val="3663126120"/>
                  </a:ext>
                </a:extLst>
              </a:tr>
              <a:tr h="3407035">
                <a:tc>
                  <a:txBody>
                    <a:bodyPr/>
                    <a:lstStyle/>
                    <a:p>
                      <a:endParaRPr lang="en-US" sz="1800" dirty="0"/>
                    </a:p>
                  </a:txBody>
                  <a:tcPr/>
                </a:tc>
                <a:tc>
                  <a:txBody>
                    <a:bodyPr/>
                    <a:lstStyle/>
                    <a:p>
                      <a:pPr marL="342900" indent="-342900">
                        <a:buFont typeface="+mj-lt"/>
                        <a:buAutoNum type="arabicPeriod"/>
                      </a:pPr>
                      <a:r>
                        <a:rPr lang="en-US" sz="1400" dirty="0" smtClean="0"/>
                        <a:t>Capitalize on </a:t>
                      </a:r>
                      <a:r>
                        <a:rPr lang="en-US" sz="1400" b="1" u="sng" dirty="0" smtClean="0"/>
                        <a:t>Overseas</a:t>
                      </a:r>
                      <a:r>
                        <a:rPr lang="en-US" sz="1400" b="1" u="sng" baseline="0" dirty="0" smtClean="0"/>
                        <a:t> Filipino Workers</a:t>
                      </a:r>
                      <a:r>
                        <a:rPr lang="en-US" sz="1400" baseline="0" dirty="0" smtClean="0"/>
                        <a:t> and their embrace of </a:t>
                      </a:r>
                      <a:r>
                        <a:rPr lang="en-US" sz="1400" b="1" u="sng" baseline="0" dirty="0" smtClean="0"/>
                        <a:t>fusion</a:t>
                      </a:r>
                      <a:r>
                        <a:rPr lang="en-US" sz="1400" baseline="0" dirty="0" smtClean="0"/>
                        <a:t> cuisine.</a:t>
                      </a:r>
                    </a:p>
                    <a:p>
                      <a:pPr marL="342900" indent="-342900">
                        <a:buFont typeface="+mj-lt"/>
                        <a:buAutoNum type="arabicPeriod"/>
                      </a:pPr>
                      <a:r>
                        <a:rPr lang="en-US" sz="1400" dirty="0" smtClean="0"/>
                        <a:t>Leverage</a:t>
                      </a:r>
                      <a:r>
                        <a:rPr lang="en-US" sz="1400" baseline="0" dirty="0" smtClean="0"/>
                        <a:t> </a:t>
                      </a:r>
                      <a:r>
                        <a:rPr lang="en-US" sz="1400" b="1" u="sng" baseline="0" dirty="0" smtClean="0"/>
                        <a:t>experience</a:t>
                      </a:r>
                      <a:r>
                        <a:rPr lang="en-US" sz="1400" baseline="0" dirty="0" smtClean="0"/>
                        <a:t> and </a:t>
                      </a:r>
                      <a:r>
                        <a:rPr lang="en-US" sz="1400" b="1" u="sng" baseline="0" dirty="0" smtClean="0"/>
                        <a:t>insights</a:t>
                      </a:r>
                      <a:r>
                        <a:rPr lang="en-US" sz="1400" baseline="0" dirty="0" smtClean="0"/>
                        <a:t> obtained from </a:t>
                      </a:r>
                      <a:r>
                        <a:rPr lang="en-US" sz="1400" b="1" u="sng" baseline="0" dirty="0" smtClean="0"/>
                        <a:t>UK and Italy </a:t>
                      </a:r>
                      <a:r>
                        <a:rPr lang="en-US" sz="1400" baseline="0" dirty="0" smtClean="0"/>
                        <a:t>expansion.</a:t>
                      </a:r>
                    </a:p>
                    <a:p>
                      <a:pPr marL="342900" indent="-342900">
                        <a:buFont typeface="+mj-lt"/>
                        <a:buAutoNum type="arabicPeriod"/>
                      </a:pPr>
                      <a:r>
                        <a:rPr lang="en-US" sz="1400" dirty="0" smtClean="0"/>
                        <a:t>Market</a:t>
                      </a:r>
                      <a:r>
                        <a:rPr lang="en-US" sz="1400" baseline="0" dirty="0" smtClean="0"/>
                        <a:t> to </a:t>
                      </a:r>
                      <a:r>
                        <a:rPr lang="en-US" sz="1400" b="1" u="sng" baseline="0" dirty="0" smtClean="0"/>
                        <a:t>immigrants, youth, city dwellers</a:t>
                      </a:r>
                      <a:r>
                        <a:rPr lang="en-US" sz="1400" u="sng" baseline="0" dirty="0" smtClean="0"/>
                        <a:t> </a:t>
                      </a:r>
                      <a:r>
                        <a:rPr lang="en-US" sz="1400" baseline="0" dirty="0" smtClean="0"/>
                        <a:t>with global outlook.</a:t>
                      </a:r>
                    </a:p>
                    <a:p>
                      <a:pPr marL="342900" indent="-342900">
                        <a:buFont typeface="+mj-lt"/>
                        <a:buAutoNum type="arabicPeriod"/>
                      </a:pPr>
                      <a:r>
                        <a:rPr lang="en-US" sz="1400" baseline="0" dirty="0" smtClean="0"/>
                        <a:t>Create partnerships with </a:t>
                      </a:r>
                      <a:r>
                        <a:rPr lang="en-US" sz="1400" b="1" u="sng" baseline="0" dirty="0" smtClean="0"/>
                        <a:t>trade schools </a:t>
                      </a:r>
                      <a:r>
                        <a:rPr lang="en-US" sz="1400" baseline="0" dirty="0" smtClean="0"/>
                        <a:t>and </a:t>
                      </a:r>
                      <a:r>
                        <a:rPr lang="en-US" sz="1400" b="1" u="sng" baseline="0" dirty="0" smtClean="0"/>
                        <a:t>Applied Sciences Universities</a:t>
                      </a:r>
                      <a:r>
                        <a:rPr lang="en-US" sz="1400" baseline="0" dirty="0" smtClean="0"/>
                        <a:t> in order to recruit globally-oriented and operations-minded talent.</a:t>
                      </a:r>
                    </a:p>
                    <a:p>
                      <a:pPr marL="342900" indent="-342900">
                        <a:buFont typeface="+mj-lt"/>
                        <a:buAutoNum type="arabicPeriod"/>
                      </a:pPr>
                      <a:r>
                        <a:rPr lang="en-US" sz="1400" baseline="0" dirty="0" smtClean="0"/>
                        <a:t>Engage in German public-private partnerships by co-hosting launch events with </a:t>
                      </a:r>
                      <a:r>
                        <a:rPr lang="en-US" sz="1400" b="1" u="sng" baseline="0" dirty="0" smtClean="0"/>
                        <a:t>VHS</a:t>
                      </a:r>
                      <a:r>
                        <a:rPr lang="en-US" sz="1400" baseline="0" dirty="0" smtClean="0"/>
                        <a:t> in large cities .</a:t>
                      </a:r>
                    </a:p>
                    <a:p>
                      <a:pPr marL="342900" indent="-342900">
                        <a:buFont typeface="+mj-lt"/>
                        <a:buAutoNum type="arabicPeriod"/>
                      </a:pPr>
                      <a:r>
                        <a:rPr lang="en-US" sz="1400" baseline="0" dirty="0" smtClean="0"/>
                        <a:t>Engage in global Philippine government public-private partnership by co-hosting with </a:t>
                      </a:r>
                      <a:r>
                        <a:rPr lang="en-US" sz="1400" b="1" u="sng" baseline="0" dirty="0" smtClean="0"/>
                        <a:t>embassy and consulates</a:t>
                      </a:r>
                      <a:r>
                        <a:rPr lang="en-US" sz="1400" baseline="0" dirty="0" smtClean="0"/>
                        <a:t>, which would lay out </a:t>
                      </a:r>
                      <a:r>
                        <a:rPr lang="en-US" sz="1400" b="1" u="sng" baseline="0" dirty="0" smtClean="0"/>
                        <a:t>future expansion advocates</a:t>
                      </a:r>
                      <a:r>
                        <a:rPr lang="en-US" sz="1400" b="1" u="none" baseline="0" dirty="0" smtClean="0"/>
                        <a:t> </a:t>
                      </a:r>
                      <a:r>
                        <a:rPr lang="en-US" sz="1400" baseline="0" dirty="0" smtClean="0"/>
                        <a:t>in untapped markets.</a:t>
                      </a:r>
                    </a:p>
                    <a:p>
                      <a:pPr marL="342900" indent="-342900">
                        <a:buFont typeface="+mj-lt"/>
                        <a:buAutoNum type="arabicPeriod"/>
                      </a:pPr>
                      <a:r>
                        <a:rPr lang="en-US" sz="1400" b="0" u="none" baseline="0" dirty="0" smtClean="0"/>
                        <a:t>Rotate</a:t>
                      </a:r>
                      <a:r>
                        <a:rPr lang="en-US" sz="1400" baseline="0" dirty="0" smtClean="0"/>
                        <a:t> global corporate services employees across continents in order to </a:t>
                      </a:r>
                      <a:r>
                        <a:rPr lang="en-US" sz="1400" b="1" u="sng" baseline="0" dirty="0" smtClean="0"/>
                        <a:t>document and optimize global corporate structure</a:t>
                      </a:r>
                      <a:r>
                        <a:rPr lang="en-US" sz="1400" b="0" u="none" baseline="0" dirty="0" smtClean="0"/>
                        <a:t>.</a:t>
                      </a:r>
                      <a:endParaRPr lang="en-US" sz="1400" b="1" u="sng" baseline="0" dirty="0" smtClean="0"/>
                    </a:p>
                  </a:txBody>
                  <a:tcPr/>
                </a:tc>
                <a:tc>
                  <a:txBody>
                    <a:bodyPr/>
                    <a:lstStyle/>
                    <a:p>
                      <a:pPr marL="342900" indent="-342900">
                        <a:buFont typeface="+mj-lt"/>
                        <a:buAutoNum type="arabicPeriod"/>
                      </a:pPr>
                      <a:r>
                        <a:rPr lang="en-US" sz="1400" dirty="0" smtClean="0"/>
                        <a:t>Take advantage of little</a:t>
                      </a:r>
                      <a:r>
                        <a:rPr lang="en-US" sz="1400" baseline="0" dirty="0" smtClean="0"/>
                        <a:t> to no brand recognition and initial uptick in media coverage with </a:t>
                      </a:r>
                      <a:r>
                        <a:rPr lang="en-US" sz="1400" b="1" u="sng" baseline="0" dirty="0" smtClean="0"/>
                        <a:t>successful rollout using Philippine diaspora as cultural ambassadors</a:t>
                      </a:r>
                      <a:r>
                        <a:rPr lang="en-US" sz="1400" b="1" u="none" baseline="0" dirty="0" smtClean="0"/>
                        <a:t> </a:t>
                      </a:r>
                      <a:r>
                        <a:rPr lang="en-US" sz="1400" baseline="0" dirty="0" smtClean="0"/>
                        <a:t>to establish loyal following early on.</a:t>
                      </a:r>
                    </a:p>
                    <a:p>
                      <a:pPr marL="342900" indent="-342900">
                        <a:buFont typeface="+mj-lt"/>
                        <a:buAutoNum type="arabicPeriod"/>
                      </a:pPr>
                      <a:r>
                        <a:rPr lang="en-US" sz="1400" baseline="0" dirty="0" smtClean="0"/>
                        <a:t>Create </a:t>
                      </a:r>
                      <a:r>
                        <a:rPr lang="en-US" sz="1400" b="1" u="sng" baseline="0" dirty="0" smtClean="0"/>
                        <a:t>segmented and tailored</a:t>
                      </a:r>
                      <a:r>
                        <a:rPr lang="en-US" sz="1400" b="1" u="none" baseline="0" dirty="0" smtClean="0"/>
                        <a:t> </a:t>
                      </a:r>
                      <a:r>
                        <a:rPr lang="en-US" sz="1400" baseline="0" dirty="0" smtClean="0"/>
                        <a:t>short-term and long-term </a:t>
                      </a:r>
                      <a:r>
                        <a:rPr lang="en-US" sz="1400" b="1" u="sng" baseline="0" dirty="0" smtClean="0"/>
                        <a:t>marketing strategic plans</a:t>
                      </a:r>
                      <a:r>
                        <a:rPr lang="en-US" sz="1400" b="1" u="none" baseline="0" dirty="0" smtClean="0"/>
                        <a:t> </a:t>
                      </a:r>
                      <a:r>
                        <a:rPr lang="en-US" sz="1400" baseline="0" dirty="0" smtClean="0"/>
                        <a:t>in order to tap into both urban and rural markets and understand and predict via data analytics consumer behavior.</a:t>
                      </a:r>
                    </a:p>
                    <a:p>
                      <a:pPr marL="342900" indent="-342900">
                        <a:buFont typeface="+mj-lt"/>
                        <a:buAutoNum type="arabicPeriod"/>
                      </a:pPr>
                      <a:r>
                        <a:rPr lang="en-US" sz="1400" baseline="0" dirty="0" smtClean="0"/>
                        <a:t>Apply a diversity and inclusion approach to employment </a:t>
                      </a:r>
                      <a:r>
                        <a:rPr lang="en-US" sz="1400" b="0" u="none" baseline="0" dirty="0" smtClean="0"/>
                        <a:t>and </a:t>
                      </a:r>
                      <a:r>
                        <a:rPr lang="en-US" sz="1400" b="1" u="sng" baseline="0" dirty="0" smtClean="0"/>
                        <a:t>hire populations with higher unemployment rates</a:t>
                      </a:r>
                      <a:r>
                        <a:rPr lang="en-US" sz="1400" baseline="0" dirty="0" smtClean="0"/>
                        <a:t> such as people living in rural areas, refugees, immigrants, people with disabilities as brand ambassadors to improve corporate brand identity, make inroads to capture underserved markets, make living standards more equitable, and obtain public and government buy-in.</a:t>
                      </a:r>
                    </a:p>
                  </a:txBody>
                  <a:tcPr/>
                </a:tc>
                <a:extLst>
                  <a:ext uri="{0D108BD9-81ED-4DB2-BD59-A6C34878D82A}">
                    <a16:rowId xmlns:a16="http://schemas.microsoft.com/office/drawing/2014/main" xmlns="" val="639878991"/>
                  </a:ext>
                </a:extLst>
              </a:tr>
              <a:tr h="2743327">
                <a:tc>
                  <a:txBody>
                    <a:bodyPr/>
                    <a:lstStyle/>
                    <a:p>
                      <a:endParaRPr lang="en-US" dirty="0"/>
                    </a:p>
                  </a:txBody>
                  <a:tcPr/>
                </a:tc>
                <a:tc>
                  <a:txBody>
                    <a:bodyPr/>
                    <a:lstStyle/>
                    <a:p>
                      <a:pPr marL="342900" indent="-342900">
                        <a:buFont typeface="+mj-lt"/>
                        <a:buAutoNum type="arabicPeriod"/>
                      </a:pPr>
                      <a:r>
                        <a:rPr lang="en-US" sz="1400" dirty="0" smtClean="0"/>
                        <a:t>Apply </a:t>
                      </a:r>
                      <a:r>
                        <a:rPr lang="en-US" sz="1400" b="1" u="sng" dirty="0" smtClean="0"/>
                        <a:t>prior experience with European,</a:t>
                      </a:r>
                      <a:r>
                        <a:rPr lang="en-US" sz="1400" b="1" u="sng" baseline="0" dirty="0" smtClean="0"/>
                        <a:t> Asia Pacific, and North American expansion</a:t>
                      </a:r>
                      <a:r>
                        <a:rPr lang="en-US" sz="1400" b="1" u="none" baseline="0" dirty="0" smtClean="0"/>
                        <a:t> </a:t>
                      </a:r>
                      <a:r>
                        <a:rPr lang="en-US" sz="1400" baseline="0" dirty="0" smtClean="0"/>
                        <a:t>to design competitive pricing strategy and overcome currency rate threats.</a:t>
                      </a:r>
                    </a:p>
                    <a:p>
                      <a:pPr marL="342900" indent="-342900">
                        <a:buFont typeface="+mj-lt"/>
                        <a:buAutoNum type="arabicPeriod"/>
                      </a:pPr>
                      <a:r>
                        <a:rPr lang="en-US" sz="1400" baseline="0" dirty="0" smtClean="0"/>
                        <a:t> Leverage cross-functional teams with local and global input to foster </a:t>
                      </a:r>
                      <a:r>
                        <a:rPr lang="en-US" sz="1400" b="1" u="sng" baseline="0" dirty="0" smtClean="0"/>
                        <a:t>intercultural communications</a:t>
                      </a:r>
                      <a:r>
                        <a:rPr lang="en-US" sz="1400" baseline="0" dirty="0" smtClean="0"/>
                        <a:t> and create </a:t>
                      </a:r>
                      <a:r>
                        <a:rPr lang="en-US" sz="1400" b="1" u="sng" baseline="0" dirty="0" smtClean="0"/>
                        <a:t>global diversity and inclusion strategy</a:t>
                      </a:r>
                      <a:r>
                        <a:rPr lang="en-US" sz="1400" b="0" u="none" baseline="0" dirty="0" smtClean="0"/>
                        <a:t>.</a:t>
                      </a:r>
                    </a:p>
                    <a:p>
                      <a:pPr marL="342900" indent="-342900">
                        <a:buFont typeface="+mj-lt"/>
                        <a:buAutoNum type="arabicPeriod"/>
                      </a:pPr>
                      <a:r>
                        <a:rPr lang="en-US" sz="1400" baseline="0" dirty="0" smtClean="0"/>
                        <a:t>Create a </a:t>
                      </a:r>
                      <a:r>
                        <a:rPr lang="en-US" sz="1400" b="1" u="sng" baseline="0" dirty="0" smtClean="0"/>
                        <a:t>global analytics department</a:t>
                      </a:r>
                      <a:r>
                        <a:rPr lang="en-US" sz="1400" b="1" u="none" baseline="0" dirty="0" smtClean="0"/>
                        <a:t> </a:t>
                      </a:r>
                      <a:r>
                        <a:rPr lang="en-US" sz="1400" baseline="0" dirty="0" smtClean="0"/>
                        <a:t>in order to leverage insights from previous expansions on CSR, environmental issues to appeal to market share.</a:t>
                      </a:r>
                      <a:endParaRPr lang="en-US" sz="1400" dirty="0"/>
                    </a:p>
                  </a:txBody>
                  <a:tcPr/>
                </a:tc>
                <a:tc>
                  <a:txBody>
                    <a:bodyPr/>
                    <a:lstStyle/>
                    <a:p>
                      <a:pPr marL="342900" indent="-342900">
                        <a:buFont typeface="+mj-lt"/>
                        <a:buAutoNum type="arabicPeriod"/>
                      </a:pPr>
                      <a:r>
                        <a:rPr lang="en-US" sz="1400" dirty="0" smtClean="0"/>
                        <a:t>Implement</a:t>
                      </a:r>
                      <a:r>
                        <a:rPr lang="en-US" sz="1400" baseline="0" dirty="0" smtClean="0"/>
                        <a:t> Just-In-Time production to minimize operational costs while marketing </a:t>
                      </a:r>
                      <a:r>
                        <a:rPr lang="en-US" sz="1400" b="1" u="sng" baseline="0" dirty="0" smtClean="0"/>
                        <a:t>minimization of food waste from JIT </a:t>
                      </a:r>
                      <a:r>
                        <a:rPr lang="en-US" sz="1400" baseline="0" dirty="0" smtClean="0"/>
                        <a:t>as commitment to </a:t>
                      </a:r>
                      <a:r>
                        <a:rPr lang="en-US" sz="1400" b="1" u="sng" baseline="0" dirty="0" smtClean="0"/>
                        <a:t>environmental sustainability</a:t>
                      </a:r>
                      <a:r>
                        <a:rPr lang="en-US" sz="1400" baseline="0" dirty="0" smtClean="0"/>
                        <a:t>.</a:t>
                      </a:r>
                    </a:p>
                    <a:p>
                      <a:pPr marL="342900" indent="-342900">
                        <a:buFont typeface="+mj-lt"/>
                        <a:buAutoNum type="arabicPeriod"/>
                      </a:pPr>
                      <a:r>
                        <a:rPr lang="en-US" sz="1400" baseline="0" dirty="0" smtClean="0"/>
                        <a:t>Schedule regular macro-environment scanning </a:t>
                      </a:r>
                      <a:r>
                        <a:rPr lang="en-US" sz="1400" b="1" u="sng" baseline="0" dirty="0" smtClean="0"/>
                        <a:t>using industry benchmarks</a:t>
                      </a:r>
                      <a:r>
                        <a:rPr lang="en-US" sz="1400" baseline="0" dirty="0" smtClean="0"/>
                        <a:t> and follow </a:t>
                      </a:r>
                      <a:r>
                        <a:rPr lang="en-US" sz="1400" b="1" u="sng" baseline="0" dirty="0" smtClean="0"/>
                        <a:t>global trends</a:t>
                      </a:r>
                      <a:r>
                        <a:rPr lang="en-US" sz="1400" b="1" u="none" baseline="0" dirty="0" smtClean="0"/>
                        <a:t> </a:t>
                      </a:r>
                      <a:r>
                        <a:rPr lang="en-US" sz="1400" baseline="0" dirty="0" smtClean="0"/>
                        <a:t>to forecast pricing, growth, consumer behavior, and macroeconomic landscape of Germany and the EU that would position Jollibee to </a:t>
                      </a:r>
                      <a:r>
                        <a:rPr lang="en-US" sz="1400" b="1" u="sng" baseline="0" dirty="0" smtClean="0"/>
                        <a:t>create organizational-wide strategic plans</a:t>
                      </a:r>
                    </a:p>
                    <a:p>
                      <a:pPr marL="342900" indent="-342900">
                        <a:buFont typeface="+mj-lt"/>
                        <a:buAutoNum type="arabicPeriod"/>
                      </a:pPr>
                      <a:r>
                        <a:rPr lang="en-US" sz="1400" b="0" u="none" baseline="0" dirty="0" smtClean="0"/>
                        <a:t>Utilize </a:t>
                      </a:r>
                      <a:r>
                        <a:rPr lang="en-US" sz="1400" b="1" u="sng" baseline="0" dirty="0" smtClean="0"/>
                        <a:t>change management</a:t>
                      </a:r>
                      <a:r>
                        <a:rPr lang="en-US" sz="1400" b="1" u="none" baseline="0" dirty="0" smtClean="0"/>
                        <a:t> </a:t>
                      </a:r>
                      <a:r>
                        <a:rPr lang="en-US" sz="1400" b="0" u="none" baseline="0" dirty="0" smtClean="0"/>
                        <a:t>methodologies in fostering a </a:t>
                      </a:r>
                      <a:r>
                        <a:rPr lang="en-US" sz="1400" b="1" u="sng" baseline="0" dirty="0" smtClean="0"/>
                        <a:t>cash management culture</a:t>
                      </a:r>
                      <a:r>
                        <a:rPr lang="en-US" sz="1400" b="0" u="none" baseline="0" dirty="0" smtClean="0"/>
                        <a:t>.</a:t>
                      </a:r>
                    </a:p>
                    <a:p>
                      <a:pPr marL="342900" indent="-342900">
                        <a:buFont typeface="+mj-lt"/>
                        <a:buAutoNum type="arabicPeriod"/>
                      </a:pPr>
                      <a:r>
                        <a:rPr lang="en-US" sz="1400" b="0" u="none" baseline="0" dirty="0" smtClean="0"/>
                        <a:t>Buttress </a:t>
                      </a:r>
                      <a:r>
                        <a:rPr lang="en-US" sz="1400" b="1" u="sng" baseline="0" dirty="0" smtClean="0">
                          <a:solidFill>
                            <a:schemeClr val="tx1"/>
                          </a:solidFill>
                        </a:rPr>
                        <a:t>mergers and acquisitions</a:t>
                      </a:r>
                      <a:r>
                        <a:rPr lang="en-US" sz="1400" b="1" u="none" baseline="0" dirty="0" smtClean="0">
                          <a:solidFill>
                            <a:schemeClr val="tx1"/>
                          </a:solidFill>
                        </a:rPr>
                        <a:t> </a:t>
                      </a:r>
                      <a:r>
                        <a:rPr lang="en-US" sz="1400" b="0" u="none" baseline="0" dirty="0" smtClean="0"/>
                        <a:t>and engage  in </a:t>
                      </a:r>
                      <a:r>
                        <a:rPr lang="en-US" sz="1400" b="1" u="sng" baseline="0" dirty="0" smtClean="0"/>
                        <a:t>joint ventures</a:t>
                      </a:r>
                      <a:r>
                        <a:rPr lang="en-US" sz="1400" b="0" u="none" baseline="0" dirty="0" smtClean="0"/>
                        <a:t> to increase market share, stimulate cash flow, and retain strategic advantage in a competitive environment.</a:t>
                      </a:r>
                      <a:endParaRPr lang="en-US" sz="1400" b="1" u="sng" baseline="0" dirty="0" smtClean="0"/>
                    </a:p>
                  </a:txBody>
                  <a:tcPr/>
                </a:tc>
                <a:extLst>
                  <a:ext uri="{0D108BD9-81ED-4DB2-BD59-A6C34878D82A}">
                    <a16:rowId xmlns:a16="http://schemas.microsoft.com/office/drawing/2014/main" xmlns="" val="331696784"/>
                  </a:ext>
                </a:extLst>
              </a:tr>
            </a:tbl>
          </a:graphicData>
        </a:graphic>
      </p:graphicFrame>
      <p:sp>
        <p:nvSpPr>
          <p:cNvPr id="9" name="TextBox 8"/>
          <p:cNvSpPr txBox="1"/>
          <p:nvPr/>
        </p:nvSpPr>
        <p:spPr>
          <a:xfrm rot="16200000">
            <a:off x="-625261" y="1768838"/>
            <a:ext cx="2265529" cy="430887"/>
          </a:xfrm>
          <a:prstGeom prst="rect">
            <a:avLst/>
          </a:prstGeom>
          <a:noFill/>
        </p:spPr>
        <p:txBody>
          <a:bodyPr wrap="square" rtlCol="0">
            <a:spAutoFit/>
          </a:bodyPr>
          <a:lstStyle/>
          <a:p>
            <a:pPr algn="ctr"/>
            <a:r>
              <a:rPr lang="en-US" sz="2200" b="1" dirty="0" smtClean="0"/>
              <a:t>Opportunities (O)</a:t>
            </a:r>
            <a:endParaRPr lang="en-US" sz="2200" b="1" dirty="0"/>
          </a:p>
        </p:txBody>
      </p:sp>
      <p:sp>
        <p:nvSpPr>
          <p:cNvPr id="7" name="TextBox 6"/>
          <p:cNvSpPr txBox="1"/>
          <p:nvPr/>
        </p:nvSpPr>
        <p:spPr>
          <a:xfrm rot="16200000">
            <a:off x="-318189" y="4813754"/>
            <a:ext cx="1651383" cy="430887"/>
          </a:xfrm>
          <a:prstGeom prst="rect">
            <a:avLst/>
          </a:prstGeom>
          <a:noFill/>
        </p:spPr>
        <p:txBody>
          <a:bodyPr wrap="square" rtlCol="0">
            <a:spAutoFit/>
          </a:bodyPr>
          <a:lstStyle/>
          <a:p>
            <a:pPr algn="ctr"/>
            <a:r>
              <a:rPr lang="en-US" sz="2200" b="1" dirty="0" smtClean="0"/>
              <a:t>Threats (T)</a:t>
            </a:r>
            <a:endParaRPr lang="en-US" sz="2200" b="1" dirty="0"/>
          </a:p>
        </p:txBody>
      </p:sp>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62589795"/>
      </p:ext>
    </p:extLst>
  </p:cSld>
  <p:clrMapOvr>
    <a:masterClrMapping/>
  </p:clrMapOvr>
  <mc:AlternateContent xmlns:mc="http://schemas.openxmlformats.org/markup-compatibility/2006" xmlns:p15="http://schemas.microsoft.com/office/powerpoint/2012/main">
    <mc:Choice Requires="p15">
      <p:transition spd="slow" advTm="124">
        <p15:prstTrans prst="drape"/>
      </p:transition>
    </mc:Choice>
    <mc:Fallback xmlns="">
      <p:transition spd="slow" advTm="1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7036" y="620202"/>
            <a:ext cx="10058400" cy="767300"/>
          </a:xfrm>
        </p:spPr>
        <p:txBody>
          <a:bodyPr/>
          <a:lstStyle/>
          <a:p>
            <a:pPr algn="ctr"/>
            <a:r>
              <a:rPr lang="en-US" i="1" dirty="0" err="1" smtClean="0"/>
              <a:t>Danke</a:t>
            </a:r>
            <a:r>
              <a:rPr lang="en-US" i="1" dirty="0" smtClean="0"/>
              <a:t>    </a:t>
            </a:r>
            <a:r>
              <a:rPr lang="en-US" dirty="0" smtClean="0"/>
              <a:t>|   </a:t>
            </a:r>
            <a:r>
              <a:rPr lang="en-US" i="1" dirty="0" smtClean="0"/>
              <a:t>Thank You    </a:t>
            </a:r>
            <a:r>
              <a:rPr lang="en-US" dirty="0" smtClean="0"/>
              <a:t>|  </a:t>
            </a:r>
            <a:r>
              <a:rPr lang="en-US" i="1" dirty="0" err="1" smtClean="0"/>
              <a:t>Salamat</a:t>
            </a:r>
            <a:endParaRPr lang="en-US" i="1" dirty="0"/>
          </a:p>
        </p:txBody>
      </p:sp>
      <p:pic>
        <p:nvPicPr>
          <p:cNvPr id="4" name="Content Placeholder 3"/>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3522245" y="2226365"/>
            <a:ext cx="5064711" cy="2847493"/>
          </a:xfrm>
          <a:ln w="38100">
            <a:solidFill>
              <a:srgbClr val="C00000"/>
            </a:solidFill>
          </a:ln>
        </p:spPr>
      </p:pic>
      <p:sp>
        <p:nvSpPr>
          <p:cNvPr id="5" name="TextBox 4"/>
          <p:cNvSpPr txBox="1"/>
          <p:nvPr/>
        </p:nvSpPr>
        <p:spPr>
          <a:xfrm>
            <a:off x="1868238" y="5543389"/>
            <a:ext cx="8372724" cy="369332"/>
          </a:xfrm>
          <a:prstGeom prst="rect">
            <a:avLst/>
          </a:prstGeom>
          <a:noFill/>
        </p:spPr>
        <p:txBody>
          <a:bodyPr wrap="square" rtlCol="0">
            <a:spAutoFit/>
          </a:bodyPr>
          <a:lstStyle/>
          <a:p>
            <a:pPr algn="ctr"/>
            <a:r>
              <a:rPr lang="en-US" dirty="0" smtClean="0"/>
              <a:t>Questions &amp; Comments? </a:t>
            </a:r>
            <a:r>
              <a:rPr lang="en-US" dirty="0" smtClean="0">
                <a:hlinkClick r:id="rId6"/>
              </a:rPr>
              <a:t>JustinKFernando@gmail.com</a:t>
            </a:r>
            <a:r>
              <a:rPr lang="en-US" dirty="0" smtClean="0"/>
              <a:t> </a:t>
            </a:r>
            <a:endParaRPr lang="en-US" dirty="0"/>
          </a:p>
        </p:txBody>
      </p:sp>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70660" y="561280"/>
            <a:ext cx="453542" cy="453542"/>
          </a:xfrm>
          <a:prstGeom prst="rect">
            <a:avLst/>
          </a:prstGeom>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03038" y="561280"/>
            <a:ext cx="403750" cy="403750"/>
          </a:xfrm>
          <a:prstGeom prst="rect">
            <a:avLst/>
          </a:prstGeom>
        </p:spPr>
      </p:pic>
      <p:pic>
        <p:nvPicPr>
          <p:cNvPr id="8" name="Picture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90459" y="620202"/>
            <a:ext cx="403087" cy="403087"/>
          </a:xfrm>
          <a:prstGeom prst="rect">
            <a:avLst/>
          </a:prstGeom>
        </p:spPr>
      </p:pic>
      <p:pic>
        <p:nvPicPr>
          <p:cNvPr id="9" name="Picture 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0101" y="162605"/>
            <a:ext cx="1137037" cy="387163"/>
          </a:xfrm>
          <a:prstGeom prst="rect">
            <a:avLst/>
          </a:prstGeom>
        </p:spPr>
      </p:pic>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027638231"/>
      </p:ext>
    </p:extLst>
  </p:cSld>
  <p:clrMapOvr>
    <a:masterClrMapping/>
  </p:clrMapOvr>
  <mc:AlternateContent xmlns:mc="http://schemas.openxmlformats.org/markup-compatibility/2006" xmlns:p14="http://schemas.microsoft.com/office/powerpoint/2010/main">
    <mc:Choice Requires="p14">
      <p:transition spd="slow" p14:dur="2000" advTm="5019"/>
    </mc:Choice>
    <mc:Fallback xmlns="">
      <p:transition spd="slow" advTm="50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Autofit/>
          </a:bodyPr>
          <a:lstStyle/>
          <a:p>
            <a:r>
              <a:rPr lang="en-US" sz="1000" dirty="0"/>
              <a:t>ABS-CBN News. (2018). Filipinos Lead Queue to UK’s First Jollibee Branch. ABS-CBN News. Retrieved from </a:t>
            </a:r>
            <a:r>
              <a:rPr lang="en-US" sz="1000" u="sng" dirty="0">
                <a:hlinkClick r:id="rId2"/>
              </a:rPr>
              <a:t>https://news.abs-cbn.com/business/10/20/18/filipinos-lead-queue-to-uks-first-jollibee-branch</a:t>
            </a:r>
            <a:r>
              <a:rPr lang="en-US" sz="1000" dirty="0"/>
              <a:t>. </a:t>
            </a:r>
            <a:endParaRPr lang="en-US" sz="1000" dirty="0" smtClean="0"/>
          </a:p>
          <a:p>
            <a:r>
              <a:rPr lang="en-US" sz="1000" dirty="0" smtClean="0"/>
              <a:t/>
            </a:r>
            <a:br>
              <a:rPr lang="en-US" sz="1000" dirty="0" smtClean="0"/>
            </a:br>
            <a:r>
              <a:rPr lang="en-US" sz="1000" dirty="0" smtClean="0"/>
              <a:t>Andersen, O. (1997). Internationalization and Market Entry Mode: A Review of Theories and Conceptual Frameworks. </a:t>
            </a:r>
            <a:r>
              <a:rPr lang="en-US" sz="1000" i="1" dirty="0" smtClean="0"/>
              <a:t>MIR: Management International Review</a:t>
            </a:r>
            <a:r>
              <a:rPr lang="en-US" sz="1000" dirty="0" smtClean="0"/>
              <a:t>, </a:t>
            </a:r>
            <a:r>
              <a:rPr lang="en-US" sz="1000" i="1" dirty="0" smtClean="0"/>
              <a:t>37</a:t>
            </a:r>
            <a:r>
              <a:rPr lang="en-US" sz="1000" dirty="0" smtClean="0"/>
              <a:t>, 27-42. Retrieved from: </a:t>
            </a:r>
            <a:r>
              <a:rPr lang="en-US" sz="1000" u="sng" dirty="0" smtClean="0">
                <a:hlinkClick r:id="rId3"/>
              </a:rPr>
              <a:t>https://www.jstor.org/stable/40228431?casa_token=QdDcpDE2DZQAAAAA:51hRXBFiRcHAy41u2K2Md6iGfVumE845PGB-5M0mcUfpjEPKSP43B5PCG-zKNae8RkkOS7_hFCrB9v5F--5UNCoAy74itWv768B9hau2m_gfxCTXhAeP&amp;seq=1#metadata_info_tab_contents</a:t>
            </a:r>
            <a:r>
              <a:rPr lang="en-US" sz="1000" dirty="0" smtClean="0"/>
              <a:t>. </a:t>
            </a:r>
          </a:p>
          <a:p>
            <a:r>
              <a:rPr lang="en-US" sz="1000" dirty="0"/>
              <a:t/>
            </a:r>
            <a:br>
              <a:rPr lang="en-US" sz="1000" dirty="0"/>
            </a:br>
            <a:r>
              <a:rPr lang="en-US" sz="1000" dirty="0"/>
              <a:t>Bennett, N. &amp; </a:t>
            </a:r>
            <a:r>
              <a:rPr lang="en-US" sz="1000" dirty="0" err="1"/>
              <a:t>Lemoine</a:t>
            </a:r>
            <a:r>
              <a:rPr lang="en-US" sz="1000" dirty="0"/>
              <a:t>, G.J. (2014). What a Difference a Word Makes: Understanding </a:t>
            </a:r>
            <a:r>
              <a:rPr lang="en-US" sz="1000" dirty="0" smtClean="0"/>
              <a:t>Threats to </a:t>
            </a:r>
            <a:r>
              <a:rPr lang="en-US" sz="1000" dirty="0"/>
              <a:t>Performance in a VUCA World. </a:t>
            </a:r>
            <a:r>
              <a:rPr lang="en-US" sz="1000" i="1" dirty="0"/>
              <a:t>Business Horizons</a:t>
            </a:r>
            <a:r>
              <a:rPr lang="en-US" sz="1000" dirty="0"/>
              <a:t>, (57) 3, 311-317. Retrieved from </a:t>
            </a:r>
            <a:r>
              <a:rPr lang="en-US" sz="1000" u="sng" dirty="0">
                <a:hlinkClick r:id="rId4"/>
              </a:rPr>
              <a:t>https://www.sciencedirect.com/science/article/pii/S0007681314000020</a:t>
            </a:r>
            <a:r>
              <a:rPr lang="en-US" sz="1000" dirty="0"/>
              <a:t>.  </a:t>
            </a:r>
          </a:p>
          <a:p>
            <a:r>
              <a:rPr lang="en-US" sz="1000" dirty="0"/>
              <a:t/>
            </a:r>
            <a:br>
              <a:rPr lang="en-US" sz="1000" dirty="0"/>
            </a:br>
            <a:r>
              <a:rPr lang="en-US" sz="1000" dirty="0"/>
              <a:t>Blumenthal, D. &amp; Bergstrom, A. (2003). Brand Councils that Care: Towards the Convergence of Branding and Corporate Social Responsibility. </a:t>
            </a:r>
            <a:r>
              <a:rPr lang="en-US" sz="1000" i="1" dirty="0"/>
              <a:t>Journal of Brand Management, 10</a:t>
            </a:r>
            <a:r>
              <a:rPr lang="en-US" sz="1000" dirty="0"/>
              <a:t>(4), 327-341. Retrieved from </a:t>
            </a:r>
            <a:r>
              <a:rPr lang="en-US" sz="1000" u="sng" dirty="0">
                <a:hlinkClick r:id="rId5"/>
              </a:rPr>
              <a:t>https://link.springer.com/article/10.1057/palgrave.bm.2540128</a:t>
            </a:r>
            <a:r>
              <a:rPr lang="en-US" sz="1000" dirty="0"/>
              <a:t>. </a:t>
            </a:r>
          </a:p>
          <a:p>
            <a:r>
              <a:rPr lang="en-US" sz="1000" dirty="0"/>
              <a:t/>
            </a:r>
            <a:br>
              <a:rPr lang="en-US" sz="1000" dirty="0"/>
            </a:br>
            <a:r>
              <a:rPr lang="en-US" sz="1000" dirty="0"/>
              <a:t>Buckley, P.J. &amp; </a:t>
            </a:r>
            <a:r>
              <a:rPr lang="en-US" sz="1000" dirty="0" err="1"/>
              <a:t>Casson</a:t>
            </a:r>
            <a:r>
              <a:rPr lang="en-US" sz="1000" dirty="0"/>
              <a:t>, M.C. (1998). Analyzing Foreign Market Entry Strategies: Extending the Internationalization Approach. </a:t>
            </a:r>
            <a:r>
              <a:rPr lang="en-US" sz="1000" i="1" dirty="0"/>
              <a:t>Journal of International Business Studies</a:t>
            </a:r>
            <a:r>
              <a:rPr lang="en-US" sz="1000" dirty="0"/>
              <a:t>, </a:t>
            </a:r>
            <a:r>
              <a:rPr lang="en-US" sz="1000" i="1" dirty="0"/>
              <a:t>29</a:t>
            </a:r>
            <a:r>
              <a:rPr lang="en-US" sz="1000" dirty="0"/>
              <a:t>(3), 539-561. Retrieved from </a:t>
            </a:r>
            <a:r>
              <a:rPr lang="en-US" sz="1000" u="sng" dirty="0">
                <a:hlinkClick r:id="rId6"/>
              </a:rPr>
              <a:t>https://link.springer.com/article/10.1057/palgrave.jibs.8490006</a:t>
            </a:r>
            <a:r>
              <a:rPr lang="en-US" sz="1000" dirty="0"/>
              <a:t>. </a:t>
            </a:r>
          </a:p>
          <a:p>
            <a:r>
              <a:rPr lang="en-US" sz="1000" dirty="0"/>
              <a:t/>
            </a:r>
            <a:br>
              <a:rPr lang="en-US" sz="1000" dirty="0"/>
            </a:br>
            <a:r>
              <a:rPr lang="en-US" sz="1000" dirty="0"/>
              <a:t>Cartwright, S. &amp; Cooper, C. (2012). Managing Mergers, Acquisitions, and Strategic </a:t>
            </a:r>
            <a:r>
              <a:rPr lang="en-US" sz="1000" dirty="0" smtClean="0"/>
              <a:t>Alliances. New </a:t>
            </a:r>
            <a:r>
              <a:rPr lang="en-US" sz="1000" dirty="0"/>
              <a:t>York: Routledge.</a:t>
            </a:r>
          </a:p>
          <a:p>
            <a:r>
              <a:rPr lang="en-US" sz="1000" dirty="0"/>
              <a:t/>
            </a:r>
            <a:br>
              <a:rPr lang="en-US" sz="1000" dirty="0"/>
            </a:br>
            <a:r>
              <a:rPr lang="en-US" sz="1000" dirty="0" err="1"/>
              <a:t>Christoffersen</a:t>
            </a:r>
            <a:r>
              <a:rPr lang="en-US" sz="1000" dirty="0"/>
              <a:t>, P. &amp; Diebold. (2006). How Relevant is Volatility Forecasting for Financial </a:t>
            </a:r>
            <a:r>
              <a:rPr lang="en-US" sz="1000" dirty="0" smtClean="0"/>
              <a:t>Risk Management</a:t>
            </a:r>
            <a:r>
              <a:rPr lang="en-US" sz="1000" dirty="0"/>
              <a:t>? </a:t>
            </a:r>
            <a:r>
              <a:rPr lang="en-US" sz="1000" i="1" dirty="0"/>
              <a:t>The</a:t>
            </a:r>
            <a:r>
              <a:rPr lang="en-US" sz="1000" dirty="0"/>
              <a:t> </a:t>
            </a:r>
            <a:r>
              <a:rPr lang="en-US" sz="1000" i="1" dirty="0"/>
              <a:t>Review of Economics and Statistics</a:t>
            </a:r>
            <a:r>
              <a:rPr lang="en-US" sz="1000" dirty="0"/>
              <a:t>,</a:t>
            </a:r>
            <a:r>
              <a:rPr lang="en-US" sz="1000" i="1" dirty="0"/>
              <a:t> (82)</a:t>
            </a:r>
            <a:r>
              <a:rPr lang="en-US" sz="1000" dirty="0"/>
              <a:t>1, 12-22. Retrieved from </a:t>
            </a:r>
            <a:r>
              <a:rPr lang="en-US" sz="1000" u="sng" dirty="0">
                <a:hlinkClick r:id="rId7"/>
              </a:rPr>
              <a:t>https://www.mitpressjournals.org/doi/abs/10.1162/003465300558597?casa_token=VSf0h8gzvDgAAAAA%3A70I5QZ7Q75SkbZDNxRkHhFwb6uNWqWGkc0re3CwSHTv78iS1ankegflGMMbmowVPXPkyInw72iei</a:t>
            </a:r>
            <a:r>
              <a:rPr lang="en-US" sz="1000" u="sng" dirty="0" smtClean="0">
                <a:hlinkClick r:id="rId7"/>
              </a:rPr>
              <a:t>&amp;</a:t>
            </a:r>
            <a:r>
              <a:rPr lang="en-US" sz="1000" dirty="0" smtClean="0"/>
              <a:t>.</a:t>
            </a:r>
            <a:endParaRPr lang="en-US" sz="1000" dirty="0"/>
          </a:p>
        </p:txBody>
      </p:sp>
    </p:spTree>
    <p:extLst>
      <p:ext uri="{BB962C8B-B14F-4D97-AF65-F5344CB8AC3E}">
        <p14:creationId xmlns:p14="http://schemas.microsoft.com/office/powerpoint/2010/main" val="152364254"/>
      </p:ext>
    </p:extLst>
  </p:cSld>
  <p:clrMapOvr>
    <a:masterClrMapping/>
  </p:clrMapOvr>
  <mc:AlternateContent xmlns:mc="http://schemas.openxmlformats.org/markup-compatibility/2006" xmlns:p14="http://schemas.microsoft.com/office/powerpoint/2010/main">
    <mc:Choice Requires="p14">
      <p:transition spd="slow" p14:dur="2000" advTm="1390"/>
    </mc:Choice>
    <mc:Fallback xmlns="">
      <p:transition spd="slow" advTm="139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Autofit/>
          </a:bodyPr>
          <a:lstStyle/>
          <a:p>
            <a:r>
              <a:rPr lang="en-US" sz="1000" dirty="0" err="1"/>
              <a:t>Cimera</a:t>
            </a:r>
            <a:r>
              <a:rPr lang="en-US" sz="1000" dirty="0"/>
              <a:t>, R.E. (2006). The Monetary Benefits and Costs of Hiring Supported Employees: Revisited. </a:t>
            </a:r>
            <a:r>
              <a:rPr lang="en-US" sz="1000" i="1" dirty="0"/>
              <a:t>Journal of Vocational Rehabilitation, 24</a:t>
            </a:r>
            <a:r>
              <a:rPr lang="en-US" sz="1000" dirty="0"/>
              <a:t>(3), 137-144. Retrieved from </a:t>
            </a:r>
            <a:r>
              <a:rPr lang="en-US" sz="1000" u="sng" dirty="0">
                <a:hlinkClick r:id="rId2"/>
              </a:rPr>
              <a:t>https://content.iospress.com/articles/journal-of-vocational-rehabilitation/jvr00328</a:t>
            </a:r>
            <a:r>
              <a:rPr lang="en-US" sz="1000" dirty="0"/>
              <a:t>. </a:t>
            </a:r>
          </a:p>
          <a:p>
            <a:r>
              <a:rPr lang="en-US" sz="1000" dirty="0"/>
              <a:t/>
            </a:r>
            <a:br>
              <a:rPr lang="en-US" sz="1000" dirty="0"/>
            </a:br>
            <a:r>
              <a:rPr lang="en-US" sz="1000" dirty="0" err="1"/>
              <a:t>Destatis</a:t>
            </a:r>
            <a:r>
              <a:rPr lang="en-US" sz="1000" dirty="0"/>
              <a:t>. (2017). Inflation in Germany. </a:t>
            </a:r>
            <a:r>
              <a:rPr lang="en-US" sz="1000" i="1" dirty="0"/>
              <a:t>FOCUS Economics: Economic </a:t>
            </a:r>
            <a:r>
              <a:rPr lang="en-US" sz="1000" i="1" dirty="0" err="1"/>
              <a:t>FOrecasts</a:t>
            </a:r>
            <a:r>
              <a:rPr lang="en-US" sz="1000" i="1" dirty="0"/>
              <a:t> from the World’s Leading Economists. </a:t>
            </a:r>
            <a:r>
              <a:rPr lang="en-US" sz="1000" dirty="0"/>
              <a:t>Retrieved from </a:t>
            </a:r>
            <a:r>
              <a:rPr lang="en-US" sz="1000" u="sng" dirty="0">
                <a:hlinkClick r:id="rId3"/>
              </a:rPr>
              <a:t>https://www.focus-economics.com/country-indicator/germany/inflation</a:t>
            </a:r>
            <a:r>
              <a:rPr lang="en-US" sz="1000" dirty="0"/>
              <a:t>. </a:t>
            </a:r>
          </a:p>
          <a:p>
            <a:r>
              <a:rPr lang="en-US" sz="1000" dirty="0"/>
              <a:t/>
            </a:r>
            <a:br>
              <a:rPr lang="en-US" sz="1000" dirty="0"/>
            </a:br>
            <a:r>
              <a:rPr lang="en-US" sz="1000" dirty="0"/>
              <a:t>Dobbin, F. &amp; </a:t>
            </a:r>
            <a:r>
              <a:rPr lang="en-US" sz="1000" dirty="0" err="1"/>
              <a:t>Kalev</a:t>
            </a:r>
            <a:r>
              <a:rPr lang="en-US" sz="1000" dirty="0"/>
              <a:t>, A. (2007). The Architecture of Inclusion: Evidence from Corporate Diversity Programs. </a:t>
            </a:r>
            <a:r>
              <a:rPr lang="en-US" sz="1000" i="1" dirty="0"/>
              <a:t>Harvard Journal of Law and Gender, 30</a:t>
            </a:r>
            <a:r>
              <a:rPr lang="en-US" sz="1000" dirty="0"/>
              <a:t>(2), 279-301. Retrieved from </a:t>
            </a:r>
            <a:r>
              <a:rPr lang="en-US" sz="1000" u="sng" dirty="0">
                <a:hlinkClick r:id="rId4"/>
              </a:rPr>
              <a:t>https://scholar.harvard.edu/dobbin/publications/architecture-inclusion-evidence-corporate-diversity-programs</a:t>
            </a:r>
            <a:r>
              <a:rPr lang="en-US" sz="1000" dirty="0"/>
              <a:t>. </a:t>
            </a:r>
          </a:p>
          <a:p>
            <a:r>
              <a:rPr lang="en-US" sz="1000" dirty="0"/>
              <a:t/>
            </a:r>
            <a:br>
              <a:rPr lang="en-US" sz="1000" dirty="0"/>
            </a:br>
            <a:r>
              <a:rPr lang="en-US" sz="1000" dirty="0"/>
              <a:t>Dobbs, M.F. (1996). Managing Diversity: Lessons from the Private Sector. </a:t>
            </a:r>
            <a:r>
              <a:rPr lang="en-US" sz="1000" i="1" dirty="0"/>
              <a:t>Sage Journals, 25</a:t>
            </a:r>
            <a:r>
              <a:rPr lang="en-US" sz="1000" dirty="0"/>
              <a:t>(3). Retrieved from </a:t>
            </a:r>
            <a:r>
              <a:rPr lang="en-US" sz="1000" u="sng" dirty="0">
                <a:hlinkClick r:id="rId5"/>
              </a:rPr>
              <a:t>https://journals.sagepub.com/doi/abs/10.1177/009102609602500308?casa_token=ExFfdi5wThYAAAAA:uPn1s9lTbaSaOhzeAe9Vc2oiX4K8zXdaFZu4FIttlh0Xr5IC72adFF0SurVDbv9Z7K65dCyHpTvLAA</a:t>
            </a:r>
            <a:r>
              <a:rPr lang="en-US" sz="1000" dirty="0"/>
              <a:t>. </a:t>
            </a:r>
          </a:p>
          <a:p>
            <a:r>
              <a:rPr lang="en-US" sz="1000" dirty="0"/>
              <a:t/>
            </a:r>
            <a:br>
              <a:rPr lang="en-US" sz="1000" dirty="0"/>
            </a:br>
            <a:r>
              <a:rPr lang="en-US" sz="1000" dirty="0"/>
              <a:t>Dyer, L. &amp; Shafer, R. (1998). From Human Resource Strategy to Organizational Effectiveness:</a:t>
            </a:r>
          </a:p>
          <a:p>
            <a:r>
              <a:rPr lang="en-US" sz="1000" dirty="0"/>
              <a:t>Lessons from Research on Organizational Agility. </a:t>
            </a:r>
            <a:r>
              <a:rPr lang="en-US" sz="1000" i="1" dirty="0"/>
              <a:t>Center for Advanced Human Resource Studies Working Paper Series</a:t>
            </a:r>
            <a:r>
              <a:rPr lang="en-US" sz="1000" dirty="0"/>
              <a:t>, 1-35. Retrieved from </a:t>
            </a:r>
            <a:r>
              <a:rPr lang="en-US" sz="1000" u="sng" dirty="0">
                <a:hlinkClick r:id="rId6"/>
              </a:rPr>
              <a:t>https://digitalcommons.ilr.cornell.edu/cgi/viewcontent.cgi?referer=&amp;httpsredir=1&amp;article=1124&amp;context=cahrswp</a:t>
            </a:r>
            <a:r>
              <a:rPr lang="en-US" sz="1000" dirty="0"/>
              <a:t>.</a:t>
            </a:r>
          </a:p>
          <a:p>
            <a:r>
              <a:rPr lang="en-US" sz="1000" dirty="0"/>
              <a:t/>
            </a:r>
            <a:br>
              <a:rPr lang="en-US" sz="1000" dirty="0"/>
            </a:br>
            <a:r>
              <a:rPr lang="en-US" sz="1000" dirty="0" err="1"/>
              <a:t>Erramilli</a:t>
            </a:r>
            <a:r>
              <a:rPr lang="en-US" sz="1000" dirty="0"/>
              <a:t>, K.M. (1991). The Experience Factor in Foreign Market Entry Behavior of Service Firms. </a:t>
            </a:r>
            <a:r>
              <a:rPr lang="en-US" sz="1000" i="1" dirty="0"/>
              <a:t>Journal of International Business Studies, 22</a:t>
            </a:r>
            <a:r>
              <a:rPr lang="en-US" sz="1000" dirty="0"/>
              <a:t>(3), 479-501. Retrieved from </a:t>
            </a:r>
            <a:r>
              <a:rPr lang="en-US" sz="1000" u="sng" dirty="0">
                <a:hlinkClick r:id="rId7"/>
              </a:rPr>
              <a:t>https://link.springer.com/article/10.1057/palgrave.jibs.8490312</a:t>
            </a:r>
            <a:r>
              <a:rPr lang="en-US" sz="1000" dirty="0"/>
              <a:t>. </a:t>
            </a:r>
            <a:endParaRPr lang="en-US" sz="1000" dirty="0">
              <a:effectLst/>
            </a:endParaRPr>
          </a:p>
        </p:txBody>
      </p:sp>
    </p:spTree>
    <p:extLst>
      <p:ext uri="{BB962C8B-B14F-4D97-AF65-F5344CB8AC3E}">
        <p14:creationId xmlns:p14="http://schemas.microsoft.com/office/powerpoint/2010/main" val="2042674706"/>
      </p:ext>
    </p:extLst>
  </p:cSld>
  <p:clrMapOvr>
    <a:masterClrMapping/>
  </p:clrMapOvr>
  <mc:AlternateContent xmlns:mc="http://schemas.openxmlformats.org/markup-compatibility/2006" xmlns:p14="http://schemas.microsoft.com/office/powerpoint/2010/main">
    <mc:Choice Requires="p14">
      <p:transition spd="slow" p14:dur="2000" advTm="1390"/>
    </mc:Choice>
    <mc:Fallback xmlns="">
      <p:transition spd="slow" advTm="139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Autofit/>
          </a:bodyPr>
          <a:lstStyle/>
          <a:p>
            <a:r>
              <a:rPr lang="en-US" sz="1000" dirty="0"/>
              <a:t>Gonzales, S. (2018). </a:t>
            </a:r>
            <a:r>
              <a:rPr lang="en-US" sz="1000" dirty="0" err="1"/>
              <a:t>Chickenjoy</a:t>
            </a:r>
            <a:r>
              <a:rPr lang="en-US" sz="1000" dirty="0"/>
              <a:t> Power: Jollibee Opens First Store in the UK. </a:t>
            </a:r>
            <a:r>
              <a:rPr lang="en-US" sz="1000" dirty="0" err="1"/>
              <a:t>Rappler</a:t>
            </a:r>
            <a:r>
              <a:rPr lang="en-US" sz="1000" dirty="0"/>
              <a:t>. Retrieved from: </a:t>
            </a:r>
            <a:r>
              <a:rPr lang="en-US" sz="1000" u="sng" dirty="0">
                <a:hlinkClick r:id="rId2"/>
              </a:rPr>
              <a:t>https://www.rappler.com/life-and-style/best-eats/214619-jollibee-first-store-united-kingdom-opening-october-2018</a:t>
            </a:r>
            <a:r>
              <a:rPr lang="en-US" sz="1000" dirty="0"/>
              <a:t>. </a:t>
            </a:r>
          </a:p>
          <a:p>
            <a:r>
              <a:rPr lang="en-US" sz="1000" dirty="0"/>
              <a:t/>
            </a:r>
            <a:br>
              <a:rPr lang="en-US" sz="1000" dirty="0"/>
            </a:br>
            <a:r>
              <a:rPr lang="en-US" sz="1000" dirty="0"/>
              <a:t>Halloran, A., Clement, J., </a:t>
            </a:r>
            <a:r>
              <a:rPr lang="en-US" sz="1000" dirty="0" err="1"/>
              <a:t>Kornum</a:t>
            </a:r>
            <a:r>
              <a:rPr lang="en-US" sz="1000" dirty="0"/>
              <a:t>, N., </a:t>
            </a:r>
            <a:r>
              <a:rPr lang="en-US" sz="1000" dirty="0" err="1"/>
              <a:t>Bucatariu</a:t>
            </a:r>
            <a:r>
              <a:rPr lang="en-US" sz="1000" dirty="0"/>
              <a:t>, C., &amp; </a:t>
            </a:r>
            <a:r>
              <a:rPr lang="en-US" sz="1000" dirty="0" err="1"/>
              <a:t>Magid</a:t>
            </a:r>
            <a:r>
              <a:rPr lang="en-US" sz="1000" dirty="0"/>
              <a:t>, J. (2014). Addressing Food Waste Reduction in Denmark. </a:t>
            </a:r>
            <a:r>
              <a:rPr lang="en-US" sz="1000" i="1" dirty="0"/>
              <a:t>Food Policy, 49</a:t>
            </a:r>
            <a:r>
              <a:rPr lang="en-US" sz="1000" dirty="0"/>
              <a:t>(1). Retrieved from </a:t>
            </a:r>
            <a:r>
              <a:rPr lang="en-US" sz="1000" u="sng" dirty="0">
                <a:hlinkClick r:id="rId3"/>
              </a:rPr>
              <a:t>https://www.sciencedirect.com/science/article/abs/pii/S0306919214001365</a:t>
            </a:r>
            <a:r>
              <a:rPr lang="en-US" sz="1000" dirty="0"/>
              <a:t>. </a:t>
            </a:r>
          </a:p>
          <a:p>
            <a:r>
              <a:rPr lang="en-US" sz="1000" dirty="0"/>
              <a:t>Hill, C. (2008). International Business: Competing in the Global Market Place. </a:t>
            </a:r>
            <a:r>
              <a:rPr lang="en-US" sz="1000" i="1" dirty="0"/>
              <a:t>Strategic Direction, 24</a:t>
            </a:r>
            <a:r>
              <a:rPr lang="en-US" sz="1000" dirty="0"/>
              <a:t>(9). Retrieved from </a:t>
            </a:r>
            <a:r>
              <a:rPr lang="en-US" sz="1000" u="sng" dirty="0">
                <a:hlinkClick r:id="rId4"/>
              </a:rPr>
              <a:t>https://www.emeraldinsight.com/doi/abs/10.1108/sd.2008.05624iae.001?journalCode=sd</a:t>
            </a:r>
            <a:r>
              <a:rPr lang="en-US" sz="1000" dirty="0"/>
              <a:t>. </a:t>
            </a:r>
          </a:p>
          <a:p>
            <a:r>
              <a:rPr lang="en-US" sz="1000" dirty="0"/>
              <a:t/>
            </a:r>
            <a:br>
              <a:rPr lang="en-US" sz="1000" dirty="0"/>
            </a:br>
            <a:r>
              <a:rPr lang="en-US" sz="1000" dirty="0"/>
              <a:t>Holt, D., </a:t>
            </a:r>
            <a:r>
              <a:rPr lang="en-US" sz="1000" dirty="0" err="1"/>
              <a:t>Armenakis</a:t>
            </a:r>
            <a:r>
              <a:rPr lang="en-US" sz="1000" dirty="0"/>
              <a:t>, A., &amp; Field, H. (2007). Readiness for Organizational Change: </a:t>
            </a:r>
            <a:r>
              <a:rPr lang="en-US" sz="1000" dirty="0" smtClean="0"/>
              <a:t>The Systematic </a:t>
            </a:r>
            <a:r>
              <a:rPr lang="en-US" sz="1000" dirty="0"/>
              <a:t>Development of a Scale. </a:t>
            </a:r>
            <a:r>
              <a:rPr lang="en-US" sz="1000" i="1" dirty="0"/>
              <a:t>The Journal of Applied Behavioral Science</a:t>
            </a:r>
            <a:r>
              <a:rPr lang="en-US" sz="1000" dirty="0"/>
              <a:t>, (43) 2, 232-255. Retrieved from</a:t>
            </a:r>
            <a:r>
              <a:rPr lang="en-US" sz="1000" dirty="0">
                <a:hlinkClick r:id="rId5"/>
              </a:rPr>
              <a:t> </a:t>
            </a:r>
            <a:r>
              <a:rPr lang="en-US" sz="1000" u="sng" dirty="0">
                <a:hlinkClick r:id="rId5"/>
              </a:rPr>
              <a:t>https://journals.sagepub.com/doi/abs/10.1177/0021886306295295?casa_token=mV5p4vb</a:t>
            </a:r>
            <a:endParaRPr lang="en-US" sz="1000" dirty="0"/>
          </a:p>
          <a:p>
            <a:r>
              <a:rPr lang="en-US" sz="1000" dirty="0"/>
              <a:t/>
            </a:r>
            <a:br>
              <a:rPr lang="en-US" sz="1000" dirty="0"/>
            </a:br>
            <a:r>
              <a:rPr lang="en-US" sz="1000" dirty="0" err="1"/>
              <a:t>Holtbruegge</a:t>
            </a:r>
            <a:r>
              <a:rPr lang="en-US" sz="1000" dirty="0"/>
              <a:t>, D. &amp; Baron, A. 2013). Market Entry Strategies in Emerging Markets: An Institutional Study in the BRIC Countries. </a:t>
            </a:r>
            <a:r>
              <a:rPr lang="en-US" sz="1000" i="1" dirty="0"/>
              <a:t>Thunderbird International Business Review, 55</a:t>
            </a:r>
            <a:r>
              <a:rPr lang="en-US" sz="1000" dirty="0"/>
              <a:t>(3), 237-252. Retrieved from </a:t>
            </a:r>
            <a:r>
              <a:rPr lang="en-US" sz="1000" u="sng" dirty="0">
                <a:hlinkClick r:id="rId6"/>
              </a:rPr>
              <a:t>https://onlinelibrary.wiley.com/doi/full/10.1002/tie.21541</a:t>
            </a:r>
            <a:r>
              <a:rPr lang="en-US" sz="1000" dirty="0"/>
              <a:t>. </a:t>
            </a:r>
          </a:p>
          <a:p>
            <a:r>
              <a:rPr lang="en-US" sz="1000" dirty="0"/>
              <a:t/>
            </a:r>
            <a:br>
              <a:rPr lang="en-US" sz="1000" dirty="0"/>
            </a:br>
            <a:r>
              <a:rPr lang="en-US" sz="1000" dirty="0" err="1"/>
              <a:t>Hoskisson</a:t>
            </a:r>
            <a:r>
              <a:rPr lang="en-US" sz="1000" dirty="0"/>
              <a:t>, R.E., Wright, M., Filatotchev, I., Peng, M.W. (2012). Emerging Multinationals from Mid-Range Economies: The Influence of Institutions and Factor Markets. </a:t>
            </a:r>
            <a:r>
              <a:rPr lang="en-US" sz="1000" i="1" dirty="0"/>
              <a:t>Journal of Management Studies, 50</a:t>
            </a:r>
            <a:r>
              <a:rPr lang="en-US" sz="1000" dirty="0"/>
              <a:t>(7), 1295-1321. Retrieved from </a:t>
            </a:r>
            <a:r>
              <a:rPr lang="en-US" sz="1000" u="sng" dirty="0">
                <a:hlinkClick r:id="rId7"/>
              </a:rPr>
              <a:t>https://onlinelibrary.wiley.com/doi/full/10.1111/j.1467-6486.2012.01085.x</a:t>
            </a:r>
            <a:r>
              <a:rPr lang="en-US" sz="1000" dirty="0"/>
              <a:t>. </a:t>
            </a:r>
          </a:p>
          <a:p>
            <a:r>
              <a:rPr lang="en-US" sz="1000" dirty="0"/>
              <a:t/>
            </a:r>
            <a:br>
              <a:rPr lang="en-US" sz="1000" dirty="0"/>
            </a:br>
            <a:r>
              <a:rPr lang="en-US" sz="1000" dirty="0"/>
              <a:t>Johansen, B. &amp; </a:t>
            </a:r>
            <a:r>
              <a:rPr lang="en-US" sz="1000" dirty="0" err="1"/>
              <a:t>Euchner</a:t>
            </a:r>
            <a:r>
              <a:rPr lang="en-US" sz="1000" dirty="0"/>
              <a:t>, J. (2013). Navigating the VUCA World. </a:t>
            </a:r>
            <a:r>
              <a:rPr lang="en-US" sz="1000" i="1" dirty="0"/>
              <a:t>Research-Technology Management</a:t>
            </a:r>
            <a:r>
              <a:rPr lang="en-US" sz="1000" dirty="0"/>
              <a:t>, (56) 1, 10-15. Available at:</a:t>
            </a:r>
            <a:r>
              <a:rPr lang="en-US" sz="1000" dirty="0">
                <a:hlinkClick r:id="rId8"/>
              </a:rPr>
              <a:t> </a:t>
            </a:r>
            <a:r>
              <a:rPr lang="en-US" sz="1000" u="sng" dirty="0">
                <a:hlinkClick r:id="rId8"/>
              </a:rPr>
              <a:t>https://www.tandfonline.com/doi/pdf/10.5437/08956308X5601003?casa_token=_UwMgfrxn4cAAAAA%3AbNOsuWZpSCnZSY6hThoMoSs6PTBxKvRQBRSWfxq3iflf08urVAWvt9s_Toe6qQRzIKhVnIxm-IMhSg&amp;</a:t>
            </a:r>
            <a:r>
              <a:rPr lang="en-US" sz="1000" dirty="0"/>
              <a:t>.</a:t>
            </a:r>
            <a:endParaRPr lang="en-US" sz="1000" dirty="0">
              <a:effectLst/>
            </a:endParaRPr>
          </a:p>
        </p:txBody>
      </p:sp>
    </p:spTree>
    <p:extLst>
      <p:ext uri="{BB962C8B-B14F-4D97-AF65-F5344CB8AC3E}">
        <p14:creationId xmlns:p14="http://schemas.microsoft.com/office/powerpoint/2010/main" val="1553129730"/>
      </p:ext>
    </p:extLst>
  </p:cSld>
  <p:clrMapOvr>
    <a:masterClrMapping/>
  </p:clrMapOvr>
  <mc:AlternateContent xmlns:mc="http://schemas.openxmlformats.org/markup-compatibility/2006" xmlns:p14="http://schemas.microsoft.com/office/powerpoint/2010/main">
    <mc:Choice Requires="p14">
      <p:transition spd="slow" p14:dur="2000" advTm="1390"/>
    </mc:Choice>
    <mc:Fallback xmlns="">
      <p:transition spd="slow" advTm="139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Autofit/>
          </a:bodyPr>
          <a:lstStyle/>
          <a:p>
            <a:r>
              <a:rPr lang="en-US" sz="1000" dirty="0"/>
              <a:t>Jollibee. (2019). About us. Jollibee Foods Corporation. Retrieved from </a:t>
            </a:r>
            <a:r>
              <a:rPr lang="en-US" sz="1000" u="sng" dirty="0">
                <a:hlinkClick r:id="rId2"/>
              </a:rPr>
              <a:t>https://www.jollibee.com.ph/about-us/</a:t>
            </a:r>
            <a:r>
              <a:rPr lang="en-US" sz="1000" dirty="0"/>
              <a:t>. </a:t>
            </a:r>
          </a:p>
          <a:p>
            <a:r>
              <a:rPr lang="en-US" sz="1000" dirty="0"/>
              <a:t/>
            </a:r>
            <a:br>
              <a:rPr lang="en-US" sz="1000" dirty="0"/>
            </a:br>
            <a:r>
              <a:rPr lang="en-US" sz="1000" dirty="0" err="1"/>
              <a:t>Kotthoff</a:t>
            </a:r>
            <a:r>
              <a:rPr lang="en-US" sz="1000" dirty="0"/>
              <a:t>, H. &amp; Spencer-</a:t>
            </a:r>
            <a:r>
              <a:rPr lang="en-US" sz="1000" dirty="0" err="1"/>
              <a:t>Oatey</a:t>
            </a:r>
            <a:r>
              <a:rPr lang="en-US" sz="1000" dirty="0"/>
              <a:t>, H. (2007). Handbook of Intercultural Communication. Berlin: Mouton de </a:t>
            </a:r>
            <a:r>
              <a:rPr lang="en-US" sz="1000" dirty="0" err="1"/>
              <a:t>Gruyer</a:t>
            </a:r>
            <a:r>
              <a:rPr lang="en-US" sz="1000" dirty="0"/>
              <a:t>. </a:t>
            </a:r>
          </a:p>
          <a:p>
            <a:r>
              <a:rPr lang="en-US" sz="1000" dirty="0"/>
              <a:t/>
            </a:r>
            <a:br>
              <a:rPr lang="en-US" sz="1000" dirty="0"/>
            </a:br>
            <a:r>
              <a:rPr lang="en-US" sz="1000" dirty="0" err="1"/>
              <a:t>Lymbersky</a:t>
            </a:r>
            <a:r>
              <a:rPr lang="en-US" sz="1000" dirty="0"/>
              <a:t>, C. (2008). </a:t>
            </a:r>
            <a:r>
              <a:rPr lang="en-US" sz="1000" i="1" dirty="0"/>
              <a:t>Market Entry Strategies: Text, Cases and Readings in Market Entry Management. </a:t>
            </a:r>
            <a:r>
              <a:rPr lang="en-US" sz="1000" dirty="0"/>
              <a:t>Hamburg, Germany: Management Laboratory Press. </a:t>
            </a:r>
          </a:p>
          <a:p>
            <a:r>
              <a:rPr lang="en-US" sz="1000" dirty="0"/>
              <a:t/>
            </a:r>
            <a:br>
              <a:rPr lang="en-US" sz="1000" dirty="0"/>
            </a:br>
            <a:r>
              <a:rPr lang="en-US" sz="1000" dirty="0"/>
              <a:t>Li, J. (1995). Foreign Entry and Survival: Effects of Strategic Choices on Performance in International Markets. </a:t>
            </a:r>
            <a:r>
              <a:rPr lang="en-US" sz="1000" i="1" dirty="0"/>
              <a:t>Strategic Management Journal, 16</a:t>
            </a:r>
            <a:r>
              <a:rPr lang="en-US" sz="1000" dirty="0"/>
              <a:t>(5), 333-351. Retrieved from </a:t>
            </a:r>
            <a:r>
              <a:rPr lang="en-US" sz="1000" u="sng" dirty="0">
                <a:hlinkClick r:id="rId3"/>
              </a:rPr>
              <a:t>https://onlinelibrary.wiley.com/doi/abs/10.1002/smj.4250160502</a:t>
            </a:r>
            <a:r>
              <a:rPr lang="en-US" sz="1000" dirty="0"/>
              <a:t>. </a:t>
            </a:r>
          </a:p>
          <a:p>
            <a:r>
              <a:rPr lang="en-US" sz="1000" dirty="0"/>
              <a:t/>
            </a:r>
            <a:br>
              <a:rPr lang="en-US" sz="1000" dirty="0"/>
            </a:br>
            <a:r>
              <a:rPr lang="en-US" sz="1000" dirty="0" err="1"/>
              <a:t>Luthans</a:t>
            </a:r>
            <a:r>
              <a:rPr lang="en-US" sz="1000" dirty="0"/>
              <a:t>, F., &amp; Youssef, C.M. (2004). Human, Social, and Now Positive Psychological Capital</a:t>
            </a:r>
          </a:p>
          <a:p>
            <a:r>
              <a:rPr lang="en-US" sz="1000" dirty="0"/>
              <a:t>Management: Investing in People for Competitive Advantage. </a:t>
            </a:r>
            <a:r>
              <a:rPr lang="en-US" sz="1000" i="1" dirty="0"/>
              <a:t>Organizational Dynamics</a:t>
            </a:r>
            <a:r>
              <a:rPr lang="en-US" sz="1000" dirty="0"/>
              <a:t>, </a:t>
            </a:r>
            <a:r>
              <a:rPr lang="en-US" sz="1000" i="1" dirty="0"/>
              <a:t>(33)</a:t>
            </a:r>
            <a:r>
              <a:rPr lang="en-US" sz="1000" dirty="0"/>
              <a:t>2, 143-160. Retrieved from </a:t>
            </a:r>
            <a:r>
              <a:rPr lang="en-US" sz="1000" u="sng" dirty="0">
                <a:hlinkClick r:id="rId4"/>
              </a:rPr>
              <a:t>https://digitalcommons.unl.edu/managementfacpub/154/</a:t>
            </a:r>
            <a:r>
              <a:rPr lang="en-US" sz="1000" dirty="0"/>
              <a:t>.</a:t>
            </a:r>
          </a:p>
          <a:p>
            <a:r>
              <a:rPr lang="en-US" sz="1000" dirty="0"/>
              <a:t/>
            </a:r>
            <a:br>
              <a:rPr lang="en-US" sz="1000" dirty="0"/>
            </a:br>
            <a:r>
              <a:rPr lang="en-US" sz="1000" dirty="0" err="1"/>
              <a:t>Mathur</a:t>
            </a:r>
            <a:r>
              <a:rPr lang="en-US" sz="1000" dirty="0"/>
              <a:t>, K.B. (2001). Intercultural Communication: An Agenda for Developing Countries. New Delhi, India: Allied Publishers Limited. </a:t>
            </a:r>
          </a:p>
          <a:p>
            <a:r>
              <a:rPr lang="en-US" sz="1000" dirty="0"/>
              <a:t/>
            </a:r>
            <a:br>
              <a:rPr lang="en-US" sz="1000" dirty="0"/>
            </a:br>
            <a:r>
              <a:rPr lang="en-US" sz="1000" dirty="0"/>
              <a:t>Meyer, K.E., Estrin, S., </a:t>
            </a:r>
            <a:r>
              <a:rPr lang="en-US" sz="1000" dirty="0" err="1"/>
              <a:t>Bhaumik</a:t>
            </a:r>
            <a:r>
              <a:rPr lang="en-US" sz="1000" dirty="0"/>
              <a:t>, S.K., &amp; Peng, M.W. (2008). Institutions, Resources, and Entry Strategies in Emerging Economies. </a:t>
            </a:r>
            <a:r>
              <a:rPr lang="en-US" sz="1000" i="1" dirty="0"/>
              <a:t>Strategic Management Journal, 30</a:t>
            </a:r>
            <a:r>
              <a:rPr lang="en-US" sz="1000" dirty="0"/>
              <a:t>(1), 61-80. Retrieved from </a:t>
            </a:r>
            <a:r>
              <a:rPr lang="en-US" sz="1000" u="sng" dirty="0">
                <a:hlinkClick r:id="rId5"/>
              </a:rPr>
              <a:t>https://onlinelibrary.wiley.com/doi/abs/10.1002/smj.720</a:t>
            </a:r>
            <a:r>
              <a:rPr lang="en-US" sz="1000" dirty="0"/>
              <a:t>. </a:t>
            </a:r>
            <a:endParaRPr lang="en-US" sz="1000" dirty="0">
              <a:effectLst/>
            </a:endParaRPr>
          </a:p>
        </p:txBody>
      </p:sp>
    </p:spTree>
    <p:extLst>
      <p:ext uri="{BB962C8B-B14F-4D97-AF65-F5344CB8AC3E}">
        <p14:creationId xmlns:p14="http://schemas.microsoft.com/office/powerpoint/2010/main" val="787642825"/>
      </p:ext>
    </p:extLst>
  </p:cSld>
  <p:clrMapOvr>
    <a:masterClrMapping/>
  </p:clrMapOvr>
  <mc:AlternateContent xmlns:mc="http://schemas.openxmlformats.org/markup-compatibility/2006" xmlns:p14="http://schemas.microsoft.com/office/powerpoint/2010/main">
    <mc:Choice Requires="p14">
      <p:transition spd="slow" p14:dur="2000" advTm="1390"/>
    </mc:Choice>
    <mc:Fallback xmlns="">
      <p:transition spd="slow" advTm="139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Autofit/>
          </a:bodyPr>
          <a:lstStyle/>
          <a:p>
            <a:r>
              <a:rPr lang="en-US" sz="1000" dirty="0"/>
              <a:t>Meyer, K.E., Wright, M. &amp; </a:t>
            </a:r>
            <a:r>
              <a:rPr lang="en-US" sz="1000" dirty="0" err="1"/>
              <a:t>Pruthi</a:t>
            </a:r>
            <a:r>
              <a:rPr lang="en-US" sz="1000" dirty="0"/>
              <a:t>, S. (2009). Managing Knowledge in Foreign Entry Strategies: A Resource-Based Analysis. </a:t>
            </a:r>
            <a:r>
              <a:rPr lang="en-US" sz="1000" i="1" dirty="0"/>
              <a:t>Strategic Management Journal, 30</a:t>
            </a:r>
            <a:r>
              <a:rPr lang="en-US" sz="1000" dirty="0"/>
              <a:t>(5), 557-574. Retrieved from </a:t>
            </a:r>
            <a:r>
              <a:rPr lang="en-US" sz="1000" u="sng" dirty="0">
                <a:hlinkClick r:id="rId2"/>
              </a:rPr>
              <a:t>https://onlinelibrary.wiley.com/doi/abs/10.1002/smj.756</a:t>
            </a:r>
            <a:r>
              <a:rPr lang="en-US" sz="1000" dirty="0"/>
              <a:t>. </a:t>
            </a:r>
          </a:p>
          <a:p>
            <a:r>
              <a:rPr lang="en-US" sz="1000" dirty="0"/>
              <a:t/>
            </a:r>
            <a:br>
              <a:rPr lang="en-US" sz="1000" dirty="0"/>
            </a:br>
            <a:r>
              <a:rPr lang="en-US" sz="1000" dirty="0"/>
              <a:t>MGM Research. (2019). Europe GDP Indicators - 2019 Forecast. </a:t>
            </a:r>
            <a:r>
              <a:rPr lang="en-US" sz="1000" i="1" dirty="0"/>
              <a:t>MGM Research</a:t>
            </a:r>
            <a:r>
              <a:rPr lang="en-US" sz="1000" dirty="0"/>
              <a:t>. Retrieved from </a:t>
            </a:r>
            <a:r>
              <a:rPr lang="en-US" sz="1000" u="sng" dirty="0">
                <a:hlinkClick r:id="rId3"/>
              </a:rPr>
              <a:t>https://mgmresearch.com/europe-gdp-indicators-2019-forecast/</a:t>
            </a:r>
            <a:r>
              <a:rPr lang="en-US" sz="1000" dirty="0"/>
              <a:t>. </a:t>
            </a:r>
          </a:p>
          <a:p>
            <a:r>
              <a:rPr lang="en-US" sz="1000" dirty="0"/>
              <a:t/>
            </a:r>
            <a:br>
              <a:rPr lang="en-US" sz="1000" dirty="0"/>
            </a:br>
            <a:r>
              <a:rPr lang="en-US" sz="1000" dirty="0"/>
              <a:t>Pan, Y. &amp; </a:t>
            </a:r>
            <a:r>
              <a:rPr lang="en-US" sz="1000" dirty="0" err="1"/>
              <a:t>Tse</a:t>
            </a:r>
            <a:r>
              <a:rPr lang="en-US" sz="1000" dirty="0"/>
              <a:t>, D. (2000). The Hierarchical Model of Market Entry Modes. </a:t>
            </a:r>
            <a:r>
              <a:rPr lang="en-US" sz="1000" i="1" dirty="0"/>
              <a:t>Journal of International Business Studies, 31</a:t>
            </a:r>
            <a:r>
              <a:rPr lang="en-US" sz="1000" dirty="0"/>
              <a:t>(4), 535-554. Retrieved from </a:t>
            </a:r>
            <a:r>
              <a:rPr lang="en-US" sz="1000" u="sng" dirty="0">
                <a:hlinkClick r:id="rId4"/>
              </a:rPr>
              <a:t>https://link.springer.com/article/10.1057/palgrave.jibs.8490921</a:t>
            </a:r>
            <a:r>
              <a:rPr lang="en-US" sz="1000" dirty="0"/>
              <a:t>. </a:t>
            </a:r>
          </a:p>
          <a:p>
            <a:r>
              <a:rPr lang="en-US" sz="1000" dirty="0"/>
              <a:t/>
            </a:r>
            <a:br>
              <a:rPr lang="en-US" sz="1000" dirty="0"/>
            </a:br>
            <a:r>
              <a:rPr lang="en-US" sz="1000" dirty="0" err="1"/>
              <a:t>Prosci</a:t>
            </a:r>
            <a:r>
              <a:rPr lang="en-US" sz="1000" dirty="0"/>
              <a:t>. (2019). ADKAR Model and </a:t>
            </a:r>
            <a:r>
              <a:rPr lang="en-US" sz="1000" dirty="0" err="1"/>
              <a:t>Prosci</a:t>
            </a:r>
            <a:r>
              <a:rPr lang="en-US" sz="1000" dirty="0"/>
              <a:t> Methodology. </a:t>
            </a:r>
            <a:r>
              <a:rPr lang="en-US" sz="1000" dirty="0" err="1"/>
              <a:t>Prosci</a:t>
            </a:r>
            <a:r>
              <a:rPr lang="en-US" sz="1000" dirty="0"/>
              <a:t> Change Management. Retrieved from </a:t>
            </a:r>
            <a:r>
              <a:rPr lang="en-US" sz="1000" u="sng" dirty="0">
                <a:hlinkClick r:id="rId5"/>
              </a:rPr>
              <a:t>https://www.prosci.com.au/adkar-model-and-prosci-methodology</a:t>
            </a:r>
            <a:r>
              <a:rPr lang="en-US" sz="1000" dirty="0"/>
              <a:t>. </a:t>
            </a:r>
          </a:p>
          <a:p>
            <a:r>
              <a:rPr lang="en-US" sz="1000" dirty="0"/>
              <a:t/>
            </a:r>
            <a:br>
              <a:rPr lang="en-US" sz="1000" dirty="0"/>
            </a:br>
            <a:r>
              <a:rPr lang="en-US" sz="1000" dirty="0" err="1"/>
              <a:t>Ridgman</a:t>
            </a:r>
            <a:r>
              <a:rPr lang="en-US" sz="1000" dirty="0"/>
              <a:t>, T. (1996). Windows of Opportunity: Timing and Entry Strategies. </a:t>
            </a:r>
            <a:r>
              <a:rPr lang="en-US" sz="1000" i="1" dirty="0"/>
              <a:t>Industrial Management &amp; Data Systems, 96</a:t>
            </a:r>
            <a:r>
              <a:rPr lang="en-US" sz="1000" dirty="0"/>
              <a:t>(5), 26-31. Retrieved from </a:t>
            </a:r>
            <a:r>
              <a:rPr lang="en-US" sz="1000" u="sng" dirty="0">
                <a:hlinkClick r:id="rId6"/>
              </a:rPr>
              <a:t>https://doi.org/10.1108/02635579610123316</a:t>
            </a:r>
            <a:r>
              <a:rPr lang="en-US" sz="1000" dirty="0"/>
              <a:t>. </a:t>
            </a:r>
          </a:p>
          <a:p>
            <a:r>
              <a:rPr lang="en-US" sz="1000" dirty="0"/>
              <a:t/>
            </a:r>
            <a:br>
              <a:rPr lang="en-US" sz="1000" dirty="0"/>
            </a:br>
            <a:r>
              <a:rPr lang="en-US" sz="1000" dirty="0"/>
              <a:t>Robin, T. (2014). Supporting Pharmacy Practice: Strategic Marketing. </a:t>
            </a:r>
            <a:r>
              <a:rPr lang="en-US" sz="1000" i="1" dirty="0"/>
              <a:t>Australian Pharmacist, 33</a:t>
            </a:r>
            <a:r>
              <a:rPr lang="en-US" sz="1000" dirty="0"/>
              <a:t>(7), 48-51. Retrieved from </a:t>
            </a:r>
            <a:r>
              <a:rPr lang="en-US" sz="1000" u="sng" dirty="0">
                <a:hlinkClick r:id="rId7"/>
              </a:rPr>
              <a:t>https://search.informit.com.au/documentSummary;dn=786278251103593;res=IELHEA</a:t>
            </a:r>
            <a:r>
              <a:rPr lang="en-US" sz="1000" dirty="0"/>
              <a:t>. </a:t>
            </a:r>
          </a:p>
          <a:p>
            <a:r>
              <a:rPr lang="en-US" sz="1000" dirty="0"/>
              <a:t/>
            </a:r>
            <a:br>
              <a:rPr lang="en-US" sz="1000" dirty="0"/>
            </a:br>
            <a:r>
              <a:rPr lang="en-US" sz="1000" dirty="0"/>
              <a:t>Romero, R. (2018). With OFW Support, Jollibee Can Be World’s No. 1. </a:t>
            </a:r>
            <a:r>
              <a:rPr lang="en-US" sz="1000" i="1" dirty="0"/>
              <a:t>The Manila Standard.  </a:t>
            </a:r>
            <a:r>
              <a:rPr lang="en-US" sz="1000" dirty="0"/>
              <a:t>Retrieved from </a:t>
            </a:r>
            <a:r>
              <a:rPr lang="en-US" sz="1000" u="sng" dirty="0">
                <a:hlinkClick r:id="rId8"/>
              </a:rPr>
              <a:t>http://manilastandard.net/opinion/columns/business-class-by-rudy-romero/280535/with-ofw-support-jollibee-can-be-world-s-no-1.html</a:t>
            </a:r>
            <a:r>
              <a:rPr lang="en-US" sz="1000" dirty="0"/>
              <a:t>. </a:t>
            </a:r>
            <a:endParaRPr lang="en-US" sz="1000" dirty="0">
              <a:effectLst/>
            </a:endParaRPr>
          </a:p>
          <a:p>
            <a:r>
              <a:rPr lang="en-US" sz="1000" dirty="0"/>
              <a:t>Rubio, R.A.M. (2009). Partnership Allows OFWs to Send Jollibee Meals to their Families. GMA News. Retrieved from </a:t>
            </a:r>
            <a:r>
              <a:rPr lang="en-US" sz="1000" u="sng" dirty="0">
                <a:hlinkClick r:id="rId9"/>
              </a:rPr>
              <a:t>https://www.gmanetwork.com/news/money/companies/167101/partnership-allows-ofws-to-send-jollibee-meals-to-their-families/story/</a:t>
            </a:r>
            <a:r>
              <a:rPr lang="en-US" sz="1000" dirty="0"/>
              <a:t>. </a:t>
            </a:r>
            <a:endParaRPr lang="en-US" sz="1000" dirty="0">
              <a:effectLst/>
            </a:endParaRPr>
          </a:p>
        </p:txBody>
      </p:sp>
    </p:spTree>
    <p:extLst>
      <p:ext uri="{BB962C8B-B14F-4D97-AF65-F5344CB8AC3E}">
        <p14:creationId xmlns:p14="http://schemas.microsoft.com/office/powerpoint/2010/main" val="142301934"/>
      </p:ext>
    </p:extLst>
  </p:cSld>
  <p:clrMapOvr>
    <a:masterClrMapping/>
  </p:clrMapOvr>
  <mc:AlternateContent xmlns:mc="http://schemas.openxmlformats.org/markup-compatibility/2006" xmlns:p14="http://schemas.microsoft.com/office/powerpoint/2010/main">
    <mc:Choice Requires="p14">
      <p:transition spd="slow" p14:dur="2000" advTm="1390"/>
    </mc:Choice>
    <mc:Fallback xmlns="">
      <p:transition spd="slow" advTm="139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Autofit/>
          </a:bodyPr>
          <a:lstStyle/>
          <a:p>
            <a:r>
              <a:rPr lang="en-US" sz="1000" dirty="0"/>
              <a:t>Tang, L., Atkinson, B., &amp; Zou, R.R. (2012). An Entropy-Based SWOT Evaluation Process of Critical Success Factors for International Market Entry: A Case Study of a Medium-Sized Consulting Company. </a:t>
            </a:r>
            <a:r>
              <a:rPr lang="en-US" sz="1000" i="1" dirty="0"/>
              <a:t>Journal of Construction Management and Economics, 30</a:t>
            </a:r>
            <a:r>
              <a:rPr lang="en-US" sz="1000" dirty="0"/>
              <a:t>(10), 821-834. Retrieved from </a:t>
            </a:r>
            <a:r>
              <a:rPr lang="en-US" sz="1000" u="sng" dirty="0">
                <a:hlinkClick r:id="rId2"/>
              </a:rPr>
              <a:t>https://www.tandfonline.com/doi/abs/10.1080/01446193.2012.697180?casa_token=R2hLy2BH6roAAAAA%3AVzgbp7v75l6yk4zCZO_FPmBrF8ILSJhNH41T15w6xHj_pZuH4AMduiZX46rBABjyhPc_uU6yBttJ5g&amp;</a:t>
            </a:r>
            <a:r>
              <a:rPr lang="en-US" sz="1000" dirty="0"/>
              <a:t>. </a:t>
            </a:r>
          </a:p>
          <a:p>
            <a:r>
              <a:rPr lang="en-US" sz="1000" dirty="0"/>
              <a:t/>
            </a:r>
            <a:br>
              <a:rPr lang="en-US" sz="1000" dirty="0"/>
            </a:br>
            <a:r>
              <a:rPr lang="en-US" sz="1000" dirty="0" err="1"/>
              <a:t>Uy</a:t>
            </a:r>
            <a:r>
              <a:rPr lang="en-US" sz="1000" dirty="0"/>
              <a:t>, S.L. (2018). Jollibee Milan is Finally Open and the Response is Intense. </a:t>
            </a:r>
            <a:r>
              <a:rPr lang="en-US" sz="1000" i="1" dirty="0"/>
              <a:t>Esquire Magazine Philippines.</a:t>
            </a:r>
            <a:r>
              <a:rPr lang="en-US" sz="1000" dirty="0"/>
              <a:t> Retrieved from </a:t>
            </a:r>
            <a:r>
              <a:rPr lang="en-US" sz="1000" u="sng" dirty="0">
                <a:hlinkClick r:id="rId3"/>
              </a:rPr>
              <a:t>https://www.esquiremag.ph/culture/food-and-drink/jollibee-milan-is-finally-open-and-the-response-is-intense-a00204-20180319</a:t>
            </a:r>
            <a:r>
              <a:rPr lang="en-US" sz="1000" dirty="0"/>
              <a:t>. </a:t>
            </a:r>
          </a:p>
          <a:p>
            <a:r>
              <a:rPr lang="en-US" sz="1000" dirty="0"/>
              <a:t/>
            </a:r>
            <a:br>
              <a:rPr lang="en-US" sz="1000" dirty="0"/>
            </a:br>
            <a:r>
              <a:rPr lang="en-US" sz="1000" dirty="0" err="1"/>
              <a:t>Vallaster</a:t>
            </a:r>
            <a:r>
              <a:rPr lang="en-US" sz="1000" dirty="0"/>
              <a:t>, C., </a:t>
            </a:r>
            <a:r>
              <a:rPr lang="en-US" sz="1000" dirty="0" err="1"/>
              <a:t>Lindgreen</a:t>
            </a:r>
            <a:r>
              <a:rPr lang="en-US" sz="1000" dirty="0"/>
              <a:t>, A., &amp; </a:t>
            </a:r>
            <a:r>
              <a:rPr lang="en-US" sz="1000" dirty="0" err="1"/>
              <a:t>Maon</a:t>
            </a:r>
            <a:r>
              <a:rPr lang="en-US" sz="1000" dirty="0"/>
              <a:t>, F. (2012). Strategically Leveraging Corporate Social Responsibility: A Corporate Branding Perspective. </a:t>
            </a:r>
            <a:r>
              <a:rPr lang="en-US" sz="1000" i="1" dirty="0"/>
              <a:t>California Management Review, 54</a:t>
            </a:r>
            <a:r>
              <a:rPr lang="en-US" sz="1000" dirty="0"/>
              <a:t>(3). Retrieved from: </a:t>
            </a:r>
            <a:r>
              <a:rPr lang="en-US" sz="1000" u="sng" dirty="0">
                <a:hlinkClick r:id="rId4"/>
              </a:rPr>
              <a:t>https://doi.org/10.1525/cmr.2012.54.3.34</a:t>
            </a:r>
            <a:r>
              <a:rPr lang="en-US" sz="1000" dirty="0"/>
              <a:t>. </a:t>
            </a:r>
          </a:p>
          <a:p>
            <a:r>
              <a:rPr lang="en-US" sz="1000" dirty="0"/>
              <a:t/>
            </a:r>
            <a:br>
              <a:rPr lang="en-US" sz="1000" dirty="0"/>
            </a:br>
            <a:r>
              <a:rPr lang="en-US" sz="1000" dirty="0"/>
              <a:t>Varner, I.I. &amp; Beamer, L. (2011). Intercultural Communication in the Global Workplace. New York: McGraw-Hill. </a:t>
            </a:r>
          </a:p>
          <a:p>
            <a:r>
              <a:rPr lang="en-US" sz="1000" dirty="0"/>
              <a:t/>
            </a:r>
            <a:br>
              <a:rPr lang="en-US" sz="1000" dirty="0"/>
            </a:br>
            <a:r>
              <a:rPr lang="en-US" sz="1000" dirty="0" err="1"/>
              <a:t>Weihrich</a:t>
            </a:r>
            <a:r>
              <a:rPr lang="en-US" sz="1000" dirty="0"/>
              <a:t>, H. (1999). Analyzing the Competitive Advantages and Disadvantages of Germany with the TOWS Matrix - An Alternative to Porter’s Model. </a:t>
            </a:r>
            <a:r>
              <a:rPr lang="en-US" sz="1000" i="1" dirty="0"/>
              <a:t>European Business Review, 99</a:t>
            </a:r>
            <a:r>
              <a:rPr lang="en-US" sz="1000" dirty="0"/>
              <a:t>(1), 9-22. Retrieved from </a:t>
            </a:r>
            <a:r>
              <a:rPr lang="en-US" sz="1000" u="sng" dirty="0">
                <a:hlinkClick r:id="rId5"/>
              </a:rPr>
              <a:t>https://www.emeraldinsight.com/doi/abs/10.1108/09555349910251822</a:t>
            </a:r>
            <a:r>
              <a:rPr lang="en-US" sz="1000" dirty="0"/>
              <a:t>. </a:t>
            </a:r>
          </a:p>
          <a:p>
            <a:r>
              <a:rPr lang="en-US" sz="1000" dirty="0"/>
              <a:t/>
            </a:r>
            <a:br>
              <a:rPr lang="en-US" sz="1000" dirty="0"/>
            </a:br>
            <a:r>
              <a:rPr lang="en-US" sz="1000" dirty="0" err="1"/>
              <a:t>Weisheng</a:t>
            </a:r>
            <a:r>
              <a:rPr lang="en-US" sz="1000" dirty="0"/>
              <a:t>, L., Ye, K., Flanagan, R., &amp; Jewell, C. (2013). Developing Construction Professional Services in the International Market: SWOT Analysis of China. </a:t>
            </a:r>
            <a:r>
              <a:rPr lang="en-US" sz="1000" i="1" dirty="0"/>
              <a:t>Journal of Management in Engineering, 29</a:t>
            </a:r>
            <a:r>
              <a:rPr lang="en-US" sz="1000" dirty="0"/>
              <a:t>(3). Retrieved from </a:t>
            </a:r>
            <a:r>
              <a:rPr lang="en-US" sz="1000" u="sng" dirty="0">
                <a:hlinkClick r:id="rId6"/>
              </a:rPr>
              <a:t>https://ascelibrary.org/doi/full/10.1061/%28ASCE%29ME.1943-5479.0000144</a:t>
            </a:r>
            <a:r>
              <a:rPr lang="en-US" sz="1000" dirty="0"/>
              <a:t>. </a:t>
            </a:r>
          </a:p>
          <a:p>
            <a:r>
              <a:rPr lang="en-US" sz="1000" dirty="0"/>
              <a:t/>
            </a:r>
            <a:br>
              <a:rPr lang="en-US" sz="1000" dirty="0"/>
            </a:br>
            <a:endParaRPr lang="en-US" sz="1000" dirty="0"/>
          </a:p>
        </p:txBody>
      </p:sp>
    </p:spTree>
    <p:extLst>
      <p:ext uri="{BB962C8B-B14F-4D97-AF65-F5344CB8AC3E}">
        <p14:creationId xmlns:p14="http://schemas.microsoft.com/office/powerpoint/2010/main" val="1519305627"/>
      </p:ext>
    </p:extLst>
  </p:cSld>
  <p:clrMapOvr>
    <a:masterClrMapping/>
  </p:clrMapOvr>
  <mc:AlternateContent xmlns:mc="http://schemas.openxmlformats.org/markup-compatibility/2006" xmlns:p14="http://schemas.microsoft.com/office/powerpoint/2010/main">
    <mc:Choice Requires="p14">
      <p:transition spd="slow" p14:dur="2000" advTm="1390"/>
    </mc:Choice>
    <mc:Fallback xmlns="">
      <p:transition spd="slow" advTm="1390"/>
    </mc:Fallback>
  </mc:AlternateContent>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02006FA4-1611-4B07-AF7F-85CF6D20EB3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811</TotalTime>
  <Words>2470</Words>
  <Application>Microsoft Macintosh PowerPoint</Application>
  <PresentationFormat>Widescreen</PresentationFormat>
  <Paragraphs>332</Paragraphs>
  <Slides>28</Slides>
  <Notes>1</Notes>
  <HiddenSlides>0</HiddenSlides>
  <MMClips>22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Calibri</vt:lpstr>
      <vt:lpstr>Calibri Light</vt:lpstr>
      <vt:lpstr>Arial</vt:lpstr>
      <vt:lpstr>Retrospect</vt:lpstr>
      <vt:lpstr>Jollibee Foods Corp.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TOWS Matrix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Danke    |   Thank You    |  Salamat</vt:lpstr>
      <vt:lpstr>References</vt:lpstr>
      <vt:lpstr>References</vt:lpstr>
      <vt:lpstr>References</vt:lpstr>
      <vt:lpstr>References</vt:lpstr>
      <vt:lpstr>References</vt:lpstr>
      <vt:lpstr>References</vt:lpstr>
    </vt:vector>
  </TitlesOfParts>
  <Company>NYU Langone Medical Center</Company>
  <LinksUpToDate>false</LinksUpToDate>
  <SharedDoc>false</SharedDoc>
  <HyperlinksChanged>false</HyperlinksChanged>
  <AppVersion>15.0037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Microsoft Office User</cp:lastModifiedBy>
  <cp:revision>126</cp:revision>
  <dcterms:created xsi:type="dcterms:W3CDTF">2019-03-04T20:44:04Z</dcterms:created>
  <dcterms:modified xsi:type="dcterms:W3CDTF">2019-03-10T20:11:52Z</dcterms:modified>
</cp:coreProperties>
</file>