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9" r:id="rId4"/>
    <p:sldId id="257" r:id="rId5"/>
    <p:sldId id="259" r:id="rId6"/>
    <p:sldId id="258" r:id="rId7"/>
    <p:sldId id="273" r:id="rId8"/>
    <p:sldId id="274" r:id="rId9"/>
    <p:sldId id="263" r:id="rId10"/>
    <p:sldId id="264" r:id="rId11"/>
    <p:sldId id="272" r:id="rId12"/>
    <p:sldId id="265" r:id="rId13"/>
    <p:sldId id="271"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51632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45433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7403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5045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2/11/21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62099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68736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2/11/21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87650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52057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7237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8496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12094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0305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60490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933654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97235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48544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61308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43CB0-A4DA-824A-8AD8-638DFBC2F6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6A132B-E120-5B4C-B16A-0F002748C6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245106-4259-D14F-BD35-98A4679C4F77}"/>
              </a:ext>
            </a:extLst>
          </p:cNvPr>
          <p:cNvSpPr>
            <a:spLocks noGrp="1"/>
          </p:cNvSpPr>
          <p:nvPr>
            <p:ph type="dt" sz="half" idx="10"/>
          </p:nvPr>
        </p:nvSpPr>
        <p:spPr/>
        <p:txBody>
          <a:bodyPr/>
          <a:lstStyle/>
          <a:p>
            <a:fld id="{975AF071-B357-3D47-8616-E1E62EBA2CF1}" type="datetimeFigureOut">
              <a:rPr lang="en-US" smtClean="0"/>
              <a:t>2/11/21</a:t>
            </a:fld>
            <a:endParaRPr lang="en-US"/>
          </a:p>
        </p:txBody>
      </p:sp>
      <p:sp>
        <p:nvSpPr>
          <p:cNvPr id="5" name="Footer Placeholder 4">
            <a:extLst>
              <a:ext uri="{FF2B5EF4-FFF2-40B4-BE49-F238E27FC236}">
                <a16:creationId xmlns:a16="http://schemas.microsoft.com/office/drawing/2014/main" id="{4D71C2BA-1883-0E48-A838-47AE82F40A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5BA9C-BE2F-9843-A621-71C4349DBB6C}"/>
              </a:ext>
            </a:extLst>
          </p:cNvPr>
          <p:cNvSpPr>
            <a:spLocks noGrp="1"/>
          </p:cNvSpPr>
          <p:nvPr>
            <p:ph type="sldNum" sz="quarter" idx="12"/>
          </p:nvPr>
        </p:nvSpPr>
        <p:spPr/>
        <p:txBody>
          <a:bodyPr/>
          <a:lstStyle/>
          <a:p>
            <a:fld id="{AB9FE3D2-EB43-154E-8ABB-C758D15EDE81}" type="slidenum">
              <a:rPr lang="en-US" smtClean="0"/>
              <a:t>‹#›</a:t>
            </a:fld>
            <a:endParaRPr lang="en-US"/>
          </a:p>
        </p:txBody>
      </p:sp>
    </p:spTree>
    <p:extLst>
      <p:ext uri="{BB962C8B-B14F-4D97-AF65-F5344CB8AC3E}">
        <p14:creationId xmlns:p14="http://schemas.microsoft.com/office/powerpoint/2010/main" val="3118388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2/11/21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887256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2E577-C7BB-8D4C-89FE-D7693815CDBF}"/>
              </a:ext>
            </a:extLst>
          </p:cNvPr>
          <p:cNvSpPr>
            <a:spLocks noGrp="1"/>
          </p:cNvSpPr>
          <p:nvPr>
            <p:ph type="title"/>
          </p:nvPr>
        </p:nvSpPr>
        <p:spPr>
          <a:xfrm>
            <a:off x="838200" y="358860"/>
            <a:ext cx="10515600" cy="1325563"/>
          </a:xfrm>
        </p:spPr>
        <p:txBody>
          <a:bodyPr>
            <a:normAutofit fontScale="90000"/>
          </a:bodyPr>
          <a:lstStyle/>
          <a:p>
            <a:r>
              <a:rPr lang="en-GB" sz="3200" b="1" dirty="0">
                <a:solidFill>
                  <a:schemeClr val="accent6">
                    <a:lumMod val="50000"/>
                  </a:schemeClr>
                </a:solidFill>
              </a:rPr>
              <a:t>REFLEXOLOGY </a:t>
            </a:r>
            <a:br>
              <a:rPr lang="en-GB" sz="3200" b="1" dirty="0">
                <a:solidFill>
                  <a:schemeClr val="accent6">
                    <a:lumMod val="50000"/>
                  </a:schemeClr>
                </a:solidFill>
              </a:rPr>
            </a:br>
            <a:r>
              <a:rPr lang="en-GB" sz="3200" b="1" dirty="0">
                <a:solidFill>
                  <a:schemeClr val="accent6">
                    <a:lumMod val="50000"/>
                  </a:schemeClr>
                </a:solidFill>
              </a:rPr>
              <a:t>BY </a:t>
            </a:r>
            <a:br>
              <a:rPr lang="en-GB" sz="3200" b="1" dirty="0">
                <a:solidFill>
                  <a:schemeClr val="accent6">
                    <a:lumMod val="50000"/>
                  </a:schemeClr>
                </a:solidFill>
              </a:rPr>
            </a:br>
            <a:r>
              <a:rPr lang="en-GB" sz="3200" b="1">
                <a:solidFill>
                  <a:schemeClr val="accent6">
                    <a:lumMod val="50000"/>
                  </a:schemeClr>
                </a:solidFill>
              </a:rPr>
              <a:t>mELISSA tyers</a:t>
            </a:r>
            <a:endParaRPr lang="en-US" sz="3200" b="1" dirty="0">
              <a:solidFill>
                <a:schemeClr val="accent6">
                  <a:lumMod val="50000"/>
                </a:schemeClr>
              </a:solidFill>
            </a:endParaRPr>
          </a:p>
        </p:txBody>
      </p:sp>
      <p:pic>
        <p:nvPicPr>
          <p:cNvPr id="5" name="Picture 5">
            <a:extLst>
              <a:ext uri="{FF2B5EF4-FFF2-40B4-BE49-F238E27FC236}">
                <a16:creationId xmlns:a16="http://schemas.microsoft.com/office/drawing/2014/main" id="{9CF208F6-5841-5647-A6B5-DD40CC0A95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8335" y="1847988"/>
            <a:ext cx="7975330" cy="4456139"/>
          </a:xfrm>
        </p:spPr>
      </p:pic>
    </p:spTree>
    <p:extLst>
      <p:ext uri="{BB962C8B-B14F-4D97-AF65-F5344CB8AC3E}">
        <p14:creationId xmlns:p14="http://schemas.microsoft.com/office/powerpoint/2010/main" val="3088427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86EF-F4B8-7D43-98A2-3BA193596837}"/>
              </a:ext>
            </a:extLst>
          </p:cNvPr>
          <p:cNvSpPr>
            <a:spLocks noGrp="1"/>
          </p:cNvSpPr>
          <p:nvPr>
            <p:ph type="title"/>
          </p:nvPr>
        </p:nvSpPr>
        <p:spPr>
          <a:xfrm>
            <a:off x="913774" y="0"/>
            <a:ext cx="10364451" cy="1596177"/>
          </a:xfrm>
        </p:spPr>
        <p:txBody>
          <a:bodyPr>
            <a:normAutofit/>
          </a:bodyPr>
          <a:lstStyle/>
          <a:p>
            <a:pPr algn="ctr"/>
            <a:r>
              <a:rPr lang="en-GB" sz="3200" b="1" dirty="0"/>
              <a:t>The History and Theory of the Method</a:t>
            </a:r>
            <a:endParaRPr lang="en-US" sz="3200" b="1" dirty="0"/>
          </a:p>
        </p:txBody>
      </p:sp>
      <p:sp>
        <p:nvSpPr>
          <p:cNvPr id="3" name="Content Placeholder 2">
            <a:extLst>
              <a:ext uri="{FF2B5EF4-FFF2-40B4-BE49-F238E27FC236}">
                <a16:creationId xmlns:a16="http://schemas.microsoft.com/office/drawing/2014/main" id="{1FA9EE31-DFDA-3240-8C72-3C0D37EB6257}"/>
              </a:ext>
            </a:extLst>
          </p:cNvPr>
          <p:cNvSpPr>
            <a:spLocks noGrp="1"/>
          </p:cNvSpPr>
          <p:nvPr>
            <p:ph idx="1"/>
          </p:nvPr>
        </p:nvSpPr>
        <p:spPr>
          <a:xfrm>
            <a:off x="913774" y="1596177"/>
            <a:ext cx="10329005" cy="4179299"/>
          </a:xfrm>
        </p:spPr>
        <p:txBody>
          <a:bodyPr>
            <a:noAutofit/>
          </a:bodyPr>
          <a:lstStyle/>
          <a:p>
            <a:pPr>
              <a:buFont typeface="Wingdings" pitchFamily="2" charset="2"/>
              <a:buChar char="v"/>
            </a:pPr>
            <a:endParaRPr lang="en-GB" sz="1800" dirty="0"/>
          </a:p>
          <a:p>
            <a:pPr>
              <a:buFont typeface="Wingdings" pitchFamily="2" charset="2"/>
              <a:buChar char="v"/>
            </a:pPr>
            <a:r>
              <a:rPr lang="en-GB" sz="1800" dirty="0"/>
              <a:t>While the art of reflexology dates back to ancient civilisations such as India, China and Egypt, this therapy was not introduced to the west until Dr. William Fitzgerald developed ‘zone therapy’ in the early 1900s</a:t>
            </a:r>
          </a:p>
          <a:p>
            <a:pPr>
              <a:buFont typeface="Wingdings" pitchFamily="2" charset="2"/>
              <a:buChar char="v"/>
            </a:pPr>
            <a:r>
              <a:rPr lang="en-GB" sz="1800" dirty="0"/>
              <a:t>Dr Fitzgerald believed that reflex areas on the feet and hands were linked to other areas  organs of the body within “the same zone”</a:t>
            </a:r>
          </a:p>
          <a:p>
            <a:pPr>
              <a:buFont typeface="Wingdings" pitchFamily="2" charset="2"/>
              <a:buChar char="v"/>
            </a:pPr>
            <a:r>
              <a:rPr lang="en-GB" sz="1800" dirty="0"/>
              <a:t>By the 1930’s, Eunice Ingham further developed this zone therapy into what is known by reflexology</a:t>
            </a:r>
          </a:p>
          <a:p>
            <a:pPr>
              <a:buFont typeface="Wingdings" pitchFamily="2" charset="2"/>
              <a:buChar char="v"/>
            </a:pPr>
            <a:r>
              <a:rPr lang="en-GB" sz="1800" dirty="0"/>
              <a:t>Her opinion was that congestion / tension in any part of the foot is mirrored by that ailment in the corresponding part of the body</a:t>
            </a:r>
          </a:p>
          <a:p>
            <a:pPr marL="0" indent="0">
              <a:buNone/>
            </a:pPr>
            <a:endParaRPr lang="en-GB" sz="1800" dirty="0"/>
          </a:p>
          <a:p>
            <a:pPr>
              <a:buFont typeface="Wingdings" pitchFamily="2" charset="2"/>
              <a:buChar char="v"/>
            </a:pPr>
            <a:endParaRPr lang="en-GB" sz="1800" dirty="0"/>
          </a:p>
          <a:p>
            <a:pPr>
              <a:buFont typeface="Wingdings" pitchFamily="2" charset="2"/>
              <a:buChar char="v"/>
            </a:pPr>
            <a:endParaRPr lang="en-GB" sz="1800" dirty="0"/>
          </a:p>
        </p:txBody>
      </p:sp>
    </p:spTree>
    <p:extLst>
      <p:ext uri="{BB962C8B-B14F-4D97-AF65-F5344CB8AC3E}">
        <p14:creationId xmlns:p14="http://schemas.microsoft.com/office/powerpoint/2010/main" val="3009665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65C3-A5FD-DE43-A375-EF89B36DA760}"/>
              </a:ext>
            </a:extLst>
          </p:cNvPr>
          <p:cNvSpPr>
            <a:spLocks noGrp="1"/>
          </p:cNvSpPr>
          <p:nvPr>
            <p:ph type="title"/>
          </p:nvPr>
        </p:nvSpPr>
        <p:spPr>
          <a:xfrm>
            <a:off x="2725036" y="532782"/>
            <a:ext cx="6741927" cy="777552"/>
          </a:xfrm>
        </p:spPr>
        <p:txBody>
          <a:bodyPr>
            <a:normAutofit/>
          </a:bodyPr>
          <a:lstStyle/>
          <a:p>
            <a:r>
              <a:rPr lang="en-GB" sz="3000" b="1" dirty="0"/>
              <a:t>Foot Zones</a:t>
            </a:r>
            <a:endParaRPr lang="en-US" sz="3000" b="1" dirty="0"/>
          </a:p>
        </p:txBody>
      </p:sp>
      <p:pic>
        <p:nvPicPr>
          <p:cNvPr id="10" name="Picture 10">
            <a:extLst>
              <a:ext uri="{FF2B5EF4-FFF2-40B4-BE49-F238E27FC236}">
                <a16:creationId xmlns:a16="http://schemas.microsoft.com/office/drawing/2014/main" id="{D3FBA913-3EC5-4A46-9F4D-359B67C6F094}"/>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2402000" y="1310334"/>
            <a:ext cx="7387998" cy="5014884"/>
          </a:xfrm>
        </p:spPr>
      </p:pic>
    </p:spTree>
    <p:extLst>
      <p:ext uri="{BB962C8B-B14F-4D97-AF65-F5344CB8AC3E}">
        <p14:creationId xmlns:p14="http://schemas.microsoft.com/office/powerpoint/2010/main" val="324945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5E93-F229-9E40-B453-A01C191E29D7}"/>
              </a:ext>
            </a:extLst>
          </p:cNvPr>
          <p:cNvSpPr>
            <a:spLocks noGrp="1"/>
          </p:cNvSpPr>
          <p:nvPr>
            <p:ph type="title"/>
          </p:nvPr>
        </p:nvSpPr>
        <p:spPr/>
        <p:txBody>
          <a:bodyPr>
            <a:normAutofit/>
          </a:bodyPr>
          <a:lstStyle/>
          <a:p>
            <a:pPr algn="ctr"/>
            <a:r>
              <a:rPr lang="en-GB" sz="2800" b="1" dirty="0"/>
              <a:t>WHAT IS REFLEXOLOGY?</a:t>
            </a:r>
            <a:endParaRPr lang="en-US" sz="2800" b="1" dirty="0"/>
          </a:p>
        </p:txBody>
      </p:sp>
      <p:sp>
        <p:nvSpPr>
          <p:cNvPr id="3" name="Content Placeholder 2">
            <a:extLst>
              <a:ext uri="{FF2B5EF4-FFF2-40B4-BE49-F238E27FC236}">
                <a16:creationId xmlns:a16="http://schemas.microsoft.com/office/drawing/2014/main" id="{33535ECE-681E-6444-B948-ED07D0A4E154}"/>
              </a:ext>
            </a:extLst>
          </p:cNvPr>
          <p:cNvSpPr>
            <a:spLocks noGrp="1"/>
          </p:cNvSpPr>
          <p:nvPr>
            <p:ph sz="quarter" idx="13"/>
          </p:nvPr>
        </p:nvSpPr>
        <p:spPr>
          <a:xfrm>
            <a:off x="535797" y="1720556"/>
            <a:ext cx="5916250" cy="3661825"/>
          </a:xfrm>
        </p:spPr>
        <p:txBody>
          <a:bodyPr>
            <a:noAutofit/>
          </a:bodyPr>
          <a:lstStyle/>
          <a:p>
            <a:pPr>
              <a:buFont typeface="Wingdings" pitchFamily="2" charset="2"/>
              <a:buChar char="v"/>
            </a:pPr>
            <a:endParaRPr lang="en-GB" dirty="0"/>
          </a:p>
          <a:p>
            <a:pPr>
              <a:buFont typeface="Wingdings" pitchFamily="2" charset="2"/>
              <a:buChar char="v"/>
            </a:pPr>
            <a:r>
              <a:rPr lang="en-GB" dirty="0"/>
              <a:t>Reflexology is gentle non-invasive therapy of the feet or hands that can be effective in promoting deep relaxation and wellbeing through therapeutic touch</a:t>
            </a:r>
          </a:p>
          <a:p>
            <a:pPr>
              <a:buFont typeface="Wingdings" pitchFamily="2" charset="2"/>
              <a:buChar char="v"/>
            </a:pPr>
            <a:r>
              <a:rPr lang="en-GB" dirty="0"/>
              <a:t>It is based on the principle that your hands and feet correspond to parts of the body and body systems as shown in the diagram</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US" dirty="0"/>
          </a:p>
        </p:txBody>
      </p:sp>
      <p:pic>
        <p:nvPicPr>
          <p:cNvPr id="4" name="Picture 4">
            <a:extLst>
              <a:ext uri="{FF2B5EF4-FFF2-40B4-BE49-F238E27FC236}">
                <a16:creationId xmlns:a16="http://schemas.microsoft.com/office/drawing/2014/main" id="{23EBF6EC-03B2-C941-B8A2-B79E73B928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5983" y="2070850"/>
            <a:ext cx="2806699" cy="3901440"/>
          </a:xfrm>
          <a:prstGeom prst="rect">
            <a:avLst/>
          </a:prstGeom>
        </p:spPr>
      </p:pic>
    </p:spTree>
    <p:extLst>
      <p:ext uri="{BB962C8B-B14F-4D97-AF65-F5344CB8AC3E}">
        <p14:creationId xmlns:p14="http://schemas.microsoft.com/office/powerpoint/2010/main" val="3416581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DA83C-08B5-6A4C-ABC0-63C81A1933F3}"/>
              </a:ext>
            </a:extLst>
          </p:cNvPr>
          <p:cNvSpPr>
            <a:spLocks noGrp="1"/>
          </p:cNvSpPr>
          <p:nvPr>
            <p:ph type="title"/>
          </p:nvPr>
        </p:nvSpPr>
        <p:spPr>
          <a:xfrm>
            <a:off x="-210383" y="546337"/>
            <a:ext cx="10294788" cy="1585449"/>
          </a:xfrm>
        </p:spPr>
        <p:txBody>
          <a:bodyPr>
            <a:normAutofit/>
          </a:bodyPr>
          <a:lstStyle/>
          <a:p>
            <a:pPr algn="ctr"/>
            <a:r>
              <a:rPr lang="en-GB" sz="2800" b="1" dirty="0"/>
              <a:t>            WhY reflexology?</a:t>
            </a:r>
            <a:endParaRPr lang="en-US" sz="2800" b="1" dirty="0"/>
          </a:p>
        </p:txBody>
      </p:sp>
      <p:sp>
        <p:nvSpPr>
          <p:cNvPr id="3" name="Content Placeholder 2">
            <a:extLst>
              <a:ext uri="{FF2B5EF4-FFF2-40B4-BE49-F238E27FC236}">
                <a16:creationId xmlns:a16="http://schemas.microsoft.com/office/drawing/2014/main" id="{7E941C4A-18E6-2A44-BF20-8797B4CC599F}"/>
              </a:ext>
            </a:extLst>
          </p:cNvPr>
          <p:cNvSpPr>
            <a:spLocks noGrp="1"/>
          </p:cNvSpPr>
          <p:nvPr>
            <p:ph idx="1"/>
          </p:nvPr>
        </p:nvSpPr>
        <p:spPr>
          <a:xfrm>
            <a:off x="2385785" y="2131786"/>
            <a:ext cx="8052102" cy="4034443"/>
          </a:xfrm>
        </p:spPr>
        <p:txBody>
          <a:bodyPr>
            <a:normAutofit/>
          </a:bodyPr>
          <a:lstStyle/>
          <a:p>
            <a:pPr marL="0" indent="0">
              <a:buNone/>
            </a:pPr>
            <a:r>
              <a:rPr lang="en-GB" sz="2400" b="1" dirty="0"/>
              <a:t>BENEFITS MAY INCLUDE:</a:t>
            </a:r>
          </a:p>
          <a:p>
            <a:pPr>
              <a:buFont typeface="Wingdings" pitchFamily="2" charset="2"/>
              <a:buChar char="v"/>
            </a:pPr>
            <a:r>
              <a:rPr lang="en-GB" sz="2400" b="1" dirty="0"/>
              <a:t> </a:t>
            </a:r>
            <a:r>
              <a:rPr lang="en-GB" sz="2400" dirty="0"/>
              <a:t>PROMOTES WELLBEING</a:t>
            </a:r>
            <a:endParaRPr lang="en-GB" sz="2400" b="1" dirty="0"/>
          </a:p>
          <a:p>
            <a:pPr>
              <a:buFont typeface="Wingdings" pitchFamily="2" charset="2"/>
              <a:buChar char="v"/>
            </a:pPr>
            <a:r>
              <a:rPr lang="en-GB" sz="2400" dirty="0"/>
              <a:t> Relaxation</a:t>
            </a:r>
          </a:p>
          <a:p>
            <a:pPr>
              <a:buFont typeface="Wingdings" pitchFamily="2" charset="2"/>
              <a:buChar char="v"/>
            </a:pPr>
            <a:r>
              <a:rPr lang="en-GB" sz="2400" dirty="0"/>
              <a:t> Improve mood</a:t>
            </a:r>
          </a:p>
          <a:p>
            <a:pPr>
              <a:buFont typeface="Wingdings" pitchFamily="2" charset="2"/>
              <a:buChar char="v"/>
            </a:pPr>
            <a:r>
              <a:rPr lang="en-GB" sz="2400" dirty="0"/>
              <a:t> AIDS sleep</a:t>
            </a:r>
          </a:p>
          <a:p>
            <a:pPr>
              <a:buFont typeface="Wingdings" pitchFamily="2" charset="2"/>
              <a:buChar char="v"/>
            </a:pPr>
            <a:r>
              <a:rPr lang="en-GB" sz="2400" dirty="0"/>
              <a:t> RELEASE OF  tension </a:t>
            </a:r>
            <a:endParaRPr lang="en-GB" sz="2400" b="1" dirty="0"/>
          </a:p>
          <a:p>
            <a:pPr marL="0" indent="0">
              <a:buNone/>
            </a:pPr>
            <a:endParaRPr lang="en-US" sz="2400" dirty="0"/>
          </a:p>
        </p:txBody>
      </p:sp>
    </p:spTree>
    <p:extLst>
      <p:ext uri="{BB962C8B-B14F-4D97-AF65-F5344CB8AC3E}">
        <p14:creationId xmlns:p14="http://schemas.microsoft.com/office/powerpoint/2010/main" val="46765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FDFC-F0F4-2746-B929-43919F773250}"/>
              </a:ext>
            </a:extLst>
          </p:cNvPr>
          <p:cNvSpPr>
            <a:spLocks noGrp="1"/>
          </p:cNvSpPr>
          <p:nvPr>
            <p:ph type="title"/>
          </p:nvPr>
        </p:nvSpPr>
        <p:spPr/>
        <p:txBody>
          <a:bodyPr>
            <a:normAutofit/>
          </a:bodyPr>
          <a:lstStyle/>
          <a:p>
            <a:pPr algn="ctr"/>
            <a:r>
              <a:rPr lang="en-GB" sz="2800" b="1" dirty="0"/>
              <a:t>What Happens during a treatment?</a:t>
            </a:r>
            <a:endParaRPr lang="en-US" sz="2800" b="1" dirty="0"/>
          </a:p>
        </p:txBody>
      </p:sp>
      <p:sp>
        <p:nvSpPr>
          <p:cNvPr id="3" name="Content Placeholder 2">
            <a:extLst>
              <a:ext uri="{FF2B5EF4-FFF2-40B4-BE49-F238E27FC236}">
                <a16:creationId xmlns:a16="http://schemas.microsoft.com/office/drawing/2014/main" id="{10B4F78B-551F-4947-B740-9660B00E7FCD}"/>
              </a:ext>
            </a:extLst>
          </p:cNvPr>
          <p:cNvSpPr>
            <a:spLocks noGrp="1"/>
          </p:cNvSpPr>
          <p:nvPr>
            <p:ph idx="1"/>
          </p:nvPr>
        </p:nvSpPr>
        <p:spPr>
          <a:xfrm>
            <a:off x="1500241" y="2214694"/>
            <a:ext cx="9545354" cy="3949852"/>
          </a:xfrm>
        </p:spPr>
        <p:txBody>
          <a:bodyPr>
            <a:normAutofit fontScale="92500" lnSpcReduction="10000"/>
          </a:bodyPr>
          <a:lstStyle/>
          <a:p>
            <a:pPr>
              <a:buFont typeface="Wingdings" pitchFamily="2" charset="2"/>
              <a:buChar char="v"/>
            </a:pPr>
            <a:r>
              <a:rPr lang="en-GB" dirty="0"/>
              <a:t>A consultation including your full medical history will be done on your first treatment and consent gained by signature  </a:t>
            </a:r>
          </a:p>
          <a:p>
            <a:pPr>
              <a:buFont typeface="Wingdings" pitchFamily="2" charset="2"/>
              <a:buChar char="v"/>
            </a:pPr>
            <a:r>
              <a:rPr lang="en-GB" dirty="0"/>
              <a:t>Reflexology is easy to receive and is adaptable according to the client needs. with foot reflexology the only thing you need to remove is your shoes and socks.</a:t>
            </a:r>
          </a:p>
          <a:p>
            <a:pPr>
              <a:buFont typeface="Wingdings" pitchFamily="2" charset="2"/>
              <a:buChar char="v"/>
            </a:pPr>
            <a:r>
              <a:rPr lang="en-GB" dirty="0"/>
              <a:t>The therapist will use their hands to apply a light pressure to the feet, lower leg or hands depending on the type of reflexology chosen</a:t>
            </a:r>
          </a:p>
          <a:p>
            <a:pPr>
              <a:buFont typeface="Wingdings" pitchFamily="2" charset="2"/>
              <a:buChar char="v"/>
            </a:pPr>
            <a:r>
              <a:rPr lang="en-GB" dirty="0"/>
              <a:t>During the treatment you may feel some  discomfort in certain areas but generally it will be a relaxing experience </a:t>
            </a:r>
          </a:p>
          <a:p>
            <a:pPr>
              <a:buFont typeface="Wingdings" pitchFamily="2" charset="2"/>
              <a:buChar char="v"/>
            </a:pPr>
            <a:r>
              <a:rPr lang="en-GB" dirty="0"/>
              <a:t>A COURSE OF TREATMENTS MAY BE RECOMMENDED</a:t>
            </a:r>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GB" dirty="0"/>
          </a:p>
          <a:p>
            <a:pPr>
              <a:buFont typeface="Wingdings" pitchFamily="2" charset="2"/>
              <a:buChar char="v"/>
            </a:pPr>
            <a:endParaRPr lang="en-US" dirty="0"/>
          </a:p>
        </p:txBody>
      </p:sp>
    </p:spTree>
    <p:extLst>
      <p:ext uri="{BB962C8B-B14F-4D97-AF65-F5344CB8AC3E}">
        <p14:creationId xmlns:p14="http://schemas.microsoft.com/office/powerpoint/2010/main" val="3634971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4B0F-9352-E640-981A-1D06C11F5CEF}"/>
              </a:ext>
            </a:extLst>
          </p:cNvPr>
          <p:cNvSpPr>
            <a:spLocks noGrp="1"/>
          </p:cNvSpPr>
          <p:nvPr>
            <p:ph type="title"/>
          </p:nvPr>
        </p:nvSpPr>
        <p:spPr>
          <a:xfrm>
            <a:off x="440452" y="2379628"/>
            <a:ext cx="4799704" cy="739178"/>
          </a:xfrm>
        </p:spPr>
        <p:txBody>
          <a:bodyPr>
            <a:normAutofit fontScale="90000"/>
          </a:bodyPr>
          <a:lstStyle/>
          <a:p>
            <a:r>
              <a:rPr lang="en-GB" sz="2800" b="1" dirty="0"/>
              <a:t>Can I TREAT MY cLIENT?</a:t>
            </a:r>
            <a:br>
              <a:rPr lang="en-GB" sz="2800" b="1" dirty="0"/>
            </a:br>
            <a:r>
              <a:rPr lang="en-GB" sz="2800" b="1" dirty="0" err="1"/>
              <a:t>Aor</a:t>
            </a:r>
            <a:r>
              <a:rPr lang="en-GB" sz="2800" b="1"/>
              <a:t> Guide</a:t>
            </a:r>
            <a:endParaRPr lang="en-US" sz="2800" b="1" dirty="0"/>
          </a:p>
        </p:txBody>
      </p:sp>
      <p:pic>
        <p:nvPicPr>
          <p:cNvPr id="4" name="Picture 4">
            <a:extLst>
              <a:ext uri="{FF2B5EF4-FFF2-40B4-BE49-F238E27FC236}">
                <a16:creationId xmlns:a16="http://schemas.microsoft.com/office/drawing/2014/main" id="{FCA2710F-8698-204B-B077-5B74B06082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88603" y="1158531"/>
            <a:ext cx="5352143" cy="5137522"/>
          </a:xfrm>
        </p:spPr>
      </p:pic>
    </p:spTree>
    <p:extLst>
      <p:ext uri="{BB962C8B-B14F-4D97-AF65-F5344CB8AC3E}">
        <p14:creationId xmlns:p14="http://schemas.microsoft.com/office/powerpoint/2010/main" val="891303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7942F5DA-774D-B149-920A-C905777F5E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1004" y="1436309"/>
            <a:ext cx="8869992" cy="4818293"/>
          </a:xfrm>
          <a:prstGeom prst="rect">
            <a:avLst/>
          </a:prstGeom>
        </p:spPr>
      </p:pic>
    </p:spTree>
    <p:extLst>
      <p:ext uri="{BB962C8B-B14F-4D97-AF65-F5344CB8AC3E}">
        <p14:creationId xmlns:p14="http://schemas.microsoft.com/office/powerpoint/2010/main" val="1925982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0BEF-3890-6D40-B9EB-A71EE0AE9528}"/>
              </a:ext>
            </a:extLst>
          </p:cNvPr>
          <p:cNvSpPr>
            <a:spLocks noGrp="1"/>
          </p:cNvSpPr>
          <p:nvPr>
            <p:ph type="title"/>
          </p:nvPr>
        </p:nvSpPr>
        <p:spPr>
          <a:xfrm>
            <a:off x="1850874" y="483810"/>
            <a:ext cx="8490252" cy="1150579"/>
          </a:xfrm>
        </p:spPr>
        <p:txBody>
          <a:bodyPr>
            <a:normAutofit/>
          </a:bodyPr>
          <a:lstStyle/>
          <a:p>
            <a:r>
              <a:rPr lang="en-GB" sz="2800" b="1" dirty="0"/>
              <a:t>How will I feel after a treatment?</a:t>
            </a:r>
            <a:endParaRPr lang="en-US" sz="2800" b="1" dirty="0"/>
          </a:p>
        </p:txBody>
      </p:sp>
      <p:sp>
        <p:nvSpPr>
          <p:cNvPr id="3" name="Content Placeholder 2">
            <a:extLst>
              <a:ext uri="{FF2B5EF4-FFF2-40B4-BE49-F238E27FC236}">
                <a16:creationId xmlns:a16="http://schemas.microsoft.com/office/drawing/2014/main" id="{3C422B2E-F11E-0C46-966C-A01A5AB4F1CB}"/>
              </a:ext>
            </a:extLst>
          </p:cNvPr>
          <p:cNvSpPr>
            <a:spLocks noGrp="1"/>
          </p:cNvSpPr>
          <p:nvPr>
            <p:ph idx="1"/>
          </p:nvPr>
        </p:nvSpPr>
        <p:spPr>
          <a:xfrm>
            <a:off x="1612850" y="1623127"/>
            <a:ext cx="8728276" cy="3611746"/>
          </a:xfrm>
        </p:spPr>
        <p:txBody>
          <a:bodyPr/>
          <a:lstStyle/>
          <a:p>
            <a:pPr marL="0" indent="0">
              <a:buNone/>
            </a:pPr>
            <a:r>
              <a:rPr lang="en-GB" dirty="0"/>
              <a:t> </a:t>
            </a:r>
          </a:p>
          <a:p>
            <a:pPr>
              <a:buFont typeface="Wingdings" pitchFamily="2" charset="2"/>
              <a:buChar char="v"/>
            </a:pPr>
            <a:r>
              <a:rPr lang="en-GB" dirty="0"/>
              <a:t>Depending on how your body responds you may feel a sense of well-being and relaxation </a:t>
            </a:r>
          </a:p>
          <a:p>
            <a:pPr>
              <a:buFont typeface="Wingdings" pitchFamily="2" charset="2"/>
              <a:buChar char="v"/>
            </a:pPr>
            <a:r>
              <a:rPr lang="en-GB" dirty="0"/>
              <a:t>Sometimes you may feel lethargic, nauseous, sleepy or emotional this is usually temporary and is part of the healing process </a:t>
            </a:r>
          </a:p>
          <a:p>
            <a:pPr>
              <a:buFont typeface="Wingdings" pitchFamily="2" charset="2"/>
              <a:buChar char="v"/>
            </a:pPr>
            <a:r>
              <a:rPr lang="en-GB" dirty="0"/>
              <a:t>Your feet may feel different too</a:t>
            </a:r>
          </a:p>
          <a:p>
            <a:pPr>
              <a:buFont typeface="Wingdings" pitchFamily="2" charset="2"/>
              <a:buChar char="v"/>
            </a:pPr>
            <a:r>
              <a:rPr lang="en-GB" dirty="0"/>
              <a:t>Feed back to the Reflexologists is most helpful as they can adapt a treatment plan to your specific needs</a:t>
            </a:r>
            <a:endParaRPr lang="en-US" dirty="0"/>
          </a:p>
        </p:txBody>
      </p:sp>
    </p:spTree>
    <p:extLst>
      <p:ext uri="{BB962C8B-B14F-4D97-AF65-F5344CB8AC3E}">
        <p14:creationId xmlns:p14="http://schemas.microsoft.com/office/powerpoint/2010/main" val="2127021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F372A-CD36-F14C-ABDE-A83F4DFC7B4B}"/>
              </a:ext>
            </a:extLst>
          </p:cNvPr>
          <p:cNvSpPr>
            <a:spLocks noGrp="1"/>
          </p:cNvSpPr>
          <p:nvPr>
            <p:ph type="title"/>
          </p:nvPr>
        </p:nvSpPr>
        <p:spPr>
          <a:xfrm>
            <a:off x="-1593752" y="-1"/>
            <a:ext cx="14628323" cy="1505185"/>
          </a:xfrm>
        </p:spPr>
        <p:txBody>
          <a:bodyPr>
            <a:normAutofit/>
          </a:bodyPr>
          <a:lstStyle/>
          <a:p>
            <a:r>
              <a:rPr lang="en-GB" sz="3200" b="1" dirty="0"/>
              <a:t>      Aftercare advice </a:t>
            </a:r>
            <a:endParaRPr lang="en-US" sz="3200" b="1" dirty="0"/>
          </a:p>
        </p:txBody>
      </p:sp>
      <p:sp>
        <p:nvSpPr>
          <p:cNvPr id="3" name="Content Placeholder 2">
            <a:extLst>
              <a:ext uri="{FF2B5EF4-FFF2-40B4-BE49-F238E27FC236}">
                <a16:creationId xmlns:a16="http://schemas.microsoft.com/office/drawing/2014/main" id="{F4DB4707-51B8-D047-99A8-8A7E43DE1785}"/>
              </a:ext>
            </a:extLst>
          </p:cNvPr>
          <p:cNvSpPr>
            <a:spLocks noGrp="1"/>
          </p:cNvSpPr>
          <p:nvPr>
            <p:ph idx="1"/>
          </p:nvPr>
        </p:nvSpPr>
        <p:spPr>
          <a:xfrm>
            <a:off x="921414" y="1588786"/>
            <a:ext cx="10336929" cy="4277404"/>
          </a:xfrm>
        </p:spPr>
        <p:txBody>
          <a:bodyPr>
            <a:normAutofit fontScale="92500" lnSpcReduction="20000"/>
          </a:bodyPr>
          <a:lstStyle/>
          <a:p>
            <a:pPr marL="0" indent="0">
              <a:buNone/>
            </a:pPr>
            <a:r>
              <a:rPr lang="en-GB" b="1" dirty="0"/>
              <a:t>AFTER YOUR REFLEXOLOGY TREATMENT </a:t>
            </a:r>
          </a:p>
          <a:p>
            <a:pPr marL="0" indent="0">
              <a:buNone/>
            </a:pPr>
            <a:r>
              <a:rPr lang="en-GB" b="1" dirty="0"/>
              <a:t>PleasE do</a:t>
            </a:r>
          </a:p>
          <a:p>
            <a:pPr>
              <a:buFont typeface="Wingdings" pitchFamily="2" charset="2"/>
              <a:buChar char="ü"/>
            </a:pPr>
            <a:r>
              <a:rPr lang="en-GB" b="1" dirty="0"/>
              <a:t> </a:t>
            </a:r>
            <a:r>
              <a:rPr lang="en-GB" sz="1800" dirty="0"/>
              <a:t>Drink plenty of water over the next 24 hours to aid the detoxifying process</a:t>
            </a:r>
          </a:p>
          <a:p>
            <a:pPr>
              <a:buFont typeface="Wingdings" pitchFamily="2" charset="2"/>
              <a:buChar char="ü"/>
            </a:pPr>
            <a:r>
              <a:rPr lang="en-GB" sz="1800" b="1" dirty="0"/>
              <a:t> </a:t>
            </a:r>
            <a:r>
              <a:rPr lang="en-GB" sz="1800" dirty="0"/>
              <a:t>REST AS MUCH AS POSSIBLE AFTER THE TREATMENT IN ORDER TO PROMOTE SELF-HEALING</a:t>
            </a:r>
          </a:p>
          <a:p>
            <a:pPr>
              <a:buFont typeface="Wingdings" pitchFamily="2" charset="2"/>
              <a:buChar char="ü"/>
            </a:pPr>
            <a:r>
              <a:rPr lang="en-GB" sz="1800" dirty="0"/>
              <a:t>tRY AND AVOID STIMULANTS SUCH AS CAFFEINE &amp; ALCOHOL AS THEY MAY INTERFERE WITH DETOX</a:t>
            </a:r>
            <a:endParaRPr lang="en-GB" dirty="0"/>
          </a:p>
          <a:p>
            <a:pPr marL="0" indent="0">
              <a:buNone/>
            </a:pPr>
            <a:r>
              <a:rPr lang="en-GB" sz="1800" b="1" dirty="0"/>
              <a:t> YOU MAY EXPERIENCE THE FOLLOWING</a:t>
            </a:r>
            <a:endParaRPr lang="en-GB" dirty="0"/>
          </a:p>
          <a:p>
            <a:pPr>
              <a:buFont typeface="Wingdings" pitchFamily="2" charset="2"/>
              <a:buChar char="v"/>
            </a:pPr>
            <a:r>
              <a:rPr lang="en-GB" b="1" i="1" dirty="0"/>
              <a:t> </a:t>
            </a:r>
            <a:r>
              <a:rPr lang="en-GB" sz="1800" dirty="0"/>
              <a:t>Feeling cold </a:t>
            </a:r>
            <a:endParaRPr lang="en-GB" dirty="0"/>
          </a:p>
          <a:p>
            <a:pPr>
              <a:buFont typeface="Wingdings" pitchFamily="2" charset="2"/>
              <a:buChar char="v"/>
            </a:pPr>
            <a:r>
              <a:rPr lang="en-GB" i="1" dirty="0"/>
              <a:t> </a:t>
            </a:r>
            <a:r>
              <a:rPr lang="en-GB" sz="1800" dirty="0"/>
              <a:t>Urinating more frequently</a:t>
            </a:r>
            <a:r>
              <a:rPr lang="en-GB" dirty="0"/>
              <a:t> </a:t>
            </a:r>
          </a:p>
          <a:p>
            <a:pPr>
              <a:buFont typeface="Wingdings" pitchFamily="2" charset="2"/>
              <a:buChar char="v"/>
            </a:pPr>
            <a:r>
              <a:rPr lang="en-GB" i="1" dirty="0"/>
              <a:t> </a:t>
            </a:r>
            <a:r>
              <a:rPr lang="en-GB" dirty="0"/>
              <a:t>MILD TENDERNESS </a:t>
            </a:r>
          </a:p>
          <a:p>
            <a:pPr>
              <a:buFont typeface="Wingdings" pitchFamily="2" charset="2"/>
              <a:buChar char="v"/>
            </a:pPr>
            <a:r>
              <a:rPr lang="en-GB" dirty="0"/>
              <a:t> MILD HEADACHE </a:t>
            </a:r>
            <a:endParaRPr lang="en-US" dirty="0"/>
          </a:p>
        </p:txBody>
      </p:sp>
      <p:sp>
        <p:nvSpPr>
          <p:cNvPr id="4" name="TextBox 3">
            <a:extLst>
              <a:ext uri="{FF2B5EF4-FFF2-40B4-BE49-F238E27FC236}">
                <a16:creationId xmlns:a16="http://schemas.microsoft.com/office/drawing/2014/main" id="{8CB9E81C-8391-8844-8F10-22AA99BCCC35}"/>
              </a:ext>
            </a:extLst>
          </p:cNvPr>
          <p:cNvSpPr txBox="1"/>
          <p:nvPr/>
        </p:nvSpPr>
        <p:spPr>
          <a:xfrm>
            <a:off x="8368695" y="1901221"/>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607536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1E21-73D9-F748-A792-4F95BB55E54B}"/>
              </a:ext>
            </a:extLst>
          </p:cNvPr>
          <p:cNvSpPr>
            <a:spLocks noGrp="1"/>
          </p:cNvSpPr>
          <p:nvPr>
            <p:ph type="title"/>
          </p:nvPr>
        </p:nvSpPr>
        <p:spPr>
          <a:xfrm>
            <a:off x="1164167" y="364089"/>
            <a:ext cx="10069285" cy="1582616"/>
          </a:xfrm>
        </p:spPr>
        <p:txBody>
          <a:bodyPr>
            <a:normAutofit/>
          </a:bodyPr>
          <a:lstStyle/>
          <a:p>
            <a:r>
              <a:rPr lang="en-GB" sz="2400" b="1" dirty="0"/>
              <a:t>CONTRA-INDICATION, CONTRa-action </a:t>
            </a:r>
            <a:br>
              <a:rPr lang="en-GB" sz="2400" b="1" dirty="0"/>
            </a:br>
            <a:r>
              <a:rPr lang="en-GB" sz="2400" b="1" dirty="0"/>
              <a:t>&amp;</a:t>
            </a:r>
            <a:br>
              <a:rPr lang="en-GB" sz="2400" b="1" dirty="0"/>
            </a:br>
            <a:r>
              <a:rPr lang="en-GB" sz="2400" b="1" dirty="0"/>
              <a:t>Caution</a:t>
            </a:r>
            <a:endParaRPr lang="en-US" sz="2400" b="1" dirty="0"/>
          </a:p>
        </p:txBody>
      </p:sp>
      <p:sp>
        <p:nvSpPr>
          <p:cNvPr id="5" name="Content Placeholder 2">
            <a:extLst>
              <a:ext uri="{FF2B5EF4-FFF2-40B4-BE49-F238E27FC236}">
                <a16:creationId xmlns:a16="http://schemas.microsoft.com/office/drawing/2014/main" id="{DDA4AF97-9263-C946-A3FB-8F7D71B2D9FB}"/>
              </a:ext>
            </a:extLst>
          </p:cNvPr>
          <p:cNvSpPr txBox="1">
            <a:spLocks noGrp="1"/>
          </p:cNvSpPr>
          <p:nvPr>
            <p:ph idx="1"/>
          </p:nvPr>
        </p:nvSpPr>
        <p:spPr>
          <a:xfrm>
            <a:off x="1489794" y="2019355"/>
            <a:ext cx="9214491" cy="337814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b="1" dirty="0"/>
              <a:t>A Contra-indication:</a:t>
            </a:r>
            <a:r>
              <a:rPr lang="en-GB" sz="2400" dirty="0"/>
              <a:t> refers to something that is a medical reason for not doing or using something. (Merriam-Webster, 2016). </a:t>
            </a:r>
          </a:p>
          <a:p>
            <a:r>
              <a:rPr lang="en-GB" sz="2400" b="1" dirty="0"/>
              <a:t>cAUTION:</a:t>
            </a:r>
            <a:r>
              <a:rPr lang="en-GB" sz="2400" dirty="0"/>
              <a:t> DEPENDS ON THE CONDITION IE CANCER, UNDERSTAND THE MEDICAL TREATMENT AND REACTION TO TREATMENT TO PRESSURE, AWARENESS OF LOW PLATELET COUNT AND POTENTIAL BRUISING </a:t>
            </a:r>
            <a:endParaRPr lang="en-GB" sz="2400" b="1" dirty="0"/>
          </a:p>
          <a:p>
            <a:pPr>
              <a:buFont typeface="Wingdings" pitchFamily="2" charset="2"/>
              <a:buChar char="§"/>
            </a:pPr>
            <a:r>
              <a:rPr lang="en-GB" sz="2400" b="1" dirty="0"/>
              <a:t>a Contra-action: </a:t>
            </a:r>
            <a:r>
              <a:rPr lang="en-GB" sz="2400" dirty="0"/>
              <a:t>REFERS TO A REACTION TO A PRODUCT OR TREATMENT, A REACTION MAY BE VISIBLE EITHER DURING OR IMMEDIATELY OR HOURS OR DAYES AFTER A TREATMENT</a:t>
            </a:r>
          </a:p>
          <a:p>
            <a:endParaRPr lang="en-GB" sz="2600" dirty="0"/>
          </a:p>
          <a:p>
            <a:endParaRPr lang="en-GB" dirty="0"/>
          </a:p>
          <a:p>
            <a:endParaRPr lang="en-GB" dirty="0"/>
          </a:p>
        </p:txBody>
      </p:sp>
    </p:spTree>
    <p:extLst>
      <p:ext uri="{BB962C8B-B14F-4D97-AF65-F5344CB8AC3E}">
        <p14:creationId xmlns:p14="http://schemas.microsoft.com/office/powerpoint/2010/main" val="2816606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A59CB4-E1A3-0D43-8E4F-36E223756FE8}"/>
              </a:ext>
            </a:extLst>
          </p:cNvPr>
          <p:cNvSpPr txBox="1"/>
          <p:nvPr/>
        </p:nvSpPr>
        <p:spPr>
          <a:xfrm>
            <a:off x="825803" y="725713"/>
            <a:ext cx="4072768" cy="3877985"/>
          </a:xfrm>
          <a:prstGeom prst="rect">
            <a:avLst/>
          </a:prstGeom>
          <a:noFill/>
        </p:spPr>
        <p:txBody>
          <a:bodyPr wrap="square" rtlCol="0">
            <a:spAutoFit/>
          </a:bodyPr>
          <a:lstStyle/>
          <a:p>
            <a:pPr algn="l"/>
            <a:r>
              <a:rPr lang="en-GB" sz="3000" dirty="0"/>
              <a:t>STRUCTURE OF THE FOOT</a:t>
            </a:r>
          </a:p>
          <a:p>
            <a:pPr algn="ctr"/>
            <a:endParaRPr lang="en-GB" sz="3000" dirty="0"/>
          </a:p>
          <a:p>
            <a:pPr marL="571500" indent="-571500" algn="l">
              <a:buFont typeface="Wingdings" pitchFamily="2" charset="2"/>
              <a:buChar char="§"/>
            </a:pPr>
            <a:r>
              <a:rPr lang="en-GB" sz="3000" dirty="0"/>
              <a:t>26 Bones</a:t>
            </a:r>
          </a:p>
          <a:p>
            <a:pPr marL="571500" indent="-571500" algn="l">
              <a:buFont typeface="Wingdings" pitchFamily="2" charset="2"/>
              <a:buChar char="§"/>
            </a:pPr>
            <a:r>
              <a:rPr lang="en-GB" sz="3000" dirty="0"/>
              <a:t>30 Joints</a:t>
            </a:r>
          </a:p>
          <a:p>
            <a:pPr marL="571500" indent="-571500" algn="l">
              <a:buFont typeface="Wingdings" pitchFamily="2" charset="2"/>
              <a:buChar char="§"/>
            </a:pPr>
            <a:r>
              <a:rPr lang="en-GB" sz="3000" dirty="0"/>
              <a:t>Over 100 muscles, tendons &amp; ligaments </a:t>
            </a:r>
          </a:p>
          <a:p>
            <a:pPr marL="571500" indent="-571500" algn="l">
              <a:buFont typeface="Wingdings" pitchFamily="2" charset="2"/>
              <a:buChar char="§"/>
            </a:pPr>
            <a:endParaRPr lang="en-US" sz="3600" dirty="0"/>
          </a:p>
        </p:txBody>
      </p:sp>
      <p:pic>
        <p:nvPicPr>
          <p:cNvPr id="6" name="Picture 6">
            <a:extLst>
              <a:ext uri="{FF2B5EF4-FFF2-40B4-BE49-F238E27FC236}">
                <a16:creationId xmlns:a16="http://schemas.microsoft.com/office/drawing/2014/main" id="{AC90F4D9-D5FB-A34E-8FA8-84F5AB720240}"/>
              </a:ext>
            </a:extLst>
          </p:cNvPr>
          <p:cNvPicPr>
            <a:picLocks noGrp="1" noChangeAspect="1"/>
          </p:cNvPicPr>
          <p:nvPr>
            <p:ph idx="1"/>
          </p:nvPr>
        </p:nvPicPr>
        <p:blipFill>
          <a:blip r:embed="rId2"/>
          <a:srcRect/>
          <a:stretch/>
        </p:blipFill>
        <p:spPr>
          <a:xfrm>
            <a:off x="6096000" y="725713"/>
            <a:ext cx="4774437" cy="5669644"/>
          </a:xfrm>
        </p:spPr>
      </p:pic>
    </p:spTree>
    <p:extLst>
      <p:ext uri="{BB962C8B-B14F-4D97-AF65-F5344CB8AC3E}">
        <p14:creationId xmlns:p14="http://schemas.microsoft.com/office/powerpoint/2010/main" val="2100615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C8F7E6D9-9DCE-8D4E-A966-A7B41D9286A5}"/>
              </a:ext>
            </a:extLst>
          </p:cNvPr>
          <p:cNvPicPr>
            <a:picLocks noChangeAspect="1"/>
          </p:cNvPicPr>
          <p:nvPr/>
        </p:nvPicPr>
        <p:blipFill>
          <a:blip r:embed="rId2"/>
          <a:srcRect/>
          <a:stretch/>
        </p:blipFill>
        <p:spPr>
          <a:xfrm>
            <a:off x="3042771" y="680357"/>
            <a:ext cx="5883012" cy="5331953"/>
          </a:xfrm>
          <a:prstGeom prst="rect">
            <a:avLst/>
          </a:prstGeom>
        </p:spPr>
      </p:pic>
    </p:spTree>
    <p:extLst>
      <p:ext uri="{BB962C8B-B14F-4D97-AF65-F5344CB8AC3E}">
        <p14:creationId xmlns:p14="http://schemas.microsoft.com/office/powerpoint/2010/main" val="2545637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37CAC-5281-874A-89C8-C36E659B3053}"/>
              </a:ext>
            </a:extLst>
          </p:cNvPr>
          <p:cNvSpPr>
            <a:spLocks noGrp="1"/>
          </p:cNvSpPr>
          <p:nvPr>
            <p:ph type="title"/>
          </p:nvPr>
        </p:nvSpPr>
        <p:spPr>
          <a:xfrm>
            <a:off x="1246163" y="319262"/>
            <a:ext cx="9805745" cy="1510133"/>
          </a:xfrm>
        </p:spPr>
        <p:txBody>
          <a:bodyPr>
            <a:normAutofit/>
          </a:bodyPr>
          <a:lstStyle/>
          <a:p>
            <a:r>
              <a:rPr lang="en-GB" sz="2400" b="1" dirty="0"/>
              <a:t>Want to train as a reflexologist?</a:t>
            </a:r>
            <a:endParaRPr lang="en-US" sz="2400" b="1" dirty="0"/>
          </a:p>
        </p:txBody>
      </p:sp>
      <p:sp>
        <p:nvSpPr>
          <p:cNvPr id="3" name="Content Placeholder 2">
            <a:extLst>
              <a:ext uri="{FF2B5EF4-FFF2-40B4-BE49-F238E27FC236}">
                <a16:creationId xmlns:a16="http://schemas.microsoft.com/office/drawing/2014/main" id="{78F02370-F04A-BD4E-9586-CA4494C46C5D}"/>
              </a:ext>
            </a:extLst>
          </p:cNvPr>
          <p:cNvSpPr>
            <a:spLocks noGrp="1"/>
          </p:cNvSpPr>
          <p:nvPr>
            <p:ph idx="1"/>
          </p:nvPr>
        </p:nvSpPr>
        <p:spPr>
          <a:xfrm>
            <a:off x="1444146" y="1878601"/>
            <a:ext cx="9303707" cy="3639852"/>
          </a:xfrm>
        </p:spPr>
        <p:txBody>
          <a:bodyPr>
            <a:normAutofit fontScale="47500" lnSpcReduction="20000"/>
          </a:bodyPr>
          <a:lstStyle/>
          <a:p>
            <a:pPr marL="0" indent="0">
              <a:buNone/>
            </a:pPr>
            <a:endParaRPr lang="en-GB" dirty="0"/>
          </a:p>
          <a:p>
            <a:pPr marL="0" indent="0" algn="ctr">
              <a:buNone/>
            </a:pPr>
            <a:r>
              <a:rPr lang="en-GB" dirty="0"/>
              <a:t> </a:t>
            </a:r>
            <a:r>
              <a:rPr lang="en-GB" sz="4000" b="1" dirty="0"/>
              <a:t>REFLEXOLOGY IS AN HANDS ON THERAPY THEREFORE YOU WILL NEED HANDS ON TRAINING </a:t>
            </a:r>
          </a:p>
          <a:p>
            <a:pPr>
              <a:buFont typeface="Wingdings" pitchFamily="2" charset="2"/>
              <a:buChar char="v"/>
            </a:pPr>
            <a:r>
              <a:rPr lang="en-GB" sz="4000" dirty="0"/>
              <a:t> CHOOSE A NATIONALLY RECOGNISED QUALIFICATION THAT OFFERS AT LEAST 49 HOURS OF FACE TO FACE TEACHING WITH THE TUTOR</a:t>
            </a:r>
            <a:endParaRPr lang="en-GB" sz="4000" b="1" dirty="0"/>
          </a:p>
          <a:p>
            <a:pPr>
              <a:buFont typeface="Wingdings" pitchFamily="2" charset="2"/>
              <a:buChar char="v"/>
            </a:pPr>
            <a:r>
              <a:rPr lang="en-GB" sz="4000" dirty="0"/>
              <a:t> REGULATED QUALIFICATIONS IN REFLEXOLOGY ARE OFFERED BY </a:t>
            </a:r>
            <a:r>
              <a:rPr lang="en-GB" sz="4000" b="1" dirty="0"/>
              <a:t>CITY&amp;GUILDS, </a:t>
            </a:r>
            <a:r>
              <a:rPr lang="en-GB" sz="4000" b="1" dirty="0" err="1"/>
              <a:t>CENTRALIA</a:t>
            </a:r>
            <a:r>
              <a:rPr lang="en-GB" sz="4000" b="1" dirty="0"/>
              <a:t>, ITEC, VTCT, CIBTAC, ABC </a:t>
            </a:r>
          </a:p>
          <a:p>
            <a:pPr>
              <a:buFont typeface="Wingdings" pitchFamily="2" charset="2"/>
              <a:buChar char="v"/>
            </a:pPr>
            <a:r>
              <a:rPr lang="en-GB" sz="4000" b="1" dirty="0"/>
              <a:t> </a:t>
            </a:r>
            <a:r>
              <a:rPr lang="en-GB" sz="4000" dirty="0"/>
              <a:t>Level 5 practitioner reflexology</a:t>
            </a:r>
            <a:endParaRPr lang="en-GB" sz="4000" b="1" dirty="0"/>
          </a:p>
          <a:p>
            <a:pPr>
              <a:buFont typeface="Wingdings" pitchFamily="2" charset="2"/>
              <a:buChar char="v"/>
            </a:pPr>
            <a:r>
              <a:rPr lang="en-GB" sz="4000" b="1" dirty="0"/>
              <a:t> </a:t>
            </a:r>
            <a:r>
              <a:rPr lang="en-GB" sz="4000" dirty="0"/>
              <a:t>Foundation degrees &amp; degrees in complementary &amp; holistic medicine </a:t>
            </a:r>
          </a:p>
          <a:p>
            <a:pPr>
              <a:buFont typeface="Wingdings" pitchFamily="2" charset="2"/>
              <a:buChar char="v"/>
            </a:pPr>
            <a:r>
              <a:rPr lang="en-GB" sz="4000" dirty="0"/>
              <a:t> </a:t>
            </a:r>
            <a:r>
              <a:rPr lang="en-GB" sz="4000" b="1" dirty="0"/>
              <a:t>BSC </a:t>
            </a:r>
            <a:r>
              <a:rPr lang="en-GB" sz="4000" dirty="0"/>
              <a:t>(HONS) IN COMPLEMENTARY HEALTH CARE </a:t>
            </a:r>
            <a:endParaRPr lang="en-US" sz="4000" dirty="0"/>
          </a:p>
        </p:txBody>
      </p:sp>
    </p:spTree>
    <p:extLst>
      <p:ext uri="{BB962C8B-B14F-4D97-AF65-F5344CB8AC3E}">
        <p14:creationId xmlns:p14="http://schemas.microsoft.com/office/powerpoint/2010/main" val="1600575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9451-6802-6644-905F-49A7047A6588}"/>
              </a:ext>
            </a:extLst>
          </p:cNvPr>
          <p:cNvSpPr>
            <a:spLocks noGrp="1"/>
          </p:cNvSpPr>
          <p:nvPr>
            <p:ph type="title"/>
          </p:nvPr>
        </p:nvSpPr>
        <p:spPr/>
        <p:txBody>
          <a:bodyPr>
            <a:normAutofit/>
          </a:bodyPr>
          <a:lstStyle/>
          <a:p>
            <a:r>
              <a:rPr lang="en-GB" sz="3200" b="1" dirty="0"/>
              <a:t>USEFUL INFORMATION </a:t>
            </a:r>
            <a:endParaRPr lang="en-US" sz="3200" b="1" dirty="0"/>
          </a:p>
        </p:txBody>
      </p:sp>
      <p:sp>
        <p:nvSpPr>
          <p:cNvPr id="3" name="Content Placeholder 2">
            <a:extLst>
              <a:ext uri="{FF2B5EF4-FFF2-40B4-BE49-F238E27FC236}">
                <a16:creationId xmlns:a16="http://schemas.microsoft.com/office/drawing/2014/main" id="{DE1C1C40-07D4-C046-935F-AF17A903BC45}"/>
              </a:ext>
            </a:extLst>
          </p:cNvPr>
          <p:cNvSpPr>
            <a:spLocks noGrp="1"/>
          </p:cNvSpPr>
          <p:nvPr>
            <p:ph idx="1"/>
          </p:nvPr>
        </p:nvSpPr>
        <p:spPr>
          <a:xfrm>
            <a:off x="1987102" y="1965476"/>
            <a:ext cx="9701953" cy="3205237"/>
          </a:xfrm>
        </p:spPr>
        <p:txBody>
          <a:bodyPr>
            <a:normAutofit lnSpcReduction="10000"/>
          </a:bodyPr>
          <a:lstStyle/>
          <a:p>
            <a:pPr>
              <a:buFont typeface="Wingdings" pitchFamily="2" charset="2"/>
              <a:buChar char="v"/>
            </a:pPr>
            <a:r>
              <a:rPr lang="en-GB" dirty="0"/>
              <a:t>PLEASE NOTE THERE ARE VARIOUS TYPES OF REFLEXOLOGY</a:t>
            </a:r>
          </a:p>
          <a:p>
            <a:pPr>
              <a:buFont typeface="Wingdings" pitchFamily="2" charset="2"/>
              <a:buChar char="v"/>
            </a:pPr>
            <a:r>
              <a:rPr lang="en-GB" dirty="0"/>
              <a:t>Complementary &amp; NATURAL HEALTHCARE COUNCIL </a:t>
            </a:r>
            <a:r>
              <a:rPr lang="en-GB" b="1" dirty="0"/>
              <a:t>CNHC</a:t>
            </a:r>
            <a:endParaRPr lang="en-GB" dirty="0"/>
          </a:p>
          <a:p>
            <a:pPr>
              <a:buFont typeface="Wingdings" pitchFamily="2" charset="2"/>
              <a:buChar char="v"/>
            </a:pPr>
            <a:r>
              <a:rPr lang="en-GB" dirty="0"/>
              <a:t>ASSOCIATION OF REFLEXOLOGISTS </a:t>
            </a:r>
            <a:r>
              <a:rPr lang="en-GB" b="1" dirty="0"/>
              <a:t>AOR</a:t>
            </a:r>
          </a:p>
          <a:p>
            <a:pPr>
              <a:buFont typeface="Wingdings" pitchFamily="2" charset="2"/>
              <a:buChar char="v"/>
            </a:pPr>
            <a:r>
              <a:rPr lang="en-GB" b="1" dirty="0"/>
              <a:t> </a:t>
            </a:r>
            <a:r>
              <a:rPr lang="en-GB" dirty="0"/>
              <a:t>Interactive reflexology foot map &amp; hand map </a:t>
            </a:r>
            <a:r>
              <a:rPr lang="en-GB" b="1" dirty="0"/>
              <a:t>aOR</a:t>
            </a:r>
            <a:endParaRPr lang="en-GB" dirty="0"/>
          </a:p>
          <a:p>
            <a:pPr>
              <a:buFont typeface="Wingdings" pitchFamily="2" charset="2"/>
              <a:buChar char="v"/>
            </a:pPr>
            <a:r>
              <a:rPr lang="en-GB" b="1" dirty="0"/>
              <a:t> </a:t>
            </a:r>
            <a:r>
              <a:rPr lang="en-GB" dirty="0"/>
              <a:t>FREE </a:t>
            </a:r>
            <a:r>
              <a:rPr lang="en-GB" b="1" dirty="0"/>
              <a:t>AOR </a:t>
            </a:r>
            <a:r>
              <a:rPr lang="en-GB" dirty="0"/>
              <a:t>TASTER VIDEOS </a:t>
            </a:r>
          </a:p>
          <a:p>
            <a:pPr>
              <a:buFont typeface="Wingdings" pitchFamily="2" charset="2"/>
              <a:buChar char="v"/>
            </a:pPr>
            <a:r>
              <a:rPr lang="en-GB" b="1" dirty="0"/>
              <a:t> </a:t>
            </a:r>
            <a:r>
              <a:rPr lang="en-GB" dirty="0"/>
              <a:t>PROFESSIONAL REFLEXOLOGISTS </a:t>
            </a:r>
            <a:r>
              <a:rPr lang="en-GB" b="1" dirty="0"/>
              <a:t>pr</a:t>
            </a:r>
          </a:p>
          <a:p>
            <a:pPr>
              <a:buFont typeface="Wingdings" pitchFamily="2" charset="2"/>
              <a:buChar char="v"/>
            </a:pPr>
            <a:r>
              <a:rPr lang="en-GB" b="1" dirty="0"/>
              <a:t> </a:t>
            </a:r>
            <a:r>
              <a:rPr lang="en-GB" dirty="0"/>
              <a:t>Pod casts &amp; information </a:t>
            </a:r>
            <a:endParaRPr lang="en-GB" b="1" dirty="0"/>
          </a:p>
          <a:p>
            <a:pPr>
              <a:buFont typeface="Wingdings" pitchFamily="2" charset="2"/>
              <a:buChar char="v"/>
            </a:pPr>
            <a:endParaRPr lang="en-US" dirty="0"/>
          </a:p>
        </p:txBody>
      </p:sp>
    </p:spTree>
    <p:extLst>
      <p:ext uri="{BB962C8B-B14F-4D97-AF65-F5344CB8AC3E}">
        <p14:creationId xmlns:p14="http://schemas.microsoft.com/office/powerpoint/2010/main" val="237374867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Droplet</vt:lpstr>
      <vt:lpstr>REFLEXOLOGY  BY  mELISSA tyers</vt:lpstr>
      <vt:lpstr>The History and Theory of the Method</vt:lpstr>
      <vt:lpstr>Foot Zones</vt:lpstr>
      <vt:lpstr>WHAT IS REFLEXOLOGY?</vt:lpstr>
      <vt:lpstr>            WhY reflexology?</vt:lpstr>
      <vt:lpstr>What Happens during a treatment?</vt:lpstr>
      <vt:lpstr>Can I TREAT MY cLIENT? Aor Guide</vt:lpstr>
      <vt:lpstr>PowerPoint Presentation</vt:lpstr>
      <vt:lpstr>How will I feel after a treatment?</vt:lpstr>
      <vt:lpstr>      Aftercare advice </vt:lpstr>
      <vt:lpstr>CONTRA-INDICATION, CONTRa-action  &amp; Caution</vt:lpstr>
      <vt:lpstr>PowerPoint Presentation</vt:lpstr>
      <vt:lpstr>PowerPoint Presentation</vt:lpstr>
      <vt:lpstr>Want to train as a reflexologist?</vt:lpstr>
      <vt:lpstr>USEFUL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REFLEXOLOGY</dc:title>
  <dc:creator>Melissa Tyers</dc:creator>
  <cp:lastModifiedBy>Melissa Tyers</cp:lastModifiedBy>
  <cp:revision>25</cp:revision>
  <dcterms:created xsi:type="dcterms:W3CDTF">2021-01-22T19:06:23Z</dcterms:created>
  <dcterms:modified xsi:type="dcterms:W3CDTF">2021-02-11T10:41:06Z</dcterms:modified>
</cp:coreProperties>
</file>