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3" r:id="rId4"/>
    <p:sldMasterId id="2147483660" r:id="rId5"/>
    <p:sldMasterId id="2147483669" r:id="rId6"/>
    <p:sldMasterId id="2147483677" r:id="rId7"/>
  </p:sldMasterIdLst>
  <p:notesMasterIdLst>
    <p:notesMasterId r:id="rId28"/>
  </p:notesMasterIdLst>
  <p:handoutMasterIdLst>
    <p:handoutMasterId r:id="rId29"/>
  </p:handoutMasterIdLst>
  <p:sldIdLst>
    <p:sldId id="256" r:id="rId8"/>
    <p:sldId id="453" r:id="rId9"/>
    <p:sldId id="261" r:id="rId10"/>
    <p:sldId id="436" r:id="rId11"/>
    <p:sldId id="437" r:id="rId12"/>
    <p:sldId id="438" r:id="rId13"/>
    <p:sldId id="439" r:id="rId14"/>
    <p:sldId id="451" r:id="rId15"/>
    <p:sldId id="441" r:id="rId16"/>
    <p:sldId id="298" r:id="rId17"/>
    <p:sldId id="452" r:id="rId18"/>
    <p:sldId id="443" r:id="rId19"/>
    <p:sldId id="444" r:id="rId20"/>
    <p:sldId id="306" r:id="rId21"/>
    <p:sldId id="307" r:id="rId22"/>
    <p:sldId id="454" r:id="rId23"/>
    <p:sldId id="445" r:id="rId24"/>
    <p:sldId id="448" r:id="rId25"/>
    <p:sldId id="449" r:id="rId26"/>
    <p:sldId id="308" r:id="rId2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71EF22-0BA8-6A60-C69C-A6D8DAF45D7B}" v="821" dt="2024-08-10T16:41:08.9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69" d="100"/>
          <a:sy n="69" d="100"/>
        </p:scale>
        <p:origin x="45" y="465"/>
      </p:cViewPr>
      <p:guideLst>
        <p:guide orient="horz" pos="2160"/>
        <p:guide pos="3840"/>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34" Type="http://schemas.microsoft.com/office/2015/10/relationships/revisionInfo" Target="revisionInfo.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presProps" Target="presProps.xml"/><Relationship Id="rId8"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20/11/2025</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20/11/2025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1826684" y="1827213"/>
            <a:ext cx="47730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802967" y="1827213"/>
            <a:ext cx="47752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1826684" y="3960813"/>
            <a:ext cx="97514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8400"/>
            <a:ext cx="2844800" cy="457200"/>
          </a:xfrm>
        </p:spPr>
        <p:txBody>
          <a:bodyPr/>
          <a:lstStyle>
            <a:lvl1pPr>
              <a:defRPr/>
            </a:lvl1pPr>
          </a:lstStyle>
          <a:p>
            <a:endParaRPr lang="en-GB"/>
          </a:p>
        </p:txBody>
      </p:sp>
      <p:sp>
        <p:nvSpPr>
          <p:cNvPr id="7" name="Footer Placeholder 6"/>
          <p:cNvSpPr>
            <a:spLocks noGrp="1"/>
          </p:cNvSpPr>
          <p:nvPr>
            <p:ph type="ftr" sz="quarter" idx="11"/>
          </p:nvPr>
        </p:nvSpPr>
        <p:spPr>
          <a:xfrm>
            <a:off x="4165600" y="6248400"/>
            <a:ext cx="3860800" cy="457200"/>
          </a:xfrm>
        </p:spPr>
        <p:txBody>
          <a:bodyPr/>
          <a:lstStyle>
            <a:lvl1pPr>
              <a:defRPr/>
            </a:lvl1pPr>
          </a:lstStyle>
          <a:p>
            <a:endParaRPr lang="en-GB"/>
          </a:p>
        </p:txBody>
      </p:sp>
      <p:sp>
        <p:nvSpPr>
          <p:cNvPr id="8" name="Slide Number Placeholder 7"/>
          <p:cNvSpPr>
            <a:spLocks noGrp="1"/>
          </p:cNvSpPr>
          <p:nvPr>
            <p:ph type="sldNum" sz="quarter" idx="12"/>
          </p:nvPr>
        </p:nvSpPr>
        <p:spPr>
          <a:xfrm>
            <a:off x="8737600" y="6248400"/>
            <a:ext cx="2844800" cy="457200"/>
          </a:xfrm>
        </p:spPr>
        <p:txBody>
          <a:bodyPr/>
          <a:lstStyle>
            <a:lvl1pPr>
              <a:defRPr/>
            </a:lvl1pPr>
          </a:lstStyle>
          <a:p>
            <a:fld id="{4D95DD99-09FC-4C80-ADE1-B2AEEF17B27A}" type="slidenum">
              <a:rPr lang="en-GB"/>
              <a:pPr/>
              <a:t>‹#›</a:t>
            </a:fld>
            <a:endParaRPr lang="en-GB"/>
          </a:p>
        </p:txBody>
      </p:sp>
    </p:spTree>
    <p:extLst>
      <p:ext uri="{BB962C8B-B14F-4D97-AF65-F5344CB8AC3E}">
        <p14:creationId xmlns:p14="http://schemas.microsoft.com/office/powerpoint/2010/main" val="678844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6684" y="1827213"/>
            <a:ext cx="47730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2967" y="1827213"/>
            <a:ext cx="47752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8400"/>
            <a:ext cx="2844800" cy="457200"/>
          </a:xfrm>
        </p:spPr>
        <p:txBody>
          <a:bodyPr/>
          <a:lstStyle>
            <a:lvl1pPr>
              <a:defRPr/>
            </a:lvl1pPr>
          </a:lstStyle>
          <a:p>
            <a:endParaRPr lang="en-GB"/>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8737600" y="6248400"/>
            <a:ext cx="2844800" cy="457200"/>
          </a:xfrm>
        </p:spPr>
        <p:txBody>
          <a:bodyPr/>
          <a:lstStyle>
            <a:lvl1pPr>
              <a:defRPr/>
            </a:lvl1pPr>
          </a:lstStyle>
          <a:p>
            <a:fld id="{1C946658-1383-4DBF-B1E6-E3DAE4E91B43}" type="slidenum">
              <a:rPr lang="en-GB"/>
              <a:pPr/>
              <a:t>‹#›</a:t>
            </a:fld>
            <a:endParaRPr lang="en-GB"/>
          </a:p>
        </p:txBody>
      </p:sp>
    </p:spTree>
    <p:extLst>
      <p:ext uri="{BB962C8B-B14F-4D97-AF65-F5344CB8AC3E}">
        <p14:creationId xmlns:p14="http://schemas.microsoft.com/office/powerpoint/2010/main" val="26141196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61448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20/11/2025</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3825077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783172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645959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53771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41543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952525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945488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462804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76703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92802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 Id="rId9"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4" Type="http://schemas.openxmlformats.org/officeDocument/2006/relationships/image" Target="../media/image10.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20/11/2025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84" r:id="rId1"/>
    <p:sldLayoutId id="2147483663" r:id="rId2"/>
    <p:sldLayoutId id="2147483664" r:id="rId3"/>
    <p:sldLayoutId id="2147483665" r:id="rId4"/>
    <p:sldLayoutId id="2147483666" r:id="rId5"/>
    <p:sldLayoutId id="2147483667" r:id="rId6"/>
    <p:sldLayoutId id="2147483668" r:id="rId7"/>
    <p:sldLayoutId id="2147483685" r:id="rId8"/>
    <p:sldLayoutId id="2147483686" r:id="rId9"/>
    <p:sldLayoutId id="2147483687" r:id="rId10"/>
    <p:sldLayoutId id="2147483680" r:id="rId11"/>
    <p:sldLayoutId id="2147483681" r:id="rId12"/>
    <p:sldLayoutId id="214748368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F2051D-C22D-4143-A15D-2930F96F52F6}" type="datetimeFigureOut">
              <a:rPr lang="en-GB" smtClean="0"/>
              <a:t>20/11/2025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88E393-9B3F-4F1A-A4E0-E1EDE9055574}"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96494513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03218013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4096710"/>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0284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a:xfrm>
            <a:off x="243733" y="1908147"/>
            <a:ext cx="4535079" cy="3864989"/>
          </a:xfrm>
        </p:spPr>
        <p:txBody>
          <a:bodyPr/>
          <a:lstStyle/>
          <a:p>
            <a:r>
              <a:rPr lang="en-GB" sz="4800" err="1">
                <a:latin typeface="Arial" panose="020B0604020202020204" pitchFamily="34" charset="0"/>
                <a:cs typeface="Arial" panose="020B0604020202020204" pitchFamily="34" charset="0"/>
              </a:rPr>
              <a:t>Sgiliau</a:t>
            </a:r>
            <a:r>
              <a:rPr lang="en-GB" sz="4800">
                <a:latin typeface="Arial" panose="020B0604020202020204" pitchFamily="34" charset="0"/>
                <a:cs typeface="Arial" panose="020B0604020202020204" pitchFamily="34" charset="0"/>
              </a:rPr>
              <a:t> </a:t>
            </a:r>
            <a:r>
              <a:rPr lang="en-GB" sz="4800" err="1">
                <a:latin typeface="Arial" panose="020B0604020202020204" pitchFamily="34" charset="0"/>
                <a:cs typeface="Arial" panose="020B0604020202020204" pitchFamily="34" charset="0"/>
              </a:rPr>
              <a:t>Academaidd</a:t>
            </a:r>
            <a:endParaRPr lang="en-GB" sz="4800">
              <a:latin typeface="Arial" panose="020B0604020202020204" pitchFamily="34" charset="0"/>
              <a:cs typeface="Arial" panose="020B0604020202020204" pitchFamily="34" charset="0"/>
            </a:endParaRPr>
          </a:p>
          <a:p>
            <a:r>
              <a:rPr lang="en-GB" sz="4800">
                <a:latin typeface="Arial" panose="020B0604020202020204" pitchFamily="34" charset="0"/>
                <a:cs typeface="Arial" panose="020B0604020202020204" pitchFamily="34" charset="0"/>
              </a:rPr>
              <a:t>ECGE4007/C</a:t>
            </a:r>
          </a:p>
          <a:p>
            <a:r>
              <a:rPr lang="en-GB" sz="4800">
                <a:latin typeface="Arial" panose="020B0604020202020204" pitchFamily="34" charset="0"/>
                <a:cs typeface="Arial" panose="020B0604020202020204" pitchFamily="34" charset="0"/>
              </a:rPr>
              <a:t>Academic Skills</a:t>
            </a:r>
          </a:p>
          <a:p>
            <a:r>
              <a:rPr lang="en-GB" sz="4800">
                <a:latin typeface="Arial" panose="020B0604020202020204" pitchFamily="34" charset="0"/>
                <a:cs typeface="Arial" panose="020B0604020202020204" pitchFamily="34" charset="0"/>
              </a:rPr>
              <a:t>ECGE4007</a:t>
            </a:r>
          </a:p>
        </p:txBody>
      </p:sp>
    </p:spTree>
    <p:extLst>
      <p:ext uri="{BB962C8B-B14F-4D97-AF65-F5344CB8AC3E}">
        <p14:creationId xmlns:p14="http://schemas.microsoft.com/office/powerpoint/2010/main" val="3951877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5CD1-CC8E-CAE5-0278-BFB6D28207F2}"/>
              </a:ext>
            </a:extLst>
          </p:cNvPr>
          <p:cNvSpPr>
            <a:spLocks noGrp="1"/>
          </p:cNvSpPr>
          <p:nvPr>
            <p:ph type="title"/>
          </p:nvPr>
        </p:nvSpPr>
        <p:spPr/>
        <p:txBody>
          <a:bodyPr>
            <a:normAutofit fontScale="90000"/>
          </a:bodyPr>
          <a:lstStyle/>
          <a:p>
            <a:r>
              <a:rPr lang="en-GB" sz="4800" dirty="0" err="1">
                <a:latin typeface="Arial"/>
                <a:cs typeface="Arial"/>
              </a:rPr>
              <a:t>Amcanion</a:t>
            </a:r>
            <a:r>
              <a:rPr lang="en-GB" sz="4800" dirty="0">
                <a:latin typeface="Arial"/>
                <a:cs typeface="Arial"/>
              </a:rPr>
              <a:t> </a:t>
            </a:r>
            <a:br>
              <a:rPr lang="en-GB" sz="4800" dirty="0">
                <a:latin typeface="Arial" panose="020B0604020202020204" pitchFamily="34" charset="0"/>
                <a:cs typeface="Arial" panose="020B0604020202020204" pitchFamily="34" charset="0"/>
              </a:rPr>
            </a:br>
            <a:r>
              <a:rPr lang="en-GB" sz="4800" dirty="0">
                <a:solidFill>
                  <a:schemeClr val="accent1">
                    <a:lumMod val="75000"/>
                  </a:schemeClr>
                </a:solidFill>
                <a:latin typeface="Arial"/>
                <a:cs typeface="Arial"/>
              </a:rPr>
              <a:t>Objectives </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31DA440F-BE3C-62F2-25DF-196319894A06}"/>
              </a:ext>
            </a:extLst>
          </p:cNvPr>
          <p:cNvSpPr>
            <a:spLocks noGrp="1"/>
          </p:cNvSpPr>
          <p:nvPr>
            <p:ph idx="1"/>
          </p:nvPr>
        </p:nvSpPr>
        <p:spPr>
          <a:xfrm>
            <a:off x="6096000" y="1690688"/>
            <a:ext cx="5787075" cy="3873013"/>
          </a:xfrm>
        </p:spPr>
        <p:txBody>
          <a:bodyPr vert="horz" lIns="91440" tIns="45720" rIns="91440" bIns="45720" rtlCol="0" anchor="t">
            <a:normAutofit/>
          </a:bodyPr>
          <a:lstStyle/>
          <a:p>
            <a:r>
              <a:rPr lang="en-GB" dirty="0">
                <a:solidFill>
                  <a:schemeClr val="accent1">
                    <a:lumMod val="75000"/>
                  </a:schemeClr>
                </a:solidFill>
                <a:latin typeface="Arial"/>
                <a:cs typeface="Arial"/>
              </a:rPr>
              <a:t>Understand what is meant by  journal and journal article</a:t>
            </a:r>
            <a:endParaRPr lang="en-US" dirty="0" err="1">
              <a:solidFill>
                <a:schemeClr val="accent1">
                  <a:lumMod val="75000"/>
                </a:schemeClr>
              </a:solidFill>
            </a:endParaRPr>
          </a:p>
          <a:p>
            <a:r>
              <a:rPr lang="en-GB" dirty="0">
                <a:solidFill>
                  <a:schemeClr val="accent1">
                    <a:lumMod val="75000"/>
                  </a:schemeClr>
                </a:solidFill>
                <a:latin typeface="Arial"/>
                <a:cs typeface="Arial"/>
              </a:rPr>
              <a:t>To use critical thinking skills to review a journal article</a:t>
            </a:r>
          </a:p>
          <a:p>
            <a:r>
              <a:rPr lang="en-GB" dirty="0">
                <a:solidFill>
                  <a:schemeClr val="accent1">
                    <a:lumMod val="75000"/>
                  </a:schemeClr>
                </a:solidFill>
                <a:latin typeface="Arial"/>
                <a:cs typeface="Arial"/>
              </a:rPr>
              <a:t>To develop the academic skills to complete a journal article review</a:t>
            </a:r>
            <a:endParaRPr lang="en-US" dirty="0">
              <a:solidFill>
                <a:schemeClr val="accent1">
                  <a:lumMod val="75000"/>
                </a:schemeClr>
              </a:solidFill>
              <a:latin typeface="Arial"/>
              <a:cs typeface="Arial"/>
            </a:endParaRPr>
          </a:p>
          <a:p>
            <a:endParaRPr lang="en-GB" dirty="0">
              <a:solidFill>
                <a:schemeClr val="accent1">
                  <a:lumMod val="75000"/>
                </a:schemeClr>
              </a:solidFill>
              <a:latin typeface="Arial"/>
              <a:cs typeface="Arial"/>
            </a:endParaRPr>
          </a:p>
        </p:txBody>
      </p:sp>
      <p:sp>
        <p:nvSpPr>
          <p:cNvPr id="4" name="Content Placeholder 2">
            <a:extLst>
              <a:ext uri="{FF2B5EF4-FFF2-40B4-BE49-F238E27FC236}">
                <a16:creationId xmlns:a16="http://schemas.microsoft.com/office/drawing/2014/main" id="{62F7E900-57D5-FBB9-FE8E-B4E88AB74BB4}"/>
              </a:ext>
            </a:extLst>
          </p:cNvPr>
          <p:cNvSpPr txBox="1">
            <a:spLocks/>
          </p:cNvSpPr>
          <p:nvPr/>
        </p:nvSpPr>
        <p:spPr>
          <a:xfrm>
            <a:off x="265916" y="1781681"/>
            <a:ext cx="5787075"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Arial"/>
                <a:cs typeface="Arial"/>
              </a:rPr>
              <a:t>I </a:t>
            </a:r>
            <a:r>
              <a:rPr lang="en-GB" dirty="0" err="1">
                <a:latin typeface="Arial"/>
                <a:cs typeface="Arial"/>
              </a:rPr>
              <a:t>ddeall</a:t>
            </a:r>
            <a:r>
              <a:rPr lang="en-GB" dirty="0">
                <a:latin typeface="Arial"/>
                <a:cs typeface="Arial"/>
              </a:rPr>
              <a:t> </a:t>
            </a:r>
            <a:r>
              <a:rPr lang="en-GB" dirty="0" err="1">
                <a:latin typeface="Arial"/>
                <a:cs typeface="Arial"/>
              </a:rPr>
              <a:t>beth</a:t>
            </a:r>
            <a:r>
              <a:rPr lang="en-GB" dirty="0">
                <a:latin typeface="Arial"/>
                <a:cs typeface="Arial"/>
              </a:rPr>
              <a:t> </a:t>
            </a:r>
            <a:r>
              <a:rPr lang="en-GB" dirty="0" err="1">
                <a:latin typeface="Arial"/>
                <a:cs typeface="Arial"/>
              </a:rPr>
              <a:t>yw</a:t>
            </a:r>
            <a:r>
              <a:rPr lang="en-GB" dirty="0">
                <a:latin typeface="Arial"/>
                <a:cs typeface="Arial"/>
              </a:rPr>
              <a:t> </a:t>
            </a:r>
            <a:r>
              <a:rPr lang="en-GB" dirty="0" err="1">
                <a:latin typeface="Arial"/>
                <a:cs typeface="Arial"/>
              </a:rPr>
              <a:t>ystyr</a:t>
            </a:r>
            <a:r>
              <a:rPr lang="en-GB" dirty="0">
                <a:latin typeface="Arial"/>
                <a:cs typeface="Arial"/>
              </a:rPr>
              <a:t> </a:t>
            </a:r>
            <a:r>
              <a:rPr lang="en-GB" dirty="0" err="1">
                <a:latin typeface="Arial"/>
                <a:cs typeface="Arial"/>
              </a:rPr>
              <a:t>cofnodolyn</a:t>
            </a:r>
            <a:r>
              <a:rPr lang="en-GB" dirty="0">
                <a:latin typeface="Arial"/>
                <a:cs typeface="Arial"/>
              </a:rPr>
              <a:t> ac </a:t>
            </a:r>
            <a:r>
              <a:rPr lang="en-GB" dirty="0" err="1">
                <a:latin typeface="Arial"/>
                <a:cs typeface="Arial"/>
              </a:rPr>
              <a:t>erthygl</a:t>
            </a:r>
            <a:r>
              <a:rPr lang="en-GB" dirty="0">
                <a:latin typeface="Arial"/>
                <a:cs typeface="Arial"/>
              </a:rPr>
              <a:t> </a:t>
            </a:r>
            <a:r>
              <a:rPr lang="en-GB" dirty="0" err="1">
                <a:latin typeface="Arial"/>
                <a:cs typeface="Arial"/>
              </a:rPr>
              <a:t>cofnodolyn</a:t>
            </a:r>
            <a:r>
              <a:rPr lang="en-GB" dirty="0">
                <a:latin typeface="Arial"/>
                <a:cs typeface="Arial"/>
              </a:rPr>
              <a:t>.</a:t>
            </a:r>
          </a:p>
          <a:p>
            <a:r>
              <a:rPr lang="en-GB" dirty="0">
                <a:latin typeface="Arial"/>
                <a:cs typeface="Arial"/>
              </a:rPr>
              <a:t>I </a:t>
            </a:r>
            <a:r>
              <a:rPr lang="en-GB" dirty="0" err="1">
                <a:latin typeface="Arial"/>
                <a:cs typeface="Arial"/>
              </a:rPr>
              <a:t>ddefnyddio</a:t>
            </a:r>
            <a:r>
              <a:rPr lang="en-GB" dirty="0">
                <a:latin typeface="Arial"/>
                <a:cs typeface="Arial"/>
              </a:rPr>
              <a:t> </a:t>
            </a:r>
            <a:r>
              <a:rPr lang="en-GB" dirty="0" err="1">
                <a:latin typeface="Arial"/>
                <a:cs typeface="Arial"/>
              </a:rPr>
              <a:t>sgiliau</a:t>
            </a:r>
            <a:r>
              <a:rPr lang="en-GB" dirty="0">
                <a:latin typeface="Arial"/>
                <a:cs typeface="Arial"/>
              </a:rPr>
              <a:t> </a:t>
            </a:r>
            <a:r>
              <a:rPr lang="en-GB" dirty="0" err="1">
                <a:latin typeface="Arial"/>
                <a:cs typeface="Arial"/>
              </a:rPr>
              <a:t>meddwl</a:t>
            </a:r>
            <a:r>
              <a:rPr lang="en-GB" dirty="0">
                <a:latin typeface="Arial"/>
                <a:cs typeface="Arial"/>
              </a:rPr>
              <a:t> </a:t>
            </a:r>
            <a:r>
              <a:rPr lang="en-GB" dirty="0" err="1">
                <a:latin typeface="Arial"/>
                <a:cs typeface="Arial"/>
              </a:rPr>
              <a:t>beirniadol</a:t>
            </a:r>
            <a:r>
              <a:rPr lang="en-GB" dirty="0">
                <a:latin typeface="Arial"/>
                <a:cs typeface="Arial"/>
              </a:rPr>
              <a:t> </a:t>
            </a:r>
            <a:r>
              <a:rPr lang="en-GB" dirty="0" err="1">
                <a:latin typeface="Arial"/>
                <a:cs typeface="Arial"/>
              </a:rPr>
              <a:t>i</a:t>
            </a:r>
            <a:r>
              <a:rPr lang="en-GB" dirty="0">
                <a:latin typeface="Arial"/>
                <a:cs typeface="Arial"/>
              </a:rPr>
              <a:t> </a:t>
            </a:r>
            <a:r>
              <a:rPr lang="en-GB" dirty="0" err="1">
                <a:latin typeface="Arial"/>
                <a:cs typeface="Arial"/>
              </a:rPr>
              <a:t>adolygu</a:t>
            </a:r>
            <a:r>
              <a:rPr lang="en-GB" dirty="0">
                <a:latin typeface="Arial"/>
                <a:cs typeface="Arial"/>
              </a:rPr>
              <a:t> </a:t>
            </a:r>
            <a:r>
              <a:rPr lang="en-GB" dirty="0" err="1">
                <a:latin typeface="Arial"/>
                <a:cs typeface="Arial"/>
              </a:rPr>
              <a:t>erthygl</a:t>
            </a:r>
            <a:r>
              <a:rPr lang="en-GB" dirty="0">
                <a:latin typeface="Arial"/>
                <a:cs typeface="Arial"/>
              </a:rPr>
              <a:t> </a:t>
            </a:r>
            <a:r>
              <a:rPr lang="en-GB" dirty="0" err="1">
                <a:latin typeface="Arial"/>
                <a:cs typeface="Arial"/>
              </a:rPr>
              <a:t>cofnodolyn</a:t>
            </a:r>
            <a:endParaRPr lang="en-GB" dirty="0">
              <a:latin typeface="Arial"/>
              <a:cs typeface="Arial"/>
            </a:endParaRPr>
          </a:p>
          <a:p>
            <a:r>
              <a:rPr lang="en-GB" dirty="0">
                <a:latin typeface="Arial"/>
                <a:cs typeface="Arial"/>
              </a:rPr>
              <a:t>I </a:t>
            </a:r>
            <a:r>
              <a:rPr lang="en-GB" dirty="0" err="1">
                <a:latin typeface="Arial"/>
                <a:cs typeface="Arial"/>
              </a:rPr>
              <a:t>ddatblygu'r</a:t>
            </a:r>
            <a:r>
              <a:rPr lang="en-GB" dirty="0">
                <a:latin typeface="Arial"/>
                <a:cs typeface="Arial"/>
              </a:rPr>
              <a:t> </a:t>
            </a:r>
            <a:r>
              <a:rPr lang="en-GB" dirty="0" err="1">
                <a:latin typeface="Arial"/>
                <a:cs typeface="Arial"/>
              </a:rPr>
              <a:t>sgiliau</a:t>
            </a:r>
            <a:r>
              <a:rPr lang="en-GB" dirty="0">
                <a:latin typeface="Arial"/>
                <a:cs typeface="Arial"/>
              </a:rPr>
              <a:t> </a:t>
            </a:r>
            <a:r>
              <a:rPr lang="en-GB" dirty="0" err="1">
                <a:latin typeface="Arial"/>
                <a:cs typeface="Arial"/>
              </a:rPr>
              <a:t>academaidd</a:t>
            </a:r>
            <a:r>
              <a:rPr lang="en-GB" dirty="0">
                <a:latin typeface="Arial"/>
                <a:cs typeface="Arial"/>
              </a:rPr>
              <a:t> </a:t>
            </a:r>
            <a:r>
              <a:rPr lang="en-GB" dirty="0" err="1">
                <a:latin typeface="Arial"/>
                <a:cs typeface="Arial"/>
              </a:rPr>
              <a:t>i</a:t>
            </a:r>
            <a:r>
              <a:rPr lang="en-GB" dirty="0">
                <a:latin typeface="Arial"/>
                <a:cs typeface="Arial"/>
              </a:rPr>
              <a:t> </a:t>
            </a:r>
            <a:r>
              <a:rPr lang="en-GB" dirty="0" err="1">
                <a:latin typeface="Arial"/>
                <a:cs typeface="Arial"/>
              </a:rPr>
              <a:t>gwblhau</a:t>
            </a:r>
            <a:r>
              <a:rPr lang="en-GB" dirty="0">
                <a:latin typeface="Arial"/>
                <a:cs typeface="Arial"/>
              </a:rPr>
              <a:t> </a:t>
            </a:r>
            <a:r>
              <a:rPr lang="en-GB" dirty="0" err="1">
                <a:latin typeface="Arial"/>
                <a:cs typeface="Arial"/>
              </a:rPr>
              <a:t>adolygiad</a:t>
            </a:r>
            <a:r>
              <a:rPr lang="en-GB" dirty="0">
                <a:latin typeface="Arial"/>
                <a:cs typeface="Arial"/>
              </a:rPr>
              <a:t> </a:t>
            </a:r>
            <a:r>
              <a:rPr lang="en-GB" dirty="0" err="1">
                <a:latin typeface="Arial"/>
                <a:cs typeface="Arial"/>
              </a:rPr>
              <a:t>erthygl</a:t>
            </a:r>
            <a:r>
              <a:rPr lang="en-GB" dirty="0">
                <a:latin typeface="Arial"/>
                <a:cs typeface="Arial"/>
              </a:rPr>
              <a:t> </a:t>
            </a:r>
            <a:r>
              <a:rPr lang="en-GB" dirty="0" err="1">
                <a:latin typeface="Arial"/>
                <a:cs typeface="Arial"/>
              </a:rPr>
              <a:t>cofnodolyn</a:t>
            </a:r>
            <a:r>
              <a:rPr lang="en-GB" dirty="0">
                <a:latin typeface="Arial"/>
                <a:cs typeface="Arial"/>
              </a:rPr>
              <a:t> </a:t>
            </a:r>
          </a:p>
          <a:p>
            <a:endParaRPr lang="en-GB" dirty="0">
              <a:latin typeface="Arial"/>
              <a:cs typeface="Arial"/>
            </a:endParaRPr>
          </a:p>
        </p:txBody>
      </p:sp>
    </p:spTree>
    <p:extLst>
      <p:ext uri="{BB962C8B-B14F-4D97-AF65-F5344CB8AC3E}">
        <p14:creationId xmlns:p14="http://schemas.microsoft.com/office/powerpoint/2010/main" val="178362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pPr eaLnBrk="1" hangingPunct="1"/>
            <a:r>
              <a:rPr lang="en-GB" sz="4000" dirty="0"/>
              <a:t>Beth </a:t>
            </a:r>
            <a:r>
              <a:rPr lang="en-GB" sz="4000" err="1"/>
              <a:t>yw</a:t>
            </a:r>
            <a:r>
              <a:rPr lang="en-GB" sz="4000" dirty="0"/>
              <a:t> </a:t>
            </a:r>
            <a:r>
              <a:rPr lang="en-GB" sz="4000" err="1"/>
              <a:t>adolygiad</a:t>
            </a:r>
            <a:r>
              <a:rPr lang="en-GB" sz="4000" dirty="0"/>
              <a:t> </a:t>
            </a:r>
            <a:r>
              <a:rPr lang="en-GB" sz="4000" err="1"/>
              <a:t>cyfnodolyn</a:t>
            </a:r>
            <a:r>
              <a:rPr lang="en-GB" sz="4000" dirty="0"/>
              <a:t>?</a:t>
            </a:r>
            <a:br>
              <a:rPr lang="en-GB" sz="4000" dirty="0"/>
            </a:br>
            <a:r>
              <a:rPr lang="en-GB" sz="4000" dirty="0">
                <a:solidFill>
                  <a:schemeClr val="accent6">
                    <a:lumMod val="75000"/>
                  </a:schemeClr>
                </a:solidFill>
              </a:rPr>
              <a:t>What is a journal review?</a:t>
            </a:r>
            <a:endParaRPr lang="cy-GB" sz="4000">
              <a:solidFill>
                <a:schemeClr val="accent6">
                  <a:lumMod val="75000"/>
                </a:schemeClr>
              </a:solidFill>
              <a:cs typeface="Arial"/>
            </a:endParaRPr>
          </a:p>
        </p:txBody>
      </p:sp>
      <p:sp>
        <p:nvSpPr>
          <p:cNvPr id="15362" name="Content Placeholder 2"/>
          <p:cNvSpPr>
            <a:spLocks noGrp="1"/>
          </p:cNvSpPr>
          <p:nvPr>
            <p:ph sz="half" idx="1"/>
          </p:nvPr>
        </p:nvSpPr>
        <p:spPr>
          <a:xfrm>
            <a:off x="791607" y="1825625"/>
            <a:ext cx="5181600" cy="4351338"/>
          </a:xfrm>
        </p:spPr>
        <p:txBody>
          <a:bodyPr/>
          <a:lstStyle/>
          <a:p>
            <a:pPr eaLnBrk="1" hangingPunct="1"/>
            <a:r>
              <a:rPr lang="en-GB" err="1"/>
              <a:t>Tasg</a:t>
            </a:r>
            <a:r>
              <a:rPr lang="en-GB"/>
              <a:t> </a:t>
            </a:r>
            <a:r>
              <a:rPr lang="en-GB" err="1"/>
              <a:t>ysgrifenedig</a:t>
            </a:r>
            <a:r>
              <a:rPr lang="en-GB"/>
              <a:t> </a:t>
            </a:r>
            <a:r>
              <a:rPr lang="en-GB" err="1"/>
              <a:t>yw</a:t>
            </a:r>
            <a:r>
              <a:rPr lang="en-GB"/>
              <a:t> </a:t>
            </a:r>
            <a:r>
              <a:rPr lang="en-GB" err="1"/>
              <a:t>adolygiad</a:t>
            </a:r>
            <a:r>
              <a:rPr lang="en-GB"/>
              <a:t> </a:t>
            </a:r>
            <a:r>
              <a:rPr lang="en-GB" err="1"/>
              <a:t>sy'n</a:t>
            </a:r>
            <a:r>
              <a:rPr lang="en-GB"/>
              <a:t> </a:t>
            </a:r>
            <a:r>
              <a:rPr lang="en-GB" err="1"/>
              <a:t>gofyn</a:t>
            </a:r>
            <a:r>
              <a:rPr lang="en-GB"/>
              <a:t> </a:t>
            </a:r>
            <a:r>
              <a:rPr lang="en-GB" err="1"/>
              <a:t>ichi</a:t>
            </a:r>
            <a:r>
              <a:rPr lang="en-GB"/>
              <a:t> </a:t>
            </a:r>
            <a:r>
              <a:rPr lang="en-GB" err="1"/>
              <a:t>grynhoi</a:t>
            </a:r>
            <a:r>
              <a:rPr lang="en-GB"/>
              <a:t> a </a:t>
            </a:r>
            <a:r>
              <a:rPr lang="en-GB" err="1"/>
              <a:t>gwerthuso</a:t>
            </a:r>
            <a:r>
              <a:rPr lang="en-GB"/>
              <a:t> </a:t>
            </a:r>
            <a:r>
              <a:rPr lang="en-GB" err="1"/>
              <a:t>testun</a:t>
            </a:r>
            <a:r>
              <a:rPr lang="en-GB"/>
              <a:t>.</a:t>
            </a:r>
          </a:p>
          <a:p>
            <a:pPr eaLnBrk="1" hangingPunct="1"/>
            <a:endParaRPr lang="en-GB"/>
          </a:p>
          <a:p>
            <a:pPr eaLnBrk="1" hangingPunct="1"/>
            <a:r>
              <a:rPr lang="en-GB" err="1"/>
              <a:t>Mae'n</a:t>
            </a:r>
            <a:r>
              <a:rPr lang="en-GB"/>
              <a:t> </a:t>
            </a:r>
            <a:r>
              <a:rPr lang="en-GB" err="1"/>
              <a:t>gofyn</a:t>
            </a:r>
            <a:r>
              <a:rPr lang="en-GB"/>
              <a:t> </a:t>
            </a:r>
            <a:r>
              <a:rPr lang="en-GB" err="1"/>
              <a:t>ichi</a:t>
            </a:r>
            <a:r>
              <a:rPr lang="en-GB"/>
              <a:t> </a:t>
            </a:r>
            <a:r>
              <a:rPr lang="en-GB" err="1"/>
              <a:t>ddarllen</a:t>
            </a:r>
            <a:r>
              <a:rPr lang="en-GB"/>
              <a:t> y </a:t>
            </a:r>
            <a:r>
              <a:rPr lang="en-GB" err="1"/>
              <a:t>testun</a:t>
            </a:r>
            <a:r>
              <a:rPr lang="en-GB"/>
              <a:t> a </a:t>
            </a:r>
            <a:r>
              <a:rPr lang="en-GB" err="1"/>
              <a:t>ddewiswyd</a:t>
            </a:r>
            <a:r>
              <a:rPr lang="en-GB"/>
              <a:t> </a:t>
            </a:r>
            <a:r>
              <a:rPr lang="en-GB" err="1"/>
              <a:t>yn</a:t>
            </a:r>
            <a:r>
              <a:rPr lang="en-GB"/>
              <a:t> </a:t>
            </a:r>
            <a:r>
              <a:rPr lang="en-GB" err="1"/>
              <a:t>fanwl</a:t>
            </a:r>
            <a:r>
              <a:rPr lang="en-GB"/>
              <a:t> </a:t>
            </a:r>
            <a:r>
              <a:rPr lang="en-GB" err="1"/>
              <a:t>fel</a:t>
            </a:r>
            <a:r>
              <a:rPr lang="en-GB"/>
              <a:t> y </a:t>
            </a:r>
            <a:r>
              <a:rPr lang="en-GB" err="1"/>
              <a:t>gallwch</a:t>
            </a:r>
            <a:r>
              <a:rPr lang="en-GB"/>
              <a:t> </a:t>
            </a:r>
            <a:r>
              <a:rPr lang="en-GB" err="1"/>
              <a:t>gyflwyno</a:t>
            </a:r>
            <a:r>
              <a:rPr lang="en-GB"/>
              <a:t> </a:t>
            </a:r>
            <a:r>
              <a:rPr lang="en-GB" err="1"/>
              <a:t>gwerthusiad</a:t>
            </a:r>
            <a:r>
              <a:rPr lang="en-GB"/>
              <a:t> teg a </a:t>
            </a:r>
            <a:r>
              <a:rPr lang="en-GB" err="1"/>
              <a:t>rhesymol</a:t>
            </a:r>
            <a:r>
              <a:rPr lang="en-GB"/>
              <a:t> </a:t>
            </a:r>
            <a:r>
              <a:rPr lang="en-GB" err="1"/>
              <a:t>o'r</a:t>
            </a:r>
            <a:r>
              <a:rPr lang="en-GB"/>
              <a:t> </a:t>
            </a:r>
            <a:r>
              <a:rPr lang="en-GB" err="1"/>
              <a:t>testun</a:t>
            </a:r>
            <a:r>
              <a:rPr lang="en-GB"/>
              <a:t> a </a:t>
            </a:r>
            <a:r>
              <a:rPr lang="en-GB" err="1"/>
              <a:t>ddewiswyd</a:t>
            </a:r>
            <a:r>
              <a:rPr lang="en-GB"/>
              <a:t>.</a:t>
            </a:r>
          </a:p>
        </p:txBody>
      </p:sp>
      <p:sp>
        <p:nvSpPr>
          <p:cNvPr id="2" name="Content Placeholder 1">
            <a:extLst>
              <a:ext uri="{FF2B5EF4-FFF2-40B4-BE49-F238E27FC236}">
                <a16:creationId xmlns:a16="http://schemas.microsoft.com/office/drawing/2014/main" id="{AC61DCC6-DC2E-05C1-CD02-9A63AE0352C4}"/>
              </a:ext>
            </a:extLst>
          </p:cNvPr>
          <p:cNvSpPr>
            <a:spLocks noGrp="1"/>
          </p:cNvSpPr>
          <p:nvPr>
            <p:ph sz="half" idx="2"/>
          </p:nvPr>
        </p:nvSpPr>
        <p:spPr/>
        <p:txBody>
          <a:bodyPr/>
          <a:lstStyle/>
          <a:p>
            <a:pPr eaLnBrk="1" hangingPunct="1"/>
            <a:r>
              <a:rPr lang="en-GB" sz="2800">
                <a:solidFill>
                  <a:schemeClr val="accent6">
                    <a:lumMod val="75000"/>
                  </a:schemeClr>
                </a:solidFill>
              </a:rPr>
              <a:t>A review is a written task that asks you to summarise and evaluate a text.</a:t>
            </a:r>
          </a:p>
          <a:p>
            <a:pPr eaLnBrk="1" hangingPunct="1"/>
            <a:endParaRPr lang="en-GB" sz="2800">
              <a:solidFill>
                <a:schemeClr val="accent6">
                  <a:lumMod val="75000"/>
                </a:schemeClr>
              </a:solidFill>
            </a:endParaRPr>
          </a:p>
          <a:p>
            <a:pPr eaLnBrk="1" hangingPunct="1"/>
            <a:r>
              <a:rPr lang="en-GB" sz="2800">
                <a:solidFill>
                  <a:schemeClr val="accent6">
                    <a:lumMod val="75000"/>
                  </a:schemeClr>
                </a:solidFill>
              </a:rPr>
              <a:t>It requires you to read the selected text in detail so that you can present a fair and reasonable evaluation of the selected text.</a:t>
            </a:r>
          </a:p>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a:xfrm>
            <a:off x="307369" y="-3032"/>
            <a:ext cx="11046431" cy="1325563"/>
          </a:xfrm>
        </p:spPr>
        <p:txBody>
          <a:bodyPr/>
          <a:lstStyle/>
          <a:p>
            <a:pPr eaLnBrk="1" hangingPunct="1"/>
            <a:r>
              <a:rPr lang="en-GB" sz="4000" dirty="0" err="1"/>
              <a:t>Adolygu</a:t>
            </a:r>
            <a:r>
              <a:rPr lang="en-GB" sz="4000" dirty="0"/>
              <a:t> </a:t>
            </a:r>
            <a:r>
              <a:rPr lang="en-GB" sz="4000" dirty="0" err="1"/>
              <a:t>Cyfnodolion</a:t>
            </a:r>
            <a:br>
              <a:rPr lang="en-GB" sz="4000" dirty="0"/>
            </a:br>
            <a:r>
              <a:rPr lang="en-GB" sz="4000" dirty="0">
                <a:solidFill>
                  <a:schemeClr val="accent6">
                    <a:lumMod val="75000"/>
                  </a:schemeClr>
                </a:solidFill>
              </a:rPr>
              <a:t>Reviewing Journals</a:t>
            </a:r>
            <a:endParaRPr lang="cy-GB" sz="4000">
              <a:solidFill>
                <a:schemeClr val="accent6">
                  <a:lumMod val="75000"/>
                </a:schemeClr>
              </a:solidFill>
              <a:cs typeface="Arial"/>
            </a:endParaRPr>
          </a:p>
        </p:txBody>
      </p:sp>
      <p:sp>
        <p:nvSpPr>
          <p:cNvPr id="16386" name="Content Placeholder 2"/>
          <p:cNvSpPr>
            <a:spLocks noGrp="1"/>
          </p:cNvSpPr>
          <p:nvPr>
            <p:ph sz="half" idx="1"/>
          </p:nvPr>
        </p:nvSpPr>
        <p:spPr>
          <a:xfrm>
            <a:off x="119009" y="1431784"/>
            <a:ext cx="5960722" cy="4745179"/>
          </a:xfrm>
        </p:spPr>
        <p:txBody>
          <a:bodyPr vert="horz" lIns="91440" tIns="45720" rIns="91440" bIns="45720" rtlCol="0" anchor="t">
            <a:noAutofit/>
          </a:bodyPr>
          <a:lstStyle/>
          <a:p>
            <a:pPr eaLnBrk="1" hangingPunct="1"/>
            <a:r>
              <a:rPr lang="en-GB" sz="2000" err="1"/>
              <a:t>Mae'n</a:t>
            </a:r>
            <a:r>
              <a:rPr lang="en-GB" sz="2000" dirty="0"/>
              <a:t> </a:t>
            </a:r>
            <a:r>
              <a:rPr lang="en-GB" sz="2000" err="1"/>
              <a:t>golygu</a:t>
            </a:r>
            <a:r>
              <a:rPr lang="en-GB" sz="2000" dirty="0"/>
              <a:t> </a:t>
            </a:r>
            <a:r>
              <a:rPr lang="en-GB" sz="2000" err="1"/>
              <a:t>meddwl</a:t>
            </a:r>
            <a:r>
              <a:rPr lang="en-GB" sz="2000" dirty="0"/>
              <a:t> ac </a:t>
            </a:r>
            <a:r>
              <a:rPr lang="en-GB" sz="2000" err="1"/>
              <a:t>ysgrifennu'n</a:t>
            </a:r>
            <a:r>
              <a:rPr lang="en-GB" sz="2000" dirty="0"/>
              <a:t> </a:t>
            </a:r>
            <a:r>
              <a:rPr lang="en-GB" sz="2000" err="1"/>
              <a:t>feirniadol</a:t>
            </a:r>
            <a:r>
              <a:rPr lang="en-GB" sz="2000" dirty="0"/>
              <a:t>.</a:t>
            </a:r>
            <a:endParaRPr lang="en-GB" sz="2000" dirty="0">
              <a:cs typeface="Arial"/>
            </a:endParaRPr>
          </a:p>
          <a:p>
            <a:pPr eaLnBrk="1" hangingPunct="1"/>
            <a:r>
              <a:rPr lang="en-GB" sz="2000" err="1"/>
              <a:t>Nid</a:t>
            </a:r>
            <a:r>
              <a:rPr lang="en-GB" sz="2000" dirty="0"/>
              <a:t> </a:t>
            </a:r>
            <a:r>
              <a:rPr lang="en-GB" sz="2000" err="1"/>
              <a:t>yw</a:t>
            </a:r>
            <a:r>
              <a:rPr lang="en-GB" sz="2000" dirty="0"/>
              <a:t> bod </a:t>
            </a:r>
            <a:r>
              <a:rPr lang="en-GB" sz="2000" err="1"/>
              <a:t>yn</a:t>
            </a:r>
            <a:r>
              <a:rPr lang="en-GB" sz="2000" dirty="0"/>
              <a:t> </a:t>
            </a:r>
            <a:r>
              <a:rPr lang="en-GB" sz="2000" err="1"/>
              <a:t>feirniadol</a:t>
            </a:r>
            <a:r>
              <a:rPr lang="en-GB" sz="2000" dirty="0"/>
              <a:t> </a:t>
            </a:r>
            <a:r>
              <a:rPr lang="en-GB" sz="2000" err="1"/>
              <a:t>yn</a:t>
            </a:r>
            <a:r>
              <a:rPr lang="en-GB" sz="2000" dirty="0"/>
              <a:t> </a:t>
            </a:r>
            <a:r>
              <a:rPr lang="en-GB" sz="2000" err="1"/>
              <a:t>golygu</a:t>
            </a:r>
            <a:r>
              <a:rPr lang="en-GB" sz="2000" dirty="0"/>
              <a:t> </a:t>
            </a:r>
            <a:r>
              <a:rPr lang="en-GB" sz="2000" err="1"/>
              <a:t>beirniadu</a:t>
            </a:r>
            <a:r>
              <a:rPr lang="en-GB" sz="2000" dirty="0"/>
              <a:t> </a:t>
            </a:r>
            <a:r>
              <a:rPr lang="en-GB" sz="2000" err="1"/>
              <a:t>mewn</a:t>
            </a:r>
            <a:r>
              <a:rPr lang="en-GB" sz="2000" dirty="0"/>
              <a:t> </a:t>
            </a:r>
            <a:r>
              <a:rPr lang="en-GB" sz="2000" err="1"/>
              <a:t>modd</a:t>
            </a:r>
            <a:r>
              <a:rPr lang="en-GB" sz="2000" dirty="0"/>
              <a:t> </a:t>
            </a:r>
            <a:r>
              <a:rPr lang="en-GB" sz="2000" err="1"/>
              <a:t>negyddol</a:t>
            </a:r>
            <a:r>
              <a:rPr lang="en-GB" sz="2000" dirty="0"/>
              <a:t>.</a:t>
            </a:r>
            <a:endParaRPr lang="en-GB" sz="2000" dirty="0">
              <a:cs typeface="Arial"/>
            </a:endParaRPr>
          </a:p>
          <a:p>
            <a:pPr eaLnBrk="1" hangingPunct="1"/>
            <a:r>
              <a:rPr lang="en-GB" sz="2000" dirty="0"/>
              <a:t>Yn </a:t>
            </a:r>
            <a:r>
              <a:rPr lang="en-GB" sz="2000" err="1"/>
              <a:t>hytrach</a:t>
            </a:r>
            <a:r>
              <a:rPr lang="en-GB" sz="2000" dirty="0"/>
              <a:t> </a:t>
            </a:r>
            <a:r>
              <a:rPr lang="en-GB" sz="2000" err="1"/>
              <a:t>mae'n</a:t>
            </a:r>
            <a:r>
              <a:rPr lang="en-GB" sz="2000" dirty="0"/>
              <a:t> </a:t>
            </a:r>
            <a:r>
              <a:rPr lang="en-GB" sz="2000" err="1"/>
              <a:t>gofyn</a:t>
            </a:r>
            <a:r>
              <a:rPr lang="en-GB" sz="2000" dirty="0"/>
              <a:t> </a:t>
            </a:r>
            <a:r>
              <a:rPr lang="en-GB" sz="2000" err="1"/>
              <a:t>i</a:t>
            </a:r>
            <a:r>
              <a:rPr lang="en-GB" sz="2000" dirty="0"/>
              <a:t> chi </a:t>
            </a:r>
            <a:r>
              <a:rPr lang="en-GB" sz="2000" err="1"/>
              <a:t>gwestiynu'r</a:t>
            </a:r>
            <a:r>
              <a:rPr lang="en-GB" sz="2000" dirty="0"/>
              <a:t> </a:t>
            </a:r>
            <a:r>
              <a:rPr lang="en-GB" sz="2000" err="1"/>
              <a:t>wybodaeth</a:t>
            </a:r>
            <a:r>
              <a:rPr lang="en-GB" sz="2000" dirty="0"/>
              <a:t> </a:t>
            </a:r>
            <a:r>
              <a:rPr lang="en-GB" sz="2000" err="1"/>
              <a:t>a'r</a:t>
            </a:r>
            <a:r>
              <a:rPr lang="en-GB" sz="2000" dirty="0"/>
              <a:t> </a:t>
            </a:r>
            <a:r>
              <a:rPr lang="en-GB" sz="2000" err="1"/>
              <a:t>farn</a:t>
            </a:r>
            <a:r>
              <a:rPr lang="en-GB" sz="2000" dirty="0"/>
              <a:t> </a:t>
            </a:r>
            <a:r>
              <a:rPr lang="en-GB" sz="2000" err="1"/>
              <a:t>mewn</a:t>
            </a:r>
            <a:r>
              <a:rPr lang="en-GB" sz="2000" dirty="0"/>
              <a:t> </a:t>
            </a:r>
            <a:r>
              <a:rPr lang="en-GB" sz="2000" err="1"/>
              <a:t>testun</a:t>
            </a:r>
            <a:r>
              <a:rPr lang="en-GB" sz="2000" dirty="0"/>
              <a:t> a </a:t>
            </a:r>
            <a:r>
              <a:rPr lang="en-GB" sz="2000" err="1"/>
              <a:t>chyflwyno</a:t>
            </a:r>
            <a:r>
              <a:rPr lang="en-GB" sz="2000" dirty="0"/>
              <a:t> </a:t>
            </a:r>
            <a:r>
              <a:rPr lang="en-GB" sz="2000" err="1"/>
              <a:t>eich</a:t>
            </a:r>
            <a:r>
              <a:rPr lang="en-GB" sz="2000" dirty="0"/>
              <a:t> </a:t>
            </a:r>
            <a:r>
              <a:rPr lang="en-GB" sz="2000" err="1"/>
              <a:t>gwerthusiad</a:t>
            </a:r>
            <a:r>
              <a:rPr lang="en-GB" sz="2000" dirty="0"/>
              <a:t> neu </a:t>
            </a:r>
            <a:r>
              <a:rPr lang="en-GB" sz="2000" err="1"/>
              <a:t>farn</a:t>
            </a:r>
            <a:r>
              <a:rPr lang="en-GB" sz="2000" dirty="0"/>
              <a:t> </a:t>
            </a:r>
            <a:r>
              <a:rPr lang="en-GB" sz="2000" err="1"/>
              <a:t>o'r</a:t>
            </a:r>
            <a:r>
              <a:rPr lang="en-GB" sz="2000" dirty="0"/>
              <a:t> </a:t>
            </a:r>
            <a:r>
              <a:rPr lang="en-GB" sz="2000" err="1"/>
              <a:t>testun</a:t>
            </a:r>
            <a:r>
              <a:rPr lang="en-GB" sz="2000" dirty="0"/>
              <a:t>.</a:t>
            </a:r>
            <a:endParaRPr lang="en-GB" sz="2000" dirty="0">
              <a:cs typeface="Arial"/>
            </a:endParaRPr>
          </a:p>
          <a:p>
            <a:pPr eaLnBrk="1" hangingPunct="1"/>
            <a:r>
              <a:rPr lang="en-GB" sz="2000" dirty="0"/>
              <a:t>I </a:t>
            </a:r>
            <a:r>
              <a:rPr lang="en-GB" sz="2000" err="1"/>
              <a:t>wneud</a:t>
            </a:r>
            <a:r>
              <a:rPr lang="en-GB" sz="2000" dirty="0"/>
              <a:t> </a:t>
            </a:r>
            <a:r>
              <a:rPr lang="en-GB" sz="2000" err="1"/>
              <a:t>hyn</a:t>
            </a:r>
            <a:r>
              <a:rPr lang="en-GB" sz="2000" dirty="0"/>
              <a:t> </a:t>
            </a:r>
            <a:r>
              <a:rPr lang="en-GB" sz="2000" err="1"/>
              <a:t>yn</a:t>
            </a:r>
            <a:r>
              <a:rPr lang="en-GB" sz="2000" dirty="0"/>
              <a:t> </a:t>
            </a:r>
            <a:r>
              <a:rPr lang="en-GB" sz="2000" err="1"/>
              <a:t>dda</a:t>
            </a:r>
            <a:r>
              <a:rPr lang="en-GB" sz="2000" dirty="0"/>
              <a:t>, </a:t>
            </a:r>
            <a:r>
              <a:rPr lang="en-GB" sz="2000" err="1"/>
              <a:t>dylech</a:t>
            </a:r>
            <a:r>
              <a:rPr lang="en-GB" sz="2000" dirty="0"/>
              <a:t> </a:t>
            </a:r>
            <a:r>
              <a:rPr lang="en-GB" sz="2000" err="1"/>
              <a:t>geisio</a:t>
            </a:r>
            <a:r>
              <a:rPr lang="en-GB" sz="2000" dirty="0"/>
              <a:t> </a:t>
            </a:r>
            <a:r>
              <a:rPr lang="en-GB" sz="2000" err="1"/>
              <a:t>deall</a:t>
            </a:r>
            <a:r>
              <a:rPr lang="en-GB" sz="2000" dirty="0"/>
              <a:t> y </a:t>
            </a:r>
            <a:r>
              <a:rPr lang="en-GB" sz="2000" err="1"/>
              <a:t>pwnc</a:t>
            </a:r>
            <a:r>
              <a:rPr lang="en-GB" sz="2000" dirty="0"/>
              <a:t> o </a:t>
            </a:r>
            <a:r>
              <a:rPr lang="en-GB" sz="2000" err="1"/>
              <a:t>wahanol</a:t>
            </a:r>
            <a:r>
              <a:rPr lang="en-GB" sz="2000" dirty="0"/>
              <a:t> </a:t>
            </a:r>
            <a:r>
              <a:rPr lang="en-GB" sz="2000" err="1"/>
              <a:t>safbwyntiau</a:t>
            </a:r>
            <a:r>
              <a:rPr lang="en-GB" sz="2000" dirty="0"/>
              <a:t>, </a:t>
            </a:r>
            <a:r>
              <a:rPr lang="en-GB" sz="2000" err="1"/>
              <a:t>damcaniaethau</a:t>
            </a:r>
            <a:r>
              <a:rPr lang="en-GB" sz="2000" dirty="0"/>
              <a:t>, </a:t>
            </a:r>
            <a:r>
              <a:rPr lang="en-GB" sz="2000" err="1"/>
              <a:t>ymagweddau</a:t>
            </a:r>
            <a:r>
              <a:rPr lang="en-GB" sz="2000" dirty="0"/>
              <a:t> a </a:t>
            </a:r>
            <a:r>
              <a:rPr lang="en-GB" sz="2000" err="1"/>
              <a:t>fframweithiau</a:t>
            </a:r>
            <a:r>
              <a:rPr lang="en-GB" sz="2000" dirty="0"/>
              <a:t>.</a:t>
            </a:r>
            <a:endParaRPr lang="en-GB" sz="2000" dirty="0">
              <a:cs typeface="Arial"/>
            </a:endParaRPr>
          </a:p>
          <a:p>
            <a:pPr eaLnBrk="1" hangingPunct="1"/>
            <a:r>
              <a:rPr lang="en-GB" sz="2000" err="1"/>
              <a:t>Efallai</a:t>
            </a:r>
            <a:r>
              <a:rPr lang="en-GB" sz="2000" dirty="0"/>
              <a:t> y </a:t>
            </a:r>
            <a:r>
              <a:rPr lang="en-GB" sz="2000" err="1"/>
              <a:t>bydd</a:t>
            </a:r>
            <a:r>
              <a:rPr lang="en-GB" sz="2000" dirty="0"/>
              <a:t> </a:t>
            </a:r>
            <a:r>
              <a:rPr lang="en-GB" sz="2000" err="1"/>
              <a:t>eich</a:t>
            </a:r>
            <a:r>
              <a:rPr lang="en-GB" sz="2000" dirty="0"/>
              <a:t> </a:t>
            </a:r>
            <a:r>
              <a:rPr lang="en-GB" sz="2000" err="1"/>
              <a:t>profiadau</a:t>
            </a:r>
            <a:r>
              <a:rPr lang="en-GB" sz="2000" dirty="0"/>
              <a:t> </a:t>
            </a:r>
            <a:r>
              <a:rPr lang="en-GB" sz="2000" err="1"/>
              <a:t>a'ch</a:t>
            </a:r>
            <a:r>
              <a:rPr lang="en-GB" sz="2000" dirty="0"/>
              <a:t> </a:t>
            </a:r>
            <a:r>
              <a:rPr lang="en-GB" sz="2000" err="1"/>
              <a:t>ymarfer</a:t>
            </a:r>
            <a:r>
              <a:rPr lang="en-GB" sz="2000" dirty="0"/>
              <a:t> </a:t>
            </a:r>
            <a:r>
              <a:rPr lang="en-GB" sz="2000" err="1"/>
              <a:t>yn</a:t>
            </a:r>
            <a:r>
              <a:rPr lang="en-GB" sz="2000" dirty="0"/>
              <a:t> </a:t>
            </a:r>
            <a:r>
              <a:rPr lang="en-GB" sz="2000" err="1"/>
              <a:t>llywio</a:t>
            </a:r>
            <a:r>
              <a:rPr lang="en-GB" sz="2000" dirty="0"/>
              <a:t> </a:t>
            </a:r>
            <a:r>
              <a:rPr lang="en-GB" sz="2000" err="1"/>
              <a:t>eich</a:t>
            </a:r>
            <a:r>
              <a:rPr lang="en-GB" sz="2000" dirty="0"/>
              <a:t> barn </a:t>
            </a:r>
            <a:r>
              <a:rPr lang="en-GB" sz="2000" err="1"/>
              <a:t>a'ch</a:t>
            </a:r>
            <a:r>
              <a:rPr lang="en-GB" sz="2000" dirty="0"/>
              <a:t> </a:t>
            </a:r>
            <a:r>
              <a:rPr lang="en-GB" sz="2000" err="1"/>
              <a:t>safbwyntiau</a:t>
            </a:r>
            <a:r>
              <a:rPr lang="en-GB" sz="2000" dirty="0"/>
              <a:t>.</a:t>
            </a:r>
            <a:endParaRPr lang="en-GB" sz="2000" dirty="0">
              <a:cs typeface="Arial"/>
            </a:endParaRPr>
          </a:p>
          <a:p>
            <a:pPr eaLnBrk="1" hangingPunct="1"/>
            <a:r>
              <a:rPr lang="en-GB" sz="2000" dirty="0"/>
              <a:t>2 </a:t>
            </a:r>
            <a:r>
              <a:rPr lang="en-GB" sz="2000" err="1"/>
              <a:t>Adolygiad</a:t>
            </a:r>
            <a:r>
              <a:rPr lang="en-GB" sz="2000" dirty="0"/>
              <a:t> = 2 </a:t>
            </a:r>
            <a:r>
              <a:rPr lang="en-GB" sz="2000" err="1"/>
              <a:t>safbwynt</a:t>
            </a:r>
            <a:r>
              <a:rPr lang="en-GB" sz="2000" dirty="0"/>
              <a:t> </a:t>
            </a:r>
            <a:r>
              <a:rPr lang="en-GB" sz="2000" err="1"/>
              <a:t>gwahanol</a:t>
            </a:r>
            <a:r>
              <a:rPr lang="en-GB" sz="2000" dirty="0"/>
              <a:t>.</a:t>
            </a:r>
            <a:endParaRPr lang="en-GB" sz="2000" dirty="0">
              <a:cs typeface="Arial"/>
            </a:endParaRPr>
          </a:p>
        </p:txBody>
      </p:sp>
      <p:sp>
        <p:nvSpPr>
          <p:cNvPr id="2" name="Content Placeholder 1">
            <a:extLst>
              <a:ext uri="{FF2B5EF4-FFF2-40B4-BE49-F238E27FC236}">
                <a16:creationId xmlns:a16="http://schemas.microsoft.com/office/drawing/2014/main" id="{28AB3E3B-94D0-AB05-A0EE-8C8ABD765E5D}"/>
              </a:ext>
            </a:extLst>
          </p:cNvPr>
          <p:cNvSpPr>
            <a:spLocks noGrp="1"/>
          </p:cNvSpPr>
          <p:nvPr>
            <p:ph sz="half" idx="2"/>
          </p:nvPr>
        </p:nvSpPr>
        <p:spPr>
          <a:xfrm>
            <a:off x="6078020" y="1431783"/>
            <a:ext cx="5926476" cy="4377023"/>
          </a:xfrm>
        </p:spPr>
        <p:txBody>
          <a:bodyPr vert="horz" lIns="91440" tIns="45720" rIns="91440" bIns="45720" rtlCol="0" anchor="t">
            <a:noAutofit/>
          </a:bodyPr>
          <a:lstStyle/>
          <a:p>
            <a:pPr eaLnBrk="1" hangingPunct="1"/>
            <a:r>
              <a:rPr lang="en-GB" sz="2000" dirty="0">
                <a:solidFill>
                  <a:schemeClr val="accent6">
                    <a:lumMod val="75000"/>
                  </a:schemeClr>
                </a:solidFill>
              </a:rPr>
              <a:t>It means thinking and writing critically.</a:t>
            </a:r>
            <a:endParaRPr lang="en-GB" sz="2000" dirty="0">
              <a:solidFill>
                <a:schemeClr val="accent6">
                  <a:lumMod val="75000"/>
                </a:schemeClr>
              </a:solidFill>
              <a:cs typeface="Arial"/>
            </a:endParaRPr>
          </a:p>
          <a:p>
            <a:pPr eaLnBrk="1" hangingPunct="1"/>
            <a:r>
              <a:rPr lang="en-GB" sz="2000" dirty="0">
                <a:solidFill>
                  <a:schemeClr val="accent6">
                    <a:lumMod val="75000"/>
                  </a:schemeClr>
                </a:solidFill>
              </a:rPr>
              <a:t>Being critical does not mean to criticise in a negative manner.</a:t>
            </a:r>
            <a:endParaRPr lang="en-GB" sz="2000" dirty="0">
              <a:solidFill>
                <a:schemeClr val="accent6">
                  <a:lumMod val="75000"/>
                </a:schemeClr>
              </a:solidFill>
              <a:cs typeface="Arial"/>
            </a:endParaRPr>
          </a:p>
          <a:p>
            <a:pPr eaLnBrk="1" hangingPunct="1"/>
            <a:r>
              <a:rPr lang="en-GB" sz="2000" dirty="0">
                <a:solidFill>
                  <a:schemeClr val="accent6">
                    <a:lumMod val="75000"/>
                  </a:schemeClr>
                </a:solidFill>
              </a:rPr>
              <a:t>Rather it requires you to </a:t>
            </a:r>
            <a:r>
              <a:rPr lang="en-GB" sz="2000" u="sng" dirty="0">
                <a:solidFill>
                  <a:schemeClr val="accent6">
                    <a:lumMod val="75000"/>
                  </a:schemeClr>
                </a:solidFill>
              </a:rPr>
              <a:t>question</a:t>
            </a:r>
            <a:r>
              <a:rPr lang="en-GB" sz="2000" dirty="0">
                <a:solidFill>
                  <a:schemeClr val="accent6">
                    <a:lumMod val="75000"/>
                  </a:schemeClr>
                </a:solidFill>
              </a:rPr>
              <a:t> the information and opinions in a text and present your </a:t>
            </a:r>
            <a:r>
              <a:rPr lang="en-GB" sz="2000" u="sng" dirty="0">
                <a:solidFill>
                  <a:schemeClr val="accent6">
                    <a:lumMod val="75000"/>
                  </a:schemeClr>
                </a:solidFill>
              </a:rPr>
              <a:t>evaluation or judgement </a:t>
            </a:r>
            <a:r>
              <a:rPr lang="en-GB" sz="2000" dirty="0">
                <a:solidFill>
                  <a:schemeClr val="accent6">
                    <a:lumMod val="75000"/>
                  </a:schemeClr>
                </a:solidFill>
              </a:rPr>
              <a:t>of the text.</a:t>
            </a:r>
            <a:endParaRPr lang="en-GB" sz="2000" dirty="0">
              <a:solidFill>
                <a:schemeClr val="accent6">
                  <a:lumMod val="75000"/>
                </a:schemeClr>
              </a:solidFill>
              <a:cs typeface="Arial"/>
            </a:endParaRPr>
          </a:p>
          <a:p>
            <a:pPr eaLnBrk="1" hangingPunct="1"/>
            <a:r>
              <a:rPr lang="en-GB" sz="2000" dirty="0">
                <a:solidFill>
                  <a:schemeClr val="accent6">
                    <a:lumMod val="75000"/>
                  </a:schemeClr>
                </a:solidFill>
              </a:rPr>
              <a:t>To do this well, you should attempt to understand the topic from different perspectives, theories, approaches and frameworks.</a:t>
            </a:r>
            <a:endParaRPr lang="en-GB" sz="2000" dirty="0">
              <a:solidFill>
                <a:schemeClr val="accent6">
                  <a:lumMod val="75000"/>
                </a:schemeClr>
              </a:solidFill>
              <a:cs typeface="Arial"/>
            </a:endParaRPr>
          </a:p>
          <a:p>
            <a:pPr eaLnBrk="1" hangingPunct="1"/>
            <a:r>
              <a:rPr lang="en-GB" sz="2000" dirty="0">
                <a:solidFill>
                  <a:schemeClr val="accent6">
                    <a:lumMod val="75000"/>
                  </a:schemeClr>
                </a:solidFill>
              </a:rPr>
              <a:t>Your experiences and practice may inform your opinions and perspectives.</a:t>
            </a:r>
            <a:endParaRPr lang="en-GB" sz="2000" dirty="0">
              <a:solidFill>
                <a:schemeClr val="accent6">
                  <a:lumMod val="75000"/>
                </a:schemeClr>
              </a:solidFill>
              <a:cs typeface="Arial"/>
            </a:endParaRPr>
          </a:p>
          <a:p>
            <a:pPr eaLnBrk="1" hangingPunct="1"/>
            <a:r>
              <a:rPr lang="en-GB" sz="2000" dirty="0">
                <a:solidFill>
                  <a:schemeClr val="accent6">
                    <a:lumMod val="75000"/>
                  </a:schemeClr>
                </a:solidFill>
              </a:rPr>
              <a:t>2 Reviews = 2 different perspectives.</a:t>
            </a:r>
            <a:endParaRPr lang="en-GB" sz="2000" dirty="0">
              <a:solidFill>
                <a:schemeClr val="accent6">
                  <a:lumMod val="75000"/>
                </a:schemeClr>
              </a:solidFill>
              <a:cs typeface="Arial"/>
            </a:endParaRPr>
          </a:p>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pPr eaLnBrk="1" hangingPunct="1"/>
            <a:r>
              <a:rPr lang="en-GB" sz="4400" dirty="0"/>
              <a:t>Beth </a:t>
            </a:r>
            <a:r>
              <a:rPr lang="en-GB" sz="4400" err="1"/>
              <a:t>yw</a:t>
            </a:r>
            <a:r>
              <a:rPr lang="en-GB" sz="4400" dirty="0"/>
              <a:t> </a:t>
            </a:r>
            <a:r>
              <a:rPr lang="en-GB" sz="4400" err="1"/>
              <a:t>Cyfnodolyn</a:t>
            </a:r>
            <a:r>
              <a:rPr lang="en-GB" dirty="0"/>
              <a:t>?</a:t>
            </a:r>
            <a:br>
              <a:rPr lang="en-GB" dirty="0"/>
            </a:br>
            <a:r>
              <a:rPr lang="en-GB" dirty="0">
                <a:solidFill>
                  <a:schemeClr val="accent6">
                    <a:lumMod val="75000"/>
                  </a:schemeClr>
                </a:solidFill>
              </a:rPr>
              <a:t>What is a Journal? </a:t>
            </a:r>
            <a:r>
              <a:rPr lang="en-GB" b="1" dirty="0">
                <a:solidFill>
                  <a:schemeClr val="accent6">
                    <a:lumMod val="75000"/>
                  </a:schemeClr>
                </a:solidFill>
              </a:rPr>
              <a:t> </a:t>
            </a:r>
            <a:endParaRPr lang="cy-GB" b="1" dirty="0">
              <a:solidFill>
                <a:schemeClr val="accent6">
                  <a:lumMod val="75000"/>
                </a:schemeClr>
              </a:solidFill>
            </a:endParaRPr>
          </a:p>
        </p:txBody>
      </p:sp>
      <p:sp>
        <p:nvSpPr>
          <p:cNvPr id="18434" name="Content Placeholder 2"/>
          <p:cNvSpPr>
            <a:spLocks noGrp="1"/>
          </p:cNvSpPr>
          <p:nvPr>
            <p:ph sz="half" idx="1"/>
          </p:nvPr>
        </p:nvSpPr>
        <p:spPr>
          <a:xfrm>
            <a:off x="461481" y="1774255"/>
            <a:ext cx="5601127" cy="4402708"/>
          </a:xfrm>
        </p:spPr>
        <p:txBody>
          <a:bodyPr vert="horz" lIns="91440" tIns="45720" rIns="91440" bIns="45720" rtlCol="0" anchor="t">
            <a:normAutofit/>
          </a:bodyPr>
          <a:lstStyle/>
          <a:p>
            <a:pPr marL="0" indent="0" eaLnBrk="1" hangingPunct="1">
              <a:buNone/>
            </a:pPr>
            <a:r>
              <a:rPr lang="en-GB" sz="2000" dirty="0"/>
              <a:t>Beth </a:t>
            </a:r>
            <a:r>
              <a:rPr lang="en-GB" sz="2000" err="1"/>
              <a:t>yw</a:t>
            </a:r>
            <a:r>
              <a:rPr lang="en-GB" sz="2000" dirty="0"/>
              <a:t> </a:t>
            </a:r>
            <a:r>
              <a:rPr lang="en-GB" sz="2000" err="1"/>
              <a:t>Cyfnodolyn</a:t>
            </a:r>
            <a:r>
              <a:rPr lang="en-GB" sz="2000" dirty="0"/>
              <a:t>?</a:t>
            </a:r>
            <a:endParaRPr lang="en-GB" sz="2000" dirty="0">
              <a:cs typeface="Arial"/>
            </a:endParaRPr>
          </a:p>
          <a:p>
            <a:pPr eaLnBrk="1" hangingPunct="1"/>
            <a:r>
              <a:rPr lang="en-GB" sz="2000" err="1"/>
              <a:t>Cyfnodolion</a:t>
            </a:r>
            <a:r>
              <a:rPr lang="en-GB" sz="2000" dirty="0"/>
              <a:t> </a:t>
            </a:r>
            <a:r>
              <a:rPr lang="en-GB" sz="2000" err="1"/>
              <a:t>lle</a:t>
            </a:r>
            <a:r>
              <a:rPr lang="en-GB" sz="2000" dirty="0"/>
              <a:t> </a:t>
            </a:r>
            <a:r>
              <a:rPr lang="en-GB" sz="2000" err="1"/>
              <a:t>mae</a:t>
            </a:r>
            <a:r>
              <a:rPr lang="en-GB" sz="2000" dirty="0"/>
              <a:t> </a:t>
            </a:r>
            <a:r>
              <a:rPr lang="en-GB" sz="2000" err="1"/>
              <a:t>ymchwilwyr</a:t>
            </a:r>
            <a:r>
              <a:rPr lang="en-GB" sz="2000" dirty="0"/>
              <a:t> </a:t>
            </a:r>
            <a:r>
              <a:rPr lang="en-GB" sz="2000" err="1"/>
              <a:t>yn</a:t>
            </a:r>
            <a:r>
              <a:rPr lang="en-GB" sz="2000" dirty="0"/>
              <a:t> </a:t>
            </a:r>
            <a:r>
              <a:rPr lang="en-GB" sz="2000" err="1"/>
              <a:t>cyhoeddi</a:t>
            </a:r>
            <a:r>
              <a:rPr lang="en-GB" sz="2000" dirty="0"/>
              <a:t> </a:t>
            </a:r>
            <a:r>
              <a:rPr lang="en-GB" sz="2000" err="1"/>
              <a:t>erthyglau</a:t>
            </a:r>
            <a:r>
              <a:rPr lang="en-GB" sz="2000" dirty="0"/>
              <a:t> </a:t>
            </a:r>
            <a:r>
              <a:rPr lang="en-GB" sz="2000" err="1"/>
              <a:t>o'u</a:t>
            </a:r>
            <a:r>
              <a:rPr lang="en-GB" sz="2000" dirty="0"/>
              <a:t> </a:t>
            </a:r>
            <a:r>
              <a:rPr lang="en-GB" sz="2000" err="1"/>
              <a:t>gwaith</a:t>
            </a:r>
            <a:r>
              <a:rPr lang="en-GB" sz="2000" dirty="0"/>
              <a:t>.</a:t>
            </a:r>
            <a:endParaRPr lang="en-GB" sz="2000" dirty="0">
              <a:cs typeface="Arial"/>
            </a:endParaRPr>
          </a:p>
          <a:p>
            <a:pPr lvl="2"/>
            <a:r>
              <a:rPr lang="en-GB" err="1"/>
              <a:t>Adroddiadau</a:t>
            </a:r>
            <a:r>
              <a:rPr lang="en-GB" dirty="0"/>
              <a:t> </a:t>
            </a:r>
            <a:r>
              <a:rPr lang="en-GB" err="1"/>
              <a:t>Ymchwil</a:t>
            </a:r>
            <a:endParaRPr lang="en-GB">
              <a:cs typeface="Arial"/>
            </a:endParaRPr>
          </a:p>
          <a:p>
            <a:pPr lvl="2"/>
            <a:r>
              <a:rPr lang="en-GB" err="1"/>
              <a:t>Trafodaeth</a:t>
            </a:r>
            <a:r>
              <a:rPr lang="en-GB" dirty="0"/>
              <a:t>/</a:t>
            </a:r>
            <a:r>
              <a:rPr lang="en-GB" err="1"/>
              <a:t>Dadleuon</a:t>
            </a:r>
            <a:r>
              <a:rPr lang="en-GB" dirty="0"/>
              <a:t> </a:t>
            </a:r>
            <a:r>
              <a:rPr lang="en-GB" err="1"/>
              <a:t>Damcaniaethol</a:t>
            </a:r>
            <a:endParaRPr lang="en-GB">
              <a:cs typeface="Arial"/>
            </a:endParaRPr>
          </a:p>
          <a:p>
            <a:pPr lvl="2"/>
            <a:r>
              <a:rPr lang="en-GB" err="1"/>
              <a:t>Adolygiad</a:t>
            </a:r>
            <a:r>
              <a:rPr lang="en-GB" dirty="0"/>
              <a:t> o </a:t>
            </a:r>
            <a:r>
              <a:rPr lang="en-GB" err="1"/>
              <a:t>Lenyddiaeth</a:t>
            </a:r>
            <a:endParaRPr lang="en-GB">
              <a:cs typeface="Arial"/>
            </a:endParaRPr>
          </a:p>
          <a:p>
            <a:pPr lvl="2"/>
            <a:r>
              <a:rPr lang="en-GB" err="1"/>
              <a:t>Adolygiad</a:t>
            </a:r>
            <a:r>
              <a:rPr lang="en-GB" dirty="0"/>
              <a:t> o </a:t>
            </a:r>
            <a:r>
              <a:rPr lang="en-GB" err="1"/>
              <a:t>Astudiaeth</a:t>
            </a:r>
            <a:r>
              <a:rPr lang="en-GB" dirty="0"/>
              <a:t> </a:t>
            </a:r>
            <a:r>
              <a:rPr lang="en-GB" err="1"/>
              <a:t>arall</a:t>
            </a:r>
            <a:endParaRPr lang="en-GB">
              <a:cs typeface="Arial"/>
            </a:endParaRPr>
          </a:p>
          <a:p>
            <a:pPr eaLnBrk="1" hangingPunct="1"/>
            <a:r>
              <a:rPr lang="en-GB" sz="2000" err="1"/>
              <a:t>Adolygu</a:t>
            </a:r>
            <a:r>
              <a:rPr lang="en-GB" sz="2000" dirty="0"/>
              <a:t> </a:t>
            </a:r>
            <a:r>
              <a:rPr lang="en-GB" sz="2000" err="1"/>
              <a:t>gan</a:t>
            </a:r>
            <a:r>
              <a:rPr lang="en-GB" sz="2000" dirty="0"/>
              <a:t> </a:t>
            </a:r>
            <a:r>
              <a:rPr lang="en-GB" sz="2000" err="1"/>
              <a:t>Gymheiriaid</a:t>
            </a:r>
            <a:r>
              <a:rPr lang="en-GB" sz="2000" dirty="0"/>
              <a:t>.</a:t>
            </a:r>
            <a:endParaRPr lang="en-GB" sz="2000" dirty="0">
              <a:cs typeface="Arial"/>
            </a:endParaRPr>
          </a:p>
          <a:p>
            <a:pPr eaLnBrk="1" hangingPunct="1"/>
            <a:r>
              <a:rPr lang="en-GB" sz="2000" dirty="0"/>
              <a:t>Yn </a:t>
            </a:r>
            <a:r>
              <a:rPr lang="en-GB" sz="2000" err="1"/>
              <a:t>cael</a:t>
            </a:r>
            <a:r>
              <a:rPr lang="en-GB" sz="2000" dirty="0"/>
              <a:t> </a:t>
            </a:r>
            <a:r>
              <a:rPr lang="en-GB" sz="2000" err="1"/>
              <a:t>eu</a:t>
            </a:r>
            <a:r>
              <a:rPr lang="en-GB" sz="2000" dirty="0"/>
              <a:t> </a:t>
            </a:r>
            <a:r>
              <a:rPr lang="en-GB" sz="2000" err="1"/>
              <a:t>hystyried</a:t>
            </a:r>
            <a:r>
              <a:rPr lang="en-GB" sz="2000" dirty="0"/>
              <a:t> </a:t>
            </a:r>
            <a:r>
              <a:rPr lang="en-GB" sz="2000" err="1"/>
              <a:t>fel</a:t>
            </a:r>
            <a:r>
              <a:rPr lang="en-GB" sz="2000" dirty="0"/>
              <a:t> y </a:t>
            </a:r>
            <a:r>
              <a:rPr lang="en-GB" sz="2000" err="1"/>
              <a:t>Ffynonellau</a:t>
            </a:r>
            <a:r>
              <a:rPr lang="en-GB" sz="2000" dirty="0"/>
              <a:t> “</a:t>
            </a:r>
            <a:r>
              <a:rPr lang="en-GB" sz="2000" err="1"/>
              <a:t>Cryfaf</a:t>
            </a:r>
            <a:r>
              <a:rPr lang="en-GB" sz="2000" dirty="0"/>
              <a:t>”.</a:t>
            </a:r>
            <a:endParaRPr lang="en-GB" sz="2000" dirty="0">
              <a:cs typeface="Arial"/>
            </a:endParaRPr>
          </a:p>
          <a:p>
            <a:pPr lvl="1"/>
            <a:r>
              <a:rPr lang="en-GB" sz="2000" err="1"/>
              <a:t>Nid</a:t>
            </a:r>
            <a:r>
              <a:rPr lang="en-GB" sz="2000" dirty="0"/>
              <a:t> </a:t>
            </a:r>
            <a:r>
              <a:rPr lang="en-GB" sz="2000" err="1"/>
              <a:t>yw</a:t>
            </a:r>
            <a:r>
              <a:rPr lang="en-GB" sz="2000" dirty="0"/>
              <a:t> </a:t>
            </a:r>
            <a:r>
              <a:rPr lang="en-GB" sz="2000" err="1"/>
              <a:t>pob</a:t>
            </a:r>
            <a:r>
              <a:rPr lang="en-GB" sz="2000" dirty="0"/>
              <a:t> </a:t>
            </a:r>
            <a:r>
              <a:rPr lang="en-GB" sz="2000" err="1"/>
              <a:t>erthygl</a:t>
            </a:r>
            <a:r>
              <a:rPr lang="en-GB" sz="2000" dirty="0"/>
              <a:t> </a:t>
            </a:r>
            <a:r>
              <a:rPr lang="en-GB" sz="2000" err="1"/>
              <a:t>heb</a:t>
            </a:r>
            <a:r>
              <a:rPr lang="en-GB" sz="2000" dirty="0"/>
              <a:t> </a:t>
            </a:r>
            <a:r>
              <a:rPr lang="en-GB" sz="2000" err="1"/>
              <a:t>feirniadaeth</a:t>
            </a:r>
            <a:r>
              <a:rPr lang="en-GB" sz="2000" dirty="0"/>
              <a:t>.</a:t>
            </a:r>
            <a:endParaRPr lang="en-GB" sz="2000" dirty="0">
              <a:cs typeface="Arial"/>
            </a:endParaRPr>
          </a:p>
        </p:txBody>
      </p:sp>
      <p:sp>
        <p:nvSpPr>
          <p:cNvPr id="2" name="Content Placeholder 1">
            <a:extLst>
              <a:ext uri="{FF2B5EF4-FFF2-40B4-BE49-F238E27FC236}">
                <a16:creationId xmlns:a16="http://schemas.microsoft.com/office/drawing/2014/main" id="{C2E43690-8F7B-0BA8-A462-0FC79AB3F10D}"/>
              </a:ext>
            </a:extLst>
          </p:cNvPr>
          <p:cNvSpPr>
            <a:spLocks noGrp="1"/>
          </p:cNvSpPr>
          <p:nvPr>
            <p:ph sz="half" idx="2"/>
          </p:nvPr>
        </p:nvSpPr>
        <p:spPr>
          <a:xfrm>
            <a:off x="6137953" y="1799940"/>
            <a:ext cx="4993241" cy="4377023"/>
          </a:xfrm>
        </p:spPr>
        <p:txBody>
          <a:bodyPr vert="horz" lIns="91440" tIns="45720" rIns="91440" bIns="45720" rtlCol="0" anchor="t">
            <a:normAutofit/>
          </a:bodyPr>
          <a:lstStyle/>
          <a:p>
            <a:pPr marL="0" indent="0" eaLnBrk="1" hangingPunct="1">
              <a:lnSpc>
                <a:spcPct val="90000"/>
              </a:lnSpc>
              <a:buNone/>
            </a:pPr>
            <a:r>
              <a:rPr lang="en-GB" sz="2000" dirty="0">
                <a:solidFill>
                  <a:schemeClr val="accent6">
                    <a:lumMod val="75000"/>
                  </a:schemeClr>
                </a:solidFill>
              </a:rPr>
              <a:t>What is a Journal?</a:t>
            </a:r>
            <a:endParaRPr lang="en-GB" sz="2000" dirty="0">
              <a:solidFill>
                <a:schemeClr val="accent6">
                  <a:lumMod val="75000"/>
                </a:schemeClr>
              </a:solidFill>
              <a:cs typeface="Arial"/>
            </a:endParaRPr>
          </a:p>
          <a:p>
            <a:pPr eaLnBrk="1" hangingPunct="1">
              <a:lnSpc>
                <a:spcPct val="90000"/>
              </a:lnSpc>
            </a:pPr>
            <a:r>
              <a:rPr lang="en-GB" sz="2000" dirty="0">
                <a:solidFill>
                  <a:schemeClr val="accent6">
                    <a:lumMod val="75000"/>
                  </a:schemeClr>
                </a:solidFill>
              </a:rPr>
              <a:t>Periodicals in which researchers publish articles of their work.</a:t>
            </a:r>
            <a:endParaRPr lang="en-GB" sz="2000" dirty="0">
              <a:solidFill>
                <a:schemeClr val="accent6">
                  <a:lumMod val="75000"/>
                </a:schemeClr>
              </a:solidFill>
              <a:cs typeface="Arial"/>
            </a:endParaRPr>
          </a:p>
          <a:p>
            <a:pPr lvl="2" eaLnBrk="1" hangingPunct="1">
              <a:lnSpc>
                <a:spcPct val="90000"/>
              </a:lnSpc>
            </a:pPr>
            <a:r>
              <a:rPr lang="en-GB" dirty="0">
                <a:solidFill>
                  <a:schemeClr val="accent6">
                    <a:lumMod val="75000"/>
                  </a:schemeClr>
                </a:solidFill>
              </a:rPr>
              <a:t>Reports of Research</a:t>
            </a:r>
            <a:endParaRPr lang="en-GB" dirty="0">
              <a:solidFill>
                <a:schemeClr val="accent6">
                  <a:lumMod val="75000"/>
                </a:schemeClr>
              </a:solidFill>
              <a:cs typeface="Arial"/>
            </a:endParaRPr>
          </a:p>
          <a:p>
            <a:pPr lvl="2" eaLnBrk="1" hangingPunct="1">
              <a:lnSpc>
                <a:spcPct val="90000"/>
              </a:lnSpc>
            </a:pPr>
            <a:r>
              <a:rPr lang="en-GB" dirty="0">
                <a:solidFill>
                  <a:schemeClr val="accent6">
                    <a:lumMod val="75000"/>
                  </a:schemeClr>
                </a:solidFill>
              </a:rPr>
              <a:t>Theoretical Discussion/Arguments</a:t>
            </a:r>
            <a:endParaRPr lang="en-GB" dirty="0">
              <a:solidFill>
                <a:schemeClr val="accent6">
                  <a:lumMod val="75000"/>
                </a:schemeClr>
              </a:solidFill>
              <a:cs typeface="Arial"/>
            </a:endParaRPr>
          </a:p>
          <a:p>
            <a:pPr lvl="2" eaLnBrk="1" hangingPunct="1">
              <a:lnSpc>
                <a:spcPct val="90000"/>
              </a:lnSpc>
            </a:pPr>
            <a:r>
              <a:rPr lang="en-GB" dirty="0">
                <a:solidFill>
                  <a:schemeClr val="accent6">
                    <a:lumMod val="75000"/>
                  </a:schemeClr>
                </a:solidFill>
              </a:rPr>
              <a:t>Review of Literature </a:t>
            </a:r>
            <a:endParaRPr lang="en-GB" dirty="0">
              <a:solidFill>
                <a:schemeClr val="accent6">
                  <a:lumMod val="75000"/>
                </a:schemeClr>
              </a:solidFill>
              <a:cs typeface="Arial"/>
            </a:endParaRPr>
          </a:p>
          <a:p>
            <a:pPr lvl="2" eaLnBrk="1" hangingPunct="1">
              <a:lnSpc>
                <a:spcPct val="90000"/>
              </a:lnSpc>
            </a:pPr>
            <a:r>
              <a:rPr lang="en-GB" dirty="0">
                <a:solidFill>
                  <a:schemeClr val="accent6">
                    <a:lumMod val="75000"/>
                  </a:schemeClr>
                </a:solidFill>
              </a:rPr>
              <a:t>Review of another Study  </a:t>
            </a:r>
            <a:endParaRPr lang="en-GB" dirty="0">
              <a:solidFill>
                <a:schemeClr val="accent6">
                  <a:lumMod val="75000"/>
                </a:schemeClr>
              </a:solidFill>
              <a:cs typeface="Arial"/>
            </a:endParaRPr>
          </a:p>
          <a:p>
            <a:pPr lvl="1" eaLnBrk="1" hangingPunct="1">
              <a:lnSpc>
                <a:spcPct val="90000"/>
              </a:lnSpc>
            </a:pPr>
            <a:r>
              <a:rPr lang="en-GB" sz="2000" dirty="0">
                <a:solidFill>
                  <a:schemeClr val="accent6">
                    <a:lumMod val="75000"/>
                  </a:schemeClr>
                </a:solidFill>
              </a:rPr>
              <a:t>Peer Reviewed.</a:t>
            </a:r>
            <a:endParaRPr lang="en-GB" sz="2000" dirty="0">
              <a:solidFill>
                <a:schemeClr val="accent6">
                  <a:lumMod val="75000"/>
                </a:schemeClr>
              </a:solidFill>
              <a:cs typeface="Arial"/>
            </a:endParaRPr>
          </a:p>
          <a:p>
            <a:pPr lvl="1" eaLnBrk="1" hangingPunct="1">
              <a:lnSpc>
                <a:spcPct val="90000"/>
              </a:lnSpc>
            </a:pPr>
            <a:r>
              <a:rPr lang="en-GB" sz="2000" dirty="0">
                <a:solidFill>
                  <a:schemeClr val="accent6">
                    <a:lumMod val="75000"/>
                  </a:schemeClr>
                </a:solidFill>
              </a:rPr>
              <a:t>Considered the “Strongest” Sources. </a:t>
            </a:r>
            <a:endParaRPr lang="en-GB" sz="2000" dirty="0">
              <a:solidFill>
                <a:schemeClr val="accent6">
                  <a:lumMod val="75000"/>
                </a:schemeClr>
              </a:solidFill>
              <a:cs typeface="Arial"/>
            </a:endParaRPr>
          </a:p>
          <a:p>
            <a:pPr lvl="2" eaLnBrk="1" hangingPunct="1">
              <a:lnSpc>
                <a:spcPct val="90000"/>
              </a:lnSpc>
            </a:pPr>
            <a:r>
              <a:rPr lang="en-GB" dirty="0">
                <a:solidFill>
                  <a:schemeClr val="accent6">
                    <a:lumMod val="75000"/>
                  </a:schemeClr>
                </a:solidFill>
              </a:rPr>
              <a:t>Not all articles without criticism. </a:t>
            </a:r>
            <a:endParaRPr lang="en-GB" dirty="0">
              <a:solidFill>
                <a:schemeClr val="accent6">
                  <a:lumMod val="75000"/>
                </a:schemeClr>
              </a:solidFill>
              <a:cs typeface="Arial"/>
            </a:endParaRPr>
          </a:p>
          <a:p>
            <a:pPr marL="0" indent="0">
              <a:buNone/>
            </a:pP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normAutofit/>
          </a:bodyPr>
          <a:lstStyle/>
          <a:p>
            <a:pPr eaLnBrk="1" hangingPunct="1"/>
            <a:r>
              <a:rPr lang="en-GB" dirty="0"/>
              <a:t>Beth </a:t>
            </a:r>
            <a:r>
              <a:rPr lang="en-GB" dirty="0" err="1"/>
              <a:t>sydd</a:t>
            </a:r>
            <a:r>
              <a:rPr lang="en-GB" dirty="0"/>
              <a:t> </a:t>
            </a:r>
            <a:r>
              <a:rPr lang="en-GB" dirty="0" err="1"/>
              <a:t>mewn</a:t>
            </a:r>
            <a:r>
              <a:rPr lang="en-GB" dirty="0"/>
              <a:t> </a:t>
            </a:r>
            <a:r>
              <a:rPr lang="en-GB" dirty="0" err="1"/>
              <a:t>Cyfnodolyn</a:t>
            </a:r>
            <a:r>
              <a:rPr lang="en-GB" dirty="0"/>
              <a:t>?</a:t>
            </a:r>
            <a:br>
              <a:rPr lang="en-GB" dirty="0"/>
            </a:br>
            <a:r>
              <a:rPr lang="en-GB" dirty="0">
                <a:solidFill>
                  <a:schemeClr val="accent6">
                    <a:lumMod val="75000"/>
                  </a:schemeClr>
                </a:solidFill>
              </a:rPr>
              <a:t>What is in a Journal?</a:t>
            </a:r>
            <a:endParaRPr lang="cy-GB">
              <a:solidFill>
                <a:schemeClr val="accent6">
                  <a:lumMod val="75000"/>
                </a:schemeClr>
              </a:solidFill>
              <a:cs typeface="Arial"/>
            </a:endParaRPr>
          </a:p>
        </p:txBody>
      </p:sp>
      <p:sp>
        <p:nvSpPr>
          <p:cNvPr id="19458" name="Content Placeholder 2"/>
          <p:cNvSpPr>
            <a:spLocks noGrp="1"/>
          </p:cNvSpPr>
          <p:nvPr>
            <p:ph sz="half" idx="1"/>
          </p:nvPr>
        </p:nvSpPr>
        <p:spPr>
          <a:xfrm>
            <a:off x="290246" y="1799940"/>
            <a:ext cx="5789485" cy="4377023"/>
          </a:xfrm>
        </p:spPr>
        <p:txBody>
          <a:bodyPr vert="horz" lIns="91440" tIns="45720" rIns="91440" bIns="45720" rtlCol="0" anchor="t">
            <a:normAutofit/>
          </a:bodyPr>
          <a:lstStyle/>
          <a:p>
            <a:pPr eaLnBrk="1" hangingPunct="1"/>
            <a:r>
              <a:rPr lang="en-GB" sz="2000" err="1"/>
              <a:t>Teitl</a:t>
            </a:r>
            <a:endParaRPr lang="en-GB" sz="2000"/>
          </a:p>
          <a:p>
            <a:pPr lvl="1"/>
            <a:r>
              <a:rPr lang="en-GB" sz="2000" dirty="0"/>
              <a:t>Am </a:t>
            </a:r>
            <a:r>
              <a:rPr lang="en-GB" sz="2000" err="1"/>
              <a:t>beth</a:t>
            </a:r>
            <a:r>
              <a:rPr lang="en-GB" sz="2000" dirty="0"/>
              <a:t> </a:t>
            </a:r>
            <a:r>
              <a:rPr lang="en-GB" sz="2000" err="1"/>
              <a:t>mae'r</a:t>
            </a:r>
            <a:r>
              <a:rPr lang="en-GB" sz="2000" dirty="0"/>
              <a:t> </a:t>
            </a:r>
            <a:r>
              <a:rPr lang="en-GB" sz="2000" err="1"/>
              <a:t>erthygl</a:t>
            </a:r>
            <a:r>
              <a:rPr lang="en-GB" sz="2000" dirty="0"/>
              <a:t> / Beth </a:t>
            </a:r>
            <a:r>
              <a:rPr lang="en-GB" sz="2000" err="1"/>
              <a:t>roedd</a:t>
            </a:r>
            <a:r>
              <a:rPr lang="en-GB" sz="2000" dirty="0"/>
              <a:t> </a:t>
            </a:r>
            <a:r>
              <a:rPr lang="en-GB" sz="2000" err="1"/>
              <a:t>yr</a:t>
            </a:r>
            <a:r>
              <a:rPr lang="en-GB" sz="2000" dirty="0"/>
              <a:t> </a:t>
            </a:r>
            <a:r>
              <a:rPr lang="en-GB" sz="2000" err="1"/>
              <a:t>erthygl</a:t>
            </a:r>
            <a:r>
              <a:rPr lang="en-GB" sz="2000" dirty="0"/>
              <a:t> </a:t>
            </a:r>
            <a:r>
              <a:rPr lang="en-GB" sz="2000" err="1"/>
              <a:t>yn</a:t>
            </a:r>
            <a:r>
              <a:rPr lang="en-GB" sz="2000" dirty="0"/>
              <a:t> </a:t>
            </a:r>
            <a:r>
              <a:rPr lang="en-GB" sz="2000" err="1"/>
              <a:t>anelu</a:t>
            </a:r>
            <a:r>
              <a:rPr lang="en-GB" sz="2000" dirty="0"/>
              <a:t> at </a:t>
            </a:r>
            <a:r>
              <a:rPr lang="en-GB" sz="2000" err="1"/>
              <a:t>ei</a:t>
            </a:r>
            <a:r>
              <a:rPr lang="en-GB" sz="2000" dirty="0"/>
              <a:t> </a:t>
            </a:r>
            <a:r>
              <a:rPr lang="en-GB" sz="2000" err="1"/>
              <a:t>gyflawni</a:t>
            </a:r>
            <a:r>
              <a:rPr lang="en-GB" sz="2000" dirty="0"/>
              <a:t>.</a:t>
            </a:r>
            <a:endParaRPr lang="en-GB" sz="2000" dirty="0">
              <a:cs typeface="Arial"/>
            </a:endParaRPr>
          </a:p>
          <a:p>
            <a:pPr eaLnBrk="1" hangingPunct="1"/>
            <a:r>
              <a:rPr lang="en-GB" sz="2000" err="1"/>
              <a:t>Awdur</a:t>
            </a:r>
            <a:r>
              <a:rPr lang="en-GB" sz="2000" dirty="0"/>
              <a:t>/on</a:t>
            </a:r>
            <a:endParaRPr lang="en-GB" sz="2000" dirty="0">
              <a:cs typeface="Arial"/>
            </a:endParaRPr>
          </a:p>
          <a:p>
            <a:pPr lvl="1"/>
            <a:r>
              <a:rPr lang="en-GB" sz="2000" err="1"/>
              <a:t>Pwy</a:t>
            </a:r>
            <a:r>
              <a:rPr lang="en-GB" sz="2000" dirty="0"/>
              <a:t> </a:t>
            </a:r>
            <a:r>
              <a:rPr lang="en-GB" sz="2000" err="1"/>
              <a:t>ysgrifennodd</a:t>
            </a:r>
            <a:r>
              <a:rPr lang="en-GB" sz="2000" dirty="0"/>
              <a:t> </a:t>
            </a:r>
            <a:r>
              <a:rPr lang="en-GB" sz="2000" err="1"/>
              <a:t>yr</a:t>
            </a:r>
            <a:r>
              <a:rPr lang="en-GB" sz="2000" dirty="0"/>
              <a:t> </a:t>
            </a:r>
            <a:r>
              <a:rPr lang="en-GB" sz="2000" err="1"/>
              <a:t>erthygl</a:t>
            </a:r>
            <a:r>
              <a:rPr lang="en-GB" sz="2000" dirty="0"/>
              <a:t>.</a:t>
            </a:r>
            <a:endParaRPr lang="en-GB" sz="2000" dirty="0">
              <a:cs typeface="Arial"/>
            </a:endParaRPr>
          </a:p>
          <a:p>
            <a:pPr eaLnBrk="1" hangingPunct="1"/>
            <a:r>
              <a:rPr lang="en-GB" sz="2000" dirty="0"/>
              <a:t>Abstract/</a:t>
            </a:r>
            <a:r>
              <a:rPr lang="en-GB" sz="2000" dirty="0" err="1"/>
              <a:t>Crynodeb</a:t>
            </a:r>
            <a:endParaRPr lang="en-GB" sz="2000" dirty="0"/>
          </a:p>
          <a:p>
            <a:pPr lvl="1"/>
            <a:r>
              <a:rPr lang="en-GB" sz="2000" dirty="0"/>
              <a:t>Yn </a:t>
            </a:r>
            <a:r>
              <a:rPr lang="en-GB" sz="2000" err="1"/>
              <a:t>crynhoi'r</a:t>
            </a:r>
            <a:r>
              <a:rPr lang="en-GB" sz="2000" dirty="0"/>
              <a:t> </a:t>
            </a:r>
            <a:r>
              <a:rPr lang="en-GB" sz="2000" err="1"/>
              <a:t>erthygl</a:t>
            </a:r>
            <a:r>
              <a:rPr lang="en-GB" sz="2000" dirty="0"/>
              <a:t> </a:t>
            </a:r>
            <a:r>
              <a:rPr lang="en-GB" sz="2000" err="1"/>
              <a:t>gyfan</a:t>
            </a:r>
            <a:r>
              <a:rPr lang="en-GB" sz="2000" dirty="0"/>
              <a:t> </a:t>
            </a:r>
            <a:r>
              <a:rPr lang="en-GB" sz="2000" err="1"/>
              <a:t>yn</a:t>
            </a:r>
            <a:r>
              <a:rPr lang="en-GB" sz="2000" dirty="0"/>
              <a:t> </a:t>
            </a:r>
            <a:r>
              <a:rPr lang="en-GB" sz="2000" err="1"/>
              <a:t>fyr</a:t>
            </a:r>
            <a:r>
              <a:rPr lang="en-GB" sz="2000" dirty="0"/>
              <a:t> </a:t>
            </a:r>
            <a:r>
              <a:rPr lang="en-GB" sz="2000" err="1"/>
              <a:t>iawn</a:t>
            </a:r>
            <a:r>
              <a:rPr lang="en-GB" sz="2000" dirty="0"/>
              <a:t>.</a:t>
            </a:r>
            <a:endParaRPr lang="en-GB" sz="2000" dirty="0">
              <a:cs typeface="Arial"/>
            </a:endParaRPr>
          </a:p>
          <a:p>
            <a:pPr eaLnBrk="1" hangingPunct="1"/>
            <a:r>
              <a:rPr lang="en-GB" sz="2000" dirty="0" err="1"/>
              <a:t>Canlyniadau</a:t>
            </a:r>
            <a:r>
              <a:rPr lang="en-GB" sz="2000" dirty="0"/>
              <a:t> a </a:t>
            </a:r>
            <a:r>
              <a:rPr lang="en-GB" sz="2000" dirty="0" err="1"/>
              <a:t>Dadansoddiad</a:t>
            </a:r>
            <a:endParaRPr lang="en-GB" sz="2000" dirty="0"/>
          </a:p>
          <a:p>
            <a:pPr lvl="1"/>
            <a:r>
              <a:rPr lang="en-GB" sz="2000" dirty="0"/>
              <a:t>Beth </a:t>
            </a:r>
            <a:r>
              <a:rPr lang="en-GB" sz="2000" err="1"/>
              <a:t>oedd</a:t>
            </a:r>
            <a:r>
              <a:rPr lang="en-GB" sz="2000" dirty="0"/>
              <a:t> y </a:t>
            </a:r>
            <a:r>
              <a:rPr lang="en-GB" sz="2000" err="1"/>
              <a:t>canfyddiadau</a:t>
            </a:r>
            <a:r>
              <a:rPr lang="en-GB" sz="2000" dirty="0"/>
              <a:t>?</a:t>
            </a:r>
            <a:endParaRPr lang="en-GB" sz="2000" dirty="0">
              <a:cs typeface="Arial"/>
            </a:endParaRPr>
          </a:p>
          <a:p>
            <a:pPr lvl="1"/>
            <a:r>
              <a:rPr lang="en-GB" sz="2000" err="1"/>
              <a:t>Tablau</a:t>
            </a:r>
            <a:r>
              <a:rPr lang="en-GB" sz="2000" dirty="0"/>
              <a:t> a </a:t>
            </a:r>
            <a:r>
              <a:rPr lang="en-GB" sz="2000" err="1"/>
              <a:t>Graffiau</a:t>
            </a:r>
            <a:endParaRPr lang="en-GB" sz="2000">
              <a:cs typeface="Arial"/>
            </a:endParaRPr>
          </a:p>
          <a:p>
            <a:pPr lvl="1"/>
            <a:r>
              <a:rPr lang="en-GB" sz="2000" dirty="0"/>
              <a:t>A </a:t>
            </a:r>
            <a:r>
              <a:rPr lang="en-GB" sz="2000" err="1"/>
              <a:t>Oedd</a:t>
            </a:r>
            <a:r>
              <a:rPr lang="en-GB" sz="2000" dirty="0"/>
              <a:t> y </a:t>
            </a:r>
            <a:r>
              <a:rPr lang="en-GB" sz="2000" err="1"/>
              <a:t>Canfyddiadau'n</a:t>
            </a:r>
            <a:r>
              <a:rPr lang="en-GB" sz="2000" dirty="0"/>
              <a:t> </a:t>
            </a:r>
            <a:r>
              <a:rPr lang="en-GB" sz="2000" err="1"/>
              <a:t>Arwyddocaol</a:t>
            </a:r>
            <a:r>
              <a:rPr lang="en-GB" sz="2000" dirty="0"/>
              <a:t>?</a:t>
            </a:r>
            <a:endParaRPr lang="en-GB" sz="2000" dirty="0">
              <a:cs typeface="Arial"/>
            </a:endParaRPr>
          </a:p>
        </p:txBody>
      </p:sp>
      <p:sp>
        <p:nvSpPr>
          <p:cNvPr id="2" name="Content Placeholder 1"/>
          <p:cNvSpPr>
            <a:spLocks noGrp="1"/>
          </p:cNvSpPr>
          <p:nvPr>
            <p:ph sz="half" idx="2"/>
          </p:nvPr>
        </p:nvSpPr>
        <p:spPr>
          <a:xfrm>
            <a:off x="6137953" y="1817064"/>
            <a:ext cx="5558318" cy="4359899"/>
          </a:xfrm>
        </p:spPr>
        <p:txBody>
          <a:bodyPr vert="horz" lIns="91440" tIns="45720" rIns="91440" bIns="45720" rtlCol="0" anchor="t">
            <a:normAutofit/>
          </a:bodyPr>
          <a:lstStyle/>
          <a:p>
            <a:r>
              <a:rPr lang="en-GB" sz="2000" dirty="0">
                <a:solidFill>
                  <a:schemeClr val="accent6">
                    <a:lumMod val="75000"/>
                  </a:schemeClr>
                </a:solidFill>
              </a:rPr>
              <a:t>Title</a:t>
            </a:r>
            <a:endParaRPr lang="en-GB" sz="2000" dirty="0">
              <a:solidFill>
                <a:schemeClr val="accent6">
                  <a:lumMod val="75000"/>
                </a:schemeClr>
              </a:solidFill>
              <a:cs typeface="Arial"/>
            </a:endParaRPr>
          </a:p>
          <a:p>
            <a:pPr lvl="1"/>
            <a:r>
              <a:rPr lang="en-GB" sz="2000" dirty="0">
                <a:solidFill>
                  <a:schemeClr val="accent6">
                    <a:lumMod val="75000"/>
                  </a:schemeClr>
                </a:solidFill>
              </a:rPr>
              <a:t>What the article is about / What the article aimed to achieved. </a:t>
            </a:r>
            <a:endParaRPr lang="en-GB" sz="2000" dirty="0">
              <a:solidFill>
                <a:schemeClr val="accent6">
                  <a:lumMod val="75000"/>
                </a:schemeClr>
              </a:solidFill>
              <a:cs typeface="Arial"/>
            </a:endParaRPr>
          </a:p>
          <a:p>
            <a:r>
              <a:rPr lang="en-GB" sz="2000" dirty="0">
                <a:solidFill>
                  <a:schemeClr val="accent6">
                    <a:lumMod val="75000"/>
                  </a:schemeClr>
                </a:solidFill>
              </a:rPr>
              <a:t>Author/s</a:t>
            </a:r>
            <a:endParaRPr lang="en-GB" sz="2000" dirty="0">
              <a:solidFill>
                <a:schemeClr val="accent6">
                  <a:lumMod val="75000"/>
                </a:schemeClr>
              </a:solidFill>
              <a:cs typeface="Arial"/>
            </a:endParaRPr>
          </a:p>
          <a:p>
            <a:pPr lvl="1"/>
            <a:r>
              <a:rPr lang="en-GB" sz="2000" dirty="0">
                <a:solidFill>
                  <a:schemeClr val="accent6">
                    <a:lumMod val="75000"/>
                  </a:schemeClr>
                </a:solidFill>
              </a:rPr>
              <a:t>Who wrote the article.  </a:t>
            </a:r>
            <a:endParaRPr lang="en-GB" sz="2000" dirty="0">
              <a:solidFill>
                <a:schemeClr val="accent6">
                  <a:lumMod val="75000"/>
                </a:schemeClr>
              </a:solidFill>
              <a:cs typeface="Arial"/>
            </a:endParaRPr>
          </a:p>
          <a:p>
            <a:r>
              <a:rPr lang="en-GB" sz="2000" dirty="0">
                <a:solidFill>
                  <a:schemeClr val="accent6">
                    <a:lumMod val="75000"/>
                  </a:schemeClr>
                </a:solidFill>
              </a:rPr>
              <a:t>Abstract / Summary</a:t>
            </a:r>
            <a:endParaRPr lang="en-GB" sz="2000" dirty="0">
              <a:solidFill>
                <a:schemeClr val="accent6">
                  <a:lumMod val="75000"/>
                </a:schemeClr>
              </a:solidFill>
              <a:cs typeface="Arial"/>
            </a:endParaRPr>
          </a:p>
          <a:p>
            <a:pPr lvl="1"/>
            <a:r>
              <a:rPr lang="en-GB" sz="2000" dirty="0">
                <a:solidFill>
                  <a:schemeClr val="accent6">
                    <a:lumMod val="75000"/>
                  </a:schemeClr>
                </a:solidFill>
              </a:rPr>
              <a:t>Very briefly summarises the whole article. </a:t>
            </a:r>
            <a:endParaRPr lang="en-GB" sz="2000" dirty="0">
              <a:solidFill>
                <a:schemeClr val="accent6">
                  <a:lumMod val="75000"/>
                </a:schemeClr>
              </a:solidFill>
              <a:cs typeface="Arial"/>
            </a:endParaRPr>
          </a:p>
          <a:p>
            <a:pPr lvl="0">
              <a:lnSpc>
                <a:spcPct val="80000"/>
              </a:lnSpc>
              <a:buClr>
                <a:srgbClr val="006666"/>
              </a:buClr>
            </a:pPr>
            <a:r>
              <a:rPr lang="en-GB" sz="2000" dirty="0">
                <a:solidFill>
                  <a:schemeClr val="accent6">
                    <a:lumMod val="75000"/>
                  </a:schemeClr>
                </a:solidFill>
              </a:rPr>
              <a:t>Results and Analysis</a:t>
            </a:r>
            <a:endParaRPr lang="en-GB" sz="2000" dirty="0">
              <a:solidFill>
                <a:schemeClr val="accent6">
                  <a:lumMod val="75000"/>
                </a:schemeClr>
              </a:solidFill>
              <a:cs typeface="Arial"/>
            </a:endParaRPr>
          </a:p>
          <a:p>
            <a:pPr lvl="1">
              <a:lnSpc>
                <a:spcPct val="80000"/>
              </a:lnSpc>
              <a:buClr>
                <a:srgbClr val="99CCCC"/>
              </a:buClr>
            </a:pPr>
            <a:r>
              <a:rPr lang="en-GB" sz="2000" dirty="0">
                <a:solidFill>
                  <a:schemeClr val="accent6">
                    <a:lumMod val="75000"/>
                  </a:schemeClr>
                </a:solidFill>
              </a:rPr>
              <a:t>What were the findings?</a:t>
            </a:r>
            <a:endParaRPr lang="en-GB" sz="2000" dirty="0">
              <a:solidFill>
                <a:schemeClr val="accent6">
                  <a:lumMod val="75000"/>
                </a:schemeClr>
              </a:solidFill>
              <a:cs typeface="Arial"/>
            </a:endParaRPr>
          </a:p>
          <a:p>
            <a:pPr lvl="1">
              <a:lnSpc>
                <a:spcPct val="80000"/>
              </a:lnSpc>
              <a:buClr>
                <a:srgbClr val="99CCCC"/>
              </a:buClr>
            </a:pPr>
            <a:r>
              <a:rPr lang="en-GB" sz="2000" dirty="0">
                <a:solidFill>
                  <a:schemeClr val="accent6">
                    <a:lumMod val="75000"/>
                  </a:schemeClr>
                </a:solidFill>
              </a:rPr>
              <a:t>Tables and Graphs</a:t>
            </a:r>
            <a:endParaRPr lang="en-GB" sz="2000" dirty="0">
              <a:solidFill>
                <a:schemeClr val="accent6">
                  <a:lumMod val="75000"/>
                </a:schemeClr>
              </a:solidFill>
              <a:cs typeface="Arial"/>
            </a:endParaRPr>
          </a:p>
          <a:p>
            <a:pPr lvl="1">
              <a:lnSpc>
                <a:spcPct val="80000"/>
              </a:lnSpc>
              <a:buClr>
                <a:srgbClr val="99CCCC"/>
              </a:buClr>
            </a:pPr>
            <a:r>
              <a:rPr lang="en-GB" sz="2000" dirty="0">
                <a:solidFill>
                  <a:schemeClr val="accent6">
                    <a:lumMod val="75000"/>
                  </a:schemeClr>
                </a:solidFill>
              </a:rPr>
              <a:t>Were Findings Significant? </a:t>
            </a:r>
            <a:endParaRPr lang="en-GB" sz="2000" dirty="0">
              <a:solidFill>
                <a:schemeClr val="accent6">
                  <a:lumMod val="75000"/>
                </a:schemeClr>
              </a:solidFill>
              <a:cs typeface="Arial"/>
            </a:endParaRPr>
          </a:p>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r>
              <a:rPr lang="en-GB" dirty="0"/>
              <a:t>Beth </a:t>
            </a:r>
            <a:r>
              <a:rPr lang="en-GB" err="1"/>
              <a:t>sydd</a:t>
            </a:r>
            <a:r>
              <a:rPr lang="en-GB" dirty="0"/>
              <a:t> </a:t>
            </a:r>
            <a:r>
              <a:rPr lang="en-GB" err="1"/>
              <a:t>mewn</a:t>
            </a:r>
            <a:r>
              <a:rPr lang="en-GB" dirty="0"/>
              <a:t> </a:t>
            </a:r>
            <a:r>
              <a:rPr lang="en-GB" err="1"/>
              <a:t>Cyfnodolyn</a:t>
            </a:r>
            <a:r>
              <a:rPr lang="en-GB" dirty="0"/>
              <a:t>?</a:t>
            </a:r>
            <a:br>
              <a:rPr lang="en-GB" dirty="0"/>
            </a:br>
            <a:r>
              <a:rPr lang="en-GB" dirty="0">
                <a:solidFill>
                  <a:schemeClr val="accent6">
                    <a:lumMod val="75000"/>
                  </a:schemeClr>
                </a:solidFill>
              </a:rPr>
              <a:t>What is in a Journal?</a:t>
            </a:r>
            <a:endParaRPr lang="cy-GB" dirty="0">
              <a:solidFill>
                <a:schemeClr val="accent6">
                  <a:lumMod val="75000"/>
                </a:schemeClr>
              </a:solidFill>
              <a:cs typeface="Arial"/>
            </a:endParaRPr>
          </a:p>
        </p:txBody>
      </p:sp>
      <p:sp>
        <p:nvSpPr>
          <p:cNvPr id="19458" name="Content Placeholder 2"/>
          <p:cNvSpPr>
            <a:spLocks noGrp="1"/>
          </p:cNvSpPr>
          <p:nvPr>
            <p:ph sz="half" idx="1"/>
          </p:nvPr>
        </p:nvSpPr>
        <p:spPr>
          <a:xfrm>
            <a:off x="598470" y="1791379"/>
            <a:ext cx="5481261" cy="3957495"/>
          </a:xfrm>
        </p:spPr>
        <p:txBody>
          <a:bodyPr>
            <a:normAutofit/>
          </a:bodyPr>
          <a:lstStyle/>
          <a:p>
            <a:pPr eaLnBrk="1" hangingPunct="1"/>
            <a:r>
              <a:rPr lang="en-GB" sz="2200" err="1"/>
              <a:t>Trafodaeth</a:t>
            </a:r>
            <a:endParaRPr lang="en-GB" sz="2200"/>
          </a:p>
          <a:p>
            <a:pPr lvl="1"/>
            <a:r>
              <a:rPr lang="en-GB" sz="2100"/>
              <a:t>Beth </a:t>
            </a:r>
            <a:r>
              <a:rPr lang="en-GB" sz="2100" err="1"/>
              <a:t>mae'r</a:t>
            </a:r>
            <a:r>
              <a:rPr lang="en-GB" sz="2100"/>
              <a:t> </a:t>
            </a:r>
            <a:r>
              <a:rPr lang="en-GB" sz="2100" err="1"/>
              <a:t>canlyniadau</a:t>
            </a:r>
            <a:r>
              <a:rPr lang="en-GB" sz="2100"/>
              <a:t> </a:t>
            </a:r>
            <a:r>
              <a:rPr lang="en-GB" sz="2100" err="1"/>
              <a:t>yn</a:t>
            </a:r>
            <a:r>
              <a:rPr lang="en-GB" sz="2100"/>
              <a:t> </a:t>
            </a:r>
            <a:r>
              <a:rPr lang="en-GB" sz="2100" err="1"/>
              <a:t>ei</a:t>
            </a:r>
            <a:r>
              <a:rPr lang="en-GB" sz="2100"/>
              <a:t> </a:t>
            </a:r>
            <a:r>
              <a:rPr lang="en-GB" sz="2100" err="1"/>
              <a:t>olygu</a:t>
            </a:r>
            <a:endParaRPr lang="en-GB" sz="2100"/>
          </a:p>
          <a:p>
            <a:pPr lvl="1"/>
            <a:r>
              <a:rPr lang="en-GB" sz="2100"/>
              <a:t>Sut </a:t>
            </a:r>
            <a:r>
              <a:rPr lang="en-GB" sz="2100" err="1"/>
              <a:t>mae'r</a:t>
            </a:r>
            <a:r>
              <a:rPr lang="en-GB" sz="2100"/>
              <a:t> </a:t>
            </a:r>
            <a:r>
              <a:rPr lang="en-GB" sz="2100" err="1"/>
              <a:t>canfyddiadau'n</a:t>
            </a:r>
            <a:r>
              <a:rPr lang="en-GB" sz="2100"/>
              <a:t> </a:t>
            </a:r>
            <a:r>
              <a:rPr lang="en-GB" sz="2100" err="1"/>
              <a:t>cyfrannu</a:t>
            </a:r>
            <a:r>
              <a:rPr lang="en-GB" sz="2100"/>
              <a:t> at </a:t>
            </a:r>
            <a:r>
              <a:rPr lang="en-GB" sz="2100" err="1"/>
              <a:t>wybodaeth</a:t>
            </a:r>
            <a:endParaRPr lang="en-GB" sz="2100"/>
          </a:p>
          <a:p>
            <a:pPr lvl="1"/>
            <a:r>
              <a:rPr lang="en-GB" sz="2100"/>
              <a:t>A </a:t>
            </a:r>
            <a:r>
              <a:rPr lang="en-GB" sz="2100" err="1"/>
              <a:t>yw</a:t>
            </a:r>
            <a:r>
              <a:rPr lang="en-GB" sz="2100"/>
              <a:t> </a:t>
            </a:r>
            <a:r>
              <a:rPr lang="en-GB" sz="2100" err="1"/>
              <a:t>damcaniaethau'n</a:t>
            </a:r>
            <a:r>
              <a:rPr lang="en-GB" sz="2100"/>
              <a:t> </a:t>
            </a:r>
            <a:r>
              <a:rPr lang="en-GB" sz="2100" err="1"/>
              <a:t>cael</a:t>
            </a:r>
            <a:r>
              <a:rPr lang="en-GB" sz="2100"/>
              <a:t> </a:t>
            </a:r>
            <a:r>
              <a:rPr lang="en-GB" sz="2100" err="1"/>
              <a:t>eu</a:t>
            </a:r>
            <a:r>
              <a:rPr lang="en-GB" sz="2100"/>
              <a:t> </a:t>
            </a:r>
            <a:r>
              <a:rPr lang="en-GB" sz="2100" err="1"/>
              <a:t>cefnogi</a:t>
            </a:r>
            <a:r>
              <a:rPr lang="en-GB" sz="2100"/>
              <a:t> neu </a:t>
            </a:r>
            <a:r>
              <a:rPr lang="en-GB" sz="2100" err="1"/>
              <a:t>eu</a:t>
            </a:r>
            <a:r>
              <a:rPr lang="en-GB" sz="2100"/>
              <a:t> </a:t>
            </a:r>
            <a:r>
              <a:rPr lang="en-GB" sz="2100" err="1"/>
              <a:t>gwrthod</a:t>
            </a:r>
            <a:r>
              <a:rPr lang="en-GB" sz="2100"/>
              <a:t>?</a:t>
            </a:r>
          </a:p>
          <a:p>
            <a:pPr lvl="1"/>
            <a:r>
              <a:rPr lang="en-GB" sz="2100" err="1"/>
              <a:t>Problemau</a:t>
            </a:r>
            <a:r>
              <a:rPr lang="en-GB" sz="2100"/>
              <a:t> </a:t>
            </a:r>
            <a:r>
              <a:rPr lang="en-GB" sz="2100" err="1"/>
              <a:t>gyda’r</a:t>
            </a:r>
            <a:r>
              <a:rPr lang="en-GB" sz="2100"/>
              <a:t> </a:t>
            </a:r>
            <a:r>
              <a:rPr lang="en-GB" sz="2100" err="1"/>
              <a:t>Astudiaeth</a:t>
            </a:r>
            <a:endParaRPr lang="en-GB" sz="2100"/>
          </a:p>
          <a:p>
            <a:pPr eaLnBrk="1" hangingPunct="1"/>
            <a:r>
              <a:rPr lang="en-GB" sz="2200" err="1"/>
              <a:t>Casgliad</a:t>
            </a:r>
            <a:endParaRPr lang="en-GB" sz="2200"/>
          </a:p>
          <a:p>
            <a:pPr lvl="1"/>
            <a:r>
              <a:rPr lang="en-GB" sz="2100" err="1"/>
              <a:t>Pwysigrwydd</a:t>
            </a:r>
            <a:r>
              <a:rPr lang="en-GB" sz="2100"/>
              <a:t> </a:t>
            </a:r>
            <a:r>
              <a:rPr lang="en-GB" sz="2100" err="1"/>
              <a:t>ymchwil</a:t>
            </a:r>
            <a:endParaRPr lang="en-GB" sz="2100"/>
          </a:p>
          <a:p>
            <a:pPr lvl="1"/>
            <a:r>
              <a:rPr lang="en-GB" sz="2100" err="1"/>
              <a:t>Ymchwil</a:t>
            </a:r>
            <a:r>
              <a:rPr lang="en-GB" sz="2100"/>
              <a:t> </a:t>
            </a:r>
            <a:r>
              <a:rPr lang="en-GB" sz="2100" err="1"/>
              <a:t>yn</a:t>
            </a:r>
            <a:r>
              <a:rPr lang="en-GB" sz="2100"/>
              <a:t> y </a:t>
            </a:r>
            <a:r>
              <a:rPr lang="en-GB" sz="2100" err="1"/>
              <a:t>dyfodol</a:t>
            </a:r>
            <a:endParaRPr lang="en-GB" sz="2100"/>
          </a:p>
          <a:p>
            <a:pPr eaLnBrk="1" hangingPunct="1"/>
            <a:r>
              <a:rPr lang="en-GB" sz="2200" err="1"/>
              <a:t>Cyfeiriadau</a:t>
            </a:r>
            <a:endParaRPr lang="en-GB" sz="2200"/>
          </a:p>
        </p:txBody>
      </p:sp>
      <p:sp>
        <p:nvSpPr>
          <p:cNvPr id="2" name="Content Placeholder 1"/>
          <p:cNvSpPr>
            <a:spLocks noGrp="1"/>
          </p:cNvSpPr>
          <p:nvPr>
            <p:ph sz="half" idx="2"/>
          </p:nvPr>
        </p:nvSpPr>
        <p:spPr>
          <a:xfrm>
            <a:off x="6703031" y="1799940"/>
            <a:ext cx="4839128" cy="4377023"/>
          </a:xfrm>
        </p:spPr>
        <p:txBody>
          <a:bodyPr>
            <a:normAutofit/>
          </a:bodyPr>
          <a:lstStyle/>
          <a:p>
            <a:pPr lvl="0" eaLnBrk="1" hangingPunct="1">
              <a:lnSpc>
                <a:spcPct val="80000"/>
              </a:lnSpc>
              <a:buClr>
                <a:srgbClr val="006666"/>
              </a:buClr>
            </a:pPr>
            <a:r>
              <a:rPr lang="en-GB" sz="2200">
                <a:solidFill>
                  <a:schemeClr val="accent6">
                    <a:lumMod val="75000"/>
                  </a:schemeClr>
                </a:solidFill>
              </a:rPr>
              <a:t>Discussion </a:t>
            </a:r>
          </a:p>
          <a:p>
            <a:pPr lvl="1" eaLnBrk="1" hangingPunct="1">
              <a:lnSpc>
                <a:spcPct val="80000"/>
              </a:lnSpc>
              <a:buClr>
                <a:srgbClr val="99CCCC"/>
              </a:buClr>
            </a:pPr>
            <a:r>
              <a:rPr lang="en-GB" sz="2100">
                <a:solidFill>
                  <a:schemeClr val="accent6">
                    <a:lumMod val="75000"/>
                  </a:schemeClr>
                </a:solidFill>
              </a:rPr>
              <a:t>What the results mean</a:t>
            </a:r>
          </a:p>
          <a:p>
            <a:pPr lvl="1" eaLnBrk="1" hangingPunct="1">
              <a:lnSpc>
                <a:spcPct val="80000"/>
              </a:lnSpc>
              <a:buClr>
                <a:srgbClr val="99CCCC"/>
              </a:buClr>
            </a:pPr>
            <a:r>
              <a:rPr lang="en-GB" sz="2100">
                <a:solidFill>
                  <a:schemeClr val="accent6">
                    <a:lumMod val="75000"/>
                  </a:schemeClr>
                </a:solidFill>
              </a:rPr>
              <a:t>How do the findings contribute to knowledge</a:t>
            </a:r>
          </a:p>
          <a:p>
            <a:pPr lvl="1" eaLnBrk="1" hangingPunct="1">
              <a:lnSpc>
                <a:spcPct val="80000"/>
              </a:lnSpc>
              <a:buClr>
                <a:srgbClr val="99CCCC"/>
              </a:buClr>
            </a:pPr>
            <a:r>
              <a:rPr lang="en-GB" sz="2100">
                <a:solidFill>
                  <a:schemeClr val="accent6">
                    <a:lumMod val="75000"/>
                  </a:schemeClr>
                </a:solidFill>
              </a:rPr>
              <a:t>Are Hypotheses supported or rejected?</a:t>
            </a:r>
          </a:p>
          <a:p>
            <a:pPr lvl="1" eaLnBrk="1" hangingPunct="1">
              <a:lnSpc>
                <a:spcPct val="80000"/>
              </a:lnSpc>
              <a:buClr>
                <a:srgbClr val="99CCCC"/>
              </a:buClr>
            </a:pPr>
            <a:r>
              <a:rPr lang="en-GB" sz="2100">
                <a:solidFill>
                  <a:schemeClr val="accent6">
                    <a:lumMod val="75000"/>
                  </a:schemeClr>
                </a:solidFill>
              </a:rPr>
              <a:t>Problems with Study</a:t>
            </a:r>
          </a:p>
          <a:p>
            <a:pPr lvl="0" eaLnBrk="1" hangingPunct="1">
              <a:lnSpc>
                <a:spcPct val="80000"/>
              </a:lnSpc>
              <a:buClr>
                <a:srgbClr val="006666"/>
              </a:buClr>
            </a:pPr>
            <a:r>
              <a:rPr lang="en-GB" sz="2200">
                <a:solidFill>
                  <a:schemeClr val="accent6">
                    <a:lumMod val="75000"/>
                  </a:schemeClr>
                </a:solidFill>
              </a:rPr>
              <a:t>Conclusion</a:t>
            </a:r>
          </a:p>
          <a:p>
            <a:pPr lvl="1" eaLnBrk="1" hangingPunct="1">
              <a:lnSpc>
                <a:spcPct val="80000"/>
              </a:lnSpc>
              <a:buClr>
                <a:srgbClr val="99CCCC"/>
              </a:buClr>
            </a:pPr>
            <a:r>
              <a:rPr lang="en-GB" sz="2100">
                <a:solidFill>
                  <a:schemeClr val="accent6">
                    <a:lumMod val="75000"/>
                  </a:schemeClr>
                </a:solidFill>
              </a:rPr>
              <a:t>Importance of research</a:t>
            </a:r>
          </a:p>
          <a:p>
            <a:pPr lvl="1" eaLnBrk="1" hangingPunct="1">
              <a:lnSpc>
                <a:spcPct val="80000"/>
              </a:lnSpc>
              <a:buClr>
                <a:srgbClr val="99CCCC"/>
              </a:buClr>
            </a:pPr>
            <a:r>
              <a:rPr lang="en-GB" sz="2100">
                <a:solidFill>
                  <a:schemeClr val="accent6">
                    <a:lumMod val="75000"/>
                  </a:schemeClr>
                </a:solidFill>
              </a:rPr>
              <a:t>Future research</a:t>
            </a:r>
          </a:p>
          <a:p>
            <a:pPr lvl="0" eaLnBrk="1" hangingPunct="1">
              <a:lnSpc>
                <a:spcPct val="80000"/>
              </a:lnSpc>
              <a:buClr>
                <a:srgbClr val="006666"/>
              </a:buClr>
            </a:pPr>
            <a:r>
              <a:rPr lang="en-GB" sz="2200">
                <a:solidFill>
                  <a:schemeClr val="accent6">
                    <a:lumMod val="75000"/>
                  </a:schemeClr>
                </a:solidFill>
              </a:rPr>
              <a:t>References</a:t>
            </a:r>
          </a:p>
          <a:p>
            <a:endParaRPr lang="en-GB"/>
          </a:p>
        </p:txBody>
      </p:sp>
    </p:spTree>
    <p:extLst>
      <p:ext uri="{BB962C8B-B14F-4D97-AF65-F5344CB8AC3E}">
        <p14:creationId xmlns:p14="http://schemas.microsoft.com/office/powerpoint/2010/main" val="3739272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Beth </a:t>
            </a:r>
            <a:r>
              <a:rPr lang="en-GB" err="1"/>
              <a:t>yw</a:t>
            </a:r>
            <a:r>
              <a:rPr lang="en-GB" dirty="0"/>
              <a:t> </a:t>
            </a:r>
            <a:r>
              <a:rPr lang="en-GB" err="1"/>
              <a:t>meddwl</a:t>
            </a:r>
            <a:r>
              <a:rPr lang="en-GB" dirty="0"/>
              <a:t> </a:t>
            </a:r>
            <a:r>
              <a:rPr lang="en-GB" err="1"/>
              <a:t>beirniadol</a:t>
            </a:r>
            <a:r>
              <a:rPr lang="en-GB" dirty="0"/>
              <a:t>?</a:t>
            </a:r>
            <a:br>
              <a:rPr lang="en-GB" dirty="0"/>
            </a:br>
            <a:r>
              <a:rPr lang="en-GB" dirty="0">
                <a:solidFill>
                  <a:schemeClr val="accent6">
                    <a:lumMod val="75000"/>
                  </a:schemeClr>
                </a:solidFill>
              </a:rPr>
              <a:t>What is critical thinking?</a:t>
            </a:r>
          </a:p>
        </p:txBody>
      </p:sp>
      <p:sp>
        <p:nvSpPr>
          <p:cNvPr id="4" name="Content Placeholder 3"/>
          <p:cNvSpPr txBox="1">
            <a:spLocks noGrp="1"/>
          </p:cNvSpPr>
          <p:nvPr>
            <p:ph sz="half" idx="1"/>
          </p:nvPr>
        </p:nvSpPr>
        <p:spPr>
          <a:xfrm>
            <a:off x="838200" y="1825625"/>
            <a:ext cx="5181600" cy="3624582"/>
          </a:xfrm>
          <a:prstGeom prst="rect">
            <a:avLst/>
          </a:prstGeom>
          <a:noFill/>
        </p:spPr>
        <p:txBody>
          <a:bodyPr wrap="square" rtlCol="0">
            <a:spAutoFit/>
          </a:bodyPr>
          <a:lstStyle/>
          <a:p>
            <a:pPr marL="0" indent="0" algn="just">
              <a:buNone/>
            </a:pPr>
            <a:r>
              <a:rPr lang="en-GB" sz="1800" err="1"/>
              <a:t>Mewn</a:t>
            </a:r>
            <a:r>
              <a:rPr lang="en-GB" sz="1800"/>
              <a:t> </a:t>
            </a:r>
            <a:r>
              <a:rPr lang="en-GB" sz="1800" err="1"/>
              <a:t>geiriau</a:t>
            </a:r>
            <a:r>
              <a:rPr lang="en-GB" sz="1800"/>
              <a:t> </a:t>
            </a:r>
            <a:r>
              <a:rPr lang="en-GB" sz="1800" err="1"/>
              <a:t>eraill</a:t>
            </a:r>
            <a:r>
              <a:rPr lang="en-GB" sz="1800"/>
              <a:t>:</a:t>
            </a:r>
          </a:p>
          <a:p>
            <a:pPr algn="just"/>
            <a:r>
              <a:rPr lang="en-GB" sz="1800" err="1"/>
              <a:t>Byddwch</a:t>
            </a:r>
            <a:r>
              <a:rPr lang="en-GB" sz="1800"/>
              <a:t> </a:t>
            </a:r>
            <a:r>
              <a:rPr lang="en-GB" sz="1800" err="1"/>
              <a:t>yn</a:t>
            </a:r>
            <a:r>
              <a:rPr lang="en-GB" sz="1800"/>
              <a:t> </a:t>
            </a:r>
            <a:r>
              <a:rPr lang="en-GB" sz="1800" err="1"/>
              <a:t>ddyfal</a:t>
            </a:r>
            <a:r>
              <a:rPr lang="en-GB" sz="1800"/>
              <a:t> – </a:t>
            </a:r>
            <a:r>
              <a:rPr lang="en-GB" sz="1800" err="1"/>
              <a:t>ystyriwch</a:t>
            </a:r>
            <a:r>
              <a:rPr lang="en-GB" sz="1800"/>
              <a:t> </a:t>
            </a:r>
            <a:r>
              <a:rPr lang="en-GB" sz="1800" err="1"/>
              <a:t>fater</a:t>
            </a:r>
            <a:r>
              <a:rPr lang="en-GB" sz="1800"/>
              <a:t> </a:t>
            </a:r>
            <a:r>
              <a:rPr lang="en-GB" sz="1800" err="1"/>
              <a:t>yn</a:t>
            </a:r>
            <a:r>
              <a:rPr lang="en-GB" sz="1800"/>
              <a:t> </a:t>
            </a:r>
            <a:r>
              <a:rPr lang="en-GB" sz="1800" err="1"/>
              <a:t>ofalus</a:t>
            </a:r>
            <a:r>
              <a:rPr lang="en-GB" sz="1800"/>
              <a:t>, a </a:t>
            </a:r>
            <a:r>
              <a:rPr lang="en-GB" sz="1800" err="1"/>
              <a:t>mwy</a:t>
            </a:r>
            <a:r>
              <a:rPr lang="en-GB" sz="1800"/>
              <a:t> nag </a:t>
            </a:r>
            <a:r>
              <a:rPr lang="en-GB" sz="1800" err="1"/>
              <a:t>unwaith</a:t>
            </a:r>
            <a:endParaRPr lang="en-GB" sz="1800"/>
          </a:p>
          <a:p>
            <a:pPr algn="just"/>
            <a:r>
              <a:rPr lang="en-GB" sz="1800" err="1"/>
              <a:t>Ystyriwch</a:t>
            </a:r>
            <a:r>
              <a:rPr lang="en-GB" sz="1800"/>
              <a:t> y </a:t>
            </a:r>
            <a:r>
              <a:rPr lang="en-GB" sz="1800" err="1"/>
              <a:t>dystiolaeth</a:t>
            </a:r>
            <a:r>
              <a:rPr lang="en-GB" sz="1800"/>
              <a:t> – </a:t>
            </a:r>
            <a:r>
              <a:rPr lang="en-GB" sz="1800" err="1"/>
              <a:t>gwerthuswch</a:t>
            </a:r>
            <a:r>
              <a:rPr lang="en-GB" sz="1800"/>
              <a:t> y </a:t>
            </a:r>
            <a:r>
              <a:rPr lang="en-GB" sz="1800" err="1"/>
              <a:t>dystiolaeth</a:t>
            </a:r>
            <a:r>
              <a:rPr lang="en-GB" sz="1800"/>
              <a:t> a </a:t>
            </a:r>
            <a:r>
              <a:rPr lang="en-GB" sz="1800" err="1"/>
              <a:t>gyflwynwyd</a:t>
            </a:r>
            <a:r>
              <a:rPr lang="en-GB" sz="1800"/>
              <a:t> </a:t>
            </a:r>
            <a:r>
              <a:rPr lang="en-GB" sz="1800" err="1"/>
              <a:t>i</a:t>
            </a:r>
            <a:r>
              <a:rPr lang="en-GB" sz="1800"/>
              <a:t> </a:t>
            </a:r>
            <a:r>
              <a:rPr lang="en-GB" sz="1800" err="1"/>
              <a:t>gefnogi’r</a:t>
            </a:r>
            <a:r>
              <a:rPr lang="en-GB" sz="1800"/>
              <a:t> </a:t>
            </a:r>
            <a:r>
              <a:rPr lang="en-GB" sz="1800" err="1"/>
              <a:t>gred</a:t>
            </a:r>
            <a:r>
              <a:rPr lang="en-GB" sz="1800"/>
              <a:t> </a:t>
            </a:r>
            <a:r>
              <a:rPr lang="en-GB" sz="1800" err="1"/>
              <a:t>neu’r</a:t>
            </a:r>
            <a:r>
              <a:rPr lang="en-GB" sz="1800"/>
              <a:t> </a:t>
            </a:r>
            <a:r>
              <a:rPr lang="en-GB" sz="1800" err="1"/>
              <a:t>safbwynt</a:t>
            </a:r>
            <a:endParaRPr lang="en-GB" sz="1800"/>
          </a:p>
          <a:p>
            <a:pPr algn="just"/>
            <a:r>
              <a:rPr lang="en-GB" sz="1800" err="1"/>
              <a:t>Meddyliwch</a:t>
            </a:r>
            <a:r>
              <a:rPr lang="en-GB" sz="1800"/>
              <a:t> am y </a:t>
            </a:r>
            <a:r>
              <a:rPr lang="en-GB" sz="1800" err="1"/>
              <a:t>goblygiadau</a:t>
            </a:r>
            <a:r>
              <a:rPr lang="en-GB" sz="1800"/>
              <a:t> – </a:t>
            </a:r>
            <a:r>
              <a:rPr lang="en-GB" sz="1800" err="1"/>
              <a:t>cymerwch</a:t>
            </a:r>
            <a:r>
              <a:rPr lang="en-GB" sz="1800"/>
              <a:t> </a:t>
            </a:r>
            <a:r>
              <a:rPr lang="en-GB" sz="1800" err="1"/>
              <a:t>amser</a:t>
            </a:r>
            <a:r>
              <a:rPr lang="en-GB" sz="1800"/>
              <a:t> </a:t>
            </a:r>
            <a:r>
              <a:rPr lang="en-GB" sz="1800" err="1"/>
              <a:t>i</a:t>
            </a:r>
            <a:r>
              <a:rPr lang="en-GB" sz="1800"/>
              <a:t> </a:t>
            </a:r>
            <a:r>
              <a:rPr lang="en-GB" sz="1800" err="1"/>
              <a:t>ystyried</a:t>
            </a:r>
            <a:r>
              <a:rPr lang="en-GB" sz="1800"/>
              <a:t> </a:t>
            </a:r>
            <a:r>
              <a:rPr lang="en-GB" sz="1800" err="1"/>
              <a:t>lle</a:t>
            </a:r>
            <a:r>
              <a:rPr lang="en-GB" sz="1800"/>
              <a:t> </a:t>
            </a:r>
            <a:r>
              <a:rPr lang="en-GB" sz="1800" err="1"/>
              <a:t>mae’r</a:t>
            </a:r>
            <a:r>
              <a:rPr lang="en-GB" sz="1800"/>
              <a:t> </a:t>
            </a:r>
            <a:r>
              <a:rPr lang="en-GB" sz="1800" err="1"/>
              <a:t>gred</a:t>
            </a:r>
            <a:r>
              <a:rPr lang="en-GB" sz="1800"/>
              <a:t> </a:t>
            </a:r>
            <a:r>
              <a:rPr lang="en-GB" sz="1800" err="1"/>
              <a:t>neu’r</a:t>
            </a:r>
            <a:r>
              <a:rPr lang="en-GB" sz="1800"/>
              <a:t> </a:t>
            </a:r>
            <a:r>
              <a:rPr lang="en-GB" sz="1800" err="1"/>
              <a:t>safbwynt</a:t>
            </a:r>
            <a:r>
              <a:rPr lang="en-GB" sz="1800"/>
              <a:t> </a:t>
            </a:r>
            <a:r>
              <a:rPr lang="en-GB" sz="1800" err="1"/>
              <a:t>yn</a:t>
            </a:r>
            <a:r>
              <a:rPr lang="en-GB" sz="1800"/>
              <a:t> </a:t>
            </a:r>
            <a:r>
              <a:rPr lang="en-GB" sz="1800" err="1"/>
              <a:t>arwain</a:t>
            </a:r>
            <a:r>
              <a:rPr lang="en-GB" sz="1800"/>
              <a:t>. A </a:t>
            </a:r>
            <a:r>
              <a:rPr lang="en-GB" sz="1800" err="1"/>
              <a:t>yw'r</a:t>
            </a:r>
            <a:r>
              <a:rPr lang="en-GB" sz="1800"/>
              <a:t> </a:t>
            </a:r>
            <a:r>
              <a:rPr lang="en-GB" sz="1800" err="1"/>
              <a:t>casgliadau</a:t>
            </a:r>
            <a:r>
              <a:rPr lang="en-GB" sz="1800"/>
              <a:t> </a:t>
            </a:r>
            <a:r>
              <a:rPr lang="en-GB" sz="1800" err="1"/>
              <a:t>yn</a:t>
            </a:r>
            <a:r>
              <a:rPr lang="en-GB" sz="1800"/>
              <a:t> addas ac </a:t>
            </a:r>
            <a:r>
              <a:rPr lang="en-GB" sz="1800" err="1"/>
              <a:t>yn</a:t>
            </a:r>
            <a:r>
              <a:rPr lang="en-GB" sz="1800"/>
              <a:t> </a:t>
            </a:r>
            <a:r>
              <a:rPr lang="en-GB" sz="1800" err="1"/>
              <a:t>rhesymegol</a:t>
            </a:r>
            <a:r>
              <a:rPr lang="en-GB" sz="1800"/>
              <a:t>? </a:t>
            </a:r>
            <a:r>
              <a:rPr lang="en-GB" sz="1800" err="1"/>
              <a:t>Os</a:t>
            </a:r>
            <a:r>
              <a:rPr lang="en-GB" sz="1800"/>
              <a:t> </a:t>
            </a:r>
            <a:r>
              <a:rPr lang="en-GB" sz="1800" err="1"/>
              <a:t>nad</a:t>
            </a:r>
            <a:r>
              <a:rPr lang="en-GB" sz="1800"/>
              <a:t> </a:t>
            </a:r>
            <a:r>
              <a:rPr lang="en-GB" sz="1800" err="1"/>
              <a:t>ydynt</a:t>
            </a:r>
            <a:r>
              <a:rPr lang="en-GB" sz="1800"/>
              <a:t>, a </a:t>
            </a:r>
            <a:r>
              <a:rPr lang="en-GB" sz="1800" err="1"/>
              <a:t>ddylid</a:t>
            </a:r>
            <a:r>
              <a:rPr lang="en-GB" sz="1800"/>
              <a:t> </a:t>
            </a:r>
            <a:r>
              <a:rPr lang="en-GB" sz="1800" err="1"/>
              <a:t>ailystyried</a:t>
            </a:r>
            <a:r>
              <a:rPr lang="en-GB" sz="1800"/>
              <a:t> y </a:t>
            </a:r>
            <a:r>
              <a:rPr lang="en-GB" sz="1800" err="1"/>
              <a:t>gred</a:t>
            </a:r>
            <a:r>
              <a:rPr lang="en-GB" sz="1800"/>
              <a:t> </a:t>
            </a:r>
            <a:r>
              <a:rPr lang="en-GB" sz="1800" err="1"/>
              <a:t>neu’r</a:t>
            </a:r>
            <a:r>
              <a:rPr lang="en-GB" sz="1800"/>
              <a:t> </a:t>
            </a:r>
            <a:r>
              <a:rPr lang="en-GB" sz="1800" err="1"/>
              <a:t>safbwynt</a:t>
            </a:r>
            <a:r>
              <a:rPr lang="en-GB" sz="1800"/>
              <a:t>?</a:t>
            </a:r>
          </a:p>
          <a:p>
            <a:pPr marL="0" indent="0" algn="r">
              <a:buNone/>
            </a:pPr>
            <a:r>
              <a:rPr lang="en-GB" sz="1800"/>
              <a:t>(Cottrell, 2008, t. 275)</a:t>
            </a:r>
          </a:p>
        </p:txBody>
      </p:sp>
      <p:sp>
        <p:nvSpPr>
          <p:cNvPr id="3" name="Content Placeholder 2">
            <a:extLst>
              <a:ext uri="{FF2B5EF4-FFF2-40B4-BE49-F238E27FC236}">
                <a16:creationId xmlns:a16="http://schemas.microsoft.com/office/drawing/2014/main" id="{7AFE1787-D2DB-EC9C-3513-0E6A9CD22AC8}"/>
              </a:ext>
            </a:extLst>
          </p:cNvPr>
          <p:cNvSpPr>
            <a:spLocks noGrp="1"/>
          </p:cNvSpPr>
          <p:nvPr>
            <p:ph sz="half" idx="2"/>
          </p:nvPr>
        </p:nvSpPr>
        <p:spPr/>
        <p:txBody>
          <a:bodyPr/>
          <a:lstStyle/>
          <a:p>
            <a:pPr marL="0" indent="0" algn="just">
              <a:buNone/>
            </a:pPr>
            <a:r>
              <a:rPr lang="en-GB" sz="1800">
                <a:solidFill>
                  <a:schemeClr val="accent6">
                    <a:lumMod val="75000"/>
                  </a:schemeClr>
                </a:solidFill>
              </a:rPr>
              <a:t>In other words:</a:t>
            </a:r>
          </a:p>
          <a:p>
            <a:pPr marL="742950" lvl="1" indent="-285750" algn="just"/>
            <a:r>
              <a:rPr lang="en-GB" sz="1800">
                <a:solidFill>
                  <a:schemeClr val="accent6">
                    <a:lumMod val="75000"/>
                  </a:schemeClr>
                </a:solidFill>
              </a:rPr>
              <a:t>Be  persistent – consider an issue carefully, and more than once</a:t>
            </a:r>
          </a:p>
          <a:p>
            <a:pPr marL="742950" lvl="1" indent="-285750" algn="just"/>
            <a:r>
              <a:rPr lang="en-GB" sz="1800">
                <a:solidFill>
                  <a:schemeClr val="accent6">
                    <a:lumMod val="75000"/>
                  </a:schemeClr>
                </a:solidFill>
              </a:rPr>
              <a:t>Consider the evidence – evaluate the evidence which has been put forward in support of the belief or viewpoint</a:t>
            </a:r>
          </a:p>
          <a:p>
            <a:pPr marL="742950" lvl="1" indent="-285750" algn="just"/>
            <a:r>
              <a:rPr lang="en-GB" sz="1800">
                <a:solidFill>
                  <a:schemeClr val="accent6">
                    <a:lumMod val="75000"/>
                  </a:schemeClr>
                </a:solidFill>
              </a:rPr>
              <a:t>Think of the implications – take time to consider where the belief or viewpoint leads.  Are the conclusions suitable and rational?  If they are not, should the belief or viewpoint be reconsidered?</a:t>
            </a:r>
          </a:p>
          <a:p>
            <a:pPr marL="342900" lvl="1" indent="0" algn="r">
              <a:buNone/>
            </a:pPr>
            <a:r>
              <a:rPr lang="en-GB" sz="1800">
                <a:solidFill>
                  <a:schemeClr val="accent6">
                    <a:lumMod val="75000"/>
                  </a:schemeClr>
                </a:solidFill>
              </a:rPr>
              <a:t>(Cottrell, 2008, p. 275)</a:t>
            </a:r>
          </a:p>
          <a:p>
            <a:endParaRPr lang="en-GB"/>
          </a:p>
        </p:txBody>
      </p:sp>
    </p:spTree>
    <p:extLst>
      <p:ext uri="{BB962C8B-B14F-4D97-AF65-F5344CB8AC3E}">
        <p14:creationId xmlns:p14="http://schemas.microsoft.com/office/powerpoint/2010/main" val="1986048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Datblygu</a:t>
            </a:r>
            <a:r>
              <a:rPr lang="en-GB" dirty="0"/>
              <a:t> </a:t>
            </a:r>
            <a:r>
              <a:rPr lang="en-GB" err="1"/>
              <a:t>meddwl</a:t>
            </a:r>
            <a:r>
              <a:rPr lang="en-GB" dirty="0"/>
              <a:t> </a:t>
            </a:r>
            <a:r>
              <a:rPr lang="en-GB" err="1"/>
              <a:t>tebyg</a:t>
            </a:r>
            <a:r>
              <a:rPr lang="en-GB" dirty="0"/>
              <a:t> </a:t>
            </a:r>
            <a:r>
              <a:rPr lang="en-GB" err="1"/>
              <a:t>i</a:t>
            </a:r>
            <a:r>
              <a:rPr lang="en-GB" dirty="0"/>
              <a:t> </a:t>
            </a:r>
            <a:r>
              <a:rPr lang="en-GB" err="1"/>
              <a:t>dditectif</a:t>
            </a:r>
            <a:br>
              <a:rPr lang="en-GB" dirty="0"/>
            </a:br>
            <a:r>
              <a:rPr lang="en-GB" dirty="0">
                <a:solidFill>
                  <a:schemeClr val="accent6">
                    <a:lumMod val="75000"/>
                  </a:schemeClr>
                </a:solidFill>
              </a:rPr>
              <a:t>Develop a detective-like mind</a:t>
            </a:r>
            <a:endParaRPr lang="en-GB" dirty="0">
              <a:solidFill>
                <a:schemeClr val="accent6">
                  <a:lumMod val="75000"/>
                </a:schemeClr>
              </a:solidFill>
              <a:cs typeface="Arial"/>
            </a:endParaRP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781953" y="1868607"/>
            <a:ext cx="4628094" cy="37559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68908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2AA37-8C88-3389-10DE-59AA61939BF3}"/>
              </a:ext>
            </a:extLst>
          </p:cNvPr>
          <p:cNvSpPr>
            <a:spLocks noGrp="1"/>
          </p:cNvSpPr>
          <p:nvPr>
            <p:ph type="title"/>
          </p:nvPr>
        </p:nvSpPr>
        <p:spPr/>
        <p:txBody>
          <a:bodyPr>
            <a:normAutofit/>
          </a:bodyPr>
          <a:lstStyle/>
          <a:p>
            <a:r>
              <a:rPr lang="en-GB" dirty="0" err="1"/>
              <a:t>Meddwl</a:t>
            </a:r>
            <a:r>
              <a:rPr lang="en-GB" dirty="0"/>
              <a:t> </a:t>
            </a:r>
            <a:r>
              <a:rPr lang="en-GB" dirty="0" err="1"/>
              <a:t>yn</a:t>
            </a:r>
            <a:r>
              <a:rPr lang="en-GB" dirty="0"/>
              <a:t> </a:t>
            </a:r>
            <a:r>
              <a:rPr lang="en-GB" dirty="0" err="1"/>
              <a:t>feirniadol</a:t>
            </a:r>
            <a:r>
              <a:rPr lang="en-GB" dirty="0"/>
              <a:t> </a:t>
            </a:r>
            <a:r>
              <a:rPr lang="en-GB" dirty="0" err="1"/>
              <a:t>wrth</a:t>
            </a:r>
            <a:r>
              <a:rPr lang="en-GB" dirty="0"/>
              <a:t> </a:t>
            </a:r>
            <a:r>
              <a:rPr lang="en-GB" dirty="0" err="1"/>
              <a:t>ddarllen</a:t>
            </a:r>
            <a:r>
              <a:rPr lang="en-GB" dirty="0"/>
              <a:t>…</a:t>
            </a:r>
            <a:br>
              <a:rPr lang="en-GB" dirty="0"/>
            </a:br>
            <a:r>
              <a:rPr lang="en-GB" dirty="0">
                <a:solidFill>
                  <a:schemeClr val="accent6">
                    <a:lumMod val="75000"/>
                  </a:schemeClr>
                </a:solidFill>
              </a:rPr>
              <a:t>Critical thinking when reading…</a:t>
            </a:r>
            <a:endParaRPr lang="en-GB">
              <a:solidFill>
                <a:schemeClr val="accent6">
                  <a:lumMod val="75000"/>
                </a:schemeClr>
              </a:solidFill>
              <a:cs typeface="Arial" panose="020B0604020202020204"/>
            </a:endParaRPr>
          </a:p>
        </p:txBody>
      </p:sp>
      <p:sp>
        <p:nvSpPr>
          <p:cNvPr id="3" name="Content Placeholder 2">
            <a:extLst>
              <a:ext uri="{FF2B5EF4-FFF2-40B4-BE49-F238E27FC236}">
                <a16:creationId xmlns:a16="http://schemas.microsoft.com/office/drawing/2014/main" id="{0E68E7A7-C7CC-AECD-3E7B-99D4E1B6DAB4}"/>
              </a:ext>
            </a:extLst>
          </p:cNvPr>
          <p:cNvSpPr>
            <a:spLocks noGrp="1"/>
          </p:cNvSpPr>
          <p:nvPr>
            <p:ph sz="half" idx="1"/>
          </p:nvPr>
        </p:nvSpPr>
        <p:spPr/>
        <p:txBody>
          <a:bodyPr>
            <a:normAutofit fontScale="55000" lnSpcReduction="20000"/>
          </a:bodyPr>
          <a:lstStyle/>
          <a:p>
            <a:pPr marL="0" indent="0">
              <a:lnSpc>
                <a:spcPct val="120000"/>
              </a:lnSpc>
              <a:buNone/>
            </a:pPr>
            <a:r>
              <a:rPr lang="en-GB" sz="2800"/>
              <a:t>Mae Cottrell (2008, t. 276) </a:t>
            </a:r>
            <a:r>
              <a:rPr lang="en-GB" sz="2800" err="1"/>
              <a:t>yn</a:t>
            </a:r>
            <a:r>
              <a:rPr lang="en-GB" sz="2800"/>
              <a:t> </a:t>
            </a:r>
            <a:r>
              <a:rPr lang="en-GB" sz="2800" err="1"/>
              <a:t>nodi'r</a:t>
            </a:r>
            <a:r>
              <a:rPr lang="en-GB" sz="2800"/>
              <a:t> </a:t>
            </a:r>
            <a:r>
              <a:rPr lang="en-GB" sz="2800" err="1"/>
              <a:t>pwyntiau</a:t>
            </a:r>
            <a:r>
              <a:rPr lang="en-GB" sz="2800"/>
              <a:t> </a:t>
            </a:r>
            <a:r>
              <a:rPr lang="en-GB" sz="2800" err="1"/>
              <a:t>allweddol</a:t>
            </a:r>
            <a:r>
              <a:rPr lang="en-GB" sz="2800"/>
              <a:t> </a:t>
            </a:r>
            <a:r>
              <a:rPr lang="en-GB" sz="2800" err="1"/>
              <a:t>hyn</a:t>
            </a:r>
            <a:r>
              <a:rPr lang="en-GB" sz="2800"/>
              <a:t> </a:t>
            </a:r>
            <a:r>
              <a:rPr lang="en-GB" sz="2800" err="1"/>
              <a:t>ynghylch</a:t>
            </a:r>
            <a:r>
              <a:rPr lang="en-GB" sz="2800"/>
              <a:t> </a:t>
            </a:r>
            <a:r>
              <a:rPr lang="en-GB" sz="2800" err="1"/>
              <a:t>meddwl</a:t>
            </a:r>
            <a:r>
              <a:rPr lang="en-GB" sz="2800"/>
              <a:t> </a:t>
            </a:r>
            <a:r>
              <a:rPr lang="en-GB" sz="2800" err="1"/>
              <a:t>beirniadol</a:t>
            </a:r>
            <a:r>
              <a:rPr lang="en-GB" sz="2800"/>
              <a:t> </a:t>
            </a:r>
            <a:r>
              <a:rPr lang="en-GB" sz="2800" err="1"/>
              <a:t>wrth</a:t>
            </a:r>
            <a:r>
              <a:rPr lang="en-GB" sz="2800"/>
              <a:t> </a:t>
            </a:r>
            <a:r>
              <a:rPr lang="en-GB" sz="2800" err="1"/>
              <a:t>ddarllen</a:t>
            </a:r>
            <a:r>
              <a:rPr lang="en-GB" sz="2800"/>
              <a:t>. </a:t>
            </a:r>
            <a:r>
              <a:rPr lang="en-GB" sz="2800" err="1"/>
              <a:t>Mae'n</a:t>
            </a:r>
            <a:r>
              <a:rPr lang="en-GB" sz="2800"/>
              <a:t> </a:t>
            </a:r>
            <a:r>
              <a:rPr lang="en-GB" sz="2800" err="1"/>
              <a:t>cynnwys</a:t>
            </a:r>
            <a:r>
              <a:rPr lang="en-GB" sz="2800"/>
              <a:t>:</a:t>
            </a:r>
          </a:p>
          <a:p>
            <a:pPr>
              <a:lnSpc>
                <a:spcPct val="120000"/>
              </a:lnSpc>
            </a:pPr>
            <a:r>
              <a:rPr lang="en-GB" sz="2800"/>
              <a:t>Nodi </a:t>
            </a:r>
            <a:r>
              <a:rPr lang="en-GB" sz="2800" err="1"/>
              <a:t>llinell</a:t>
            </a:r>
            <a:r>
              <a:rPr lang="en-GB" sz="2800"/>
              <a:t> </a:t>
            </a:r>
            <a:r>
              <a:rPr lang="en-GB" sz="2800" err="1"/>
              <a:t>yr</a:t>
            </a:r>
            <a:r>
              <a:rPr lang="en-GB" sz="2800"/>
              <a:t> </a:t>
            </a:r>
            <a:r>
              <a:rPr lang="en-GB" sz="2800" err="1"/>
              <a:t>ymresymiad</a:t>
            </a:r>
            <a:r>
              <a:rPr lang="en-GB" sz="2800"/>
              <a:t> </a:t>
            </a:r>
            <a:r>
              <a:rPr lang="en-GB" sz="2800" err="1"/>
              <a:t>yn</a:t>
            </a:r>
            <a:r>
              <a:rPr lang="en-GB" sz="2800"/>
              <a:t> y </a:t>
            </a:r>
            <a:r>
              <a:rPr lang="en-GB" sz="2800" err="1"/>
              <a:t>testun</a:t>
            </a:r>
            <a:endParaRPr lang="en-GB" sz="2800"/>
          </a:p>
          <a:p>
            <a:pPr>
              <a:lnSpc>
                <a:spcPct val="120000"/>
              </a:lnSpc>
            </a:pPr>
            <a:r>
              <a:rPr lang="en-GB" sz="2800" err="1"/>
              <a:t>Gwerthuso'r</a:t>
            </a:r>
            <a:r>
              <a:rPr lang="en-GB" sz="2800"/>
              <a:t> </a:t>
            </a:r>
            <a:r>
              <a:rPr lang="en-GB" sz="2800" err="1"/>
              <a:t>llinell</a:t>
            </a:r>
            <a:r>
              <a:rPr lang="en-GB" sz="2800"/>
              <a:t> </a:t>
            </a:r>
            <a:r>
              <a:rPr lang="en-GB" sz="2800" err="1"/>
              <a:t>ymresymu</a:t>
            </a:r>
            <a:r>
              <a:rPr lang="en-GB" sz="2800"/>
              <a:t> </a:t>
            </a:r>
            <a:r>
              <a:rPr lang="en-GB" sz="2800" err="1"/>
              <a:t>yn</a:t>
            </a:r>
            <a:r>
              <a:rPr lang="en-GB" sz="2800"/>
              <a:t> </a:t>
            </a:r>
            <a:r>
              <a:rPr lang="en-GB" sz="2800" err="1"/>
              <a:t>feirniadol</a:t>
            </a:r>
            <a:endParaRPr lang="en-GB" sz="2800"/>
          </a:p>
          <a:p>
            <a:pPr>
              <a:lnSpc>
                <a:spcPct val="120000"/>
              </a:lnSpc>
            </a:pPr>
            <a:r>
              <a:rPr lang="en-GB" sz="2800" err="1"/>
              <a:t>Cwestiynu</a:t>
            </a:r>
            <a:r>
              <a:rPr lang="en-GB" sz="2800"/>
              <a:t> </a:t>
            </a:r>
            <a:r>
              <a:rPr lang="en-GB" sz="2800" err="1"/>
              <a:t>ymddangosiadau</a:t>
            </a:r>
            <a:r>
              <a:rPr lang="en-GB" sz="2800"/>
              <a:t> </a:t>
            </a:r>
            <a:r>
              <a:rPr lang="en-GB" sz="2800" err="1"/>
              <a:t>arwyneb</a:t>
            </a:r>
            <a:r>
              <a:rPr lang="en-GB" sz="2800"/>
              <a:t> a </a:t>
            </a:r>
            <a:r>
              <a:rPr lang="en-GB" sz="2800" err="1"/>
              <a:t>gwirio</a:t>
            </a:r>
            <a:r>
              <a:rPr lang="en-GB" sz="2800"/>
              <a:t> am </a:t>
            </a:r>
            <a:r>
              <a:rPr lang="en-GB" sz="2800" err="1"/>
              <a:t>ragdybiaethau</a:t>
            </a:r>
            <a:r>
              <a:rPr lang="en-GB" sz="2800"/>
              <a:t> neu </a:t>
            </a:r>
            <a:r>
              <a:rPr lang="en-GB" sz="2800" err="1"/>
              <a:t>agendâu</a:t>
            </a:r>
            <a:r>
              <a:rPr lang="en-GB" sz="2800"/>
              <a:t> </a:t>
            </a:r>
            <a:r>
              <a:rPr lang="en-GB" sz="2800" err="1"/>
              <a:t>cudd</a:t>
            </a:r>
            <a:endParaRPr lang="en-GB" sz="2800"/>
          </a:p>
          <a:p>
            <a:pPr>
              <a:lnSpc>
                <a:spcPct val="120000"/>
              </a:lnSpc>
            </a:pPr>
            <a:r>
              <a:rPr lang="en-GB" sz="2800" err="1"/>
              <a:t>Adnabod</a:t>
            </a:r>
            <a:r>
              <a:rPr lang="en-GB" sz="2800"/>
              <a:t> </a:t>
            </a:r>
            <a:r>
              <a:rPr lang="en-GB" sz="2800" err="1"/>
              <a:t>tystiolaeth</a:t>
            </a:r>
            <a:r>
              <a:rPr lang="en-GB" sz="2800"/>
              <a:t> </a:t>
            </a:r>
            <a:r>
              <a:rPr lang="en-GB" sz="2800" err="1"/>
              <a:t>yn</a:t>
            </a:r>
            <a:r>
              <a:rPr lang="en-GB" sz="2800"/>
              <a:t> y </a:t>
            </a:r>
            <a:r>
              <a:rPr lang="en-GB" sz="2800" err="1"/>
              <a:t>testun</a:t>
            </a:r>
            <a:endParaRPr lang="en-GB" sz="2800"/>
          </a:p>
          <a:p>
            <a:pPr>
              <a:lnSpc>
                <a:spcPct val="120000"/>
              </a:lnSpc>
            </a:pPr>
            <a:r>
              <a:rPr lang="en-GB" sz="2800" err="1"/>
              <a:t>Gwerthuso'r</a:t>
            </a:r>
            <a:r>
              <a:rPr lang="en-GB" sz="2800"/>
              <a:t> </a:t>
            </a:r>
            <a:r>
              <a:rPr lang="en-GB" sz="2800" err="1"/>
              <a:t>dystiolaeth</a:t>
            </a:r>
            <a:r>
              <a:rPr lang="en-GB" sz="2800"/>
              <a:t> </a:t>
            </a:r>
            <a:r>
              <a:rPr lang="en-GB" sz="2800" err="1"/>
              <a:t>yn</a:t>
            </a:r>
            <a:r>
              <a:rPr lang="en-GB" sz="2800"/>
              <a:t> </a:t>
            </a:r>
            <a:r>
              <a:rPr lang="en-GB" sz="2800" err="1"/>
              <a:t>unol</a:t>
            </a:r>
            <a:r>
              <a:rPr lang="en-GB" sz="2800"/>
              <a:t> â </a:t>
            </a:r>
            <a:r>
              <a:rPr lang="en-GB" sz="2800" err="1"/>
              <a:t>meini</a:t>
            </a:r>
            <a:r>
              <a:rPr lang="en-GB" sz="2800"/>
              <a:t> </a:t>
            </a:r>
            <a:r>
              <a:rPr lang="en-GB" sz="2800" err="1"/>
              <a:t>prawf</a:t>
            </a:r>
            <a:r>
              <a:rPr lang="en-GB" sz="2800"/>
              <a:t> </a:t>
            </a:r>
            <a:r>
              <a:rPr lang="en-GB" sz="2800" err="1"/>
              <a:t>dilys</a:t>
            </a:r>
            <a:endParaRPr lang="en-GB" sz="2800"/>
          </a:p>
          <a:p>
            <a:pPr>
              <a:lnSpc>
                <a:spcPct val="120000"/>
              </a:lnSpc>
            </a:pPr>
            <a:r>
              <a:rPr lang="en-GB" sz="2800" err="1"/>
              <a:t>Adnabod</a:t>
            </a:r>
            <a:r>
              <a:rPr lang="en-GB" sz="2800"/>
              <a:t> </a:t>
            </a:r>
            <a:r>
              <a:rPr lang="en-GB" sz="2800" err="1"/>
              <a:t>casgliadau’r</a:t>
            </a:r>
            <a:r>
              <a:rPr lang="en-GB" sz="2800"/>
              <a:t> </a:t>
            </a:r>
            <a:r>
              <a:rPr lang="en-GB" sz="2800" err="1"/>
              <a:t>awdur</a:t>
            </a:r>
            <a:endParaRPr lang="en-GB" sz="2800"/>
          </a:p>
          <a:p>
            <a:pPr>
              <a:lnSpc>
                <a:spcPct val="120000"/>
              </a:lnSpc>
            </a:pPr>
            <a:r>
              <a:rPr lang="en-GB" sz="2800" err="1"/>
              <a:t>Penderfynu</a:t>
            </a:r>
            <a:r>
              <a:rPr lang="en-GB" sz="2800"/>
              <a:t> a </a:t>
            </a:r>
            <a:r>
              <a:rPr lang="en-GB" sz="2800" err="1"/>
              <a:t>yw'r</a:t>
            </a:r>
            <a:r>
              <a:rPr lang="en-GB" sz="2800"/>
              <a:t> </a:t>
            </a:r>
            <a:r>
              <a:rPr lang="en-GB" sz="2800" err="1"/>
              <a:t>dystiolaeth</a:t>
            </a:r>
            <a:r>
              <a:rPr lang="en-GB" sz="2800"/>
              <a:t> a </a:t>
            </a:r>
            <a:r>
              <a:rPr lang="en-GB" sz="2800" err="1"/>
              <a:t>roddwyd</a:t>
            </a:r>
            <a:r>
              <a:rPr lang="en-GB" sz="2800"/>
              <a:t> </a:t>
            </a:r>
            <a:r>
              <a:rPr lang="en-GB" sz="2800" err="1"/>
              <a:t>yn</a:t>
            </a:r>
            <a:r>
              <a:rPr lang="en-GB" sz="2800"/>
              <a:t> </a:t>
            </a:r>
            <a:r>
              <a:rPr lang="en-GB" sz="2800" err="1"/>
              <a:t>cefnogi'r</a:t>
            </a:r>
            <a:r>
              <a:rPr lang="en-GB" sz="2800"/>
              <a:t> </a:t>
            </a:r>
            <a:r>
              <a:rPr lang="en-GB" sz="2800" err="1"/>
              <a:t>casgliadau</a:t>
            </a:r>
            <a:r>
              <a:rPr lang="en-GB" sz="2800"/>
              <a:t> </a:t>
            </a:r>
            <a:r>
              <a:rPr lang="en-GB" sz="2800" err="1"/>
              <a:t>hyn</a:t>
            </a:r>
            <a:endParaRPr lang="en-GB" sz="2800"/>
          </a:p>
          <a:p>
            <a:endParaRPr lang="en-GB"/>
          </a:p>
        </p:txBody>
      </p:sp>
      <p:sp>
        <p:nvSpPr>
          <p:cNvPr id="4" name="Content Placeholder 3">
            <a:extLst>
              <a:ext uri="{FF2B5EF4-FFF2-40B4-BE49-F238E27FC236}">
                <a16:creationId xmlns:a16="http://schemas.microsoft.com/office/drawing/2014/main" id="{ADDE0F19-E989-5FAB-7D97-9BD9414F5D3F}"/>
              </a:ext>
            </a:extLst>
          </p:cNvPr>
          <p:cNvSpPr>
            <a:spLocks noGrp="1"/>
          </p:cNvSpPr>
          <p:nvPr>
            <p:ph sz="half" idx="2"/>
          </p:nvPr>
        </p:nvSpPr>
        <p:spPr/>
        <p:txBody>
          <a:bodyPr>
            <a:normAutofit fontScale="55000" lnSpcReduction="20000"/>
          </a:bodyPr>
          <a:lstStyle/>
          <a:p>
            <a:pPr marL="0" indent="0">
              <a:lnSpc>
                <a:spcPct val="120000"/>
              </a:lnSpc>
              <a:buNone/>
            </a:pPr>
            <a:r>
              <a:rPr lang="en-GB">
                <a:solidFill>
                  <a:schemeClr val="accent6">
                    <a:lumMod val="75000"/>
                  </a:schemeClr>
                </a:solidFill>
              </a:rPr>
              <a:t>Cottrell (2008, p. 276) notes these key points regarding critical thinking when reading.  It involves:</a:t>
            </a:r>
          </a:p>
          <a:p>
            <a:pPr>
              <a:lnSpc>
                <a:spcPct val="120000"/>
              </a:lnSpc>
            </a:pPr>
            <a:r>
              <a:rPr lang="en-GB">
                <a:solidFill>
                  <a:schemeClr val="accent6">
                    <a:lumMod val="75000"/>
                  </a:schemeClr>
                </a:solidFill>
              </a:rPr>
              <a:t>Identifying the line of reasoning in the text</a:t>
            </a:r>
          </a:p>
          <a:p>
            <a:pPr>
              <a:lnSpc>
                <a:spcPct val="120000"/>
              </a:lnSpc>
            </a:pPr>
            <a:r>
              <a:rPr lang="en-GB">
                <a:solidFill>
                  <a:schemeClr val="accent6">
                    <a:lumMod val="75000"/>
                  </a:schemeClr>
                </a:solidFill>
              </a:rPr>
              <a:t>Critically evaluating the line of reasoning</a:t>
            </a:r>
          </a:p>
          <a:p>
            <a:pPr>
              <a:lnSpc>
                <a:spcPct val="120000"/>
              </a:lnSpc>
            </a:pPr>
            <a:r>
              <a:rPr lang="en-GB">
                <a:solidFill>
                  <a:schemeClr val="accent6">
                    <a:lumMod val="75000"/>
                  </a:schemeClr>
                </a:solidFill>
              </a:rPr>
              <a:t>Questioning surface appearances and checking for hidden assumptions or agendas</a:t>
            </a:r>
          </a:p>
          <a:p>
            <a:pPr>
              <a:lnSpc>
                <a:spcPct val="120000"/>
              </a:lnSpc>
            </a:pPr>
            <a:r>
              <a:rPr lang="en-GB">
                <a:solidFill>
                  <a:schemeClr val="accent6">
                    <a:lumMod val="75000"/>
                  </a:schemeClr>
                </a:solidFill>
              </a:rPr>
              <a:t>Identifying evidence in the text</a:t>
            </a:r>
          </a:p>
          <a:p>
            <a:pPr>
              <a:lnSpc>
                <a:spcPct val="120000"/>
              </a:lnSpc>
            </a:pPr>
            <a:r>
              <a:rPr lang="en-GB">
                <a:solidFill>
                  <a:schemeClr val="accent6">
                    <a:lumMod val="75000"/>
                  </a:schemeClr>
                </a:solidFill>
              </a:rPr>
              <a:t>Evaluating the evidence according to valid criteria</a:t>
            </a:r>
          </a:p>
          <a:p>
            <a:pPr>
              <a:lnSpc>
                <a:spcPct val="120000"/>
              </a:lnSpc>
            </a:pPr>
            <a:r>
              <a:rPr lang="en-GB">
                <a:solidFill>
                  <a:schemeClr val="accent6">
                    <a:lumMod val="75000"/>
                  </a:schemeClr>
                </a:solidFill>
              </a:rPr>
              <a:t>Identifying the writer’s conclusions</a:t>
            </a:r>
          </a:p>
          <a:p>
            <a:pPr>
              <a:lnSpc>
                <a:spcPct val="120000"/>
              </a:lnSpc>
            </a:pPr>
            <a:r>
              <a:rPr lang="en-GB">
                <a:solidFill>
                  <a:schemeClr val="accent6">
                    <a:lumMod val="75000"/>
                  </a:schemeClr>
                </a:solidFill>
              </a:rPr>
              <a:t>Deciding whether the evidence given supports these conclusions</a:t>
            </a:r>
          </a:p>
          <a:p>
            <a:endParaRPr lang="en-GB"/>
          </a:p>
        </p:txBody>
      </p:sp>
    </p:spTree>
    <p:extLst>
      <p:ext uri="{BB962C8B-B14F-4D97-AF65-F5344CB8AC3E}">
        <p14:creationId xmlns:p14="http://schemas.microsoft.com/office/powerpoint/2010/main" val="2120345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normAutofit/>
          </a:bodyPr>
          <a:lstStyle/>
          <a:p>
            <a:pPr eaLnBrk="1" hangingPunct="1"/>
            <a:r>
              <a:rPr lang="en-GB" dirty="0" err="1"/>
              <a:t>Beirniadu</a:t>
            </a:r>
            <a:r>
              <a:rPr lang="en-GB" dirty="0"/>
              <a:t> </a:t>
            </a:r>
            <a:r>
              <a:rPr lang="en-GB" dirty="0" err="1"/>
              <a:t>Cofnodolyn</a:t>
            </a:r>
            <a:br>
              <a:rPr lang="en-GB" dirty="0"/>
            </a:br>
            <a:r>
              <a:rPr lang="en-GB" dirty="0">
                <a:solidFill>
                  <a:schemeClr val="accent6">
                    <a:lumMod val="75000"/>
                  </a:schemeClr>
                </a:solidFill>
              </a:rPr>
              <a:t>Critiquing a Journal</a:t>
            </a:r>
            <a:endParaRPr lang="en-GB" dirty="0">
              <a:solidFill>
                <a:schemeClr val="accent6">
                  <a:lumMod val="75000"/>
                </a:schemeClr>
              </a:solidFill>
              <a:cs typeface="Arial"/>
            </a:endParaRPr>
          </a:p>
        </p:txBody>
      </p:sp>
      <p:sp>
        <p:nvSpPr>
          <p:cNvPr id="22530" name="Content Placeholder 2"/>
          <p:cNvSpPr>
            <a:spLocks noGrp="1"/>
          </p:cNvSpPr>
          <p:nvPr>
            <p:ph sz="half" idx="1"/>
          </p:nvPr>
        </p:nvSpPr>
        <p:spPr/>
        <p:txBody>
          <a:bodyPr>
            <a:normAutofit/>
          </a:bodyPr>
          <a:lstStyle/>
          <a:p>
            <a:pPr eaLnBrk="1" hangingPunct="1"/>
            <a:r>
              <a:rPr lang="en-GB" sz="2000" err="1"/>
              <a:t>Pethau</a:t>
            </a:r>
            <a:r>
              <a:rPr lang="en-GB" sz="2000"/>
              <a:t> y </a:t>
            </a:r>
            <a:r>
              <a:rPr lang="en-GB" sz="2000" err="1"/>
              <a:t>gellid</a:t>
            </a:r>
            <a:r>
              <a:rPr lang="en-GB" sz="2000"/>
              <a:t> bod </a:t>
            </a:r>
            <a:r>
              <a:rPr lang="en-GB" sz="2000" err="1"/>
              <a:t>wedi</a:t>
            </a:r>
            <a:r>
              <a:rPr lang="en-GB" sz="2000"/>
              <a:t> </a:t>
            </a:r>
            <a:r>
              <a:rPr lang="en-GB" sz="2000" err="1"/>
              <a:t>eu</a:t>
            </a:r>
            <a:r>
              <a:rPr lang="en-GB" sz="2000"/>
              <a:t> </a:t>
            </a:r>
            <a:r>
              <a:rPr lang="en-GB" sz="2000" err="1"/>
              <a:t>gwella</a:t>
            </a:r>
            <a:r>
              <a:rPr lang="en-GB" sz="2000"/>
              <a:t> </a:t>
            </a:r>
            <a:r>
              <a:rPr lang="en-GB" sz="2000" err="1"/>
              <a:t>ar</a:t>
            </a:r>
            <a:r>
              <a:rPr lang="en-GB" sz="2000"/>
              <a:t> </a:t>
            </a:r>
            <a:r>
              <a:rPr lang="en-GB" sz="2000" err="1"/>
              <a:t>yr</a:t>
            </a:r>
            <a:r>
              <a:rPr lang="en-GB" sz="2000"/>
              <a:t> </a:t>
            </a:r>
            <a:r>
              <a:rPr lang="en-GB" sz="2000" err="1"/>
              <a:t>astudiaeth</a:t>
            </a:r>
            <a:r>
              <a:rPr lang="en-GB" sz="2000"/>
              <a:t>.</a:t>
            </a:r>
          </a:p>
          <a:p>
            <a:pPr eaLnBrk="1" hangingPunct="1"/>
            <a:r>
              <a:rPr lang="en-GB" sz="2000"/>
              <a:t>A </a:t>
            </a:r>
            <a:r>
              <a:rPr lang="en-GB" sz="2000" err="1"/>
              <a:t>yw'r</a:t>
            </a:r>
            <a:r>
              <a:rPr lang="en-GB" sz="2000"/>
              <a:t> </a:t>
            </a:r>
            <a:r>
              <a:rPr lang="en-GB" sz="2000" err="1"/>
              <a:t>astudiaeth</a:t>
            </a:r>
            <a:r>
              <a:rPr lang="en-GB" sz="2000"/>
              <a:t> </a:t>
            </a:r>
            <a:r>
              <a:rPr lang="en-GB" sz="2000" err="1"/>
              <a:t>yn</a:t>
            </a:r>
            <a:r>
              <a:rPr lang="en-GB" sz="2000"/>
              <a:t> </a:t>
            </a:r>
            <a:r>
              <a:rPr lang="en-GB" sz="2000" err="1"/>
              <a:t>defnyddio</a:t>
            </a:r>
            <a:r>
              <a:rPr lang="en-GB" sz="2000"/>
              <a:t> </a:t>
            </a:r>
            <a:r>
              <a:rPr lang="en-GB" sz="2000" err="1"/>
              <a:t>llawer</a:t>
            </a:r>
            <a:r>
              <a:rPr lang="en-GB" sz="2000"/>
              <a:t> o </a:t>
            </a:r>
            <a:r>
              <a:rPr lang="en-GB" sz="2000" err="1"/>
              <a:t>ragdybiaethau</a:t>
            </a:r>
            <a:r>
              <a:rPr lang="en-GB" sz="2000"/>
              <a:t>? </a:t>
            </a:r>
            <a:r>
              <a:rPr lang="en-GB" sz="2000" err="1"/>
              <a:t>Os</a:t>
            </a:r>
            <a:r>
              <a:rPr lang="en-GB" sz="2000"/>
              <a:t> felly, </a:t>
            </a:r>
            <a:r>
              <a:rPr lang="en-GB" sz="2000" err="1"/>
              <a:t>oni</a:t>
            </a:r>
            <a:r>
              <a:rPr lang="en-GB" sz="2000"/>
              <a:t> </a:t>
            </a:r>
            <a:r>
              <a:rPr lang="en-GB" sz="2000" err="1"/>
              <a:t>ddylent</a:t>
            </a:r>
            <a:r>
              <a:rPr lang="en-GB" sz="2000"/>
              <a:t> </a:t>
            </a:r>
            <a:r>
              <a:rPr lang="en-GB" sz="2000" err="1"/>
              <a:t>fod</a:t>
            </a:r>
            <a:r>
              <a:rPr lang="en-GB" sz="2000"/>
              <a:t> </a:t>
            </a:r>
            <a:r>
              <a:rPr lang="en-GB" sz="2000" err="1"/>
              <a:t>wedi</a:t>
            </a:r>
            <a:r>
              <a:rPr lang="en-GB" sz="2000"/>
              <a:t> </a:t>
            </a:r>
            <a:r>
              <a:rPr lang="en-GB" sz="2000" err="1"/>
              <a:t>cael</a:t>
            </a:r>
            <a:r>
              <a:rPr lang="en-GB" sz="2000"/>
              <a:t> </a:t>
            </a:r>
            <a:r>
              <a:rPr lang="en-GB" sz="2000" err="1"/>
              <a:t>eu</a:t>
            </a:r>
            <a:r>
              <a:rPr lang="en-GB" sz="2000"/>
              <a:t> </a:t>
            </a:r>
            <a:r>
              <a:rPr lang="en-GB" sz="2000" err="1"/>
              <a:t>hymchwilio</a:t>
            </a:r>
            <a:r>
              <a:rPr lang="en-GB" sz="2000"/>
              <a:t> </a:t>
            </a:r>
            <a:r>
              <a:rPr lang="en-GB" sz="2000" err="1"/>
              <a:t>yn</a:t>
            </a:r>
            <a:r>
              <a:rPr lang="en-GB" sz="2000"/>
              <a:t> </a:t>
            </a:r>
            <a:r>
              <a:rPr lang="en-GB" sz="2000" err="1"/>
              <a:t>gyntaf</a:t>
            </a:r>
            <a:r>
              <a:rPr lang="en-GB" sz="2000"/>
              <a:t>?</a:t>
            </a:r>
          </a:p>
          <a:p>
            <a:pPr eaLnBrk="1" hangingPunct="1"/>
            <a:r>
              <a:rPr lang="en-GB" sz="2000" err="1"/>
              <a:t>Cymerwch</a:t>
            </a:r>
            <a:r>
              <a:rPr lang="en-GB" sz="2000"/>
              <a:t> </a:t>
            </a:r>
            <a:r>
              <a:rPr lang="en-GB" sz="2000" err="1"/>
              <a:t>nodyn</a:t>
            </a:r>
            <a:r>
              <a:rPr lang="en-GB" sz="2000"/>
              <a:t> </a:t>
            </a:r>
            <a:r>
              <a:rPr lang="en-GB" sz="2000" err="1"/>
              <a:t>o'r</a:t>
            </a:r>
            <a:r>
              <a:rPr lang="en-GB" sz="2000"/>
              <a:t> </a:t>
            </a:r>
            <a:r>
              <a:rPr lang="en-GB" sz="2000" err="1"/>
              <a:t>Awdwr</a:t>
            </a:r>
            <a:r>
              <a:rPr lang="en-GB" sz="2000"/>
              <a:t>.</a:t>
            </a:r>
          </a:p>
          <a:p>
            <a:pPr eaLnBrk="1" hangingPunct="1"/>
            <a:r>
              <a:rPr lang="en-GB" sz="2000" err="1"/>
              <a:t>Darllenwch</a:t>
            </a:r>
            <a:r>
              <a:rPr lang="en-GB" sz="2000"/>
              <a:t> o </a:t>
            </a:r>
            <a:r>
              <a:rPr lang="en-GB" sz="2000" err="1"/>
              <a:t>amgylch</a:t>
            </a:r>
            <a:r>
              <a:rPr lang="en-GB" sz="2000"/>
              <a:t> y </a:t>
            </a:r>
            <a:r>
              <a:rPr lang="en-GB" sz="2000" err="1"/>
              <a:t>pwnc</a:t>
            </a:r>
            <a:r>
              <a:rPr lang="en-GB" sz="2000"/>
              <a:t>, </a:t>
            </a:r>
            <a:r>
              <a:rPr lang="en-GB" sz="2000" err="1"/>
              <a:t>peidiwch</a:t>
            </a:r>
            <a:r>
              <a:rPr lang="en-GB" sz="2000"/>
              <a:t> â </a:t>
            </a:r>
            <a:r>
              <a:rPr lang="en-GB" sz="2000" err="1"/>
              <a:t>darllen</a:t>
            </a:r>
            <a:r>
              <a:rPr lang="en-GB" sz="2000"/>
              <a:t> </a:t>
            </a:r>
            <a:r>
              <a:rPr lang="en-GB" sz="2000" err="1"/>
              <a:t>yr</a:t>
            </a:r>
            <a:r>
              <a:rPr lang="en-GB" sz="2000"/>
              <a:t> </a:t>
            </a:r>
            <a:r>
              <a:rPr lang="en-GB" sz="2000" err="1"/>
              <a:t>erthygl</a:t>
            </a:r>
            <a:r>
              <a:rPr lang="en-GB" sz="2000"/>
              <a:t> </a:t>
            </a:r>
            <a:r>
              <a:rPr lang="en-GB" sz="2000" err="1"/>
              <a:t>yn</a:t>
            </a:r>
            <a:r>
              <a:rPr lang="en-GB" sz="2000"/>
              <a:t> </a:t>
            </a:r>
            <a:r>
              <a:rPr lang="en-GB" sz="2000" err="1"/>
              <a:t>unig</a:t>
            </a:r>
            <a:r>
              <a:rPr lang="en-GB" sz="2000"/>
              <a:t>.</a:t>
            </a:r>
          </a:p>
          <a:p>
            <a:pPr lvl="1"/>
            <a:r>
              <a:rPr lang="en-GB" sz="1600" err="1"/>
              <a:t>Defnyddiwch</a:t>
            </a:r>
            <a:r>
              <a:rPr lang="en-GB" sz="1600"/>
              <a:t> </a:t>
            </a:r>
            <a:r>
              <a:rPr lang="en-GB" sz="1600" err="1"/>
              <a:t>erthyglau</a:t>
            </a:r>
            <a:r>
              <a:rPr lang="en-GB" sz="1600"/>
              <a:t> </a:t>
            </a:r>
            <a:r>
              <a:rPr lang="en-GB" sz="1600" err="1"/>
              <a:t>eraill</a:t>
            </a:r>
            <a:r>
              <a:rPr lang="en-GB" sz="1600"/>
              <a:t> </a:t>
            </a:r>
            <a:r>
              <a:rPr lang="en-GB" sz="1600" err="1"/>
              <a:t>i</a:t>
            </a:r>
            <a:r>
              <a:rPr lang="en-GB" sz="1600"/>
              <a:t> </a:t>
            </a:r>
            <a:r>
              <a:rPr lang="en-GB" sz="1600" err="1"/>
              <a:t>ategu</a:t>
            </a:r>
            <a:r>
              <a:rPr lang="en-GB" sz="1600"/>
              <a:t> </a:t>
            </a:r>
            <a:r>
              <a:rPr lang="en-GB" sz="1600" err="1"/>
              <a:t>eich</a:t>
            </a:r>
            <a:r>
              <a:rPr lang="en-GB" sz="1600"/>
              <a:t> </a:t>
            </a:r>
            <a:r>
              <a:rPr lang="en-GB" sz="1600" err="1"/>
              <a:t>dadleuon</a:t>
            </a:r>
            <a:r>
              <a:rPr lang="en-GB" sz="1600"/>
              <a:t>,</a:t>
            </a:r>
          </a:p>
          <a:p>
            <a:pPr lvl="1"/>
            <a:r>
              <a:rPr lang="en-GB" sz="1600" err="1"/>
              <a:t>Edrychwch</a:t>
            </a:r>
            <a:r>
              <a:rPr lang="en-GB" sz="1600"/>
              <a:t> </a:t>
            </a:r>
            <a:r>
              <a:rPr lang="en-GB" sz="1600" err="1"/>
              <a:t>ar</a:t>
            </a:r>
            <a:r>
              <a:rPr lang="en-GB" sz="1600"/>
              <a:t> </a:t>
            </a:r>
            <a:r>
              <a:rPr lang="en-GB" sz="1600" err="1"/>
              <a:t>sut</a:t>
            </a:r>
            <a:r>
              <a:rPr lang="en-GB" sz="1600"/>
              <a:t> </a:t>
            </a:r>
            <a:r>
              <a:rPr lang="en-GB" sz="1600" err="1"/>
              <a:t>mae</a:t>
            </a:r>
            <a:r>
              <a:rPr lang="en-GB" sz="1600"/>
              <a:t> </a:t>
            </a:r>
            <a:r>
              <a:rPr lang="en-GB" sz="1600" err="1"/>
              <a:t>eraill</a:t>
            </a:r>
            <a:r>
              <a:rPr lang="en-GB" sz="1600"/>
              <a:t> </a:t>
            </a:r>
            <a:r>
              <a:rPr lang="en-GB" sz="1600" err="1"/>
              <a:t>wedi</a:t>
            </a:r>
            <a:r>
              <a:rPr lang="en-GB" sz="1600"/>
              <a:t> </a:t>
            </a:r>
            <a:r>
              <a:rPr lang="en-GB" sz="1600" err="1"/>
              <a:t>mynd</a:t>
            </a:r>
            <a:r>
              <a:rPr lang="en-GB" sz="1600"/>
              <a:t> </a:t>
            </a:r>
            <a:r>
              <a:rPr lang="en-GB" sz="1600" err="1"/>
              <a:t>i'r</a:t>
            </a:r>
            <a:r>
              <a:rPr lang="en-GB" sz="1600"/>
              <a:t> </a:t>
            </a:r>
            <a:r>
              <a:rPr lang="en-GB" sz="1600" err="1"/>
              <a:t>afael</a:t>
            </a:r>
            <a:r>
              <a:rPr lang="en-GB" sz="1600"/>
              <a:t> ag </a:t>
            </a:r>
            <a:r>
              <a:rPr lang="en-GB" sz="1600" err="1"/>
              <a:t>ymchwil</a:t>
            </a:r>
            <a:r>
              <a:rPr lang="en-GB" sz="1600"/>
              <a:t> </a:t>
            </a:r>
            <a:r>
              <a:rPr lang="en-GB" sz="1600" err="1"/>
              <a:t>mewn</a:t>
            </a:r>
            <a:r>
              <a:rPr lang="en-GB" sz="1600"/>
              <a:t> </a:t>
            </a:r>
            <a:r>
              <a:rPr lang="en-GB" sz="1600" err="1"/>
              <a:t>maes</a:t>
            </a:r>
            <a:r>
              <a:rPr lang="en-GB" sz="1600"/>
              <a:t> </a:t>
            </a:r>
            <a:r>
              <a:rPr lang="en-GB" sz="1600" err="1"/>
              <a:t>tebyg</a:t>
            </a:r>
            <a:r>
              <a:rPr lang="en-GB" sz="1600"/>
              <a:t> – a </a:t>
            </a:r>
            <a:r>
              <a:rPr lang="en-GB" sz="1600" err="1"/>
              <a:t>ellid</a:t>
            </a:r>
            <a:r>
              <a:rPr lang="en-GB" sz="1600"/>
              <a:t> bod </a:t>
            </a:r>
            <a:r>
              <a:rPr lang="en-GB" sz="1600" err="1"/>
              <a:t>wedi</a:t>
            </a:r>
            <a:r>
              <a:rPr lang="en-GB" sz="1600"/>
              <a:t> </a:t>
            </a:r>
            <a:r>
              <a:rPr lang="en-GB" sz="1600" err="1"/>
              <a:t>cymhwyso</a:t>
            </a:r>
            <a:r>
              <a:rPr lang="en-GB" sz="1600"/>
              <a:t> </a:t>
            </a:r>
            <a:r>
              <a:rPr lang="en-GB" sz="1600" err="1"/>
              <a:t>hwn</a:t>
            </a:r>
            <a:r>
              <a:rPr lang="en-GB" sz="1600"/>
              <a:t>?</a:t>
            </a:r>
          </a:p>
        </p:txBody>
      </p:sp>
      <p:sp>
        <p:nvSpPr>
          <p:cNvPr id="2" name="Content Placeholder 1">
            <a:extLst>
              <a:ext uri="{FF2B5EF4-FFF2-40B4-BE49-F238E27FC236}">
                <a16:creationId xmlns:a16="http://schemas.microsoft.com/office/drawing/2014/main" id="{E2A1BD76-8C28-6E10-C61A-83516B5E589D}"/>
              </a:ext>
            </a:extLst>
          </p:cNvPr>
          <p:cNvSpPr>
            <a:spLocks noGrp="1"/>
          </p:cNvSpPr>
          <p:nvPr>
            <p:ph sz="half" idx="2"/>
          </p:nvPr>
        </p:nvSpPr>
        <p:spPr/>
        <p:txBody>
          <a:bodyPr/>
          <a:lstStyle/>
          <a:p>
            <a:pPr lvl="1" eaLnBrk="1" hangingPunct="1">
              <a:lnSpc>
                <a:spcPct val="90000"/>
              </a:lnSpc>
            </a:pPr>
            <a:r>
              <a:rPr lang="en-GB" sz="2000">
                <a:solidFill>
                  <a:schemeClr val="accent6">
                    <a:lumMod val="75000"/>
                  </a:schemeClr>
                </a:solidFill>
              </a:rPr>
              <a:t>Things that could have been improved on the study. </a:t>
            </a:r>
          </a:p>
          <a:p>
            <a:pPr lvl="1" eaLnBrk="1" hangingPunct="1">
              <a:lnSpc>
                <a:spcPct val="90000"/>
              </a:lnSpc>
            </a:pPr>
            <a:r>
              <a:rPr lang="en-GB" sz="2000">
                <a:solidFill>
                  <a:schemeClr val="accent6">
                    <a:lumMod val="75000"/>
                  </a:schemeClr>
                </a:solidFill>
              </a:rPr>
              <a:t>Does the study use a lot of assumptions? If so, shouldn’t they have been researched first?</a:t>
            </a:r>
          </a:p>
          <a:p>
            <a:pPr lvl="1" eaLnBrk="1" hangingPunct="1">
              <a:lnSpc>
                <a:spcPct val="90000"/>
              </a:lnSpc>
            </a:pPr>
            <a:r>
              <a:rPr lang="en-GB" sz="2000">
                <a:solidFill>
                  <a:schemeClr val="accent6">
                    <a:lumMod val="75000"/>
                  </a:schemeClr>
                </a:solidFill>
              </a:rPr>
              <a:t>Take a note of the Author. </a:t>
            </a:r>
          </a:p>
          <a:p>
            <a:pPr lvl="1" eaLnBrk="1" hangingPunct="1">
              <a:lnSpc>
                <a:spcPct val="90000"/>
              </a:lnSpc>
            </a:pPr>
            <a:r>
              <a:rPr lang="en-GB" sz="2000">
                <a:solidFill>
                  <a:schemeClr val="accent6">
                    <a:lumMod val="75000"/>
                  </a:schemeClr>
                </a:solidFill>
              </a:rPr>
              <a:t>Read around the subject, don’t just read the article.  </a:t>
            </a:r>
          </a:p>
          <a:p>
            <a:pPr lvl="2" eaLnBrk="1" hangingPunct="1">
              <a:lnSpc>
                <a:spcPct val="90000"/>
              </a:lnSpc>
            </a:pPr>
            <a:r>
              <a:rPr lang="en-GB" sz="1600">
                <a:solidFill>
                  <a:schemeClr val="accent6">
                    <a:lumMod val="75000"/>
                  </a:schemeClr>
                </a:solidFill>
              </a:rPr>
              <a:t>Use other articles to back up your arguments, </a:t>
            </a:r>
          </a:p>
          <a:p>
            <a:pPr lvl="2" eaLnBrk="1" hangingPunct="1">
              <a:lnSpc>
                <a:spcPct val="90000"/>
              </a:lnSpc>
            </a:pPr>
            <a:r>
              <a:rPr lang="en-GB" sz="1600">
                <a:solidFill>
                  <a:schemeClr val="accent6">
                    <a:lumMod val="75000"/>
                  </a:schemeClr>
                </a:solidFill>
              </a:rPr>
              <a:t>Look at how others have tackled research in a similar area – could this have been applied? </a:t>
            </a:r>
          </a:p>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normAutofit/>
          </a:bodyPr>
          <a:lstStyle/>
          <a:p>
            <a:pPr eaLnBrk="1" hangingPunct="1"/>
            <a:r>
              <a:rPr lang="en-GB" err="1"/>
              <a:t>Beirniadu'r</a:t>
            </a:r>
            <a:r>
              <a:rPr lang="en-GB" dirty="0"/>
              <a:t> </a:t>
            </a:r>
            <a:r>
              <a:rPr lang="en-GB" err="1"/>
              <a:t>Erthygl</a:t>
            </a:r>
            <a:br>
              <a:rPr lang="en-GB" dirty="0"/>
            </a:br>
            <a:r>
              <a:rPr lang="en-GB" dirty="0">
                <a:solidFill>
                  <a:schemeClr val="accent6">
                    <a:lumMod val="75000"/>
                  </a:schemeClr>
                </a:solidFill>
              </a:rPr>
              <a:t>Critiquing the Article</a:t>
            </a:r>
            <a:endParaRPr lang="en-GB" dirty="0">
              <a:solidFill>
                <a:schemeClr val="accent6">
                  <a:lumMod val="75000"/>
                </a:schemeClr>
              </a:solidFill>
              <a:cs typeface="Arial"/>
            </a:endParaRPr>
          </a:p>
        </p:txBody>
      </p:sp>
      <p:sp>
        <p:nvSpPr>
          <p:cNvPr id="23554" name="Content Placeholder 2"/>
          <p:cNvSpPr>
            <a:spLocks noGrp="1"/>
          </p:cNvSpPr>
          <p:nvPr>
            <p:ph sz="half" idx="1"/>
          </p:nvPr>
        </p:nvSpPr>
        <p:spPr/>
        <p:txBody>
          <a:bodyPr/>
          <a:lstStyle/>
          <a:p>
            <a:r>
              <a:rPr lang="en-GB" err="1"/>
              <a:t>Ystyriwch</a:t>
            </a:r>
            <a:r>
              <a:rPr lang="en-GB"/>
              <a:t> y </a:t>
            </a:r>
            <a:r>
              <a:rPr lang="en-GB" err="1"/>
              <a:t>pwyntiau</a:t>
            </a:r>
            <a:r>
              <a:rPr lang="en-GB"/>
              <a:t> da </a:t>
            </a:r>
            <a:r>
              <a:rPr lang="en-GB" err="1"/>
              <a:t>hefyd</a:t>
            </a:r>
            <a:r>
              <a:rPr lang="en-GB"/>
              <a:t>.</a:t>
            </a:r>
          </a:p>
          <a:p>
            <a:r>
              <a:rPr lang="en-GB" err="1"/>
              <a:t>Pethau</a:t>
            </a:r>
            <a:r>
              <a:rPr lang="en-GB"/>
              <a:t> a </a:t>
            </a:r>
            <a:r>
              <a:rPr lang="en-GB" err="1"/>
              <a:t>wnaeth</a:t>
            </a:r>
            <a:r>
              <a:rPr lang="en-GB"/>
              <a:t> </a:t>
            </a:r>
            <a:r>
              <a:rPr lang="en-GB" err="1"/>
              <a:t>yr</a:t>
            </a:r>
            <a:r>
              <a:rPr lang="en-GB"/>
              <a:t> </a:t>
            </a:r>
            <a:r>
              <a:rPr lang="en-GB" err="1"/>
              <a:t>ymchwil</a:t>
            </a:r>
            <a:r>
              <a:rPr lang="en-GB"/>
              <a:t> a </a:t>
            </a:r>
            <a:r>
              <a:rPr lang="en-GB" err="1"/>
              <a:t>gynyddodd</a:t>
            </a:r>
            <a:r>
              <a:rPr lang="en-GB"/>
              <a:t> </a:t>
            </a:r>
            <a:r>
              <a:rPr lang="en-GB" err="1"/>
              <a:t>ei</a:t>
            </a:r>
            <a:r>
              <a:rPr lang="en-GB"/>
              <a:t> </a:t>
            </a:r>
            <a:r>
              <a:rPr lang="en-GB" err="1"/>
              <a:t>ddilysrwydd</a:t>
            </a:r>
            <a:r>
              <a:rPr lang="en-GB"/>
              <a:t>/</a:t>
            </a:r>
            <a:r>
              <a:rPr lang="en-GB" err="1"/>
              <a:t>dibynadwyedd</a:t>
            </a:r>
            <a:r>
              <a:rPr lang="en-GB"/>
              <a:t>.</a:t>
            </a:r>
          </a:p>
          <a:p>
            <a:r>
              <a:rPr lang="en-GB" err="1"/>
              <a:t>Syniadau</a:t>
            </a:r>
            <a:r>
              <a:rPr lang="en-GB"/>
              <a:t> a </a:t>
            </a:r>
            <a:r>
              <a:rPr lang="en-GB" err="1"/>
              <a:t>dylunio</a:t>
            </a:r>
            <a:r>
              <a:rPr lang="en-GB"/>
              <a:t> </a:t>
            </a:r>
            <a:r>
              <a:rPr lang="en-GB" err="1"/>
              <a:t>arloesol</a:t>
            </a:r>
            <a:r>
              <a:rPr lang="en-GB"/>
              <a:t>.</a:t>
            </a:r>
          </a:p>
        </p:txBody>
      </p:sp>
      <p:sp>
        <p:nvSpPr>
          <p:cNvPr id="2" name="Content Placeholder 1">
            <a:extLst>
              <a:ext uri="{FF2B5EF4-FFF2-40B4-BE49-F238E27FC236}">
                <a16:creationId xmlns:a16="http://schemas.microsoft.com/office/drawing/2014/main" id="{19DF3666-0E94-CE36-1F2E-EC9CDADCB453}"/>
              </a:ext>
            </a:extLst>
          </p:cNvPr>
          <p:cNvSpPr>
            <a:spLocks noGrp="1"/>
          </p:cNvSpPr>
          <p:nvPr>
            <p:ph sz="half" idx="2"/>
          </p:nvPr>
        </p:nvSpPr>
        <p:spPr/>
        <p:txBody>
          <a:bodyPr/>
          <a:lstStyle/>
          <a:p>
            <a:r>
              <a:rPr lang="en-GB">
                <a:solidFill>
                  <a:schemeClr val="accent6">
                    <a:lumMod val="75000"/>
                  </a:schemeClr>
                </a:solidFill>
              </a:rPr>
              <a:t>Also consider the good points. </a:t>
            </a:r>
          </a:p>
          <a:p>
            <a:r>
              <a:rPr lang="en-GB">
                <a:solidFill>
                  <a:schemeClr val="accent6">
                    <a:lumMod val="75000"/>
                  </a:schemeClr>
                </a:solidFill>
              </a:rPr>
              <a:t>Things the research did that increased its validity/reliability. </a:t>
            </a:r>
          </a:p>
          <a:p>
            <a:r>
              <a:rPr lang="en-GB">
                <a:solidFill>
                  <a:schemeClr val="accent6">
                    <a:lumMod val="75000"/>
                  </a:schemeClr>
                </a:solidFill>
              </a:rPr>
              <a:t>Innovative ideas and design. </a:t>
            </a:r>
          </a:p>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Tips </a:t>
            </a:r>
            <a:r>
              <a:rPr lang="en-GB" dirty="0" err="1"/>
              <a:t>Adolygu</a:t>
            </a:r>
            <a:r>
              <a:rPr lang="en-GB" dirty="0"/>
              <a:t> </a:t>
            </a:r>
            <a:r>
              <a:rPr lang="en-GB" dirty="0" err="1"/>
              <a:t>Cyfnodolyn</a:t>
            </a:r>
            <a:br>
              <a:rPr lang="en-GB" dirty="0"/>
            </a:br>
            <a:r>
              <a:rPr lang="en-GB" dirty="0">
                <a:solidFill>
                  <a:schemeClr val="accent6">
                    <a:lumMod val="75000"/>
                  </a:schemeClr>
                </a:solidFill>
              </a:rPr>
              <a:t>Journal Review Tips</a:t>
            </a:r>
            <a:endParaRPr lang="en-GB" dirty="0">
              <a:solidFill>
                <a:schemeClr val="accent6">
                  <a:lumMod val="75000"/>
                </a:schemeClr>
              </a:solidFill>
              <a:cs typeface="Arial"/>
            </a:endParaRPr>
          </a:p>
        </p:txBody>
      </p:sp>
      <p:sp>
        <p:nvSpPr>
          <p:cNvPr id="3" name="Content Placeholder 2"/>
          <p:cNvSpPr>
            <a:spLocks noGrp="1"/>
          </p:cNvSpPr>
          <p:nvPr>
            <p:ph sz="half" idx="1"/>
          </p:nvPr>
        </p:nvSpPr>
        <p:spPr>
          <a:xfrm>
            <a:off x="838200" y="1825625"/>
            <a:ext cx="5181600" cy="3823853"/>
          </a:xfrm>
        </p:spPr>
        <p:txBody>
          <a:bodyPr>
            <a:normAutofit fontScale="92500" lnSpcReduction="20000"/>
          </a:bodyPr>
          <a:lstStyle/>
          <a:p>
            <a:r>
              <a:rPr lang="en-GB" altLang="en-US" err="1"/>
              <a:t>Darllenwch</a:t>
            </a:r>
            <a:r>
              <a:rPr lang="en-GB" altLang="en-US"/>
              <a:t> y </a:t>
            </a:r>
            <a:r>
              <a:rPr lang="en-GB" altLang="en-US" err="1"/>
              <a:t>papurau</a:t>
            </a:r>
            <a:r>
              <a:rPr lang="en-GB" altLang="en-US"/>
              <a:t> </a:t>
            </a:r>
            <a:r>
              <a:rPr lang="en-GB" altLang="en-US" err="1"/>
              <a:t>yn</a:t>
            </a:r>
            <a:r>
              <a:rPr lang="en-GB" altLang="en-US"/>
              <a:t> </a:t>
            </a:r>
            <a:r>
              <a:rPr lang="en-GB" altLang="en-US" err="1"/>
              <a:t>drylwyr</a:t>
            </a:r>
            <a:r>
              <a:rPr lang="en-GB" altLang="en-US"/>
              <a:t> </a:t>
            </a:r>
            <a:r>
              <a:rPr lang="en-GB" altLang="en-US" err="1"/>
              <a:t>ychydig</a:t>
            </a:r>
            <a:r>
              <a:rPr lang="en-GB" altLang="en-US"/>
              <a:t> o </a:t>
            </a:r>
            <a:r>
              <a:rPr lang="en-GB" altLang="en-US" err="1"/>
              <a:t>weithiau</a:t>
            </a:r>
            <a:endParaRPr lang="en-GB" altLang="en-US"/>
          </a:p>
          <a:p>
            <a:pPr lvl="1"/>
            <a:r>
              <a:rPr lang="en-GB" altLang="en-US" err="1"/>
              <a:t>Edrychwch</a:t>
            </a:r>
            <a:r>
              <a:rPr lang="en-GB" altLang="en-US"/>
              <a:t> </a:t>
            </a:r>
            <a:r>
              <a:rPr lang="en-GB" altLang="en-US" err="1"/>
              <a:t>ar</a:t>
            </a:r>
            <a:r>
              <a:rPr lang="en-GB" altLang="en-US"/>
              <a:t> </a:t>
            </a:r>
            <a:r>
              <a:rPr lang="en-GB" altLang="en-US" err="1"/>
              <a:t>yr</a:t>
            </a:r>
            <a:r>
              <a:rPr lang="en-GB" altLang="en-US"/>
              <a:t> </a:t>
            </a:r>
            <a:r>
              <a:rPr lang="en-GB" altLang="en-US" err="1"/>
              <a:t>ystadegau</a:t>
            </a:r>
            <a:r>
              <a:rPr lang="en-GB" altLang="en-US"/>
              <a:t>, </a:t>
            </a:r>
            <a:r>
              <a:rPr lang="en-GB" altLang="en-US" err="1"/>
              <a:t>ffigurau</a:t>
            </a:r>
            <a:r>
              <a:rPr lang="en-GB" altLang="en-US"/>
              <a:t> a </a:t>
            </a:r>
            <a:r>
              <a:rPr lang="en-GB" altLang="en-US" err="1"/>
              <a:t>thablau</a:t>
            </a:r>
            <a:r>
              <a:rPr lang="en-GB" altLang="en-US"/>
              <a:t> </a:t>
            </a:r>
            <a:r>
              <a:rPr lang="en-GB" altLang="en-US" err="1"/>
              <a:t>yn</a:t>
            </a:r>
            <a:r>
              <a:rPr lang="en-GB" altLang="en-US"/>
              <a:t> </a:t>
            </a:r>
            <a:r>
              <a:rPr lang="en-GB" altLang="en-US" err="1"/>
              <a:t>ogystal</a:t>
            </a:r>
            <a:r>
              <a:rPr lang="en-GB" altLang="en-US"/>
              <a:t> </a:t>
            </a:r>
            <a:r>
              <a:rPr lang="en-GB" altLang="en-US" err="1"/>
              <a:t>â'r</a:t>
            </a:r>
            <a:r>
              <a:rPr lang="en-GB" altLang="en-US"/>
              <a:t> </a:t>
            </a:r>
            <a:r>
              <a:rPr lang="en-GB" altLang="en-US" err="1"/>
              <a:t>testun</a:t>
            </a:r>
            <a:endParaRPr lang="en-GB" altLang="en-US"/>
          </a:p>
          <a:p>
            <a:pPr lvl="1"/>
            <a:r>
              <a:rPr lang="en-GB" altLang="en-US" err="1"/>
              <a:t>Wrth</a:t>
            </a:r>
            <a:r>
              <a:rPr lang="en-GB" altLang="en-US"/>
              <a:t> </a:t>
            </a:r>
            <a:r>
              <a:rPr lang="en-GB" altLang="en-US" err="1"/>
              <a:t>i</a:t>
            </a:r>
            <a:r>
              <a:rPr lang="en-GB" altLang="en-US"/>
              <a:t> chi </a:t>
            </a:r>
            <a:r>
              <a:rPr lang="en-GB" altLang="en-US" err="1"/>
              <a:t>ddarllen</a:t>
            </a:r>
            <a:r>
              <a:rPr lang="en-GB" altLang="en-US"/>
              <a:t>, </a:t>
            </a:r>
            <a:r>
              <a:rPr lang="en-GB" altLang="en-US" err="1"/>
              <a:t>gwnewch</a:t>
            </a:r>
            <a:r>
              <a:rPr lang="en-GB" altLang="en-US"/>
              <a:t> </a:t>
            </a:r>
            <a:r>
              <a:rPr lang="en-GB" altLang="en-US" err="1"/>
              <a:t>nodiadau</a:t>
            </a:r>
            <a:r>
              <a:rPr lang="en-GB" altLang="en-US"/>
              <a:t>, </a:t>
            </a:r>
            <a:r>
              <a:rPr lang="en-GB" altLang="en-US" err="1"/>
              <a:t>ysgrifennwch</a:t>
            </a:r>
            <a:r>
              <a:rPr lang="en-GB" altLang="en-US"/>
              <a:t> </a:t>
            </a:r>
            <a:r>
              <a:rPr lang="en-GB" altLang="en-US" err="1"/>
              <a:t>sylwadau</a:t>
            </a:r>
            <a:r>
              <a:rPr lang="en-GB" altLang="en-US"/>
              <a:t> a </a:t>
            </a:r>
            <a:r>
              <a:rPr lang="en-GB" altLang="en-US" err="1"/>
              <a:t>meddyliau</a:t>
            </a:r>
            <a:r>
              <a:rPr lang="en-GB" altLang="en-US"/>
              <a:t> </a:t>
            </a:r>
            <a:r>
              <a:rPr lang="en-GB" altLang="en-US" err="1"/>
              <a:t>ar</a:t>
            </a:r>
            <a:r>
              <a:rPr lang="en-GB" altLang="en-US"/>
              <a:t> </a:t>
            </a:r>
            <a:r>
              <a:rPr lang="en-GB" altLang="en-US" err="1"/>
              <a:t>ymylon</a:t>
            </a:r>
            <a:r>
              <a:rPr lang="en-GB" altLang="en-US"/>
              <a:t> y </a:t>
            </a:r>
            <a:r>
              <a:rPr lang="en-GB" altLang="en-US" err="1"/>
              <a:t>papur</a:t>
            </a:r>
            <a:endParaRPr lang="en-GB" altLang="en-US"/>
          </a:p>
          <a:p>
            <a:r>
              <a:rPr lang="en-GB" altLang="en-US" err="1"/>
              <a:t>Bydda'n</a:t>
            </a:r>
            <a:r>
              <a:rPr lang="en-GB" altLang="en-US"/>
              <a:t> </a:t>
            </a:r>
            <a:r>
              <a:rPr lang="en-GB" altLang="en-US" err="1"/>
              <a:t>barod</a:t>
            </a:r>
            <a:r>
              <a:rPr lang="en-GB" altLang="en-US"/>
              <a:t>…</a:t>
            </a:r>
          </a:p>
          <a:p>
            <a:pPr lvl="1"/>
            <a:r>
              <a:rPr lang="en-GB" altLang="en-US" err="1"/>
              <a:t>Os</a:t>
            </a:r>
            <a:r>
              <a:rPr lang="en-GB" altLang="en-US"/>
              <a:t> </a:t>
            </a:r>
            <a:r>
              <a:rPr lang="en-GB" altLang="en-US" err="1"/>
              <a:t>nad</a:t>
            </a:r>
            <a:r>
              <a:rPr lang="en-GB" altLang="en-US"/>
              <a:t> </a:t>
            </a:r>
            <a:r>
              <a:rPr lang="en-GB" altLang="en-US" err="1"/>
              <a:t>ydych</a:t>
            </a:r>
            <a:r>
              <a:rPr lang="en-GB" altLang="en-US"/>
              <a:t> </a:t>
            </a:r>
            <a:r>
              <a:rPr lang="en-GB" altLang="en-US" err="1"/>
              <a:t>chi'n</a:t>
            </a:r>
            <a:r>
              <a:rPr lang="en-GB" altLang="en-US"/>
              <a:t> </a:t>
            </a:r>
            <a:r>
              <a:rPr lang="en-GB" altLang="en-US" err="1"/>
              <a:t>gwybod</a:t>
            </a:r>
            <a:r>
              <a:rPr lang="en-GB" altLang="en-US"/>
              <a:t> am </a:t>
            </a:r>
            <a:r>
              <a:rPr lang="en-GB" altLang="en-US" err="1"/>
              <a:t>ddamcaniaeth</a:t>
            </a:r>
            <a:r>
              <a:rPr lang="en-GB" altLang="en-US"/>
              <a:t> ac </a:t>
            </a:r>
            <a:r>
              <a:rPr lang="en-GB" altLang="en-US" err="1"/>
              <a:t>ati</a:t>
            </a:r>
            <a:r>
              <a:rPr lang="en-GB" altLang="en-US"/>
              <a:t> y </a:t>
            </a:r>
            <a:r>
              <a:rPr lang="en-GB" altLang="en-US" err="1"/>
              <a:t>mae'r</a:t>
            </a:r>
            <a:r>
              <a:rPr lang="en-GB" altLang="en-US"/>
              <a:t> </a:t>
            </a:r>
            <a:r>
              <a:rPr lang="en-GB" altLang="en-US" err="1"/>
              <a:t>awduron</a:t>
            </a:r>
            <a:r>
              <a:rPr lang="en-GB" altLang="en-US"/>
              <a:t> </a:t>
            </a:r>
            <a:r>
              <a:rPr lang="en-GB" altLang="en-US" err="1"/>
              <a:t>yn</a:t>
            </a:r>
            <a:r>
              <a:rPr lang="en-GB" altLang="en-US"/>
              <a:t> </a:t>
            </a:r>
            <a:r>
              <a:rPr lang="en-GB" altLang="en-US" err="1"/>
              <a:t>sôn</a:t>
            </a:r>
            <a:r>
              <a:rPr lang="en-GB" altLang="en-US"/>
              <a:t> </a:t>
            </a:r>
            <a:r>
              <a:rPr lang="en-GB" altLang="en-US" err="1"/>
              <a:t>amdani</a:t>
            </a:r>
            <a:r>
              <a:rPr lang="en-GB" altLang="en-US"/>
              <a:t>, </a:t>
            </a:r>
            <a:r>
              <a:rPr lang="en-GB" altLang="en-US" err="1"/>
              <a:t>darganfyddwch</a:t>
            </a:r>
            <a:endParaRPr lang="en-GB" altLang="en-US"/>
          </a:p>
        </p:txBody>
      </p:sp>
      <p:sp>
        <p:nvSpPr>
          <p:cNvPr id="4" name="Content Placeholder 3">
            <a:extLst>
              <a:ext uri="{FF2B5EF4-FFF2-40B4-BE49-F238E27FC236}">
                <a16:creationId xmlns:a16="http://schemas.microsoft.com/office/drawing/2014/main" id="{9628A4F4-6D17-1DDA-0D2F-43C7B6D5D2D8}"/>
              </a:ext>
            </a:extLst>
          </p:cNvPr>
          <p:cNvSpPr>
            <a:spLocks noGrp="1"/>
          </p:cNvSpPr>
          <p:nvPr>
            <p:ph sz="half" idx="2"/>
          </p:nvPr>
        </p:nvSpPr>
        <p:spPr>
          <a:xfrm>
            <a:off x="6172200" y="1825625"/>
            <a:ext cx="5181600" cy="3771435"/>
          </a:xfrm>
        </p:spPr>
        <p:txBody>
          <a:bodyPr>
            <a:normAutofit fontScale="92500" lnSpcReduction="20000"/>
          </a:bodyPr>
          <a:lstStyle/>
          <a:p>
            <a:r>
              <a:rPr lang="en-GB" altLang="en-US">
                <a:solidFill>
                  <a:schemeClr val="accent6">
                    <a:lumMod val="75000"/>
                  </a:schemeClr>
                </a:solidFill>
              </a:rPr>
              <a:t>Thoroughly read through the papers a couple of times</a:t>
            </a:r>
            <a:endParaRPr lang="en-GB" altLang="en-US" sz="3600">
              <a:solidFill>
                <a:schemeClr val="accent6">
                  <a:lumMod val="75000"/>
                </a:schemeClr>
              </a:solidFill>
            </a:endParaRPr>
          </a:p>
          <a:p>
            <a:pPr lvl="1"/>
            <a:r>
              <a:rPr lang="en-GB" altLang="en-US">
                <a:solidFill>
                  <a:schemeClr val="accent6">
                    <a:lumMod val="75000"/>
                  </a:schemeClr>
                </a:solidFill>
              </a:rPr>
              <a:t>Look at the statistics, figures and tables as well as the text</a:t>
            </a:r>
          </a:p>
          <a:p>
            <a:pPr lvl="1"/>
            <a:r>
              <a:rPr lang="en-GB" altLang="en-US">
                <a:solidFill>
                  <a:schemeClr val="accent6">
                    <a:lumMod val="75000"/>
                  </a:schemeClr>
                </a:solidFill>
              </a:rPr>
              <a:t>As you read, make notes, write comments and thoughts in the margins of the paper</a:t>
            </a:r>
          </a:p>
          <a:p>
            <a:r>
              <a:rPr lang="en-GB" altLang="en-US">
                <a:solidFill>
                  <a:schemeClr val="accent6">
                    <a:lumMod val="75000"/>
                  </a:schemeClr>
                </a:solidFill>
              </a:rPr>
              <a:t>Be prepared…</a:t>
            </a:r>
          </a:p>
          <a:p>
            <a:pPr lvl="1"/>
            <a:r>
              <a:rPr lang="en-GB" altLang="en-US">
                <a:solidFill>
                  <a:schemeClr val="accent6">
                    <a:lumMod val="75000"/>
                  </a:schemeClr>
                </a:solidFill>
              </a:rPr>
              <a:t>If you don’t know about a theory etc that the authors mention, find out</a:t>
            </a:r>
          </a:p>
          <a:p>
            <a:endParaRPr lang="en-GB"/>
          </a:p>
        </p:txBody>
      </p:sp>
    </p:spTree>
    <p:extLst>
      <p:ext uri="{BB962C8B-B14F-4D97-AF65-F5344CB8AC3E}">
        <p14:creationId xmlns:p14="http://schemas.microsoft.com/office/powerpoint/2010/main" val="1426314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Strwythur</a:t>
            </a:r>
            <a:r>
              <a:rPr lang="en-GB" dirty="0"/>
              <a:t> </a:t>
            </a:r>
            <a:r>
              <a:rPr lang="en-GB" dirty="0" err="1"/>
              <a:t>Adolygu</a:t>
            </a:r>
            <a:r>
              <a:rPr lang="en-GB" dirty="0"/>
              <a:t> </a:t>
            </a:r>
            <a:r>
              <a:rPr lang="en-GB" dirty="0" err="1"/>
              <a:t>Cyfnodolyn</a:t>
            </a:r>
            <a:br>
              <a:rPr lang="en-GB" dirty="0"/>
            </a:br>
            <a:endParaRPr lang="en-GB" dirty="0">
              <a:solidFill>
                <a:schemeClr val="accent6">
                  <a:lumMod val="75000"/>
                </a:schemeClr>
              </a:solidFill>
              <a:cs typeface="Arial"/>
            </a:endParaRPr>
          </a:p>
        </p:txBody>
      </p:sp>
      <p:sp>
        <p:nvSpPr>
          <p:cNvPr id="3" name="Content Placeholder 2"/>
          <p:cNvSpPr>
            <a:spLocks noGrp="1"/>
          </p:cNvSpPr>
          <p:nvPr>
            <p:ph idx="1"/>
          </p:nvPr>
        </p:nvSpPr>
        <p:spPr>
          <a:xfrm>
            <a:off x="138545" y="1174461"/>
            <a:ext cx="11845637" cy="4609812"/>
          </a:xfrm>
        </p:spPr>
        <p:txBody>
          <a:bodyPr>
            <a:normAutofit fontScale="85000" lnSpcReduction="20000"/>
          </a:bodyPr>
          <a:lstStyle/>
          <a:p>
            <a:r>
              <a:rPr lang="cy-GB" dirty="0"/>
              <a:t>Crynhowch yr erthygl</a:t>
            </a:r>
          </a:p>
          <a:p>
            <a:r>
              <a:rPr lang="cy-GB" dirty="0"/>
              <a:t>Trafodwch a rhowch sylwadau ar strwythur yr erthygl</a:t>
            </a:r>
          </a:p>
          <a:p>
            <a:r>
              <a:rPr lang="cy-GB" dirty="0"/>
              <a:t>Rhowch sylwadau ar iaith yr erthygl a ddefnyddiwyd: yr arddull a ddefnyddiwyd – ffurfiol, anffurfiol, hawdd ei darllen, anodd ei darllen, cywirdeb, defnydd o iaith berswadiol, defnydd o iaith wrthrychol, defnydd o iaith oddrychol</a:t>
            </a:r>
          </a:p>
          <a:p>
            <a:r>
              <a:rPr lang="cy-GB" dirty="0"/>
              <a:t>Rhowch sylwadau ar y dystiolaeth yn yr erthygl - hygrededd, hygrededd</a:t>
            </a:r>
          </a:p>
          <a:p>
            <a:r>
              <a:rPr lang="cy-GB" dirty="0"/>
              <a:t>Rhowch sylwadau ar y rhesymu yn yr erthygl – a oes llinell dda o ymresymu (dadl), a yw’r erthygl yn gredadwy, a yw’r casgliadau’n berthnasol i weddill yr erthygl.</a:t>
            </a:r>
          </a:p>
          <a:p>
            <a:r>
              <a:rPr lang="cy-GB" dirty="0"/>
              <a:t>Ysgrifennwch gasgliad ynglŷn â'r erthygl - yn gyffredinol a yw'n erthygl academaidd briodol?</a:t>
            </a:r>
          </a:p>
          <a:p>
            <a:r>
              <a:rPr lang="cy-GB" dirty="0"/>
              <a:t>Ysgrifennwch restr gyfeirio, gan sicrhau ei bod wedi'i llunio'n gywir. Dylai gynnwys cyfeiriad ar gyfer yr erthygl ei hun, yn ogystal ag unrhyw ddarllen arall yr ydych wedi'i wneud i'ch helpu i gyflawni'r dasg</a:t>
            </a:r>
            <a:endParaRPr lang="en-GB" dirty="0"/>
          </a:p>
        </p:txBody>
      </p:sp>
    </p:spTree>
    <p:extLst>
      <p:ext uri="{BB962C8B-B14F-4D97-AF65-F5344CB8AC3E}">
        <p14:creationId xmlns:p14="http://schemas.microsoft.com/office/powerpoint/2010/main" val="2014485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109" y="0"/>
            <a:ext cx="10515600" cy="651597"/>
          </a:xfrm>
        </p:spPr>
        <p:txBody>
          <a:bodyPr>
            <a:normAutofit fontScale="90000"/>
          </a:bodyPr>
          <a:lstStyle/>
          <a:p>
            <a:br>
              <a:rPr lang="en-GB" dirty="0"/>
            </a:br>
            <a:r>
              <a:rPr lang="en-GB" dirty="0">
                <a:solidFill>
                  <a:schemeClr val="accent6">
                    <a:lumMod val="75000"/>
                  </a:schemeClr>
                </a:solidFill>
              </a:rPr>
              <a:t>Journal Review Structure</a:t>
            </a:r>
            <a:endParaRPr lang="en-GB" dirty="0">
              <a:solidFill>
                <a:schemeClr val="accent6">
                  <a:lumMod val="75000"/>
                </a:schemeClr>
              </a:solidFill>
              <a:cs typeface="Arial"/>
            </a:endParaRPr>
          </a:p>
        </p:txBody>
      </p:sp>
      <p:sp>
        <p:nvSpPr>
          <p:cNvPr id="4" name="Content Placeholder 3">
            <a:extLst>
              <a:ext uri="{FF2B5EF4-FFF2-40B4-BE49-F238E27FC236}">
                <a16:creationId xmlns:a16="http://schemas.microsoft.com/office/drawing/2014/main" id="{73791AC4-93A8-54BD-A277-B3BC923ADCE8}"/>
              </a:ext>
            </a:extLst>
          </p:cNvPr>
          <p:cNvSpPr>
            <a:spLocks noGrp="1"/>
          </p:cNvSpPr>
          <p:nvPr>
            <p:ph idx="1"/>
          </p:nvPr>
        </p:nvSpPr>
        <p:spPr>
          <a:xfrm>
            <a:off x="235527" y="1025236"/>
            <a:ext cx="11845637" cy="5151727"/>
          </a:xfrm>
        </p:spPr>
        <p:txBody>
          <a:bodyPr>
            <a:normAutofit fontScale="92500" lnSpcReduction="20000"/>
          </a:bodyPr>
          <a:lstStyle/>
          <a:p>
            <a:r>
              <a:rPr lang="en-GB" dirty="0">
                <a:solidFill>
                  <a:schemeClr val="accent6">
                    <a:lumMod val="75000"/>
                  </a:schemeClr>
                </a:solidFill>
              </a:rPr>
              <a:t>Summarize the article</a:t>
            </a:r>
          </a:p>
          <a:p>
            <a:r>
              <a:rPr lang="en-GB" dirty="0">
                <a:solidFill>
                  <a:schemeClr val="accent6">
                    <a:lumMod val="75000"/>
                  </a:schemeClr>
                </a:solidFill>
              </a:rPr>
              <a:t>Discuss and comment upon the structure of the article </a:t>
            </a:r>
          </a:p>
          <a:p>
            <a:r>
              <a:rPr lang="en-GB" dirty="0">
                <a:solidFill>
                  <a:schemeClr val="accent6">
                    <a:lumMod val="75000"/>
                  </a:schemeClr>
                </a:solidFill>
              </a:rPr>
              <a:t>Comment on the language of the article: style used – formal, informal, easy to read, difficult to read, accuracy, use of persuasive language, use of objective language, use of subjective language</a:t>
            </a:r>
          </a:p>
          <a:p>
            <a:r>
              <a:rPr lang="en-GB" dirty="0">
                <a:solidFill>
                  <a:schemeClr val="accent6">
                    <a:lumMod val="75000"/>
                  </a:schemeClr>
                </a:solidFill>
              </a:rPr>
              <a:t>Comment on the evidence within the article- credibility, plausibility</a:t>
            </a:r>
          </a:p>
          <a:p>
            <a:r>
              <a:rPr lang="en-GB" dirty="0">
                <a:solidFill>
                  <a:schemeClr val="accent6">
                    <a:lumMod val="75000"/>
                  </a:schemeClr>
                </a:solidFill>
              </a:rPr>
              <a:t>Comment on the reasoning within the article – is there a good line of reasoning (argument), is the article plausible, are the conclusions relevant to the rest of the article.</a:t>
            </a:r>
          </a:p>
          <a:p>
            <a:r>
              <a:rPr lang="en-GB" dirty="0">
                <a:solidFill>
                  <a:schemeClr val="accent6">
                    <a:lumMod val="75000"/>
                  </a:schemeClr>
                </a:solidFill>
              </a:rPr>
              <a:t>Write a conclusion regarding the article – overall is it an appropriate academic article?</a:t>
            </a:r>
          </a:p>
          <a:p>
            <a:r>
              <a:rPr lang="en-GB" dirty="0">
                <a:solidFill>
                  <a:schemeClr val="accent6">
                    <a:lumMod val="75000"/>
                  </a:schemeClr>
                </a:solidFill>
              </a:rPr>
              <a:t>Write a reference list, ensuring that this is accurately constructed.  It should include a reference for the article itself, as well as any other reading you have done to help you undertake the task</a:t>
            </a:r>
          </a:p>
          <a:p>
            <a:endParaRPr lang="en-GB" dirty="0"/>
          </a:p>
        </p:txBody>
      </p:sp>
    </p:spTree>
    <p:extLst>
      <p:ext uri="{BB962C8B-B14F-4D97-AF65-F5344CB8AC3E}">
        <p14:creationId xmlns:p14="http://schemas.microsoft.com/office/powerpoint/2010/main" val="42555583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pPr eaLnBrk="1" hangingPunct="1"/>
            <a:r>
              <a:rPr lang="en-GB" err="1"/>
              <a:t>Ysgrifennu’r</a:t>
            </a:r>
            <a:r>
              <a:rPr lang="en-GB" dirty="0"/>
              <a:t> </a:t>
            </a:r>
            <a:r>
              <a:rPr lang="en-GB" err="1"/>
              <a:t>Cyflwyniad</a:t>
            </a:r>
            <a:br>
              <a:rPr lang="en-GB" dirty="0"/>
            </a:br>
            <a:r>
              <a:rPr lang="en-GB" dirty="0">
                <a:solidFill>
                  <a:schemeClr val="accent6">
                    <a:lumMod val="75000"/>
                  </a:schemeClr>
                </a:solidFill>
              </a:rPr>
              <a:t>Writing the Introduction</a:t>
            </a:r>
            <a:endParaRPr lang="cy-GB" dirty="0">
              <a:solidFill>
                <a:schemeClr val="accent6">
                  <a:lumMod val="75000"/>
                </a:schemeClr>
              </a:solidFill>
              <a:cs typeface="Arial"/>
            </a:endParaRPr>
          </a:p>
        </p:txBody>
      </p:sp>
      <p:sp>
        <p:nvSpPr>
          <p:cNvPr id="24578" name="Content Placeholder 2"/>
          <p:cNvSpPr>
            <a:spLocks noGrp="1"/>
          </p:cNvSpPr>
          <p:nvPr>
            <p:ph sz="half" idx="1"/>
          </p:nvPr>
        </p:nvSpPr>
        <p:spPr/>
        <p:txBody>
          <a:bodyPr/>
          <a:lstStyle/>
          <a:p>
            <a:pPr eaLnBrk="1" hangingPunct="1"/>
            <a:r>
              <a:rPr lang="en-GB" sz="1800" err="1"/>
              <a:t>Cynhwyswch</a:t>
            </a:r>
            <a:r>
              <a:rPr lang="en-GB" sz="1800"/>
              <a:t> </a:t>
            </a:r>
            <a:r>
              <a:rPr lang="en-GB" sz="1800" err="1"/>
              <a:t>ychydig</a:t>
            </a:r>
            <a:r>
              <a:rPr lang="en-GB" sz="1800"/>
              <a:t> o </a:t>
            </a:r>
            <a:r>
              <a:rPr lang="en-GB" sz="1800" err="1"/>
              <a:t>frawddegau</a:t>
            </a:r>
            <a:r>
              <a:rPr lang="en-GB" sz="1800"/>
              <a:t> </a:t>
            </a:r>
            <a:r>
              <a:rPr lang="en-GB" sz="1800" err="1"/>
              <a:t>agoriadol</a:t>
            </a:r>
            <a:r>
              <a:rPr lang="en-GB" sz="1800"/>
              <a:t> </a:t>
            </a:r>
            <a:r>
              <a:rPr lang="en-GB" sz="1800" err="1"/>
              <a:t>sy'n</a:t>
            </a:r>
            <a:r>
              <a:rPr lang="en-GB" sz="1800"/>
              <a:t> </a:t>
            </a:r>
            <a:r>
              <a:rPr lang="en-GB" sz="1800" err="1"/>
              <a:t>cyhoeddi'r</a:t>
            </a:r>
            <a:r>
              <a:rPr lang="en-GB" sz="1800"/>
              <a:t> </a:t>
            </a:r>
            <a:r>
              <a:rPr lang="en-GB" sz="1800" err="1"/>
              <a:t>awdur</a:t>
            </a:r>
            <a:r>
              <a:rPr lang="en-GB" sz="1800"/>
              <a:t>(on) </a:t>
            </a:r>
            <a:r>
              <a:rPr lang="en-GB" sz="1800" err="1"/>
              <a:t>a'r</a:t>
            </a:r>
            <a:r>
              <a:rPr lang="en-GB" sz="1800"/>
              <a:t> </a:t>
            </a:r>
            <a:r>
              <a:rPr lang="en-GB" sz="1800" err="1"/>
              <a:t>teitl</a:t>
            </a:r>
            <a:r>
              <a:rPr lang="en-GB" sz="1800"/>
              <a:t>, ac </a:t>
            </a:r>
            <a:r>
              <a:rPr lang="en-GB" sz="1800" err="1"/>
              <a:t>esboniwch</a:t>
            </a:r>
            <a:r>
              <a:rPr lang="en-GB" sz="1800"/>
              <a:t> </a:t>
            </a:r>
            <a:r>
              <a:rPr lang="en-GB" sz="1800" err="1"/>
              <a:t>yn</a:t>
            </a:r>
            <a:r>
              <a:rPr lang="en-GB" sz="1800"/>
              <a:t> </a:t>
            </a:r>
            <a:r>
              <a:rPr lang="en-GB" sz="1800" err="1"/>
              <a:t>gryno</a:t>
            </a:r>
            <a:r>
              <a:rPr lang="en-GB" sz="1800"/>
              <a:t> </a:t>
            </a:r>
            <a:r>
              <a:rPr lang="en-GB" sz="1800" err="1"/>
              <a:t>destun</a:t>
            </a:r>
            <a:r>
              <a:rPr lang="en-GB" sz="1800"/>
              <a:t> y </a:t>
            </a:r>
            <a:r>
              <a:rPr lang="en-GB" sz="1800" err="1"/>
              <a:t>testun</a:t>
            </a:r>
            <a:r>
              <a:rPr lang="en-GB" sz="1800"/>
              <a:t>.</a:t>
            </a:r>
          </a:p>
          <a:p>
            <a:pPr eaLnBrk="1" hangingPunct="1"/>
            <a:r>
              <a:rPr lang="en-GB" sz="1800" err="1"/>
              <a:t>Cyflwyno</a:t>
            </a:r>
            <a:r>
              <a:rPr lang="en-GB" sz="1800"/>
              <a:t> nod y </a:t>
            </a:r>
            <a:r>
              <a:rPr lang="en-GB" sz="1800" err="1"/>
              <a:t>testun</a:t>
            </a:r>
            <a:r>
              <a:rPr lang="en-GB" sz="1800"/>
              <a:t> a </a:t>
            </a:r>
            <a:r>
              <a:rPr lang="en-GB" sz="1800" err="1"/>
              <a:t>chrynhoi'r</a:t>
            </a:r>
            <a:r>
              <a:rPr lang="en-GB" sz="1800"/>
              <a:t> </a:t>
            </a:r>
            <a:r>
              <a:rPr lang="en-GB" sz="1800" err="1"/>
              <a:t>prif</a:t>
            </a:r>
            <a:r>
              <a:rPr lang="en-GB" sz="1800"/>
              <a:t> </a:t>
            </a:r>
            <a:r>
              <a:rPr lang="en-GB" sz="1800" err="1"/>
              <a:t>ganfyddiad</a:t>
            </a:r>
            <a:r>
              <a:rPr lang="en-GB" sz="1800"/>
              <a:t> neu </a:t>
            </a:r>
            <a:r>
              <a:rPr lang="en-GB" sz="1800" err="1"/>
              <a:t>ddadl</a:t>
            </a:r>
            <a:r>
              <a:rPr lang="en-GB" sz="1800"/>
              <a:t> </a:t>
            </a:r>
            <a:r>
              <a:rPr lang="en-GB" sz="1800" err="1"/>
              <a:t>allweddol</a:t>
            </a:r>
            <a:r>
              <a:rPr lang="en-GB" sz="1800"/>
              <a:t>.</a:t>
            </a:r>
          </a:p>
          <a:p>
            <a:pPr eaLnBrk="1" hangingPunct="1"/>
            <a:r>
              <a:rPr lang="en-GB" sz="1800" err="1"/>
              <a:t>Gallech</a:t>
            </a:r>
            <a:r>
              <a:rPr lang="en-GB" sz="1800"/>
              <a:t> </a:t>
            </a:r>
            <a:r>
              <a:rPr lang="en-GB" sz="1800" err="1"/>
              <a:t>gloi’r</a:t>
            </a:r>
            <a:r>
              <a:rPr lang="en-GB" sz="1800"/>
              <a:t> </a:t>
            </a:r>
            <a:r>
              <a:rPr lang="en-GB" sz="1800" err="1"/>
              <a:t>cyflwyniad</a:t>
            </a:r>
            <a:r>
              <a:rPr lang="en-GB" sz="1800"/>
              <a:t> </a:t>
            </a:r>
            <a:r>
              <a:rPr lang="en-GB" sz="1800" err="1"/>
              <a:t>gyda</a:t>
            </a:r>
            <a:r>
              <a:rPr lang="en-GB" sz="1800"/>
              <a:t> </a:t>
            </a:r>
            <a:r>
              <a:rPr lang="en-GB" sz="1800" err="1"/>
              <a:t>datganiad</a:t>
            </a:r>
            <a:r>
              <a:rPr lang="en-GB" sz="1800"/>
              <a:t> </a:t>
            </a:r>
            <a:r>
              <a:rPr lang="en-GB" sz="1800" err="1"/>
              <a:t>byr</a:t>
            </a:r>
            <a:r>
              <a:rPr lang="en-GB" sz="1800"/>
              <a:t> </a:t>
            </a:r>
            <a:r>
              <a:rPr lang="en-GB" sz="1800" err="1"/>
              <a:t>o’ch</a:t>
            </a:r>
            <a:r>
              <a:rPr lang="en-GB" sz="1800"/>
              <a:t> </a:t>
            </a:r>
            <a:r>
              <a:rPr lang="en-GB" sz="1800" err="1"/>
              <a:t>gwerthusiad</a:t>
            </a:r>
            <a:r>
              <a:rPr lang="en-GB" sz="1800"/>
              <a:t> </a:t>
            </a:r>
            <a:r>
              <a:rPr lang="en-GB" sz="1800" err="1"/>
              <a:t>o’r</a:t>
            </a:r>
            <a:r>
              <a:rPr lang="en-GB" sz="1800"/>
              <a:t> </a:t>
            </a:r>
            <a:r>
              <a:rPr lang="en-GB" sz="1800" err="1"/>
              <a:t>testun</a:t>
            </a:r>
            <a:endParaRPr lang="en-GB" sz="1800"/>
          </a:p>
          <a:p>
            <a:pPr lvl="1"/>
            <a:r>
              <a:rPr lang="en-GB" sz="1400"/>
              <a:t>Gall </a:t>
            </a:r>
            <a:r>
              <a:rPr lang="en-GB" sz="1400" err="1"/>
              <a:t>hwn</a:t>
            </a:r>
            <a:r>
              <a:rPr lang="en-GB" sz="1400"/>
              <a:t> </a:t>
            </a:r>
            <a:r>
              <a:rPr lang="en-GB" sz="1400" err="1"/>
              <a:t>fod</a:t>
            </a:r>
            <a:r>
              <a:rPr lang="en-GB" sz="1400"/>
              <a:t> </a:t>
            </a:r>
            <a:r>
              <a:rPr lang="en-GB" sz="1400" err="1"/>
              <a:t>yn</a:t>
            </a:r>
            <a:r>
              <a:rPr lang="en-GB" sz="1400"/>
              <a:t> </a:t>
            </a:r>
            <a:r>
              <a:rPr lang="en-GB" sz="1400" err="1"/>
              <a:t>werthusiad</a:t>
            </a:r>
            <a:r>
              <a:rPr lang="en-GB" sz="1400"/>
              <a:t> </a:t>
            </a:r>
            <a:r>
              <a:rPr lang="en-GB" sz="1400" err="1"/>
              <a:t>cadarnhaol</a:t>
            </a:r>
            <a:r>
              <a:rPr lang="en-GB" sz="1400"/>
              <a:t> neu </a:t>
            </a:r>
            <a:r>
              <a:rPr lang="en-GB" sz="1400" err="1"/>
              <a:t>negyddol</a:t>
            </a:r>
            <a:r>
              <a:rPr lang="en-GB" sz="1400"/>
              <a:t> neu, </a:t>
            </a:r>
            <a:r>
              <a:rPr lang="en-GB" sz="1400" err="1"/>
              <a:t>fel</a:t>
            </a:r>
            <a:r>
              <a:rPr lang="en-GB" sz="1400"/>
              <a:t> </a:t>
            </a:r>
            <a:r>
              <a:rPr lang="en-GB" sz="1400" err="1"/>
              <a:t>sy'n</a:t>
            </a:r>
            <a:r>
              <a:rPr lang="en-GB" sz="1400"/>
              <a:t> </a:t>
            </a:r>
            <a:r>
              <a:rPr lang="en-GB" sz="1400" err="1"/>
              <a:t>digwydd</a:t>
            </a:r>
            <a:r>
              <a:rPr lang="en-GB" sz="1400"/>
              <a:t> </a:t>
            </a:r>
            <a:r>
              <a:rPr lang="en-GB" sz="1400" err="1"/>
              <a:t>fel</a:t>
            </a:r>
            <a:r>
              <a:rPr lang="en-GB" sz="1400"/>
              <a:t> </a:t>
            </a:r>
            <a:r>
              <a:rPr lang="en-GB" sz="1400" err="1"/>
              <a:t>arfer</a:t>
            </a:r>
            <a:r>
              <a:rPr lang="en-GB" sz="1400"/>
              <a:t>, </a:t>
            </a:r>
            <a:r>
              <a:rPr lang="en-GB" sz="1400" err="1"/>
              <a:t>yn</a:t>
            </a:r>
            <a:r>
              <a:rPr lang="en-GB" sz="1400"/>
              <a:t> </a:t>
            </a:r>
            <a:r>
              <a:rPr lang="en-GB" sz="1400" err="1"/>
              <a:t>ymateb</a:t>
            </a:r>
            <a:r>
              <a:rPr lang="en-GB" sz="1400"/>
              <a:t> </a:t>
            </a:r>
            <a:r>
              <a:rPr lang="en-GB" sz="1400" err="1"/>
              <a:t>cymysg</a:t>
            </a:r>
            <a:r>
              <a:rPr lang="en-GB" sz="1400"/>
              <a:t>.</a:t>
            </a:r>
          </a:p>
        </p:txBody>
      </p:sp>
      <p:sp>
        <p:nvSpPr>
          <p:cNvPr id="2" name="Content Placeholder 1">
            <a:extLst>
              <a:ext uri="{FF2B5EF4-FFF2-40B4-BE49-F238E27FC236}">
                <a16:creationId xmlns:a16="http://schemas.microsoft.com/office/drawing/2014/main" id="{1C09072E-3B6F-389A-80D7-09014C354BA8}"/>
              </a:ext>
            </a:extLst>
          </p:cNvPr>
          <p:cNvSpPr>
            <a:spLocks noGrp="1"/>
          </p:cNvSpPr>
          <p:nvPr>
            <p:ph sz="half" idx="2"/>
          </p:nvPr>
        </p:nvSpPr>
        <p:spPr>
          <a:xfrm>
            <a:off x="6172200" y="1825625"/>
            <a:ext cx="5735782" cy="3349048"/>
          </a:xfrm>
        </p:spPr>
        <p:txBody>
          <a:bodyPr/>
          <a:lstStyle/>
          <a:p>
            <a:r>
              <a:rPr lang="en-GB" sz="2000" dirty="0">
                <a:solidFill>
                  <a:schemeClr val="accent6">
                    <a:lumMod val="75000"/>
                  </a:schemeClr>
                </a:solidFill>
              </a:rPr>
              <a:t>Include a few opening sentences that announce the author(s) and the title, and briefly explain the topic of the text.</a:t>
            </a:r>
          </a:p>
          <a:p>
            <a:r>
              <a:rPr lang="en-GB" sz="2000" dirty="0">
                <a:solidFill>
                  <a:schemeClr val="accent6">
                    <a:lumMod val="75000"/>
                  </a:schemeClr>
                </a:solidFill>
              </a:rPr>
              <a:t>Present the aim of the text and summarise the main finding or key argument.</a:t>
            </a:r>
          </a:p>
          <a:p>
            <a:r>
              <a:rPr lang="en-GB" sz="2000" dirty="0">
                <a:solidFill>
                  <a:schemeClr val="accent6">
                    <a:lumMod val="75000"/>
                  </a:schemeClr>
                </a:solidFill>
              </a:rPr>
              <a:t>You could conclude the introduction with a brief statement of your evaluation of the text</a:t>
            </a:r>
          </a:p>
          <a:p>
            <a:pPr lvl="1"/>
            <a:r>
              <a:rPr lang="en-GB" sz="2000" dirty="0">
                <a:solidFill>
                  <a:schemeClr val="accent6">
                    <a:lumMod val="75000"/>
                  </a:schemeClr>
                </a:solidFill>
              </a:rPr>
              <a:t>This can be a positive or negative evaluation or, as is usually the case, a mixed response. </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p:txBody>
          <a:bodyPr/>
          <a:lstStyle/>
          <a:p>
            <a:pPr eaLnBrk="1" hangingPunct="1"/>
            <a:r>
              <a:rPr lang="en-GB" err="1"/>
              <a:t>Casgliad</a:t>
            </a:r>
            <a:br>
              <a:rPr lang="en-GB" dirty="0"/>
            </a:br>
            <a:r>
              <a:rPr lang="en-GB" dirty="0">
                <a:solidFill>
                  <a:schemeClr val="accent6">
                    <a:lumMod val="75000"/>
                  </a:schemeClr>
                </a:solidFill>
              </a:rPr>
              <a:t>Conclusion</a:t>
            </a:r>
            <a:endParaRPr lang="cy-GB" dirty="0">
              <a:solidFill>
                <a:schemeClr val="accent6">
                  <a:lumMod val="75000"/>
                </a:schemeClr>
              </a:solidFill>
              <a:cs typeface="Arial"/>
            </a:endParaRPr>
          </a:p>
        </p:txBody>
      </p:sp>
      <p:sp>
        <p:nvSpPr>
          <p:cNvPr id="29698" name="Content Placeholder 2"/>
          <p:cNvSpPr>
            <a:spLocks noGrp="1"/>
          </p:cNvSpPr>
          <p:nvPr>
            <p:ph sz="half" idx="1"/>
          </p:nvPr>
        </p:nvSpPr>
        <p:spPr/>
        <p:txBody>
          <a:bodyPr/>
          <a:lstStyle/>
          <a:p>
            <a:pPr eaLnBrk="1" hangingPunct="1"/>
            <a:r>
              <a:rPr lang="en-GB" sz="2400" err="1"/>
              <a:t>Ailddatganwch</a:t>
            </a:r>
            <a:r>
              <a:rPr lang="en-GB" sz="2400"/>
              <a:t> </a:t>
            </a:r>
            <a:r>
              <a:rPr lang="en-GB" sz="2400" err="1"/>
              <a:t>eich</a:t>
            </a:r>
            <a:r>
              <a:rPr lang="en-GB" sz="2400"/>
              <a:t> barn </a:t>
            </a:r>
            <a:r>
              <a:rPr lang="en-GB" sz="2400" err="1"/>
              <a:t>gyffredinol</a:t>
            </a:r>
            <a:r>
              <a:rPr lang="en-GB" sz="2400"/>
              <a:t> am y </a:t>
            </a:r>
            <a:r>
              <a:rPr lang="en-GB" sz="2400" err="1"/>
              <a:t>testun</a:t>
            </a:r>
            <a:endParaRPr lang="en-GB" sz="2400"/>
          </a:p>
          <a:p>
            <a:pPr eaLnBrk="1" hangingPunct="1"/>
            <a:r>
              <a:rPr lang="en-GB" sz="2400" err="1"/>
              <a:t>Cyflwyno</a:t>
            </a:r>
            <a:r>
              <a:rPr lang="en-GB" sz="2400"/>
              <a:t> </a:t>
            </a:r>
            <a:r>
              <a:rPr lang="en-GB" sz="2400" err="1"/>
              <a:t>argymhellion</a:t>
            </a:r>
            <a:r>
              <a:rPr lang="en-GB" sz="2400"/>
              <a:t> </a:t>
            </a:r>
            <a:r>
              <a:rPr lang="en-GB" sz="2400" err="1"/>
              <a:t>yn</a:t>
            </a:r>
            <a:r>
              <a:rPr lang="en-GB" sz="2400"/>
              <a:t> </a:t>
            </a:r>
            <a:r>
              <a:rPr lang="en-GB" sz="2400" err="1"/>
              <a:t>fyr</a:t>
            </a:r>
            <a:endParaRPr lang="en-GB" sz="2400"/>
          </a:p>
          <a:p>
            <a:pPr eaLnBrk="1" hangingPunct="1"/>
            <a:r>
              <a:rPr lang="en-GB" sz="2400" err="1"/>
              <a:t>Gallwch</a:t>
            </a:r>
            <a:r>
              <a:rPr lang="en-GB" sz="2400"/>
              <a:t> </a:t>
            </a:r>
            <a:r>
              <a:rPr lang="en-GB" sz="2400" err="1"/>
              <a:t>hefyd</a:t>
            </a:r>
            <a:r>
              <a:rPr lang="en-GB" sz="2400"/>
              <a:t> </a:t>
            </a:r>
            <a:r>
              <a:rPr lang="en-GB" sz="2400" err="1"/>
              <a:t>gynnwys</a:t>
            </a:r>
            <a:r>
              <a:rPr lang="en-GB" sz="2400"/>
              <a:t> </a:t>
            </a:r>
            <a:r>
              <a:rPr lang="en-GB" sz="2400" err="1"/>
              <a:t>argymhellion</a:t>
            </a:r>
            <a:r>
              <a:rPr lang="en-GB" sz="2400"/>
              <a:t> </a:t>
            </a:r>
            <a:r>
              <a:rPr lang="en-GB" sz="2400" err="1"/>
              <a:t>ar</a:t>
            </a:r>
            <a:r>
              <a:rPr lang="en-GB" sz="2400"/>
              <a:t> </a:t>
            </a:r>
            <a:r>
              <a:rPr lang="en-GB" sz="2400" err="1"/>
              <a:t>sut</a:t>
            </a:r>
            <a:r>
              <a:rPr lang="en-GB" sz="2400"/>
              <a:t> y </a:t>
            </a:r>
            <a:r>
              <a:rPr lang="en-GB" sz="2400" err="1"/>
              <a:t>gellir</a:t>
            </a:r>
            <a:r>
              <a:rPr lang="en-GB" sz="2400"/>
              <a:t> </a:t>
            </a:r>
            <a:r>
              <a:rPr lang="en-GB" sz="2400" err="1"/>
              <a:t>gwella’r</a:t>
            </a:r>
            <a:r>
              <a:rPr lang="en-GB" sz="2400"/>
              <a:t> </a:t>
            </a:r>
            <a:r>
              <a:rPr lang="en-GB" sz="2400" err="1"/>
              <a:t>testun</a:t>
            </a:r>
            <a:r>
              <a:rPr lang="en-GB" sz="2400"/>
              <a:t> o ran </a:t>
            </a:r>
            <a:r>
              <a:rPr lang="en-GB" sz="2400" err="1"/>
              <a:t>syniadau</a:t>
            </a:r>
            <a:r>
              <a:rPr lang="en-GB" sz="2400"/>
              <a:t>, dull </a:t>
            </a:r>
            <a:r>
              <a:rPr lang="en-GB" sz="2400" err="1"/>
              <a:t>ymchwil</a:t>
            </a:r>
            <a:r>
              <a:rPr lang="en-GB" sz="2400"/>
              <a:t> ac </a:t>
            </a:r>
            <a:r>
              <a:rPr lang="en-GB" sz="2400" err="1"/>
              <a:t>ati</a:t>
            </a:r>
            <a:r>
              <a:rPr lang="en-GB" sz="2400"/>
              <a:t>.</a:t>
            </a:r>
          </a:p>
        </p:txBody>
      </p:sp>
      <p:sp>
        <p:nvSpPr>
          <p:cNvPr id="2" name="Content Placeholder 1">
            <a:extLst>
              <a:ext uri="{FF2B5EF4-FFF2-40B4-BE49-F238E27FC236}">
                <a16:creationId xmlns:a16="http://schemas.microsoft.com/office/drawing/2014/main" id="{54D29CCE-5034-69F0-C729-46DDDF85EEE6}"/>
              </a:ext>
            </a:extLst>
          </p:cNvPr>
          <p:cNvSpPr>
            <a:spLocks noGrp="1"/>
          </p:cNvSpPr>
          <p:nvPr>
            <p:ph sz="half" idx="2"/>
          </p:nvPr>
        </p:nvSpPr>
        <p:spPr/>
        <p:txBody>
          <a:bodyPr/>
          <a:lstStyle/>
          <a:p>
            <a:r>
              <a:rPr lang="en-GB" sz="2400">
                <a:solidFill>
                  <a:schemeClr val="accent6">
                    <a:lumMod val="75000"/>
                  </a:schemeClr>
                </a:solidFill>
              </a:rPr>
              <a:t>Restate your overall opinion of the text</a:t>
            </a:r>
          </a:p>
          <a:p>
            <a:r>
              <a:rPr lang="en-GB" sz="2400">
                <a:solidFill>
                  <a:schemeClr val="accent6">
                    <a:lumMod val="75000"/>
                  </a:schemeClr>
                </a:solidFill>
              </a:rPr>
              <a:t>Briefly present recommendations</a:t>
            </a:r>
          </a:p>
          <a:p>
            <a:r>
              <a:rPr lang="en-GB" sz="2400">
                <a:solidFill>
                  <a:schemeClr val="accent6">
                    <a:lumMod val="75000"/>
                  </a:schemeClr>
                </a:solidFill>
              </a:rPr>
              <a:t>You can also include recommendations for how the text can be improved in terms of ideas, research approach etc.</a:t>
            </a:r>
          </a:p>
          <a:p>
            <a:pPr marL="0" indent="0">
              <a:buNone/>
            </a:pPr>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eaLnBrk="1" hangingPunct="1"/>
            <a:r>
              <a:rPr lang="en-GB" sz="4000" dirty="0" err="1"/>
              <a:t>Rhestr</a:t>
            </a:r>
            <a:r>
              <a:rPr lang="en-GB" sz="4000" dirty="0"/>
              <a:t> </a:t>
            </a:r>
            <a:r>
              <a:rPr lang="en-GB" sz="4000" dirty="0" err="1"/>
              <a:t>Cyfeiriadau</a:t>
            </a:r>
            <a:br>
              <a:rPr lang="en-GB" sz="4000" dirty="0"/>
            </a:br>
            <a:r>
              <a:rPr lang="en-GB" sz="4000" dirty="0">
                <a:solidFill>
                  <a:schemeClr val="accent6">
                    <a:lumMod val="75000"/>
                  </a:schemeClr>
                </a:solidFill>
              </a:rPr>
              <a:t>Reference List</a:t>
            </a:r>
            <a:endParaRPr lang="cy-GB" sz="4000" dirty="0">
              <a:solidFill>
                <a:schemeClr val="accent6">
                  <a:lumMod val="75000"/>
                </a:schemeClr>
              </a:solidFill>
            </a:endParaRPr>
          </a:p>
        </p:txBody>
      </p:sp>
      <p:sp>
        <p:nvSpPr>
          <p:cNvPr id="30722" name="Content Placeholder 2"/>
          <p:cNvSpPr>
            <a:spLocks noGrp="1"/>
          </p:cNvSpPr>
          <p:nvPr>
            <p:ph sz="half" idx="1"/>
          </p:nvPr>
        </p:nvSpPr>
        <p:spPr/>
        <p:txBody>
          <a:bodyPr/>
          <a:lstStyle/>
          <a:p>
            <a:pPr eaLnBrk="1" hangingPunct="1"/>
            <a:r>
              <a:rPr lang="en-GB" sz="2400" err="1"/>
              <a:t>Cynhwyswch</a:t>
            </a:r>
            <a:r>
              <a:rPr lang="en-GB" sz="2400"/>
              <a:t> </a:t>
            </a:r>
            <a:r>
              <a:rPr lang="en-GB" sz="2400" err="1"/>
              <a:t>yr</a:t>
            </a:r>
            <a:r>
              <a:rPr lang="en-GB" sz="2400"/>
              <a:t> </a:t>
            </a:r>
            <a:r>
              <a:rPr lang="en-GB" sz="2400" err="1"/>
              <a:t>erthygl</a:t>
            </a:r>
            <a:r>
              <a:rPr lang="en-GB" sz="2400"/>
              <a:t> </a:t>
            </a:r>
            <a:r>
              <a:rPr lang="en-GB" sz="2400" err="1"/>
              <a:t>yn</a:t>
            </a:r>
            <a:r>
              <a:rPr lang="en-GB" sz="2400"/>
              <a:t> </a:t>
            </a:r>
            <a:r>
              <a:rPr lang="en-GB" sz="2400" err="1"/>
              <a:t>eich</a:t>
            </a:r>
            <a:r>
              <a:rPr lang="en-GB" sz="2400"/>
              <a:t> </a:t>
            </a:r>
            <a:r>
              <a:rPr lang="en-GB" sz="2400" err="1"/>
              <a:t>rhestr</a:t>
            </a:r>
            <a:r>
              <a:rPr lang="en-GB" sz="2400"/>
              <a:t> </a:t>
            </a:r>
            <a:r>
              <a:rPr lang="en-GB" sz="2400" err="1"/>
              <a:t>gyfeirio</a:t>
            </a:r>
            <a:r>
              <a:rPr lang="en-GB" sz="2400"/>
              <a:t> ac </a:t>
            </a:r>
            <a:r>
              <a:rPr lang="en-GB" sz="2400" err="1"/>
              <a:t>os</a:t>
            </a:r>
            <a:r>
              <a:rPr lang="en-GB" sz="2400"/>
              <a:t> </a:t>
            </a:r>
            <a:r>
              <a:rPr lang="en-GB" sz="2400" err="1"/>
              <a:t>ydych</a:t>
            </a:r>
            <a:r>
              <a:rPr lang="en-GB" sz="2400"/>
              <a:t> </a:t>
            </a:r>
            <a:r>
              <a:rPr lang="en-GB" sz="2400" err="1"/>
              <a:t>wedi</a:t>
            </a:r>
            <a:r>
              <a:rPr lang="en-GB" sz="2400"/>
              <a:t> </a:t>
            </a:r>
            <a:r>
              <a:rPr lang="en-GB" sz="2400" err="1"/>
              <a:t>defnyddio</a:t>
            </a:r>
            <a:r>
              <a:rPr lang="en-GB" sz="2400"/>
              <a:t> </a:t>
            </a:r>
            <a:r>
              <a:rPr lang="en-GB" sz="2400" err="1"/>
              <a:t>unrhyw</a:t>
            </a:r>
            <a:r>
              <a:rPr lang="en-GB" sz="2400"/>
              <a:t> </a:t>
            </a:r>
            <a:r>
              <a:rPr lang="en-GB" sz="2400" err="1"/>
              <a:t>ffynonellau</a:t>
            </a:r>
            <a:r>
              <a:rPr lang="en-GB" sz="2400"/>
              <a:t> </a:t>
            </a:r>
            <a:r>
              <a:rPr lang="en-GB" sz="2400" err="1"/>
              <a:t>eraill</a:t>
            </a:r>
            <a:r>
              <a:rPr lang="en-GB" sz="2400"/>
              <a:t> </a:t>
            </a:r>
            <a:r>
              <a:rPr lang="en-GB" sz="2400" err="1"/>
              <a:t>yn</a:t>
            </a:r>
            <a:r>
              <a:rPr lang="en-GB" sz="2400"/>
              <a:t> </a:t>
            </a:r>
            <a:r>
              <a:rPr lang="en-GB" sz="2400" err="1"/>
              <a:t>eich</a:t>
            </a:r>
            <a:r>
              <a:rPr lang="en-GB" sz="2400"/>
              <a:t> </a:t>
            </a:r>
            <a:r>
              <a:rPr lang="en-GB" sz="2400" err="1"/>
              <a:t>adolygiad</a:t>
            </a:r>
            <a:r>
              <a:rPr lang="en-GB" sz="2400"/>
              <a:t>, </a:t>
            </a:r>
            <a:r>
              <a:rPr lang="en-GB" sz="2400" err="1"/>
              <a:t>dylid</a:t>
            </a:r>
            <a:r>
              <a:rPr lang="en-GB" sz="2400"/>
              <a:t> </a:t>
            </a:r>
            <a:r>
              <a:rPr lang="en-GB" sz="2400" err="1"/>
              <a:t>cynnwys</a:t>
            </a:r>
            <a:r>
              <a:rPr lang="en-GB" sz="2400"/>
              <a:t> y </a:t>
            </a:r>
            <a:r>
              <a:rPr lang="en-GB" sz="2400" err="1"/>
              <a:t>rhain</a:t>
            </a:r>
            <a:r>
              <a:rPr lang="en-GB" sz="2400"/>
              <a:t> </a:t>
            </a:r>
            <a:r>
              <a:rPr lang="en-GB" sz="2400" err="1"/>
              <a:t>hefyd</a:t>
            </a:r>
            <a:r>
              <a:rPr lang="en-GB" sz="2400"/>
              <a:t>.</a:t>
            </a:r>
          </a:p>
        </p:txBody>
      </p:sp>
      <p:sp>
        <p:nvSpPr>
          <p:cNvPr id="2" name="Content Placeholder 1">
            <a:extLst>
              <a:ext uri="{FF2B5EF4-FFF2-40B4-BE49-F238E27FC236}">
                <a16:creationId xmlns:a16="http://schemas.microsoft.com/office/drawing/2014/main" id="{87EFFF33-4820-2CE5-06AF-BC95BE1C3C15}"/>
              </a:ext>
            </a:extLst>
          </p:cNvPr>
          <p:cNvSpPr>
            <a:spLocks noGrp="1"/>
          </p:cNvSpPr>
          <p:nvPr>
            <p:ph sz="half" idx="2"/>
          </p:nvPr>
        </p:nvSpPr>
        <p:spPr/>
        <p:txBody>
          <a:bodyPr/>
          <a:lstStyle/>
          <a:p>
            <a:r>
              <a:rPr lang="en-GB" sz="2400">
                <a:solidFill>
                  <a:schemeClr val="accent6">
                    <a:lumMod val="75000"/>
                  </a:schemeClr>
                </a:solidFill>
              </a:rPr>
              <a:t>Include the article in your reference list and if you have used any other sources in your review, these should also be included.</a:t>
            </a:r>
          </a:p>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err="1"/>
              <a:t>Rhestr</a:t>
            </a:r>
            <a:r>
              <a:rPr lang="en-GB" sz="4400" b="1" dirty="0"/>
              <a:t> </a:t>
            </a:r>
            <a:r>
              <a:rPr lang="en-GB" b="1" dirty="0" err="1"/>
              <a:t>Cyfeiriadau</a:t>
            </a:r>
            <a:br>
              <a:rPr lang="en-GB" sz="4400" b="1" dirty="0"/>
            </a:br>
            <a:r>
              <a:rPr lang="en-GB" sz="4400" b="1" dirty="0">
                <a:solidFill>
                  <a:schemeClr val="accent6">
                    <a:lumMod val="75000"/>
                  </a:schemeClr>
                </a:solidFill>
              </a:rPr>
              <a:t>Reference List</a:t>
            </a:r>
            <a:endParaRPr lang="en-GB" dirty="0">
              <a:solidFill>
                <a:schemeClr val="accent6">
                  <a:lumMod val="75000"/>
                </a:schemeClr>
              </a:solidFill>
            </a:endParaRPr>
          </a:p>
        </p:txBody>
      </p:sp>
      <p:sp>
        <p:nvSpPr>
          <p:cNvPr id="3" name="Content Placeholder 2"/>
          <p:cNvSpPr>
            <a:spLocks noGrp="1"/>
          </p:cNvSpPr>
          <p:nvPr>
            <p:ph idx="1"/>
          </p:nvPr>
        </p:nvSpPr>
        <p:spPr/>
        <p:txBody>
          <a:bodyPr/>
          <a:lstStyle/>
          <a:p>
            <a:pPr lvl="0"/>
            <a:r>
              <a:rPr lang="en-GB" altLang="en-US">
                <a:solidFill>
                  <a:prstClr val="black"/>
                </a:solidFill>
                <a:latin typeface="Arial" panose="020B0604020202020204" pitchFamily="34" charset="0"/>
                <a:cs typeface="Arial" panose="020B0604020202020204" pitchFamily="34" charset="0"/>
              </a:rPr>
              <a:t>Cottrell, S. (2008) </a:t>
            </a:r>
            <a:r>
              <a:rPr lang="en-GB" altLang="en-US" i="1">
                <a:solidFill>
                  <a:prstClr val="black"/>
                </a:solidFill>
                <a:latin typeface="Arial" panose="020B0604020202020204" pitchFamily="34" charset="0"/>
                <a:cs typeface="Arial" panose="020B0604020202020204" pitchFamily="34" charset="0"/>
              </a:rPr>
              <a:t>The Study Skills Handbook </a:t>
            </a:r>
            <a:r>
              <a:rPr lang="en-GB" altLang="en-US">
                <a:solidFill>
                  <a:prstClr val="black"/>
                </a:solidFill>
                <a:latin typeface="Arial" panose="020B0604020202020204" pitchFamily="34" charset="0"/>
                <a:cs typeface="Arial" panose="020B0604020202020204" pitchFamily="34" charset="0"/>
              </a:rPr>
              <a:t>(Third Edition), Hampshire: Palgrave Macmillan</a:t>
            </a:r>
          </a:p>
        </p:txBody>
      </p:sp>
    </p:spTree>
    <p:extLst>
      <p:ext uri="{BB962C8B-B14F-4D97-AF65-F5344CB8AC3E}">
        <p14:creationId xmlns:p14="http://schemas.microsoft.com/office/powerpoint/2010/main" val="311325434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070E438-7B25-42C9-8B5A-383B706D2878}">
  <ds:schemaRefs>
    <ds:schemaRef ds:uri="16bfc89a-06a0-41d6-ae50-6ff65b36cb8b"/>
    <ds:schemaRef ds:uri="e87f4cbc-160f-487d-9673-7dfd5497e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D0C687F-8FE8-4B50-95F9-4CC84C0AB529}">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4873beb7-5857-4685-be1f-d57550cc96c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1870</Words>
  <Application>Microsoft Office PowerPoint</Application>
  <PresentationFormat>Widescreen</PresentationFormat>
  <Paragraphs>187</Paragraphs>
  <Slides>20</Slides>
  <Notes>0</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20</vt:i4>
      </vt:variant>
    </vt:vector>
  </HeadingPairs>
  <TitlesOfParts>
    <vt:vector size="28" baseType="lpstr">
      <vt:lpstr>Arial</vt:lpstr>
      <vt:lpstr>Calibri</vt:lpstr>
      <vt:lpstr>Calibri Light</vt:lpstr>
      <vt:lpstr>Euphemia</vt:lpstr>
      <vt:lpstr>Office Theme</vt:lpstr>
      <vt:lpstr>UWTSD Holding Page</vt:lpstr>
      <vt:lpstr>UWTSD Text 1</vt:lpstr>
      <vt:lpstr>UWTSD Text 2</vt:lpstr>
      <vt:lpstr>PowerPoint Presentation</vt:lpstr>
      <vt:lpstr>PowerPoint Presentation</vt:lpstr>
      <vt:lpstr>Amcanion  Objectives </vt:lpstr>
      <vt:lpstr>Beth yw adolygiad cyfnodolyn? What is a journal review?</vt:lpstr>
      <vt:lpstr>Adolygu Cyfnodolion Reviewing Journals</vt:lpstr>
      <vt:lpstr>Beth yw Cyfnodolyn? What is a Journal?  </vt:lpstr>
      <vt:lpstr>Beth sydd mewn Cyfnodolyn? What is in a Journal?</vt:lpstr>
      <vt:lpstr>Beth sydd mewn Cyfnodolyn? What is in a Journal?</vt:lpstr>
      <vt:lpstr>Beth yw meddwl beirniadol? What is critical thinking?</vt:lpstr>
      <vt:lpstr>Datblygu meddwl tebyg i dditectif Develop a detective-like mind</vt:lpstr>
      <vt:lpstr>Meddwl yn feirniadol wrth ddarllen… Critical thinking when reading…</vt:lpstr>
      <vt:lpstr>Beirniadu Cofnodolyn Critiquing a Journal</vt:lpstr>
      <vt:lpstr>Beirniadu'r Erthygl Critiquing the Article</vt:lpstr>
      <vt:lpstr>Tips Adolygu Cyfnodolyn Journal Review Tips</vt:lpstr>
      <vt:lpstr>Strwythur Adolygu Cyfnodolyn </vt:lpstr>
      <vt:lpstr> Journal Review Structure</vt:lpstr>
      <vt:lpstr>Ysgrifennu’r Cyflwyniad Writing the Introduction</vt:lpstr>
      <vt:lpstr>Casgliad Conclusion</vt:lpstr>
      <vt:lpstr>Rhestr Cyfeiriadau Reference List</vt:lpstr>
      <vt:lpstr>Rhestr Cyfeiriadau 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Adolygu Cofnodolion, Meddwl Beirniadol, ac Ymateb yn Feirniadol  Journal Reviews, Critical Thinking, and Responding Critically</dc:title>
  <dc:creator/>
  <cp:lastModifiedBy/>
  <cp:revision>266</cp:revision>
  <dcterms:created xsi:type="dcterms:W3CDTF">2021-01-26T22:46:41Z</dcterms:created>
  <dcterms:modified xsi:type="dcterms:W3CDTF">2025-11-20T09:06:46Z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0x010100AB802EE38805B14B91077D7B05415C63</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