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y="5143500" cx="9144000"/>
  <p:notesSz cx="6858000" cy="9144000"/>
  <p:embeddedFontLst>
    <p:embeddedFont>
      <p:font typeface="Montserrat"/>
      <p:regular r:id="rId14"/>
      <p:bold r:id="rId15"/>
      <p:italic r:id="rId16"/>
      <p:boldItalic r:id="rId17"/>
    </p:embeddedFont>
    <p:embeddedFont>
      <p:font typeface="Lato"/>
      <p:regular r:id="rId18"/>
      <p:bold r:id="rId19"/>
      <p:italic r:id="rId20"/>
      <p:boldItalic r:id="rId21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Lato-italic.fntdata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21" Type="http://schemas.openxmlformats.org/officeDocument/2006/relationships/font" Target="fonts/Lato-boldItalic.fntdata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font" Target="fonts/Montserrat-bold.fntdata"/><Relationship Id="rId14" Type="http://schemas.openxmlformats.org/officeDocument/2006/relationships/font" Target="fonts/Montserrat-regular.fntdata"/><Relationship Id="rId17" Type="http://schemas.openxmlformats.org/officeDocument/2006/relationships/font" Target="fonts/Montserrat-boldItalic.fntdata"/><Relationship Id="rId16" Type="http://schemas.openxmlformats.org/officeDocument/2006/relationships/font" Target="fonts/Montserrat-italic.fntdata"/><Relationship Id="rId5" Type="http://schemas.openxmlformats.org/officeDocument/2006/relationships/slide" Target="slides/slide1.xml"/><Relationship Id="rId19" Type="http://schemas.openxmlformats.org/officeDocument/2006/relationships/font" Target="fonts/Lato-bold.fntdata"/><Relationship Id="rId6" Type="http://schemas.openxmlformats.org/officeDocument/2006/relationships/slide" Target="slides/slide2.xml"/><Relationship Id="rId18" Type="http://schemas.openxmlformats.org/officeDocument/2006/relationships/font" Target="fonts/Lato-regular.fntdata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4" name="Shape 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hape 131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Shape 13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Shape 13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Shape 144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Shape 14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Shape 15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Shape 156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Shape 15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Shape 164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Shape 16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Shape 170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1" name="Shape 17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Shape 176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7" name="Shape 17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Shape 182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3" name="Shape 18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">
  <p:cSld name="Title slid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/>
          <p:nvPr/>
        </p:nvSpPr>
        <p:spPr>
          <a:xfrm rot="5400000">
            <a:off x="7500300" y="505"/>
            <a:ext cx="1643700" cy="1643700"/>
          </a:xfrm>
          <a:prstGeom prst="diagStripe">
            <a:avLst>
              <a:gd fmla="val 0" name="adj"/>
            </a:avLst>
          </a:prstGeom>
          <a:solidFill>
            <a:schemeClr val="lt1">
              <a:alpha val="303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" name="Shape 11"/>
          <p:cNvGrpSpPr/>
          <p:nvPr/>
        </p:nvGrpSpPr>
        <p:grpSpPr>
          <a:xfrm>
            <a:off x="0" y="490"/>
            <a:ext cx="5153705" cy="5134399"/>
            <a:chOff x="0" y="75"/>
            <a:chExt cx="5153705" cy="5152950"/>
          </a:xfrm>
        </p:grpSpPr>
        <p:sp>
          <p:nvSpPr>
            <p:cNvPr id="12" name="Shape 12"/>
            <p:cNvSpPr/>
            <p:nvPr/>
          </p:nvSpPr>
          <p:spPr>
            <a:xfrm rot="-5400000">
              <a:off x="455" y="-225"/>
              <a:ext cx="5152800" cy="51537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Shape 13"/>
            <p:cNvSpPr/>
            <p:nvPr/>
          </p:nvSpPr>
          <p:spPr>
            <a:xfrm rot="-5400000">
              <a:off x="150" y="1145825"/>
              <a:ext cx="3996600" cy="3996900"/>
            </a:xfrm>
            <a:prstGeom prst="diagStripe">
              <a:avLst>
                <a:gd fmla="val 58774" name="adj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" name="Shape 14"/>
            <p:cNvSpPr/>
            <p:nvPr/>
          </p:nvSpPr>
          <p:spPr>
            <a:xfrm rot="-5400000">
              <a:off x="1646" y="-75"/>
              <a:ext cx="2299800" cy="23001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" name="Shape 15"/>
            <p:cNvSpPr/>
            <p:nvPr/>
          </p:nvSpPr>
          <p:spPr>
            <a:xfrm flipH="1">
              <a:off x="652821" y="590035"/>
              <a:ext cx="2300100" cy="2299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6" name="Shape 16"/>
          <p:cNvSpPr txBox="1"/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17" name="Shape 17"/>
          <p:cNvSpPr txBox="1"/>
          <p:nvPr>
            <p:ph idx="1" type="subTitle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  <p:sp>
        <p:nvSpPr>
          <p:cNvPr id="18" name="Shape 1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secHead">
  <p:cSld name="Section header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hape 20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21" name="Shape 21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" name="Shape 22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" name="Shape 23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Shape 24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Shape 25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" name="Shape 26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Shape 27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Shape 28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Shape 29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" name="Shape 30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" name="Shape 31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Shape 32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Shape 33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" name="Shape 34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" name="Shape 35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" name="Shape 36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" name="Shape 37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" name="Shape 38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9" name="Shape 39"/>
          <p:cNvSpPr txBox="1"/>
          <p:nvPr>
            <p:ph type="title"/>
          </p:nvPr>
        </p:nvSpPr>
        <p:spPr>
          <a:xfrm>
            <a:off x="823850" y="2053000"/>
            <a:ext cx="4587000" cy="114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0" name="Shape 4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x">
  <p:cSld name="Title and bod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Shape 42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43" name="Shape 43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" name="Shape 44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5" name="Shape 45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6" name="Shape 46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47" name="Shape 4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woColTx">
  <p:cSld name="Title and two columns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Shape 49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0" name="Shape 50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" name="Shape 51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2" name="Shape 52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53" name="Shape 53"/>
          <p:cNvSpPr txBox="1"/>
          <p:nvPr>
            <p:ph idx="1" type="body"/>
          </p:nvPr>
        </p:nvSpPr>
        <p:spPr>
          <a:xfrm>
            <a:off x="1297500" y="1567550"/>
            <a:ext cx="34032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4" name="Shape 54"/>
          <p:cNvSpPr txBox="1"/>
          <p:nvPr>
            <p:ph idx="2" type="body"/>
          </p:nvPr>
        </p:nvSpPr>
        <p:spPr>
          <a:xfrm>
            <a:off x="4933221" y="1567550"/>
            <a:ext cx="34032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5" name="Shape 5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Only">
  <p:cSld name="Title only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Shape 57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8" name="Shape 58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" name="Shape 59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0" name="Shape 60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61" name="Shape 6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One column text"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Shape 63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64" name="Shape 64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" name="Shape 65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6" name="Shape 66"/>
          <p:cNvSpPr txBox="1"/>
          <p:nvPr>
            <p:ph type="title"/>
          </p:nvPr>
        </p:nvSpPr>
        <p:spPr>
          <a:xfrm>
            <a:off x="1297500" y="393750"/>
            <a:ext cx="3798900" cy="1493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67" name="Shape 67"/>
          <p:cNvSpPr txBox="1"/>
          <p:nvPr>
            <p:ph idx="1" type="body"/>
          </p:nvPr>
        </p:nvSpPr>
        <p:spPr>
          <a:xfrm>
            <a:off x="1297500" y="1972550"/>
            <a:ext cx="3798900" cy="24159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8" name="Shape 6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Main point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Shape 70"/>
          <p:cNvGrpSpPr/>
          <p:nvPr/>
        </p:nvGrpSpPr>
        <p:grpSpPr>
          <a:xfrm>
            <a:off x="4406400" y="0"/>
            <a:ext cx="4737600" cy="5143500"/>
            <a:chOff x="4406400" y="0"/>
            <a:chExt cx="4737600" cy="5143500"/>
          </a:xfrm>
        </p:grpSpPr>
        <p:sp>
          <p:nvSpPr>
            <p:cNvPr id="71" name="Shape 71"/>
            <p:cNvSpPr/>
            <p:nvPr/>
          </p:nvSpPr>
          <p:spPr>
            <a:xfrm rot="5400000">
              <a:off x="4407900" y="-1500"/>
              <a:ext cx="47346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" name="Shape 72"/>
            <p:cNvSpPr/>
            <p:nvPr/>
          </p:nvSpPr>
          <p:spPr>
            <a:xfrm rot="5400000">
              <a:off x="4840825" y="6000"/>
              <a:ext cx="42987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Shape 73"/>
            <p:cNvSpPr/>
            <p:nvPr/>
          </p:nvSpPr>
          <p:spPr>
            <a:xfrm rot="-5400000">
              <a:off x="5618399" y="123664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Shape 74"/>
            <p:cNvSpPr/>
            <p:nvPr/>
          </p:nvSpPr>
          <p:spPr>
            <a:xfrm flipH="1">
              <a:off x="5849857" y="144407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" name="Shape 75"/>
            <p:cNvSpPr/>
            <p:nvPr/>
          </p:nvSpPr>
          <p:spPr>
            <a:xfrm rot="-5400000">
              <a:off x="5987081" y="246974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" name="Shape 76"/>
            <p:cNvSpPr/>
            <p:nvPr/>
          </p:nvSpPr>
          <p:spPr>
            <a:xfrm flipH="1">
              <a:off x="6222115" y="267717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" name="Shape 77"/>
            <p:cNvSpPr/>
            <p:nvPr/>
          </p:nvSpPr>
          <p:spPr>
            <a:xfrm rot="-5400000">
              <a:off x="6675341" y="186224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" name="Shape 78"/>
            <p:cNvSpPr/>
            <p:nvPr/>
          </p:nvSpPr>
          <p:spPr>
            <a:xfrm flipH="1">
              <a:off x="6908099" y="206968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" name="Shape 79"/>
            <p:cNvSpPr/>
            <p:nvPr/>
          </p:nvSpPr>
          <p:spPr>
            <a:xfrm rot="-5400000">
              <a:off x="6861141" y="247808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" name="Shape 80"/>
            <p:cNvSpPr/>
            <p:nvPr/>
          </p:nvSpPr>
          <p:spPr>
            <a:xfrm flipH="1">
              <a:off x="7965266" y="269319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" name="Shape 81"/>
            <p:cNvSpPr/>
            <p:nvPr/>
          </p:nvSpPr>
          <p:spPr>
            <a:xfrm flipH="1">
              <a:off x="8145082" y="330903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Shape 82"/>
            <p:cNvSpPr/>
            <p:nvPr/>
          </p:nvSpPr>
          <p:spPr>
            <a:xfrm rot="-5400000">
              <a:off x="7047599" y="309534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Shape 83"/>
            <p:cNvSpPr/>
            <p:nvPr/>
          </p:nvSpPr>
          <p:spPr>
            <a:xfrm flipH="1">
              <a:off x="7276649" y="330278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" name="Shape 84"/>
            <p:cNvSpPr/>
            <p:nvPr/>
          </p:nvSpPr>
          <p:spPr>
            <a:xfrm rot="-5400000">
              <a:off x="7227414" y="37111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" name="Shape 85"/>
            <p:cNvSpPr/>
            <p:nvPr/>
          </p:nvSpPr>
          <p:spPr>
            <a:xfrm flipH="1">
              <a:off x="7462448" y="391862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" name="Shape 86"/>
            <p:cNvSpPr/>
            <p:nvPr/>
          </p:nvSpPr>
          <p:spPr>
            <a:xfrm rot="-5400000">
              <a:off x="8102491" y="37188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Shape 87"/>
            <p:cNvSpPr/>
            <p:nvPr/>
          </p:nvSpPr>
          <p:spPr>
            <a:xfrm flipH="1">
              <a:off x="8334533" y="392629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Shape 88"/>
            <p:cNvSpPr/>
            <p:nvPr/>
          </p:nvSpPr>
          <p:spPr>
            <a:xfrm rot="-5400000">
              <a:off x="8288290" y="433470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9" name="Shape 89"/>
          <p:cNvSpPr txBox="1"/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90" name="Shape 9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ection title and description"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Shape 92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93" name="Shape 93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" name="Shape 94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5" name="Shape 95"/>
          <p:cNvSpPr txBox="1"/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96" name="Shape 96"/>
          <p:cNvSpPr txBox="1"/>
          <p:nvPr>
            <p:ph idx="1" type="subTitle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  <p:sp>
        <p:nvSpPr>
          <p:cNvPr id="97" name="Shape 97"/>
          <p:cNvSpPr txBox="1"/>
          <p:nvPr>
            <p:ph idx="2" type="body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98" name="Shape 9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Caption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" name="Shape 100"/>
          <p:cNvGrpSpPr/>
          <p:nvPr/>
        </p:nvGrpSpPr>
        <p:grpSpPr>
          <a:xfrm>
            <a:off x="0" y="4128572"/>
            <a:ext cx="698925" cy="684657"/>
            <a:chOff x="0" y="3785672"/>
            <a:chExt cx="698925" cy="684657"/>
          </a:xfrm>
        </p:grpSpPr>
        <p:sp>
          <p:nvSpPr>
            <p:cNvPr id="101" name="Shape 101"/>
            <p:cNvSpPr/>
            <p:nvPr/>
          </p:nvSpPr>
          <p:spPr>
            <a:xfrm rot="-5400000">
              <a:off x="0" y="3785672"/>
              <a:ext cx="544800" cy="544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" name="Shape 102"/>
            <p:cNvSpPr/>
            <p:nvPr/>
          </p:nvSpPr>
          <p:spPr>
            <a:xfrm flipH="1">
              <a:off x="154125" y="3925529"/>
              <a:ext cx="544800" cy="544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3" name="Shape 103"/>
          <p:cNvSpPr txBox="1"/>
          <p:nvPr>
            <p:ph idx="1" type="body"/>
          </p:nvPr>
        </p:nvSpPr>
        <p:spPr>
          <a:xfrm>
            <a:off x="812725" y="4305375"/>
            <a:ext cx="6936000" cy="523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104" name="Shape 10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Big number"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Shape 106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107" name="Shape 107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" name="Shape 108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Shape 109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Shape 110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Shape 111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Shape 112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Shape 113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Shape 114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" name="Shape 115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" name="Shape 116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Shape 117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Shape 118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" name="Shape 119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" name="Shape 120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" name="Shape 121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" name="Shape 122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" name="Shape 123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Shape 124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25" name="Shape 125"/>
          <p:cNvSpPr txBox="1"/>
          <p:nvPr>
            <p:ph type="title"/>
          </p:nvPr>
        </p:nvSpPr>
        <p:spPr>
          <a:xfrm>
            <a:off x="823850" y="1284675"/>
            <a:ext cx="47760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1pPr>
            <a:lvl2pPr lvl="1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2pPr>
            <a:lvl3pPr lvl="2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3pPr>
            <a:lvl4pPr lvl="3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4pPr>
            <a:lvl5pPr lvl="4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5pPr>
            <a:lvl6pPr lvl="5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6pPr>
            <a:lvl7pPr lvl="6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7pPr>
            <a:lvl8pPr lvl="7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8pPr>
            <a:lvl9pPr lvl="8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9pPr>
          </a:lstStyle>
          <a:p/>
        </p:txBody>
      </p:sp>
      <p:sp>
        <p:nvSpPr>
          <p:cNvPr id="126" name="Shape 126"/>
          <p:cNvSpPr txBox="1"/>
          <p:nvPr>
            <p:ph idx="1" type="body"/>
          </p:nvPr>
        </p:nvSpPr>
        <p:spPr>
          <a:xfrm>
            <a:off x="823850" y="2643124"/>
            <a:ext cx="4776000" cy="12189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27" name="Shape 12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blank">
  <p:cSld name="Blank"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Shape 12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focus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/>
        </p:txBody>
      </p:sp>
      <p:sp>
        <p:nvSpPr>
          <p:cNvPr id="7" name="Shape 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Lato"/>
              <a:buChar char="●"/>
              <a:defRPr sz="13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29845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29845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29845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29845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29845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29845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29845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29845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Shape 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‹#›</a:t>
            </a:fld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hyperlink" Target="https://www.usu.edu/markdamen/ClasDram/chapters/121romhist.htm" TargetMode="External"/><Relationship Id="rId4" Type="http://schemas.openxmlformats.org/officeDocument/2006/relationships/hyperlink" Target="https://f-origin.hypotheses.org/wp-content/blogs.dir/1447/files/2014/05/Roman-legions-14-AD-Centrici-site-Keilo-Jac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 txBox="1"/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/>
              <a:t>The Price of Power: The Economic and Social Cost of the Roman Legion</a:t>
            </a:r>
            <a:endParaRPr sz="28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Was the Roman Army Worth the Cost it Exerted on the Empire?</a:t>
            </a:r>
            <a:endParaRPr/>
          </a:p>
        </p:txBody>
      </p:sp>
      <p:sp>
        <p:nvSpPr>
          <p:cNvPr id="140" name="Shape 140"/>
          <p:cNvSpPr txBox="1"/>
          <p:nvPr>
            <p:ph idx="1" type="body"/>
          </p:nvPr>
        </p:nvSpPr>
        <p:spPr>
          <a:xfrm>
            <a:off x="1297500" y="1567550"/>
            <a:ext cx="30960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Economic Cost</a:t>
            </a:r>
            <a:endParaRPr/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Economic Benefits</a:t>
            </a:r>
            <a:endParaRPr/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Social Cost</a:t>
            </a:r>
            <a:endParaRPr/>
          </a:p>
          <a:p>
            <a: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Social Benefits</a:t>
            </a:r>
            <a:endParaRPr/>
          </a:p>
        </p:txBody>
      </p:sp>
      <p:pic>
        <p:nvPicPr>
          <p:cNvPr id="141" name="Shape 1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48475" y="1307850"/>
            <a:ext cx="4695525" cy="3835650"/>
          </a:xfrm>
          <a:prstGeom prst="rect">
            <a:avLst/>
          </a:prstGeom>
          <a:noFill/>
          <a:ln>
            <a:noFill/>
          </a:ln>
        </p:spPr>
      </p:pic>
      <p:sp>
        <p:nvSpPr>
          <p:cNvPr id="142" name="Shape 142"/>
          <p:cNvSpPr txBox="1"/>
          <p:nvPr/>
        </p:nvSpPr>
        <p:spPr>
          <a:xfrm>
            <a:off x="8090100" y="977200"/>
            <a:ext cx="1538700" cy="16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</a:rPr>
              <a:t>(Figure 1.)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Problems with Research</a:t>
            </a:r>
            <a:endParaRPr/>
          </a:p>
        </p:txBody>
      </p:sp>
      <p:sp>
        <p:nvSpPr>
          <p:cNvPr id="148" name="Shape 148"/>
          <p:cNvSpPr txBox="1"/>
          <p:nvPr>
            <p:ph idx="1" type="body"/>
          </p:nvPr>
        </p:nvSpPr>
        <p:spPr>
          <a:xfrm>
            <a:off x="1297500" y="1307850"/>
            <a:ext cx="7038900" cy="317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Possible Costs and considerations.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Varying number of legions throughout time.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Varying pay over time.</a:t>
            </a:r>
            <a:endParaRPr/>
          </a:p>
          <a:p>
            <a:pPr indent="-298450" lvl="2" marL="1371600" rtl="0">
              <a:spcBef>
                <a:spcPts val="0"/>
              </a:spcBef>
              <a:spcAft>
                <a:spcPts val="0"/>
              </a:spcAft>
              <a:buSzPts val="1100"/>
              <a:buChar char="■"/>
            </a:pPr>
            <a:r>
              <a:rPr lang="en"/>
              <a:t>Pay become worth less and less over time.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Wages</a:t>
            </a:r>
            <a:endParaRPr/>
          </a:p>
          <a:p>
            <a:pPr indent="-298450" lvl="2" marL="1371600" rtl="0">
              <a:spcBef>
                <a:spcPts val="0"/>
              </a:spcBef>
              <a:spcAft>
                <a:spcPts val="0"/>
              </a:spcAft>
              <a:buSzPts val="1100"/>
              <a:buChar char="■"/>
            </a:pPr>
            <a:r>
              <a:rPr lang="en"/>
              <a:t>25 legions under Augustus .</a:t>
            </a:r>
            <a:endParaRPr/>
          </a:p>
          <a:p>
            <a:pPr indent="-298450" lvl="3" marL="1828800" rtl="0">
              <a:spcBef>
                <a:spcPts val="0"/>
              </a:spcBef>
              <a:spcAft>
                <a:spcPts val="0"/>
              </a:spcAft>
              <a:buSzPts val="1100"/>
              <a:buChar char="●"/>
            </a:pPr>
            <a:r>
              <a:rPr lang="en"/>
              <a:t>Hard to tell if those legions were at full strength at all times.</a:t>
            </a:r>
            <a:endParaRPr/>
          </a:p>
          <a:p>
            <a:pPr indent="-298450" lvl="3" marL="1828800" rtl="0">
              <a:spcBef>
                <a:spcPts val="0"/>
              </a:spcBef>
              <a:spcAft>
                <a:spcPts val="0"/>
              </a:spcAft>
              <a:buSzPts val="1100"/>
              <a:buChar char="●"/>
            </a:pPr>
            <a:r>
              <a:rPr lang="en"/>
              <a:t>Hard to know exact composition of the legions.</a:t>
            </a:r>
            <a:endParaRPr/>
          </a:p>
          <a:p>
            <a:pPr indent="-298450" lvl="2" marL="1371600" rtl="0">
              <a:spcBef>
                <a:spcPts val="0"/>
              </a:spcBef>
              <a:spcAft>
                <a:spcPts val="0"/>
              </a:spcAft>
              <a:buSzPts val="1100"/>
              <a:buChar char="■"/>
            </a:pPr>
            <a:r>
              <a:rPr lang="en"/>
              <a:t>Difference in wages between Legionaries and Auxilia.</a:t>
            </a:r>
            <a:endParaRPr/>
          </a:p>
          <a:p>
            <a:pPr indent="-298450" lvl="3" marL="1828800" rtl="0">
              <a:spcBef>
                <a:spcPts val="0"/>
              </a:spcBef>
              <a:spcAft>
                <a:spcPts val="0"/>
              </a:spcAft>
              <a:buSzPts val="1100"/>
              <a:buChar char="●"/>
            </a:pPr>
            <a:r>
              <a:rPr lang="en"/>
              <a:t>Conflicting reports on exact difference between the two.</a:t>
            </a:r>
            <a:endParaRPr/>
          </a:p>
          <a:p>
            <a:pPr indent="-298450" lvl="2" marL="1371600" rtl="0">
              <a:spcBef>
                <a:spcPts val="0"/>
              </a:spcBef>
              <a:spcAft>
                <a:spcPts val="0"/>
              </a:spcAft>
              <a:buSzPts val="1100"/>
              <a:buChar char="■"/>
            </a:pPr>
            <a:r>
              <a:rPr lang="en"/>
              <a:t>Deductions.</a:t>
            </a:r>
            <a:endParaRPr/>
          </a:p>
          <a:p>
            <a:pPr indent="-298450" lvl="2" marL="1371600" rtl="0">
              <a:spcBef>
                <a:spcPts val="0"/>
              </a:spcBef>
              <a:spcAft>
                <a:spcPts val="0"/>
              </a:spcAft>
              <a:buSzPts val="1100"/>
              <a:buChar char="■"/>
            </a:pPr>
            <a:r>
              <a:rPr lang="en"/>
              <a:t>Bonus’.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Supply.</a:t>
            </a:r>
            <a:endParaRPr/>
          </a:p>
          <a:p>
            <a:pPr indent="-298450" lvl="2" marL="1371600" rtl="0">
              <a:spcBef>
                <a:spcPts val="0"/>
              </a:spcBef>
              <a:spcAft>
                <a:spcPts val="0"/>
              </a:spcAft>
              <a:buSzPts val="1100"/>
              <a:buChar char="■"/>
            </a:pPr>
            <a:r>
              <a:rPr lang="en"/>
              <a:t>Grain.</a:t>
            </a:r>
            <a:endParaRPr/>
          </a:p>
          <a:p>
            <a:pPr indent="-298450" lvl="3" marL="1828800" rtl="0">
              <a:spcBef>
                <a:spcPts val="0"/>
              </a:spcBef>
              <a:spcAft>
                <a:spcPts val="0"/>
              </a:spcAft>
              <a:buSzPts val="1100"/>
              <a:buChar char="●"/>
            </a:pPr>
            <a:r>
              <a:rPr lang="en"/>
              <a:t>Difficult to estimate supply vs. foraged from the local area.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Equipment.</a:t>
            </a:r>
            <a:endParaRPr/>
          </a:p>
          <a:p>
            <a: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Raw Resources required.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Shape 153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Wages Cost</a:t>
            </a:r>
            <a:endParaRPr/>
          </a:p>
        </p:txBody>
      </p:sp>
      <p:sp>
        <p:nvSpPr>
          <p:cNvPr id="154" name="Shape 154"/>
          <p:cNvSpPr txBox="1"/>
          <p:nvPr>
            <p:ph idx="1" type="body"/>
          </p:nvPr>
        </p:nvSpPr>
        <p:spPr>
          <a:xfrm>
            <a:off x="1297500" y="1307850"/>
            <a:ext cx="7038900" cy="317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85750" lvl="0" marL="457200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Breakdown Cost of the Legions</a:t>
            </a:r>
            <a:endParaRPr sz="900"/>
          </a:p>
          <a:p>
            <a:pPr indent="-285750" lvl="1" marL="914400" rtl="0">
              <a:spcBef>
                <a:spcPts val="0"/>
              </a:spcBef>
              <a:spcAft>
                <a:spcPts val="0"/>
              </a:spcAft>
              <a:buSzPts val="900"/>
              <a:buChar char="○"/>
            </a:pPr>
            <a:r>
              <a:rPr lang="en" sz="900"/>
              <a:t>Assumption that all legion was at full strength</a:t>
            </a:r>
            <a:endParaRPr sz="900"/>
          </a:p>
          <a:p>
            <a:pPr indent="-285750" lvl="2" marL="1371600" rtl="0">
              <a:spcBef>
                <a:spcPts val="0"/>
              </a:spcBef>
              <a:spcAft>
                <a:spcPts val="0"/>
              </a:spcAft>
              <a:buSzPts val="900"/>
              <a:buChar char="■"/>
            </a:pPr>
            <a:r>
              <a:rPr lang="en" sz="900"/>
              <a:t>Each Legionary was paid 900 </a:t>
            </a:r>
            <a:r>
              <a:rPr lang="en" sz="900"/>
              <a:t>Sestertii</a:t>
            </a:r>
            <a:r>
              <a:rPr lang="en" sz="900"/>
              <a:t> per year (Duncan-Jones,1994) (Speidel, 1992)</a:t>
            </a:r>
            <a:endParaRPr sz="900"/>
          </a:p>
          <a:p>
            <a:pPr indent="-285750" lvl="3" marL="1828800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After Deductions of  440 </a:t>
            </a:r>
            <a:r>
              <a:rPr lang="en" sz="900"/>
              <a:t>Sestertii</a:t>
            </a:r>
            <a:r>
              <a:rPr lang="en" sz="900"/>
              <a:t> the net pay of a legionary would be 460 </a:t>
            </a:r>
            <a:r>
              <a:rPr lang="en" sz="900"/>
              <a:t>Sestertii</a:t>
            </a:r>
            <a:endParaRPr sz="900"/>
          </a:p>
          <a:p>
            <a:pPr indent="-285750" lvl="2" marL="1371600" rtl="0">
              <a:spcBef>
                <a:spcPts val="0"/>
              </a:spcBef>
              <a:spcAft>
                <a:spcPts val="0"/>
              </a:spcAft>
              <a:buSzPts val="900"/>
              <a:buChar char="■"/>
            </a:pPr>
            <a:r>
              <a:rPr lang="en" sz="900"/>
              <a:t>Twenty Five Legions under Augustus’ reforms (Tacitus, IV.5)</a:t>
            </a:r>
            <a:endParaRPr sz="900"/>
          </a:p>
          <a:p>
            <a:pPr indent="-285750" lvl="3" marL="1828800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Total Legionary numbers at roughly 125,000</a:t>
            </a:r>
            <a:endParaRPr sz="900"/>
          </a:p>
          <a:p>
            <a:pPr indent="-285750" lvl="4" marL="2286000" rtl="0">
              <a:spcBef>
                <a:spcPts val="0"/>
              </a:spcBef>
              <a:spcAft>
                <a:spcPts val="0"/>
              </a:spcAft>
              <a:buSzPts val="900"/>
              <a:buChar char="○"/>
            </a:pPr>
            <a:r>
              <a:rPr lang="en" sz="900"/>
              <a:t>Total cost of Wages =112,500,000 Sestertii (28,125,000 Denarii)</a:t>
            </a:r>
            <a:endParaRPr sz="900"/>
          </a:p>
          <a:p>
            <a:pPr indent="-285750" lvl="5" marL="2743200" rtl="0">
              <a:spcBef>
                <a:spcPts val="0"/>
              </a:spcBef>
              <a:spcAft>
                <a:spcPts val="0"/>
              </a:spcAft>
              <a:buSzPts val="900"/>
              <a:buChar char="■"/>
            </a:pPr>
            <a:r>
              <a:rPr lang="en" sz="900"/>
              <a:t>Legionary’s alone, accounted for less than 1% of the Empire’s GDP in 14AD (Goldsmith,1984. Bang,2008. Maddison, 2007)</a:t>
            </a:r>
            <a:endParaRPr sz="900"/>
          </a:p>
          <a:p>
            <a:pPr indent="-285750" lvl="2" marL="1371600" rtl="0">
              <a:spcBef>
                <a:spcPts val="0"/>
              </a:spcBef>
              <a:spcAft>
                <a:spcPts val="0"/>
              </a:spcAft>
              <a:buSzPts val="900"/>
              <a:buChar char="■"/>
            </a:pPr>
            <a:r>
              <a:rPr lang="en" sz="900"/>
              <a:t>Additional Costs</a:t>
            </a:r>
            <a:endParaRPr sz="900"/>
          </a:p>
          <a:p>
            <a:pPr indent="-285750" lvl="3" marL="1828800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Viaticum</a:t>
            </a:r>
            <a:endParaRPr sz="900"/>
          </a:p>
          <a:p>
            <a:pPr indent="-285750" lvl="3" marL="1828800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Honesta Missio (Retirement Bonus) = 12,000 Sestertii (Mann,2000)</a:t>
            </a:r>
            <a:endParaRPr sz="900"/>
          </a:p>
          <a:p>
            <a:pPr indent="-285750" lvl="2" marL="1371600" rtl="0">
              <a:spcBef>
                <a:spcPts val="0"/>
              </a:spcBef>
              <a:spcAft>
                <a:spcPts val="0"/>
              </a:spcAft>
              <a:buSzPts val="900"/>
              <a:buChar char="■"/>
            </a:pPr>
            <a:r>
              <a:rPr lang="en" sz="900"/>
              <a:t>Different rates of pay for higher ranks</a:t>
            </a:r>
            <a:endParaRPr sz="900"/>
          </a:p>
          <a:p>
            <a:pPr indent="-285750" lvl="0" marL="457200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Breakdown Cost of the Auxilia</a:t>
            </a:r>
            <a:endParaRPr sz="900"/>
          </a:p>
          <a:p>
            <a:pPr indent="-285750" lvl="1" marL="914400" rtl="0">
              <a:spcBef>
                <a:spcPts val="0"/>
              </a:spcBef>
              <a:spcAft>
                <a:spcPts val="0"/>
              </a:spcAft>
              <a:buSzPts val="900"/>
              <a:buChar char="○"/>
            </a:pPr>
            <a:r>
              <a:rPr lang="en" sz="900"/>
              <a:t>Varying rates of pay for different roles (Goldsworthy, 2003)</a:t>
            </a:r>
            <a:endParaRPr sz="900"/>
          </a:p>
          <a:p>
            <a:pPr indent="-285750" lvl="2" marL="1371600" rtl="0">
              <a:spcBef>
                <a:spcPts val="0"/>
              </a:spcBef>
              <a:spcAft>
                <a:spcPts val="0"/>
              </a:spcAft>
              <a:buSzPts val="900"/>
              <a:buChar char="■"/>
            </a:pPr>
            <a:r>
              <a:rPr i="1" lang="en" sz="900"/>
              <a:t>Infantryman </a:t>
            </a:r>
            <a:r>
              <a:rPr lang="en" sz="900"/>
              <a:t>= 118 Denarii</a:t>
            </a:r>
            <a:endParaRPr sz="900"/>
          </a:p>
          <a:p>
            <a:pPr indent="-285750" lvl="3" marL="1828800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78 Denarii after deductions</a:t>
            </a:r>
            <a:endParaRPr sz="900"/>
          </a:p>
          <a:p>
            <a:pPr indent="-285750" lvl="2" marL="1371600" rtl="0">
              <a:spcBef>
                <a:spcPts val="0"/>
              </a:spcBef>
              <a:spcAft>
                <a:spcPts val="0"/>
              </a:spcAft>
              <a:buSzPts val="900"/>
              <a:buChar char="■"/>
            </a:pPr>
            <a:r>
              <a:rPr i="1" lang="en" sz="900"/>
              <a:t>Cavalryman</a:t>
            </a:r>
            <a:r>
              <a:rPr lang="en" sz="900"/>
              <a:t> = 263 Denarii </a:t>
            </a:r>
            <a:endParaRPr sz="900"/>
          </a:p>
          <a:p>
            <a:pPr indent="0" lvl="0" marL="0" rtl="0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sz="9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Shape 159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Reinvestment of Wages</a:t>
            </a:r>
            <a:endParaRPr/>
          </a:p>
        </p:txBody>
      </p:sp>
      <p:sp>
        <p:nvSpPr>
          <p:cNvPr id="160" name="Shape 160"/>
          <p:cNvSpPr txBox="1"/>
          <p:nvPr>
            <p:ph idx="1" type="body"/>
          </p:nvPr>
        </p:nvSpPr>
        <p:spPr>
          <a:xfrm>
            <a:off x="1297500" y="1567550"/>
            <a:ext cx="29445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Legionary wages reinvested into the areas they were stationed.</a:t>
            </a:r>
            <a:endParaRPr/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Trend of local area growing to </a:t>
            </a:r>
            <a:r>
              <a:rPr lang="en"/>
              <a:t>accommodate</a:t>
            </a:r>
            <a:r>
              <a:rPr lang="en"/>
              <a:t> the area around a garrison.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Local economy </a:t>
            </a:r>
            <a:r>
              <a:rPr lang="en"/>
              <a:t>benefiting</a:t>
            </a:r>
            <a:r>
              <a:rPr lang="en"/>
              <a:t> from Legionary wages being spent in the area.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Businesses’ </a:t>
            </a:r>
            <a:r>
              <a:rPr lang="en"/>
              <a:t>springing</a:t>
            </a:r>
            <a:r>
              <a:rPr lang="en"/>
              <a:t> up to provide goods needed by a legion</a:t>
            </a:r>
            <a:endParaRPr/>
          </a:p>
          <a:p>
            <a:pPr indent="0" lvl="0" marL="0" rtl="0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61" name="Shape 16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76878" y="1567550"/>
            <a:ext cx="4759649" cy="3575951"/>
          </a:xfrm>
          <a:prstGeom prst="rect">
            <a:avLst/>
          </a:prstGeom>
          <a:noFill/>
          <a:ln>
            <a:noFill/>
          </a:ln>
        </p:spPr>
      </p:pic>
      <p:sp>
        <p:nvSpPr>
          <p:cNvPr id="162" name="Shape 162"/>
          <p:cNvSpPr txBox="1"/>
          <p:nvPr/>
        </p:nvSpPr>
        <p:spPr>
          <a:xfrm>
            <a:off x="8151550" y="1173650"/>
            <a:ext cx="2075700" cy="393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</a:rPr>
              <a:t>(Figure 2.)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Shape 167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Supply Requirements of a Legion</a:t>
            </a:r>
            <a:endParaRPr/>
          </a:p>
        </p:txBody>
      </p:sp>
      <p:sp>
        <p:nvSpPr>
          <p:cNvPr id="168" name="Shape 168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A Roman legion would require 12.5 tonnes of grain per day (Elton, 1996)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312.5 tonnes per day across the Empire</a:t>
            </a:r>
            <a:endParaRPr/>
          </a:p>
          <a:p>
            <a:pPr indent="-298450" lvl="2" marL="1371600" rtl="0">
              <a:spcBef>
                <a:spcPts val="0"/>
              </a:spcBef>
              <a:spcAft>
                <a:spcPts val="0"/>
              </a:spcAft>
              <a:buSzPts val="1100"/>
              <a:buChar char="■"/>
            </a:pPr>
            <a:r>
              <a:rPr lang="en"/>
              <a:t>114,062 tonnes per year</a:t>
            </a:r>
            <a:endParaRPr/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Auxiliary forces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Grouped different but would account for roughly the same amount of required grain per day</a:t>
            </a:r>
            <a:endParaRPr/>
          </a:p>
          <a:p>
            <a:pPr indent="-298450" lvl="2" marL="1371600" rtl="0">
              <a:spcBef>
                <a:spcPts val="0"/>
              </a:spcBef>
              <a:spcAft>
                <a:spcPts val="0"/>
              </a:spcAft>
              <a:buSzPts val="1100"/>
              <a:buChar char="■"/>
            </a:pPr>
            <a:r>
              <a:rPr lang="en"/>
              <a:t>A further 114,062 tonnes per year</a:t>
            </a:r>
            <a:endParaRPr/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Total Grain requirement of the Army under Augustus = 228,124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Total output of the Empire in wheat equivalent was around 40,000,000 tonnes (Goldsmith,1984. Bang,2008. Maddison, 2007)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Shape 173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Supply Network </a:t>
            </a:r>
            <a:endParaRPr/>
          </a:p>
        </p:txBody>
      </p:sp>
      <p:sp>
        <p:nvSpPr>
          <p:cNvPr id="174" name="Shape 174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Rome had a vast and detailed supply network, set up by Augustus for his ambitious conquests.</a:t>
            </a:r>
            <a:endParaRPr/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Waterways used extensively, part of the reason the North-Eastern Limes would focus on the Rhine and Danube in the future. (Roth,1998)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Carriage = 650kg (Roth, 1998)</a:t>
            </a:r>
            <a:endParaRPr/>
          </a:p>
          <a:p>
            <a:pPr indent="-298450" lvl="2" marL="1371600" rtl="0">
              <a:spcBef>
                <a:spcPts val="0"/>
              </a:spcBef>
              <a:spcAft>
                <a:spcPts val="0"/>
              </a:spcAft>
              <a:buSzPts val="1100"/>
              <a:buChar char="■"/>
            </a:pPr>
            <a:r>
              <a:rPr lang="en"/>
              <a:t>20.8 Carriages to supply a legion for a day.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Merchant Vessel could carry over 200 tonnes of cargo. (Roth, 1998)</a:t>
            </a:r>
            <a:endParaRPr/>
          </a:p>
          <a:p>
            <a:pPr indent="-298450" lvl="2" marL="1371600" rtl="0">
              <a:spcBef>
                <a:spcPts val="0"/>
              </a:spcBef>
              <a:spcAft>
                <a:spcPts val="0"/>
              </a:spcAft>
              <a:buSzPts val="1100"/>
              <a:buChar char="■"/>
            </a:pPr>
            <a:r>
              <a:rPr lang="en"/>
              <a:t>One Vessel could supply a Legion with enough grain for two weeks.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Naval Transport was also significantly faster. (Jones,1964)</a:t>
            </a:r>
            <a:endParaRPr/>
          </a:p>
          <a:p>
            <a:pPr indent="-298450" lvl="2" marL="1371600" rtl="0">
              <a:spcBef>
                <a:spcPts val="0"/>
              </a:spcBef>
              <a:spcAft>
                <a:spcPts val="0"/>
              </a:spcAft>
              <a:buSzPts val="1100"/>
              <a:buChar char="■"/>
            </a:pPr>
            <a:r>
              <a:rPr lang="en"/>
              <a:t>Oxen could travel roughly 10 miles per day under load.</a:t>
            </a:r>
            <a:endParaRPr/>
          </a:p>
          <a:p>
            <a:pPr indent="-298450" lvl="2" marL="1371600" rtl="0">
              <a:spcBef>
                <a:spcPts val="0"/>
              </a:spcBef>
              <a:spcAft>
                <a:spcPts val="0"/>
              </a:spcAft>
              <a:buSzPts val="1100"/>
              <a:buChar char="■"/>
            </a:pPr>
            <a:r>
              <a:rPr lang="en"/>
              <a:t>A freighter could cover 62 in the same period.</a:t>
            </a:r>
            <a:endParaRPr/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Supplies also sourced locally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More likely to have been specialized products</a:t>
            </a:r>
            <a:endParaRPr/>
          </a:p>
          <a:p>
            <a: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Purchased, not taken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Conclusion</a:t>
            </a:r>
            <a:endParaRPr/>
          </a:p>
        </p:txBody>
      </p:sp>
      <p:sp>
        <p:nvSpPr>
          <p:cNvPr id="180" name="Shape 180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Costs were almost always reinvested</a:t>
            </a:r>
            <a:endParaRPr/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Actual upkeep costs could be said to be very low due to deductions of pay.</a:t>
            </a:r>
            <a:endParaRPr/>
          </a:p>
          <a:p>
            <a:pPr indent="-311150" lvl="0" marL="457200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Plans for the future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Investigate the different pay rates between various ranks in the army, and how this might </a:t>
            </a:r>
            <a:r>
              <a:rPr lang="en"/>
              <a:t>affect</a:t>
            </a:r>
            <a:r>
              <a:rPr lang="en"/>
              <a:t> the overall figure regarding gross wage rate of a singular legion.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Investigate the Raw resources required and try to gather information on the costs these might have exerted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Investigate the exact amount of resources that could be gathered from the local area, with specific examples</a:t>
            </a:r>
            <a:endParaRPr/>
          </a:p>
          <a:p>
            <a:pPr indent="-298450" lvl="1" marL="914400" rtl="0">
              <a:spcBef>
                <a:spcPts val="0"/>
              </a:spcBef>
              <a:spcAft>
                <a:spcPts val="0"/>
              </a:spcAft>
              <a:buSzPts val="1100"/>
              <a:buChar char="○"/>
            </a:pPr>
            <a:r>
              <a:rPr lang="en"/>
              <a:t>Begin research into the social side of the costs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Shape 185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Bibliography</a:t>
            </a:r>
            <a:endParaRPr/>
          </a:p>
        </p:txBody>
      </p:sp>
      <p:sp>
        <p:nvSpPr>
          <p:cNvPr id="186" name="Shape 186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u="sng"/>
              <a:t>Images</a:t>
            </a:r>
            <a:endParaRPr sz="1400" u="sng"/>
          </a:p>
          <a:p>
            <a:pPr indent="-279400" lvl="0" marL="457200">
              <a:spcBef>
                <a:spcPts val="1600"/>
              </a:spcBef>
              <a:spcAft>
                <a:spcPts val="0"/>
              </a:spcAft>
              <a:buSzPts val="800"/>
              <a:buChar char="●"/>
            </a:pPr>
            <a:r>
              <a:rPr lang="en" sz="800"/>
              <a:t>Figure 1 -- </a:t>
            </a:r>
            <a:r>
              <a:rPr lang="en" sz="800" u="sng">
                <a:solidFill>
                  <a:schemeClr val="hlink"/>
                </a:solidFill>
                <a:hlinkClick r:id="rId3"/>
              </a:rPr>
              <a:t>https://www.usu.edu/markdamen/ClasDram/chapters/121romhist.htm</a:t>
            </a:r>
            <a:endParaRPr sz="800"/>
          </a:p>
          <a:p>
            <a:pPr indent="-279400" lvl="0" marL="457200" rtl="0">
              <a:spcBef>
                <a:spcPts val="0"/>
              </a:spcBef>
              <a:spcAft>
                <a:spcPts val="0"/>
              </a:spcAft>
              <a:buSzPts val="800"/>
              <a:buChar char="●"/>
            </a:pPr>
            <a:r>
              <a:rPr lang="en" sz="800"/>
              <a:t>Figure 2 -- </a:t>
            </a:r>
            <a:r>
              <a:rPr lang="en" sz="800" u="sng">
                <a:solidFill>
                  <a:schemeClr val="hlink"/>
                </a:solidFill>
                <a:hlinkClick r:id="rId4"/>
              </a:rPr>
              <a:t>https://f-origin.hypotheses.org/wp-content/blogs.dir/1447/files/2014/05/Roman-legions-14-AD-Centrici-site-Keilo-Jack.jpg</a:t>
            </a:r>
            <a:endParaRPr sz="17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400" u="sng"/>
              <a:t>Books</a:t>
            </a:r>
            <a:endParaRPr sz="8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Bang, P. (2008). </a:t>
            </a:r>
            <a:r>
              <a:rPr i="1"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Roman bazaar</a:t>
            </a: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. Cambridge: Cambridge University Press.</a:t>
            </a:r>
            <a:endParaRPr sz="8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Birley, E., Alföldy, G., Dobson, B. and Eck, W. (2000). </a:t>
            </a:r>
            <a:r>
              <a:rPr i="1"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Kaiser, Heer und Gesellschaft in der römischen Kaiserzeit</a:t>
            </a: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. Stuttgart: F. Steiner, pp.153-162.</a:t>
            </a:r>
            <a:endParaRPr sz="8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Duncan-Jones, R. (2009). </a:t>
            </a:r>
            <a:r>
              <a:rPr i="1"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Money and Government in the Roman Empire</a:t>
            </a: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. Cambridge, GBR: Cambridge University Press.</a:t>
            </a:r>
            <a:endParaRPr sz="8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Elton, H. (2013). </a:t>
            </a:r>
            <a:r>
              <a:rPr i="1"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Frontiers of the Roman Empire</a:t>
            </a: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. Hoboken: Taylor and Francis.</a:t>
            </a:r>
            <a:endParaRPr sz="8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Goldsmith, R. (2005). AN ESTIMATE OF THE SIZE AND STRUCTURE OF THE NATIONAL PRODUCT OF THE EARLY ROMAN EMPIRE. </a:t>
            </a:r>
            <a:r>
              <a:rPr i="1"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Review of Income and Wealth</a:t>
            </a: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, 30(3), pp.263-288.</a:t>
            </a:r>
            <a:endParaRPr sz="8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Goldsworthy, A. (2004). </a:t>
            </a:r>
            <a:r>
              <a:rPr i="1"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complete Roman army</a:t>
            </a: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. London: Thames and Hudson.</a:t>
            </a:r>
            <a:endParaRPr sz="8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Goldsworthy, A. and Keegan, J. (2007). </a:t>
            </a:r>
            <a:r>
              <a:rPr i="1"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Roman warfare</a:t>
            </a: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. London: Phoenix.</a:t>
            </a:r>
            <a:endParaRPr sz="8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Jones, A. (1984). </a:t>
            </a:r>
            <a:r>
              <a:rPr i="1"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Later Roman Empire, 284-602: A Social, Economic, and Administrative Survey</a:t>
            </a: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. Johns Hopkins University Press.</a:t>
            </a:r>
            <a:endParaRPr sz="8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Maddison, A. (2013). </a:t>
            </a:r>
            <a:r>
              <a:rPr i="1"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Contours of the world economy, 1-2030 AD</a:t>
            </a: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. Oxford: Oxford University Press.</a:t>
            </a:r>
            <a:endParaRPr sz="8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Roth, J. (2012). </a:t>
            </a:r>
            <a:r>
              <a:rPr i="1"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logistics of the Roman army at war (264 B.C. - A.D. 235)</a:t>
            </a: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. Boston: Brill.</a:t>
            </a:r>
            <a:endParaRPr sz="8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Speidel, M. (1992). Roman Army Pay Scales. </a:t>
            </a:r>
            <a:r>
              <a:rPr i="1"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Journal of Roman Studies</a:t>
            </a: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, 82, pp.87-106.</a:t>
            </a:r>
            <a:endParaRPr sz="8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Tacitus, C., Brodribb, W. and Church, A. (2007). </a:t>
            </a:r>
            <a:r>
              <a:rPr i="1"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annals ; and, the histories</a:t>
            </a:r>
            <a:r>
              <a:rPr lang="en" sz="8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. Chicago: Encyclopædia Britannica, Inc.</a:t>
            </a:r>
            <a:endParaRPr sz="8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>
              <a:spcBef>
                <a:spcPts val="900"/>
              </a:spcBef>
              <a:spcAft>
                <a:spcPts val="1600"/>
              </a:spcAft>
              <a:buNone/>
            </a:pPr>
            <a:r>
              <a:t/>
            </a:r>
            <a:endParaRPr sz="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Focus">
  <a:themeElements>
    <a:clrScheme name="Focus">
      <a:dk1>
        <a:srgbClr val="1B212C"/>
      </a:dk1>
      <a:lt1>
        <a:srgbClr val="FFFFFF"/>
      </a:lt1>
      <a:dk2>
        <a:srgbClr val="D9D9D9"/>
      </a:dk2>
      <a:lt2>
        <a:srgbClr val="82C7A5"/>
      </a:lt2>
      <a:accent1>
        <a:srgbClr val="0145AC"/>
      </a:accent1>
      <a:accent2>
        <a:srgbClr val="EECE1A"/>
      </a:accent2>
      <a:accent3>
        <a:srgbClr val="4E5567"/>
      </a:accent3>
      <a:accent4>
        <a:srgbClr val="F4D6AD"/>
      </a:accent4>
      <a:accent5>
        <a:srgbClr val="7890CD"/>
      </a:accent5>
      <a:accent6>
        <a:srgbClr val="F15E22"/>
      </a:accent6>
      <a:hlink>
        <a:srgbClr val="7890CD"/>
      </a:hlink>
      <a:folHlink>
        <a:srgbClr val="7890C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