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webextensions/webextension1.xml" ContentType="application/vnd.ms-office.webextension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67" r:id="rId4"/>
    <p:sldId id="258" r:id="rId5"/>
    <p:sldId id="259" r:id="rId6"/>
    <p:sldId id="260" r:id="rId7"/>
    <p:sldId id="261" r:id="rId8"/>
    <p:sldId id="262" r:id="rId9"/>
    <p:sldId id="263" r:id="rId10"/>
    <p:sldId id="264" r:id="rId11"/>
  </p:sldIdLst>
  <p:sldSz cx="18288000" cy="10287000"/>
  <p:notesSz cx="6858000" cy="9144000"/>
  <p:embeddedFontLst>
    <p:embeddedFont>
      <p:font typeface="Calibri" panose="020F0502020204030204" pitchFamily="34" charset="0"/>
      <p:regular r:id="rId13"/>
      <p:bold r:id="rId14"/>
      <p:italic r:id="rId15"/>
      <p:boldItalic r:id="rId16"/>
    </p:embeddedFont>
    <p:embeddedFont>
      <p:font typeface="Montserrat Classic" panose="020B0604020202020204" charset="0"/>
      <p:regular r:id="rId17"/>
    </p:embeddedFont>
    <p:embeddedFont>
      <p:font typeface="Montserrat Classic Bold" panose="020B0604020202020204" charset="0"/>
      <p:regular r:id="rId18"/>
    </p:embeddedFont>
    <p:embeddedFont>
      <p:font typeface="Montserrat Light" panose="020B0604020202020204" charset="0"/>
      <p:regular r:id="rId19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79C7D2D-1B82-97FC-9D69-92578306DA5C}" v="31" dt="2020-01-24T15:16:57.361"/>
    <p1510:client id="{931003B0-4616-026A-6265-41250905EA12}" v="2" dt="2020-01-24T17:01:19.31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160"/>
        <p:guide pos="2880"/>
      </p:guideLst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1.fntdata"/><Relationship Id="rId18" Type="http://schemas.openxmlformats.org/officeDocument/2006/relationships/font" Target="fonts/font6.fntdata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font" Target="fonts/font5.fntdata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font" Target="fonts/font4.fntdata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font" Target="fonts/font3.fntdata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font" Target="fonts/font7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2.fntdata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ul Ranson" userId="S::p.ranson@uwtsd.ac.uk::bd674e60-c8d2-451e-a4e7-303541e3934a" providerId="AD" clId="Web-{479C7D2D-1B82-97FC-9D69-92578306DA5C}"/>
    <pc:docChg chg="addSld modSld sldOrd">
      <pc:chgData name="Paul Ranson" userId="S::p.ranson@uwtsd.ac.uk::bd674e60-c8d2-451e-a4e7-303541e3934a" providerId="AD" clId="Web-{479C7D2D-1B82-97FC-9D69-92578306DA5C}" dt="2020-01-24T15:19:13.314" v="115"/>
      <pc:docMkLst>
        <pc:docMk/>
      </pc:docMkLst>
      <pc:sldChg chg="delSp modSp add ord modNotes">
        <pc:chgData name="Paul Ranson" userId="S::p.ranson@uwtsd.ac.uk::bd674e60-c8d2-451e-a4e7-303541e3934a" providerId="AD" clId="Web-{479C7D2D-1B82-97FC-9D69-92578306DA5C}" dt="2020-01-24T15:19:13.314" v="115"/>
        <pc:sldMkLst>
          <pc:docMk/>
          <pc:sldMk cId="1186372010" sldId="267"/>
        </pc:sldMkLst>
        <pc:spChg chg="mod">
          <ac:chgData name="Paul Ranson" userId="S::p.ranson@uwtsd.ac.uk::bd674e60-c8d2-451e-a4e7-303541e3934a" providerId="AD" clId="Web-{479C7D2D-1B82-97FC-9D69-92578306DA5C}" dt="2020-01-24T15:16:57.361" v="30" actId="1076"/>
          <ac:spMkLst>
            <pc:docMk/>
            <pc:sldMk cId="1186372010" sldId="267"/>
            <ac:spMk id="2" creationId="{00000000-0000-0000-0000-000000000000}"/>
          </ac:spMkLst>
        </pc:spChg>
        <pc:spChg chg="mod">
          <ac:chgData name="Paul Ranson" userId="S::p.ranson@uwtsd.ac.uk::bd674e60-c8d2-451e-a4e7-303541e3934a" providerId="AD" clId="Web-{479C7D2D-1B82-97FC-9D69-92578306DA5C}" dt="2020-01-24T15:15:22.313" v="24" actId="20577"/>
          <ac:spMkLst>
            <pc:docMk/>
            <pc:sldMk cId="1186372010" sldId="267"/>
            <ac:spMk id="5" creationId="{00000000-0000-0000-0000-000000000000}"/>
          </ac:spMkLst>
        </pc:spChg>
        <pc:graphicFrameChg chg="mod">
          <ac:chgData name="Paul Ranson" userId="S::p.ranson@uwtsd.ac.uk::bd674e60-c8d2-451e-a4e7-303541e3934a" providerId="AD" clId="Web-{479C7D2D-1B82-97FC-9D69-92578306DA5C}" dt="2020-01-24T15:17:09.345" v="32" actId="14100"/>
          <ac:graphicFrameMkLst>
            <pc:docMk/>
            <pc:sldMk cId="1186372010" sldId="267"/>
            <ac:graphicFrameMk id="10" creationId="{E7140A1D-18C0-4509-8889-0A6DA61E480D}"/>
          </ac:graphicFrameMkLst>
        </pc:graphicFrameChg>
        <pc:graphicFrameChg chg="del">
          <ac:chgData name="Paul Ranson" userId="S::p.ranson@uwtsd.ac.uk::bd674e60-c8d2-451e-a4e7-303541e3934a" providerId="AD" clId="Web-{479C7D2D-1B82-97FC-9D69-92578306DA5C}" dt="2020-01-24T15:16:01.736" v="27"/>
          <ac:graphicFrameMkLst>
            <pc:docMk/>
            <pc:sldMk cId="1186372010" sldId="267"/>
            <ac:graphicFrameMk id="12" creationId="{B387F42D-4B56-44E4-ACD5-7119B1C7918B}"/>
          </ac:graphicFrameMkLst>
        </pc:graphicFrameChg>
      </pc:sldChg>
    </pc:docChg>
  </pc:docChgLst>
  <pc:docChgLst>
    <pc:chgData name="Paul Ranson" userId="S::p.ranson@uwtsd.ac.uk::bd674e60-c8d2-451e-a4e7-303541e3934a" providerId="AD" clId="Web-{931003B0-4616-026A-6265-41250905EA12}"/>
    <pc:docChg chg="delSld">
      <pc:chgData name="Paul Ranson" userId="S::p.ranson@uwtsd.ac.uk::bd674e60-c8d2-451e-a4e7-303541e3934a" providerId="AD" clId="Web-{931003B0-4616-026A-6265-41250905EA12}" dt="2020-01-24T17:01:19.315" v="1"/>
      <pc:docMkLst>
        <pc:docMk/>
      </pc:docMkLst>
      <pc:sldChg chg="del">
        <pc:chgData name="Paul Ranson" userId="S::p.ranson@uwtsd.ac.uk::bd674e60-c8d2-451e-a4e7-303541e3934a" providerId="AD" clId="Web-{931003B0-4616-026A-6265-41250905EA12}" dt="2020-01-24T17:01:19.315" v="1"/>
        <pc:sldMkLst>
          <pc:docMk/>
          <pc:sldMk cId="0" sldId="265"/>
        </pc:sldMkLst>
      </pc:sldChg>
      <pc:sldChg chg="del">
        <pc:chgData name="Paul Ranson" userId="S::p.ranson@uwtsd.ac.uk::bd674e60-c8d2-451e-a4e7-303541e3934a" providerId="AD" clId="Web-{931003B0-4616-026A-6265-41250905EA12}" dt="2020-01-24T17:01:19.299" v="0"/>
        <pc:sldMkLst>
          <pc:docMk/>
          <pc:sldMk cId="0" sldId="266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ECEA35E-8802-4227-88A3-BBC91D2BBAAD}" type="datetimeFigureOut">
              <a:rPr lang="en-US"/>
              <a:t>1/24/2020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B66A856-B244-4F79-AF19-C8EB797D122A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47182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clickv.ie/w/mwMl" TargetMode="External"/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If this video does  not work it is because you are running it on a school computer with the security settings too high.</a:t>
            </a:r>
          </a:p>
          <a:p>
            <a:r>
              <a:rPr lang="en-US">
                <a:cs typeface="Calibri"/>
              </a:rPr>
              <a:t>Here is a link to watch it online</a:t>
            </a:r>
          </a:p>
          <a:p>
            <a:endParaRPr lang="en-US">
              <a:cs typeface="Calibri"/>
            </a:endParaRPr>
          </a:p>
          <a:p>
            <a:r>
              <a:rPr lang="en-US">
                <a:hlinkClick r:id="rId3"/>
              </a:rPr>
              <a:t>https://clickv.ie/w/mwMl</a:t>
            </a:r>
            <a:endParaRPr lang="en-US"/>
          </a:p>
          <a:p>
            <a:endParaRPr lang="en-US"/>
          </a:p>
          <a:p>
            <a:endParaRPr lang="en-US"/>
          </a:p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B66A856-B244-4F79-AF19-C8EB797D122A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37711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1/24/2020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1/24/2020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1/24/2020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1/24/2020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11/relationships/webextension" Target="../webextensions/webextension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rcRect t="927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2171700" y="-190500"/>
            <a:ext cx="13944600" cy="10668000"/>
          </a:xfrm>
          <a:prstGeom prst="rect">
            <a:avLst/>
          </a:prstGeom>
          <a:solidFill>
            <a:srgbClr val="252827">
              <a:alpha val="69803"/>
            </a:srgbClr>
          </a:solidFill>
        </p:spPr>
      </p:sp>
      <p:grpSp>
        <p:nvGrpSpPr>
          <p:cNvPr id="3" name="Group 3"/>
          <p:cNvGrpSpPr/>
          <p:nvPr/>
        </p:nvGrpSpPr>
        <p:grpSpPr>
          <a:xfrm>
            <a:off x="3427984" y="1541003"/>
            <a:ext cx="11432032" cy="7204993"/>
            <a:chOff x="0" y="0"/>
            <a:chExt cx="15242709" cy="9606657"/>
          </a:xfrm>
        </p:grpSpPr>
        <p:sp>
          <p:nvSpPr>
            <p:cNvPr id="4" name="TextBox 4"/>
            <p:cNvSpPr txBox="1"/>
            <p:nvPr/>
          </p:nvSpPr>
          <p:spPr>
            <a:xfrm>
              <a:off x="0" y="-47625"/>
              <a:ext cx="15242709" cy="61002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920"/>
                </a:lnSpc>
              </a:pPr>
              <a:r>
                <a:rPr lang="en-US" sz="2800" spc="420">
                  <a:solidFill>
                    <a:srgbClr val="FFFEE6"/>
                  </a:solidFill>
                  <a:latin typeface="Montserrat Light"/>
                </a:rPr>
                <a:t>UNIVERSITY WALES TRINITY SAINT DAVID</a:t>
              </a:r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1356221"/>
              <a:ext cx="15242709" cy="62738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2000"/>
                </a:lnSpc>
              </a:pPr>
              <a:r>
                <a:rPr lang="en-US" sz="12000" spc="-120">
                  <a:solidFill>
                    <a:srgbClr val="F8CF2C"/>
                  </a:solidFill>
                  <a:latin typeface="Montserrat Classic Bold"/>
                </a:rPr>
                <a:t>How to check your Turnitin Score</a:t>
              </a:r>
            </a:p>
          </p:txBody>
        </p:sp>
        <p:sp>
          <p:nvSpPr>
            <p:cNvPr id="6" name="AutoShape 6"/>
            <p:cNvSpPr/>
            <p:nvPr/>
          </p:nvSpPr>
          <p:spPr>
            <a:xfrm>
              <a:off x="1354" y="8336657"/>
              <a:ext cx="15240000" cy="1270000"/>
            </a:xfrm>
            <a:prstGeom prst="rect">
              <a:avLst/>
            </a:prstGeom>
            <a:solidFill>
              <a:srgbClr val="F8CF2C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695960" y="8617050"/>
              <a:ext cx="13850789" cy="61954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920"/>
                </a:lnSpc>
              </a:pPr>
              <a:r>
                <a:rPr lang="en-US" sz="2800" spc="28">
                  <a:solidFill>
                    <a:srgbClr val="252827"/>
                  </a:solidFill>
                  <a:latin typeface="Montserrat Classic"/>
                </a:rPr>
                <a:t>A GUIDE TO CHECKING YOUR WORK'S ORIGINALITY​</a:t>
              </a:r>
            </a:p>
          </p:txBody>
        </p:sp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5282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091" b="2091"/>
          <a:stretch>
            <a:fillRect/>
          </a:stretch>
        </p:blipFill>
        <p:spPr>
          <a:xfrm>
            <a:off x="9142061" y="-190500"/>
            <a:ext cx="9336439" cy="533400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7124" b="7124"/>
          <a:stretch>
            <a:fillRect/>
          </a:stretch>
        </p:blipFill>
        <p:spPr>
          <a:xfrm>
            <a:off x="-194377" y="5143500"/>
            <a:ext cx="9336439" cy="5334000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762000" y="376089"/>
            <a:ext cx="9144000" cy="4391323"/>
            <a:chOff x="0" y="0"/>
            <a:chExt cx="12192000" cy="5855097"/>
          </a:xfrm>
        </p:grpSpPr>
        <p:sp>
          <p:nvSpPr>
            <p:cNvPr id="5" name="AutoShape 5"/>
            <p:cNvSpPr/>
            <p:nvPr/>
          </p:nvSpPr>
          <p:spPr>
            <a:xfrm>
              <a:off x="0" y="0"/>
              <a:ext cx="12192000" cy="5855097"/>
            </a:xfrm>
            <a:prstGeom prst="rect">
              <a:avLst/>
            </a:prstGeom>
            <a:solidFill>
              <a:srgbClr val="F8CF2C"/>
            </a:solidFill>
          </p:spPr>
        </p:sp>
        <p:sp>
          <p:nvSpPr>
            <p:cNvPr id="6" name="TextBox 6"/>
            <p:cNvSpPr txBox="1"/>
            <p:nvPr/>
          </p:nvSpPr>
          <p:spPr>
            <a:xfrm>
              <a:off x="1333839" y="1522611"/>
              <a:ext cx="9524322" cy="84296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r">
                <a:lnSpc>
                  <a:spcPts val="5040"/>
                </a:lnSpc>
              </a:pPr>
              <a:r>
                <a:rPr lang="en-US" sz="4200" spc="-42">
                  <a:solidFill>
                    <a:srgbClr val="252827"/>
                  </a:solidFill>
                  <a:latin typeface="Montserrat Classic Bold"/>
                </a:rPr>
                <a:t>BEFORE YOU START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1333839" y="2533848"/>
              <a:ext cx="9524322" cy="220503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r">
                <a:lnSpc>
                  <a:spcPts val="4500"/>
                </a:lnSpc>
              </a:pPr>
              <a:r>
                <a:rPr lang="en-US" sz="3000" spc="30">
                  <a:solidFill>
                    <a:srgbClr val="252827"/>
                  </a:solidFill>
                  <a:latin typeface="Montserrat Light"/>
                </a:rPr>
                <a:t>You must have already uploaded your file to Turnitin (See other lecture)</a:t>
              </a:r>
            </a:p>
          </p:txBody>
        </p:sp>
        <p:sp>
          <p:nvSpPr>
            <p:cNvPr id="8" name="AutoShape 8"/>
            <p:cNvSpPr/>
            <p:nvPr/>
          </p:nvSpPr>
          <p:spPr>
            <a:xfrm>
              <a:off x="9842161" y="1116211"/>
              <a:ext cx="1016000" cy="152400"/>
            </a:xfrm>
            <a:prstGeom prst="rect">
              <a:avLst/>
            </a:prstGeom>
            <a:solidFill>
              <a:srgbClr val="252827"/>
            </a:solidFill>
          </p:spPr>
        </p:sp>
      </p:grpSp>
      <p:grpSp>
        <p:nvGrpSpPr>
          <p:cNvPr id="9" name="Group 9"/>
          <p:cNvGrpSpPr/>
          <p:nvPr/>
        </p:nvGrpSpPr>
        <p:grpSpPr>
          <a:xfrm>
            <a:off x="8380061" y="5803553"/>
            <a:ext cx="9144000" cy="3823395"/>
            <a:chOff x="0" y="0"/>
            <a:chExt cx="12192000" cy="5097859"/>
          </a:xfrm>
        </p:grpSpPr>
        <p:sp>
          <p:nvSpPr>
            <p:cNvPr id="10" name="AutoShape 10"/>
            <p:cNvSpPr/>
            <p:nvPr/>
          </p:nvSpPr>
          <p:spPr>
            <a:xfrm>
              <a:off x="0" y="0"/>
              <a:ext cx="12192000" cy="5097859"/>
            </a:xfrm>
            <a:prstGeom prst="rect">
              <a:avLst/>
            </a:prstGeom>
            <a:solidFill>
              <a:srgbClr val="F8CF2C"/>
            </a:solidFill>
          </p:spPr>
        </p:sp>
        <p:sp>
          <p:nvSpPr>
            <p:cNvPr id="11" name="TextBox 11"/>
            <p:cNvSpPr txBox="1"/>
            <p:nvPr/>
          </p:nvSpPr>
          <p:spPr>
            <a:xfrm>
              <a:off x="1333839" y="1522611"/>
              <a:ext cx="9524322" cy="84296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5040"/>
                </a:lnSpc>
              </a:pPr>
              <a:r>
                <a:rPr lang="en-US" sz="4200" spc="-42">
                  <a:solidFill>
                    <a:srgbClr val="252827"/>
                  </a:solidFill>
                  <a:latin typeface="Montserrat Classic Bold"/>
                </a:rPr>
                <a:t>BEFORE YOU START</a:t>
              </a:r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1333839" y="2533848"/>
              <a:ext cx="9524322" cy="14478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500"/>
                </a:lnSpc>
              </a:pPr>
              <a:r>
                <a:rPr lang="en-US" sz="3000" spc="30">
                  <a:solidFill>
                    <a:srgbClr val="252827"/>
                  </a:solidFill>
                  <a:latin typeface="Montserrat Light"/>
                </a:rPr>
                <a:t>Give your self plenty of time. Turnitin can take up to 24 hours.</a:t>
              </a:r>
            </a:p>
          </p:txBody>
        </p:sp>
        <p:sp>
          <p:nvSpPr>
            <p:cNvPr id="13" name="AutoShape 13"/>
            <p:cNvSpPr/>
            <p:nvPr/>
          </p:nvSpPr>
          <p:spPr>
            <a:xfrm>
              <a:off x="1333839" y="1116211"/>
              <a:ext cx="1016000" cy="152400"/>
            </a:xfrm>
            <a:prstGeom prst="rect">
              <a:avLst/>
            </a:prstGeom>
            <a:solidFill>
              <a:srgbClr val="252827"/>
            </a:solidFill>
          </p:spPr>
        </p:sp>
      </p:grp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5282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14722166" y="-342900"/>
            <a:ext cx="4000500" cy="10629900"/>
          </a:xfrm>
          <a:prstGeom prst="rect">
            <a:avLst/>
          </a:prstGeom>
          <a:solidFill>
            <a:srgbClr val="F8CF2C">
              <a:alpha val="69803"/>
            </a:srgbClr>
          </a:solidFill>
        </p:spPr>
      </p:sp>
      <p:grpSp>
        <p:nvGrpSpPr>
          <p:cNvPr id="3" name="Group 3"/>
          <p:cNvGrpSpPr/>
          <p:nvPr/>
        </p:nvGrpSpPr>
        <p:grpSpPr>
          <a:xfrm>
            <a:off x="762000" y="9101860"/>
            <a:ext cx="4761992" cy="658689"/>
            <a:chOff x="0" y="0"/>
            <a:chExt cx="6349322" cy="878252"/>
          </a:xfrm>
        </p:grpSpPr>
        <p:sp>
          <p:nvSpPr>
            <p:cNvPr id="4" name="AutoShape 4"/>
            <p:cNvSpPr/>
            <p:nvPr/>
          </p:nvSpPr>
          <p:spPr>
            <a:xfrm>
              <a:off x="0" y="0"/>
              <a:ext cx="2540000" cy="152400"/>
            </a:xfrm>
            <a:prstGeom prst="rect">
              <a:avLst/>
            </a:prstGeom>
            <a:solidFill>
              <a:srgbClr val="F8CF2C"/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0" y="416759"/>
              <a:ext cx="6349322" cy="4614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2940"/>
                </a:lnSpc>
              </a:pPr>
              <a:r>
                <a:rPr lang="en-US" sz="2100" spc="21">
                  <a:solidFill>
                    <a:srgbClr val="FFFEE6"/>
                  </a:solidFill>
                  <a:latin typeface="Montserrat Classic"/>
                </a:rPr>
                <a:t>University Wales Trinity Saint David</a:t>
              </a:r>
              <a:endParaRPr lang="en-US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762000" y="762000"/>
            <a:ext cx="7619492" cy="2359610"/>
            <a:chOff x="0" y="0"/>
            <a:chExt cx="10159322" cy="3146146"/>
          </a:xfrm>
        </p:grpSpPr>
        <p:sp>
          <p:nvSpPr>
            <p:cNvPr id="7" name="TextBox 7"/>
            <p:cNvSpPr txBox="1"/>
            <p:nvPr/>
          </p:nvSpPr>
          <p:spPr>
            <a:xfrm>
              <a:off x="0" y="0"/>
              <a:ext cx="10159322" cy="85493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5040"/>
                </a:lnSpc>
              </a:pPr>
              <a:r>
                <a:rPr lang="en-US" sz="4200" spc="-42">
                  <a:solidFill>
                    <a:srgbClr val="F8CF2C"/>
                  </a:solidFill>
                  <a:latin typeface="Montserrat Classic Bold"/>
                </a:rPr>
                <a:t>Watch this video </a:t>
              </a:r>
              <a:endParaRPr lang="en-US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1671639"/>
              <a:ext cx="10159322" cy="147450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500"/>
                </a:lnSpc>
              </a:pPr>
              <a:r>
                <a:rPr lang="en-US" sz="3000" spc="30">
                  <a:solidFill>
                    <a:srgbClr val="FFFEE6"/>
                  </a:solidFill>
                  <a:latin typeface="Montserrat Light"/>
                </a:rPr>
                <a:t>How to upload </a:t>
              </a:r>
              <a:endParaRPr lang="en-US">
                <a:solidFill>
                  <a:srgbClr val="000000"/>
                </a:solidFill>
                <a:latin typeface="Calibri"/>
                <a:cs typeface="Calibri"/>
              </a:endParaRPr>
            </a:p>
            <a:p>
              <a:pPr>
                <a:lnSpc>
                  <a:spcPts val="4500"/>
                </a:lnSpc>
              </a:pPr>
              <a:r>
                <a:rPr lang="en-US" sz="3000" spc="30">
                  <a:solidFill>
                    <a:srgbClr val="FFFEE6"/>
                  </a:solidFill>
                  <a:latin typeface="Montserrat Light"/>
                </a:rPr>
                <a:t>to Turnitin</a:t>
              </a:r>
              <a:endParaRPr lang="en-US">
                <a:cs typeface="Calibri"/>
              </a:endParaRPr>
            </a:p>
          </p:txBody>
        </p:sp>
        <p:sp>
          <p:nvSpPr>
            <p:cNvPr id="9" name="AutoShape 9"/>
            <p:cNvSpPr/>
            <p:nvPr/>
          </p:nvSpPr>
          <p:spPr>
            <a:xfrm>
              <a:off x="0" y="1223963"/>
              <a:ext cx="1016000" cy="152400"/>
            </a:xfrm>
            <a:prstGeom prst="rect">
              <a:avLst/>
            </a:prstGeom>
            <a:solidFill>
              <a:srgbClr val="F8CF2C"/>
            </a:solidFill>
          </p:spPr>
        </p:sp>
      </p:grpSp>
      <mc:AlternateContent xmlns:mc="http://schemas.openxmlformats.org/markup-compatibility/2006">
        <mc:Choice xmlns:we="http://schemas.microsoft.com/office/webextensions/webextension/2010/11" xmlns:pca="http://schemas.microsoft.com/office/powerpoint/2013/contentapp" Requires="we pca">
          <p:graphicFrame>
            <p:nvGraphicFramePr>
              <p:cNvPr id="10" name="Object 9">
                <a:extLst>
                  <a:ext uri="{FF2B5EF4-FFF2-40B4-BE49-F238E27FC236}">
                    <a16:creationId xmlns:a16="http://schemas.microsoft.com/office/drawing/2014/main" id="{E7140A1D-18C0-4509-8889-0A6DA61E480D}"/>
                  </a:ext>
                </a:extLst>
              </p:cNvPr>
              <p:cNvGraphicFramePr/>
              <p:nvPr>
                <p:extLst>
                  <p:ext uri="{D42A27DB-BD31-4B8C-83A1-F6EECF244321}">
                    <p14:modId xmlns:p14="http://schemas.microsoft.com/office/powerpoint/2010/main" val="4010752939"/>
                  </p:ext>
                </p:extLst>
              </p:nvPr>
            </p:nvGraphicFramePr>
            <p:xfrm>
              <a:off x="4747846" y="1846385"/>
              <a:ext cx="12397153" cy="7033845"/>
            </p:xfrm>
            <a:graphic>
              <a:graphicData uri="http://schemas.microsoft.com/office/webextensions/webextension/2010/11">
                <we:webextensionref xmlns:we="http://schemas.microsoft.com/office/webextensions/webextension/2010/11" xmlns:r="http://schemas.openxmlformats.org/officeDocument/2006/relationships" r:id="rId3"/>
              </a:graphicData>
            </a:graphic>
          </p:graphicFrame>
        </mc:Choice>
        <mc:Fallback>
          <p:pic>
            <p:nvPicPr>
              <p:cNvPr id="10" name="Object 9">
                <a:extLst>
                  <a:ext uri="{FF2B5EF4-FFF2-40B4-BE49-F238E27FC236}">
                    <a16:creationId xmlns:a16="http://schemas.microsoft.com/office/drawing/2014/main" id="{E7140A1D-18C0-4509-8889-0A6DA61E480D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4747846" y="1846385"/>
                <a:ext cx="12397153" cy="7033845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1863720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5282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434" r="14434"/>
          <a:stretch>
            <a:fillRect/>
          </a:stretch>
        </p:blipFill>
        <p:spPr>
          <a:xfrm>
            <a:off x="9140259" y="762000"/>
            <a:ext cx="9338241" cy="8763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25500" y="-171450"/>
            <a:ext cx="4000500" cy="10629900"/>
          </a:xfrm>
          <a:prstGeom prst="rect">
            <a:avLst/>
          </a:prstGeom>
          <a:solidFill>
            <a:srgbClr val="F8CF2C">
              <a:alpha val="69803"/>
            </a:srgbClr>
          </a:solidFill>
        </p:spPr>
      </p:sp>
      <p:grpSp>
        <p:nvGrpSpPr>
          <p:cNvPr id="4" name="Group 4"/>
          <p:cNvGrpSpPr/>
          <p:nvPr/>
        </p:nvGrpSpPr>
        <p:grpSpPr>
          <a:xfrm>
            <a:off x="762000" y="9101860"/>
            <a:ext cx="4761992" cy="652135"/>
            <a:chOff x="0" y="0"/>
            <a:chExt cx="6349322" cy="869513"/>
          </a:xfrm>
        </p:grpSpPr>
        <p:sp>
          <p:nvSpPr>
            <p:cNvPr id="5" name="AutoShape 5"/>
            <p:cNvSpPr/>
            <p:nvPr/>
          </p:nvSpPr>
          <p:spPr>
            <a:xfrm>
              <a:off x="0" y="0"/>
              <a:ext cx="2540000" cy="152400"/>
            </a:xfrm>
            <a:prstGeom prst="rect">
              <a:avLst/>
            </a:prstGeom>
            <a:solidFill>
              <a:srgbClr val="F8CF2C"/>
            </a:solidFill>
          </p:spPr>
        </p:sp>
        <p:sp>
          <p:nvSpPr>
            <p:cNvPr id="6" name="TextBox 6"/>
            <p:cNvSpPr txBox="1"/>
            <p:nvPr/>
          </p:nvSpPr>
          <p:spPr>
            <a:xfrm>
              <a:off x="0" y="416758"/>
              <a:ext cx="6349322" cy="45275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2940"/>
                </a:lnSpc>
              </a:pPr>
              <a:r>
                <a:rPr lang="en-US" sz="2100" spc="21">
                  <a:solidFill>
                    <a:srgbClr val="FFFEE6"/>
                  </a:solidFill>
                  <a:latin typeface="Montserrat Classic"/>
                </a:rPr>
                <a:t>University Wales Trinity Saint David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762000" y="762000"/>
            <a:ext cx="7619492" cy="3475434"/>
            <a:chOff x="0" y="0"/>
            <a:chExt cx="10159322" cy="4633913"/>
          </a:xfrm>
        </p:grpSpPr>
        <p:sp>
          <p:nvSpPr>
            <p:cNvPr id="8" name="TextBox 8"/>
            <p:cNvSpPr txBox="1"/>
            <p:nvPr/>
          </p:nvSpPr>
          <p:spPr>
            <a:xfrm>
              <a:off x="0" y="0"/>
              <a:ext cx="10159322" cy="84296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5040"/>
                </a:lnSpc>
              </a:pPr>
              <a:r>
                <a:rPr lang="en-US" sz="4200" spc="-42">
                  <a:solidFill>
                    <a:srgbClr val="F8CF2C"/>
                  </a:solidFill>
                  <a:latin typeface="Montserrat Classic Bold"/>
                </a:rPr>
                <a:t>Happy with your score?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1681163"/>
              <a:ext cx="10159322" cy="295275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499"/>
                </a:lnSpc>
              </a:pPr>
              <a:r>
                <a:rPr lang="en-US" sz="3000" spc="30">
                  <a:solidFill>
                    <a:srgbClr val="FFFEE6"/>
                  </a:solidFill>
                  <a:latin typeface="Montserrat Light"/>
                </a:rPr>
                <a:t>No need to do anything! </a:t>
              </a:r>
            </a:p>
            <a:p>
              <a:pPr>
                <a:lnSpc>
                  <a:spcPts val="4500"/>
                </a:lnSpc>
              </a:pPr>
              <a:r>
                <a:rPr lang="en-US" sz="3000" spc="30">
                  <a:solidFill>
                    <a:srgbClr val="FFFEE6"/>
                  </a:solidFill>
                  <a:latin typeface="Montserrat Light"/>
                </a:rPr>
                <a:t>Simply leave your paper as it’s uploaded and it will be treated by Turnitin as your final s</a:t>
              </a:r>
              <a:r>
                <a:rPr lang="en-US" sz="2999" spc="29">
                  <a:solidFill>
                    <a:srgbClr val="FFFEE6"/>
                  </a:solidFill>
                  <a:latin typeface="Montserrat Light"/>
                </a:rPr>
                <a:t>ubmi</a:t>
              </a:r>
              <a:r>
                <a:rPr lang="en-US" sz="3000" spc="30">
                  <a:solidFill>
                    <a:srgbClr val="FFFEE6"/>
                  </a:solidFill>
                  <a:latin typeface="Montserrat Light"/>
                </a:rPr>
                <a:t>ssion.</a:t>
              </a:r>
            </a:p>
          </p:txBody>
        </p:sp>
        <p:sp>
          <p:nvSpPr>
            <p:cNvPr id="10" name="AutoShape 10"/>
            <p:cNvSpPr/>
            <p:nvPr/>
          </p:nvSpPr>
          <p:spPr>
            <a:xfrm>
              <a:off x="0" y="1223963"/>
              <a:ext cx="1016000" cy="152400"/>
            </a:xfrm>
            <a:prstGeom prst="rect">
              <a:avLst/>
            </a:prstGeom>
            <a:solidFill>
              <a:srgbClr val="F8CF2C"/>
            </a:solidFill>
          </p:spPr>
        </p:sp>
      </p:grp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5282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500" r="14500"/>
          <a:stretch>
            <a:fillRect/>
          </a:stretch>
        </p:blipFill>
        <p:spPr>
          <a:xfrm>
            <a:off x="9140259" y="762000"/>
            <a:ext cx="9338241" cy="8763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25500" y="-171450"/>
            <a:ext cx="4000500" cy="10629900"/>
          </a:xfrm>
          <a:prstGeom prst="rect">
            <a:avLst/>
          </a:prstGeom>
          <a:solidFill>
            <a:srgbClr val="F8CF2C">
              <a:alpha val="69803"/>
            </a:srgbClr>
          </a:solidFill>
        </p:spPr>
      </p:sp>
      <p:grpSp>
        <p:nvGrpSpPr>
          <p:cNvPr id="4" name="Group 4"/>
          <p:cNvGrpSpPr/>
          <p:nvPr/>
        </p:nvGrpSpPr>
        <p:grpSpPr>
          <a:xfrm>
            <a:off x="762000" y="9101860"/>
            <a:ext cx="4761992" cy="652135"/>
            <a:chOff x="0" y="0"/>
            <a:chExt cx="6349322" cy="869513"/>
          </a:xfrm>
        </p:grpSpPr>
        <p:sp>
          <p:nvSpPr>
            <p:cNvPr id="5" name="AutoShape 5"/>
            <p:cNvSpPr/>
            <p:nvPr/>
          </p:nvSpPr>
          <p:spPr>
            <a:xfrm>
              <a:off x="0" y="0"/>
              <a:ext cx="2540000" cy="152400"/>
            </a:xfrm>
            <a:prstGeom prst="rect">
              <a:avLst/>
            </a:prstGeom>
            <a:solidFill>
              <a:srgbClr val="F8CF2C"/>
            </a:solidFill>
          </p:spPr>
        </p:sp>
        <p:sp>
          <p:nvSpPr>
            <p:cNvPr id="6" name="TextBox 6"/>
            <p:cNvSpPr txBox="1"/>
            <p:nvPr/>
          </p:nvSpPr>
          <p:spPr>
            <a:xfrm>
              <a:off x="0" y="416758"/>
              <a:ext cx="6349322" cy="45275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2940"/>
                </a:lnSpc>
              </a:pPr>
              <a:r>
                <a:rPr lang="en-US" sz="2100" spc="21">
                  <a:solidFill>
                    <a:srgbClr val="FFFEE6"/>
                  </a:solidFill>
                  <a:latin typeface="Montserrat Classic"/>
                </a:rPr>
                <a:t>University Wales Trinity Saint David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762000" y="762000"/>
            <a:ext cx="7619492" cy="4611291"/>
            <a:chOff x="0" y="0"/>
            <a:chExt cx="10159322" cy="6148388"/>
          </a:xfrm>
        </p:grpSpPr>
        <p:sp>
          <p:nvSpPr>
            <p:cNvPr id="8" name="TextBox 8"/>
            <p:cNvSpPr txBox="1"/>
            <p:nvPr/>
          </p:nvSpPr>
          <p:spPr>
            <a:xfrm>
              <a:off x="0" y="0"/>
              <a:ext cx="10159322" cy="84296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5040"/>
                </a:lnSpc>
              </a:pPr>
              <a:r>
                <a:rPr lang="en-US" sz="4200" spc="-42">
                  <a:solidFill>
                    <a:srgbClr val="F8CF2C"/>
                  </a:solidFill>
                  <a:latin typeface="Montserrat Classic Bold"/>
                </a:rPr>
                <a:t>Unhappy with your score?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1671638"/>
              <a:ext cx="10159322" cy="447675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500"/>
                </a:lnSpc>
              </a:pPr>
              <a:r>
                <a:rPr lang="en-US" sz="3000" spc="30">
                  <a:solidFill>
                    <a:srgbClr val="FFFEE6"/>
                  </a:solidFill>
                  <a:latin typeface="Montserrat Light"/>
                </a:rPr>
                <a:t>Checking your similarity score might highlight to you that you’ve forgotten </a:t>
              </a:r>
              <a:r>
                <a:rPr lang="en-US" sz="2999" spc="29">
                  <a:solidFill>
                    <a:srgbClr val="FFFEE6"/>
                  </a:solidFill>
                  <a:latin typeface="Montserrat Light"/>
                </a:rPr>
                <a:t>to c</a:t>
              </a:r>
              <a:r>
                <a:rPr lang="en-US" sz="3000" spc="30">
                  <a:solidFill>
                    <a:srgbClr val="FFFEE6"/>
                  </a:solidFill>
                  <a:latin typeface="Montserrat Light"/>
                </a:rPr>
                <a:t>ite some crucial sources, or that you’re relying too heavily on sources and not enough on your own work</a:t>
              </a:r>
            </a:p>
          </p:txBody>
        </p:sp>
        <p:sp>
          <p:nvSpPr>
            <p:cNvPr id="10" name="AutoShape 10"/>
            <p:cNvSpPr/>
            <p:nvPr/>
          </p:nvSpPr>
          <p:spPr>
            <a:xfrm>
              <a:off x="0" y="1223963"/>
              <a:ext cx="1016000" cy="152400"/>
            </a:xfrm>
            <a:prstGeom prst="rect">
              <a:avLst/>
            </a:prstGeom>
            <a:solidFill>
              <a:srgbClr val="F8CF2C"/>
            </a:solidFill>
          </p:spPr>
        </p:sp>
      </p:grp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rcRect l="8848" t="7037" b="15569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762000" y="9101860"/>
            <a:ext cx="4761992" cy="652135"/>
            <a:chOff x="0" y="0"/>
            <a:chExt cx="6349322" cy="869513"/>
          </a:xfrm>
        </p:grpSpPr>
        <p:sp>
          <p:nvSpPr>
            <p:cNvPr id="3" name="AutoShape 3"/>
            <p:cNvSpPr/>
            <p:nvPr/>
          </p:nvSpPr>
          <p:spPr>
            <a:xfrm>
              <a:off x="0" y="0"/>
              <a:ext cx="2540000" cy="152400"/>
            </a:xfrm>
            <a:prstGeom prst="rect">
              <a:avLst/>
            </a:prstGeom>
            <a:solidFill>
              <a:srgbClr val="F8CF2C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416758"/>
              <a:ext cx="6349322" cy="45275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2940"/>
                </a:lnSpc>
              </a:pPr>
              <a:r>
                <a:rPr lang="en-US" sz="2100" spc="21">
                  <a:solidFill>
                    <a:srgbClr val="FFFEE6"/>
                  </a:solidFill>
                  <a:latin typeface="Montserrat Classic"/>
                </a:rPr>
                <a:t>University Wales Trinity Saint David</a:t>
              </a:r>
            </a:p>
          </p:txBody>
        </p:sp>
      </p:grpSp>
      <p:sp>
        <p:nvSpPr>
          <p:cNvPr id="5" name="AutoShape 5"/>
          <p:cNvSpPr/>
          <p:nvPr/>
        </p:nvSpPr>
        <p:spPr>
          <a:xfrm>
            <a:off x="8953500" y="-171450"/>
            <a:ext cx="8572500" cy="10629900"/>
          </a:xfrm>
          <a:prstGeom prst="rect">
            <a:avLst/>
          </a:prstGeom>
          <a:solidFill>
            <a:srgbClr val="252827">
              <a:alpha val="89803"/>
            </a:srgbClr>
          </a:solidFill>
        </p:spPr>
      </p:sp>
      <p:grpSp>
        <p:nvGrpSpPr>
          <p:cNvPr id="6" name="Group 6"/>
          <p:cNvGrpSpPr/>
          <p:nvPr/>
        </p:nvGrpSpPr>
        <p:grpSpPr>
          <a:xfrm>
            <a:off x="9812762" y="1990087"/>
            <a:ext cx="6853976" cy="6306827"/>
            <a:chOff x="0" y="0"/>
            <a:chExt cx="9138634" cy="8409102"/>
          </a:xfrm>
        </p:grpSpPr>
        <p:sp>
          <p:nvSpPr>
            <p:cNvPr id="7" name="TextBox 7"/>
            <p:cNvSpPr txBox="1"/>
            <p:nvPr/>
          </p:nvSpPr>
          <p:spPr>
            <a:xfrm>
              <a:off x="0" y="57150"/>
              <a:ext cx="9138634" cy="405098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r">
                <a:lnSpc>
                  <a:spcPts val="7920"/>
                </a:lnSpc>
              </a:pPr>
              <a:r>
                <a:rPr lang="en-US" sz="7200" spc="-72">
                  <a:solidFill>
                    <a:srgbClr val="F8CF2C"/>
                  </a:solidFill>
                  <a:latin typeface="Montserrat Classic Bold"/>
                </a:rPr>
                <a:t>EDIT AND UPLOAD A NEW DRAFT</a:t>
              </a:r>
            </a:p>
          </p:txBody>
        </p:sp>
        <p:sp>
          <p:nvSpPr>
            <p:cNvPr id="8" name="AutoShape 8"/>
            <p:cNvSpPr/>
            <p:nvPr/>
          </p:nvSpPr>
          <p:spPr>
            <a:xfrm>
              <a:off x="8122634" y="4722129"/>
              <a:ext cx="1016000" cy="152400"/>
            </a:xfrm>
            <a:prstGeom prst="rect">
              <a:avLst/>
            </a:prstGeom>
            <a:solidFill>
              <a:srgbClr val="F8CF2C"/>
            </a:solidFill>
          </p:spPr>
        </p:sp>
        <p:sp>
          <p:nvSpPr>
            <p:cNvPr id="9" name="TextBox 9"/>
            <p:cNvSpPr txBox="1"/>
            <p:nvPr/>
          </p:nvSpPr>
          <p:spPr>
            <a:xfrm>
              <a:off x="0" y="5431375"/>
              <a:ext cx="9138634" cy="297772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r">
                <a:lnSpc>
                  <a:spcPts val="4479"/>
                </a:lnSpc>
              </a:pPr>
              <a:r>
                <a:rPr lang="en-US" sz="3199" spc="223">
                  <a:solidFill>
                    <a:srgbClr val="FFFEE6"/>
                  </a:solidFill>
                  <a:latin typeface="Montserrat Classic"/>
                </a:rPr>
                <a:t>IF YOUR SCORE IS HIGH YOU WILL LIKELY WANT TO EDIT YOUR PAPER, AND UPLOAD ANOTHER DRAFT​</a:t>
              </a:r>
            </a:p>
          </p:txBody>
        </p:sp>
      </p:grp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rcRect l="21900" t="6142" b="2804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8001508" y="762000"/>
            <a:ext cx="9524492" cy="3125391"/>
            <a:chOff x="0" y="0"/>
            <a:chExt cx="12699322" cy="4167188"/>
          </a:xfrm>
        </p:grpSpPr>
        <p:sp>
          <p:nvSpPr>
            <p:cNvPr id="3" name="AutoShape 3"/>
            <p:cNvSpPr/>
            <p:nvPr/>
          </p:nvSpPr>
          <p:spPr>
            <a:xfrm>
              <a:off x="11683322" y="0"/>
              <a:ext cx="1016000" cy="152400"/>
            </a:xfrm>
            <a:prstGeom prst="rect">
              <a:avLst/>
            </a:prstGeom>
            <a:solidFill>
              <a:srgbClr val="F8CF2C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457200"/>
              <a:ext cx="12699322" cy="370998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r">
                <a:lnSpc>
                  <a:spcPts val="4499"/>
                </a:lnSpc>
              </a:pPr>
              <a:r>
                <a:rPr lang="en-US" sz="2999" spc="29">
                  <a:solidFill>
                    <a:srgbClr val="FFFEE6"/>
                  </a:solidFill>
                  <a:latin typeface="Montserrat Light"/>
                </a:rPr>
                <a:t>Follow the same procedure that you did to upload your initial submission:​Don’t forget to include a title​Don’t forget to tick the box confirming that the work you are uploading is your own​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762000" y="9101860"/>
            <a:ext cx="4761992" cy="652135"/>
            <a:chOff x="0" y="0"/>
            <a:chExt cx="6349322" cy="869513"/>
          </a:xfrm>
        </p:grpSpPr>
        <p:sp>
          <p:nvSpPr>
            <p:cNvPr id="6" name="AutoShape 6"/>
            <p:cNvSpPr/>
            <p:nvPr/>
          </p:nvSpPr>
          <p:spPr>
            <a:xfrm>
              <a:off x="0" y="0"/>
              <a:ext cx="2540000" cy="152400"/>
            </a:xfrm>
            <a:prstGeom prst="rect">
              <a:avLst/>
            </a:prstGeom>
            <a:solidFill>
              <a:srgbClr val="F8CF2C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0" y="416758"/>
              <a:ext cx="6349322" cy="45275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2940"/>
                </a:lnSpc>
              </a:pPr>
              <a:r>
                <a:rPr lang="en-US" sz="2100" spc="21">
                  <a:solidFill>
                    <a:srgbClr val="FFFEE6"/>
                  </a:solidFill>
                  <a:latin typeface="Montserrat Classic"/>
                </a:rPr>
                <a:t>University Wales Trinity Saint David</a:t>
              </a:r>
            </a:p>
          </p:txBody>
        </p:sp>
      </p:grp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5282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13677900" y="-171450"/>
            <a:ext cx="3848100" cy="10629900"/>
          </a:xfrm>
          <a:prstGeom prst="rect">
            <a:avLst/>
          </a:prstGeom>
          <a:solidFill>
            <a:srgbClr val="F8CF2C">
              <a:alpha val="49803"/>
            </a:srgbClr>
          </a:solidFill>
        </p:spPr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7016" r="7016"/>
          <a:stretch>
            <a:fillRect/>
          </a:stretch>
        </p:blipFill>
        <p:spPr>
          <a:xfrm>
            <a:off x="338581" y="398700"/>
            <a:ext cx="10380830" cy="8045144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9144508" y="2482572"/>
            <a:ext cx="7619492" cy="5321856"/>
            <a:chOff x="0" y="0"/>
            <a:chExt cx="10159322" cy="7095808"/>
          </a:xfrm>
        </p:grpSpPr>
        <p:sp>
          <p:nvSpPr>
            <p:cNvPr id="5" name="TextBox 5"/>
            <p:cNvSpPr txBox="1"/>
            <p:nvPr/>
          </p:nvSpPr>
          <p:spPr>
            <a:xfrm>
              <a:off x="0" y="1704658"/>
              <a:ext cx="10159322" cy="84296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r">
                <a:lnSpc>
                  <a:spcPts val="5040"/>
                </a:lnSpc>
              </a:pPr>
              <a:r>
                <a:rPr lang="en-US" sz="4200" spc="-42">
                  <a:solidFill>
                    <a:srgbClr val="F8CF2C"/>
                  </a:solidFill>
                  <a:latin typeface="Montserrat Classic Bold"/>
                </a:rPr>
                <a:t>Turnitin RULES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3376295"/>
              <a:ext cx="10159322" cy="371951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r">
                <a:lnSpc>
                  <a:spcPts val="4500"/>
                </a:lnSpc>
              </a:pPr>
              <a:r>
                <a:rPr lang="en-US" sz="3000" spc="30">
                  <a:solidFill>
                    <a:srgbClr val="FFFEE6"/>
                  </a:solidFill>
                  <a:latin typeface="Montserrat Light"/>
                </a:rPr>
                <a:t>You can only add resubmissions up until the final deadline for your assignment!​If you attempt to resubmit after the final deadline has passed, Turnitin will not allow it​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9143322" y="2928620"/>
              <a:ext cx="1016000" cy="152400"/>
            </a:xfrm>
            <a:prstGeom prst="rect">
              <a:avLst/>
            </a:prstGeom>
            <a:solidFill>
              <a:srgbClr val="F8CF2C"/>
            </a:solidFill>
          </p:spPr>
        </p:sp>
        <p:sp>
          <p:nvSpPr>
            <p:cNvPr id="8" name="TextBox 8"/>
            <p:cNvSpPr txBox="1"/>
            <p:nvPr/>
          </p:nvSpPr>
          <p:spPr>
            <a:xfrm>
              <a:off x="0" y="57150"/>
              <a:ext cx="10159322" cy="139350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r">
                <a:lnSpc>
                  <a:spcPts val="7920"/>
                </a:lnSpc>
              </a:pPr>
              <a:r>
                <a:rPr lang="en-US" sz="7200" spc="-72">
                  <a:solidFill>
                    <a:srgbClr val="FFFEE6"/>
                  </a:solidFill>
                  <a:latin typeface="Montserrat Classic Bold"/>
                </a:rPr>
                <a:t>REMEMBER</a:t>
              </a:r>
            </a:p>
          </p:txBody>
        </p:sp>
      </p:grp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5282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205809" y="762000"/>
            <a:ext cx="9239250" cy="8782050"/>
            <a:chOff x="0" y="0"/>
            <a:chExt cx="12319000" cy="11709400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/>
            <a:srcRect t="14913" b="14913"/>
            <a:stretch>
              <a:fillRect/>
            </a:stretch>
          </p:blipFill>
          <p:spPr>
            <a:xfrm>
              <a:off x="0" y="0"/>
              <a:ext cx="12319000" cy="5759450"/>
            </a:xfrm>
            <a:prstGeom prst="rect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/>
            <a:srcRect l="14306" r="14306"/>
            <a:stretch>
              <a:fillRect/>
            </a:stretch>
          </p:blipFill>
          <p:spPr>
            <a:xfrm>
              <a:off x="0" y="5949950"/>
              <a:ext cx="12319000" cy="5759450"/>
            </a:xfrm>
            <a:prstGeom prst="rect">
              <a:avLst/>
            </a:prstGeom>
          </p:spPr>
        </p:pic>
      </p:grpSp>
      <p:sp>
        <p:nvSpPr>
          <p:cNvPr id="5" name="AutoShape 5"/>
          <p:cNvSpPr/>
          <p:nvPr/>
        </p:nvSpPr>
        <p:spPr>
          <a:xfrm>
            <a:off x="762000" y="-171450"/>
            <a:ext cx="4000500" cy="10629900"/>
          </a:xfrm>
          <a:prstGeom prst="rect">
            <a:avLst/>
          </a:prstGeom>
          <a:solidFill>
            <a:srgbClr val="F8CF2C">
              <a:alpha val="69803"/>
            </a:srgbClr>
          </a:solidFill>
        </p:spPr>
      </p:sp>
      <p:grpSp>
        <p:nvGrpSpPr>
          <p:cNvPr id="6" name="Group 6"/>
          <p:cNvGrpSpPr/>
          <p:nvPr/>
        </p:nvGrpSpPr>
        <p:grpSpPr>
          <a:xfrm>
            <a:off x="12764008" y="9101860"/>
            <a:ext cx="4761992" cy="652135"/>
            <a:chOff x="0" y="0"/>
            <a:chExt cx="6349322" cy="869513"/>
          </a:xfrm>
        </p:grpSpPr>
        <p:sp>
          <p:nvSpPr>
            <p:cNvPr id="7" name="AutoShape 7"/>
            <p:cNvSpPr/>
            <p:nvPr/>
          </p:nvSpPr>
          <p:spPr>
            <a:xfrm>
              <a:off x="3809322" y="0"/>
              <a:ext cx="2540000" cy="152400"/>
            </a:xfrm>
            <a:prstGeom prst="rect">
              <a:avLst/>
            </a:prstGeom>
            <a:solidFill>
              <a:srgbClr val="F8CF2C"/>
            </a:solidFill>
          </p:spPr>
        </p:sp>
        <p:sp>
          <p:nvSpPr>
            <p:cNvPr id="8" name="TextBox 8"/>
            <p:cNvSpPr txBox="1"/>
            <p:nvPr/>
          </p:nvSpPr>
          <p:spPr>
            <a:xfrm>
              <a:off x="0" y="416758"/>
              <a:ext cx="6349322" cy="45275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r">
                <a:lnSpc>
                  <a:spcPts val="2940"/>
                </a:lnSpc>
              </a:pPr>
              <a:r>
                <a:rPr lang="en-US" sz="2100" spc="21">
                  <a:solidFill>
                    <a:srgbClr val="FFFEE6"/>
                  </a:solidFill>
                  <a:latin typeface="Montserrat Classic"/>
                </a:rPr>
                <a:t>University Wales Trinity Saint David</a:t>
              </a:r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9906508" y="762000"/>
            <a:ext cx="7619492" cy="3475434"/>
            <a:chOff x="0" y="0"/>
            <a:chExt cx="10159322" cy="4633913"/>
          </a:xfrm>
        </p:grpSpPr>
        <p:sp>
          <p:nvSpPr>
            <p:cNvPr id="10" name="TextBox 10"/>
            <p:cNvSpPr txBox="1"/>
            <p:nvPr/>
          </p:nvSpPr>
          <p:spPr>
            <a:xfrm>
              <a:off x="0" y="0"/>
              <a:ext cx="10159322" cy="84296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r">
                <a:lnSpc>
                  <a:spcPts val="5040"/>
                </a:lnSpc>
              </a:pPr>
              <a:r>
                <a:rPr lang="en-US" sz="4200" spc="-42">
                  <a:solidFill>
                    <a:srgbClr val="F8CF2C"/>
                  </a:solidFill>
                  <a:latin typeface="Montserrat Classic Bold"/>
                </a:rPr>
                <a:t>UNFAIR PRACTICE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1671638"/>
              <a:ext cx="10159322" cy="296227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r">
                <a:lnSpc>
                  <a:spcPts val="4500"/>
                </a:lnSpc>
              </a:pPr>
              <a:r>
                <a:rPr lang="en-US" sz="3000" spc="30">
                  <a:solidFill>
                    <a:srgbClr val="FFFEE6"/>
                  </a:solidFill>
                  <a:latin typeface="Montserrat Light"/>
                </a:rPr>
                <a:t>Don’t forget that plagiarism and similarity to other sources is not the only thing the University look for in assessing submissions for ....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9143322" y="1223963"/>
              <a:ext cx="1016000" cy="152400"/>
            </a:xfrm>
            <a:prstGeom prst="rect">
              <a:avLst/>
            </a:prstGeom>
            <a:solidFill>
              <a:srgbClr val="F8CF2C"/>
            </a:solidFill>
          </p:spPr>
        </p:sp>
      </p:grp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5282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-171450" y="-190500"/>
            <a:ext cx="18630900" cy="6191250"/>
          </a:xfrm>
          <a:prstGeom prst="rect">
            <a:avLst/>
          </a:prstGeom>
          <a:solidFill>
            <a:srgbClr val="F8CF2C">
              <a:alpha val="89803"/>
            </a:srgbClr>
          </a:solidFill>
        </p:spPr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3342" r="13342"/>
          <a:stretch>
            <a:fillRect/>
          </a:stretch>
        </p:blipFill>
        <p:spPr>
          <a:xfrm>
            <a:off x="4082568" y="2625923"/>
            <a:ext cx="4188610" cy="380635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8734" r="8734"/>
          <a:stretch>
            <a:fillRect/>
          </a:stretch>
        </p:blipFill>
        <p:spPr>
          <a:xfrm>
            <a:off x="8667991" y="2625923"/>
            <a:ext cx="4188610" cy="380635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3342" r="13342"/>
          <a:stretch>
            <a:fillRect/>
          </a:stretch>
        </p:blipFill>
        <p:spPr>
          <a:xfrm>
            <a:off x="13316396" y="2625923"/>
            <a:ext cx="4188610" cy="3806355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4082568" y="6794228"/>
            <a:ext cx="4225417" cy="2614940"/>
            <a:chOff x="0" y="0"/>
            <a:chExt cx="5633889" cy="3486587"/>
          </a:xfrm>
        </p:grpSpPr>
        <p:sp>
          <p:nvSpPr>
            <p:cNvPr id="7" name="TextBox 7"/>
            <p:cNvSpPr txBox="1"/>
            <p:nvPr/>
          </p:nvSpPr>
          <p:spPr>
            <a:xfrm>
              <a:off x="0" y="-57150"/>
              <a:ext cx="5583089" cy="70601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479"/>
                </a:lnSpc>
              </a:pPr>
              <a:r>
                <a:rPr lang="en-US" sz="3199" spc="223">
                  <a:solidFill>
                    <a:srgbClr val="F8CF2C"/>
                  </a:solidFill>
                  <a:latin typeface="Montserrat Classic"/>
                </a:rPr>
                <a:t>OTHER PEOPLE</a:t>
              </a:r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1281549"/>
              <a:ext cx="5633889" cy="220503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500"/>
                </a:lnSpc>
              </a:pPr>
              <a:r>
                <a:rPr lang="en-US" sz="3000" spc="30">
                  <a:solidFill>
                    <a:srgbClr val="FFFEE6"/>
                  </a:solidFill>
                  <a:latin typeface="Montserrat Light"/>
                </a:rPr>
                <a:t>Don't submit work that was done by someone else​</a:t>
              </a:r>
            </a:p>
          </p:txBody>
        </p:sp>
        <p:sp>
          <p:nvSpPr>
            <p:cNvPr id="9" name="AutoShape 9"/>
            <p:cNvSpPr/>
            <p:nvPr/>
          </p:nvSpPr>
          <p:spPr>
            <a:xfrm>
              <a:off x="0" y="931869"/>
              <a:ext cx="1016000" cy="152400"/>
            </a:xfrm>
            <a:prstGeom prst="rect">
              <a:avLst/>
            </a:prstGeom>
            <a:solidFill>
              <a:srgbClr val="F8CF2C"/>
            </a:solidFill>
          </p:spPr>
        </p:sp>
      </p:grpSp>
      <p:grpSp>
        <p:nvGrpSpPr>
          <p:cNvPr id="10" name="Group 10"/>
          <p:cNvGrpSpPr/>
          <p:nvPr/>
        </p:nvGrpSpPr>
        <p:grpSpPr>
          <a:xfrm>
            <a:off x="13316396" y="6813278"/>
            <a:ext cx="4187317" cy="2567315"/>
            <a:chOff x="0" y="0"/>
            <a:chExt cx="5583089" cy="3423087"/>
          </a:xfrm>
        </p:grpSpPr>
        <p:sp>
          <p:nvSpPr>
            <p:cNvPr id="11" name="TextBox 11"/>
            <p:cNvSpPr txBox="1"/>
            <p:nvPr/>
          </p:nvSpPr>
          <p:spPr>
            <a:xfrm>
              <a:off x="0" y="-57150"/>
              <a:ext cx="5583089" cy="70601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479"/>
                </a:lnSpc>
              </a:pPr>
              <a:r>
                <a:rPr lang="en-US" sz="3199" spc="223">
                  <a:solidFill>
                    <a:srgbClr val="F8CF2C"/>
                  </a:solidFill>
                  <a:latin typeface="Montserrat Classic"/>
                </a:rPr>
                <a:t>ESSAY WRITERS</a:t>
              </a:r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0" y="1218049"/>
              <a:ext cx="5583089" cy="220503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500"/>
                </a:lnSpc>
              </a:pPr>
              <a:r>
                <a:rPr lang="en-US" sz="3000" spc="30">
                  <a:solidFill>
                    <a:srgbClr val="FFFEE6"/>
                  </a:solidFill>
                  <a:latin typeface="Montserrat Light"/>
                </a:rPr>
                <a:t>Don't use an essay commissioning service</a:t>
              </a:r>
            </a:p>
          </p:txBody>
        </p:sp>
        <p:sp>
          <p:nvSpPr>
            <p:cNvPr id="13" name="AutoShape 13"/>
            <p:cNvSpPr/>
            <p:nvPr/>
          </p:nvSpPr>
          <p:spPr>
            <a:xfrm>
              <a:off x="0" y="900119"/>
              <a:ext cx="1016000" cy="152400"/>
            </a:xfrm>
            <a:prstGeom prst="rect">
              <a:avLst/>
            </a:prstGeom>
            <a:solidFill>
              <a:srgbClr val="F8CF2C"/>
            </a:solidFill>
          </p:spPr>
        </p:sp>
      </p:grpSp>
      <p:grpSp>
        <p:nvGrpSpPr>
          <p:cNvPr id="14" name="Group 14"/>
          <p:cNvGrpSpPr/>
          <p:nvPr/>
        </p:nvGrpSpPr>
        <p:grpSpPr>
          <a:xfrm>
            <a:off x="8667991" y="6813278"/>
            <a:ext cx="4225417" cy="3135243"/>
            <a:chOff x="0" y="0"/>
            <a:chExt cx="5633889" cy="4180324"/>
          </a:xfrm>
        </p:grpSpPr>
        <p:sp>
          <p:nvSpPr>
            <p:cNvPr id="15" name="TextBox 15"/>
            <p:cNvSpPr txBox="1"/>
            <p:nvPr/>
          </p:nvSpPr>
          <p:spPr>
            <a:xfrm>
              <a:off x="0" y="-57150"/>
              <a:ext cx="5633889" cy="70601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479"/>
                </a:lnSpc>
              </a:pPr>
              <a:r>
                <a:rPr lang="en-US" sz="3199" spc="223">
                  <a:solidFill>
                    <a:srgbClr val="F8CF2C"/>
                  </a:solidFill>
                  <a:latin typeface="Montserrat Classic"/>
                </a:rPr>
                <a:t>ALLOW FRIENDS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0" y="1218049"/>
              <a:ext cx="5633889" cy="296227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500"/>
                </a:lnSpc>
              </a:pPr>
              <a:r>
                <a:rPr lang="en-US" sz="3000" spc="30">
                  <a:solidFill>
                    <a:srgbClr val="FFFEE6"/>
                  </a:solidFill>
                  <a:latin typeface="Montserrat Light"/>
                </a:rPr>
                <a:t>Friends should not write your paper or dictate to you what you write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0" y="900119"/>
              <a:ext cx="1016000" cy="152400"/>
            </a:xfrm>
            <a:prstGeom prst="rect">
              <a:avLst/>
            </a:prstGeom>
            <a:solidFill>
              <a:srgbClr val="F8CF2C"/>
            </a:solidFill>
          </p:spPr>
        </p:sp>
      </p:grpSp>
      <p:grpSp>
        <p:nvGrpSpPr>
          <p:cNvPr id="18" name="Group 18"/>
          <p:cNvGrpSpPr/>
          <p:nvPr/>
        </p:nvGrpSpPr>
        <p:grpSpPr>
          <a:xfrm>
            <a:off x="762000" y="762000"/>
            <a:ext cx="11902226" cy="1526143"/>
            <a:chOff x="0" y="0"/>
            <a:chExt cx="15869634" cy="2034858"/>
          </a:xfrm>
        </p:grpSpPr>
        <p:sp>
          <p:nvSpPr>
            <p:cNvPr id="19" name="TextBox 19"/>
            <p:cNvSpPr txBox="1"/>
            <p:nvPr/>
          </p:nvSpPr>
          <p:spPr>
            <a:xfrm>
              <a:off x="0" y="57150"/>
              <a:ext cx="15869634" cy="139350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7920"/>
                </a:lnSpc>
              </a:pPr>
              <a:r>
                <a:rPr lang="en-US" sz="7200" spc="-72">
                  <a:solidFill>
                    <a:srgbClr val="252827"/>
                  </a:solidFill>
                  <a:latin typeface="Montserrat Classic Bold"/>
                </a:rPr>
                <a:t>NOT PERMITTED</a:t>
              </a:r>
            </a:p>
          </p:txBody>
        </p:sp>
        <p:sp>
          <p:nvSpPr>
            <p:cNvPr id="20" name="AutoShape 20"/>
            <p:cNvSpPr/>
            <p:nvPr/>
          </p:nvSpPr>
          <p:spPr>
            <a:xfrm>
              <a:off x="0" y="1882458"/>
              <a:ext cx="1016000" cy="152400"/>
            </a:xfrm>
            <a:prstGeom prst="rect">
              <a:avLst/>
            </a:prstGeom>
            <a:solidFill>
              <a:srgbClr val="252827"/>
            </a:solidFill>
          </p:spPr>
        </p:sp>
      </p:grp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webextension1.xml.rels><?xml version="1.0" encoding="UTF-8" standalone="yes"?>
<Relationships xmlns="http://schemas.openxmlformats.org/package/2006/relationships"><Relationship Id="rId1" Type="http://schemas.openxmlformats.org/officeDocument/2006/relationships/image" Target="../media/image4.png"/></Relationships>
</file>

<file path=ppt/webextensions/webextension1.xml><?xml version="1.0" encoding="utf-8"?>
<we:webextension xmlns:we="http://schemas.microsoft.com/office/webextensions/webextension/2010/11" id="{598B4713-FC11-4944-9961-175371BC0E17}">
  <we:reference id="WA104373175" version="1.0.0.0" store="en-GB" storeType="omex"/>
  <we:alternateReferences>
    <we:reference id="WA104373175" version="1.0.0.0" store="omex" storeType="omex"/>
  </we:alternateReferences>
  <we:properties>
    <we:property name="savedSettings" value="{&quot;htmlCode&quot;:&quot;&lt;iframe frameborder=\&quot;0\&quot; allowfullscreen webkitallowfullscreen mozallowfullscreen width=\&quot;640\&quot; height=\&quot;360\&quot; src=\&quot;https://online.clickview.co.uk/share/embed?shareCode=9aab7473&amp;a=false\&quot; allow=\&quot;autoplay\&quot;&gt;&lt;/iframe&gt;&quot;,&quot;jsCode&quot;:&quot;&quot;,&quot;date&quot;:&quot;Fri, 24 Jan 2020 17:01:20 GMT&quot;,&quot;appVersion&quot;:&quot;1.133.5717.17042, 27-08-2015 09:28:04&quot;}"/>
  </we:properties>
  <we:bindings/>
  <we:snapshot xmlns:r="http://schemas.openxmlformats.org/officeDocument/2006/relationships" r:embed="rId1"/>
</we:webextension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Custom</PresentationFormat>
  <Slides>10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Checking Similarity</dc:title>
  <cp:revision>1</cp:revision>
  <dcterms:created xsi:type="dcterms:W3CDTF">2006-08-16T00:00:00Z</dcterms:created>
  <dcterms:modified xsi:type="dcterms:W3CDTF">2020-01-24T17:01:47Z</dcterms:modified>
  <dc:identifier>DADx1mVug94</dc:identifier>
</cp:coreProperties>
</file>