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24384000" cy="13716000"/>
  <p:notesSz cx="6858000" cy="9144000"/>
  <p:embeddedFontLst>
    <p:embeddedFont>
      <p:font typeface="Embedded Advent Pro" panose="020B0604020202020204" charset="0"/>
      <p:regular r:id="rId16"/>
      <p:bold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9254" autoAdjust="0"/>
  </p:normalViewPr>
  <p:slideViewPr>
    <p:cSldViewPr>
      <p:cViewPr varScale="1">
        <p:scale>
          <a:sx n="37" d="100"/>
          <a:sy n="37" d="100"/>
        </p:scale>
        <p:origin x="1008" y="3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30.07.2026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focused, long‑term approach that connects every marketing action to the organization’s mission, vision, and business goals. It emphasizes understanding customer needs, analysing competitors, and positioning the brand for sustainable growth.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Strategic Marketing Matters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Creates competitive advantage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by differentiating the brand in the marketplace.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Builds long-term customer loyalty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through value-driven experiences.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Improves resource allocation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ensures marketing efforts support measurable business goals.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Enhances adaptability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market changes and evolving customer needs.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Components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Market research &amp; situation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Understanding customer needs, trends, and competitive landscape.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 segmentation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Identifying and grouping target audiences.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Competitive positioning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Defining how the brand stands out.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Strategic planning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Setting long-term goals and aligning marketing mix (product, price, place, promotion).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Implementation &amp; performance measurement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Executing the plan and tracking KPIs.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Strategic Marketing Process (Common Framework)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Situational analysis (SWOT)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Assess internal strengths/weaknesses and external opportunities/threats.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Market research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Gather data on customers, competitors, and industry trends.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Strategy formulation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Define target markets, value proposition, and competitive strategy.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Implementation planning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Develop marketing programs, allocate budgets, and set timelines.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Performance measurement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Track results and refine strategies.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Competitive Strategy Options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 leadership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Compete on price.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Differentiation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Offer unique value.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Niche marketing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Focus on a specialized segment.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strategies help organizations position themselves effectively in competitive markets. 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Strategic marketing ultimately ensures that an organization’s marketing efforts are aligned with long-term business goals and evolving market conditions.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Blog Articles and Guides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Informative content that educates or solves problems.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Media Content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Posts, stories, and videos that engage audiences on platforms like Instagram, LinkedIn, or TikTok. Use influencers.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Video and Multimedia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Explainer videos, webinars, and podcasts to convey complex ideas effectively.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SEO Marketing Is</a:t>
            </a:r>
          </a:p>
          <a:p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SEO (Search Engine Optimization) marketing involves improving a website so search engines can understand, index, and rank it for relevant queries. It includes: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On‑page SEO: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optimizing content, keywords, titles, headers, and meta descriptions.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Off‑page SEO: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building authority through backlinks and external signals. 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Technical SEO: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improving site speed, mobile performance, crawlability, and architecture. 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SEO Marketing Matters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Organic search drives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53% of all website traffic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SEO delivers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~8× ROI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compared to many other channels. 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Google handles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8.5 billion daily searches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representing massive customer intent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GB" dirty="0"/>
            </a:br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r>
              <a:rPr lang="en-US" dirty="0"/>
              <a:t>Cloud computing will be ideal for a company the size of VerdeMode. Disaster Recovery, Cost efficiency, Data  Analytics, Ecommerce Hosting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Access control.</a:t>
            </a:r>
          </a:p>
          <a:p>
            <a:pPr algn="l"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Multifactor authentication (MFA) is a method used to enhance the security of online accounts and systems by requiring users to provide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two or more types of evidence (factors)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verify their identity when signing in.</a:t>
            </a:r>
          </a:p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Transport Layer Security (TLS)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cryptographic protocol that ensures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privacy, authentication, and data integrity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communications over networks. It evolved from SSL and is now the standard for securing web traffic, email, VoIP, and other data exchanges. The latest version,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TLS 1.3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offers improved speed and security compared to earlier versions.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TLS operates between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 layer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transport layer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(typically TCP), making it compatible with multiple application protocols like HTTP, SMTP, and FTP.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Functions of TLS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l"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l"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General Data Protection Regulation (GDPR)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European Union regulation (Regulation (EU) 2016/679) designed to protect individuals’ personal data and privacy within the EU and the European Economic Area (EEA) and to regulate the transfer of personal data outside these regions</a:t>
            </a:r>
          </a:p>
          <a:p>
            <a:pPr algn="l">
              <a:defRPr/>
            </a:pPr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5.png"/><Relationship Id="rId10" Type="http://schemas.openxmlformats.org/officeDocument/2006/relationships/image" Target="../media/image26.png"/><Relationship Id="rId4" Type="http://schemas.openxmlformats.org/officeDocument/2006/relationships/image" Target="../media/image7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8.png"/><Relationship Id="rId10" Type="http://schemas.openxmlformats.org/officeDocument/2006/relationships/image" Target="../media/image32.png"/><Relationship Id="rId4" Type="http://schemas.openxmlformats.org/officeDocument/2006/relationships/image" Target="../media/image7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8.png"/><Relationship Id="rId10" Type="http://schemas.openxmlformats.org/officeDocument/2006/relationships/image" Target="../media/image43.png"/><Relationship Id="rId4" Type="http://schemas.openxmlformats.org/officeDocument/2006/relationships/image" Target="../media/image7.png"/><Relationship Id="rId9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6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1.png"/><Relationship Id="rId5" Type="http://schemas.openxmlformats.org/officeDocument/2006/relationships/image" Target="../media/image8.png"/><Relationship Id="rId10" Type="http://schemas.openxmlformats.org/officeDocument/2006/relationships/image" Target="../media/image50.png"/><Relationship Id="rId4" Type="http://schemas.openxmlformats.org/officeDocument/2006/relationships/image" Target="../media/image7.png"/><Relationship Id="rId9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37736"/>
            <a:ext cx="23222857" cy="13040528"/>
          </a:xfrm>
          <a:prstGeom prst="rect">
            <a:avLst/>
          </a:prstGeom>
          <a:effectLst>
            <a:outerShdw blurRad="3215472" dist="35727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12750497"/>
            <a:ext cx="23222857" cy="638629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3943" y="1487714"/>
            <a:ext cx="1045029" cy="104502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599543" y="1739296"/>
            <a:ext cx="4589447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92" b="0" i="0" u="none" strike="noStrike" dirty="0">
                <a:solidFill>
                  <a:srgbClr val="D9C48A"/>
                </a:solidFill>
                <a:latin typeface="Embedded default"/>
              </a:rPr>
              <a:t>VERDEMODE STUDIO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73943" y="4622801"/>
            <a:ext cx="12752251" cy="19352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810" b="0" i="0" u="none" strike="noStrike">
                <a:solidFill>
                  <a:srgbClr val="F7F3E9"/>
                </a:solidFill>
                <a:latin typeface="Embedded default"/>
              </a:rPr>
              <a:t>Online Presence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73943" y="6596743"/>
            <a:ext cx="6512787" cy="19352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974" b="0" i="0" u="none" strike="noStrike">
                <a:solidFill>
                  <a:srgbClr val="F7F3E9"/>
                </a:solidFill>
                <a:latin typeface="Embedded default"/>
              </a:rPr>
              <a:t>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06172" y="9161237"/>
            <a:ext cx="6766636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86" b="0" i="0" u="none" strike="noStrike">
                <a:solidFill>
                  <a:srgbClr val="C4A35A"/>
                </a:solidFill>
                <a:latin typeface="Embedded default"/>
              </a:rPr>
              <a:t>Style with Purpose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3943" y="10989430"/>
            <a:ext cx="11735118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37" b="0" i="0" u="none" strike="noStrike">
                <a:solidFill>
                  <a:srgbClr val="F7F3E9"/>
                </a:solidFill>
                <a:latin typeface="Embedded default"/>
              </a:rPr>
              <a:t>A comprehensive plan for brand identity, marketing,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73943" y="11589356"/>
            <a:ext cx="6876869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74" b="0" i="0" u="none" strike="noStrike">
                <a:solidFill>
                  <a:srgbClr val="F7F3E9"/>
                </a:solidFill>
                <a:latin typeface="Embedded default"/>
              </a:rPr>
              <a:t>cloud infrastructure &amp; security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370996"/>
            <a:ext cx="1598204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91" b="0" i="0" u="none" strike="noStrike">
                <a:solidFill>
                  <a:srgbClr val="4A7C59"/>
                </a:solidFill>
                <a:latin typeface="Embedded default"/>
              </a:rPr>
              <a:t>AGENDA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4" y="1932214"/>
            <a:ext cx="12835013" cy="12966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127" b="0" i="0" u="none" strike="noStrike">
                <a:solidFill>
                  <a:srgbClr val="1A3C2A"/>
                </a:solidFill>
                <a:latin typeface="Embedded default"/>
              </a:rPr>
              <a:t>What We'll Cover Today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73943" y="3936093"/>
            <a:ext cx="895773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14" b="0" i="0" u="none" strike="noStrike">
                <a:solidFill>
                  <a:srgbClr val="C4A35A"/>
                </a:solidFill>
                <a:latin typeface="Embedded default"/>
              </a:rPr>
              <a:t>01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296228" y="3858685"/>
            <a:ext cx="3453735" cy="7160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25" b="0" i="0" u="none" strike="noStrike">
                <a:solidFill>
                  <a:srgbClr val="1A3C2A"/>
                </a:solidFill>
                <a:latin typeface="Embedded default"/>
              </a:rPr>
              <a:t>Introduction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296229" y="4583794"/>
            <a:ext cx="553251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84" b="0" i="0" u="none" strike="noStrike">
                <a:solidFill>
                  <a:srgbClr val="5A6B5E"/>
                </a:solidFill>
                <a:latin typeface="Embedded default"/>
              </a:rPr>
              <a:t>Business overview &amp; goals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73943" y="5677506"/>
            <a:ext cx="895773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14" b="0" i="0" u="none" strike="noStrike">
                <a:solidFill>
                  <a:srgbClr val="C4A35A"/>
                </a:solidFill>
                <a:latin typeface="Embedded default"/>
              </a:rPr>
              <a:t>02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6229" y="5600095"/>
            <a:ext cx="3957260" cy="7160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91" b="0" i="0" u="none" strike="noStrike">
                <a:solidFill>
                  <a:srgbClr val="1A3C2A"/>
                </a:solidFill>
                <a:latin typeface="Embedded default"/>
              </a:rPr>
              <a:t>Brand Identity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296229" y="6324903"/>
            <a:ext cx="5810704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53" b="0" i="0" u="none" strike="noStrike">
                <a:solidFill>
                  <a:srgbClr val="5A6B5E"/>
                </a:solidFill>
                <a:latin typeface="Embedded default"/>
              </a:rPr>
              <a:t>Logo concept &amp; brand story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73943" y="7418616"/>
            <a:ext cx="895773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14" b="0" i="0" u="none" strike="noStrike">
                <a:solidFill>
                  <a:srgbClr val="C4A35A"/>
                </a:solidFill>
                <a:latin typeface="Embedded default"/>
              </a:rPr>
              <a:t>03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296229" y="7341204"/>
            <a:ext cx="5286315" cy="7160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312" b="0" i="0" u="none" strike="noStrike">
                <a:solidFill>
                  <a:srgbClr val="1A3C2A"/>
                </a:solidFill>
                <a:latin typeface="Embedded default"/>
              </a:rPr>
              <a:t>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296229" y="8067524"/>
            <a:ext cx="4508424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19" b="0" i="0" u="none" strike="noStrike">
                <a:solidFill>
                  <a:srgbClr val="5A6B5E"/>
                </a:solidFill>
                <a:latin typeface="Embedded default"/>
              </a:rPr>
              <a:t>Social, content &amp; SEO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973943" y="9161237"/>
            <a:ext cx="895773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14" b="0" i="0" u="none" strike="noStrike">
                <a:solidFill>
                  <a:srgbClr val="C4A35A"/>
                </a:solidFill>
                <a:latin typeface="Embedded default"/>
              </a:rPr>
              <a:t>04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296229" y="9083828"/>
            <a:ext cx="4781746" cy="7160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237" b="0" i="0" u="none" strike="noStrike">
                <a:solidFill>
                  <a:srgbClr val="1A3C2A"/>
                </a:solidFill>
                <a:latin typeface="Embedded default"/>
              </a:rPr>
              <a:t>Cloud Computing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296229" y="9808937"/>
            <a:ext cx="5248759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82" b="0" i="0" u="none" strike="noStrike">
                <a:solidFill>
                  <a:srgbClr val="5A6B5E"/>
                </a:solidFill>
                <a:latin typeface="Embedded default"/>
              </a:rPr>
              <a:t>Infrastructure that scales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73943" y="10902650"/>
            <a:ext cx="895773" cy="8902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514" b="0" i="0" u="none" strike="noStrike">
                <a:solidFill>
                  <a:srgbClr val="C4A35A"/>
                </a:solidFill>
                <a:latin typeface="Embedded default"/>
              </a:rPr>
              <a:t>05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296229" y="10825238"/>
            <a:ext cx="5095754" cy="7160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213" b="0" i="0" u="none" strike="noStrike">
                <a:solidFill>
                  <a:srgbClr val="1A3C2A"/>
                </a:solidFill>
                <a:latin typeface="Embedded default"/>
              </a:rPr>
              <a:t>Security Measures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296228" y="11550046"/>
            <a:ext cx="629197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70" b="0" i="0" u="none" strike="noStrike">
                <a:solidFill>
                  <a:srgbClr val="5A6B5E"/>
                </a:solidFill>
                <a:latin typeface="Embedded default"/>
              </a:rPr>
              <a:t>Protecting brand &amp; customers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196522"/>
            <a:ext cx="3574400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02" b="0" i="0" u="none" strike="noStrike">
                <a:solidFill>
                  <a:srgbClr val="4A7C59"/>
                </a:solidFill>
                <a:latin typeface="Embedded default"/>
              </a:rPr>
              <a:t>01 INTRODUCTION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5" y="1836359"/>
            <a:ext cx="13991242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033" b="0" i="0" u="none" strike="noStrike" dirty="0">
                <a:solidFill>
                  <a:srgbClr val="1A3C2A"/>
                </a:solidFill>
                <a:latin typeface="Embedded default"/>
              </a:rPr>
              <a:t>VerdeMode Studio at a Glance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5" y="3461656"/>
            <a:ext cx="10218057" cy="882498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22286" y="3926417"/>
            <a:ext cx="928914" cy="928612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3831772" y="4138387"/>
            <a:ext cx="250545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73" b="0" i="0" u="none" strike="noStrike">
                <a:solidFill>
                  <a:srgbClr val="1A3C2A"/>
                </a:solidFill>
                <a:latin typeface="Embedded default"/>
              </a:rPr>
              <a:t>The Brand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22286" y="5633661"/>
            <a:ext cx="5097840" cy="3251197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Sustainable fashion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brand producing eco-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friendly clothing &amp;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accessories. Ethically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sourced materials,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556" b="0" i="0" u="none" strike="noStrike">
                <a:solidFill>
                  <a:srgbClr val="5A6B5E"/>
                </a:solidFill>
                <a:latin typeface="Embedded default"/>
              </a:rPr>
              <a:t>responsible production,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86000" y="8884862"/>
            <a:ext cx="5436189" cy="108373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6" b="0" i="0" u="none" strike="noStrike" dirty="0">
                <a:solidFill>
                  <a:srgbClr val="5A6B5E"/>
                </a:solidFill>
                <a:latin typeface="Embedded default"/>
              </a:rPr>
              <a:t>designs that champion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6" b="0" i="0" u="none" strike="noStrike" dirty="0">
                <a:solidFill>
                  <a:srgbClr val="5A6B5E"/>
                </a:solidFill>
                <a:latin typeface="Embedded default"/>
              </a:rPr>
              <a:t>slow fashion.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48286" y="8342991"/>
            <a:ext cx="159264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5" b="0" i="0" u="none" strike="noStrike">
                <a:solidFill>
                  <a:srgbClr val="5A6B5E"/>
                </a:solidFill>
                <a:latin typeface="Embedded default"/>
              </a:rPr>
              <a:t>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5" b="0" i="0" u="none" strike="noStrike">
                <a:solidFill>
                  <a:srgbClr val="5A6B5E"/>
                </a:solidFill>
                <a:latin typeface="Embedded default"/>
              </a:rPr>
              <a:t>modern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5" b="0" i="0" u="none" strike="noStrike">
                <a:solidFill>
                  <a:srgbClr val="5A6B5E"/>
                </a:solidFill>
                <a:latin typeface="Embedded default"/>
              </a:rPr>
              <a:t>minimalist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5" b="0" i="0" u="none" strike="noStrike">
                <a:solidFill>
                  <a:srgbClr val="5A6B5E"/>
                </a:solidFill>
                <a:latin typeface="Embedded default"/>
              </a:rPr>
              <a:t>des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554514" y="10377412"/>
            <a:ext cx="1299149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7" b="0" i="0" u="none" strike="noStrike">
                <a:solidFill>
                  <a:srgbClr val="4A7C59"/>
                </a:solidFill>
                <a:latin typeface="Embedded default"/>
              </a:rPr>
              <a:t>Tagline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554514" y="10636552"/>
            <a:ext cx="3475294" cy="145142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1A3C2A"/>
                </a:solidFill>
                <a:latin typeface="Embedded default"/>
              </a:rPr>
              <a:t>"Style with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571" b="0" i="0" u="none" strike="noStrike">
                <a:solidFill>
                  <a:srgbClr val="1A3C2A"/>
                </a:solidFill>
                <a:latin typeface="Embedded default"/>
              </a:rPr>
              <a:t>Purpose"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24228" y="3461656"/>
            <a:ext cx="10218057" cy="8824988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004801" y="3926417"/>
            <a:ext cx="928914" cy="928612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14514287" y="4138387"/>
            <a:ext cx="3961432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81" b="0" i="0" u="none" strike="noStrike">
                <a:solidFill>
                  <a:srgbClr val="1A3C2A"/>
                </a:solidFill>
                <a:latin typeface="Embedded default"/>
              </a:rPr>
              <a:t>Target Audience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107886" y="6838043"/>
            <a:ext cx="8879840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Ages 20–45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107886" y="7437966"/>
            <a:ext cx="8879840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Environmentally conscious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107886" y="8037894"/>
            <a:ext cx="8879840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Urban professionals &amp; creatives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107886" y="8637813"/>
            <a:ext cx="8879840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Students valuing transparency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107886" y="9237738"/>
            <a:ext cx="8879840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Seek style + responsibility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237028" y="6838043"/>
            <a:ext cx="1001486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237028" y="7437966"/>
            <a:ext cx="1001486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237028" y="8037894"/>
            <a:ext cx="1001486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237028" y="8637813"/>
            <a:ext cx="1001486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237028" y="9237738"/>
            <a:ext cx="1001486" cy="5999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09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63543" y="5319185"/>
            <a:ext cx="3831772" cy="653142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1" y="326572"/>
            <a:ext cx="23179315" cy="1301961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66988" y="1188357"/>
            <a:ext cx="3796952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73" b="0" i="0" u="none" strike="noStrike">
                <a:solidFill>
                  <a:srgbClr val="4A7C59"/>
                </a:solidFill>
                <a:latin typeface="Embedded default"/>
              </a:rPr>
              <a:t>02 BRAND IDENTITY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34760" y="1825778"/>
            <a:ext cx="6490184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>
                <a:solidFill>
                  <a:srgbClr val="1A3C2A"/>
                </a:solidFill>
                <a:latin typeface="Embedded default"/>
              </a:rPr>
              <a:t>Logo Concept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4760" y="3447143"/>
            <a:ext cx="9968895" cy="902939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2443" y="4720775"/>
            <a:ext cx="2086429" cy="2083707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3396525" y="7304620"/>
            <a:ext cx="6645971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603" b="0" i="0" u="none" strike="noStrike" dirty="0">
                <a:solidFill>
                  <a:srgbClr val="F7F3E9"/>
                </a:solidFill>
                <a:latin typeface="Embedded default"/>
              </a:rPr>
              <a:t>VERDEMODE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11737" y="8443084"/>
            <a:ext cx="161524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27" b="0" i="0" u="none" strike="noStrike">
                <a:solidFill>
                  <a:srgbClr val="C4A35A"/>
                </a:solidFill>
                <a:latin typeface="Embedded default"/>
              </a:rPr>
              <a:t>STUDIO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0734" y="9891182"/>
            <a:ext cx="3997249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7BA888"/>
                </a:solidFill>
                <a:latin typeface="Embedded default"/>
              </a:rPr>
              <a:t>Style with Purpose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631662" y="3658810"/>
            <a:ext cx="4132520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15" b="0" i="0" u="none" strike="noStrike">
                <a:solidFill>
                  <a:srgbClr val="1A3C2A"/>
                </a:solidFill>
                <a:latin typeface="Embedded default"/>
              </a:rPr>
              <a:t>Design Rationale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631662" y="4774203"/>
            <a:ext cx="2218266" cy="54204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58" b="0" i="0" u="none" strike="noStrike">
                <a:solidFill>
                  <a:srgbClr val="4A7C59"/>
                </a:solidFill>
                <a:latin typeface="Embedded default"/>
              </a:rPr>
              <a:t>Leaf Motif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631663" y="5367870"/>
            <a:ext cx="10883507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Symbolises growth, nature and the circular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economy of slow fashion.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631663" y="6626377"/>
            <a:ext cx="3829987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38" b="0" i="0" u="none" strike="noStrike">
                <a:solidFill>
                  <a:srgbClr val="4A7C59"/>
                </a:solidFill>
                <a:latin typeface="Embedded default"/>
              </a:rPr>
              <a:t>Clean Typography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631662" y="7220255"/>
            <a:ext cx="10856036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Modern serif wordmark conveys elegance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timeless quality.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631662" y="8478160"/>
            <a:ext cx="4570322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73" b="0" i="0" u="none" strike="noStrike">
                <a:solidFill>
                  <a:srgbClr val="4A7C59"/>
                </a:solidFill>
                <a:latin typeface="Embedded default"/>
              </a:rPr>
              <a:t>Forest &amp; Gold Palette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631663" y="9333290"/>
            <a:ext cx="1105876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54" b="0" i="0" u="none" strike="noStrike">
                <a:solidFill>
                  <a:srgbClr val="5A6B5E"/>
                </a:solidFill>
                <a:latin typeface="Embedded default"/>
              </a:rPr>
              <a:t>Deep green for sustainability; soft gold for premium feel.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31662" y="10330544"/>
            <a:ext cx="3029147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24" b="0" i="0" u="none" strike="noStrike">
                <a:solidFill>
                  <a:srgbClr val="4A7C59"/>
                </a:solidFill>
                <a:latin typeface="Embedded default"/>
              </a:rPr>
              <a:t>Minimal Form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631661" y="10924422"/>
            <a:ext cx="10846995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Reflects the brand’s minimalist aesthetic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conscious design.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9753600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79496" y="3749866"/>
            <a:ext cx="11611428" cy="8882743"/>
          </a:xfrm>
          <a:prstGeom prst="rect">
            <a:avLst/>
          </a:prstGeom>
          <a:effectLst>
            <a:outerShdw blurRad="1451428" dist="96761" dir="5400000" algn="ctr">
              <a:srgbClr val="000000">
                <a:alpha val="5098"/>
              </a:srgbClr>
            </a:outerShdw>
          </a:effectLst>
        </p:spPr>
      </p:pic>
      <p:sp>
        <p:nvSpPr>
          <p:cNvPr id="7" name="TextBox 7"/>
          <p:cNvSpPr txBox="1"/>
          <p:nvPr/>
        </p:nvSpPr>
        <p:spPr>
          <a:xfrm>
            <a:off x="11726833" y="3722848"/>
            <a:ext cx="10218765" cy="203214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809" b="0" i="0" u="none" strike="noStrike" dirty="0">
                <a:solidFill>
                  <a:srgbClr val="1A3C2A"/>
                </a:solidFill>
                <a:latin typeface="Embedded default"/>
              </a:rPr>
              <a:t>In a world of fleeting trends, VerdeMode Studio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809" b="0" i="0" u="none" strike="noStrike" dirty="0">
                <a:solidFill>
                  <a:srgbClr val="1A3C2A"/>
                </a:solidFill>
                <a:latin typeface="Embedded default"/>
              </a:rPr>
              <a:t>was born from a simple belief: fashion should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809" b="0" i="0" u="none" strike="noStrike" dirty="0">
                <a:solidFill>
                  <a:srgbClr val="1A3C2A"/>
                </a:solidFill>
                <a:latin typeface="Embedded default"/>
              </a:rPr>
              <a:t>honour both people and planet.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611428" y="1894115"/>
            <a:ext cx="12017829" cy="123855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000" b="0" i="0" u="none" strike="noStrike">
                <a:solidFill>
                  <a:srgbClr val="1A3C2A"/>
                </a:solidFill>
                <a:latin typeface="Embedded default"/>
              </a:rPr>
              <a:t>Our Brand Story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543" y="1371599"/>
            <a:ext cx="12017829" cy="42575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66" b="0" i="0" u="none" strike="noStrike" spc="381">
                <a:solidFill>
                  <a:srgbClr val="4A7C59"/>
                </a:solidFill>
                <a:latin typeface="Embedded default"/>
              </a:rPr>
              <a:t>02 BRAND IDENTIT</a:t>
            </a:r>
            <a:r>
              <a:rPr lang="en-US" sz="2666" b="0" i="0" u="none" strike="noStrike">
                <a:solidFill>
                  <a:srgbClr val="4A7C59"/>
                </a:solidFill>
                <a:latin typeface="Embedded default"/>
              </a:rPr>
              <a:t>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27542" y="5812972"/>
            <a:ext cx="10446658" cy="4855028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Inspired by the quiet elegance of nature and the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urgency of climate action, our founders set out to create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clothing that lasts — garments made from ethically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sourced, low-impact materials and crafted with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transparent, responsible methods. We reject fast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fashion’s cycle of overproduction and waste. Instead, we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invite our community to choose fewer, better pieces: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timeless silhouettes, thoughtful details, and a wardrobe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that feels as good as it looks.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727542" y="10134600"/>
            <a:ext cx="10218057" cy="2275117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endParaRPr lang="en-US" sz="3238" b="0" i="0" u="none" strike="noStrike" dirty="0">
              <a:solidFill>
                <a:srgbClr val="5A6B5E"/>
              </a:solidFill>
              <a:latin typeface="Embedded default"/>
            </a:endParaRP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VerdeMode is more than a label. It is a movement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toward conscious style — proving that looking good and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38" b="0" i="0" u="none" strike="noStrike" dirty="0">
                <a:solidFill>
                  <a:srgbClr val="5A6B5E"/>
                </a:solidFill>
                <a:latin typeface="Embedded default"/>
              </a:rPr>
              <a:t>doing good can be one and the same.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1" y="326572"/>
            <a:ext cx="23179315" cy="1301961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66988" y="1188357"/>
            <a:ext cx="4890241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9" b="0" i="0" u="none" strike="noStrike">
                <a:solidFill>
                  <a:srgbClr val="4A7C59"/>
                </a:solidFill>
                <a:latin typeface="Embedded default"/>
              </a:rPr>
              <a:t>03 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34760" y="1825778"/>
            <a:ext cx="10857775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>
                <a:solidFill>
                  <a:srgbClr val="1A3C2A"/>
                </a:solidFill>
                <a:latin typeface="Embedded default"/>
              </a:rPr>
              <a:t>Three Pillars of Growth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4759" y="3794881"/>
            <a:ext cx="6955065" cy="8103508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3114" y="4489453"/>
            <a:ext cx="2318355" cy="2315633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6967" y="4953000"/>
            <a:ext cx="1390952" cy="1389440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1453" y="7536543"/>
            <a:ext cx="3140771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56" b="0" i="0" u="none" strike="noStrike">
                <a:solidFill>
                  <a:srgbClr val="1A3C2A"/>
                </a:solidFill>
                <a:latin typeface="Embedded default"/>
              </a:rPr>
              <a:t>Social Media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94131" y="9030306"/>
            <a:ext cx="6331268" cy="15675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Instagram, Pinterest &amp; TikTok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to build community and visual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storytelling.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7865" y="3794881"/>
            <a:ext cx="6955065" cy="8103508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356220" y="4489453"/>
            <a:ext cx="2318355" cy="2315633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819770" y="4953000"/>
            <a:ext cx="1390952" cy="138944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201049" y="7536543"/>
            <a:ext cx="4628394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78" b="0" i="0" u="none" strike="noStrike">
                <a:solidFill>
                  <a:srgbClr val="1A3C2A"/>
                </a:solidFill>
                <a:latin typeface="Embedded default"/>
              </a:rPr>
              <a:t>Content Marketing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81731" y="9030306"/>
            <a:ext cx="5761673" cy="15675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Educational and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inspirational content that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builds trust and authority.</a:t>
            </a:r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40666" y="3794881"/>
            <a:ext cx="6955065" cy="810350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59325" y="4489453"/>
            <a:ext cx="2318355" cy="2315633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22874" y="4953000"/>
            <a:ext cx="1390952" cy="1389440"/>
          </a:xfrm>
          <a:prstGeom prst="rect">
            <a:avLst/>
          </a:prstGeom>
        </p:spPr>
      </p:pic>
      <p:sp>
        <p:nvSpPr>
          <p:cNvPr id="20" name="TextBox 20"/>
          <p:cNvSpPr txBox="1"/>
          <p:nvPr/>
        </p:nvSpPr>
        <p:spPr>
          <a:xfrm>
            <a:off x="19337475" y="7536543"/>
            <a:ext cx="961148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16" b="0" i="0" u="none" strike="noStrike">
                <a:solidFill>
                  <a:srgbClr val="1A3C2A"/>
                </a:solidFill>
                <a:latin typeface="Embedded default"/>
              </a:rPr>
              <a:t>SEO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786096" y="9291564"/>
            <a:ext cx="6064205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61" b="0" i="0" u="none" strike="noStrike" dirty="0">
                <a:solidFill>
                  <a:srgbClr val="5A6B5E"/>
                </a:solidFill>
                <a:latin typeface="Embedded default"/>
              </a:rPr>
              <a:t>Organic visibility so conscious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61" b="0" i="0" u="none" strike="noStrike" dirty="0">
                <a:solidFill>
                  <a:srgbClr val="5A6B5E"/>
                </a:solidFill>
                <a:latin typeface="Embedded default"/>
              </a:rPr>
              <a:t>shoppers find VerdeMode first.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022349"/>
            <a:ext cx="4890241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9" b="0" i="0" u="none" strike="noStrike">
                <a:solidFill>
                  <a:srgbClr val="4A7C59"/>
                </a:solidFill>
                <a:latin typeface="Embedded default"/>
              </a:rPr>
              <a:t>03 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5" y="3331033"/>
            <a:ext cx="6502400" cy="30044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40800" y="3331033"/>
            <a:ext cx="6502400" cy="300445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39886" y="3331033"/>
            <a:ext cx="6502400" cy="3004457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741715" y="1545775"/>
            <a:ext cx="10130306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>
                <a:solidFill>
                  <a:srgbClr val="1A3C2A"/>
                </a:solidFill>
                <a:latin typeface="Embedded default"/>
              </a:rPr>
              <a:t>Social Media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09486" y="3112717"/>
            <a:ext cx="6966857" cy="928884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73943" y="6596748"/>
            <a:ext cx="928914" cy="928612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3367315" y="6809619"/>
            <a:ext cx="2454336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79" b="0" i="0" u="none" strike="noStrike">
                <a:solidFill>
                  <a:srgbClr val="1A3C2A"/>
                </a:solidFill>
                <a:latin typeface="Embedded default"/>
              </a:rPr>
              <a:t>Instagram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960914" y="9013373"/>
            <a:ext cx="5675086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Behind-the-scenes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production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60914" y="849085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Daily Stories &amp; Reels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960914" y="1005840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User-generated content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960914" y="10580912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Shop-the-look carousels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960914" y="11103429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Influencer micro-collabs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090058" y="849085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090058" y="9013374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090058" y="1005840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90058" y="10580912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090058" y="11103429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8572" y="3112717"/>
            <a:ext cx="6966857" cy="928884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73029" y="6596748"/>
            <a:ext cx="928914" cy="928612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10566400" y="6809619"/>
            <a:ext cx="221022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34" b="0" i="0" u="none" strike="noStrike">
                <a:solidFill>
                  <a:srgbClr val="1A3C2A"/>
                </a:solidFill>
                <a:latin typeface="Embedded default"/>
              </a:rPr>
              <a:t>Pinterest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160000" y="8752121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Seasonal mood boards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160000" y="927462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Capsule wardrobe guides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60000" y="9797143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Material education pins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160000" y="10319659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Shopable product pins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160000" y="1084217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49" b="0" i="0" u="none" strike="noStrike">
                <a:solidFill>
                  <a:srgbClr val="5A6B5E"/>
                </a:solidFill>
                <a:latin typeface="Embedded default"/>
              </a:rPr>
              <a:t>SEO-optimised descriptions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289143" y="8752121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89143" y="927462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289143" y="9797143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89143" y="10319659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289143" y="1084217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907658" y="3112717"/>
            <a:ext cx="6966857" cy="9288841"/>
          </a:xfrm>
          <a:prstGeom prst="rect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372114" y="6596748"/>
            <a:ext cx="928914" cy="928612"/>
          </a:xfrm>
          <a:prstGeom prst="rect">
            <a:avLst/>
          </a:prstGeom>
        </p:spPr>
      </p:pic>
      <p:sp>
        <p:nvSpPr>
          <p:cNvPr id="38" name="TextBox 38"/>
          <p:cNvSpPr txBox="1"/>
          <p:nvPr/>
        </p:nvSpPr>
        <p:spPr>
          <a:xfrm>
            <a:off x="17765486" y="6809460"/>
            <a:ext cx="1571540" cy="61959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72" b="0" i="0" u="none" strike="noStrike">
                <a:solidFill>
                  <a:srgbClr val="1A3C2A"/>
                </a:solidFill>
                <a:latin typeface="Embedded default"/>
              </a:rPr>
              <a:t>TikTok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7359087" y="8752121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Styling transitions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7359087" y="927462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Material origin stories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7359087" y="9797143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Day-in-the-life content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7359087" y="10319659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Trend-jacking with ethics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7359087" y="10842177"/>
            <a:ext cx="56750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Community challenges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488230" y="8752121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6488230" y="927462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6488230" y="9797143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6488230" y="10319659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88230" y="10842177"/>
            <a:ext cx="100148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•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022355"/>
            <a:ext cx="4890241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9" b="0" i="0" u="none" strike="noStrike">
                <a:solidFill>
                  <a:srgbClr val="4A7C59"/>
                </a:solidFill>
                <a:latin typeface="Embedded default"/>
              </a:rPr>
              <a:t>03 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4" y="1545769"/>
            <a:ext cx="10954445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>
                <a:solidFill>
                  <a:srgbClr val="1A3C2A"/>
                </a:solidFill>
                <a:latin typeface="Embedded default"/>
              </a:rPr>
              <a:t>Content Marketing Plan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3112717"/>
            <a:ext cx="20900572" cy="209005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3112717"/>
            <a:ext cx="278493" cy="2090057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2786743" y="3430819"/>
            <a:ext cx="3566750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54" b="0" i="0" u="none" strike="noStrike">
                <a:solidFill>
                  <a:srgbClr val="1A3C2A"/>
                </a:solidFill>
                <a:latin typeface="Embedded default"/>
              </a:rPr>
              <a:t>Blog &amp; Journal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86743" y="4234845"/>
            <a:ext cx="15129389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58" b="0" i="0" u="none" strike="noStrike">
                <a:solidFill>
                  <a:srgbClr val="5A6B5E"/>
                </a:solidFill>
                <a:latin typeface="Embedded default"/>
              </a:rPr>
              <a:t>Fabric deep-dives • Care guides • Founder notes • Sustainability reports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5435298"/>
            <a:ext cx="20900572" cy="209005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5435298"/>
            <a:ext cx="278493" cy="2090057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2786743" y="5751888"/>
            <a:ext cx="4184332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19" b="0" i="0" u="none" strike="noStrike">
                <a:solidFill>
                  <a:srgbClr val="1A3C2A"/>
                </a:solidFill>
                <a:latin typeface="Embedded default"/>
              </a:rPr>
              <a:t>Email Newsletter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786743" y="6557438"/>
            <a:ext cx="1446173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26" b="0" i="0" u="none" strike="noStrike">
                <a:solidFill>
                  <a:srgbClr val="5A6B5E"/>
                </a:solidFill>
                <a:latin typeface="Embedded default"/>
              </a:rPr>
              <a:t>Monthly slow-fashion tips • New drop previews • Community stories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7757890"/>
            <a:ext cx="20900572" cy="2090057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7757890"/>
            <a:ext cx="278493" cy="2090057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2786743" y="8074481"/>
            <a:ext cx="3038188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80" b="0" i="0" u="none" strike="noStrike">
                <a:solidFill>
                  <a:srgbClr val="1A3C2A"/>
                </a:solidFill>
                <a:latin typeface="Embedded default"/>
              </a:rPr>
              <a:t>Video Series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86743" y="8880019"/>
            <a:ext cx="12736951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80" b="0" i="0" u="none" strike="noStrike">
                <a:solidFill>
                  <a:srgbClr val="5A6B5E"/>
                </a:solidFill>
                <a:latin typeface="Embedded default"/>
              </a:rPr>
              <a:t>"From Seed to Stitch" • Studio tours • Customer style diaries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10080472"/>
            <a:ext cx="20900572" cy="2090057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10080472"/>
            <a:ext cx="278493" cy="2090057"/>
          </a:xfrm>
          <a:prstGeom prst="rect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2786743" y="10397074"/>
            <a:ext cx="3561534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14" b="0" i="0" u="none" strike="noStrike">
                <a:solidFill>
                  <a:srgbClr val="1A3C2A"/>
                </a:solidFill>
                <a:latin typeface="Embedded default"/>
              </a:rPr>
              <a:t>Collaborations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786743" y="11202612"/>
            <a:ext cx="17077071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33" b="0" i="0" u="none" strike="noStrike">
                <a:solidFill>
                  <a:srgbClr val="5A6B5E"/>
                </a:solidFill>
                <a:latin typeface="Embedded default"/>
              </a:rPr>
              <a:t>Guest posts with eco-bloggers • Podcast appearances • Open-source impact data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022355"/>
            <a:ext cx="4890241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9" b="0" i="0" u="none" strike="noStrike">
                <a:solidFill>
                  <a:srgbClr val="4A7C59"/>
                </a:solidFill>
                <a:latin typeface="Embedded default"/>
              </a:rPr>
              <a:t>03 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4" y="1545769"/>
            <a:ext cx="12853095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099" b="0" i="0" u="none" strike="noStrike">
                <a:solidFill>
                  <a:srgbClr val="1A3C2A"/>
                </a:solidFill>
                <a:latin typeface="Embedded default"/>
              </a:rPr>
              <a:t>Search Engine Optimisation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3112717"/>
            <a:ext cx="10450286" cy="418011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22286" y="3810307"/>
            <a:ext cx="928914" cy="928612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3831772" y="4023179"/>
            <a:ext cx="433490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60" b="0" i="0" u="none" strike="noStrike">
                <a:solidFill>
                  <a:srgbClr val="1A3C2A"/>
                </a:solidFill>
                <a:latin typeface="Embedded default"/>
              </a:rPr>
              <a:t>Keyword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554514" y="5434695"/>
            <a:ext cx="8770258" cy="1045029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14" b="0" i="0" u="none" strike="noStrike">
                <a:solidFill>
                  <a:srgbClr val="5A6B5E"/>
                </a:solidFill>
                <a:latin typeface="Embedded default"/>
              </a:rPr>
              <a:t>Target long-tail terms: “organic linen shirt”, “ethical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14" b="0" i="0" u="none" strike="noStrike">
                <a:solidFill>
                  <a:srgbClr val="5A6B5E"/>
                </a:solidFill>
                <a:latin typeface="Embedded default"/>
              </a:rPr>
              <a:t>minimalist wardrobe”, “slow fashion basics”.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56457" y="3112717"/>
            <a:ext cx="10450286" cy="418011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37029" y="3810307"/>
            <a:ext cx="928914" cy="928612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4746516" y="4023179"/>
            <a:ext cx="3167199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92" b="0" i="0" u="none" strike="noStrike">
                <a:solidFill>
                  <a:srgbClr val="1A3C2A"/>
                </a:solidFill>
                <a:latin typeface="Embedded default"/>
              </a:rPr>
              <a:t>On-Page SEO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469256" y="5434695"/>
            <a:ext cx="8762698" cy="1045029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16" b="0" i="0" u="none" strike="noStrike">
                <a:solidFill>
                  <a:srgbClr val="5A6B5E"/>
                </a:solidFill>
                <a:latin typeface="Embedded default"/>
              </a:rPr>
              <a:t>Clean URLs, optimised title tags &amp; meta,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16" b="0" i="0" u="none" strike="noStrike">
                <a:solidFill>
                  <a:srgbClr val="5A6B5E"/>
                </a:solidFill>
                <a:latin typeface="Embedded default"/>
              </a:rPr>
              <a:t>structured data for products, fast Core Web Vitals.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7757891"/>
            <a:ext cx="10450286" cy="418011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22286" y="8454276"/>
            <a:ext cx="928914" cy="928612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3831772" y="8667147"/>
            <a:ext cx="3340720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40" b="0" i="0" u="none" strike="noStrike">
                <a:solidFill>
                  <a:srgbClr val="1A3C2A"/>
                </a:solidFill>
                <a:latin typeface="Embedded default"/>
              </a:rPr>
              <a:t>Content Hubs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54515" y="10079869"/>
            <a:ext cx="8134350" cy="1045029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16" b="0" i="0" u="none" strike="noStrike">
                <a:solidFill>
                  <a:srgbClr val="5A6B5E"/>
                </a:solidFill>
                <a:latin typeface="Embedded default"/>
              </a:rPr>
              <a:t>Pillar pages on materials, care, and impact that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16" b="0" i="0" u="none" strike="noStrike">
                <a:solidFill>
                  <a:srgbClr val="5A6B5E"/>
                </a:solidFill>
                <a:latin typeface="Embedded default"/>
              </a:rPr>
              <a:t>earn backlinks and rank for educational queries.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56457" y="7757891"/>
            <a:ext cx="10450286" cy="4180115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237029" y="8454276"/>
            <a:ext cx="928914" cy="928612"/>
          </a:xfrm>
          <a:prstGeom prst="rect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14746517" y="8667147"/>
            <a:ext cx="4185724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82" b="0" i="0" u="none" strike="noStrike">
                <a:solidFill>
                  <a:srgbClr val="1A3C2A"/>
                </a:solidFill>
                <a:latin typeface="Embedded default"/>
              </a:rPr>
              <a:t>Technical &amp; Local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469257" y="10079869"/>
            <a:ext cx="8581874" cy="1045029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XML sitemaps, schema markup, mobile-first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indexing, and local SEO for studio pop-ups.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37736"/>
            <a:ext cx="23222857" cy="13040528"/>
          </a:xfrm>
          <a:prstGeom prst="rect">
            <a:avLst/>
          </a:prstGeom>
          <a:effectLst>
            <a:outerShdw blurRad="3215472" dist="35727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022355"/>
            <a:ext cx="4407233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75" b="0" i="0" u="none" strike="noStrike">
                <a:solidFill>
                  <a:srgbClr val="4A7C59"/>
                </a:solidFill>
                <a:latin typeface="Embedded default"/>
              </a:rPr>
              <a:t>04 CLOUD COMPUTING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4" y="1584476"/>
            <a:ext cx="15035848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603" b="0" i="0" u="none" strike="noStrike" dirty="0">
                <a:solidFill>
                  <a:srgbClr val="1A3C2A"/>
                </a:solidFill>
                <a:latin typeface="Embedded default"/>
              </a:rPr>
              <a:t>How the Cloud Powers VerdeMode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9486" y="3112717"/>
            <a:ext cx="7082972" cy="4528760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090058" y="3770997"/>
            <a:ext cx="4412101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35" b="0" i="0" u="none" strike="noStrike">
                <a:solidFill>
                  <a:srgbClr val="1A3C2A"/>
                </a:solidFill>
                <a:latin typeface="Embedded default"/>
              </a:rPr>
              <a:t>E-commerce Hosting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90057" y="5028902"/>
            <a:ext cx="6739860" cy="139336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Scalable platforms (Shopify Plus /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headless on AWS or Azure)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handle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90058" y="6422276"/>
            <a:ext cx="1952202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32" b="0" i="0" u="none" strike="noStrike">
                <a:solidFill>
                  <a:srgbClr val="5A6B5E"/>
                </a:solidFill>
                <a:latin typeface="Embedded default"/>
              </a:rPr>
              <a:t>downtime.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950773" y="5957730"/>
            <a:ext cx="100881" cy="46462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72" b="0" i="0" u="none" strike="noStrike">
                <a:solidFill>
                  <a:srgbClr val="5A6B5E"/>
                </a:solidFill>
                <a:latin typeface="Embedded default"/>
              </a:rPr>
              <a:t>traffic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72" b="0" i="0" u="none" strike="noStrike">
                <a:solidFill>
                  <a:srgbClr val="5A6B5E"/>
                </a:solidFill>
                <a:latin typeface="Embedded default"/>
              </a:rPr>
              <a:t>spikes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72" b="0" i="0" u="none" strike="noStrike">
                <a:solidFill>
                  <a:srgbClr val="5A6B5E"/>
                </a:solidFill>
                <a:latin typeface="Embedded default"/>
              </a:rPr>
              <a:t>during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72" b="0" i="0" u="none" strike="noStrike">
                <a:solidFill>
                  <a:srgbClr val="5A6B5E"/>
                </a:solidFill>
                <a:latin typeface="Embedded default"/>
              </a:rPr>
              <a:t>launches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72" b="0" i="0" u="none" strike="noStrike">
                <a:solidFill>
                  <a:srgbClr val="5A6B5E"/>
                </a:solidFill>
                <a:latin typeface="Embedded default"/>
              </a:rPr>
              <a:t>without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4687" y="3112717"/>
            <a:ext cx="7082972" cy="452876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9405258" y="3770997"/>
            <a:ext cx="2461638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59" b="0" i="0" u="none" strike="noStrike">
                <a:solidFill>
                  <a:srgbClr val="1A3C2A"/>
                </a:solidFill>
                <a:latin typeface="Embedded default"/>
              </a:rPr>
              <a:t>Global CDN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04716" y="5261068"/>
            <a:ext cx="5815025" cy="139350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11" b="0" i="0" u="none" strike="noStrike">
                <a:solidFill>
                  <a:srgbClr val="5A6B5E"/>
                </a:solidFill>
                <a:latin typeface="Embedded default"/>
              </a:rPr>
              <a:t>Fast image and asset delivery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11" b="0" i="0" u="none" strike="noStrike">
                <a:solidFill>
                  <a:srgbClr val="5A6B5E"/>
                </a:solidFill>
                <a:latin typeface="Embedded default"/>
              </a:rPr>
              <a:t>worldwide so product pages load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11" b="0" i="0" u="none" strike="noStrike">
                <a:solidFill>
                  <a:srgbClr val="5A6B5E"/>
                </a:solidFill>
                <a:latin typeface="Embedded default"/>
              </a:rPr>
              <a:t>instantly for customers everywhere.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39885" y="3112717"/>
            <a:ext cx="7082972" cy="4528760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16720458" y="3770997"/>
            <a:ext cx="356466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52" b="0" i="0" u="none" strike="noStrike">
                <a:solidFill>
                  <a:srgbClr val="1A3C2A"/>
                </a:solidFill>
                <a:latin typeface="Embedded default"/>
              </a:rPr>
              <a:t>Data &amp; Analytics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720458" y="5261133"/>
            <a:ext cx="5646057" cy="139337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816" b="0" i="0" u="none" strike="noStrike">
                <a:solidFill>
                  <a:srgbClr val="5A6B5E"/>
                </a:solidFill>
                <a:latin typeface="Embedded default"/>
              </a:rPr>
              <a:t>Cloud data warehouses unify sales,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816" b="0" i="0" u="none" strike="noStrike">
                <a:solidFill>
                  <a:srgbClr val="5A6B5E"/>
                </a:solidFill>
                <a:latin typeface="Embedded default"/>
              </a:rPr>
              <a:t>inventory and customer insights for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816" b="0" i="0" u="none" strike="noStrike">
                <a:solidFill>
                  <a:srgbClr val="5A6B5E"/>
                </a:solidFill>
                <a:latin typeface="Embedded default"/>
              </a:rPr>
              <a:t>smarter merchandising decisions.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9486" y="7990417"/>
            <a:ext cx="7082972" cy="4528760"/>
          </a:xfrm>
          <a:prstGeom prst="rect">
            <a:avLst/>
          </a:prstGeom>
        </p:spPr>
      </p:pic>
      <p:sp>
        <p:nvSpPr>
          <p:cNvPr id="19" name="TextBox 19"/>
          <p:cNvSpPr txBox="1"/>
          <p:nvPr/>
        </p:nvSpPr>
        <p:spPr>
          <a:xfrm>
            <a:off x="2090057" y="8647493"/>
            <a:ext cx="4132172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33" b="0" i="0" u="none" strike="noStrike">
                <a:solidFill>
                  <a:srgbClr val="1A3C2A"/>
                </a:solidFill>
                <a:latin typeface="Embedded default"/>
              </a:rPr>
              <a:t>Collaboration Tools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090057" y="10137628"/>
            <a:ext cx="5476724" cy="139337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2" b="0" i="0" u="none" strike="noStrike">
                <a:solidFill>
                  <a:srgbClr val="5A6B5E"/>
                </a:solidFill>
                <a:latin typeface="Embedded default"/>
              </a:rPr>
              <a:t>Teams design, source and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2" b="0" i="0" u="none" strike="noStrike">
                <a:solidFill>
                  <a:srgbClr val="5A6B5E"/>
                </a:solidFill>
                <a:latin typeface="Embedded default"/>
              </a:rPr>
              <a:t>market from anywhere using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2" b="0" i="0" u="none" strike="noStrike">
                <a:solidFill>
                  <a:srgbClr val="5A6B5E"/>
                </a:solidFill>
                <a:latin typeface="Embedded default"/>
              </a:rPr>
              <a:t>secure cloud productivity suites.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4687" y="7990417"/>
            <a:ext cx="7082972" cy="4528760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9405258" y="8647493"/>
            <a:ext cx="3829987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10" b="0" i="0" u="none" strike="noStrike">
                <a:solidFill>
                  <a:srgbClr val="1A3C2A"/>
                </a:solidFill>
                <a:latin typeface="Embedded default"/>
              </a:rPr>
              <a:t>Disaster Recovery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405257" y="10137628"/>
            <a:ext cx="5928178" cy="139337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Automated backups and multi-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region redundancy keep the store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online and data safe.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39885" y="7990417"/>
            <a:ext cx="7082972" cy="4528760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16720458" y="8647493"/>
            <a:ext cx="3075743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93" b="0" i="0" u="none" strike="noStrike">
                <a:solidFill>
                  <a:srgbClr val="1A3C2A"/>
                </a:solidFill>
                <a:latin typeface="Embedded default"/>
              </a:rPr>
              <a:t>Cost Efficiency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720457" y="10137628"/>
            <a:ext cx="6004681" cy="1393371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Pay-as-you-grow model aligns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infrastructure spend with revenue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047" b="0" i="0" u="none" strike="noStrike">
                <a:solidFill>
                  <a:srgbClr val="5A6B5E"/>
                </a:solidFill>
                <a:latin typeface="Embedded default"/>
              </a:rPr>
              <a:t>— ideal for a growing brand.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022355"/>
            <a:ext cx="4566497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38" b="0" i="0" u="none" strike="noStrike">
                <a:solidFill>
                  <a:srgbClr val="4A7C59"/>
                </a:solidFill>
                <a:latin typeface="Embedded default"/>
              </a:rPr>
              <a:t>05 SECURITY MEASURES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4" y="1545769"/>
            <a:ext cx="14089305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>
                <a:solidFill>
                  <a:srgbClr val="1A3C2A"/>
                </a:solidFill>
                <a:latin typeface="Embedded default"/>
              </a:rPr>
              <a:t>Protecting Brand &amp; Customers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9486" y="3112717"/>
            <a:ext cx="7082972" cy="452876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3943" y="3693890"/>
            <a:ext cx="812800" cy="812498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3251200" y="3907979"/>
            <a:ext cx="4226757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76" b="0" i="0" u="none" strike="noStrike">
                <a:solidFill>
                  <a:srgbClr val="1A3C2A"/>
                </a:solidFill>
                <a:latin typeface="Embedded default"/>
              </a:rPr>
              <a:t>SSL / TLS Everywhere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06172" y="5552021"/>
            <a:ext cx="5754718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36" b="0" i="0" u="none" strike="noStrike">
                <a:solidFill>
                  <a:srgbClr val="5A6B5E"/>
                </a:solidFill>
                <a:latin typeface="Embedded default"/>
              </a:rPr>
              <a:t>End-to-end encryption for all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36" b="0" i="0" u="none" strike="noStrike">
                <a:solidFill>
                  <a:srgbClr val="5A6B5E"/>
                </a:solidFill>
                <a:latin typeface="Embedded default"/>
              </a:rPr>
              <a:t>traffic and payment flows.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4687" y="3112717"/>
            <a:ext cx="7082972" cy="452876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89142" y="3693890"/>
            <a:ext cx="812800" cy="812498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0566400" y="3907979"/>
            <a:ext cx="399933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48" b="0" i="0" u="none" strike="noStrike">
                <a:solidFill>
                  <a:srgbClr val="1A3C2A"/>
                </a:solidFill>
                <a:latin typeface="Embedded default"/>
              </a:rPr>
              <a:t>PCI-DSS Compliance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21372" y="5552021"/>
            <a:ext cx="6366737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54" b="0" i="0" u="none" strike="noStrike">
                <a:solidFill>
                  <a:srgbClr val="5A6B5E"/>
                </a:solidFill>
                <a:latin typeface="Embedded default"/>
              </a:rPr>
              <a:t>Secure payment processing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54" b="0" i="0" u="none" strike="noStrike">
                <a:solidFill>
                  <a:srgbClr val="5A6B5E"/>
                </a:solidFill>
                <a:latin typeface="Embedded default"/>
              </a:rPr>
              <a:t>that meets industry standards.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39885" y="3112717"/>
            <a:ext cx="7082972" cy="452876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604343" y="3693890"/>
            <a:ext cx="812800" cy="812498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17881601" y="3907979"/>
            <a:ext cx="4643347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58" b="0" i="0" u="none" strike="noStrike">
                <a:solidFill>
                  <a:srgbClr val="1A3C2A"/>
                </a:solidFill>
                <a:latin typeface="Embedded default"/>
              </a:rPr>
              <a:t>Regular Security Audits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836572" y="5290757"/>
            <a:ext cx="6295798" cy="15675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Penetration testing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vulnerability scanning on a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fixed cadence.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9486" y="7990417"/>
            <a:ext cx="7082972" cy="4528760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73943" y="8570386"/>
            <a:ext cx="812800" cy="812498"/>
          </a:xfrm>
          <a:prstGeom prst="rect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251200" y="8784474"/>
            <a:ext cx="2910568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63" b="0" i="0" u="none" strike="noStrike">
                <a:solidFill>
                  <a:srgbClr val="1A3C2A"/>
                </a:solidFill>
                <a:latin typeface="Embedded default"/>
              </a:rPr>
              <a:t>Access Control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206172" y="10428517"/>
            <a:ext cx="6511743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Role-based permissions, MFA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300" b="0" i="0" u="none" strike="noStrike">
                <a:solidFill>
                  <a:srgbClr val="5A6B5E"/>
                </a:solidFill>
                <a:latin typeface="Embedded default"/>
              </a:rPr>
              <a:t>for admin and staff accounts.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4687" y="7990417"/>
            <a:ext cx="7082972" cy="452876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289142" y="8570386"/>
            <a:ext cx="812800" cy="81249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10566400" y="8784474"/>
            <a:ext cx="3482249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79" b="0" i="0" u="none" strike="noStrike">
                <a:solidFill>
                  <a:srgbClr val="1A3C2A"/>
                </a:solidFill>
                <a:latin typeface="Embedded default"/>
              </a:rPr>
              <a:t>Privacy by Design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521371" y="10428517"/>
            <a:ext cx="6539215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33" b="0" i="0" u="none" strike="noStrike">
                <a:solidFill>
                  <a:srgbClr val="5A6B5E"/>
                </a:solidFill>
                <a:latin typeface="Embedded default"/>
              </a:rPr>
              <a:t>GDPR / CCPA aligned data practices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33" b="0" i="0" u="none" strike="noStrike">
                <a:solidFill>
                  <a:srgbClr val="5A6B5E"/>
                </a:solidFill>
                <a:latin typeface="Embedded default"/>
              </a:rPr>
              <a:t>and clear customer consent.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39885" y="7990417"/>
            <a:ext cx="7082972" cy="452876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604343" y="8570386"/>
            <a:ext cx="812800" cy="812498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17881601" y="8784474"/>
            <a:ext cx="4266746" cy="52251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66" b="0" i="0" u="none" strike="noStrike">
                <a:solidFill>
                  <a:srgbClr val="1A3C2A"/>
                </a:solidFill>
                <a:latin typeface="Embedded default"/>
              </a:rPr>
              <a:t>Backup &amp; Monitoring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6836572" y="10428517"/>
            <a:ext cx="6119843" cy="104502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27" b="0" i="0" u="none" strike="noStrike">
                <a:solidFill>
                  <a:srgbClr val="5A6B5E"/>
                </a:solidFill>
                <a:latin typeface="Embedded default"/>
              </a:rPr>
              <a:t>Real-time threat detection and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27" b="0" i="0" u="none" strike="noStrike">
                <a:solidFill>
                  <a:srgbClr val="5A6B5E"/>
                </a:solidFill>
                <a:latin typeface="Embedded default"/>
              </a:rPr>
              <a:t>encrypted, tested backups.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3943" y="1196519"/>
            <a:ext cx="2167451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391" b="0" i="0" u="none" strike="noStrike">
                <a:solidFill>
                  <a:srgbClr val="4A7C59"/>
                </a:solidFill>
                <a:latin typeface="Embedded default"/>
              </a:rPr>
              <a:t>NEXT STEPS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41715" y="1836362"/>
            <a:ext cx="13022791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0" b="0" i="0" u="none" strike="noStrike" dirty="0">
                <a:solidFill>
                  <a:srgbClr val="1A3C2A"/>
                </a:solidFill>
                <a:latin typeface="Embedded default"/>
              </a:rPr>
              <a:t>Bringing VerdeMode Online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 dirty="0">
                <a:latin typeface="Embedded default"/>
              </a:rPr>
              <a:t> 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3345243"/>
            <a:ext cx="1161143" cy="116114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171738" y="3616181"/>
            <a:ext cx="30079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03" b="0" i="0" u="none" strike="noStrike">
                <a:solidFill>
                  <a:srgbClr val="FFFFFF"/>
                </a:solidFill>
                <a:latin typeface="Embedded default"/>
              </a:rPr>
              <a:t>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599543" y="3383643"/>
            <a:ext cx="5073846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676" b="0" i="0" u="none" strike="noStrike">
                <a:solidFill>
                  <a:srgbClr val="1A3C2A"/>
                </a:solidFill>
                <a:latin typeface="Embedded default"/>
              </a:rPr>
              <a:t>Finalise brand assets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99543" y="4118736"/>
            <a:ext cx="12838490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40" b="0" i="0" u="none" strike="noStrike">
                <a:solidFill>
                  <a:srgbClr val="5A6B5E"/>
                </a:solidFill>
                <a:latin typeface="Embedded default"/>
              </a:rPr>
              <a:t>Approve logo, colour system and brand story for all channels.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5086650"/>
            <a:ext cx="1161143" cy="1161143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2171738" y="5357281"/>
            <a:ext cx="30079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03" b="0" i="0" u="none" strike="noStrike">
                <a:solidFill>
                  <a:srgbClr val="FFFFFF"/>
                </a:solidFill>
                <a:latin typeface="Embedded default"/>
              </a:rPr>
              <a:t>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599543" y="5125062"/>
            <a:ext cx="674090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934" b="0" i="0" u="none" strike="noStrike">
                <a:solidFill>
                  <a:srgbClr val="1A3C2A"/>
                </a:solidFill>
                <a:latin typeface="Embedded default"/>
              </a:rPr>
              <a:t>Build the digital foundation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599543" y="5861052"/>
            <a:ext cx="12986975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48" b="0" i="0" u="none" strike="noStrike">
                <a:solidFill>
                  <a:srgbClr val="5A6B5E"/>
                </a:solidFill>
                <a:latin typeface="Embedded default"/>
              </a:rPr>
              <a:t>Launch website + e-commerce on secure cloud infrastructure.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6828979"/>
            <a:ext cx="1161143" cy="1161143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2171738" y="7099904"/>
            <a:ext cx="30079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03" b="0" i="0" u="none" strike="noStrike">
                <a:solidFill>
                  <a:srgbClr val="FFFFFF"/>
                </a:solidFill>
                <a:latin typeface="Embedded default"/>
              </a:rPr>
              <a:t>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99543" y="6867379"/>
            <a:ext cx="5845825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50" b="0" i="0" u="none" strike="noStrike">
                <a:solidFill>
                  <a:srgbClr val="1A3C2A"/>
                </a:solidFill>
                <a:latin typeface="Embedded default"/>
              </a:rPr>
              <a:t>Activate social channels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99542" y="7602460"/>
            <a:ext cx="12179179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40" b="0" i="0" u="none" strike="noStrike">
                <a:solidFill>
                  <a:srgbClr val="5A6B5E"/>
                </a:solidFill>
                <a:latin typeface="Embedded default"/>
              </a:rPr>
              <a:t>Seed Instagram, Pinterest and TikTok with launch content.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8570386"/>
            <a:ext cx="1161143" cy="1161143"/>
          </a:xfrm>
          <a:prstGeom prst="rect">
            <a:avLst/>
          </a:prstGeom>
        </p:spPr>
      </p:pic>
      <p:sp>
        <p:nvSpPr>
          <p:cNvPr id="20" name="TextBox 20"/>
          <p:cNvSpPr txBox="1"/>
          <p:nvPr/>
        </p:nvSpPr>
        <p:spPr>
          <a:xfrm>
            <a:off x="2171738" y="8841323"/>
            <a:ext cx="30079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03" b="0" i="0" u="none" strike="noStrike">
                <a:solidFill>
                  <a:srgbClr val="FFFFFF"/>
                </a:solidFill>
                <a:latin typeface="Embedded default"/>
              </a:rPr>
              <a:t>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599543" y="8608786"/>
            <a:ext cx="8635032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71" b="0" i="0" u="none" strike="noStrike">
                <a:solidFill>
                  <a:srgbClr val="1A3C2A"/>
                </a:solidFill>
                <a:latin typeface="Embedded default"/>
              </a:rPr>
              <a:t>Implement SEO &amp; content calendar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99543" y="9343878"/>
            <a:ext cx="11604368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70" b="0" i="0" u="none" strike="noStrike">
                <a:solidFill>
                  <a:srgbClr val="5A6B5E"/>
                </a:solidFill>
                <a:latin typeface="Embedded default"/>
              </a:rPr>
              <a:t>Publish pillar content and begin organic growth engine.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14" y="10311793"/>
            <a:ext cx="1161143" cy="1161143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171738" y="10582423"/>
            <a:ext cx="300793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703" b="0" i="0" u="none" strike="noStrike">
                <a:solidFill>
                  <a:srgbClr val="FFFFFF"/>
                </a:solidFill>
                <a:latin typeface="Embedded default"/>
              </a:rPr>
              <a:t>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99543" y="10350205"/>
            <a:ext cx="6531565" cy="6192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813" b="0" i="0" u="none" strike="noStrike">
                <a:solidFill>
                  <a:srgbClr val="1A3C2A"/>
                </a:solidFill>
                <a:latin typeface="Embedded default"/>
              </a:rPr>
              <a:t>Hardened security posture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99543" y="11086195"/>
            <a:ext cx="12155185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283" b="0" i="0" u="none" strike="noStrike">
                <a:solidFill>
                  <a:srgbClr val="5A6B5E"/>
                </a:solidFill>
                <a:latin typeface="Embedded default"/>
              </a:rPr>
              <a:t>Complete audits, enable MFA and continuous monitoring.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default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344272"/>
            <a:ext cx="23222857" cy="13027456"/>
          </a:xfrm>
          <a:prstGeom prst="rect">
            <a:avLst/>
          </a:prstGeom>
          <a:effectLst>
            <a:outerShdw blurRad="6796933" dist="755214" dir="5400000" algn="ctr">
              <a:srgbClr val="1A3C2A">
                <a:alpha val="7843"/>
              </a:srgbClr>
            </a:outerShdw>
          </a:effec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6285" y="1632857"/>
            <a:ext cx="11611429" cy="3918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46971" y="3345243"/>
            <a:ext cx="2090057" cy="209005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438885" y="5851674"/>
            <a:ext cx="7505927" cy="16836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666" b="0" i="0" u="none" strike="noStrike">
                <a:solidFill>
                  <a:srgbClr val="F7F3E9"/>
                </a:solidFill>
                <a:latin typeface="Embedded default"/>
              </a:rPr>
              <a:t>Thank You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15561" y="7806272"/>
            <a:ext cx="6152878" cy="81280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5079" b="0" i="0" u="none" strike="noStrike">
                <a:solidFill>
                  <a:srgbClr val="C4A35A"/>
                </a:solidFill>
                <a:latin typeface="Embedded default"/>
              </a:rPr>
              <a:t>Style with Purpose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7103" y="10912019"/>
            <a:ext cx="11469794" cy="54186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6" b="0" i="0" u="none" strike="noStrike" dirty="0">
                <a:solidFill>
                  <a:srgbClr val="7BA888"/>
                </a:solidFill>
                <a:latin typeface="Embedded default"/>
              </a:rPr>
              <a:t>VerdeMode Studio </a:t>
            </a:r>
            <a:r>
              <a:rPr lang="en-US" sz="3556" b="0" i="0" u="none" strike="noStrike" dirty="0">
                <a:solidFill>
                  <a:srgbClr val="7BA888"/>
                </a:solidFill>
                <a:latin typeface="Embedded Advent Pro"/>
              </a:rPr>
              <a:t>· Online Presence Strategy · 2026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9939</TotalTime>
  <Words>1848</Words>
  <Application>Microsoft Office PowerPoint</Application>
  <PresentationFormat>Custom</PresentationFormat>
  <Paragraphs>589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Embedded Advent Pro</vt:lpstr>
      <vt:lpstr>Embedded default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Michael Asiedu</cp:lastModifiedBy>
  <cp:revision>3</cp:revision>
  <dcterms:created xsi:type="dcterms:W3CDTF">2006-08-16T00:00:00Z</dcterms:created>
  <dcterms:modified xsi:type="dcterms:W3CDTF">2026-08-06T13:03:58Z</dcterms:modified>
</cp:coreProperties>
</file>