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4"/>
  </p:handout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71" r:id="rId10"/>
    <p:sldId id="268" r:id="rId11"/>
    <p:sldId id="269" r:id="rId12"/>
    <p:sldId id="270" r:id="rId13"/>
    <p:sldId id="257" r:id="rId14"/>
    <p:sldId id="258" r:id="rId15"/>
    <p:sldId id="277" r:id="rId16"/>
    <p:sldId id="272" r:id="rId17"/>
    <p:sldId id="273" r:id="rId18"/>
    <p:sldId id="275" r:id="rId19"/>
    <p:sldId id="274" r:id="rId20"/>
    <p:sldId id="276" r:id="rId21"/>
    <p:sldId id="280" r:id="rId22"/>
    <p:sldId id="281" r:id="rId23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ED50A"/>
    <a:srgbClr val="5082E8"/>
    <a:srgbClr val="C0A582"/>
    <a:srgbClr val="564C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91CDBA-2764-475E-B608-DE78FB781094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475BE0-08EA-4154-94F5-28F318FA27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975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FAE41-FEBE-098F-D928-065440AC73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13EAE9-23F2-B630-6B14-5A55A3C9F8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D22E2-6B32-C519-0B64-9E2D19242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3823EE-E3C3-A5A4-FE52-410389A04B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183B0-8106-A09C-1D97-7578858D7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398962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01226-ED6C-653B-5E65-C8D083ADB5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48472-2012-781B-61B3-B2B3DABCD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51653-81A9-DD1F-CC36-29E613294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39F38-2702-985F-4EC8-9F335D468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564B3-EC98-EA27-F2E1-887FC106A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62369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1EDF51-42CC-200B-7A79-63D593314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50EE1A-37E5-29D1-CD23-6A202FFB4F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23EAA-496D-7144-CE35-7B009AC96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0BA47-0F28-8469-EB99-A8533AD28D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8BE190-FA6B-C18B-2883-08D1D93D2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21446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A5ABB-1065-22B3-3A23-621C4A66F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52C9DA-94AD-C2A1-9BD1-666B4921FA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30BE25-A5E6-C7B4-F044-F81B0163E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2790D-B742-8F9E-E88B-512EB17A2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8DBC5F-1EF1-1EC4-7901-A6833B661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46C11D-D8CA-88ED-8FCC-85347CB2C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17619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9E922-7AAC-C92E-B69E-A22A3AA9FB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F8418-4490-6954-8A09-D9BAAF5F17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6BCBE7-6DBB-A0FB-BACF-4932780AD3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E72771-D26B-1243-63C1-0642F593B8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04DA59-F99A-3599-67B9-9BB0D6DBF9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B76A7E-BE8D-FB39-EEB3-39F133360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4B7F71-4DC1-5D97-6F8F-9F3FD2CF19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3D342F-26A6-891A-09E1-B1D388A74C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2783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1373A-8DC4-AC94-9777-19B2C2D07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10EED2-3330-5170-C605-F3CC66387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B14524-ED7C-69FE-E85F-29EB93CE9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6C1E71-1EF3-AF7B-BA7D-AAF7FACAA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1327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B55B0B-9A2E-4181-AE4E-367AC3A97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DD9C48-8897-96F5-B711-D10DC3E9E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4E039C-BF3F-FAAB-62ED-B0FE3C675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89510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E809B-3894-777A-287F-FFA6F652A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A3A1D-12CE-945D-F2C8-03C209DE36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F135B6-ED9D-1000-4DE4-6E9E33A71C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238909-3147-D7FB-14E9-39AA178DD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4CA2F-B810-2ACF-25B3-7549880AD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15FDDC-629D-8747-B9E4-E1F3C2B30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8519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B5EF6-9702-9A32-549E-BA3BE21DC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A2DF8D-D333-C407-555E-FC237ECD1C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F0C178-5478-2CB1-8502-1A12D2FA6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E2DAE9-AD91-5513-BF8E-79D1E8CD6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27D8ED-1C28-C829-8F56-42A860866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CB4ED1-67AF-445D-2965-3E1CA577C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11805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686A8-9E46-3964-5E19-D02110B39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9FFCAD-2747-07F4-0FD6-3DC3C621D1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3CACFF-2992-4900-8F00-DB9D00EEF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FF39B-E114-0804-56B8-400445C2B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7E4EE-2CB2-EA31-F81C-930B761F9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75006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CCBA52-3043-0DD3-D3FC-298A902145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59984F-C1A8-0152-3412-DE03C6EEAF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78653-5989-AE86-F8F8-4619D38F5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27BC9-EF02-E6D6-4B83-58A2EE5D3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C3869-208C-8311-6198-A83CB50F79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9245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26F4A5-0FF6-55C2-07CB-E3E39D71C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B1C7B-2573-468C-FF04-638313C744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2D38B7-BF89-008A-11A7-F2D22F59AE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2D36040-5C0D-4BD6-9222-7DF008CA7225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507697-50D9-CD81-A506-1B3FF0274C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9CCA1-7FA0-46E7-6E9E-18901153C7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FD6FC65-985F-4BA1-A116-10628625873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46046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12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svg"/><Relationship Id="rId11" Type="http://schemas.openxmlformats.org/officeDocument/2006/relationships/image" Target="../media/image4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microsoft.com/office/2007/relationships/hdphoto" Target="../media/hdphoto1.wdp"/><Relationship Id="rId9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9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2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F6E72F1-3E86-CD0D-3C38-43EFBC4C5CA5}"/>
              </a:ext>
            </a:extLst>
          </p:cNvPr>
          <p:cNvSpPr/>
          <p:nvPr/>
        </p:nvSpPr>
        <p:spPr>
          <a:xfrm>
            <a:off x="2900517" y="983226"/>
            <a:ext cx="5830529" cy="1858297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8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Nod y wers:</a:t>
            </a:r>
          </a:p>
          <a:p>
            <a:pPr algn="ctr"/>
            <a:r>
              <a:rPr lang="cy-GB" sz="48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Enwch y siâp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347CD62-2983-B97A-40D3-FF3698AF4DB1}"/>
              </a:ext>
            </a:extLst>
          </p:cNvPr>
          <p:cNvSpPr/>
          <p:nvPr/>
        </p:nvSpPr>
        <p:spPr>
          <a:xfrm>
            <a:off x="2482645" y="5712542"/>
            <a:ext cx="6867832" cy="712840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Dydd Gwener, y pumed ar hugain o Hydref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D77395B-4DAE-F264-9DE0-B3E11E70306F}"/>
              </a:ext>
            </a:extLst>
          </p:cNvPr>
          <p:cNvSpPr/>
          <p:nvPr/>
        </p:nvSpPr>
        <p:spPr>
          <a:xfrm>
            <a:off x="3381375" y="3631177"/>
            <a:ext cx="5082971" cy="1648747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Ffocws patrwm:</a:t>
            </a:r>
          </a:p>
          <a:p>
            <a:pPr algn="ctr"/>
            <a:r>
              <a:rPr lang="cy-GB" sz="4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Pa siâp ydy’r...?</a:t>
            </a:r>
          </a:p>
        </p:txBody>
      </p:sp>
    </p:spTree>
    <p:extLst>
      <p:ext uri="{BB962C8B-B14F-4D97-AF65-F5344CB8AC3E}">
        <p14:creationId xmlns:p14="http://schemas.microsoft.com/office/powerpoint/2010/main" val="1725021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6" name="Picture 5" descr="A cartoon character holding a drill&#10;&#10;Description automatically generated">
            <a:extLst>
              <a:ext uri="{FF2B5EF4-FFF2-40B4-BE49-F238E27FC236}">
                <a16:creationId xmlns:a16="http://schemas.microsoft.com/office/drawing/2014/main" id="{56F9F016-AB65-DEB8-928E-ED9ED50DEF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56344"/>
            <a:ext cx="9658349" cy="6696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90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358FF7D4-3303-5921-13B4-933BFA71043C}"/>
              </a:ext>
            </a:extLst>
          </p:cNvPr>
          <p:cNvGrpSpPr/>
          <p:nvPr/>
        </p:nvGrpSpPr>
        <p:grpSpPr>
          <a:xfrm>
            <a:off x="3766063" y="644115"/>
            <a:ext cx="6769507" cy="5864835"/>
            <a:chOff x="1798140" y="1843209"/>
            <a:chExt cx="2051036" cy="1473744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26125771-0A0C-A9BA-C305-9F91C3309FB5}"/>
                </a:ext>
              </a:extLst>
            </p:cNvPr>
            <p:cNvSpPr/>
            <p:nvPr/>
          </p:nvSpPr>
          <p:spPr>
            <a:xfrm>
              <a:off x="1798140" y="1843209"/>
              <a:ext cx="1297860" cy="1081549"/>
            </a:xfrm>
            <a:prstGeom prst="ellipse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6810858-4BC1-93F3-5AE5-89815B9B351B}"/>
                </a:ext>
              </a:extLst>
            </p:cNvPr>
            <p:cNvSpPr txBox="1"/>
            <p:nvPr/>
          </p:nvSpPr>
          <p:spPr>
            <a:xfrm>
              <a:off x="2128527" y="3061732"/>
              <a:ext cx="1720649" cy="255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Comic Sans MS" panose="030F0702030302020204" pitchFamily="66" charset="0"/>
                  <a:cs typeface="Dreaming Outloud Pro" panose="03050502040302030504" pitchFamily="66" charset="0"/>
                </a:rPr>
                <a:t>cylch</a:t>
              </a:r>
              <a:r>
                <a:rPr lang="cy-GB" sz="2800" b="1" dirty="0">
                  <a:latin typeface="Comic Sans MS" panose="030F0702030302020204" pitchFamily="66" charset="0"/>
                  <a:cs typeface="Dreaming Outloud Pro" panose="03050502040302030504" pitchFamily="66" charset="0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296642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01E37869-ECE9-9875-25BC-8E6FCEA09766}"/>
              </a:ext>
            </a:extLst>
          </p:cNvPr>
          <p:cNvGrpSpPr/>
          <p:nvPr/>
        </p:nvGrpSpPr>
        <p:grpSpPr>
          <a:xfrm>
            <a:off x="3018503" y="629266"/>
            <a:ext cx="6912076" cy="5887577"/>
            <a:chOff x="2724869" y="1657857"/>
            <a:chExt cx="2309324" cy="1901739"/>
          </a:xfrm>
        </p:grpSpPr>
        <p:sp>
          <p:nvSpPr>
            <p:cNvPr id="7" name="Isosceles Triangle 6">
              <a:extLst>
                <a:ext uri="{FF2B5EF4-FFF2-40B4-BE49-F238E27FC236}">
                  <a16:creationId xmlns:a16="http://schemas.microsoft.com/office/drawing/2014/main" id="{C8A47B4E-92D0-F3FE-7387-799862627987}"/>
                </a:ext>
              </a:extLst>
            </p:cNvPr>
            <p:cNvSpPr/>
            <p:nvPr/>
          </p:nvSpPr>
          <p:spPr>
            <a:xfrm>
              <a:off x="2724869" y="1657857"/>
              <a:ext cx="2068352" cy="1524434"/>
            </a:xfrm>
            <a:prstGeom prst="triangle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D50B05E-AB66-0A50-52E0-03BE04AE4A7D}"/>
                </a:ext>
              </a:extLst>
            </p:cNvPr>
            <p:cNvSpPr txBox="1"/>
            <p:nvPr/>
          </p:nvSpPr>
          <p:spPr>
            <a:xfrm>
              <a:off x="3313544" y="3231528"/>
              <a:ext cx="1720649" cy="3280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Comic Sans MS" panose="030F0702030302020204" pitchFamily="66" charset="0"/>
                  <a:cs typeface="Dreaming Outloud Pro" panose="03050502040302030504" pitchFamily="66" charset="0"/>
                </a:rPr>
                <a:t>triongl</a:t>
              </a:r>
              <a:r>
                <a:rPr lang="cy-GB" sz="2800" b="1" dirty="0">
                  <a:latin typeface="Comic Sans MS" panose="030F0702030302020204" pitchFamily="66" charset="0"/>
                  <a:cs typeface="Dreaming Outloud Pro" panose="03050502040302030504" pitchFamily="66" charset="0"/>
                </a:rPr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90217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E0A66E23-690F-9E80-8F79-0A0DE924E22E}"/>
              </a:ext>
            </a:extLst>
          </p:cNvPr>
          <p:cNvGrpSpPr/>
          <p:nvPr/>
        </p:nvGrpSpPr>
        <p:grpSpPr>
          <a:xfrm>
            <a:off x="2048490" y="1090472"/>
            <a:ext cx="7796979" cy="5391276"/>
            <a:chOff x="4726211" y="1407953"/>
            <a:chExt cx="2855059" cy="2873272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06853C3-6142-36CE-DABB-6BA09860A34A}"/>
                </a:ext>
              </a:extLst>
            </p:cNvPr>
            <p:cNvSpPr/>
            <p:nvPr/>
          </p:nvSpPr>
          <p:spPr>
            <a:xfrm>
              <a:off x="4726211" y="1407953"/>
              <a:ext cx="2855059" cy="1835334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2F970ED9-8277-DFDE-749B-2D3ED582CA34}"/>
                </a:ext>
              </a:extLst>
            </p:cNvPr>
            <p:cNvSpPr txBox="1"/>
            <p:nvPr/>
          </p:nvSpPr>
          <p:spPr>
            <a:xfrm>
              <a:off x="5641001" y="3739929"/>
              <a:ext cx="1720649" cy="5412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Comic Sans MS" panose="030F0702030302020204" pitchFamily="66" charset="0"/>
                  <a:cs typeface="Dreaming Outloud Pro" panose="03050502040302030504" pitchFamily="66" charset="0"/>
                </a:rPr>
                <a:t>petryal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94083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64360D5B-C291-E669-BECC-3BD84B6D6707}"/>
              </a:ext>
            </a:extLst>
          </p:cNvPr>
          <p:cNvGrpSpPr/>
          <p:nvPr/>
        </p:nvGrpSpPr>
        <p:grpSpPr>
          <a:xfrm>
            <a:off x="3587236" y="934840"/>
            <a:ext cx="4428205" cy="5670809"/>
            <a:chOff x="7093967" y="928140"/>
            <a:chExt cx="4428205" cy="5670809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09BC4C58-081D-5C7E-C8B6-3EFC4030EE94}"/>
                </a:ext>
              </a:extLst>
            </p:cNvPr>
            <p:cNvSpPr/>
            <p:nvPr/>
          </p:nvSpPr>
          <p:spPr>
            <a:xfrm>
              <a:off x="7093967" y="928140"/>
              <a:ext cx="4428205" cy="4069779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7E980022-9B5A-C4FB-F8B2-827E572BE2D3}"/>
                </a:ext>
              </a:extLst>
            </p:cNvPr>
            <p:cNvSpPr txBox="1"/>
            <p:nvPr/>
          </p:nvSpPr>
          <p:spPr>
            <a:xfrm>
              <a:off x="8100546" y="5583286"/>
              <a:ext cx="2556387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Comic Sans MS" panose="030F0702030302020204" pitchFamily="66" charset="0"/>
                  <a:cs typeface="Dreaming Outloud Pro" panose="03050502040302030504" pitchFamily="66" charset="0"/>
                </a:rPr>
                <a:t>sgwâr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7564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D9DD9A3-167A-4966-98B7-DFE9C219E80E}"/>
              </a:ext>
            </a:extLst>
          </p:cNvPr>
          <p:cNvGrpSpPr/>
          <p:nvPr/>
        </p:nvGrpSpPr>
        <p:grpSpPr>
          <a:xfrm>
            <a:off x="3559279" y="766917"/>
            <a:ext cx="4680154" cy="5563909"/>
            <a:chOff x="8259098" y="-200785"/>
            <a:chExt cx="4680154" cy="5563909"/>
          </a:xfrm>
        </p:grpSpPr>
        <p:sp>
          <p:nvSpPr>
            <p:cNvPr id="3" name="Pentagon 2">
              <a:extLst>
                <a:ext uri="{FF2B5EF4-FFF2-40B4-BE49-F238E27FC236}">
                  <a16:creationId xmlns:a16="http://schemas.microsoft.com/office/drawing/2014/main" id="{0BCD71AD-5411-C89E-058C-5C32FA4300E4}"/>
                </a:ext>
              </a:extLst>
            </p:cNvPr>
            <p:cNvSpPr/>
            <p:nvPr/>
          </p:nvSpPr>
          <p:spPr>
            <a:xfrm>
              <a:off x="8259098" y="-200785"/>
              <a:ext cx="4680154" cy="4097728"/>
            </a:xfrm>
            <a:prstGeom prst="pentagon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648DACA-BF0F-F434-9A78-78B6556FE01B}"/>
                </a:ext>
              </a:extLst>
            </p:cNvPr>
            <p:cNvSpPr txBox="1"/>
            <p:nvPr/>
          </p:nvSpPr>
          <p:spPr>
            <a:xfrm>
              <a:off x="8916624" y="4347461"/>
              <a:ext cx="3570343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Comic Sans MS" panose="030F0702030302020204" pitchFamily="66" charset="0"/>
                  <a:cs typeface="Dreaming Outloud Pro" panose="03050502040302030504" pitchFamily="66" charset="0"/>
                </a:rPr>
                <a:t>pentagon 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866838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Hexagon 2">
            <a:extLst>
              <a:ext uri="{FF2B5EF4-FFF2-40B4-BE49-F238E27FC236}">
                <a16:creationId xmlns:a16="http://schemas.microsoft.com/office/drawing/2014/main" id="{19820D27-F081-2F4C-9929-D5CC920DA225}"/>
              </a:ext>
            </a:extLst>
          </p:cNvPr>
          <p:cNvSpPr/>
          <p:nvPr/>
        </p:nvSpPr>
        <p:spPr>
          <a:xfrm>
            <a:off x="3723592" y="1038226"/>
            <a:ext cx="4383953" cy="3800150"/>
          </a:xfrm>
          <a:prstGeom prst="hexagon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6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94F3BE-D95B-167D-4B8E-0A3079D2E02C}"/>
              </a:ext>
            </a:extLst>
          </p:cNvPr>
          <p:cNvSpPr txBox="1"/>
          <p:nvPr/>
        </p:nvSpPr>
        <p:spPr>
          <a:xfrm>
            <a:off x="4446404" y="5367488"/>
            <a:ext cx="402309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b="1" dirty="0">
                <a:latin typeface="Comic Sans MS" panose="030F0702030302020204" pitchFamily="66" charset="0"/>
                <a:cs typeface="Dreaming Outloud Pro" panose="03050502040302030504" pitchFamily="66" charset="0"/>
              </a:rPr>
              <a:t>hecsagon </a:t>
            </a:r>
          </a:p>
        </p:txBody>
      </p:sp>
    </p:spTree>
    <p:extLst>
      <p:ext uri="{BB962C8B-B14F-4D97-AF65-F5344CB8AC3E}">
        <p14:creationId xmlns:p14="http://schemas.microsoft.com/office/powerpoint/2010/main" val="2559024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Picture 2" descr="A black octagon with white lines&#10;&#10;Description automatically generated">
            <a:extLst>
              <a:ext uri="{FF2B5EF4-FFF2-40B4-BE49-F238E27FC236}">
                <a16:creationId xmlns:a16="http://schemas.microsoft.com/office/drawing/2014/main" id="{6A8BBA4E-1F8B-1150-2695-5004DA6E7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25" t="10734" r="10088" b="2571"/>
          <a:stretch/>
        </p:blipFill>
        <p:spPr>
          <a:xfrm>
            <a:off x="3660824" y="720596"/>
            <a:ext cx="4706428" cy="50820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D695478-638D-F10D-6F65-B0B6F9EA5FEB}"/>
              </a:ext>
            </a:extLst>
          </p:cNvPr>
          <p:cNvSpPr txBox="1"/>
          <p:nvPr/>
        </p:nvSpPr>
        <p:spPr>
          <a:xfrm>
            <a:off x="4687058" y="5701150"/>
            <a:ext cx="30509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b="1" dirty="0">
                <a:latin typeface="Comic Sans MS" panose="030F0702030302020204" pitchFamily="66" charset="0"/>
                <a:cs typeface="Dreaming Outloud Pro" panose="03050502040302030504" pitchFamily="66" charset="0"/>
              </a:rPr>
              <a:t>octagon  </a:t>
            </a:r>
          </a:p>
        </p:txBody>
      </p:sp>
    </p:spTree>
    <p:extLst>
      <p:ext uri="{BB962C8B-B14F-4D97-AF65-F5344CB8AC3E}">
        <p14:creationId xmlns:p14="http://schemas.microsoft.com/office/powerpoint/2010/main" val="3374636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4FB98D36-7352-0B63-C48E-23D8E660DD51}"/>
              </a:ext>
            </a:extLst>
          </p:cNvPr>
          <p:cNvGrpSpPr/>
          <p:nvPr/>
        </p:nvGrpSpPr>
        <p:grpSpPr>
          <a:xfrm>
            <a:off x="3181495" y="2100487"/>
            <a:ext cx="5293912" cy="4331541"/>
            <a:chOff x="4381031" y="3722809"/>
            <a:chExt cx="5293912" cy="4331541"/>
          </a:xfrm>
        </p:grpSpPr>
        <p:pic>
          <p:nvPicPr>
            <p:cNvPr id="3" name="Picture 2" descr="A black and white image of a half moon&#10;&#10;Description automatically generated">
              <a:extLst>
                <a:ext uri="{FF2B5EF4-FFF2-40B4-BE49-F238E27FC236}">
                  <a16:creationId xmlns:a16="http://schemas.microsoft.com/office/drawing/2014/main" id="{3149AFB4-3F73-D894-C9A6-F4DA25B7DAB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39211"/>
            <a:stretch/>
          </p:blipFill>
          <p:spPr>
            <a:xfrm>
              <a:off x="4381031" y="3722809"/>
              <a:ext cx="5225086" cy="3176250"/>
            </a:xfrm>
            <a:prstGeom prst="rect">
              <a:avLst/>
            </a:prstGeom>
          </p:spPr>
        </p:pic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26F5BEF-B6A7-C4BC-C441-2CEE1AA2AE88}"/>
                </a:ext>
              </a:extLst>
            </p:cNvPr>
            <p:cNvSpPr txBox="1"/>
            <p:nvPr/>
          </p:nvSpPr>
          <p:spPr>
            <a:xfrm>
              <a:off x="4604727" y="7038687"/>
              <a:ext cx="507021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hanner cylch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099790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3" name="Heart 2">
            <a:extLst>
              <a:ext uri="{FF2B5EF4-FFF2-40B4-BE49-F238E27FC236}">
                <a16:creationId xmlns:a16="http://schemas.microsoft.com/office/drawing/2014/main" id="{A4FF68EE-D1B7-DD9E-D48D-5A220DF0CEB6}"/>
              </a:ext>
            </a:extLst>
          </p:cNvPr>
          <p:cNvSpPr/>
          <p:nvPr/>
        </p:nvSpPr>
        <p:spPr>
          <a:xfrm>
            <a:off x="3470787" y="855407"/>
            <a:ext cx="4549398" cy="4035856"/>
          </a:xfrm>
          <a:prstGeom prst="hear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56195D-2B62-70BB-E9EF-A47A7B3B1D9D}"/>
              </a:ext>
            </a:extLst>
          </p:cNvPr>
          <p:cNvSpPr txBox="1"/>
          <p:nvPr/>
        </p:nvSpPr>
        <p:spPr>
          <a:xfrm>
            <a:off x="4768646" y="5637187"/>
            <a:ext cx="22879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6000" b="1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calon </a:t>
            </a:r>
          </a:p>
        </p:txBody>
      </p:sp>
    </p:spTree>
    <p:extLst>
      <p:ext uri="{BB962C8B-B14F-4D97-AF65-F5344CB8AC3E}">
        <p14:creationId xmlns:p14="http://schemas.microsoft.com/office/powerpoint/2010/main" val="270102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C96A5142-19A6-6FCD-A25F-3225C807124D}"/>
              </a:ext>
            </a:extLst>
          </p:cNvPr>
          <p:cNvGrpSpPr/>
          <p:nvPr/>
        </p:nvGrpSpPr>
        <p:grpSpPr>
          <a:xfrm>
            <a:off x="3438833" y="714814"/>
            <a:ext cx="4564626" cy="5983875"/>
            <a:chOff x="8236975" y="3172879"/>
            <a:chExt cx="4564626" cy="5983875"/>
          </a:xfrm>
        </p:grpSpPr>
        <p:sp>
          <p:nvSpPr>
            <p:cNvPr id="3" name="Star: 5 Points 2">
              <a:extLst>
                <a:ext uri="{FF2B5EF4-FFF2-40B4-BE49-F238E27FC236}">
                  <a16:creationId xmlns:a16="http://schemas.microsoft.com/office/drawing/2014/main" id="{1FD05D0C-9844-0CA8-E433-79BDB8C0D650}"/>
                </a:ext>
              </a:extLst>
            </p:cNvPr>
            <p:cNvSpPr/>
            <p:nvPr/>
          </p:nvSpPr>
          <p:spPr>
            <a:xfrm>
              <a:off x="8236975" y="3172879"/>
              <a:ext cx="4564626" cy="4604437"/>
            </a:xfrm>
            <a:prstGeom prst="star5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AE72540-AFA9-1A03-8211-7F732A1B5246}"/>
                </a:ext>
              </a:extLst>
            </p:cNvPr>
            <p:cNvSpPr txBox="1"/>
            <p:nvPr/>
          </p:nvSpPr>
          <p:spPr>
            <a:xfrm>
              <a:off x="9665111" y="8141091"/>
              <a:ext cx="2610466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y-GB" sz="6000" b="1" dirty="0"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seren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38679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-2"/>
            <a:ext cx="12191980" cy="6856718"/>
          </a:xfrm>
          <a:prstGeom prst="rect">
            <a:avLst/>
          </a:prstGeom>
        </p:spPr>
      </p:pic>
      <p:pic>
        <p:nvPicPr>
          <p:cNvPr id="5" name="Picture 4" descr="A stuffed toy in a garment&#10;&#10;Description automatically generated">
            <a:extLst>
              <a:ext uri="{FF2B5EF4-FFF2-40B4-BE49-F238E27FC236}">
                <a16:creationId xmlns:a16="http://schemas.microsoft.com/office/drawing/2014/main" id="{3BF72144-D468-717F-4500-CC43D6AA7E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9235" y="294968"/>
            <a:ext cx="3843270" cy="6148712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285F5BD8-225D-62A5-062F-532229BDEEC6}"/>
              </a:ext>
            </a:extLst>
          </p:cNvPr>
          <p:cNvGrpSpPr/>
          <p:nvPr/>
        </p:nvGrpSpPr>
        <p:grpSpPr>
          <a:xfrm rot="1017464">
            <a:off x="7068667" y="2666109"/>
            <a:ext cx="3532715" cy="1903650"/>
            <a:chOff x="2458065" y="786581"/>
            <a:chExt cx="6607277" cy="4080387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45AE48EA-450D-7AFC-0FB8-7F4BE3640435}"/>
                </a:ext>
              </a:extLst>
            </p:cNvPr>
            <p:cNvGrpSpPr/>
            <p:nvPr/>
          </p:nvGrpSpPr>
          <p:grpSpPr>
            <a:xfrm>
              <a:off x="2458065" y="786581"/>
              <a:ext cx="6607277" cy="4080387"/>
              <a:chOff x="2458065" y="786581"/>
              <a:chExt cx="6607277" cy="4080387"/>
            </a:xfrm>
          </p:grpSpPr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76ADDAFC-F93B-2F3D-608C-C3038A717A8F}"/>
                  </a:ext>
                </a:extLst>
              </p:cNvPr>
              <p:cNvSpPr/>
              <p:nvPr/>
            </p:nvSpPr>
            <p:spPr>
              <a:xfrm>
                <a:off x="2458065" y="786581"/>
                <a:ext cx="6607277" cy="4080387"/>
              </a:xfrm>
              <a:prstGeom prst="rect">
                <a:avLst/>
              </a:prstGeom>
              <a:solidFill>
                <a:srgbClr val="C0A582"/>
              </a:solidFill>
              <a:ln w="38100"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y-GB" sz="28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endParaRPr>
              </a:p>
            </p:txBody>
          </p:sp>
          <p:pic>
            <p:nvPicPr>
              <p:cNvPr id="14" name="Picture 13">
                <a:extLst>
                  <a:ext uri="{FF2B5EF4-FFF2-40B4-BE49-F238E27FC236}">
                    <a16:creationId xmlns:a16="http://schemas.microsoft.com/office/drawing/2014/main" id="{348A2378-B2A2-1591-50BC-485598FF931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rcRect l="16236" t="3071" r="17098" b="2497"/>
              <a:stretch/>
            </p:blipFill>
            <p:spPr>
              <a:xfrm>
                <a:off x="7970137" y="941707"/>
                <a:ext cx="878895" cy="700281"/>
              </a:xfrm>
              <a:prstGeom prst="rect">
                <a:avLst/>
              </a:prstGeom>
            </p:spPr>
          </p:pic>
        </p:grp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3E9D6E1-5454-00EF-557E-816BEE4A4BE1}"/>
                </a:ext>
              </a:extLst>
            </p:cNvPr>
            <p:cNvSpPr/>
            <p:nvPr/>
          </p:nvSpPr>
          <p:spPr>
            <a:xfrm>
              <a:off x="3496168" y="2215518"/>
              <a:ext cx="3833783" cy="164855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600" dirty="0">
                  <a:solidFill>
                    <a:schemeClr val="tx1"/>
                  </a:solidFill>
                  <a:latin typeface="Comic Sans MS" panose="030F0702030302020204" pitchFamily="66" charset="0"/>
                  <a:cs typeface="Dreaming Outloud Pro" panose="03050502040302030504" pitchFamily="66" charset="0"/>
                </a:rPr>
                <a:t>Dosbarth Sabothol</a:t>
              </a:r>
            </a:p>
            <a:p>
              <a:pPr algn="ctr"/>
              <a:r>
                <a:rPr lang="cy-GB" sz="1600" dirty="0">
                  <a:solidFill>
                    <a:schemeClr val="tx1"/>
                  </a:solidFill>
                  <a:latin typeface="Comic Sans MS" panose="030F0702030302020204" pitchFamily="66" charset="0"/>
                  <a:cs typeface="Dreaming Outloud Pro" panose="03050502040302030504" pitchFamily="66" charset="0"/>
                </a:rPr>
                <a:t>Y Llwyfan</a:t>
              </a:r>
            </a:p>
            <a:p>
              <a:pPr algn="ctr"/>
              <a:r>
                <a:rPr lang="cy-GB" sz="1600" dirty="0">
                  <a:solidFill>
                    <a:schemeClr val="tx1"/>
                  </a:solidFill>
                  <a:latin typeface="Comic Sans MS" panose="030F0702030302020204" pitchFamily="66" charset="0"/>
                  <a:cs typeface="Dreaming Outloud Pro" panose="03050502040302030504" pitchFamily="66" charset="0"/>
                </a:rPr>
                <a:t>Caerfyrddin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4CE4A50-0B32-0C3C-CE8B-8F1901A7B78D}"/>
              </a:ext>
            </a:extLst>
          </p:cNvPr>
          <p:cNvGrpSpPr/>
          <p:nvPr/>
        </p:nvGrpSpPr>
        <p:grpSpPr>
          <a:xfrm>
            <a:off x="525365" y="133524"/>
            <a:ext cx="3835647" cy="2497394"/>
            <a:chOff x="417848" y="367454"/>
            <a:chExt cx="2905220" cy="2162427"/>
          </a:xfrm>
        </p:grpSpPr>
        <p:sp>
          <p:nvSpPr>
            <p:cNvPr id="15" name="Speech Bubble: Oval 14">
              <a:extLst>
                <a:ext uri="{FF2B5EF4-FFF2-40B4-BE49-F238E27FC236}">
                  <a16:creationId xmlns:a16="http://schemas.microsoft.com/office/drawing/2014/main" id="{F4D43F66-EFF2-F563-45EF-236054741881}"/>
                </a:ext>
              </a:extLst>
            </p:cNvPr>
            <p:cNvSpPr/>
            <p:nvPr/>
          </p:nvSpPr>
          <p:spPr>
            <a:xfrm rot="20785610">
              <a:off x="417848" y="367454"/>
              <a:ext cx="2905220" cy="2162427"/>
            </a:xfrm>
            <a:prstGeom prst="wedgeEllipseCallout">
              <a:avLst>
                <a:gd name="adj1" fmla="val 53597"/>
                <a:gd name="adj2" fmla="val 43283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02282B9-393C-F9F0-55B9-42DAE7C0952C}"/>
                </a:ext>
              </a:extLst>
            </p:cNvPr>
            <p:cNvSpPr/>
            <p:nvPr/>
          </p:nvSpPr>
          <p:spPr>
            <a:xfrm>
              <a:off x="739748" y="1037661"/>
              <a:ext cx="2261418" cy="68825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4400" dirty="0">
                  <a:solidFill>
                    <a:schemeClr val="tx1"/>
                  </a:solidFill>
                  <a:latin typeface="Comic Sans MS" panose="030F0702030302020204" pitchFamily="66" charset="0"/>
                  <a:cs typeface="Dreaming Outloud Pro" panose="03050502040302030504" pitchFamily="66" charset="0"/>
                </a:rPr>
                <a:t>Shwmae, bawb!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87659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3385FEE-44D7-6A71-B1CC-21AE8E5ABDC5}"/>
              </a:ext>
            </a:extLst>
          </p:cNvPr>
          <p:cNvSpPr/>
          <p:nvPr/>
        </p:nvSpPr>
        <p:spPr>
          <a:xfrm>
            <a:off x="3333135" y="245807"/>
            <a:ext cx="5525729" cy="6459794"/>
          </a:xfrm>
          <a:custGeom>
            <a:avLst/>
            <a:gdLst>
              <a:gd name="connsiteX0" fmla="*/ 0 w 5525729"/>
              <a:gd name="connsiteY0" fmla="*/ 0 h 6459794"/>
              <a:gd name="connsiteX1" fmla="*/ 5525729 w 5525729"/>
              <a:gd name="connsiteY1" fmla="*/ 0 h 6459794"/>
              <a:gd name="connsiteX2" fmla="*/ 5525729 w 5525729"/>
              <a:gd name="connsiteY2" fmla="*/ 6459794 h 6459794"/>
              <a:gd name="connsiteX3" fmla="*/ 0 w 5525729"/>
              <a:gd name="connsiteY3" fmla="*/ 6459794 h 6459794"/>
              <a:gd name="connsiteX4" fmla="*/ 0 w 5525729"/>
              <a:gd name="connsiteY4" fmla="*/ 0 h 645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25729" h="6459794" fill="none" extrusionOk="0">
                <a:moveTo>
                  <a:pt x="0" y="0"/>
                </a:moveTo>
                <a:cubicBezTo>
                  <a:pt x="2650034" y="-33775"/>
                  <a:pt x="4582219" y="138873"/>
                  <a:pt x="5525729" y="0"/>
                </a:cubicBezTo>
                <a:cubicBezTo>
                  <a:pt x="5451958" y="1529016"/>
                  <a:pt x="5369846" y="5497029"/>
                  <a:pt x="5525729" y="6459794"/>
                </a:cubicBezTo>
                <a:cubicBezTo>
                  <a:pt x="4389398" y="6322464"/>
                  <a:pt x="2288918" y="6321938"/>
                  <a:pt x="0" y="6459794"/>
                </a:cubicBezTo>
                <a:cubicBezTo>
                  <a:pt x="152408" y="3849221"/>
                  <a:pt x="73868" y="2662472"/>
                  <a:pt x="0" y="0"/>
                </a:cubicBezTo>
                <a:close/>
              </a:path>
              <a:path w="5525729" h="6459794" stroke="0" extrusionOk="0">
                <a:moveTo>
                  <a:pt x="0" y="0"/>
                </a:moveTo>
                <a:cubicBezTo>
                  <a:pt x="1040239" y="-101487"/>
                  <a:pt x="4131457" y="-162162"/>
                  <a:pt x="5525729" y="0"/>
                </a:cubicBezTo>
                <a:cubicBezTo>
                  <a:pt x="5586442" y="2696856"/>
                  <a:pt x="5464657" y="5156981"/>
                  <a:pt x="5525729" y="6459794"/>
                </a:cubicBezTo>
                <a:cubicBezTo>
                  <a:pt x="3543538" y="6509859"/>
                  <a:pt x="767168" y="6301345"/>
                  <a:pt x="0" y="6459794"/>
                </a:cubicBezTo>
                <a:cubicBezTo>
                  <a:pt x="-24452" y="4789944"/>
                  <a:pt x="-67663" y="1898482"/>
                  <a:pt x="0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 w="38100">
            <a:extLst>
              <a:ext uri="{C807C97D-BFC1-408E-A445-0C87EB9F89A2}">
                <ask:lineSketchStyleProps xmlns:ask="http://schemas.microsoft.com/office/drawing/2018/sketchyshapes" sd="981765707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</a:pP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I Ddosbarth Sabothol,</a:t>
            </a:r>
          </a:p>
          <a:p>
            <a:pPr>
              <a:lnSpc>
                <a:spcPct val="150000"/>
              </a:lnSpc>
            </a:pPr>
            <a:endParaRPr lang="cy-GB" sz="1400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Jac ydw i. Rydw i’n byw ym </a:t>
            </a:r>
            <a:r>
              <a:rPr lang="cy-GB" sz="2000" dirty="0" err="1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Mhenfro</a:t>
            </a: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Rydw i’n gweithio ar y fferm. 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Rydw i’n wrth fy modd ar y fferm gydag       anifeiliaid a llysiau. Ond, mae problem   gyda fi! Dydw i ddim gallu ffeindio'r pwmpenni.</a:t>
            </a:r>
            <a:r>
              <a:rPr lang="sv-SE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 Mae pwmpenni yn arbennig achos maen nhw yn wahanol.</a:t>
            </a: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Allwch chi helpu fi, os gwelwch yn dda?</a:t>
            </a:r>
          </a:p>
          <a:p>
            <a:pPr>
              <a:lnSpc>
                <a:spcPct val="150000"/>
              </a:lnSpc>
            </a:pPr>
            <a:endParaRPr lang="cy-GB" sz="2000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  <a:p>
            <a:pPr>
              <a:lnSpc>
                <a:spcPct val="150000"/>
              </a:lnSpc>
            </a:pP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Oddi wrth,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Jac</a:t>
            </a:r>
          </a:p>
        </p:txBody>
      </p:sp>
    </p:spTree>
    <p:extLst>
      <p:ext uri="{BB962C8B-B14F-4D97-AF65-F5344CB8AC3E}">
        <p14:creationId xmlns:p14="http://schemas.microsoft.com/office/powerpoint/2010/main" val="26951986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Picture 2" descr="Cartoon dog holding a magnifying glass&#10;&#10;Description automatically generated">
            <a:extLst>
              <a:ext uri="{FF2B5EF4-FFF2-40B4-BE49-F238E27FC236}">
                <a16:creationId xmlns:a16="http://schemas.microsoft.com/office/drawing/2014/main" id="{C698F77D-1ED9-C585-C29E-228B5A836A1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7126" y="2302669"/>
            <a:ext cx="5295900" cy="4891087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346696A-531F-D95A-A8FF-9CB766A050EC}"/>
              </a:ext>
            </a:extLst>
          </p:cNvPr>
          <p:cNvSpPr/>
          <p:nvPr/>
        </p:nvSpPr>
        <p:spPr>
          <a:xfrm>
            <a:off x="3238500" y="154551"/>
            <a:ext cx="5830529" cy="1398946"/>
          </a:xfrm>
          <a:prstGeom prst="roundRect">
            <a:avLst/>
          </a:pr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4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Amser Ditectif Dysgu</a:t>
            </a:r>
          </a:p>
        </p:txBody>
      </p:sp>
    </p:spTree>
    <p:extLst>
      <p:ext uri="{BB962C8B-B14F-4D97-AF65-F5344CB8AC3E}">
        <p14:creationId xmlns:p14="http://schemas.microsoft.com/office/powerpoint/2010/main" val="22367952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15" name="Speech Bubble: Oval 14">
            <a:extLst>
              <a:ext uri="{FF2B5EF4-FFF2-40B4-BE49-F238E27FC236}">
                <a16:creationId xmlns:a16="http://schemas.microsoft.com/office/drawing/2014/main" id="{8FD4F1BF-8FD0-772F-EE58-6E088E9826CB}"/>
              </a:ext>
            </a:extLst>
          </p:cNvPr>
          <p:cNvSpPr/>
          <p:nvPr/>
        </p:nvSpPr>
        <p:spPr>
          <a:xfrm>
            <a:off x="8904514" y="1077686"/>
            <a:ext cx="2971800" cy="1600200"/>
          </a:xfrm>
          <a:prstGeom prst="wedgeEllipseCallout">
            <a:avLst>
              <a:gd name="adj1" fmla="val -56730"/>
              <a:gd name="adj2" fmla="val 63861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Pa siâp ydy’r geg?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B0F4CFB-ED6B-D6A8-1A33-8C0072D3AEFF}"/>
              </a:ext>
            </a:extLst>
          </p:cNvPr>
          <p:cNvGrpSpPr/>
          <p:nvPr/>
        </p:nvGrpSpPr>
        <p:grpSpPr>
          <a:xfrm>
            <a:off x="3493306" y="1404190"/>
            <a:ext cx="4828243" cy="5453810"/>
            <a:chOff x="3912406" y="1606892"/>
            <a:chExt cx="4828243" cy="5453810"/>
          </a:xfrm>
        </p:grpSpPr>
        <p:pic>
          <p:nvPicPr>
            <p:cNvPr id="8" name="Picture 7" descr="Cartoon of two boys&#10;&#10;Description automatically generated">
              <a:extLst>
                <a:ext uri="{FF2B5EF4-FFF2-40B4-BE49-F238E27FC236}">
                  <a16:creationId xmlns:a16="http://schemas.microsoft.com/office/drawing/2014/main" id="{76D5BFD9-D1FD-DE07-0F0F-17B0C97CA16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12406" y="1606892"/>
              <a:ext cx="4828243" cy="5453810"/>
            </a:xfrm>
            <a:prstGeom prst="rect">
              <a:avLst/>
            </a:prstGeom>
          </p:spPr>
        </p:pic>
        <p:sp>
          <p:nvSpPr>
            <p:cNvPr id="19" name="Rectangle: Rounded Corners 18">
              <a:extLst>
                <a:ext uri="{FF2B5EF4-FFF2-40B4-BE49-F238E27FC236}">
                  <a16:creationId xmlns:a16="http://schemas.microsoft.com/office/drawing/2014/main" id="{306BA1B1-BC45-B807-ACFD-059AF2C8930A}"/>
                </a:ext>
              </a:extLst>
            </p:cNvPr>
            <p:cNvSpPr/>
            <p:nvPr/>
          </p:nvSpPr>
          <p:spPr>
            <a:xfrm>
              <a:off x="4656018" y="3700463"/>
              <a:ext cx="465074" cy="217211"/>
            </a:xfrm>
            <a:prstGeom prst="roundRect">
              <a:avLst/>
            </a:prstGeom>
            <a:solidFill>
              <a:srgbClr val="5082E8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1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Alex</a:t>
              </a:r>
            </a:p>
          </p:txBody>
        </p:sp>
        <p:sp>
          <p:nvSpPr>
            <p:cNvPr id="22" name="Rectangle: Rounded Corners 21">
              <a:extLst>
                <a:ext uri="{FF2B5EF4-FFF2-40B4-BE49-F238E27FC236}">
                  <a16:creationId xmlns:a16="http://schemas.microsoft.com/office/drawing/2014/main" id="{CCA2FED3-94EC-D353-FE93-7203BF116E6F}"/>
                </a:ext>
              </a:extLst>
            </p:cNvPr>
            <p:cNvSpPr/>
            <p:nvPr/>
          </p:nvSpPr>
          <p:spPr>
            <a:xfrm>
              <a:off x="7521072" y="3700462"/>
              <a:ext cx="486499" cy="217211"/>
            </a:xfrm>
            <a:prstGeom prst="roundRect">
              <a:avLst/>
            </a:prstGeom>
            <a:solidFill>
              <a:srgbClr val="5ED50A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11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Dave</a:t>
              </a:r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5F8F427-4450-64BC-7DA6-05537C54CF1B}"/>
              </a:ext>
            </a:extLst>
          </p:cNvPr>
          <p:cNvGrpSpPr/>
          <p:nvPr/>
        </p:nvGrpSpPr>
        <p:grpSpPr>
          <a:xfrm>
            <a:off x="4674141" y="3092267"/>
            <a:ext cx="1288774" cy="1225846"/>
            <a:chOff x="5171573" y="3304751"/>
            <a:chExt cx="1288774" cy="1225846"/>
          </a:xfrm>
        </p:grpSpPr>
        <p:pic>
          <p:nvPicPr>
            <p:cNvPr id="10" name="Picture 9" descr="A pumpkin with a stem&#10;&#10;Description automatically generated">
              <a:extLst>
                <a:ext uri="{FF2B5EF4-FFF2-40B4-BE49-F238E27FC236}">
                  <a16:creationId xmlns:a16="http://schemas.microsoft.com/office/drawing/2014/main" id="{B202AE58-3B8E-BE29-E0E0-8A2D0544146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hq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71573" y="3304751"/>
              <a:ext cx="1288774" cy="1225846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FF9708C6-FA0B-49B0-DCF1-BA1AA396613E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574612" y="4215284"/>
              <a:ext cx="482697" cy="217260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44B86B9-DCAA-5DAB-41B0-D0377B34D747}"/>
                </a:ext>
              </a:extLst>
            </p:cNvPr>
            <p:cNvSpPr/>
            <p:nvPr/>
          </p:nvSpPr>
          <p:spPr>
            <a:xfrm>
              <a:off x="5470106" y="3739022"/>
              <a:ext cx="172928" cy="178652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1B8CDB2-0869-E1A4-2CDB-C48B36DA4707}"/>
                </a:ext>
              </a:extLst>
            </p:cNvPr>
            <p:cNvSpPr/>
            <p:nvPr/>
          </p:nvSpPr>
          <p:spPr>
            <a:xfrm>
              <a:off x="5907428" y="3742754"/>
              <a:ext cx="172928" cy="178652"/>
            </a:xfrm>
            <a:prstGeom prst="rect">
              <a:avLst/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4" name="Star: 5 Points 13">
              <a:extLst>
                <a:ext uri="{FF2B5EF4-FFF2-40B4-BE49-F238E27FC236}">
                  <a16:creationId xmlns:a16="http://schemas.microsoft.com/office/drawing/2014/main" id="{10467212-3C79-8B36-C6F0-F349C19CBACD}"/>
                </a:ext>
              </a:extLst>
            </p:cNvPr>
            <p:cNvSpPr/>
            <p:nvPr/>
          </p:nvSpPr>
          <p:spPr>
            <a:xfrm>
              <a:off x="5690290" y="3921094"/>
              <a:ext cx="217138" cy="178652"/>
            </a:xfrm>
            <a:prstGeom prst="star5">
              <a:avLst>
                <a:gd name="adj" fmla="val 22066"/>
                <a:gd name="hf" fmla="val 105146"/>
                <a:gd name="vf" fmla="val 110557"/>
              </a:avLst>
            </a:prstGeom>
          </p:spPr>
          <p:style>
            <a:lnRef idx="2">
              <a:schemeClr val="dk1">
                <a:shade val="15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sp>
        <p:nvSpPr>
          <p:cNvPr id="16" name="Speech Bubble: Oval 15">
            <a:extLst>
              <a:ext uri="{FF2B5EF4-FFF2-40B4-BE49-F238E27FC236}">
                <a16:creationId xmlns:a16="http://schemas.microsoft.com/office/drawing/2014/main" id="{D4E7C7B6-3828-7D27-40D0-DE22985DDFB6}"/>
              </a:ext>
            </a:extLst>
          </p:cNvPr>
          <p:cNvSpPr/>
          <p:nvPr/>
        </p:nvSpPr>
        <p:spPr>
          <a:xfrm>
            <a:off x="437143" y="830036"/>
            <a:ext cx="2971800" cy="1600200"/>
          </a:xfrm>
          <a:prstGeom prst="wedgeEllipseCallout">
            <a:avLst>
              <a:gd name="adj1" fmla="val 51695"/>
              <a:gd name="adj2" fmla="val 70664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Hanner cylch ydy’r geg. </a:t>
            </a:r>
          </a:p>
        </p:txBody>
      </p:sp>
    </p:spTree>
    <p:extLst>
      <p:ext uri="{BB962C8B-B14F-4D97-AF65-F5344CB8AC3E}">
        <p14:creationId xmlns:p14="http://schemas.microsoft.com/office/powerpoint/2010/main" val="3824094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C96D4D5-E82C-9D3B-622B-6D9AB41017CC}"/>
              </a:ext>
            </a:extLst>
          </p:cNvPr>
          <p:cNvSpPr/>
          <p:nvPr/>
        </p:nvSpPr>
        <p:spPr>
          <a:xfrm>
            <a:off x="236522" y="934533"/>
            <a:ext cx="3873660" cy="2036199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3200" b="1" u="sng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Cwestiwn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cy-GB" sz="32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Pa siâp ydy’r ......?</a:t>
            </a:r>
          </a:p>
          <a:p>
            <a:pPr algn="ctr"/>
            <a:endParaRPr lang="cy-GB" sz="28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C929974-9AA3-BAAF-2436-4AD86C90FD17}"/>
              </a:ext>
            </a:extLst>
          </p:cNvPr>
          <p:cNvSpPr/>
          <p:nvPr/>
        </p:nvSpPr>
        <p:spPr>
          <a:xfrm>
            <a:off x="8344274" y="866701"/>
            <a:ext cx="3611204" cy="2445683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3200" b="1" u="sng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Ateb</a:t>
            </a:r>
          </a:p>
          <a:p>
            <a:pPr algn="ctr"/>
            <a:endParaRPr lang="cy-GB" sz="3200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cy-GB" sz="28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...... ydy’r ......</a:t>
            </a:r>
          </a:p>
          <a:p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Comic Sans MS" panose="030F0702030302020204" pitchFamily="66" charset="0"/>
                <a:cs typeface="Dreaming Outloud Pro" panose="03050502040302030504" pitchFamily="66" charset="0"/>
              </a:rPr>
              <a:t>er enghraifft</a:t>
            </a:r>
            <a:r>
              <a:rPr kumimoji="0" lang="cy-GB" altLang="en-US" sz="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omic Sans MS" panose="030F0702030302020204" pitchFamily="66" charset="0"/>
                <a:cs typeface="Dreaming Outloud Pro" panose="03050502040302030504" pitchFamily="66" charset="0"/>
              </a:rPr>
              <a:t> </a:t>
            </a:r>
            <a:endParaRPr kumimoji="0" lang="cy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omic Sans MS" panose="030F0702030302020204" pitchFamily="66" charset="0"/>
              <a:cs typeface="Dreaming Outloud Pro" panose="03050502040302030504" pitchFamily="66" charset="0"/>
            </a:endParaRPr>
          </a:p>
          <a:p>
            <a:pPr algn="ctr"/>
            <a:r>
              <a:rPr lang="cy-GB" sz="28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Sgwâr ydy’r trwyn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B2E02E7-B08B-96A8-6F32-DC68007AAC50}"/>
              </a:ext>
            </a:extLst>
          </p:cNvPr>
          <p:cNvSpPr/>
          <p:nvPr/>
        </p:nvSpPr>
        <p:spPr>
          <a:xfrm>
            <a:off x="321177" y="3787233"/>
            <a:ext cx="3410314" cy="1860686"/>
          </a:xfrm>
          <a:prstGeom prst="roundRect">
            <a:avLst/>
          </a:prstGeom>
          <a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y-GB" sz="32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	 </a:t>
            </a:r>
            <a:r>
              <a:rPr lang="cy-GB" sz="32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llygaid</a:t>
            </a:r>
          </a:p>
          <a:p>
            <a:r>
              <a:rPr lang="cy-GB" sz="32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	 trwyn</a:t>
            </a:r>
          </a:p>
          <a:p>
            <a:r>
              <a:rPr lang="cy-GB" sz="32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	 ceg (</a:t>
            </a:r>
            <a:r>
              <a:rPr lang="cy-GB" sz="3200" dirty="0">
                <a:solidFill>
                  <a:srgbClr val="FF0000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g</a:t>
            </a:r>
            <a:r>
              <a:rPr lang="cy-GB" sz="3200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eg)</a:t>
            </a:r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C75068DA-A12A-A54B-5640-C0746E1F67FD}"/>
              </a:ext>
            </a:extLst>
          </p:cNvPr>
          <p:cNvGrpSpPr/>
          <p:nvPr/>
        </p:nvGrpSpPr>
        <p:grpSpPr>
          <a:xfrm>
            <a:off x="466725" y="3754030"/>
            <a:ext cx="914400" cy="1809956"/>
            <a:chOff x="438150" y="2839319"/>
            <a:chExt cx="914400" cy="1809956"/>
          </a:xfrm>
        </p:grpSpPr>
        <p:pic>
          <p:nvPicPr>
            <p:cNvPr id="11" name="Graphic 10" descr="Lips outline">
              <a:extLst>
                <a:ext uri="{FF2B5EF4-FFF2-40B4-BE49-F238E27FC236}">
                  <a16:creationId xmlns:a16="http://schemas.microsoft.com/office/drawing/2014/main" id="{434E25BC-3DEC-A572-652A-B5757FBA8750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33400" y="3925375"/>
              <a:ext cx="723900" cy="723900"/>
            </a:xfrm>
            <a:prstGeom prst="rect">
              <a:avLst/>
            </a:prstGeom>
          </p:spPr>
        </p:pic>
        <p:pic>
          <p:nvPicPr>
            <p:cNvPr id="13" name="Graphic 12" descr="Eyes outline">
              <a:extLst>
                <a:ext uri="{FF2B5EF4-FFF2-40B4-BE49-F238E27FC236}">
                  <a16:creationId xmlns:a16="http://schemas.microsoft.com/office/drawing/2014/main" id="{66A5D104-47C0-D222-452B-C99A6FC59C3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438150" y="2839319"/>
              <a:ext cx="914400" cy="914400"/>
            </a:xfrm>
            <a:prstGeom prst="rect">
              <a:avLst/>
            </a:prstGeom>
          </p:spPr>
        </p:pic>
        <p:pic>
          <p:nvPicPr>
            <p:cNvPr id="15" name="Graphic 14" descr="Nose outline">
              <a:extLst>
                <a:ext uri="{FF2B5EF4-FFF2-40B4-BE49-F238E27FC236}">
                  <a16:creationId xmlns:a16="http://schemas.microsoft.com/office/drawing/2014/main" id="{4FF59BC1-94AB-D8C3-33A5-8BD7E814588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695325" y="3524250"/>
              <a:ext cx="561975" cy="510483"/>
            </a:xfrm>
            <a:prstGeom prst="rect">
              <a:avLst/>
            </a:prstGeom>
          </p:spPr>
        </p:pic>
      </p:grpSp>
      <p:grpSp>
        <p:nvGrpSpPr>
          <p:cNvPr id="180" name="Group 179">
            <a:extLst>
              <a:ext uri="{FF2B5EF4-FFF2-40B4-BE49-F238E27FC236}">
                <a16:creationId xmlns:a16="http://schemas.microsoft.com/office/drawing/2014/main" id="{05B80B09-736B-0629-0E44-622EE31396D7}"/>
              </a:ext>
            </a:extLst>
          </p:cNvPr>
          <p:cNvGrpSpPr/>
          <p:nvPr/>
        </p:nvGrpSpPr>
        <p:grpSpPr>
          <a:xfrm>
            <a:off x="4763376" y="912095"/>
            <a:ext cx="2665247" cy="5829299"/>
            <a:chOff x="4832003" y="912095"/>
            <a:chExt cx="2158026" cy="5829299"/>
          </a:xfrm>
        </p:grpSpPr>
        <p:grpSp>
          <p:nvGrpSpPr>
            <p:cNvPr id="179" name="Group 178">
              <a:extLst>
                <a:ext uri="{FF2B5EF4-FFF2-40B4-BE49-F238E27FC236}">
                  <a16:creationId xmlns:a16="http://schemas.microsoft.com/office/drawing/2014/main" id="{F8DB539F-9FE1-44B7-4FFA-AB7FF6686AFD}"/>
                </a:ext>
              </a:extLst>
            </p:cNvPr>
            <p:cNvGrpSpPr/>
            <p:nvPr/>
          </p:nvGrpSpPr>
          <p:grpSpPr>
            <a:xfrm>
              <a:off x="4832003" y="912095"/>
              <a:ext cx="2158026" cy="5829299"/>
              <a:chOff x="4299816" y="866701"/>
              <a:chExt cx="2158026" cy="5829299"/>
            </a:xfrm>
          </p:grpSpPr>
          <p:sp>
            <p:nvSpPr>
              <p:cNvPr id="83" name="Rectangle: Rounded Corners 82">
                <a:extLst>
                  <a:ext uri="{FF2B5EF4-FFF2-40B4-BE49-F238E27FC236}">
                    <a16:creationId xmlns:a16="http://schemas.microsoft.com/office/drawing/2014/main" id="{18717C98-2064-6015-BD3A-01D22440F9F3}"/>
                  </a:ext>
                </a:extLst>
              </p:cNvPr>
              <p:cNvSpPr/>
              <p:nvPr/>
            </p:nvSpPr>
            <p:spPr>
              <a:xfrm>
                <a:off x="4299816" y="866701"/>
                <a:ext cx="2158026" cy="5829299"/>
              </a:xfrm>
              <a:prstGeom prst="roundRect">
                <a:avLst/>
              </a:prstGeom>
              <a:blipFill>
                <a:blip r:embed="rId3">
                  <a:extLst>
                    <a:ext uri="{BEBA8EAE-BF5A-486C-A8C5-ECC9F3942E4B}">
                      <a14:imgProps xmlns:a14="http://schemas.microsoft.com/office/drawing/2010/main">
                        <a14:imgLayer r:embed="rId4">
                          <a14:imgEffect>
                            <a14:artisticPastelsSmooth/>
                          </a14:imgEffect>
                        </a14:imgLayer>
                      </a14:imgProps>
                    </a:ext>
                  </a:extLst>
                </a:blip>
                <a:tile tx="0" ty="0" sx="100000" sy="100000" flip="none" algn="tl"/>
              </a:blip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 algn="ctr"/>
                <a:r>
                  <a:rPr lang="cy-GB" sz="3200" b="1" u="sng" dirty="0">
                    <a:solidFill>
                      <a:schemeClr val="tx1"/>
                    </a:solidFill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Siapau </a:t>
                </a:r>
              </a:p>
              <a:p>
                <a:pPr algn="ctr"/>
                <a:endParaRPr lang="cy-GB" sz="16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endParaRPr>
              </a:p>
              <a:p>
                <a:r>
                  <a:rPr lang="cy-GB" sz="1600" dirty="0">
                    <a:solidFill>
                      <a:schemeClr val="tx1"/>
                    </a:solidFill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                    </a:t>
                </a:r>
              </a:p>
              <a:p>
                <a:r>
                  <a:rPr lang="cy-GB" sz="1600" dirty="0">
                    <a:solidFill>
                      <a:schemeClr val="tx1"/>
                    </a:solidFill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          </a:t>
                </a:r>
              </a:p>
              <a:p>
                <a:pPr algn="ctr"/>
                <a:endParaRPr lang="cy-GB" sz="28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endParaRPr>
              </a:p>
            </p:txBody>
          </p:sp>
          <p:grpSp>
            <p:nvGrpSpPr>
              <p:cNvPr id="118" name="Group 117">
                <a:extLst>
                  <a:ext uri="{FF2B5EF4-FFF2-40B4-BE49-F238E27FC236}">
                    <a16:creationId xmlns:a16="http://schemas.microsoft.com/office/drawing/2014/main" id="{24B95D2C-8C8F-E80B-7FF0-D6B3287520F3}"/>
                  </a:ext>
                </a:extLst>
              </p:cNvPr>
              <p:cNvGrpSpPr/>
              <p:nvPr/>
            </p:nvGrpSpPr>
            <p:grpSpPr>
              <a:xfrm>
                <a:off x="4398405" y="1731059"/>
                <a:ext cx="644076" cy="4676920"/>
                <a:chOff x="4350780" y="902514"/>
                <a:chExt cx="644076" cy="5542091"/>
              </a:xfrm>
            </p:grpSpPr>
            <p:sp>
              <p:nvSpPr>
                <p:cNvPr id="116" name="Oval 115">
                  <a:extLst>
                    <a:ext uri="{FF2B5EF4-FFF2-40B4-BE49-F238E27FC236}">
                      <a16:creationId xmlns:a16="http://schemas.microsoft.com/office/drawing/2014/main" id="{FD7A219B-070B-DD45-0329-4B372793FA6D}"/>
                    </a:ext>
                  </a:extLst>
                </p:cNvPr>
                <p:cNvSpPr/>
                <p:nvPr/>
              </p:nvSpPr>
              <p:spPr>
                <a:xfrm>
                  <a:off x="4491586" y="902514"/>
                  <a:ext cx="318376" cy="397665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114" name="Isosceles Triangle 113">
                  <a:extLst>
                    <a:ext uri="{FF2B5EF4-FFF2-40B4-BE49-F238E27FC236}">
                      <a16:creationId xmlns:a16="http://schemas.microsoft.com/office/drawing/2014/main" id="{C9B74BE2-C4FC-CEB3-4FA0-A43D4C412905}"/>
                    </a:ext>
                  </a:extLst>
                </p:cNvPr>
                <p:cNvSpPr/>
                <p:nvPr/>
              </p:nvSpPr>
              <p:spPr>
                <a:xfrm>
                  <a:off x="4468161" y="1468455"/>
                  <a:ext cx="409311" cy="327323"/>
                </a:xfrm>
                <a:prstGeom prst="triangle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112" name="Rectangle 111">
                  <a:extLst>
                    <a:ext uri="{FF2B5EF4-FFF2-40B4-BE49-F238E27FC236}">
                      <a16:creationId xmlns:a16="http://schemas.microsoft.com/office/drawing/2014/main" id="{A7A5AB09-AFDD-8456-3807-AFE8599F5334}"/>
                    </a:ext>
                  </a:extLst>
                </p:cNvPr>
                <p:cNvSpPr/>
                <p:nvPr/>
              </p:nvSpPr>
              <p:spPr>
                <a:xfrm>
                  <a:off x="4402828" y="1974448"/>
                  <a:ext cx="592028" cy="327323"/>
                </a:xfrm>
                <a:prstGeom prst="rect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110" name="Rectangle 109">
                  <a:extLst>
                    <a:ext uri="{FF2B5EF4-FFF2-40B4-BE49-F238E27FC236}">
                      <a16:creationId xmlns:a16="http://schemas.microsoft.com/office/drawing/2014/main" id="{4DEA1030-F8A1-C758-61C7-2449469FB86C}"/>
                    </a:ext>
                  </a:extLst>
                </p:cNvPr>
                <p:cNvSpPr/>
                <p:nvPr/>
              </p:nvSpPr>
              <p:spPr>
                <a:xfrm>
                  <a:off x="4485994" y="2428066"/>
                  <a:ext cx="333657" cy="348298"/>
                </a:xfrm>
                <a:prstGeom prst="rect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108" name="Pentagon 107">
                  <a:extLst>
                    <a:ext uri="{FF2B5EF4-FFF2-40B4-BE49-F238E27FC236}">
                      <a16:creationId xmlns:a16="http://schemas.microsoft.com/office/drawing/2014/main" id="{6F4D6633-15CB-5E12-C165-50AF0DBE9BE9}"/>
                    </a:ext>
                  </a:extLst>
                </p:cNvPr>
                <p:cNvSpPr/>
                <p:nvPr/>
              </p:nvSpPr>
              <p:spPr>
                <a:xfrm>
                  <a:off x="4410341" y="2895812"/>
                  <a:ext cx="480868" cy="415434"/>
                </a:xfrm>
                <a:prstGeom prst="pentagon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 dirty="0"/>
                </a:p>
              </p:txBody>
            </p:sp>
            <p:sp>
              <p:nvSpPr>
                <p:cNvPr id="106" name="Hexagon 105">
                  <a:extLst>
                    <a:ext uri="{FF2B5EF4-FFF2-40B4-BE49-F238E27FC236}">
                      <a16:creationId xmlns:a16="http://schemas.microsoft.com/office/drawing/2014/main" id="{2481BF79-9192-86F9-CCC5-18E288CE886D}"/>
                    </a:ext>
                  </a:extLst>
                </p:cNvPr>
                <p:cNvSpPr/>
                <p:nvPr/>
              </p:nvSpPr>
              <p:spPr>
                <a:xfrm>
                  <a:off x="4410341" y="3519125"/>
                  <a:ext cx="480868" cy="438720"/>
                </a:xfrm>
                <a:prstGeom prst="hexagon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 dirty="0"/>
                </a:p>
              </p:txBody>
            </p:sp>
            <p:pic>
              <p:nvPicPr>
                <p:cNvPr id="104" name="Picture 103" descr="A black octagon with white lines&#10;&#10;Description automatically generated">
                  <a:extLst>
                    <a:ext uri="{FF2B5EF4-FFF2-40B4-BE49-F238E27FC236}">
                      <a16:creationId xmlns:a16="http://schemas.microsoft.com/office/drawing/2014/main" id="{92402089-AB53-967B-C7A8-7509C6309E1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1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l="9625" t="10734" r="10088" b="2571"/>
                <a:stretch/>
              </p:blipFill>
              <p:spPr>
                <a:xfrm>
                  <a:off x="4350780" y="4100289"/>
                  <a:ext cx="573173" cy="618922"/>
                </a:xfrm>
                <a:prstGeom prst="rect">
                  <a:avLst/>
                </a:prstGeom>
              </p:spPr>
            </p:pic>
            <p:pic>
              <p:nvPicPr>
                <p:cNvPr id="102" name="Picture 101" descr="A black and white image of a half moon&#10;&#10;Description automatically generated">
                  <a:extLst>
                    <a:ext uri="{FF2B5EF4-FFF2-40B4-BE49-F238E27FC236}">
                      <a16:creationId xmlns:a16="http://schemas.microsoft.com/office/drawing/2014/main" id="{C398BE92-B0C9-4092-F126-3A45A57798A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12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 b="39211"/>
                <a:stretch/>
              </p:blipFill>
              <p:spPr>
                <a:xfrm>
                  <a:off x="4350780" y="4857969"/>
                  <a:ext cx="644076" cy="391524"/>
                </a:xfrm>
                <a:prstGeom prst="rect">
                  <a:avLst/>
                </a:prstGeom>
              </p:spPr>
            </p:pic>
            <p:sp>
              <p:nvSpPr>
                <p:cNvPr id="100" name="Heart 99">
                  <a:extLst>
                    <a:ext uri="{FF2B5EF4-FFF2-40B4-BE49-F238E27FC236}">
                      <a16:creationId xmlns:a16="http://schemas.microsoft.com/office/drawing/2014/main" id="{A45C48D1-E69E-5101-5193-C55BFD40DFBD}"/>
                    </a:ext>
                  </a:extLst>
                </p:cNvPr>
                <p:cNvSpPr/>
                <p:nvPr/>
              </p:nvSpPr>
              <p:spPr>
                <a:xfrm>
                  <a:off x="4426676" y="5490151"/>
                  <a:ext cx="492283" cy="391524"/>
                </a:xfrm>
                <a:prstGeom prst="heart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  <p:sp>
              <p:nvSpPr>
                <p:cNvPr id="98" name="Star: 5 Points 97">
                  <a:extLst>
                    <a:ext uri="{FF2B5EF4-FFF2-40B4-BE49-F238E27FC236}">
                      <a16:creationId xmlns:a16="http://schemas.microsoft.com/office/drawing/2014/main" id="{E779204F-D1FF-205D-DF77-7D630DB38A53}"/>
                    </a:ext>
                  </a:extLst>
                </p:cNvPr>
                <p:cNvSpPr/>
                <p:nvPr/>
              </p:nvSpPr>
              <p:spPr>
                <a:xfrm>
                  <a:off x="4431670" y="6014362"/>
                  <a:ext cx="492283" cy="430243"/>
                </a:xfrm>
                <a:prstGeom prst="star5">
                  <a:avLst/>
                </a:prstGeom>
              </p:spPr>
              <p:style>
                <a:lnRef idx="2">
                  <a:schemeClr val="dk1">
                    <a:shade val="15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y-GB"/>
                </a:p>
              </p:txBody>
            </p:sp>
          </p:grpSp>
          <p:sp>
            <p:nvSpPr>
              <p:cNvPr id="119" name="TextBox 118">
                <a:extLst>
                  <a:ext uri="{FF2B5EF4-FFF2-40B4-BE49-F238E27FC236}">
                    <a16:creationId xmlns:a16="http://schemas.microsoft.com/office/drawing/2014/main" id="{3B5D6C1F-E434-BAFB-3AD8-9CA682FECD8A}"/>
                  </a:ext>
                </a:extLst>
              </p:cNvPr>
              <p:cNvSpPr txBox="1"/>
              <p:nvPr/>
            </p:nvSpPr>
            <p:spPr>
              <a:xfrm>
                <a:off x="5042481" y="1664660"/>
                <a:ext cx="82315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Comic Sans MS" panose="030F0702030302020204" pitchFamily="66" charset="0"/>
                    <a:cs typeface="Dreaming Outloud Pro" panose="03050502040302030504" pitchFamily="66" charset="0"/>
                  </a:rPr>
                  <a:t>cylch </a:t>
                </a:r>
              </a:p>
            </p:txBody>
          </p:sp>
          <p:sp>
            <p:nvSpPr>
              <p:cNvPr id="120" name="TextBox 119">
                <a:extLst>
                  <a:ext uri="{FF2B5EF4-FFF2-40B4-BE49-F238E27FC236}">
                    <a16:creationId xmlns:a16="http://schemas.microsoft.com/office/drawing/2014/main" id="{E49BB7BF-300F-F5E1-3E11-E5AD622BCB99}"/>
                  </a:ext>
                </a:extLst>
              </p:cNvPr>
              <p:cNvSpPr txBox="1"/>
              <p:nvPr/>
            </p:nvSpPr>
            <p:spPr>
              <a:xfrm>
                <a:off x="5042481" y="2092199"/>
                <a:ext cx="99318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Comic Sans MS" panose="030F0702030302020204" pitchFamily="66" charset="0"/>
                    <a:cs typeface="Dreaming Outloud Pro" panose="03050502040302030504" pitchFamily="66" charset="0"/>
                  </a:rPr>
                  <a:t>triongl </a:t>
                </a:r>
              </a:p>
            </p:txBody>
          </p:sp>
          <p:sp>
            <p:nvSpPr>
              <p:cNvPr id="121" name="TextBox 120">
                <a:extLst>
                  <a:ext uri="{FF2B5EF4-FFF2-40B4-BE49-F238E27FC236}">
                    <a16:creationId xmlns:a16="http://schemas.microsoft.com/office/drawing/2014/main" id="{9234F8B8-741A-5DC6-F8B2-43CB6AB0FD9C}"/>
                  </a:ext>
                </a:extLst>
              </p:cNvPr>
              <p:cNvSpPr txBox="1"/>
              <p:nvPr/>
            </p:nvSpPr>
            <p:spPr>
              <a:xfrm>
                <a:off x="5059139" y="2509067"/>
                <a:ext cx="105548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Comic Sans MS" panose="030F0702030302020204" pitchFamily="66" charset="0"/>
                    <a:cs typeface="Dreaming Outloud Pro" panose="03050502040302030504" pitchFamily="66" charset="0"/>
                  </a:rPr>
                  <a:t>petryal </a:t>
                </a:r>
              </a:p>
            </p:txBody>
          </p:sp>
          <p:sp>
            <p:nvSpPr>
              <p:cNvPr id="122" name="TextBox 121">
                <a:extLst>
                  <a:ext uri="{FF2B5EF4-FFF2-40B4-BE49-F238E27FC236}">
                    <a16:creationId xmlns:a16="http://schemas.microsoft.com/office/drawing/2014/main" id="{DD0C32E3-E8F5-016C-47A3-6020F9BB6092}"/>
                  </a:ext>
                </a:extLst>
              </p:cNvPr>
              <p:cNvSpPr txBox="1"/>
              <p:nvPr/>
            </p:nvSpPr>
            <p:spPr>
              <a:xfrm>
                <a:off x="5068364" y="2948669"/>
                <a:ext cx="89324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Comic Sans MS" panose="030F0702030302020204" pitchFamily="66" charset="0"/>
                    <a:cs typeface="Dreaming Outloud Pro" panose="03050502040302030504" pitchFamily="66" charset="0"/>
                  </a:rPr>
                  <a:t>sgwâr </a:t>
                </a:r>
              </a:p>
            </p:txBody>
          </p:sp>
          <p:sp>
            <p:nvSpPr>
              <p:cNvPr id="123" name="TextBox 122">
                <a:extLst>
                  <a:ext uri="{FF2B5EF4-FFF2-40B4-BE49-F238E27FC236}">
                    <a16:creationId xmlns:a16="http://schemas.microsoft.com/office/drawing/2014/main" id="{7ADC94C3-19F7-7CA0-BBCE-B8EFDBF5ADB0}"/>
                  </a:ext>
                </a:extLst>
              </p:cNvPr>
              <p:cNvSpPr txBox="1"/>
              <p:nvPr/>
            </p:nvSpPr>
            <p:spPr>
              <a:xfrm>
                <a:off x="5042481" y="3380324"/>
                <a:ext cx="126315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Comic Sans MS" panose="030F0702030302020204" pitchFamily="66" charset="0"/>
                    <a:cs typeface="Dreaming Outloud Pro" panose="03050502040302030504" pitchFamily="66" charset="0"/>
                  </a:rPr>
                  <a:t>pentagon </a:t>
                </a:r>
              </a:p>
            </p:txBody>
          </p:sp>
          <p:sp>
            <p:nvSpPr>
              <p:cNvPr id="124" name="TextBox 123">
                <a:extLst>
                  <a:ext uri="{FF2B5EF4-FFF2-40B4-BE49-F238E27FC236}">
                    <a16:creationId xmlns:a16="http://schemas.microsoft.com/office/drawing/2014/main" id="{A5BF9D82-C690-C419-AC1B-E07953FF392B}"/>
                  </a:ext>
                </a:extLst>
              </p:cNvPr>
              <p:cNvSpPr txBox="1"/>
              <p:nvPr/>
            </p:nvSpPr>
            <p:spPr>
              <a:xfrm>
                <a:off x="5021116" y="3908789"/>
                <a:ext cx="127483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Comic Sans MS" panose="030F0702030302020204" pitchFamily="66" charset="0"/>
                    <a:cs typeface="Dreaming Outloud Pro" panose="03050502040302030504" pitchFamily="66" charset="0"/>
                  </a:rPr>
                  <a:t>hecsagon </a:t>
                </a:r>
              </a:p>
            </p:txBody>
          </p:sp>
          <p:sp>
            <p:nvSpPr>
              <p:cNvPr id="125" name="TextBox 124">
                <a:extLst>
                  <a:ext uri="{FF2B5EF4-FFF2-40B4-BE49-F238E27FC236}">
                    <a16:creationId xmlns:a16="http://schemas.microsoft.com/office/drawing/2014/main" id="{A255F3DA-3683-DAA7-F8EC-0330DCAF44AE}"/>
                  </a:ext>
                </a:extLst>
              </p:cNvPr>
              <p:cNvSpPr txBox="1"/>
              <p:nvPr/>
            </p:nvSpPr>
            <p:spPr>
              <a:xfrm>
                <a:off x="5014279" y="4465437"/>
                <a:ext cx="112167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Comic Sans MS" panose="030F0702030302020204" pitchFamily="66" charset="0"/>
                    <a:cs typeface="Dreaming Outloud Pro" panose="03050502040302030504" pitchFamily="66" charset="0"/>
                  </a:rPr>
                  <a:t>octagon </a:t>
                </a:r>
              </a:p>
            </p:txBody>
          </p:sp>
          <p:sp>
            <p:nvSpPr>
              <p:cNvPr id="126" name="TextBox 125">
                <a:extLst>
                  <a:ext uri="{FF2B5EF4-FFF2-40B4-BE49-F238E27FC236}">
                    <a16:creationId xmlns:a16="http://schemas.microsoft.com/office/drawing/2014/main" id="{719F7FF4-0B54-B06F-7B35-8A053774C5EF}"/>
                  </a:ext>
                </a:extLst>
              </p:cNvPr>
              <p:cNvSpPr txBox="1"/>
              <p:nvPr/>
            </p:nvSpPr>
            <p:spPr>
              <a:xfrm>
                <a:off x="5059139" y="5060881"/>
                <a:ext cx="1198255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1600" dirty="0">
                    <a:latin typeface="Comic Sans MS" panose="030F0702030302020204" pitchFamily="66" charset="0"/>
                    <a:cs typeface="Dreaming Outloud Pro" panose="03050502040302030504" pitchFamily="66" charset="0"/>
                  </a:rPr>
                  <a:t>hanner cylch </a:t>
                </a:r>
              </a:p>
            </p:txBody>
          </p:sp>
          <p:sp>
            <p:nvSpPr>
              <p:cNvPr id="127" name="TextBox 126">
                <a:extLst>
                  <a:ext uri="{FF2B5EF4-FFF2-40B4-BE49-F238E27FC236}">
                    <a16:creationId xmlns:a16="http://schemas.microsoft.com/office/drawing/2014/main" id="{8204AC08-4F4F-D4ED-DA76-10BBA146904C}"/>
                  </a:ext>
                </a:extLst>
              </p:cNvPr>
              <p:cNvSpPr txBox="1"/>
              <p:nvPr/>
            </p:nvSpPr>
            <p:spPr>
              <a:xfrm>
                <a:off x="5042783" y="5491335"/>
                <a:ext cx="81147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y-GB" sz="2400" dirty="0">
                    <a:latin typeface="Comic Sans MS" panose="030F0702030302020204" pitchFamily="66" charset="0"/>
                    <a:cs typeface="Dreaming Outloud Pro" panose="03050502040302030504" pitchFamily="66" charset="0"/>
                  </a:rPr>
                  <a:t>calon</a:t>
                </a:r>
                <a:r>
                  <a:rPr lang="cy-GB" sz="2400" dirty="0">
                    <a:latin typeface="Dreaming Outloud Pro" panose="03050502040302030504" pitchFamily="66" charset="0"/>
                    <a:cs typeface="Dreaming Outloud Pro" panose="03050502040302030504" pitchFamily="66" charset="0"/>
                  </a:rPr>
                  <a:t> </a:t>
                </a:r>
              </a:p>
            </p:txBody>
          </p:sp>
        </p:grp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A42CD229-89AA-158F-807D-34D322636792}"/>
                </a:ext>
              </a:extLst>
            </p:cNvPr>
            <p:cNvSpPr txBox="1"/>
            <p:nvPr/>
          </p:nvSpPr>
          <p:spPr>
            <a:xfrm>
              <a:off x="5549641" y="6060456"/>
              <a:ext cx="86728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y-GB" sz="2400" dirty="0">
                  <a:latin typeface="Comic Sans MS" panose="030F0702030302020204" pitchFamily="66" charset="0"/>
                  <a:cs typeface="Dreaming Outloud Pro" panose="03050502040302030504" pitchFamily="66" charset="0"/>
                </a:rPr>
                <a:t>seren </a:t>
              </a:r>
            </a:p>
          </p:txBody>
        </p:sp>
      </p:grpSp>
      <p:sp>
        <p:nvSpPr>
          <p:cNvPr id="129" name="Rectangle 128">
            <a:extLst>
              <a:ext uri="{FF2B5EF4-FFF2-40B4-BE49-F238E27FC236}">
                <a16:creationId xmlns:a16="http://schemas.microsoft.com/office/drawing/2014/main" id="{F8C0486D-4280-EBFC-1116-045F8FE3EF33}"/>
              </a:ext>
            </a:extLst>
          </p:cNvPr>
          <p:cNvSpPr/>
          <p:nvPr/>
        </p:nvSpPr>
        <p:spPr>
          <a:xfrm>
            <a:off x="3243573" y="81098"/>
            <a:ext cx="558037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-15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Dreaming Outloud Pro" panose="03050502040302030504" pitchFamily="66" charset="0"/>
                <a:cs typeface="Dreaming Outloud Pro" panose="03050502040302030504" pitchFamily="66" charset="0"/>
              </a:rPr>
              <a:t>Mat Iaith – </a:t>
            </a:r>
            <a:r>
              <a:rPr lang="en-US" sz="4800" b="1" cap="none" spc="-15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Dreaming Outloud Pro" panose="03050502040302030504" pitchFamily="66" charset="0"/>
                <a:cs typeface="Dreaming Outloud Pro" panose="03050502040302030504" pitchFamily="66" charset="0"/>
              </a:rPr>
              <a:t>Siapau</a:t>
            </a:r>
            <a:r>
              <a:rPr lang="en-US" sz="4800" b="1" cap="none" spc="-15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Dreaming Outloud Pro" panose="03050502040302030504" pitchFamily="66" charset="0"/>
                <a:cs typeface="Dreaming Outloud Pro" panose="03050502040302030504" pitchFamily="66" charset="0"/>
              </a:rPr>
              <a:t> 2D</a:t>
            </a:r>
            <a:endParaRPr lang="en-US" sz="4800" b="1" cap="none" spc="-15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9378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2" name="Picture 1" descr="A stuffed toy in a garment&#10;&#10;Description automatically generated">
            <a:extLst>
              <a:ext uri="{FF2B5EF4-FFF2-40B4-BE49-F238E27FC236}">
                <a16:creationId xmlns:a16="http://schemas.microsoft.com/office/drawing/2014/main" id="{EFFB3941-738A-D393-48F9-37145F1867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490" y="354644"/>
            <a:ext cx="3843270" cy="6148712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5D3C8959-E9E4-FD2B-C202-E4D4E903970E}"/>
              </a:ext>
            </a:extLst>
          </p:cNvPr>
          <p:cNvGrpSpPr/>
          <p:nvPr/>
        </p:nvGrpSpPr>
        <p:grpSpPr>
          <a:xfrm>
            <a:off x="4355855" y="152574"/>
            <a:ext cx="3835647" cy="2497394"/>
            <a:chOff x="417848" y="367454"/>
            <a:chExt cx="2905220" cy="2162427"/>
          </a:xfrm>
        </p:grpSpPr>
        <p:sp>
          <p:nvSpPr>
            <p:cNvPr id="5" name="Speech Bubble: Oval 4">
              <a:extLst>
                <a:ext uri="{FF2B5EF4-FFF2-40B4-BE49-F238E27FC236}">
                  <a16:creationId xmlns:a16="http://schemas.microsoft.com/office/drawing/2014/main" id="{C53FE38C-5330-9AB0-03F0-13B6D223E64D}"/>
                </a:ext>
              </a:extLst>
            </p:cNvPr>
            <p:cNvSpPr/>
            <p:nvPr/>
          </p:nvSpPr>
          <p:spPr>
            <a:xfrm rot="20785610">
              <a:off x="417848" y="367454"/>
              <a:ext cx="2905220" cy="2162427"/>
            </a:xfrm>
            <a:prstGeom prst="wedgeEllipseCallout">
              <a:avLst>
                <a:gd name="adj1" fmla="val -74399"/>
                <a:gd name="adj2" fmla="val -3786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 sz="1600">
                <a:latin typeface="Comic Sans MS" panose="030F0702030302020204" pitchFamily="66" charset="0"/>
              </a:endParaRP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E543565-E0BE-F079-2C71-0B6C32303259}"/>
                </a:ext>
              </a:extLst>
            </p:cNvPr>
            <p:cNvSpPr/>
            <p:nvPr/>
          </p:nvSpPr>
          <p:spPr>
            <a:xfrm>
              <a:off x="739748" y="1037661"/>
              <a:ext cx="2261418" cy="688258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4000" dirty="0">
                  <a:solidFill>
                    <a:schemeClr val="tx1"/>
                  </a:solidFill>
                  <a:latin typeface="Comic Sans MS" panose="030F0702030302020204" pitchFamily="66" charset="0"/>
                  <a:cs typeface="Dreaming Outloud Pro" panose="03050502040302030504" pitchFamily="66" charset="0"/>
                </a:rPr>
                <a:t>Hwre! Diolch yn fawr iawn!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46559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3" name="Picture 2" descr="A stuffed toy in a garment&#10;&#10;Description automatically generated">
            <a:extLst>
              <a:ext uri="{FF2B5EF4-FFF2-40B4-BE49-F238E27FC236}">
                <a16:creationId xmlns:a16="http://schemas.microsoft.com/office/drawing/2014/main" id="{829487BB-C669-1735-8551-828C0BF728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90" y="349728"/>
            <a:ext cx="3843270" cy="6148712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12E8ACF-6B72-444D-EAF2-ED37F98B0455}"/>
              </a:ext>
            </a:extLst>
          </p:cNvPr>
          <p:cNvSpPr/>
          <p:nvPr/>
        </p:nvSpPr>
        <p:spPr>
          <a:xfrm>
            <a:off x="4551347" y="137652"/>
            <a:ext cx="5249878" cy="6615573"/>
          </a:xfrm>
          <a:prstGeom prst="roundRect">
            <a:avLst/>
          </a:pr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>
              <a:lnSpc>
                <a:spcPct val="150000"/>
              </a:lnSpc>
            </a:pPr>
            <a:r>
              <a:rPr lang="cy-GB" sz="28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Canu gyda Jac</a:t>
            </a:r>
          </a:p>
          <a:p>
            <a:pPr algn="ctr"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Tôn – Un bys, Dau fys</a:t>
            </a:r>
          </a:p>
          <a:p>
            <a:pPr algn="ctr">
              <a:lnSpc>
                <a:spcPct val="150000"/>
              </a:lnSpc>
            </a:pPr>
            <a:endParaRPr lang="cy-GB" sz="1050" b="1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Un bwmpen</a:t>
            </a: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Dwy bwmpen</a:t>
            </a: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Tair pwmpen yn dawnsio</a:t>
            </a: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Pedair pwmpen</a:t>
            </a: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Pum pwmpen</a:t>
            </a: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Chwe phwmpen yn dawnsio</a:t>
            </a: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Saith pwmpen</a:t>
            </a: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Wyth pwmpen</a:t>
            </a: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Naw pwmpen yn dawnsio</a:t>
            </a:r>
          </a:p>
          <a:p>
            <a:pPr algn="ctr">
              <a:lnSpc>
                <a:spcPct val="150000"/>
              </a:lnSpc>
            </a:pPr>
            <a:r>
              <a:rPr lang="cy-GB" sz="20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Deg pwmpen yn dawnsio llon</a:t>
            </a:r>
          </a:p>
          <a:p>
            <a:pPr algn="ctr">
              <a:lnSpc>
                <a:spcPct val="150000"/>
              </a:lnSpc>
            </a:pPr>
            <a:endParaRPr lang="cy-GB" sz="2800" b="1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ct val="150000"/>
              </a:lnSpc>
            </a:pPr>
            <a:endParaRPr lang="cy-GB" sz="2800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  <a:p>
            <a:pPr algn="ctr">
              <a:lnSpc>
                <a:spcPct val="150000"/>
              </a:lnSpc>
            </a:pPr>
            <a:endParaRPr lang="cy-GB" sz="2400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7" name="Graphic 6" descr="Music notation with solid fill">
            <a:extLst>
              <a:ext uri="{FF2B5EF4-FFF2-40B4-BE49-F238E27FC236}">
                <a16:creationId xmlns:a16="http://schemas.microsoft.com/office/drawing/2014/main" id="{EF9994C6-E574-AD93-DE84-0A79A787E5A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20666719">
            <a:off x="4824048" y="-90709"/>
            <a:ext cx="914400" cy="1228725"/>
          </a:xfrm>
          <a:prstGeom prst="rect">
            <a:avLst/>
          </a:prstGeom>
        </p:spPr>
      </p:pic>
      <p:pic>
        <p:nvPicPr>
          <p:cNvPr id="8" name="Graphic 7" descr="Music notation with solid fill">
            <a:extLst>
              <a:ext uri="{FF2B5EF4-FFF2-40B4-BE49-F238E27FC236}">
                <a16:creationId xmlns:a16="http://schemas.microsoft.com/office/drawing/2014/main" id="{FB7A7AED-8F62-EC12-2AD3-CC4ED2B976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888290">
            <a:off x="8716807" y="-38323"/>
            <a:ext cx="914400" cy="1123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520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0" y="0"/>
            <a:ext cx="12191980" cy="6856718"/>
          </a:xfrm>
          <a:prstGeom prst="rect">
            <a:avLst/>
          </a:prstGeom>
        </p:spPr>
      </p:pic>
      <p:pic>
        <p:nvPicPr>
          <p:cNvPr id="2" name="Picture 1" descr="A stuffed toy in a garment&#10;&#10;Description automatically generated">
            <a:extLst>
              <a:ext uri="{FF2B5EF4-FFF2-40B4-BE49-F238E27FC236}">
                <a16:creationId xmlns:a16="http://schemas.microsoft.com/office/drawing/2014/main" id="{0F0D2F1F-4E17-3921-03B7-7D0DA99E18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8996" y="1385419"/>
            <a:ext cx="4060519" cy="5236846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F5DC7202-B3BE-3668-F59D-89C3888BB631}"/>
              </a:ext>
            </a:extLst>
          </p:cNvPr>
          <p:cNvGrpSpPr/>
          <p:nvPr/>
        </p:nvGrpSpPr>
        <p:grpSpPr>
          <a:xfrm>
            <a:off x="211773" y="2496065"/>
            <a:ext cx="3255513" cy="1864587"/>
            <a:chOff x="310011" y="3269744"/>
            <a:chExt cx="3255513" cy="1864587"/>
          </a:xfrm>
        </p:grpSpPr>
        <p:sp>
          <p:nvSpPr>
            <p:cNvPr id="8" name="Speech Bubble: Oval 7">
              <a:extLst>
                <a:ext uri="{FF2B5EF4-FFF2-40B4-BE49-F238E27FC236}">
                  <a16:creationId xmlns:a16="http://schemas.microsoft.com/office/drawing/2014/main" id="{DC4FCF78-3FC9-B7C1-BB96-B14BD4AB24A2}"/>
                </a:ext>
              </a:extLst>
            </p:cNvPr>
            <p:cNvSpPr/>
            <p:nvPr/>
          </p:nvSpPr>
          <p:spPr>
            <a:xfrm rot="21439136">
              <a:off x="310011" y="3269744"/>
              <a:ext cx="3255513" cy="1864587"/>
            </a:xfrm>
            <a:prstGeom prst="wedgeEllipseCallout">
              <a:avLst>
                <a:gd name="adj1" fmla="val 77925"/>
                <a:gd name="adj2" fmla="val -27996"/>
              </a:avLst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3AD6DE2-C096-5C56-A89E-72597C85F264}"/>
                </a:ext>
              </a:extLst>
            </p:cNvPr>
            <p:cNvSpPr/>
            <p:nvPr/>
          </p:nvSpPr>
          <p:spPr>
            <a:xfrm>
              <a:off x="563765" y="3804601"/>
              <a:ext cx="2597643" cy="794871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y-GB" sz="2400" dirty="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Ydych chi </a:t>
              </a:r>
              <a:r>
                <a:rPr lang="cy-GB" sz="2400" dirty="0" err="1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gofio'r</a:t>
              </a:r>
              <a:r>
                <a:rPr lang="cy-GB" sz="2400">
                  <a:solidFill>
                    <a:schemeClr val="tx1"/>
                  </a:solidFill>
                  <a:latin typeface="Dreaming Outloud Pro" panose="03050502040302030504" pitchFamily="66" charset="0"/>
                  <a:cs typeface="Dreaming Outloud Pro" panose="03050502040302030504" pitchFamily="66" charset="0"/>
                </a:rPr>
                <a:t> enw'r siapau?</a:t>
              </a:r>
              <a:endParaRPr lang="cy-GB" sz="24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endParaRPr>
            </a:p>
          </p:txBody>
        </p:sp>
      </p:grpSp>
      <p:sp>
        <p:nvSpPr>
          <p:cNvPr id="13" name="Speech Bubble: Oval 12">
            <a:extLst>
              <a:ext uri="{FF2B5EF4-FFF2-40B4-BE49-F238E27FC236}">
                <a16:creationId xmlns:a16="http://schemas.microsoft.com/office/drawing/2014/main" id="{8F03297A-AD53-7479-F74A-75BB3A1AF1A3}"/>
              </a:ext>
            </a:extLst>
          </p:cNvPr>
          <p:cNvSpPr/>
          <p:nvPr/>
        </p:nvSpPr>
        <p:spPr>
          <a:xfrm>
            <a:off x="8408282" y="1149638"/>
            <a:ext cx="3401988" cy="1720821"/>
          </a:xfrm>
          <a:prstGeom prst="wedgeEllipseCallout">
            <a:avLst>
              <a:gd name="adj1" fmla="val -74278"/>
              <a:gd name="adj2" fmla="val 23515"/>
            </a:avLst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23AC008-6EC2-6C7F-09B8-2B90B9E7C5BC}"/>
              </a:ext>
            </a:extLst>
          </p:cNvPr>
          <p:cNvSpPr/>
          <p:nvPr/>
        </p:nvSpPr>
        <p:spPr>
          <a:xfrm>
            <a:off x="8810454" y="1769526"/>
            <a:ext cx="2597643" cy="794871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  <a:latin typeface="Dreaming Outloud Pro" panose="03050502040302030504" pitchFamily="66" charset="0"/>
                <a:cs typeface="Dreaming Outloud Pro" panose="03050502040302030504" pitchFamily="66" charset="0"/>
              </a:rPr>
              <a:t>Ydych chi wedi mwynhau’r wers?</a:t>
            </a:r>
          </a:p>
          <a:p>
            <a:pPr algn="ctr"/>
            <a:endParaRPr lang="cy-GB" sz="2400" dirty="0">
              <a:solidFill>
                <a:schemeClr val="tx1"/>
              </a:solidFill>
              <a:latin typeface="Dreaming Outloud Pro" panose="03050502040302030504" pitchFamily="66" charset="0"/>
              <a:cs typeface="Dreaming Outloud Pro" panose="03050502040302030504" pitchFamily="66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91707C3-A752-B4DE-9B9F-4AA16A8EB959}"/>
              </a:ext>
            </a:extLst>
          </p:cNvPr>
          <p:cNvSpPr/>
          <p:nvPr/>
        </p:nvSpPr>
        <p:spPr>
          <a:xfrm>
            <a:off x="3392718" y="147426"/>
            <a:ext cx="5249878" cy="753252"/>
          </a:xfrm>
          <a:prstGeom prst="roundRect">
            <a:avLst/>
          </a:prstGeom>
          <a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artisticPastelsSmooth/>
                      </a14:imgEffect>
                    </a14:imgLayer>
                  </a14:imgProps>
                </a:ext>
              </a:extLst>
            </a:blip>
            <a:tile tx="0" ty="0" sx="100000" sy="100000" flip="none" algn="tl"/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cy-GB" sz="3600" b="1" dirty="0">
                <a:solidFill>
                  <a:schemeClr val="tx1"/>
                </a:solidFill>
                <a:latin typeface="Comic Sans MS" panose="030F0702030302020204" pitchFamily="66" charset="0"/>
                <a:cs typeface="Dreaming Outloud Pro" panose="03050502040302030504" pitchFamily="66" charset="0"/>
              </a:rPr>
              <a:t>Asesu Personol </a:t>
            </a:r>
            <a:endParaRPr lang="cy-GB" sz="3600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  <a:p>
            <a:pPr algn="ctr"/>
            <a:endParaRPr lang="cy-GB" sz="2800" dirty="0">
              <a:solidFill>
                <a:schemeClr val="tx1"/>
              </a:solidFill>
              <a:latin typeface="Comic Sans MS" panose="030F0702030302020204" pitchFamily="66" charset="0"/>
              <a:cs typeface="Dreaming Outloud Pro" panose="03050502040302030504" pitchFamily="66" charset="0"/>
            </a:endParaRPr>
          </a:p>
        </p:txBody>
      </p:sp>
      <p:pic>
        <p:nvPicPr>
          <p:cNvPr id="16" name="Graphic 15" descr="Thumbs up sign outline">
            <a:extLst>
              <a:ext uri="{FF2B5EF4-FFF2-40B4-BE49-F238E27FC236}">
                <a16:creationId xmlns:a16="http://schemas.microsoft.com/office/drawing/2014/main" id="{A7209110-888A-9731-889F-D4528993BE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627031" y="193438"/>
            <a:ext cx="600075" cy="600075"/>
          </a:xfrm>
          <a:prstGeom prst="rect">
            <a:avLst/>
          </a:prstGeom>
        </p:spPr>
      </p:pic>
      <p:pic>
        <p:nvPicPr>
          <p:cNvPr id="22" name="Graphic 21" descr="Thumbs up sign outline">
            <a:extLst>
              <a:ext uri="{FF2B5EF4-FFF2-40B4-BE49-F238E27FC236}">
                <a16:creationId xmlns:a16="http://schemas.microsoft.com/office/drawing/2014/main" id="{00DC26E1-933F-D7D6-AECB-2C8000D44F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0800000">
            <a:off x="7664858" y="229999"/>
            <a:ext cx="600075" cy="60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7635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12412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24127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Cofia treiglad meddal.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0" dirty="0"/>
                        <a:t>Cofia unigol a lluosog. </a:t>
                      </a:r>
                    </a:p>
                    <a:p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6049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Joanne Bowers</a:t>
            </a:r>
          </a:p>
          <a:p>
            <a:r>
              <a:rPr lang="cy-GB" dirty="0"/>
              <a:t>Teitl y wers: 	 Ble mae’r pwmpenni?</a:t>
            </a:r>
          </a:p>
          <a:p>
            <a:r>
              <a:rPr lang="cy-GB" dirty="0"/>
              <a:t>Nod y wers:	 Adolygu siapau </a:t>
            </a:r>
          </a:p>
          <a:p>
            <a:r>
              <a:rPr lang="cy-GB" dirty="0"/>
              <a:t>Blwyddyn:	 1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1705979"/>
          <a:ext cx="5131274" cy="4614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336194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600" dirty="0"/>
                        <a:t>Chwilio am </a:t>
                      </a:r>
                      <a:r>
                        <a:rPr lang="cy-GB" sz="1600" dirty="0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cy-GB" sz="1600" dirty="0"/>
                        <a:t>wmpen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cy-GB" sz="1600" dirty="0"/>
                        <a:t>Edrychwch i siapau ar yr pwmpen. 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600" dirty="0"/>
                        <a:t>         Gofynnwch i </a:t>
                      </a:r>
                      <a:r>
                        <a:rPr lang="cy-GB" sz="1600" dirty="0">
                          <a:solidFill>
                            <a:srgbClr val="C00000"/>
                          </a:solidFill>
                        </a:rPr>
                        <a:t>b</a:t>
                      </a:r>
                      <a:r>
                        <a:rPr lang="cy-GB" sz="1600" dirty="0"/>
                        <a:t>artner “Pa siâp ydy’r </a:t>
                      </a:r>
                      <a:r>
                        <a:rPr lang="cy-GB" sz="1600" dirty="0">
                          <a:solidFill>
                            <a:srgbClr val="C00000"/>
                          </a:solidFill>
                        </a:rPr>
                        <a:t>g</a:t>
                      </a:r>
                      <a:r>
                        <a:rPr lang="cy-GB" sz="1600" dirty="0"/>
                        <a:t>eg/trwyn/llygaid?”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600" dirty="0"/>
                        <a:t>         Ateb e.e “Sgwâr ydy’r twyn.”</a:t>
                      </a:r>
                    </a:p>
                    <a:p>
                      <a:pPr marL="0" indent="0">
                        <a:buNone/>
                      </a:pPr>
                      <a:r>
                        <a:rPr lang="cy-GB" sz="1600" dirty="0"/>
                        <a:t>3.     Canwch “Pwmpen yn dawnsio”</a:t>
                      </a:r>
                    </a:p>
                    <a:p>
                      <a:endParaRPr lang="cy-GB" dirty="0"/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2288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/>
                        <a:t>Pwmpen/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b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wmpen/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wmpen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/>
                        <a:t>Un, dwy, tair, pedair, pump (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pum</a:t>
                      </a:r>
                      <a:r>
                        <a:rPr lang="cy-GB" sz="1600" dirty="0"/>
                        <a:t>), chwech (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chwe</a:t>
                      </a:r>
                      <a:r>
                        <a:rPr lang="cy-GB" sz="1600" dirty="0"/>
                        <a:t>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/>
                        <a:t>Trwyn, llwyaid, ceg/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eg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/>
                        <a:t>Cylch, sgwâr, triongl, petryal, hanner cylch, hecsagon, pentagon, octagon, calon/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g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alon</a:t>
                      </a:r>
                      <a:r>
                        <a:rPr lang="cy-GB" sz="1600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y-GB" sz="1600" dirty="0">
                          <a:solidFill>
                            <a:schemeClr val="tx1"/>
                          </a:solidFill>
                        </a:rPr>
                        <a:t>a seren. </a:t>
                      </a:r>
                      <a:endParaRPr lang="cy-GB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705979"/>
          <a:ext cx="5695523" cy="451980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7156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sz="1600" b="0" dirty="0"/>
                        <a:t>Pa siâp ydy’r geg/trwyn/llygaid?</a:t>
                      </a:r>
                    </a:p>
                    <a:p>
                      <a:r>
                        <a:rPr lang="cy-GB" sz="1600" dirty="0"/>
                        <a:t>Sgwâr (neu siâp arall) ydy’r trwyn. </a:t>
                      </a:r>
                      <a:endParaRPr lang="cy-GB" sz="1600" b="0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217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sz="1600" dirty="0"/>
                        <a:t>Mae’r plant yn wedi dysgu rhifau 1-10 (benywaidd a gwrywaidd) a siapau. Mae’r plant yn wedi dysgu’r y corf hefyd. </a:t>
                      </a:r>
                      <a:endParaRPr lang="cy-GB" sz="1600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  <a:tr h="11217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Gwers Nesaf: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y-GB" sz="1600" b="0" dirty="0">
                          <a:latin typeface="+mn-lt"/>
                        </a:rPr>
                        <a:t>Disgrifio siapau 2D e.e </a:t>
                      </a:r>
                      <a:r>
                        <a:rPr lang="cy-GB" sz="1600" dirty="0">
                          <a:latin typeface="+mn-lt"/>
                        </a:rPr>
                        <a:t>Oes wyth ochr gyda’r siâp? </a:t>
                      </a: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cy-GB" sz="1600" dirty="0">
                          <a:latin typeface="+mn-lt"/>
                        </a:rPr>
                        <a:t>Oes tri chornel gyda’r siâp?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909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2A8AF00-834F-A6D8-DEE8-FE16DD6A8E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426" r="-1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8" name="Picture 7" descr="A basket of pumpkins with a doll">
            <a:extLst>
              <a:ext uri="{FF2B5EF4-FFF2-40B4-BE49-F238E27FC236}">
                <a16:creationId xmlns:a16="http://schemas.microsoft.com/office/drawing/2014/main" id="{218CC656-CCA9-75F8-A78B-7E806EDD594B}"/>
              </a:ext>
            </a:extLst>
          </p:cNvPr>
          <p:cNvPicPr>
            <a:picLocks noChangeAspect="1"/>
          </p:cNvPicPr>
          <p:nvPr/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51" r="28172"/>
          <a:stretch/>
        </p:blipFill>
        <p:spPr>
          <a:xfrm rot="5400000">
            <a:off x="1469921" y="166536"/>
            <a:ext cx="3667435" cy="5143500"/>
          </a:xfrm>
          <a:prstGeom prst="rect">
            <a:avLst/>
          </a:prstGeom>
        </p:spPr>
      </p:pic>
      <p:pic>
        <p:nvPicPr>
          <p:cNvPr id="10" name="Picture 9" descr="A row of small pumpkins on a wood surface">
            <a:extLst>
              <a:ext uri="{FF2B5EF4-FFF2-40B4-BE49-F238E27FC236}">
                <a16:creationId xmlns:a16="http://schemas.microsoft.com/office/drawing/2014/main" id="{337BB17E-262E-F311-A0BC-8678FA008963}"/>
              </a:ext>
            </a:extLst>
          </p:cNvPr>
          <p:cNvPicPr>
            <a:picLocks noChangeAspect="1"/>
          </p:cNvPicPr>
          <p:nvPr/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648" r="36811"/>
          <a:stretch/>
        </p:blipFill>
        <p:spPr>
          <a:xfrm rot="5400000">
            <a:off x="7952145" y="857250"/>
            <a:ext cx="2163098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060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</TotalTime>
  <Words>446</Words>
  <Application>Microsoft Office PowerPoint</Application>
  <PresentationFormat>Widescreen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Aptos</vt:lpstr>
      <vt:lpstr>Aptos Display</vt:lpstr>
      <vt:lpstr>Arial</vt:lpstr>
      <vt:lpstr>Calibri</vt:lpstr>
      <vt:lpstr>Comic Sans MS</vt:lpstr>
      <vt:lpstr>Dreaming Outloud Pro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Joanne Bowers</dc:creator>
  <cp:lastModifiedBy>Joanne Bowers</cp:lastModifiedBy>
  <cp:revision>6</cp:revision>
  <cp:lastPrinted>2024-10-23T16:02:15Z</cp:lastPrinted>
  <dcterms:created xsi:type="dcterms:W3CDTF">2024-10-19T13:02:16Z</dcterms:created>
  <dcterms:modified xsi:type="dcterms:W3CDTF">2024-10-24T17:59:34Z</dcterms:modified>
</cp:coreProperties>
</file>