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6" r:id="rId17"/>
    <p:sldId id="272" r:id="rId18"/>
    <p:sldId id="273" r:id="rId19"/>
    <p:sldId id="274" r:id="rId20"/>
    <p:sldId id="275" r:id="rId21"/>
  </p:sldIdLst>
  <p:sldSz cx="9144000" cy="5143500" type="screen16x9"/>
  <p:notesSz cx="6858000" cy="9144000"/>
  <p:embeddedFontLst>
    <p:embeddedFont>
      <p:font typeface="Nunito" panose="020B0604020202020204" charset="0"/>
      <p:regular r:id="rId23"/>
      <p:bold r:id="rId24"/>
      <p:italic r:id="rId25"/>
      <p:boldItalic r:id="rId26"/>
    </p:embeddedFont>
    <p:embeddedFont>
      <p:font typeface="Calibri" panose="020F0502020204030204" pitchFamily="3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1" roundtripDataSignature="AMtx7mimNie5oJYxdvn/QKNvNqGQlfyh9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1943E80-21EA-4829-BE91-FA0E60D39F93}">
  <a:tblStyle styleId="{D1943E80-21EA-4829-BE91-FA0E60D39F93}"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658" y="9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ableStyles" Target="tableStyle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oleObject" Target="file:///C:\Users\RUTVIK\Downloads\Plan%20ans%20work%20time%20schedule%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884328767585723"/>
          <c:y val="3.4121365079310802E-2"/>
          <c:w val="0.81168189989113093"/>
          <c:h val="0.34255945409723831"/>
        </c:manualLayout>
      </c:layout>
      <c:barChart>
        <c:barDir val="col"/>
        <c:grouping val="clustered"/>
        <c:varyColors val="0"/>
        <c:ser>
          <c:idx val="0"/>
          <c:order val="0"/>
          <c:tx>
            <c:strRef>
              <c:f>Sheet1!$A$2:$C$2</c:f>
              <c:strCache>
                <c:ptCount val="3"/>
                <c:pt idx="0">
                  <c:v>Intitation of the Research </c:v>
                </c:pt>
                <c:pt idx="1">
                  <c:v>16 Weeks</c:v>
                </c:pt>
                <c:pt idx="2">
                  <c:v>1/2/2024</c:v>
                </c:pt>
              </c:strCache>
            </c:strRef>
          </c:tx>
          <c:spPr>
            <a:solidFill>
              <a:schemeClr val="accent1"/>
            </a:solidFill>
            <a:ln>
              <a:noFill/>
            </a:ln>
            <a:effectLst/>
          </c:spPr>
          <c:invertIfNegative val="0"/>
          <c:val>
            <c:numRef>
              <c:f>Sheet1!$D$2</c:f>
              <c:numCache>
                <c:formatCode>m/d/yyyy</c:formatCode>
                <c:ptCount val="1"/>
                <c:pt idx="0">
                  <c:v>45323</c:v>
                </c:pt>
              </c:numCache>
            </c:numRef>
          </c:val>
          <c:extLst>
            <c:ext xmlns:c16="http://schemas.microsoft.com/office/drawing/2014/chart" uri="{C3380CC4-5D6E-409C-BE32-E72D297353CC}">
              <c16:uniqueId val="{00000000-1580-4AFB-8021-2DDAC8C9A5BB}"/>
            </c:ext>
          </c:extLst>
        </c:ser>
        <c:ser>
          <c:idx val="1"/>
          <c:order val="1"/>
          <c:tx>
            <c:strRef>
              <c:f>Sheet1!$A$3:$C$3</c:f>
              <c:strCache>
                <c:ptCount val="3"/>
                <c:pt idx="0">
                  <c:v>Selection of the research topic </c:v>
                </c:pt>
                <c:pt idx="1">
                  <c:v>1 Week</c:v>
                </c:pt>
                <c:pt idx="2">
                  <c:v>1/2/2024</c:v>
                </c:pt>
              </c:strCache>
            </c:strRef>
          </c:tx>
          <c:spPr>
            <a:solidFill>
              <a:schemeClr val="accent3"/>
            </a:solidFill>
            <a:ln>
              <a:noFill/>
            </a:ln>
            <a:effectLst/>
          </c:spPr>
          <c:invertIfNegative val="0"/>
          <c:val>
            <c:numRef>
              <c:f>Sheet1!$D$3</c:f>
              <c:numCache>
                <c:formatCode>m/d/yyyy</c:formatCode>
                <c:ptCount val="1"/>
                <c:pt idx="0">
                  <c:v>45323</c:v>
                </c:pt>
              </c:numCache>
            </c:numRef>
          </c:val>
          <c:extLst>
            <c:ext xmlns:c16="http://schemas.microsoft.com/office/drawing/2014/chart" uri="{C3380CC4-5D6E-409C-BE32-E72D297353CC}">
              <c16:uniqueId val="{00000001-1580-4AFB-8021-2DDAC8C9A5BB}"/>
            </c:ext>
          </c:extLst>
        </c:ser>
        <c:ser>
          <c:idx val="2"/>
          <c:order val="2"/>
          <c:tx>
            <c:strRef>
              <c:f>Sheet1!$A$4:$C$4</c:f>
              <c:strCache>
                <c:ptCount val="3"/>
                <c:pt idx="0">
                  <c:v>Understanding of the Background </c:v>
                </c:pt>
                <c:pt idx="1">
                  <c:v>2 Week</c:v>
                </c:pt>
                <c:pt idx="2">
                  <c:v>4/2/2024</c:v>
                </c:pt>
              </c:strCache>
            </c:strRef>
          </c:tx>
          <c:spPr>
            <a:solidFill>
              <a:schemeClr val="accent5"/>
            </a:solidFill>
            <a:ln>
              <a:noFill/>
            </a:ln>
            <a:effectLst/>
          </c:spPr>
          <c:invertIfNegative val="0"/>
          <c:val>
            <c:numRef>
              <c:f>Sheet1!$D$4</c:f>
              <c:numCache>
                <c:formatCode>m/d/yyyy</c:formatCode>
                <c:ptCount val="1"/>
                <c:pt idx="0">
                  <c:v>45326</c:v>
                </c:pt>
              </c:numCache>
            </c:numRef>
          </c:val>
          <c:extLst>
            <c:ext xmlns:c16="http://schemas.microsoft.com/office/drawing/2014/chart" uri="{C3380CC4-5D6E-409C-BE32-E72D297353CC}">
              <c16:uniqueId val="{00000002-1580-4AFB-8021-2DDAC8C9A5BB}"/>
            </c:ext>
          </c:extLst>
        </c:ser>
        <c:ser>
          <c:idx val="3"/>
          <c:order val="3"/>
          <c:tx>
            <c:strRef>
              <c:f>Sheet1!$A$5:$C$5</c:f>
              <c:strCache>
                <c:ptCount val="3"/>
                <c:pt idx="0">
                  <c:v>Choice of research aim and objectives </c:v>
                </c:pt>
                <c:pt idx="1">
                  <c:v>3 Week</c:v>
                </c:pt>
                <c:pt idx="2">
                  <c:v>8/2/2024</c:v>
                </c:pt>
              </c:strCache>
            </c:strRef>
          </c:tx>
          <c:spPr>
            <a:solidFill>
              <a:schemeClr val="accent1">
                <a:lumMod val="60000"/>
              </a:schemeClr>
            </a:solidFill>
            <a:ln>
              <a:noFill/>
            </a:ln>
            <a:effectLst/>
          </c:spPr>
          <c:invertIfNegative val="0"/>
          <c:val>
            <c:numRef>
              <c:f>Sheet1!$D$5</c:f>
              <c:numCache>
                <c:formatCode>m/d/yyyy</c:formatCode>
                <c:ptCount val="1"/>
                <c:pt idx="0">
                  <c:v>45330</c:v>
                </c:pt>
              </c:numCache>
            </c:numRef>
          </c:val>
          <c:extLst>
            <c:ext xmlns:c16="http://schemas.microsoft.com/office/drawing/2014/chart" uri="{C3380CC4-5D6E-409C-BE32-E72D297353CC}">
              <c16:uniqueId val="{00000003-1580-4AFB-8021-2DDAC8C9A5BB}"/>
            </c:ext>
          </c:extLst>
        </c:ser>
        <c:ser>
          <c:idx val="4"/>
          <c:order val="4"/>
          <c:tx>
            <c:strRef>
              <c:f>Sheet1!$A$6:$C$6</c:f>
              <c:strCache>
                <c:ptCount val="3"/>
                <c:pt idx="0">
                  <c:v>Creation of literature review </c:v>
                </c:pt>
                <c:pt idx="1">
                  <c:v>4 Week</c:v>
                </c:pt>
                <c:pt idx="2">
                  <c:v>15/2/2024</c:v>
                </c:pt>
              </c:strCache>
            </c:strRef>
          </c:tx>
          <c:spPr>
            <a:solidFill>
              <a:schemeClr val="accent3">
                <a:lumMod val="60000"/>
              </a:schemeClr>
            </a:solidFill>
            <a:ln>
              <a:noFill/>
            </a:ln>
            <a:effectLst/>
          </c:spPr>
          <c:invertIfNegative val="0"/>
          <c:val>
            <c:numRef>
              <c:f>Sheet1!$D$6</c:f>
              <c:numCache>
                <c:formatCode>m/d/yyyy</c:formatCode>
                <c:ptCount val="1"/>
                <c:pt idx="0">
                  <c:v>45337</c:v>
                </c:pt>
              </c:numCache>
            </c:numRef>
          </c:val>
          <c:extLst>
            <c:ext xmlns:c16="http://schemas.microsoft.com/office/drawing/2014/chart" uri="{C3380CC4-5D6E-409C-BE32-E72D297353CC}">
              <c16:uniqueId val="{00000004-1580-4AFB-8021-2DDAC8C9A5BB}"/>
            </c:ext>
          </c:extLst>
        </c:ser>
        <c:ser>
          <c:idx val="5"/>
          <c:order val="5"/>
          <c:tx>
            <c:strRef>
              <c:f>Sheet1!$A$7:$C$7</c:f>
              <c:strCache>
                <c:ptCount val="3"/>
                <c:pt idx="0">
                  <c:v>Selection of the research methodology </c:v>
                </c:pt>
                <c:pt idx="1">
                  <c:v>5 Week</c:v>
                </c:pt>
                <c:pt idx="2">
                  <c:v>16/2/2024</c:v>
                </c:pt>
              </c:strCache>
            </c:strRef>
          </c:tx>
          <c:spPr>
            <a:solidFill>
              <a:schemeClr val="accent5">
                <a:lumMod val="60000"/>
              </a:schemeClr>
            </a:solidFill>
            <a:ln>
              <a:noFill/>
            </a:ln>
            <a:effectLst/>
          </c:spPr>
          <c:invertIfNegative val="0"/>
          <c:val>
            <c:numRef>
              <c:f>Sheet1!$D$7</c:f>
              <c:numCache>
                <c:formatCode>m/d/yyyy</c:formatCode>
                <c:ptCount val="1"/>
                <c:pt idx="0">
                  <c:v>45338</c:v>
                </c:pt>
              </c:numCache>
            </c:numRef>
          </c:val>
          <c:extLst>
            <c:ext xmlns:c16="http://schemas.microsoft.com/office/drawing/2014/chart" uri="{C3380CC4-5D6E-409C-BE32-E72D297353CC}">
              <c16:uniqueId val="{00000005-1580-4AFB-8021-2DDAC8C9A5BB}"/>
            </c:ext>
          </c:extLst>
        </c:ser>
        <c:ser>
          <c:idx val="6"/>
          <c:order val="6"/>
          <c:tx>
            <c:strRef>
              <c:f>Sheet1!$A$8:$C$8</c:f>
              <c:strCache>
                <c:ptCount val="3"/>
                <c:pt idx="0">
                  <c:v>Choice of data collection process </c:v>
                </c:pt>
                <c:pt idx="1">
                  <c:v>6 Week</c:v>
                </c:pt>
                <c:pt idx="2">
                  <c:v>18/02/2024</c:v>
                </c:pt>
              </c:strCache>
            </c:strRef>
          </c:tx>
          <c:spPr>
            <a:solidFill>
              <a:schemeClr val="accent1">
                <a:lumMod val="80000"/>
                <a:lumOff val="20000"/>
              </a:schemeClr>
            </a:solidFill>
            <a:ln>
              <a:noFill/>
            </a:ln>
            <a:effectLst/>
          </c:spPr>
          <c:invertIfNegative val="0"/>
          <c:val>
            <c:numRef>
              <c:f>Sheet1!$D$8</c:f>
              <c:numCache>
                <c:formatCode>m/d/yyyy</c:formatCode>
                <c:ptCount val="1"/>
                <c:pt idx="0">
                  <c:v>45340</c:v>
                </c:pt>
              </c:numCache>
            </c:numRef>
          </c:val>
          <c:extLst>
            <c:ext xmlns:c16="http://schemas.microsoft.com/office/drawing/2014/chart" uri="{C3380CC4-5D6E-409C-BE32-E72D297353CC}">
              <c16:uniqueId val="{00000006-1580-4AFB-8021-2DDAC8C9A5BB}"/>
            </c:ext>
          </c:extLst>
        </c:ser>
        <c:ser>
          <c:idx val="7"/>
          <c:order val="7"/>
          <c:tx>
            <c:strRef>
              <c:f>Sheet1!$A$9:$C$9</c:f>
              <c:strCache>
                <c:ptCount val="3"/>
                <c:pt idx="0">
                  <c:v>Selection of data analysis techniques </c:v>
                </c:pt>
                <c:pt idx="1">
                  <c:v>7 Week</c:v>
                </c:pt>
                <c:pt idx="2">
                  <c:v>22/02/2024</c:v>
                </c:pt>
              </c:strCache>
            </c:strRef>
          </c:tx>
          <c:spPr>
            <a:solidFill>
              <a:schemeClr val="accent3">
                <a:lumMod val="80000"/>
                <a:lumOff val="20000"/>
              </a:schemeClr>
            </a:solidFill>
            <a:ln>
              <a:noFill/>
            </a:ln>
            <a:effectLst/>
          </c:spPr>
          <c:invertIfNegative val="0"/>
          <c:val>
            <c:numRef>
              <c:f>Sheet1!$D$9</c:f>
              <c:numCache>
                <c:formatCode>m/d/yyyy</c:formatCode>
                <c:ptCount val="1"/>
                <c:pt idx="0">
                  <c:v>45344</c:v>
                </c:pt>
              </c:numCache>
            </c:numRef>
          </c:val>
          <c:extLst>
            <c:ext xmlns:c16="http://schemas.microsoft.com/office/drawing/2014/chart" uri="{C3380CC4-5D6E-409C-BE32-E72D297353CC}">
              <c16:uniqueId val="{00000007-1580-4AFB-8021-2DDAC8C9A5BB}"/>
            </c:ext>
          </c:extLst>
        </c:ser>
        <c:ser>
          <c:idx val="8"/>
          <c:order val="8"/>
          <c:tx>
            <c:strRef>
              <c:f>Sheet1!$A$10:$C$10</c:f>
              <c:strCache>
                <c:ptCount val="3"/>
                <c:pt idx="0">
                  <c:v>Involving ethical considerations </c:v>
                </c:pt>
                <c:pt idx="1">
                  <c:v>8 Week</c:v>
                </c:pt>
                <c:pt idx="2">
                  <c:v>2/3/2024</c:v>
                </c:pt>
              </c:strCache>
            </c:strRef>
          </c:tx>
          <c:spPr>
            <a:solidFill>
              <a:schemeClr val="accent5">
                <a:lumMod val="80000"/>
                <a:lumOff val="20000"/>
              </a:schemeClr>
            </a:solidFill>
            <a:ln>
              <a:noFill/>
            </a:ln>
            <a:effectLst/>
          </c:spPr>
          <c:invertIfNegative val="0"/>
          <c:val>
            <c:numRef>
              <c:f>Sheet1!$D$10</c:f>
              <c:numCache>
                <c:formatCode>m/d/yyyy</c:formatCode>
                <c:ptCount val="1"/>
                <c:pt idx="0">
                  <c:v>45353</c:v>
                </c:pt>
              </c:numCache>
            </c:numRef>
          </c:val>
          <c:extLst>
            <c:ext xmlns:c16="http://schemas.microsoft.com/office/drawing/2014/chart" uri="{C3380CC4-5D6E-409C-BE32-E72D297353CC}">
              <c16:uniqueId val="{00000008-1580-4AFB-8021-2DDAC8C9A5BB}"/>
            </c:ext>
          </c:extLst>
        </c:ser>
        <c:ser>
          <c:idx val="9"/>
          <c:order val="9"/>
          <c:tx>
            <c:strRef>
              <c:f>Sheet1!$A$11:$C$11</c:f>
              <c:strCache>
                <c:ptCount val="3"/>
                <c:pt idx="0">
                  <c:v>Generating research finding </c:v>
                </c:pt>
                <c:pt idx="1">
                  <c:v>9 Week</c:v>
                </c:pt>
                <c:pt idx="2">
                  <c:v>5/3/2024</c:v>
                </c:pt>
              </c:strCache>
            </c:strRef>
          </c:tx>
          <c:spPr>
            <a:solidFill>
              <a:schemeClr val="accent1">
                <a:lumMod val="80000"/>
              </a:schemeClr>
            </a:solidFill>
            <a:ln>
              <a:noFill/>
            </a:ln>
            <a:effectLst/>
          </c:spPr>
          <c:invertIfNegative val="0"/>
          <c:val>
            <c:numRef>
              <c:f>Sheet1!$D$11</c:f>
              <c:numCache>
                <c:formatCode>m/d/yyyy</c:formatCode>
                <c:ptCount val="1"/>
                <c:pt idx="0">
                  <c:v>45356</c:v>
                </c:pt>
              </c:numCache>
            </c:numRef>
          </c:val>
          <c:extLst>
            <c:ext xmlns:c16="http://schemas.microsoft.com/office/drawing/2014/chart" uri="{C3380CC4-5D6E-409C-BE32-E72D297353CC}">
              <c16:uniqueId val="{00000009-1580-4AFB-8021-2DDAC8C9A5BB}"/>
            </c:ext>
          </c:extLst>
        </c:ser>
        <c:ser>
          <c:idx val="10"/>
          <c:order val="10"/>
          <c:tx>
            <c:strRef>
              <c:f>Sheet1!$A$12:$C$12</c:f>
              <c:strCache>
                <c:ptCount val="3"/>
                <c:pt idx="0">
                  <c:v>Discussion of the finding </c:v>
                </c:pt>
                <c:pt idx="1">
                  <c:v>10 Week</c:v>
                </c:pt>
                <c:pt idx="2">
                  <c:v>7/3/2024</c:v>
                </c:pt>
              </c:strCache>
            </c:strRef>
          </c:tx>
          <c:spPr>
            <a:solidFill>
              <a:schemeClr val="accent3">
                <a:lumMod val="80000"/>
              </a:schemeClr>
            </a:solidFill>
            <a:ln>
              <a:noFill/>
            </a:ln>
            <a:effectLst/>
          </c:spPr>
          <c:invertIfNegative val="0"/>
          <c:val>
            <c:numRef>
              <c:f>Sheet1!$D$12</c:f>
              <c:numCache>
                <c:formatCode>m/d/yyyy</c:formatCode>
                <c:ptCount val="1"/>
                <c:pt idx="0">
                  <c:v>45358</c:v>
                </c:pt>
              </c:numCache>
            </c:numRef>
          </c:val>
          <c:extLst>
            <c:ext xmlns:c16="http://schemas.microsoft.com/office/drawing/2014/chart" uri="{C3380CC4-5D6E-409C-BE32-E72D297353CC}">
              <c16:uniqueId val="{0000000A-1580-4AFB-8021-2DDAC8C9A5BB}"/>
            </c:ext>
          </c:extLst>
        </c:ser>
        <c:ser>
          <c:idx val="11"/>
          <c:order val="11"/>
          <c:tx>
            <c:strRef>
              <c:f>Sheet1!$A$13:$C$13</c:f>
              <c:strCache>
                <c:ptCount val="3"/>
                <c:pt idx="0">
                  <c:v>Creating link among the objective</c:v>
                </c:pt>
                <c:pt idx="1">
                  <c:v>11 Week</c:v>
                </c:pt>
                <c:pt idx="2">
                  <c:v>10/3/2024</c:v>
                </c:pt>
              </c:strCache>
            </c:strRef>
          </c:tx>
          <c:spPr>
            <a:solidFill>
              <a:schemeClr val="accent5">
                <a:lumMod val="80000"/>
              </a:schemeClr>
            </a:solidFill>
            <a:ln>
              <a:noFill/>
            </a:ln>
            <a:effectLst/>
          </c:spPr>
          <c:invertIfNegative val="0"/>
          <c:val>
            <c:numRef>
              <c:f>Sheet1!$D$13</c:f>
              <c:numCache>
                <c:formatCode>m/d/yyyy</c:formatCode>
                <c:ptCount val="1"/>
                <c:pt idx="0">
                  <c:v>45361</c:v>
                </c:pt>
              </c:numCache>
            </c:numRef>
          </c:val>
          <c:extLst>
            <c:ext xmlns:c16="http://schemas.microsoft.com/office/drawing/2014/chart" uri="{C3380CC4-5D6E-409C-BE32-E72D297353CC}">
              <c16:uniqueId val="{0000000B-1580-4AFB-8021-2DDAC8C9A5BB}"/>
            </c:ext>
          </c:extLst>
        </c:ser>
        <c:ser>
          <c:idx val="12"/>
          <c:order val="12"/>
          <c:tx>
            <c:strRef>
              <c:f>Sheet1!$A$14:$C$14</c:f>
              <c:strCache>
                <c:ptCount val="3"/>
                <c:pt idx="0">
                  <c:v>Suggesting  recommendations </c:v>
                </c:pt>
                <c:pt idx="1">
                  <c:v>15 Week</c:v>
                </c:pt>
                <c:pt idx="2">
                  <c:v>14/3/2024</c:v>
                </c:pt>
              </c:strCache>
            </c:strRef>
          </c:tx>
          <c:spPr>
            <a:solidFill>
              <a:schemeClr val="accent1">
                <a:lumMod val="60000"/>
                <a:lumOff val="40000"/>
              </a:schemeClr>
            </a:solidFill>
            <a:ln>
              <a:noFill/>
            </a:ln>
            <a:effectLst/>
          </c:spPr>
          <c:invertIfNegative val="0"/>
          <c:val>
            <c:numRef>
              <c:f>Sheet1!$D$14</c:f>
              <c:numCache>
                <c:formatCode>m/d/yyyy</c:formatCode>
                <c:ptCount val="1"/>
                <c:pt idx="0">
                  <c:v>45365</c:v>
                </c:pt>
              </c:numCache>
            </c:numRef>
          </c:val>
          <c:extLst>
            <c:ext xmlns:c16="http://schemas.microsoft.com/office/drawing/2014/chart" uri="{C3380CC4-5D6E-409C-BE32-E72D297353CC}">
              <c16:uniqueId val="{0000000C-1580-4AFB-8021-2DDAC8C9A5BB}"/>
            </c:ext>
          </c:extLst>
        </c:ser>
        <c:ser>
          <c:idx val="13"/>
          <c:order val="13"/>
          <c:tx>
            <c:strRef>
              <c:f>Sheet1!$A$15:$C$15</c:f>
              <c:strCache>
                <c:ptCount val="3"/>
                <c:pt idx="0">
                  <c:v>Final submission </c:v>
                </c:pt>
                <c:pt idx="1">
                  <c:v>16 Week</c:v>
                </c:pt>
                <c:pt idx="2">
                  <c:v>16/3/2024</c:v>
                </c:pt>
              </c:strCache>
            </c:strRef>
          </c:tx>
          <c:spPr>
            <a:solidFill>
              <a:schemeClr val="accent3">
                <a:lumMod val="60000"/>
                <a:lumOff val="40000"/>
              </a:schemeClr>
            </a:solidFill>
            <a:ln>
              <a:noFill/>
            </a:ln>
            <a:effectLst/>
          </c:spPr>
          <c:invertIfNegative val="0"/>
          <c:val>
            <c:numRef>
              <c:f>Sheet1!$D$15</c:f>
              <c:numCache>
                <c:formatCode>m/d/yyyy</c:formatCode>
                <c:ptCount val="1"/>
                <c:pt idx="0">
                  <c:v>45367</c:v>
                </c:pt>
              </c:numCache>
            </c:numRef>
          </c:val>
          <c:extLst>
            <c:ext xmlns:c16="http://schemas.microsoft.com/office/drawing/2014/chart" uri="{C3380CC4-5D6E-409C-BE32-E72D297353CC}">
              <c16:uniqueId val="{0000000D-1580-4AFB-8021-2DDAC8C9A5BB}"/>
            </c:ext>
          </c:extLst>
        </c:ser>
        <c:dLbls>
          <c:showLegendKey val="0"/>
          <c:showVal val="0"/>
          <c:showCatName val="0"/>
          <c:showSerName val="0"/>
          <c:showPercent val="0"/>
          <c:showBubbleSize val="0"/>
        </c:dLbls>
        <c:gapWidth val="219"/>
        <c:overlap val="-27"/>
        <c:axId val="1545672480"/>
        <c:axId val="1553238480"/>
      </c:barChart>
      <c:catAx>
        <c:axId val="1545672480"/>
        <c:scaling>
          <c:orientation val="minMax"/>
        </c:scaling>
        <c:delete val="1"/>
        <c:axPos val="b"/>
        <c:majorTickMark val="none"/>
        <c:minorTickMark val="none"/>
        <c:tickLblPos val="nextTo"/>
        <c:crossAx val="1553238480"/>
        <c:crosses val="autoZero"/>
        <c:auto val="1"/>
        <c:lblAlgn val="ctr"/>
        <c:lblOffset val="100"/>
        <c:noMultiLvlLbl val="0"/>
      </c:catAx>
      <c:valAx>
        <c:axId val="1553238480"/>
        <c:scaling>
          <c:orientation val="minMax"/>
        </c:scaling>
        <c:delete val="1"/>
        <c:axPos val="l"/>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nextTo"/>
        <c:crossAx val="1545672480"/>
        <c:crosses val="autoZero"/>
        <c:crossBetween val="between"/>
      </c:valAx>
      <c:spPr>
        <a:noFill/>
        <a:ln>
          <a:noFill/>
        </a:ln>
        <a:effectLst/>
      </c:spPr>
    </c:plotArea>
    <c:legend>
      <c:legendPos val="b"/>
      <c:layout>
        <c:manualLayout>
          <c:xMode val="edge"/>
          <c:yMode val="edge"/>
          <c:x val="0.10520988935868547"/>
          <c:y val="0.41080218425585996"/>
          <c:w val="0.7976188064916323"/>
          <c:h val="0.5395667392651425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9" name="Google Shape;14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 name="Google Shape;15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5" name="Google Shape;18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3" name="Google Shape;20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2" name="Google Shape;21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1" name="Google Shape;221;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9" name="Google Shape;239;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8" name="Google Shape;24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9807f9184d_0_1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29807f9184d_0_1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dirty="0"/>
          </a:p>
        </p:txBody>
      </p:sp>
    </p:spTree>
    <p:extLst>
      <p:ext uri="{BB962C8B-B14F-4D97-AF65-F5344CB8AC3E}">
        <p14:creationId xmlns:p14="http://schemas.microsoft.com/office/powerpoint/2010/main" val="3484310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5" name="Google Shape;265;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3" name="Google Shape;273;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261494f55db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0" name="Google Shape;280;g261494f55db_0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2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22"/>
          <p:cNvGrpSpPr/>
          <p:nvPr/>
        </p:nvGrpSpPr>
        <p:grpSpPr>
          <a:xfrm>
            <a:off x="255200" y="592"/>
            <a:ext cx="2250363" cy="1044300"/>
            <a:chOff x="255200" y="592"/>
            <a:chExt cx="2250363" cy="1044300"/>
          </a:xfrm>
        </p:grpSpPr>
        <p:sp>
          <p:nvSpPr>
            <p:cNvPr id="15" name="Google Shape;15;p2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22"/>
          <p:cNvGrpSpPr/>
          <p:nvPr/>
        </p:nvGrpSpPr>
        <p:grpSpPr>
          <a:xfrm>
            <a:off x="905395" y="592"/>
            <a:ext cx="2250363" cy="1044300"/>
            <a:chOff x="905395" y="592"/>
            <a:chExt cx="2250363" cy="1044300"/>
          </a:xfrm>
        </p:grpSpPr>
        <p:sp>
          <p:nvSpPr>
            <p:cNvPr id="19" name="Google Shape;19;p2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2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22"/>
          <p:cNvGrpSpPr/>
          <p:nvPr/>
        </p:nvGrpSpPr>
        <p:grpSpPr>
          <a:xfrm>
            <a:off x="7057468" y="5088"/>
            <a:ext cx="1851281" cy="752108"/>
            <a:chOff x="6917201" y="0"/>
            <a:chExt cx="2227776" cy="863400"/>
          </a:xfrm>
        </p:grpSpPr>
        <p:sp>
          <p:nvSpPr>
            <p:cNvPr id="23" name="Google Shape;23;p2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2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22"/>
          <p:cNvGrpSpPr/>
          <p:nvPr/>
        </p:nvGrpSpPr>
        <p:grpSpPr>
          <a:xfrm>
            <a:off x="6553032" y="4217852"/>
            <a:ext cx="2389067" cy="925737"/>
            <a:chOff x="6917201" y="0"/>
            <a:chExt cx="2227776" cy="863400"/>
          </a:xfrm>
        </p:grpSpPr>
        <p:sp>
          <p:nvSpPr>
            <p:cNvPr id="27" name="Google Shape;27;p2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22"/>
          <p:cNvGrpSpPr/>
          <p:nvPr/>
        </p:nvGrpSpPr>
        <p:grpSpPr>
          <a:xfrm>
            <a:off x="199149" y="4055652"/>
            <a:ext cx="2795413" cy="1083308"/>
            <a:chOff x="6917201" y="0"/>
            <a:chExt cx="2227776" cy="863400"/>
          </a:xfrm>
        </p:grpSpPr>
        <p:sp>
          <p:nvSpPr>
            <p:cNvPr id="31" name="Google Shape;31;p2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22"/>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22"/>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23"/>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3"/>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3"/>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23"/>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23"/>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24"/>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24"/>
          <p:cNvGrpSpPr/>
          <p:nvPr/>
        </p:nvGrpSpPr>
        <p:grpSpPr>
          <a:xfrm>
            <a:off x="5594191" y="3961115"/>
            <a:ext cx="2910144" cy="1182340"/>
            <a:chOff x="6917201" y="0"/>
            <a:chExt cx="2227776" cy="863400"/>
          </a:xfrm>
        </p:grpSpPr>
        <p:sp>
          <p:nvSpPr>
            <p:cNvPr id="47" name="Google Shape;47;p24"/>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24"/>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4"/>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24"/>
          <p:cNvGrpSpPr/>
          <p:nvPr/>
        </p:nvGrpSpPr>
        <p:grpSpPr>
          <a:xfrm>
            <a:off x="199149" y="2"/>
            <a:ext cx="2795413" cy="1083308"/>
            <a:chOff x="6917201" y="0"/>
            <a:chExt cx="2227776" cy="863400"/>
          </a:xfrm>
        </p:grpSpPr>
        <p:sp>
          <p:nvSpPr>
            <p:cNvPr id="51" name="Google Shape;51;p2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24"/>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2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2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2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25"/>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25"/>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2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2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2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6"/>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2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2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7"/>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27"/>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2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8"/>
          <p:cNvGrpSpPr/>
          <p:nvPr/>
        </p:nvGrpSpPr>
        <p:grpSpPr>
          <a:xfrm>
            <a:off x="255991" y="-118"/>
            <a:ext cx="2251347" cy="1043408"/>
            <a:chOff x="3961956" y="4383950"/>
            <a:chExt cx="1160548" cy="548700"/>
          </a:xfrm>
        </p:grpSpPr>
        <p:sp>
          <p:nvSpPr>
            <p:cNvPr id="81" name="Google Shape;81;p2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8"/>
          <p:cNvGrpSpPr/>
          <p:nvPr/>
        </p:nvGrpSpPr>
        <p:grpSpPr>
          <a:xfrm>
            <a:off x="34934" y="4522125"/>
            <a:ext cx="1593305" cy="617072"/>
            <a:chOff x="6917201" y="0"/>
            <a:chExt cx="2227776" cy="863400"/>
          </a:xfrm>
        </p:grpSpPr>
        <p:sp>
          <p:nvSpPr>
            <p:cNvPr id="86" name="Google Shape;86;p2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8"/>
          <p:cNvGrpSpPr/>
          <p:nvPr/>
        </p:nvGrpSpPr>
        <p:grpSpPr>
          <a:xfrm>
            <a:off x="5886353" y="1243"/>
            <a:ext cx="3257454" cy="1261514"/>
            <a:chOff x="6917201" y="0"/>
            <a:chExt cx="2227776" cy="863400"/>
          </a:xfrm>
        </p:grpSpPr>
        <p:sp>
          <p:nvSpPr>
            <p:cNvPr id="90" name="Google Shape;90;p2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8"/>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9"/>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9"/>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9"/>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3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3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3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30"/>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3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3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31"/>
          <p:cNvGrpSpPr/>
          <p:nvPr/>
        </p:nvGrpSpPr>
        <p:grpSpPr>
          <a:xfrm>
            <a:off x="5959222" y="4119576"/>
            <a:ext cx="2520951" cy="1024165"/>
            <a:chOff x="6917201" y="0"/>
            <a:chExt cx="2227776" cy="863400"/>
          </a:xfrm>
        </p:grpSpPr>
        <p:sp>
          <p:nvSpPr>
            <p:cNvPr id="112" name="Google Shape;112;p3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3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3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31"/>
          <p:cNvGrpSpPr/>
          <p:nvPr/>
        </p:nvGrpSpPr>
        <p:grpSpPr>
          <a:xfrm>
            <a:off x="199149" y="2"/>
            <a:ext cx="2795413" cy="1083308"/>
            <a:chOff x="6917201" y="0"/>
            <a:chExt cx="2227776" cy="863400"/>
          </a:xfrm>
        </p:grpSpPr>
        <p:sp>
          <p:nvSpPr>
            <p:cNvPr id="116" name="Google Shape;116;p3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3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3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31"/>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31"/>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3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3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2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who.int/data/gho/data/themes/hiv-aids#:~:text=Globally%2C%2039.0%20million%20%5B33.1%E2%80%93,considerably%20between%20countries%20and%20regions" TargetMode="External"/><Relationship Id="rId4" Type="http://schemas.openxmlformats.org/officeDocument/2006/relationships/hyperlink" Target="https://data.unicef.org/topic/hivaids/global-regional-trend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1"/>
          <p:cNvPicPr preferRelativeResize="0"/>
          <p:nvPr/>
        </p:nvPicPr>
        <p:blipFill rotWithShape="1">
          <a:blip r:embed="rId3">
            <a:alphaModFix amt="42000"/>
          </a:blip>
          <a:srcRect/>
          <a:stretch/>
        </p:blipFill>
        <p:spPr>
          <a:xfrm>
            <a:off x="186196" y="209725"/>
            <a:ext cx="8741725" cy="4724050"/>
          </a:xfrm>
          <a:prstGeom prst="rect">
            <a:avLst/>
          </a:prstGeom>
          <a:noFill/>
          <a:ln>
            <a:noFill/>
          </a:ln>
        </p:spPr>
      </p:pic>
      <p:sp>
        <p:nvSpPr>
          <p:cNvPr id="129" name="Google Shape;129;p1"/>
          <p:cNvSpPr/>
          <p:nvPr/>
        </p:nvSpPr>
        <p:spPr>
          <a:xfrm>
            <a:off x="1483111" y="1200150"/>
            <a:ext cx="6858000" cy="2743200"/>
          </a:xfrm>
          <a:prstGeom prst="homePlate">
            <a:avLst>
              <a:gd name="adj" fmla="val 50000"/>
            </a:avLst>
          </a:prstGeom>
          <a:noFill/>
          <a:ln w="25400" cap="flat" cmpd="sng">
            <a:solidFill>
              <a:srgbClr val="BABAB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50000"/>
              </a:lnSpc>
              <a:spcBef>
                <a:spcPts val="0"/>
              </a:spcBef>
              <a:spcAft>
                <a:spcPts val="0"/>
              </a:spcAft>
              <a:buNone/>
            </a:pPr>
            <a:endParaRPr lang="en-US" sz="2400" b="1" i="0" u="none" strike="noStrike" cap="none" dirty="0" smtClean="0">
              <a:solidFill>
                <a:schemeClr val="dk2"/>
              </a:solidFill>
              <a:latin typeface="Arial"/>
              <a:ea typeface="Arial"/>
              <a:cs typeface="Arial"/>
              <a:sym typeface="Arial"/>
            </a:endParaRPr>
          </a:p>
          <a:p>
            <a:pPr marL="0" marR="0" lvl="0" indent="0" algn="ctr" rtl="0">
              <a:lnSpc>
                <a:spcPct val="150000"/>
              </a:lnSpc>
              <a:spcBef>
                <a:spcPts val="0"/>
              </a:spcBef>
              <a:spcAft>
                <a:spcPts val="0"/>
              </a:spcAft>
              <a:buNone/>
            </a:pPr>
            <a:endParaRPr lang="en-US" sz="2400" b="1" dirty="0">
              <a:solidFill>
                <a:schemeClr val="dk2"/>
              </a:solidFill>
            </a:endParaRPr>
          </a:p>
          <a:p>
            <a:pPr marL="0" marR="0" lvl="0" indent="0" algn="ctr" rtl="0">
              <a:lnSpc>
                <a:spcPct val="150000"/>
              </a:lnSpc>
              <a:spcBef>
                <a:spcPts val="0"/>
              </a:spcBef>
              <a:spcAft>
                <a:spcPts val="0"/>
              </a:spcAft>
              <a:buNone/>
            </a:pPr>
            <a:r>
              <a:rPr lang="en-US" sz="2400" b="1" i="0" u="none" strike="noStrike" cap="none" dirty="0" smtClean="0">
                <a:solidFill>
                  <a:schemeClr val="dk2"/>
                </a:solidFill>
                <a:latin typeface="Arial"/>
                <a:ea typeface="Arial"/>
                <a:cs typeface="Arial"/>
                <a:sym typeface="Arial"/>
              </a:rPr>
              <a:t>Topic</a:t>
            </a:r>
            <a:r>
              <a:rPr lang="en-US" sz="2400" b="1" i="0" u="none" strike="noStrike" cap="none" dirty="0">
                <a:solidFill>
                  <a:schemeClr val="dk2"/>
                </a:solidFill>
                <a:latin typeface="Arial"/>
                <a:ea typeface="Arial"/>
                <a:cs typeface="Arial"/>
                <a:sym typeface="Arial"/>
              </a:rPr>
              <a:t>: </a:t>
            </a:r>
            <a:r>
              <a:rPr lang="en-US" sz="2400" b="1" i="1" u="none" strike="noStrike" cap="none" dirty="0">
                <a:solidFill>
                  <a:schemeClr val="dk2"/>
                </a:solidFill>
                <a:latin typeface="Arial"/>
                <a:ea typeface="Arial"/>
                <a:cs typeface="Arial"/>
                <a:sym typeface="Arial"/>
              </a:rPr>
              <a:t>Infectious Diseases: Epidemiology and Prevention:- HIV </a:t>
            </a:r>
            <a:endParaRPr sz="2400" b="1" i="0" u="none" strike="noStrike" cap="none" dirty="0">
              <a:solidFill>
                <a:schemeClr val="dk2"/>
              </a:solidFill>
              <a:latin typeface="Arial"/>
              <a:ea typeface="Arial"/>
              <a:cs typeface="Arial"/>
              <a:sym typeface="Arial"/>
            </a:endParaRPr>
          </a:p>
          <a:p>
            <a:pPr marL="0" marR="0" lvl="0" indent="0" algn="ctr" rtl="0">
              <a:lnSpc>
                <a:spcPct val="150000"/>
              </a:lnSpc>
              <a:spcBef>
                <a:spcPts val="0"/>
              </a:spcBef>
              <a:spcAft>
                <a:spcPts val="0"/>
              </a:spcAft>
              <a:buNone/>
            </a:pPr>
            <a:r>
              <a:rPr lang="en-US" sz="2400" b="1" i="0" u="none" strike="noStrike" cap="none" dirty="0">
                <a:solidFill>
                  <a:schemeClr val="dk2"/>
                </a:solidFill>
                <a:latin typeface="Arial"/>
                <a:ea typeface="Arial"/>
                <a:cs typeface="Arial"/>
                <a:sym typeface="Arial"/>
              </a:rPr>
              <a:t>Module Title: </a:t>
            </a:r>
            <a:r>
              <a:rPr lang="en-US" sz="2400" b="1" i="1" u="none" strike="noStrike" cap="none" dirty="0">
                <a:solidFill>
                  <a:schemeClr val="dk2"/>
                </a:solidFill>
                <a:latin typeface="Arial"/>
                <a:ea typeface="Arial"/>
                <a:cs typeface="Arial"/>
                <a:sym typeface="Arial"/>
              </a:rPr>
              <a:t>Practice-Based Research </a:t>
            </a:r>
            <a:endParaRPr sz="2400" b="1" i="0" u="none" strike="noStrike" cap="none" dirty="0">
              <a:solidFill>
                <a:schemeClr val="dk2"/>
              </a:solidFill>
              <a:latin typeface="Arial"/>
              <a:ea typeface="Arial"/>
              <a:cs typeface="Arial"/>
              <a:sym typeface="Arial"/>
            </a:endParaRPr>
          </a:p>
          <a:p>
            <a:pPr marL="0" marR="0" lvl="0" indent="0" algn="ctr" rtl="0">
              <a:lnSpc>
                <a:spcPct val="150000"/>
              </a:lnSpc>
              <a:spcBef>
                <a:spcPts val="0"/>
              </a:spcBef>
              <a:spcAft>
                <a:spcPts val="0"/>
              </a:spcAft>
              <a:buNone/>
            </a:pPr>
            <a:r>
              <a:rPr lang="en-US" sz="2400" b="1" i="0" u="none" strike="noStrike" cap="none" dirty="0">
                <a:solidFill>
                  <a:schemeClr val="dk2"/>
                </a:solidFill>
                <a:latin typeface="Arial"/>
                <a:ea typeface="Arial"/>
                <a:cs typeface="Arial"/>
                <a:sym typeface="Arial"/>
              </a:rPr>
              <a:t>Module code: </a:t>
            </a:r>
            <a:r>
              <a:rPr lang="en-US" sz="2400" b="1" i="1" u="none" strike="noStrike" cap="none" dirty="0" smtClean="0">
                <a:solidFill>
                  <a:schemeClr val="dk2"/>
                </a:solidFill>
                <a:latin typeface="Arial"/>
                <a:ea typeface="Arial"/>
                <a:cs typeface="Arial"/>
                <a:sym typeface="Arial"/>
              </a:rPr>
              <a:t>LCHS7001</a:t>
            </a:r>
          </a:p>
          <a:p>
            <a:pPr algn="ctr">
              <a:lnSpc>
                <a:spcPct val="150000"/>
              </a:lnSpc>
            </a:pPr>
            <a:r>
              <a:rPr lang="en-GB" sz="2400" b="1" i="1" dirty="0">
                <a:solidFill>
                  <a:schemeClr val="bg2"/>
                </a:solidFill>
              </a:rPr>
              <a:t>Name :- </a:t>
            </a:r>
            <a:r>
              <a:rPr lang="en-GB" sz="2400" b="1" i="1" dirty="0" err="1">
                <a:solidFill>
                  <a:schemeClr val="bg2"/>
                </a:solidFill>
              </a:rPr>
              <a:t>Kotadia</a:t>
            </a:r>
            <a:r>
              <a:rPr lang="en-GB" sz="2400" b="1" i="1" dirty="0">
                <a:solidFill>
                  <a:schemeClr val="bg2"/>
                </a:solidFill>
              </a:rPr>
              <a:t> </a:t>
            </a:r>
            <a:r>
              <a:rPr lang="en-GB" sz="2400" b="1" i="1" dirty="0" err="1">
                <a:solidFill>
                  <a:schemeClr val="bg2"/>
                </a:solidFill>
              </a:rPr>
              <a:t>Dhruvik</a:t>
            </a:r>
            <a:r>
              <a:rPr lang="en-GB" sz="2400" b="1" i="1" dirty="0">
                <a:solidFill>
                  <a:schemeClr val="bg2"/>
                </a:solidFill>
              </a:rPr>
              <a:t> </a:t>
            </a:r>
            <a:r>
              <a:rPr lang="en-GB" sz="2400" b="1" i="1" dirty="0" err="1">
                <a:solidFill>
                  <a:schemeClr val="bg2"/>
                </a:solidFill>
              </a:rPr>
              <a:t>Bipin</a:t>
            </a:r>
            <a:endParaRPr lang="en-GB" sz="2400" b="1" i="1" dirty="0">
              <a:solidFill>
                <a:schemeClr val="bg2"/>
              </a:solidFill>
            </a:endParaRPr>
          </a:p>
          <a:p>
            <a:pPr algn="ctr">
              <a:lnSpc>
                <a:spcPct val="150000"/>
              </a:lnSpc>
            </a:pPr>
            <a:r>
              <a:rPr lang="en-GB" sz="2400" b="1" i="1" dirty="0">
                <a:solidFill>
                  <a:schemeClr val="bg2"/>
                </a:solidFill>
              </a:rPr>
              <a:t>Student Id :- 2241667</a:t>
            </a:r>
            <a:endParaRPr lang="en-GB" sz="2400" b="1" dirty="0">
              <a:solidFill>
                <a:schemeClr val="bg2"/>
              </a:solidFill>
            </a:endParaRPr>
          </a:p>
          <a:p>
            <a:pPr marL="0" marR="0" lvl="0" indent="0" algn="ctr" rtl="0">
              <a:lnSpc>
                <a:spcPct val="150000"/>
              </a:lnSpc>
              <a:spcBef>
                <a:spcPts val="0"/>
              </a:spcBef>
              <a:spcAft>
                <a:spcPts val="0"/>
              </a:spcAft>
              <a:buNone/>
            </a:pPr>
            <a:endParaRPr sz="2400" b="1" i="0" u="none" strike="noStrike" cap="none" dirty="0">
              <a:solidFill>
                <a:schemeClr val="dk2"/>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pic>
        <p:nvPicPr>
          <p:cNvPr id="135" name="Google Shape;135;p2"/>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136" name="Google Shape;136;p2"/>
          <p:cNvSpPr/>
          <p:nvPr/>
        </p:nvSpPr>
        <p:spPr>
          <a:xfrm>
            <a:off x="3414440" y="354887"/>
            <a:ext cx="2582758"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800" b="1" i="0" u="none" strike="noStrike" cap="none">
                <a:solidFill>
                  <a:srgbClr val="000000"/>
                </a:solidFill>
                <a:latin typeface="Arial"/>
                <a:ea typeface="Arial"/>
                <a:cs typeface="Arial"/>
                <a:sym typeface="Arial"/>
              </a:rPr>
              <a:t>TABLE OF CONTENT </a:t>
            </a:r>
            <a:endParaRPr sz="1800" b="1" i="0" u="none" strike="noStrike" cap="none">
              <a:solidFill>
                <a:srgbClr val="000000"/>
              </a:solidFill>
              <a:latin typeface="Arial"/>
              <a:ea typeface="Arial"/>
              <a:cs typeface="Arial"/>
              <a:sym typeface="Arial"/>
            </a:endParaRPr>
          </a:p>
        </p:txBody>
      </p:sp>
      <p:sp>
        <p:nvSpPr>
          <p:cNvPr id="137" name="Google Shape;137;p2"/>
          <p:cNvSpPr txBox="1"/>
          <p:nvPr/>
        </p:nvSpPr>
        <p:spPr>
          <a:xfrm>
            <a:off x="295820" y="772369"/>
            <a:ext cx="8556258" cy="4062651"/>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1000" b="1" i="0" u="none" strike="noStrike" cap="none">
                <a:solidFill>
                  <a:srgbClr val="000000"/>
                </a:solidFill>
                <a:latin typeface="Arial"/>
                <a:ea typeface="Arial"/>
                <a:cs typeface="Arial"/>
                <a:sym typeface="Arial"/>
              </a:rPr>
              <a:t>Slide No 				Contents</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3 				Overview: Prevalence of the problem(s) identified in the area of health and/or social care</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4				Introduction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5				Background of the study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6 				Research Rationale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7 				Aim and Objective of the study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8 				Research Questions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9 				Proposed research methodology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10				Research Design and Approach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11 				Research philosophy and strategy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12 				Sample size and sampling technique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13 				Data collection method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14 				Data analysis technique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15 				Ethical consideration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16 				Implication of research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17 				Plan of Work and Time Schedule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18 				Summary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19 				References	</a:t>
            </a:r>
            <a:endParaRPr/>
          </a:p>
          <a:p>
            <a:pPr marL="0" marR="0" lvl="0" indent="0" algn="l" rtl="0">
              <a:lnSpc>
                <a:spcPct val="150000"/>
              </a:lnSpc>
              <a:spcBef>
                <a:spcPts val="0"/>
              </a:spcBef>
              <a:spcAft>
                <a:spcPts val="0"/>
              </a:spcAft>
              <a:buNone/>
            </a:pPr>
            <a:r>
              <a:rPr lang="en-US" sz="900" b="0" i="0" u="none" strike="noStrike" cap="none">
                <a:solidFill>
                  <a:srgbClr val="000000"/>
                </a:solidFill>
                <a:latin typeface="Arial"/>
                <a:ea typeface="Arial"/>
                <a:cs typeface="Arial"/>
                <a:sym typeface="Arial"/>
              </a:rPr>
              <a:t>20 				Thank You	</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pic>
        <p:nvPicPr>
          <p:cNvPr id="142" name="Google Shape;142;p3"/>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143" name="Google Shape;143;p3"/>
          <p:cNvSpPr/>
          <p:nvPr/>
        </p:nvSpPr>
        <p:spPr>
          <a:xfrm>
            <a:off x="196550" y="194275"/>
            <a:ext cx="8764823" cy="92333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OVERVIEW: PREVALENCE OF THE PROBLEM(S) IDENTIFIED IN THE AREA OF HEALTH AND/OR SOCIAL CARE</a:t>
            </a:r>
            <a:endParaRPr sz="1800" b="1" i="0" u="none" strike="noStrike" cap="none">
              <a:solidFill>
                <a:srgbClr val="000000"/>
              </a:solidFill>
              <a:latin typeface="Times New Roman"/>
              <a:ea typeface="Times New Roman"/>
              <a:cs typeface="Times New Roman"/>
              <a:sym typeface="Times New Roman"/>
            </a:endParaRPr>
          </a:p>
        </p:txBody>
      </p:sp>
      <p:sp>
        <p:nvSpPr>
          <p:cNvPr id="144" name="Google Shape;144;p3"/>
          <p:cNvSpPr/>
          <p:nvPr/>
        </p:nvSpPr>
        <p:spPr>
          <a:xfrm>
            <a:off x="196550" y="1319617"/>
            <a:ext cx="5174164" cy="3416320"/>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In recent times HIV has been considered as the epidemic that increases the need for excess household expenditure by restricting the scope of economic growth.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In 2019, almost 36.9 million new cases of HIV were reported globally among which South Africa, Spain, Brazil, the US, Mexico, and Germany majorly contributed (</a:t>
            </a:r>
            <a:r>
              <a:rPr lang="en-US" sz="1200" b="0" i="0" u="none" strike="noStrike" cap="none" dirty="0" err="1">
                <a:solidFill>
                  <a:srgbClr val="000000"/>
                </a:solidFill>
                <a:latin typeface="Arial"/>
                <a:ea typeface="Arial"/>
                <a:cs typeface="Arial"/>
                <a:sym typeface="Arial"/>
              </a:rPr>
              <a:t>Govender</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et al.,</a:t>
            </a:r>
            <a:r>
              <a:rPr lang="en-US" sz="1200" b="0" i="0" u="none" strike="noStrike" cap="none" dirty="0">
                <a:solidFill>
                  <a:srgbClr val="000000"/>
                </a:solidFill>
                <a:latin typeface="Arial"/>
                <a:ea typeface="Arial"/>
                <a:cs typeface="Arial"/>
                <a:sym typeface="Arial"/>
              </a:rPr>
              <a:t> 2021).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global mortality rate due to HIV has been reported to be almost 630,000 in 2022 (WHO, 2023).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By 2018, almost 190 million people from 90 low-middle income-based countries received preventive care and results through joining "Hepatitis and Sexually Transmitted Infections </a:t>
            </a:r>
            <a:r>
              <a:rPr lang="en-US" sz="1200" b="0" i="0" u="none" strike="noStrike" cap="none" dirty="0" err="1">
                <a:solidFill>
                  <a:srgbClr val="000000"/>
                </a:solidFill>
                <a:latin typeface="Arial"/>
                <a:ea typeface="Arial"/>
                <a:cs typeface="Arial"/>
                <a:sym typeface="Arial"/>
              </a:rPr>
              <a:t>Programmes</a:t>
            </a:r>
            <a:r>
              <a:rPr lang="en-US" sz="1200" b="0" i="0" u="none" strike="noStrike" cap="none" dirty="0">
                <a:solidFill>
                  <a:srgbClr val="000000"/>
                </a:solidFill>
                <a:latin typeface="Arial"/>
                <a:ea typeface="Arial"/>
                <a:cs typeface="Arial"/>
                <a:sym typeface="Arial"/>
              </a:rPr>
              <a:t>" (WHO, 2023). </a:t>
            </a:r>
            <a:endParaRPr dirty="0"/>
          </a:p>
        </p:txBody>
      </p:sp>
      <p:pic>
        <p:nvPicPr>
          <p:cNvPr id="145" name="Google Shape;145;p3"/>
          <p:cNvPicPr preferRelativeResize="0"/>
          <p:nvPr/>
        </p:nvPicPr>
        <p:blipFill rotWithShape="1">
          <a:blip r:embed="rId4">
            <a:alphaModFix/>
          </a:blip>
          <a:srcRect l="1602" t="5097" r="1601"/>
          <a:stretch/>
        </p:blipFill>
        <p:spPr>
          <a:xfrm>
            <a:off x="5840218" y="1694985"/>
            <a:ext cx="2824279" cy="2118733"/>
          </a:xfrm>
          <a:prstGeom prst="rect">
            <a:avLst/>
          </a:prstGeom>
          <a:noFill/>
          <a:ln w="25400" cap="flat" cmpd="sng">
            <a:solidFill>
              <a:srgbClr val="000000"/>
            </a:solidFill>
            <a:prstDash val="solid"/>
            <a:round/>
            <a:headEnd type="none" w="sm" len="sm"/>
            <a:tailEnd type="none" w="sm" len="sm"/>
          </a:ln>
        </p:spPr>
      </p:pic>
      <p:sp>
        <p:nvSpPr>
          <p:cNvPr id="146" name="Google Shape;146;p3"/>
          <p:cNvSpPr/>
          <p:nvPr/>
        </p:nvSpPr>
        <p:spPr>
          <a:xfrm>
            <a:off x="6023761" y="3813718"/>
            <a:ext cx="2441694"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Govender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2021)</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pic>
        <p:nvPicPr>
          <p:cNvPr id="151" name="Google Shape;151;p4"/>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152" name="Google Shape;152;p4"/>
          <p:cNvSpPr/>
          <p:nvPr/>
        </p:nvSpPr>
        <p:spPr>
          <a:xfrm>
            <a:off x="3596758" y="288887"/>
            <a:ext cx="1954381"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INTRODUCTION</a:t>
            </a:r>
            <a:endParaRPr sz="1800" b="1" i="0" u="none" strike="noStrike" cap="none">
              <a:solidFill>
                <a:srgbClr val="000000"/>
              </a:solidFill>
              <a:latin typeface="Arial"/>
              <a:ea typeface="Arial"/>
              <a:cs typeface="Arial"/>
              <a:sym typeface="Arial"/>
            </a:endParaRPr>
          </a:p>
        </p:txBody>
      </p:sp>
      <p:sp>
        <p:nvSpPr>
          <p:cNvPr id="153" name="Google Shape;153;p4"/>
          <p:cNvSpPr/>
          <p:nvPr/>
        </p:nvSpPr>
        <p:spPr>
          <a:xfrm>
            <a:off x="432905" y="954470"/>
            <a:ext cx="4237463" cy="3693319"/>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This research can demonstrate the impact of infectious diseases such as HIV on social and economic progress.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This study assisted in demonstrating the preventive care that has been accomplished for decreasing the severity of HIV.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involvement of pre-exposure prophylaxis (PrEP) and syringe services programs (SSPs) can decrease the severity of HIV transmission among the population (Delaney and DiNenno, 2021).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This research has also demonstrated the epidemiological contribution of HIV among the current population. </a:t>
            </a:r>
            <a:endParaRPr/>
          </a:p>
        </p:txBody>
      </p:sp>
      <p:pic>
        <p:nvPicPr>
          <p:cNvPr id="154" name="Google Shape;154;p4"/>
          <p:cNvPicPr preferRelativeResize="0"/>
          <p:nvPr/>
        </p:nvPicPr>
        <p:blipFill rotWithShape="1">
          <a:blip r:embed="rId4">
            <a:alphaModFix/>
          </a:blip>
          <a:srcRect b="3445"/>
          <a:stretch/>
        </p:blipFill>
        <p:spPr>
          <a:xfrm>
            <a:off x="4894673" y="1369701"/>
            <a:ext cx="3550211" cy="2142934"/>
          </a:xfrm>
          <a:prstGeom prst="rect">
            <a:avLst/>
          </a:prstGeom>
          <a:noFill/>
          <a:ln w="25400" cap="flat" cmpd="sng">
            <a:solidFill>
              <a:srgbClr val="000000"/>
            </a:solidFill>
            <a:prstDash val="solid"/>
            <a:round/>
            <a:headEnd type="none" w="sm" len="sm"/>
            <a:tailEnd type="none" w="sm" len="sm"/>
          </a:ln>
        </p:spPr>
      </p:pic>
      <p:sp>
        <p:nvSpPr>
          <p:cNvPr id="155" name="Google Shape;155;p4"/>
          <p:cNvSpPr/>
          <p:nvPr/>
        </p:nvSpPr>
        <p:spPr>
          <a:xfrm>
            <a:off x="5214091" y="3512635"/>
            <a:ext cx="2911374"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Delaney and DiNenno, 2021)</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pic>
        <p:nvPicPr>
          <p:cNvPr id="160" name="Google Shape;160;p5"/>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161" name="Google Shape;161;p5"/>
          <p:cNvSpPr/>
          <p:nvPr/>
        </p:nvSpPr>
        <p:spPr>
          <a:xfrm>
            <a:off x="2923645" y="194275"/>
            <a:ext cx="3634328"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BACKGROUND OF THE STUDY</a:t>
            </a:r>
            <a:endParaRPr sz="1800" b="1" i="0" u="none" strike="noStrike" cap="none">
              <a:solidFill>
                <a:srgbClr val="000000"/>
              </a:solidFill>
              <a:latin typeface="Arial"/>
              <a:ea typeface="Arial"/>
              <a:cs typeface="Arial"/>
              <a:sym typeface="Arial"/>
            </a:endParaRPr>
          </a:p>
        </p:txBody>
      </p:sp>
      <p:sp>
        <p:nvSpPr>
          <p:cNvPr id="162" name="Google Shape;162;p5"/>
          <p:cNvSpPr/>
          <p:nvPr/>
        </p:nvSpPr>
        <p:spPr>
          <a:xfrm>
            <a:off x="66700" y="650800"/>
            <a:ext cx="5640900" cy="4247400"/>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In 2022, approximately 39 million people have been living with HIV (WHO, 2023). </a:t>
            </a:r>
            <a:endParaRPr sz="1200" dirty="0"/>
          </a:p>
          <a:p>
            <a:pPr marL="457200" lvl="0" indent="-304800" algn="just" rtl="0">
              <a:lnSpc>
                <a:spcPct val="150000"/>
              </a:lnSpc>
              <a:spcBef>
                <a:spcPts val="0"/>
              </a:spcBef>
              <a:spcAft>
                <a:spcPts val="0"/>
              </a:spcAft>
              <a:buSzPts val="1200"/>
              <a:buChar char="●"/>
            </a:pPr>
            <a:r>
              <a:rPr lang="en-US" sz="1200" dirty="0"/>
              <a:t>There are several preventive care that have been considered for reducing the severity of HIV have been adequately listed below:</a:t>
            </a:r>
            <a:endParaRPr sz="1200" dirty="0"/>
          </a:p>
          <a:p>
            <a:pPr marL="914400" lvl="1" indent="-304800" algn="just" rtl="0">
              <a:lnSpc>
                <a:spcPct val="150000"/>
              </a:lnSpc>
              <a:spcBef>
                <a:spcPts val="0"/>
              </a:spcBef>
              <a:spcAft>
                <a:spcPts val="0"/>
              </a:spcAft>
              <a:buSzPts val="1200"/>
              <a:buChar char="○"/>
            </a:pPr>
            <a:r>
              <a:rPr lang="en-US" sz="1200" dirty="0"/>
              <a:t>The offering of “Antiretroviral therapy”</a:t>
            </a:r>
            <a:endParaRPr sz="1200" dirty="0"/>
          </a:p>
          <a:p>
            <a:pPr marL="914400" lvl="1" indent="-304800" algn="just" rtl="0">
              <a:lnSpc>
                <a:spcPct val="150000"/>
              </a:lnSpc>
              <a:spcBef>
                <a:spcPts val="0"/>
              </a:spcBef>
              <a:spcAft>
                <a:spcPts val="0"/>
              </a:spcAft>
              <a:buSzPts val="1200"/>
              <a:buChar char="○"/>
            </a:pPr>
            <a:r>
              <a:rPr lang="en-US" sz="1200" dirty="0"/>
              <a:t>Creating “HIV testing” and developing “linkage to care” </a:t>
            </a:r>
            <a:r>
              <a:rPr lang="en-US" sz="1200" dirty="0">
                <a:solidFill>
                  <a:schemeClr val="bg2"/>
                </a:solidFill>
              </a:rPr>
              <a:t>(Babel</a:t>
            </a:r>
            <a:r>
              <a:rPr lang="en-US" sz="1200" i="1" dirty="0">
                <a:solidFill>
                  <a:schemeClr val="bg2"/>
                </a:solidFill>
              </a:rPr>
              <a:t> et al.,</a:t>
            </a:r>
            <a:r>
              <a:rPr lang="en-US" sz="1200" dirty="0">
                <a:solidFill>
                  <a:schemeClr val="bg2"/>
                </a:solidFill>
              </a:rPr>
              <a:t> 2021).</a:t>
            </a:r>
            <a:endParaRPr sz="1200" dirty="0">
              <a:solidFill>
                <a:schemeClr val="bg2"/>
              </a:solidFill>
            </a:endParaRPr>
          </a:p>
          <a:p>
            <a:pPr marL="914400" lvl="1" indent="-304800" algn="just" rtl="0">
              <a:lnSpc>
                <a:spcPct val="150000"/>
              </a:lnSpc>
              <a:spcBef>
                <a:spcPts val="0"/>
              </a:spcBef>
              <a:spcAft>
                <a:spcPts val="0"/>
              </a:spcAft>
              <a:buSzPts val="1200"/>
              <a:buChar char="○"/>
            </a:pPr>
            <a:r>
              <a:rPr lang="en-US" sz="1200" dirty="0"/>
              <a:t>Increasing the scope of accessibility towards the “condoms and sterile syringes” </a:t>
            </a:r>
            <a:endParaRPr sz="1200" dirty="0"/>
          </a:p>
          <a:p>
            <a:pPr marL="914400" lvl="1" indent="-304800" algn="just" rtl="0">
              <a:lnSpc>
                <a:spcPct val="150000"/>
              </a:lnSpc>
              <a:spcBef>
                <a:spcPts val="0"/>
              </a:spcBef>
              <a:spcAft>
                <a:spcPts val="0"/>
              </a:spcAft>
              <a:buSzPts val="1200"/>
              <a:buChar char="○"/>
            </a:pPr>
            <a:r>
              <a:rPr lang="en-US" sz="1200" dirty="0"/>
              <a:t>Offering confidential prevention programs that have a high risk of getting HIV and an individual who is suffering from HIV and living in a </a:t>
            </a:r>
            <a:r>
              <a:rPr lang="en-US" sz="1200" dirty="0">
                <a:solidFill>
                  <a:schemeClr val="bg2"/>
                </a:solidFill>
              </a:rPr>
              <a:t>family (Santos </a:t>
            </a:r>
            <a:r>
              <a:rPr lang="en-US" sz="1200" i="1" dirty="0">
                <a:solidFill>
                  <a:schemeClr val="bg2"/>
                </a:solidFill>
              </a:rPr>
              <a:t>et al., </a:t>
            </a:r>
            <a:r>
              <a:rPr lang="en-US" sz="1200" dirty="0">
                <a:solidFill>
                  <a:schemeClr val="bg2"/>
                </a:solidFill>
              </a:rPr>
              <a:t>2021).</a:t>
            </a:r>
            <a:endParaRPr sz="1200" dirty="0">
              <a:solidFill>
                <a:schemeClr val="bg2"/>
              </a:solidFill>
            </a:endParaRPr>
          </a:p>
          <a:p>
            <a:pPr marL="914400" lvl="1" indent="-304800" algn="just" rtl="0">
              <a:lnSpc>
                <a:spcPct val="150000"/>
              </a:lnSpc>
              <a:spcBef>
                <a:spcPts val="0"/>
              </a:spcBef>
              <a:spcAft>
                <a:spcPts val="0"/>
              </a:spcAft>
              <a:buSzPts val="1200"/>
              <a:buChar char="○"/>
            </a:pPr>
            <a:r>
              <a:rPr lang="en-US" sz="1200" dirty="0"/>
              <a:t>Monitoring and treating other sexually transmitted diseases</a:t>
            </a:r>
            <a:endParaRPr sz="1200" dirty="0"/>
          </a:p>
          <a:p>
            <a:pPr marL="457200" lvl="0" indent="-304800" algn="just" rtl="0">
              <a:lnSpc>
                <a:spcPct val="150000"/>
              </a:lnSpc>
              <a:spcBef>
                <a:spcPts val="0"/>
              </a:spcBef>
              <a:spcAft>
                <a:spcPts val="0"/>
              </a:spcAft>
              <a:buSzPts val="1200"/>
              <a:buChar char="●"/>
            </a:pPr>
            <a:r>
              <a:rPr lang="en-US" sz="1200" dirty="0"/>
              <a:t>The consideration of all these preventive care has reduced the scope of HIV transmission from mother to children by almost 58% (UNICEF, 2023). </a:t>
            </a:r>
            <a:endParaRPr sz="1200" dirty="0"/>
          </a:p>
        </p:txBody>
      </p:sp>
      <p:pic>
        <p:nvPicPr>
          <p:cNvPr id="163" name="Google Shape;163;p5"/>
          <p:cNvPicPr preferRelativeResize="0"/>
          <p:nvPr/>
        </p:nvPicPr>
        <p:blipFill rotWithShape="1">
          <a:blip r:embed="rId4">
            <a:alphaModFix/>
          </a:blip>
          <a:srcRect/>
          <a:stretch/>
        </p:blipFill>
        <p:spPr>
          <a:xfrm>
            <a:off x="5854550" y="1304050"/>
            <a:ext cx="2943924" cy="2524125"/>
          </a:xfrm>
          <a:prstGeom prst="rect">
            <a:avLst/>
          </a:prstGeom>
          <a:noFill/>
          <a:ln w="25400" cap="flat" cmpd="sng">
            <a:solidFill>
              <a:srgbClr val="000000"/>
            </a:solidFill>
            <a:prstDash val="solid"/>
            <a:round/>
            <a:headEnd type="none" w="sm" len="sm"/>
            <a:tailEnd type="none" w="sm" len="sm"/>
          </a:ln>
        </p:spPr>
      </p:pic>
      <p:sp>
        <p:nvSpPr>
          <p:cNvPr id="164" name="Google Shape;164;p5"/>
          <p:cNvSpPr/>
          <p:nvPr/>
        </p:nvSpPr>
        <p:spPr>
          <a:xfrm>
            <a:off x="6331899" y="3828174"/>
            <a:ext cx="1705915"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WHO, 2023)</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169" name="Google Shape;169;p6"/>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170" name="Google Shape;170;p6"/>
          <p:cNvSpPr/>
          <p:nvPr/>
        </p:nvSpPr>
        <p:spPr>
          <a:xfrm>
            <a:off x="3128681" y="216350"/>
            <a:ext cx="2890535"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RESEARCH RATIONALE</a:t>
            </a:r>
            <a:endParaRPr sz="1800" b="1" i="0" u="none" strike="noStrike" cap="none">
              <a:solidFill>
                <a:srgbClr val="000000"/>
              </a:solidFill>
              <a:latin typeface="Arial"/>
              <a:ea typeface="Arial"/>
              <a:cs typeface="Arial"/>
              <a:sym typeface="Arial"/>
            </a:endParaRPr>
          </a:p>
        </p:txBody>
      </p:sp>
      <p:sp>
        <p:nvSpPr>
          <p:cNvPr id="171" name="Google Shape;171;p6"/>
          <p:cNvSpPr/>
          <p:nvPr/>
        </p:nvSpPr>
        <p:spPr>
          <a:xfrm>
            <a:off x="301084" y="815971"/>
            <a:ext cx="4594302" cy="397031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major influence behind considering this research area is to get a more focused understanding of the prevention strategies considered for reducing the severity of HIV.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Adequate involvement in modern preventive care increases the scope of generating better output for the community by suppressing the scope of transmission (Chow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2019).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consideration of preventive care also assisted in decreasing the threat of severe lung diseases that harm the long-term growth of the human health condition (Cribbs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2020).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completion of the study will increase the scope of awareness among the community regarding the strategic care that should be accomplished to restrict the spread of HIV.  </a:t>
            </a:r>
            <a:endParaRPr/>
          </a:p>
        </p:txBody>
      </p:sp>
      <p:pic>
        <p:nvPicPr>
          <p:cNvPr id="172" name="Google Shape;172;p6"/>
          <p:cNvPicPr preferRelativeResize="0"/>
          <p:nvPr/>
        </p:nvPicPr>
        <p:blipFill rotWithShape="1">
          <a:blip r:embed="rId4">
            <a:alphaModFix/>
          </a:blip>
          <a:srcRect/>
          <a:stretch/>
        </p:blipFill>
        <p:spPr>
          <a:xfrm>
            <a:off x="5275782" y="1317112"/>
            <a:ext cx="3283120" cy="2351640"/>
          </a:xfrm>
          <a:prstGeom prst="rect">
            <a:avLst/>
          </a:prstGeom>
          <a:noFill/>
          <a:ln w="25400" cap="flat" cmpd="sng">
            <a:solidFill>
              <a:srgbClr val="000000"/>
            </a:solidFill>
            <a:prstDash val="solid"/>
            <a:round/>
            <a:headEnd type="none" w="sm" len="sm"/>
            <a:tailEnd type="none" w="sm" len="sm"/>
          </a:ln>
        </p:spPr>
      </p:pic>
      <p:sp>
        <p:nvSpPr>
          <p:cNvPr id="173" name="Google Shape;173;p6"/>
          <p:cNvSpPr/>
          <p:nvPr/>
        </p:nvSpPr>
        <p:spPr>
          <a:xfrm>
            <a:off x="5790270" y="3675816"/>
            <a:ext cx="2254143"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Cribbs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2020) </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178" name="Google Shape;178;p7"/>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179" name="Google Shape;179;p7"/>
          <p:cNvSpPr/>
          <p:nvPr/>
        </p:nvSpPr>
        <p:spPr>
          <a:xfrm>
            <a:off x="2671833" y="194275"/>
            <a:ext cx="4365298"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AIM AND OBJECTIVE OF THE STUDY </a:t>
            </a:r>
            <a:endParaRPr sz="1800" b="1" i="0" u="none" strike="noStrike" cap="none">
              <a:solidFill>
                <a:srgbClr val="000000"/>
              </a:solidFill>
              <a:latin typeface="Arial"/>
              <a:ea typeface="Arial"/>
              <a:cs typeface="Arial"/>
              <a:sym typeface="Arial"/>
            </a:endParaRPr>
          </a:p>
        </p:txBody>
      </p:sp>
      <p:sp>
        <p:nvSpPr>
          <p:cNvPr id="180" name="Google Shape;180;p7"/>
          <p:cNvSpPr/>
          <p:nvPr/>
        </p:nvSpPr>
        <p:spPr>
          <a:xfrm>
            <a:off x="285759" y="809221"/>
            <a:ext cx="5066825" cy="397031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1" i="1" u="none" strike="noStrike" cap="none">
                <a:solidFill>
                  <a:srgbClr val="000000"/>
                </a:solidFill>
                <a:latin typeface="Arial"/>
                <a:ea typeface="Arial"/>
                <a:cs typeface="Arial"/>
                <a:sym typeface="Arial"/>
              </a:rPr>
              <a:t>Aim- </a:t>
            </a:r>
            <a:r>
              <a:rPr lang="en-US" sz="1200" b="0" i="0" u="none" strike="noStrike" cap="none">
                <a:solidFill>
                  <a:srgbClr val="000000"/>
                </a:solidFill>
                <a:latin typeface="Arial"/>
                <a:ea typeface="Arial"/>
                <a:cs typeface="Arial"/>
                <a:sym typeface="Arial"/>
              </a:rPr>
              <a:t>The main aim behind considering this research is to create an in-depth evaluation regarding the epidemiology and preventive care related to HIV which is considered as a highly infectious disease.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1" i="1" u="none" strike="noStrike" cap="none">
                <a:solidFill>
                  <a:srgbClr val="000000"/>
                </a:solidFill>
                <a:latin typeface="Arial"/>
                <a:ea typeface="Arial"/>
                <a:cs typeface="Arial"/>
                <a:sym typeface="Arial"/>
              </a:rPr>
              <a:t>The targeted objectives related to the selected research topic have been listed below:</a:t>
            </a:r>
            <a:endParaRPr sz="1200" b="0" i="0" u="none" strike="noStrike" cap="none">
              <a:solidFill>
                <a:srgbClr val="000000"/>
              </a:solidFill>
              <a:latin typeface="Arial"/>
              <a:ea typeface="Arial"/>
              <a:cs typeface="Arial"/>
              <a:sym typeface="Arial"/>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explore the epidemiology of HIV in recent times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evaluate the impact of HIV on social and economic development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identify the preventive care and program considered to decrease the severity of HIV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critically analyse the challenges experienced by the communities due to the severe infection of HIV</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recommend some strategic preventive care to resolve the severity of identified issues  </a:t>
            </a:r>
            <a:endParaRPr/>
          </a:p>
        </p:txBody>
      </p:sp>
      <p:pic>
        <p:nvPicPr>
          <p:cNvPr id="181" name="Google Shape;181;p7"/>
          <p:cNvPicPr preferRelativeResize="0"/>
          <p:nvPr/>
        </p:nvPicPr>
        <p:blipFill rotWithShape="1">
          <a:blip r:embed="rId4">
            <a:alphaModFix/>
          </a:blip>
          <a:srcRect l="15063" t="4738" r="15384" b="4487"/>
          <a:stretch/>
        </p:blipFill>
        <p:spPr>
          <a:xfrm>
            <a:off x="5580591" y="1156737"/>
            <a:ext cx="3152775" cy="2640330"/>
          </a:xfrm>
          <a:prstGeom prst="rect">
            <a:avLst/>
          </a:prstGeom>
          <a:noFill/>
          <a:ln w="25400" cap="flat" cmpd="sng">
            <a:solidFill>
              <a:srgbClr val="000000"/>
            </a:solidFill>
            <a:prstDash val="solid"/>
            <a:round/>
            <a:headEnd type="none" w="sm" len="sm"/>
            <a:tailEnd type="none" w="sm" len="sm"/>
          </a:ln>
        </p:spPr>
      </p:pic>
      <p:sp>
        <p:nvSpPr>
          <p:cNvPr id="182" name="Google Shape;182;p7"/>
          <p:cNvSpPr/>
          <p:nvPr/>
        </p:nvSpPr>
        <p:spPr>
          <a:xfrm>
            <a:off x="6266349" y="3797067"/>
            <a:ext cx="1781257"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pic>
        <p:nvPicPr>
          <p:cNvPr id="187" name="Google Shape;187;p8"/>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188" name="Google Shape;188;p8"/>
          <p:cNvSpPr/>
          <p:nvPr/>
        </p:nvSpPr>
        <p:spPr>
          <a:xfrm>
            <a:off x="3090209" y="216350"/>
            <a:ext cx="2967479"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RESEARCH QUESTIONS </a:t>
            </a:r>
            <a:endParaRPr sz="1800" b="1" i="0" u="none" strike="noStrike" cap="none">
              <a:solidFill>
                <a:srgbClr val="000000"/>
              </a:solidFill>
              <a:latin typeface="Arial"/>
              <a:ea typeface="Arial"/>
              <a:cs typeface="Arial"/>
              <a:sym typeface="Arial"/>
            </a:endParaRPr>
          </a:p>
        </p:txBody>
      </p:sp>
      <p:sp>
        <p:nvSpPr>
          <p:cNvPr id="189" name="Google Shape;189;p8"/>
          <p:cNvSpPr/>
          <p:nvPr/>
        </p:nvSpPr>
        <p:spPr>
          <a:xfrm>
            <a:off x="401444" y="864702"/>
            <a:ext cx="3891776" cy="2585283"/>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targeted research questions that would be considered for this study are listed below:</a:t>
            </a:r>
            <a:endParaRPr sz="1200" dirty="0"/>
          </a:p>
          <a:p>
            <a:pPr marL="914400" lvl="1" indent="-304800" algn="just" rtl="0">
              <a:lnSpc>
                <a:spcPct val="150000"/>
              </a:lnSpc>
              <a:spcBef>
                <a:spcPts val="0"/>
              </a:spcBef>
              <a:spcAft>
                <a:spcPts val="0"/>
              </a:spcAft>
              <a:buSzPts val="1200"/>
              <a:buChar char="○"/>
            </a:pPr>
            <a:r>
              <a:rPr lang="en-US" sz="1200" dirty="0">
                <a:solidFill>
                  <a:schemeClr val="bg2"/>
                </a:solidFill>
              </a:rPr>
              <a:t>What is the epidemiology related to HIV that is considered as the most infectious disease in recent times?</a:t>
            </a:r>
            <a:endParaRPr sz="1200" dirty="0">
              <a:solidFill>
                <a:schemeClr val="bg2"/>
              </a:solidFill>
            </a:endParaRPr>
          </a:p>
          <a:p>
            <a:pPr marL="914400" lvl="1" indent="-304800" algn="just" rtl="0">
              <a:lnSpc>
                <a:spcPct val="150000"/>
              </a:lnSpc>
              <a:spcBef>
                <a:spcPts val="0"/>
              </a:spcBef>
              <a:spcAft>
                <a:spcPts val="0"/>
              </a:spcAft>
              <a:buSzPts val="1200"/>
              <a:buChar char="○"/>
            </a:pPr>
            <a:r>
              <a:rPr lang="en-US" sz="1200" dirty="0">
                <a:solidFill>
                  <a:schemeClr val="bg2"/>
                </a:solidFill>
              </a:rPr>
              <a:t>What are the strategic preventive care that have been considered for reducing the severity of HIV among the population? </a:t>
            </a:r>
            <a:endParaRPr sz="1200" dirty="0">
              <a:solidFill>
                <a:schemeClr val="bg2"/>
              </a:solidFill>
            </a:endParaRPr>
          </a:p>
        </p:txBody>
      </p:sp>
      <p:pic>
        <p:nvPicPr>
          <p:cNvPr id="190" name="Google Shape;190;p8"/>
          <p:cNvPicPr preferRelativeResize="0"/>
          <p:nvPr/>
        </p:nvPicPr>
        <p:blipFill rotWithShape="1">
          <a:blip r:embed="rId4">
            <a:alphaModFix/>
          </a:blip>
          <a:srcRect l="4647" t="16810" r="4165" b="11865"/>
          <a:stretch/>
        </p:blipFill>
        <p:spPr>
          <a:xfrm>
            <a:off x="5085274" y="1217408"/>
            <a:ext cx="3061970" cy="2867025"/>
          </a:xfrm>
          <a:prstGeom prst="rect">
            <a:avLst/>
          </a:prstGeom>
          <a:noFill/>
          <a:ln w="25400" cap="flat" cmpd="sng">
            <a:solidFill>
              <a:srgbClr val="000000"/>
            </a:solidFill>
            <a:prstDash val="solid"/>
            <a:round/>
            <a:headEnd type="none" w="sm" len="sm"/>
            <a:tailEnd type="none" w="sm" len="sm"/>
          </a:ln>
        </p:spPr>
      </p:pic>
      <p:sp>
        <p:nvSpPr>
          <p:cNvPr id="191" name="Google Shape;191;p8"/>
          <p:cNvSpPr/>
          <p:nvPr/>
        </p:nvSpPr>
        <p:spPr>
          <a:xfrm>
            <a:off x="5515815" y="4084433"/>
            <a:ext cx="2015295"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Yun</a:t>
            </a:r>
            <a:r>
              <a:rPr lang="en-US" sz="1200" b="1" i="1" u="none" strike="noStrike" cap="none">
                <a:solidFill>
                  <a:srgbClr val="000000"/>
                </a:solidFill>
                <a:latin typeface="Arial"/>
                <a:ea typeface="Arial"/>
                <a:cs typeface="Arial"/>
                <a:sym typeface="Arial"/>
              </a:rPr>
              <a:t> et al.,</a:t>
            </a:r>
            <a:r>
              <a:rPr lang="en-US" sz="1200" b="1" i="0" u="none" strike="noStrike" cap="none">
                <a:solidFill>
                  <a:srgbClr val="000000"/>
                </a:solidFill>
                <a:latin typeface="Arial"/>
                <a:ea typeface="Arial"/>
                <a:cs typeface="Arial"/>
                <a:sym typeface="Arial"/>
              </a:rPr>
              <a:t> 2020)</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pic>
        <p:nvPicPr>
          <p:cNvPr id="196" name="Google Shape;196;p9"/>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197" name="Google Shape;197;p9"/>
          <p:cNvSpPr/>
          <p:nvPr/>
        </p:nvSpPr>
        <p:spPr>
          <a:xfrm>
            <a:off x="2468387" y="194275"/>
            <a:ext cx="4814138"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PROPOSED RESEARCH METHODOLOGY </a:t>
            </a:r>
            <a:endParaRPr sz="1800" b="1" i="0" u="none" strike="noStrike" cap="none">
              <a:solidFill>
                <a:srgbClr val="000000"/>
              </a:solidFill>
              <a:latin typeface="Arial"/>
              <a:ea typeface="Arial"/>
              <a:cs typeface="Arial"/>
              <a:sym typeface="Arial"/>
            </a:endParaRPr>
          </a:p>
        </p:txBody>
      </p:sp>
      <p:sp>
        <p:nvSpPr>
          <p:cNvPr id="198" name="Google Shape;198;p9"/>
          <p:cNvSpPr/>
          <p:nvPr/>
        </p:nvSpPr>
        <p:spPr>
          <a:xfrm>
            <a:off x="196550" y="650800"/>
            <a:ext cx="5051400" cy="4247276"/>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consideration of the suitable method of data assembling facilitated the enhancement of the existence of the most credible evidence regarding the targeted research area (</a:t>
            </a:r>
            <a:r>
              <a:rPr lang="en-US" sz="1200" dirty="0" err="1"/>
              <a:t>Olawale</a:t>
            </a:r>
            <a:r>
              <a:rPr lang="en-US" sz="1200" dirty="0"/>
              <a:t> </a:t>
            </a:r>
            <a:r>
              <a:rPr lang="en-US" sz="1200" i="1" dirty="0"/>
              <a:t>et al.,</a:t>
            </a:r>
            <a:r>
              <a:rPr lang="en-US" sz="1200" dirty="0"/>
              <a:t> 2023). </a:t>
            </a:r>
            <a:endParaRPr sz="1200" dirty="0"/>
          </a:p>
          <a:p>
            <a:pPr marL="457200" lvl="0" indent="-304800" algn="just" rtl="0">
              <a:lnSpc>
                <a:spcPct val="150000"/>
              </a:lnSpc>
              <a:spcBef>
                <a:spcPts val="0"/>
              </a:spcBef>
              <a:spcAft>
                <a:spcPts val="0"/>
              </a:spcAft>
              <a:buSzPts val="1200"/>
              <a:buChar char="●"/>
            </a:pPr>
            <a:r>
              <a:rPr lang="en-US" sz="1200" dirty="0"/>
              <a:t>The suitable </a:t>
            </a:r>
            <a:r>
              <a:rPr lang="en-US" sz="1200" dirty="0" err="1"/>
              <a:t>optimisation</a:t>
            </a:r>
            <a:r>
              <a:rPr lang="en-US" sz="1200" dirty="0"/>
              <a:t> of the “secondary qualitative process” would be helpful to assemble more reliable and current evidence related to the preventive care that is considered for reducing the transmission of HIV. </a:t>
            </a:r>
            <a:endParaRPr sz="1200" dirty="0"/>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involvement of the “systematic review” will enable the scope of gathering more credible evidence that might generate reliable value through the completion of the study (Siddique </a:t>
            </a:r>
            <a:r>
              <a:rPr lang="en-US" sz="1200" i="1" dirty="0">
                <a:solidFill>
                  <a:schemeClr val="bg2"/>
                </a:solidFill>
              </a:rPr>
              <a:t>et al.,</a:t>
            </a:r>
            <a:r>
              <a:rPr lang="en-US" sz="1200" dirty="0">
                <a:solidFill>
                  <a:schemeClr val="bg2"/>
                </a:solidFill>
              </a:rPr>
              <a:t> 2021).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solidFill>
                  <a:schemeClr val="bg2"/>
                </a:solidFill>
              </a:rPr>
              <a:t>The major influence behind accomplishing the secondary data </a:t>
            </a:r>
            <a:r>
              <a:rPr lang="en-US" sz="1200" dirty="0"/>
              <a:t>assembling approach assisted in involving more recent evidence that attracted the chances of getting more academic opportunities.  </a:t>
            </a:r>
            <a:endParaRPr sz="1200" dirty="0"/>
          </a:p>
        </p:txBody>
      </p:sp>
      <p:pic>
        <p:nvPicPr>
          <p:cNvPr id="199" name="Google Shape;199;p9"/>
          <p:cNvPicPr preferRelativeResize="0"/>
          <p:nvPr/>
        </p:nvPicPr>
        <p:blipFill rotWithShape="1">
          <a:blip r:embed="rId4">
            <a:alphaModFix/>
          </a:blip>
          <a:srcRect b="1480"/>
          <a:stretch/>
        </p:blipFill>
        <p:spPr>
          <a:xfrm>
            <a:off x="5741496" y="1159725"/>
            <a:ext cx="2765225" cy="2329375"/>
          </a:xfrm>
          <a:prstGeom prst="rect">
            <a:avLst/>
          </a:prstGeom>
          <a:noFill/>
          <a:ln w="25400" cap="flat" cmpd="sng">
            <a:solidFill>
              <a:srgbClr val="000000"/>
            </a:solidFill>
            <a:prstDash val="solid"/>
            <a:round/>
            <a:headEnd type="none" w="sm" len="sm"/>
            <a:tailEnd type="none" w="sm" len="sm"/>
          </a:ln>
        </p:spPr>
      </p:pic>
      <p:sp>
        <p:nvSpPr>
          <p:cNvPr id="200" name="Google Shape;200;p9"/>
          <p:cNvSpPr/>
          <p:nvPr/>
        </p:nvSpPr>
        <p:spPr>
          <a:xfrm>
            <a:off x="5915031" y="3579541"/>
            <a:ext cx="23055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Olawale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2023)</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pic>
        <p:nvPicPr>
          <p:cNvPr id="205" name="Google Shape;205;p10"/>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206" name="Google Shape;206;p10"/>
          <p:cNvSpPr/>
          <p:nvPr/>
        </p:nvSpPr>
        <p:spPr>
          <a:xfrm>
            <a:off x="2654962" y="216350"/>
            <a:ext cx="4442243"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RESEARCH DESIGN AND APPROACH </a:t>
            </a:r>
            <a:endParaRPr sz="1800" b="1" i="0" u="none" strike="noStrike" cap="none">
              <a:solidFill>
                <a:srgbClr val="000000"/>
              </a:solidFill>
              <a:latin typeface="Arial"/>
              <a:ea typeface="Arial"/>
              <a:cs typeface="Arial"/>
              <a:sym typeface="Arial"/>
            </a:endParaRPr>
          </a:p>
        </p:txBody>
      </p:sp>
      <p:sp>
        <p:nvSpPr>
          <p:cNvPr id="207" name="Google Shape;207;p10"/>
          <p:cNvSpPr/>
          <p:nvPr/>
        </p:nvSpPr>
        <p:spPr>
          <a:xfrm>
            <a:off x="208600" y="617225"/>
            <a:ext cx="5668500" cy="452427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dirty="0"/>
              <a:t>The selection of suitable research design assisted in enhancing the presence of flexibility within the research which enabled the scope of generating feasible outcomes from the study (</a:t>
            </a:r>
            <a:r>
              <a:rPr lang="en-US" sz="1200" dirty="0" err="1"/>
              <a:t>Sileyew</a:t>
            </a:r>
            <a:r>
              <a:rPr lang="en-US" sz="1200" dirty="0"/>
              <a:t>, 2019). </a:t>
            </a:r>
            <a:endParaRPr sz="1200" dirty="0"/>
          </a:p>
          <a:p>
            <a:pPr marL="457200" lvl="0" indent="-304800" algn="just" rtl="0">
              <a:lnSpc>
                <a:spcPct val="150000"/>
              </a:lnSpc>
              <a:spcBef>
                <a:spcPts val="0"/>
              </a:spcBef>
              <a:spcAft>
                <a:spcPts val="0"/>
              </a:spcAft>
              <a:buSzPts val="1200"/>
              <a:buChar char="●"/>
            </a:pPr>
            <a:r>
              <a:rPr lang="en-US" sz="1200" dirty="0"/>
              <a:t>The choice of "explanatory design" would be beneficial to provide a more in-depth understanding of the impact of HIV on social and economic development.</a:t>
            </a:r>
            <a:endParaRPr sz="1200" dirty="0"/>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strategic </a:t>
            </a:r>
            <a:r>
              <a:rPr lang="en-US" sz="1200" dirty="0" err="1">
                <a:solidFill>
                  <a:schemeClr val="bg2"/>
                </a:solidFill>
              </a:rPr>
              <a:t>optimisation</a:t>
            </a:r>
            <a:r>
              <a:rPr lang="en-US" sz="1200" dirty="0">
                <a:solidFill>
                  <a:schemeClr val="bg2"/>
                </a:solidFill>
              </a:rPr>
              <a:t> of the credible methodological design and approach has the credibility to eliminate the existence of </a:t>
            </a:r>
            <a:r>
              <a:rPr lang="en-US" sz="1200" dirty="0" err="1">
                <a:solidFill>
                  <a:schemeClr val="bg2"/>
                </a:solidFill>
              </a:rPr>
              <a:t>biassed</a:t>
            </a:r>
            <a:r>
              <a:rPr lang="en-US" sz="1200" dirty="0">
                <a:solidFill>
                  <a:schemeClr val="bg2"/>
                </a:solidFill>
              </a:rPr>
              <a:t> information that decreased the quality of the targeted findings (Braun and Clarke, 2022).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t>The choice of an appropriate research approach helped in generating more scientifically sound findings from the generic set of information (</a:t>
            </a:r>
            <a:r>
              <a:rPr lang="en-US" sz="1200" dirty="0" err="1"/>
              <a:t>Leavy</a:t>
            </a:r>
            <a:r>
              <a:rPr lang="en-US" sz="1200" dirty="0"/>
              <a:t>, 2022). </a:t>
            </a:r>
            <a:endParaRPr sz="1200" dirty="0"/>
          </a:p>
          <a:p>
            <a:pPr marL="457200" lvl="0" indent="-304800" algn="just" rtl="0">
              <a:lnSpc>
                <a:spcPct val="150000"/>
              </a:lnSpc>
              <a:spcBef>
                <a:spcPts val="0"/>
              </a:spcBef>
              <a:spcAft>
                <a:spcPts val="0"/>
              </a:spcAft>
              <a:buSzPts val="1200"/>
              <a:buChar char="●"/>
            </a:pPr>
            <a:r>
              <a:rPr lang="en-US" sz="1200" dirty="0"/>
              <a:t>The involvement of the "inductive approach" would help illustrate the epidemiological concept of HIV by enabling the presence of innovative facts.</a:t>
            </a:r>
            <a:endParaRPr sz="1200" dirty="0"/>
          </a:p>
        </p:txBody>
      </p:sp>
      <p:pic>
        <p:nvPicPr>
          <p:cNvPr id="208" name="Google Shape;208;p10"/>
          <p:cNvPicPr preferRelativeResize="0"/>
          <p:nvPr/>
        </p:nvPicPr>
        <p:blipFill rotWithShape="1">
          <a:blip r:embed="rId4">
            <a:alphaModFix/>
          </a:blip>
          <a:srcRect l="1762" r="1842"/>
          <a:stretch/>
        </p:blipFill>
        <p:spPr>
          <a:xfrm>
            <a:off x="6046800" y="1250275"/>
            <a:ext cx="2599925" cy="2239750"/>
          </a:xfrm>
          <a:prstGeom prst="rect">
            <a:avLst/>
          </a:prstGeom>
          <a:noFill/>
          <a:ln w="25400" cap="flat" cmpd="sng">
            <a:solidFill>
              <a:srgbClr val="000000"/>
            </a:solidFill>
            <a:prstDash val="solid"/>
            <a:round/>
            <a:headEnd type="none" w="sm" len="sm"/>
            <a:tailEnd type="none" w="sm" len="sm"/>
          </a:ln>
        </p:spPr>
      </p:pic>
      <p:sp>
        <p:nvSpPr>
          <p:cNvPr id="209" name="Google Shape;209;p10"/>
          <p:cNvSpPr/>
          <p:nvPr/>
        </p:nvSpPr>
        <p:spPr>
          <a:xfrm>
            <a:off x="6360024" y="3614084"/>
            <a:ext cx="17814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14" name="Google Shape;214;p11"/>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215" name="Google Shape;215;p11"/>
          <p:cNvSpPr/>
          <p:nvPr/>
        </p:nvSpPr>
        <p:spPr>
          <a:xfrm>
            <a:off x="2368449" y="194275"/>
            <a:ext cx="4942379"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RESEARCH PHILOSOPHY AND STRATEGY</a:t>
            </a:r>
            <a:endParaRPr sz="1800" b="1" i="0" u="none" strike="noStrike" cap="none">
              <a:solidFill>
                <a:srgbClr val="000000"/>
              </a:solidFill>
              <a:latin typeface="Arial"/>
              <a:ea typeface="Arial"/>
              <a:cs typeface="Arial"/>
              <a:sym typeface="Arial"/>
            </a:endParaRPr>
          </a:p>
        </p:txBody>
      </p:sp>
      <p:sp>
        <p:nvSpPr>
          <p:cNvPr id="216" name="Google Shape;216;p11"/>
          <p:cNvSpPr/>
          <p:nvPr/>
        </p:nvSpPr>
        <p:spPr>
          <a:xfrm>
            <a:off x="0" y="538100"/>
            <a:ext cx="6001500" cy="4524275"/>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adequate choice related to the philosophical choice enabled the scope of assembling more strategic evidence by </a:t>
            </a:r>
            <a:r>
              <a:rPr lang="en-US" sz="1200" dirty="0" err="1"/>
              <a:t>analysing</a:t>
            </a:r>
            <a:r>
              <a:rPr lang="en-US" sz="1200" dirty="0"/>
              <a:t> the current phenomena of the selected research topic (Moon </a:t>
            </a:r>
            <a:r>
              <a:rPr lang="en-US" sz="1200" i="1" dirty="0"/>
              <a:t>et al.,</a:t>
            </a:r>
            <a:r>
              <a:rPr lang="en-US" sz="1200" dirty="0"/>
              <a:t> 2019). </a:t>
            </a:r>
            <a:endParaRPr sz="1200" dirty="0"/>
          </a:p>
          <a:p>
            <a:pPr marL="457200" lvl="0" indent="-304800" algn="just" rtl="0">
              <a:lnSpc>
                <a:spcPct val="150000"/>
              </a:lnSpc>
              <a:spcBef>
                <a:spcPts val="0"/>
              </a:spcBef>
              <a:spcAft>
                <a:spcPts val="0"/>
              </a:spcAft>
              <a:buSzPts val="1200"/>
              <a:buChar char="●"/>
            </a:pPr>
            <a:r>
              <a:rPr lang="en-US" sz="1200" dirty="0"/>
              <a:t>The implication of the "</a:t>
            </a:r>
            <a:r>
              <a:rPr lang="en-US" sz="1200" dirty="0" err="1"/>
              <a:t>interpretivism</a:t>
            </a:r>
            <a:r>
              <a:rPr lang="en-US" sz="1200" dirty="0"/>
              <a:t> philosophy" would be influential to give a more reliable understanding regarding the preventive measures that are currently considered for decreasing the transmission of HIV. </a:t>
            </a:r>
            <a:endParaRPr sz="1200" dirty="0"/>
          </a:p>
          <a:p>
            <a:pPr marL="457200" lvl="0" indent="-304800" algn="just" rtl="0">
              <a:lnSpc>
                <a:spcPct val="150000"/>
              </a:lnSpc>
              <a:spcBef>
                <a:spcPts val="0"/>
              </a:spcBef>
              <a:spcAft>
                <a:spcPts val="0"/>
              </a:spcAft>
              <a:buSzPts val="1200"/>
              <a:buChar char="●"/>
            </a:pPr>
            <a:r>
              <a:rPr lang="en-US" sz="1200" dirty="0"/>
              <a:t>The decision of strategic choice guided in targeting the most realistic pathways that would be accomplished for assembling more relevant information (</a:t>
            </a:r>
            <a:r>
              <a:rPr lang="en-US" sz="1200" dirty="0" err="1"/>
              <a:t>Alharahsheh</a:t>
            </a:r>
            <a:r>
              <a:rPr lang="en-US" sz="1200" dirty="0"/>
              <a:t> and Pius, 2020). </a:t>
            </a:r>
            <a:endParaRPr sz="1200" dirty="0"/>
          </a:p>
          <a:p>
            <a:pPr marL="457200" lvl="0" indent="-304800" algn="just" rtl="0">
              <a:lnSpc>
                <a:spcPct val="150000"/>
              </a:lnSpc>
              <a:spcBef>
                <a:spcPts val="0"/>
              </a:spcBef>
              <a:spcAft>
                <a:spcPts val="0"/>
              </a:spcAft>
              <a:buSzPts val="1200"/>
              <a:buChar char="●"/>
            </a:pPr>
            <a:r>
              <a:rPr lang="en-US" sz="1200" dirty="0"/>
              <a:t>The </a:t>
            </a:r>
            <a:r>
              <a:rPr lang="en-US" sz="1200" dirty="0" err="1"/>
              <a:t>optimisation</a:t>
            </a:r>
            <a:r>
              <a:rPr lang="en-US" sz="1200" dirty="0"/>
              <a:t> of the “qualitative strategy” would be advantageous to elaborate the existence of </a:t>
            </a:r>
            <a:r>
              <a:rPr lang="en-US" sz="1200" dirty="0" err="1"/>
              <a:t>behavioural</a:t>
            </a:r>
            <a:r>
              <a:rPr lang="en-US" sz="1200" dirty="0"/>
              <a:t> interaction that can be valuable to highlight the challenges faced by the community due to HIV. </a:t>
            </a:r>
            <a:endParaRPr sz="1200" dirty="0"/>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suitable choice of the effective methodological decisions helped in providing more detailed guidelines that have to be accomplished for involving more quality based evidence which might generate credible value for the selected research area (</a:t>
            </a:r>
            <a:r>
              <a:rPr lang="en-US" sz="1200" dirty="0" err="1">
                <a:solidFill>
                  <a:schemeClr val="bg2"/>
                </a:solidFill>
              </a:rPr>
              <a:t>Bezanilla</a:t>
            </a:r>
            <a:r>
              <a:rPr lang="en-US" sz="1200" dirty="0">
                <a:solidFill>
                  <a:schemeClr val="bg2"/>
                </a:solidFill>
              </a:rPr>
              <a:t> </a:t>
            </a:r>
            <a:r>
              <a:rPr lang="en-US" sz="1200" i="1" dirty="0">
                <a:solidFill>
                  <a:schemeClr val="bg2"/>
                </a:solidFill>
              </a:rPr>
              <a:t>et al.,</a:t>
            </a:r>
            <a:r>
              <a:rPr lang="en-US" sz="1200" dirty="0">
                <a:solidFill>
                  <a:schemeClr val="bg2"/>
                </a:solidFill>
              </a:rPr>
              <a:t> 2019).  </a:t>
            </a:r>
            <a:endParaRPr sz="1200" dirty="0">
              <a:solidFill>
                <a:schemeClr val="bg2"/>
              </a:solidFill>
            </a:endParaRPr>
          </a:p>
        </p:txBody>
      </p:sp>
      <p:pic>
        <p:nvPicPr>
          <p:cNvPr id="217" name="Google Shape;217;p11"/>
          <p:cNvPicPr preferRelativeResize="0"/>
          <p:nvPr/>
        </p:nvPicPr>
        <p:blipFill rotWithShape="1">
          <a:blip r:embed="rId4">
            <a:alphaModFix/>
          </a:blip>
          <a:srcRect/>
          <a:stretch/>
        </p:blipFill>
        <p:spPr>
          <a:xfrm>
            <a:off x="6137327" y="1202975"/>
            <a:ext cx="2412749" cy="2351075"/>
          </a:xfrm>
          <a:prstGeom prst="rect">
            <a:avLst/>
          </a:prstGeom>
          <a:noFill/>
          <a:ln w="25400" cap="flat" cmpd="sng">
            <a:solidFill>
              <a:srgbClr val="000000"/>
            </a:solidFill>
            <a:prstDash val="solid"/>
            <a:round/>
            <a:headEnd type="none" w="sm" len="sm"/>
            <a:tailEnd type="none" w="sm" len="sm"/>
          </a:ln>
        </p:spPr>
      </p:pic>
      <p:sp>
        <p:nvSpPr>
          <p:cNvPr id="218" name="Google Shape;218;p11"/>
          <p:cNvSpPr/>
          <p:nvPr/>
        </p:nvSpPr>
        <p:spPr>
          <a:xfrm>
            <a:off x="6352089" y="3655772"/>
            <a:ext cx="1781257"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pic>
        <p:nvPicPr>
          <p:cNvPr id="223" name="Google Shape;223;p13"/>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224" name="Google Shape;224;p13"/>
          <p:cNvSpPr/>
          <p:nvPr/>
        </p:nvSpPr>
        <p:spPr>
          <a:xfrm>
            <a:off x="2851566" y="194275"/>
            <a:ext cx="3454792" cy="45775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DATA COLLECTION METHOD</a:t>
            </a:r>
            <a:endParaRPr sz="1800" b="1" i="0" u="none" strike="noStrike" cap="none">
              <a:solidFill>
                <a:srgbClr val="000000"/>
              </a:solidFill>
              <a:latin typeface="Times New Roman"/>
              <a:ea typeface="Times New Roman"/>
              <a:cs typeface="Times New Roman"/>
              <a:sym typeface="Times New Roman"/>
            </a:endParaRPr>
          </a:p>
        </p:txBody>
      </p:sp>
      <p:sp>
        <p:nvSpPr>
          <p:cNvPr id="225" name="Google Shape;225;p13"/>
          <p:cNvSpPr/>
          <p:nvPr/>
        </p:nvSpPr>
        <p:spPr>
          <a:xfrm>
            <a:off x="196550" y="719875"/>
            <a:ext cx="5567400" cy="4247276"/>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implication of the “secondary qualitative” data assembling approach has been considered as the cost-effective and time-saving way of gathering recent information from credible sources (Lester </a:t>
            </a:r>
            <a:r>
              <a:rPr lang="en-US" sz="1200" i="1" dirty="0"/>
              <a:t>et al.,</a:t>
            </a:r>
            <a:r>
              <a:rPr lang="en-US" sz="1200" dirty="0"/>
              <a:t> 2020). </a:t>
            </a:r>
            <a:endParaRPr sz="1200" dirty="0"/>
          </a:p>
          <a:p>
            <a:pPr marL="457200" lvl="0" indent="-304800" algn="just" rtl="0">
              <a:lnSpc>
                <a:spcPct val="150000"/>
              </a:lnSpc>
              <a:spcBef>
                <a:spcPts val="0"/>
              </a:spcBef>
              <a:spcAft>
                <a:spcPts val="0"/>
              </a:spcAft>
              <a:buSzPts val="1200"/>
              <a:buChar char="●"/>
            </a:pPr>
            <a:r>
              <a:rPr lang="en-US" sz="1200" dirty="0"/>
              <a:t>The choice of the mentioned process will enable the chances of involving more recent facts that might be essential to evaluate the trending prevention strategy followed for decreasing the severity of HIV. </a:t>
            </a:r>
            <a:endParaRPr sz="1200" dirty="0"/>
          </a:p>
          <a:p>
            <a:pPr marL="457200" lvl="0" indent="-304800" algn="just" rtl="0">
              <a:lnSpc>
                <a:spcPct val="150000"/>
              </a:lnSpc>
              <a:spcBef>
                <a:spcPts val="0"/>
              </a:spcBef>
              <a:spcAft>
                <a:spcPts val="0"/>
              </a:spcAft>
              <a:buSzPts val="1200"/>
              <a:buChar char="●"/>
            </a:pPr>
            <a:r>
              <a:rPr lang="en-US" sz="1200" dirty="0"/>
              <a:t>The creation of proper resource planning by </a:t>
            </a:r>
            <a:r>
              <a:rPr lang="en-US" sz="1200" dirty="0" err="1"/>
              <a:t>analysing</a:t>
            </a:r>
            <a:r>
              <a:rPr lang="en-US" sz="1200" dirty="0"/>
              <a:t> the existing problem and gathering more valid information would help eliminate the scope hazard (</a:t>
            </a:r>
            <a:r>
              <a:rPr lang="en-US" sz="1200" dirty="0" err="1"/>
              <a:t>Areco</a:t>
            </a:r>
            <a:r>
              <a:rPr lang="en-US" sz="1200" dirty="0"/>
              <a:t> </a:t>
            </a:r>
            <a:r>
              <a:rPr lang="en-US" sz="1200" i="1" dirty="0"/>
              <a:t>et al., </a:t>
            </a:r>
            <a:r>
              <a:rPr lang="en-US" sz="1200" dirty="0"/>
              <a:t>2021).</a:t>
            </a:r>
            <a:endParaRPr sz="1200" dirty="0"/>
          </a:p>
          <a:p>
            <a:pPr marL="457200" lvl="0" indent="-304800" algn="just" rtl="0">
              <a:lnSpc>
                <a:spcPct val="150000"/>
              </a:lnSpc>
              <a:spcBef>
                <a:spcPts val="0"/>
              </a:spcBef>
              <a:spcAft>
                <a:spcPts val="0"/>
              </a:spcAft>
              <a:buSzPts val="1200"/>
              <a:buChar char="●"/>
            </a:pPr>
            <a:r>
              <a:rPr lang="en-US" sz="1200" dirty="0">
                <a:solidFill>
                  <a:schemeClr val="bg2"/>
                </a:solidFill>
              </a:rPr>
              <a:t>Involvement of the secondary approach assisted in decreasing the requirement of strategic time to assemble more credible evidence related to the selected research area (Davidson </a:t>
            </a:r>
            <a:r>
              <a:rPr lang="en-US" sz="1200" i="1" dirty="0">
                <a:solidFill>
                  <a:schemeClr val="bg2"/>
                </a:solidFill>
              </a:rPr>
              <a:t>et al.,</a:t>
            </a:r>
            <a:r>
              <a:rPr lang="en-US" sz="1200" dirty="0">
                <a:solidFill>
                  <a:schemeClr val="bg2"/>
                </a:solidFill>
              </a:rPr>
              <a:t> 2019).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t>The decision to consider the mentioned method might be helpful to ensure a better scope of success for the study from the targeted area of academics.  </a:t>
            </a:r>
            <a:endParaRPr sz="1200" dirty="0"/>
          </a:p>
        </p:txBody>
      </p:sp>
      <p:pic>
        <p:nvPicPr>
          <p:cNvPr id="226" name="Google Shape;226;p13"/>
          <p:cNvPicPr preferRelativeResize="0"/>
          <p:nvPr/>
        </p:nvPicPr>
        <p:blipFill rotWithShape="1">
          <a:blip r:embed="rId4">
            <a:alphaModFix/>
          </a:blip>
          <a:srcRect/>
          <a:stretch/>
        </p:blipFill>
        <p:spPr>
          <a:xfrm>
            <a:off x="5978875" y="1087425"/>
            <a:ext cx="2735674" cy="2686050"/>
          </a:xfrm>
          <a:prstGeom prst="rect">
            <a:avLst/>
          </a:prstGeom>
          <a:noFill/>
          <a:ln w="25400" cap="flat" cmpd="sng">
            <a:solidFill>
              <a:srgbClr val="000000"/>
            </a:solidFill>
            <a:prstDash val="solid"/>
            <a:round/>
            <a:headEnd type="none" w="sm" len="sm"/>
            <a:tailEnd type="none" w="sm" len="sm"/>
          </a:ln>
        </p:spPr>
      </p:pic>
      <p:sp>
        <p:nvSpPr>
          <p:cNvPr id="227" name="Google Shape;227;p13"/>
          <p:cNvSpPr/>
          <p:nvPr/>
        </p:nvSpPr>
        <p:spPr>
          <a:xfrm>
            <a:off x="6246097" y="3869339"/>
            <a:ext cx="22011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Areco </a:t>
            </a:r>
            <a:r>
              <a:rPr lang="en-US" sz="1200" b="1" i="1" u="none" strike="noStrike" cap="none">
                <a:solidFill>
                  <a:srgbClr val="000000"/>
                </a:solidFill>
                <a:latin typeface="Arial"/>
                <a:ea typeface="Arial"/>
                <a:cs typeface="Arial"/>
                <a:sym typeface="Arial"/>
              </a:rPr>
              <a:t>et al., </a:t>
            </a:r>
            <a:r>
              <a:rPr lang="en-US" sz="1200" b="1" i="0" u="none" strike="noStrike" cap="none">
                <a:solidFill>
                  <a:srgbClr val="000000"/>
                </a:solidFill>
                <a:latin typeface="Arial"/>
                <a:ea typeface="Arial"/>
                <a:cs typeface="Arial"/>
                <a:sym typeface="Arial"/>
              </a:rPr>
              <a:t>2021) </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14"/>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233" name="Google Shape;233;p14"/>
          <p:cNvSpPr/>
          <p:nvPr/>
        </p:nvSpPr>
        <p:spPr>
          <a:xfrm>
            <a:off x="2972636" y="216350"/>
            <a:ext cx="3480440"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DATA ANALYSIS TECHNIQUE</a:t>
            </a:r>
            <a:endParaRPr sz="1800" b="1" i="0" u="none" strike="noStrike" cap="none">
              <a:solidFill>
                <a:srgbClr val="000000"/>
              </a:solidFill>
              <a:latin typeface="Arial"/>
              <a:ea typeface="Arial"/>
              <a:cs typeface="Arial"/>
              <a:sym typeface="Arial"/>
            </a:endParaRPr>
          </a:p>
        </p:txBody>
      </p:sp>
      <p:sp>
        <p:nvSpPr>
          <p:cNvPr id="234" name="Google Shape;234;p14"/>
          <p:cNvSpPr/>
          <p:nvPr/>
        </p:nvSpPr>
        <p:spPr>
          <a:xfrm>
            <a:off x="208600" y="719988"/>
            <a:ext cx="5363737" cy="4247317"/>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In this research “systematic review” will be accomplished to </a:t>
            </a:r>
            <a:r>
              <a:rPr lang="en-US" sz="1200" dirty="0" err="1">
                <a:solidFill>
                  <a:schemeClr val="bg2"/>
                </a:solidFill>
              </a:rPr>
              <a:t>analyse</a:t>
            </a:r>
            <a:r>
              <a:rPr lang="en-US" sz="1200" dirty="0">
                <a:solidFill>
                  <a:schemeClr val="bg2"/>
                </a:solidFill>
              </a:rPr>
              <a:t> all the evidences that would be assembled related to the chosen research area. </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adequate </a:t>
            </a:r>
            <a:r>
              <a:rPr lang="en-US" sz="1200" dirty="0" err="1">
                <a:solidFill>
                  <a:schemeClr val="bg2"/>
                </a:solidFill>
              </a:rPr>
              <a:t>optimisation</a:t>
            </a:r>
            <a:r>
              <a:rPr lang="en-US" sz="1200" dirty="0">
                <a:solidFill>
                  <a:schemeClr val="bg2"/>
                </a:solidFill>
              </a:rPr>
              <a:t> of the mentioned data evaluation process helped in generating more </a:t>
            </a:r>
            <a:r>
              <a:rPr lang="en-US" sz="1200" dirty="0" err="1">
                <a:solidFill>
                  <a:schemeClr val="bg2"/>
                </a:solidFill>
              </a:rPr>
              <a:t>summarised</a:t>
            </a:r>
            <a:r>
              <a:rPr lang="en-US" sz="1200" dirty="0">
                <a:solidFill>
                  <a:schemeClr val="bg2"/>
                </a:solidFill>
              </a:rPr>
              <a:t> findings from the gathered facts (Martins </a:t>
            </a:r>
            <a:r>
              <a:rPr lang="en-US" sz="1200" i="1" dirty="0">
                <a:solidFill>
                  <a:schemeClr val="bg2"/>
                </a:solidFill>
              </a:rPr>
              <a:t>et al.,</a:t>
            </a:r>
            <a:r>
              <a:rPr lang="en-US" sz="1200" dirty="0">
                <a:solidFill>
                  <a:schemeClr val="bg2"/>
                </a:solidFill>
              </a:rPr>
              <a:t> 2023). </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implication of the mentioned approach would be helpful to enhance the scope of efficacy of the study in the selected areas of academics (</a:t>
            </a:r>
            <a:r>
              <a:rPr lang="en-US" sz="1200" dirty="0" err="1">
                <a:solidFill>
                  <a:schemeClr val="bg2"/>
                </a:solidFill>
              </a:rPr>
              <a:t>Michelen</a:t>
            </a:r>
            <a:r>
              <a:rPr lang="en-US" sz="1200" dirty="0">
                <a:solidFill>
                  <a:schemeClr val="bg2"/>
                </a:solidFill>
              </a:rPr>
              <a:t> </a:t>
            </a:r>
            <a:r>
              <a:rPr lang="en-US" sz="1200" i="1" dirty="0">
                <a:solidFill>
                  <a:schemeClr val="bg2"/>
                </a:solidFill>
              </a:rPr>
              <a:t>et al.,</a:t>
            </a:r>
            <a:r>
              <a:rPr lang="en-US" sz="1200" dirty="0">
                <a:solidFill>
                  <a:schemeClr val="bg2"/>
                </a:solidFill>
              </a:rPr>
              <a:t> 2021). </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involvement of this particular technique would be effective to assemble more credible findings regarding the strategies considered for decreasing the severity of HIV. </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accomplishment of “systematic review” eliminated the availability of error data that created negative impact over the research (Martin </a:t>
            </a:r>
            <a:r>
              <a:rPr lang="en-US" sz="1200" i="1" dirty="0">
                <a:solidFill>
                  <a:schemeClr val="bg2"/>
                </a:solidFill>
              </a:rPr>
              <a:t>et al.,</a:t>
            </a:r>
            <a:r>
              <a:rPr lang="en-US" sz="1200" dirty="0">
                <a:solidFill>
                  <a:schemeClr val="bg2"/>
                </a:solidFill>
              </a:rPr>
              <a:t> 2020). </a:t>
            </a:r>
            <a:endParaRPr sz="1200" dirty="0">
              <a:solidFill>
                <a:schemeClr val="bg2"/>
              </a:solidFill>
            </a:endParaRPr>
          </a:p>
        </p:txBody>
      </p:sp>
      <p:sp>
        <p:nvSpPr>
          <p:cNvPr id="235" name="Google Shape;235;p14"/>
          <p:cNvSpPr/>
          <p:nvPr/>
        </p:nvSpPr>
        <p:spPr>
          <a:xfrm>
            <a:off x="6026154" y="3969611"/>
            <a:ext cx="2459328" cy="369291"/>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0"/>
              </a:spcAft>
              <a:buNone/>
            </a:pPr>
            <a:r>
              <a:rPr lang="en-US" sz="1200" b="1" dirty="0">
                <a:solidFill>
                  <a:schemeClr val="bg2"/>
                </a:solidFill>
              </a:rPr>
              <a:t>(Source: </a:t>
            </a:r>
            <a:r>
              <a:rPr lang="en-US" sz="1200" b="1" dirty="0" err="1">
                <a:solidFill>
                  <a:schemeClr val="bg2"/>
                </a:solidFill>
              </a:rPr>
              <a:t>Schröer</a:t>
            </a:r>
            <a:r>
              <a:rPr lang="en-US" sz="1200" b="1" dirty="0">
                <a:solidFill>
                  <a:schemeClr val="bg2"/>
                </a:solidFill>
              </a:rPr>
              <a:t> </a:t>
            </a:r>
            <a:r>
              <a:rPr lang="en-US" sz="1200" b="1" i="1" dirty="0">
                <a:solidFill>
                  <a:schemeClr val="bg2"/>
                </a:solidFill>
              </a:rPr>
              <a:t>et al.,</a:t>
            </a:r>
            <a:r>
              <a:rPr lang="en-US" sz="1200" b="1" dirty="0">
                <a:solidFill>
                  <a:schemeClr val="bg2"/>
                </a:solidFill>
              </a:rPr>
              <a:t> 2021)</a:t>
            </a:r>
            <a:endParaRPr sz="1200" b="0" i="0" u="none" strike="noStrike" cap="none" dirty="0">
              <a:solidFill>
                <a:schemeClr val="bg2"/>
              </a:solidFill>
              <a:latin typeface="Times New Roman"/>
              <a:ea typeface="Times New Roman"/>
              <a:cs typeface="Times New Roman"/>
              <a:sym typeface="Times New Roman"/>
            </a:endParaRPr>
          </a:p>
        </p:txBody>
      </p:sp>
      <p:pic>
        <p:nvPicPr>
          <p:cNvPr id="236" name="Google Shape;236;p14"/>
          <p:cNvPicPr preferRelativeResize="0"/>
          <p:nvPr/>
        </p:nvPicPr>
        <p:blipFill rotWithShape="1">
          <a:blip r:embed="rId4">
            <a:alphaModFix/>
          </a:blip>
          <a:srcRect l="10792" r="7260"/>
          <a:stretch/>
        </p:blipFill>
        <p:spPr>
          <a:xfrm>
            <a:off x="5780588" y="1293300"/>
            <a:ext cx="2950450" cy="255912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pic>
        <p:nvPicPr>
          <p:cNvPr id="241" name="Google Shape;241;p15"/>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242" name="Google Shape;242;p15"/>
          <p:cNvSpPr/>
          <p:nvPr/>
        </p:nvSpPr>
        <p:spPr>
          <a:xfrm>
            <a:off x="3059760" y="194275"/>
            <a:ext cx="3249608"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ETHICAL CONSIDERATION </a:t>
            </a:r>
            <a:endParaRPr sz="1800" b="1" i="0" u="none" strike="noStrike" cap="none">
              <a:solidFill>
                <a:srgbClr val="000000"/>
              </a:solidFill>
              <a:latin typeface="Arial"/>
              <a:ea typeface="Arial"/>
              <a:cs typeface="Arial"/>
              <a:sym typeface="Arial"/>
            </a:endParaRPr>
          </a:p>
        </p:txBody>
      </p:sp>
      <p:sp>
        <p:nvSpPr>
          <p:cNvPr id="243" name="Google Shape;243;p15"/>
          <p:cNvSpPr/>
          <p:nvPr/>
        </p:nvSpPr>
        <p:spPr>
          <a:xfrm>
            <a:off x="315375" y="809225"/>
            <a:ext cx="3662700" cy="3416279"/>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All the credible information that will be assembled from the secondary sources might be effectively cited by the author and must follow the targeted inclusion criteria. </a:t>
            </a:r>
            <a:endParaRPr sz="1200" dirty="0"/>
          </a:p>
          <a:p>
            <a:pPr marL="457200" lvl="0" indent="-304800" algn="just" rtl="0">
              <a:lnSpc>
                <a:spcPct val="150000"/>
              </a:lnSpc>
              <a:spcBef>
                <a:spcPts val="0"/>
              </a:spcBef>
              <a:spcAft>
                <a:spcPts val="0"/>
              </a:spcAft>
              <a:buSzPts val="1200"/>
              <a:buChar char="●"/>
            </a:pPr>
            <a:r>
              <a:rPr lang="en-US" sz="1200" dirty="0"/>
              <a:t>The "Copyright, Designs, and Patents Act 1988" will be appropriately </a:t>
            </a:r>
            <a:r>
              <a:rPr lang="en-US" sz="1200" dirty="0" err="1"/>
              <a:t>optimised</a:t>
            </a:r>
            <a:r>
              <a:rPr lang="en-US" sz="1200" dirty="0"/>
              <a:t> to eliminate the existence of </a:t>
            </a:r>
            <a:r>
              <a:rPr lang="en-US" sz="1200" dirty="0" err="1"/>
              <a:t>unauthorised</a:t>
            </a:r>
            <a:r>
              <a:rPr lang="en-US" sz="1200" dirty="0"/>
              <a:t> </a:t>
            </a:r>
            <a:r>
              <a:rPr lang="en-US" sz="1200" dirty="0">
                <a:solidFill>
                  <a:schemeClr val="bg2"/>
                </a:solidFill>
              </a:rPr>
              <a:t>information (</a:t>
            </a:r>
            <a:r>
              <a:rPr lang="en-US" sz="1200" dirty="0" err="1">
                <a:solidFill>
                  <a:schemeClr val="bg2"/>
                </a:solidFill>
              </a:rPr>
              <a:t>Menell</a:t>
            </a:r>
            <a:r>
              <a:rPr lang="en-US" sz="1200" dirty="0">
                <a:solidFill>
                  <a:schemeClr val="bg2"/>
                </a:solidFill>
              </a:rPr>
              <a:t> and </a:t>
            </a:r>
            <a:r>
              <a:rPr lang="en-US" sz="1200" dirty="0" err="1">
                <a:solidFill>
                  <a:schemeClr val="bg2"/>
                </a:solidFill>
              </a:rPr>
              <a:t>Corren</a:t>
            </a:r>
            <a:r>
              <a:rPr lang="en-US" sz="1200" dirty="0">
                <a:solidFill>
                  <a:schemeClr val="bg2"/>
                </a:solidFill>
              </a:rPr>
              <a:t>, 2021).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t>The appropriate following of the ethical considerations has the potential to increase the scope of authenticity and reliability of the final project outcome (Aggarwal </a:t>
            </a:r>
            <a:r>
              <a:rPr lang="en-US" sz="1200" i="1" dirty="0"/>
              <a:t>et al., </a:t>
            </a:r>
            <a:r>
              <a:rPr lang="en-US" sz="1200" dirty="0"/>
              <a:t>2021). </a:t>
            </a:r>
            <a:endParaRPr sz="1200" dirty="0"/>
          </a:p>
        </p:txBody>
      </p:sp>
      <p:pic>
        <p:nvPicPr>
          <p:cNvPr id="244" name="Google Shape;244;p15"/>
          <p:cNvPicPr preferRelativeResize="0"/>
          <p:nvPr/>
        </p:nvPicPr>
        <p:blipFill rotWithShape="1">
          <a:blip r:embed="rId4">
            <a:alphaModFix/>
          </a:blip>
          <a:srcRect/>
          <a:stretch/>
        </p:blipFill>
        <p:spPr>
          <a:xfrm>
            <a:off x="4471640" y="1338146"/>
            <a:ext cx="3956250" cy="2390016"/>
          </a:xfrm>
          <a:prstGeom prst="rect">
            <a:avLst/>
          </a:prstGeom>
          <a:noFill/>
          <a:ln w="25400" cap="flat" cmpd="sng">
            <a:solidFill>
              <a:srgbClr val="000000"/>
            </a:solidFill>
            <a:prstDash val="solid"/>
            <a:round/>
            <a:headEnd type="none" w="sm" len="sm"/>
            <a:tailEnd type="none" w="sm" len="sm"/>
          </a:ln>
        </p:spPr>
      </p:pic>
      <p:sp>
        <p:nvSpPr>
          <p:cNvPr id="245" name="Google Shape;245;p15"/>
          <p:cNvSpPr/>
          <p:nvPr/>
        </p:nvSpPr>
        <p:spPr>
          <a:xfrm>
            <a:off x="5101345" y="3728162"/>
            <a:ext cx="2416046"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Aggarwal </a:t>
            </a:r>
            <a:r>
              <a:rPr lang="en-US" sz="1200" b="1" i="1" u="none" strike="noStrike" cap="none">
                <a:solidFill>
                  <a:srgbClr val="000000"/>
                </a:solidFill>
                <a:latin typeface="Arial"/>
                <a:ea typeface="Arial"/>
                <a:cs typeface="Arial"/>
                <a:sym typeface="Arial"/>
              </a:rPr>
              <a:t>et al., </a:t>
            </a:r>
            <a:r>
              <a:rPr lang="en-US" sz="1200" b="1" i="0" u="none" strike="noStrike" cap="none">
                <a:solidFill>
                  <a:srgbClr val="000000"/>
                </a:solidFill>
                <a:latin typeface="Arial"/>
                <a:ea typeface="Arial"/>
                <a:cs typeface="Arial"/>
                <a:sym typeface="Arial"/>
              </a:rPr>
              <a:t>2021)</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pic>
        <p:nvPicPr>
          <p:cNvPr id="250" name="Google Shape;250;p16"/>
          <p:cNvPicPr preferRelativeResize="0"/>
          <p:nvPr/>
        </p:nvPicPr>
        <p:blipFill rotWithShape="1">
          <a:blip r:embed="rId3">
            <a:alphaModFix amt="40000"/>
          </a:blip>
          <a:srcRect/>
          <a:stretch/>
        </p:blipFill>
        <p:spPr>
          <a:xfrm>
            <a:off x="206650" y="216338"/>
            <a:ext cx="8730699" cy="4713025"/>
          </a:xfrm>
          <a:prstGeom prst="rect">
            <a:avLst/>
          </a:prstGeom>
          <a:noFill/>
          <a:ln>
            <a:noFill/>
          </a:ln>
        </p:spPr>
      </p:pic>
      <p:sp>
        <p:nvSpPr>
          <p:cNvPr id="251" name="Google Shape;251;p16"/>
          <p:cNvSpPr/>
          <p:nvPr/>
        </p:nvSpPr>
        <p:spPr>
          <a:xfrm>
            <a:off x="3039545" y="216350"/>
            <a:ext cx="3493264"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IMPLICATION OF RESEARCH </a:t>
            </a:r>
            <a:endParaRPr sz="1800" b="1" i="0" u="none" strike="noStrike" cap="none">
              <a:solidFill>
                <a:srgbClr val="000000"/>
              </a:solidFill>
              <a:latin typeface="Arial"/>
              <a:ea typeface="Arial"/>
              <a:cs typeface="Arial"/>
              <a:sym typeface="Arial"/>
            </a:endParaRPr>
          </a:p>
        </p:txBody>
      </p:sp>
      <p:sp>
        <p:nvSpPr>
          <p:cNvPr id="252" name="Google Shape;252;p16"/>
          <p:cNvSpPr/>
          <p:nvPr/>
        </p:nvSpPr>
        <p:spPr>
          <a:xfrm>
            <a:off x="208600" y="627650"/>
            <a:ext cx="5476500" cy="4524275"/>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completion of this study would help highlight more accurate preventive care that would be accomplished to reduce the scope of HIV transmission among the population. </a:t>
            </a:r>
            <a:endParaRPr sz="1200" dirty="0"/>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suitable implication of the bio-medical strategy will be effective to decrease the severity of HIV among the recent generation (Leddy </a:t>
            </a:r>
            <a:r>
              <a:rPr lang="en-US" sz="1200" i="1" dirty="0">
                <a:solidFill>
                  <a:schemeClr val="bg2"/>
                </a:solidFill>
              </a:rPr>
              <a:t>et al., </a:t>
            </a:r>
            <a:r>
              <a:rPr lang="en-US" sz="1200" dirty="0">
                <a:solidFill>
                  <a:schemeClr val="bg2"/>
                </a:solidFill>
              </a:rPr>
              <a:t>2019). </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The effective </a:t>
            </a:r>
            <a:r>
              <a:rPr lang="en-US" sz="1200" dirty="0" err="1">
                <a:solidFill>
                  <a:schemeClr val="bg2"/>
                </a:solidFill>
              </a:rPr>
              <a:t>optimisation</a:t>
            </a:r>
            <a:r>
              <a:rPr lang="en-US" sz="1200" dirty="0">
                <a:solidFill>
                  <a:schemeClr val="bg2"/>
                </a:solidFill>
              </a:rPr>
              <a:t> of the creation of “</a:t>
            </a:r>
            <a:r>
              <a:rPr lang="en-US" sz="1200" dirty="0" err="1">
                <a:solidFill>
                  <a:schemeClr val="bg2"/>
                </a:solidFill>
              </a:rPr>
              <a:t>behavioural</a:t>
            </a:r>
            <a:r>
              <a:rPr lang="en-US" sz="1200" dirty="0">
                <a:solidFill>
                  <a:schemeClr val="bg2"/>
                </a:solidFill>
              </a:rPr>
              <a:t> changes” has the capability to attract better chances of strategic opportunities for decreasing the severity of HIV adequately (Eaton and </a:t>
            </a:r>
            <a:r>
              <a:rPr lang="en-US" sz="1200" dirty="0" err="1">
                <a:solidFill>
                  <a:schemeClr val="bg2"/>
                </a:solidFill>
              </a:rPr>
              <a:t>Kalichman</a:t>
            </a:r>
            <a:r>
              <a:rPr lang="en-US" sz="1200" dirty="0">
                <a:solidFill>
                  <a:schemeClr val="bg2"/>
                </a:solidFill>
              </a:rPr>
              <a:t>, 2020).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solidFill>
                  <a:schemeClr val="bg2"/>
                </a:solidFill>
              </a:rPr>
              <a:t>The </a:t>
            </a:r>
            <a:r>
              <a:rPr lang="en-US" sz="1200" dirty="0" err="1">
                <a:solidFill>
                  <a:schemeClr val="bg2"/>
                </a:solidFill>
              </a:rPr>
              <a:t>optimisation</a:t>
            </a:r>
            <a:r>
              <a:rPr lang="en-US" sz="1200" dirty="0">
                <a:solidFill>
                  <a:schemeClr val="bg2"/>
                </a:solidFill>
              </a:rPr>
              <a:t> of suitable prevention care would be helpful to secure the productive growth of society in the future (Dias</a:t>
            </a:r>
            <a:r>
              <a:rPr lang="en-US" sz="1200" i="1" dirty="0">
                <a:solidFill>
                  <a:schemeClr val="bg2"/>
                </a:solidFill>
              </a:rPr>
              <a:t> et al.,</a:t>
            </a:r>
            <a:r>
              <a:rPr lang="en-US" sz="1200" dirty="0">
                <a:solidFill>
                  <a:schemeClr val="bg2"/>
                </a:solidFill>
              </a:rPr>
              <a:t> 2019).</a:t>
            </a:r>
            <a:endParaRPr sz="1200" dirty="0">
              <a:solidFill>
                <a:schemeClr val="bg2"/>
              </a:solidFill>
            </a:endParaRPr>
          </a:p>
          <a:p>
            <a:pPr marL="457200" lvl="0" indent="-304800" algn="just" rtl="0">
              <a:lnSpc>
                <a:spcPct val="150000"/>
              </a:lnSpc>
              <a:spcBef>
                <a:spcPts val="0"/>
              </a:spcBef>
              <a:spcAft>
                <a:spcPts val="0"/>
              </a:spcAft>
              <a:buClr>
                <a:srgbClr val="FF0000"/>
              </a:buClr>
              <a:buSzPts val="1200"/>
              <a:buChar char="•"/>
            </a:pPr>
            <a:r>
              <a:rPr lang="en-US" sz="1200" dirty="0">
                <a:solidFill>
                  <a:schemeClr val="bg2"/>
                </a:solidFill>
              </a:rPr>
              <a:t>Promoting the decreased </a:t>
            </a:r>
            <a:r>
              <a:rPr lang="en-US" sz="1200" dirty="0" err="1">
                <a:solidFill>
                  <a:schemeClr val="bg2"/>
                </a:solidFill>
              </a:rPr>
              <a:t>behaviour</a:t>
            </a:r>
            <a:r>
              <a:rPr lang="en-US" sz="1200" dirty="0">
                <a:solidFill>
                  <a:schemeClr val="bg2"/>
                </a:solidFill>
              </a:rPr>
              <a:t> of HIV has the capability to decrease the mortality rate of the individual through HIV which can be appropriate to attract better scope of economic growth (Zuma </a:t>
            </a:r>
            <a:r>
              <a:rPr lang="en-US" sz="1200" i="1" dirty="0">
                <a:solidFill>
                  <a:schemeClr val="bg2"/>
                </a:solidFill>
              </a:rPr>
              <a:t>et al.,</a:t>
            </a:r>
            <a:r>
              <a:rPr lang="en-US" sz="1200" dirty="0">
                <a:solidFill>
                  <a:schemeClr val="bg2"/>
                </a:solidFill>
              </a:rPr>
              <a:t> 2022).</a:t>
            </a:r>
            <a:endParaRPr sz="1200" dirty="0">
              <a:solidFill>
                <a:schemeClr val="bg2"/>
              </a:solidFill>
            </a:endParaRPr>
          </a:p>
        </p:txBody>
      </p:sp>
      <p:pic>
        <p:nvPicPr>
          <p:cNvPr id="253" name="Google Shape;253;p16"/>
          <p:cNvPicPr preferRelativeResize="0"/>
          <p:nvPr/>
        </p:nvPicPr>
        <p:blipFill rotWithShape="1">
          <a:blip r:embed="rId4">
            <a:alphaModFix/>
          </a:blip>
          <a:srcRect/>
          <a:stretch/>
        </p:blipFill>
        <p:spPr>
          <a:xfrm>
            <a:off x="5831925" y="1163150"/>
            <a:ext cx="2939150" cy="2819400"/>
          </a:xfrm>
          <a:prstGeom prst="rect">
            <a:avLst/>
          </a:prstGeom>
          <a:noFill/>
          <a:ln w="25400" cap="flat" cmpd="sng">
            <a:solidFill>
              <a:srgbClr val="000000"/>
            </a:solidFill>
            <a:prstDash val="solid"/>
            <a:round/>
            <a:headEnd type="none" w="sm" len="sm"/>
            <a:tailEnd type="none" w="sm" len="sm"/>
          </a:ln>
        </p:spPr>
      </p:pic>
      <p:sp>
        <p:nvSpPr>
          <p:cNvPr id="254" name="Google Shape;254;p16"/>
          <p:cNvSpPr/>
          <p:nvPr/>
        </p:nvSpPr>
        <p:spPr>
          <a:xfrm>
            <a:off x="6204979" y="4039039"/>
            <a:ext cx="20475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Dias</a:t>
            </a:r>
            <a:r>
              <a:rPr lang="en-US" sz="1200" b="1" i="1" u="none" strike="noStrike" cap="none">
                <a:solidFill>
                  <a:srgbClr val="000000"/>
                </a:solidFill>
                <a:latin typeface="Arial"/>
                <a:ea typeface="Arial"/>
                <a:cs typeface="Arial"/>
                <a:sym typeface="Arial"/>
              </a:rPr>
              <a:t> et al.,</a:t>
            </a:r>
            <a:r>
              <a:rPr lang="en-US" sz="1200" b="1" i="0" u="none" strike="noStrike" cap="none">
                <a:solidFill>
                  <a:srgbClr val="000000"/>
                </a:solidFill>
                <a:latin typeface="Arial"/>
                <a:ea typeface="Arial"/>
                <a:cs typeface="Arial"/>
                <a:sym typeface="Arial"/>
              </a:rPr>
              <a:t> 2019)</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pic>
        <p:nvPicPr>
          <p:cNvPr id="138" name="Google Shape;138;p15"/>
          <p:cNvPicPr preferRelativeResize="0"/>
          <p:nvPr/>
        </p:nvPicPr>
        <p:blipFill>
          <a:blip r:embed="rId3">
            <a:alphaModFix amt="40000"/>
          </a:blip>
          <a:stretch>
            <a:fillRect/>
          </a:stretch>
        </p:blipFill>
        <p:spPr>
          <a:xfrm>
            <a:off x="196550" y="194275"/>
            <a:ext cx="8764824" cy="4743675"/>
          </a:xfrm>
          <a:prstGeom prst="rect">
            <a:avLst/>
          </a:prstGeom>
          <a:noFill/>
          <a:ln>
            <a:noFill/>
          </a:ln>
        </p:spPr>
      </p:pic>
      <p:sp>
        <p:nvSpPr>
          <p:cNvPr id="2" name="Rectangle 1"/>
          <p:cNvSpPr/>
          <p:nvPr/>
        </p:nvSpPr>
        <p:spPr>
          <a:xfrm>
            <a:off x="2519541" y="194275"/>
            <a:ext cx="4506362" cy="457754"/>
          </a:xfrm>
          <a:prstGeom prst="rect">
            <a:avLst/>
          </a:prstGeom>
        </p:spPr>
        <p:txBody>
          <a:bodyPr wrap="none">
            <a:spAutoFit/>
          </a:bodyPr>
          <a:lstStyle/>
          <a:p>
            <a:pPr algn="ctr">
              <a:lnSpc>
                <a:spcPct val="150000"/>
              </a:lnSpc>
            </a:pPr>
            <a:r>
              <a:rPr lang="en-US" sz="1800" b="1" dirty="0">
                <a:latin typeface="Arial" panose="020B0604020202020204" pitchFamily="34" charset="0"/>
              </a:rPr>
              <a:t>PLAN OF WORK AND TIME SCHEDULE</a:t>
            </a:r>
            <a:endParaRPr lang="en-US" sz="1800" b="1" kern="0" dirty="0">
              <a:effectLst/>
              <a:latin typeface="Times New Roman" panose="02020603050405020304" pitchFamily="18" charset="0"/>
            </a:endParaRPr>
          </a:p>
        </p:txBody>
      </p:sp>
      <p:sp>
        <p:nvSpPr>
          <p:cNvPr id="3" name="Rectangle 2"/>
          <p:cNvSpPr/>
          <p:nvPr/>
        </p:nvSpPr>
        <p:spPr>
          <a:xfrm>
            <a:off x="3752272" y="4602024"/>
            <a:ext cx="1781257" cy="335926"/>
          </a:xfrm>
          <a:prstGeom prst="rect">
            <a:avLst/>
          </a:prstGeom>
        </p:spPr>
        <p:txBody>
          <a:bodyPr wrap="none">
            <a:spAutoFit/>
          </a:bodyPr>
          <a:lstStyle/>
          <a:p>
            <a:pPr algn="ctr">
              <a:lnSpc>
                <a:spcPct val="150000"/>
              </a:lnSpc>
            </a:pPr>
            <a:r>
              <a:rPr lang="en-US" sz="1200" b="1" dirty="0">
                <a:latin typeface="Arial" panose="020B0604020202020204" pitchFamily="34" charset="0"/>
                <a:ea typeface="Times New Roman" panose="02020603050405020304" pitchFamily="18" charset="0"/>
              </a:rPr>
              <a:t>(Source: Self-created)</a:t>
            </a:r>
            <a:endParaRPr lang="en-US" sz="1200" dirty="0">
              <a:effectLst/>
              <a:latin typeface="Times New Roman" panose="02020603050405020304" pitchFamily="18" charset="0"/>
              <a:ea typeface="Times New Roman" panose="02020603050405020304" pitchFamily="18" charset="0"/>
            </a:endParaRPr>
          </a:p>
        </p:txBody>
      </p:sp>
      <p:graphicFrame>
        <p:nvGraphicFramePr>
          <p:cNvPr id="12" name="Table 11">
            <a:extLst>
              <a:ext uri="{FF2B5EF4-FFF2-40B4-BE49-F238E27FC236}">
                <a16:creationId xmlns:a16="http://schemas.microsoft.com/office/drawing/2014/main" id="{2FD61126-4106-6D04-66AF-85EE5B782851}"/>
              </a:ext>
            </a:extLst>
          </p:cNvPr>
          <p:cNvGraphicFramePr>
            <a:graphicFrameLocks noGrp="1"/>
          </p:cNvGraphicFramePr>
          <p:nvPr>
            <p:extLst>
              <p:ext uri="{D42A27DB-BD31-4B8C-83A1-F6EECF244321}">
                <p14:modId xmlns:p14="http://schemas.microsoft.com/office/powerpoint/2010/main" val="2377172327"/>
              </p:ext>
            </p:extLst>
          </p:nvPr>
        </p:nvGraphicFramePr>
        <p:xfrm>
          <a:off x="274410" y="652029"/>
          <a:ext cx="3585557" cy="4022102"/>
        </p:xfrm>
        <a:graphic>
          <a:graphicData uri="http://schemas.openxmlformats.org/drawingml/2006/table">
            <a:tbl>
              <a:tblPr>
                <a:tableStyleId>{5C22544A-7EE6-4342-B048-85BDC9FD1C3A}</a:tableStyleId>
              </a:tblPr>
              <a:tblGrid>
                <a:gridCol w="2073784">
                  <a:extLst>
                    <a:ext uri="{9D8B030D-6E8A-4147-A177-3AD203B41FA5}">
                      <a16:colId xmlns:a16="http://schemas.microsoft.com/office/drawing/2014/main" val="2315320261"/>
                    </a:ext>
                  </a:extLst>
                </a:gridCol>
                <a:gridCol w="1511773">
                  <a:extLst>
                    <a:ext uri="{9D8B030D-6E8A-4147-A177-3AD203B41FA5}">
                      <a16:colId xmlns:a16="http://schemas.microsoft.com/office/drawing/2014/main" val="1184602780"/>
                    </a:ext>
                  </a:extLst>
                </a:gridCol>
              </a:tblGrid>
              <a:tr h="197516">
                <a:tc>
                  <a:txBody>
                    <a:bodyPr/>
                    <a:lstStyle/>
                    <a:p>
                      <a:pPr algn="l" fontAlgn="b"/>
                      <a:r>
                        <a:rPr lang="en-US" sz="1000" b="1" i="0" u="none" strike="noStrike" dirty="0">
                          <a:solidFill>
                            <a:schemeClr val="bg2"/>
                          </a:solidFill>
                          <a:effectLst/>
                          <a:latin typeface="Arial" panose="020B0604020202020204" pitchFamily="34" charset="0"/>
                        </a:rPr>
                        <a:t>                       Topic</a:t>
                      </a:r>
                    </a:p>
                  </a:txBody>
                  <a:tcPr marL="7620" marR="7620" marT="7620" marB="0" anchor="b"/>
                </a:tc>
                <a:tc>
                  <a:txBody>
                    <a:bodyPr/>
                    <a:lstStyle/>
                    <a:p>
                      <a:pPr algn="l" fontAlgn="b"/>
                      <a:r>
                        <a:rPr lang="en-US" sz="1000" b="1" u="none" strike="noStrike" dirty="0">
                          <a:solidFill>
                            <a:schemeClr val="bg2"/>
                          </a:solidFill>
                          <a:effectLst/>
                        </a:rPr>
                        <a:t>    Duration </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752363186"/>
                  </a:ext>
                </a:extLst>
              </a:tr>
              <a:tr h="222742">
                <a:tc>
                  <a:txBody>
                    <a:bodyPr/>
                    <a:lstStyle/>
                    <a:p>
                      <a:pPr marL="228600" indent="-228600" algn="l" fontAlgn="b">
                        <a:buFont typeface="Wingdings" panose="05000000000000000000" pitchFamily="2" charset="2"/>
                        <a:buChar char="q"/>
                      </a:pPr>
                      <a:r>
                        <a:rPr lang="en-US" sz="1000" b="1" u="none" strike="noStrike" dirty="0">
                          <a:solidFill>
                            <a:schemeClr val="bg2"/>
                          </a:solidFill>
                          <a:effectLst/>
                        </a:rPr>
                        <a:t> </a:t>
                      </a:r>
                      <a:r>
                        <a:rPr lang="en-US" sz="1000" b="1" u="none" strike="noStrike" dirty="0" err="1">
                          <a:solidFill>
                            <a:schemeClr val="bg2"/>
                          </a:solidFill>
                          <a:effectLst/>
                        </a:rPr>
                        <a:t>Intitation</a:t>
                      </a:r>
                      <a:r>
                        <a:rPr lang="en-US" sz="1000" b="1" u="none" strike="noStrike" dirty="0">
                          <a:solidFill>
                            <a:schemeClr val="bg2"/>
                          </a:solidFill>
                          <a:effectLst/>
                        </a:rPr>
                        <a:t> of the Research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16 Weeks</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077458606"/>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Selection of the research topic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1 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839182000"/>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Understanding of the Background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2 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778854726"/>
                  </a:ext>
                </a:extLst>
              </a:tr>
              <a:tr h="308501">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Choice of research aim and objectives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3 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83631175"/>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Creation of literature review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4-7Week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500173262"/>
                  </a:ext>
                </a:extLst>
              </a:tr>
              <a:tr h="308501">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Selection of the research methodology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8</a:t>
                      </a:r>
                      <a:r>
                        <a:rPr lang="en-US" sz="1000" b="1" u="none" strike="noStrike" baseline="0" dirty="0" smtClean="0">
                          <a:solidFill>
                            <a:schemeClr val="bg2"/>
                          </a:solidFill>
                          <a:effectLst/>
                        </a:rPr>
                        <a:t> </a:t>
                      </a:r>
                      <a:r>
                        <a:rPr lang="en-US" sz="1000" b="1" u="none" strike="noStrike" dirty="0" smtClean="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827770919"/>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Choice of data collection process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9</a:t>
                      </a:r>
                      <a:r>
                        <a:rPr lang="en-US" sz="1000" b="1" u="none" strike="noStrike" dirty="0" smtClean="0">
                          <a:solidFill>
                            <a:schemeClr val="bg2"/>
                          </a:solidFill>
                          <a:effectLst/>
                        </a:rPr>
                        <a:t>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241501345"/>
                  </a:ext>
                </a:extLst>
              </a:tr>
              <a:tr h="308501">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Selection of data analysis techniques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10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907276460"/>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Involving ethical considerations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11</a:t>
                      </a:r>
                      <a:r>
                        <a:rPr lang="en-US" sz="1000" b="1" u="none" strike="noStrike" baseline="0" dirty="0" smtClean="0">
                          <a:solidFill>
                            <a:schemeClr val="bg2"/>
                          </a:solidFill>
                          <a:effectLst/>
                        </a:rPr>
                        <a:t>  </a:t>
                      </a:r>
                      <a:r>
                        <a:rPr lang="en-US" sz="1000" b="1" u="none" strike="noStrike" dirty="0" smtClean="0">
                          <a:solidFill>
                            <a:schemeClr val="bg2"/>
                          </a:solidFill>
                          <a:effectLst/>
                        </a:rPr>
                        <a:t>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685200892"/>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Generating research finding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12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248221329"/>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Discussion of the finding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13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969390642"/>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Creating link among the objective</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14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465527154"/>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Suggesting  recommendations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smtClean="0">
                          <a:solidFill>
                            <a:schemeClr val="bg2"/>
                          </a:solidFill>
                          <a:effectLst/>
                        </a:rPr>
                        <a:t>15 </a:t>
                      </a:r>
                      <a:r>
                        <a:rPr lang="en-US" sz="1000" b="1" u="none" strike="noStrike" dirty="0">
                          <a:solidFill>
                            <a:schemeClr val="bg2"/>
                          </a:solidFill>
                          <a:effectLst/>
                        </a:rPr>
                        <a:t>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529507389"/>
                  </a:ext>
                </a:extLst>
              </a:tr>
              <a:tr h="197516">
                <a:tc>
                  <a:txBody>
                    <a:bodyPr/>
                    <a:lstStyle/>
                    <a:p>
                      <a:pPr marL="228600" indent="-228600" algn="l" fontAlgn="b">
                        <a:buFont typeface="Wingdings" panose="05000000000000000000" pitchFamily="2" charset="2"/>
                        <a:buChar char="§"/>
                      </a:pPr>
                      <a:r>
                        <a:rPr lang="en-US" sz="1000" b="1" u="none" strike="noStrike" dirty="0">
                          <a:solidFill>
                            <a:schemeClr val="bg2"/>
                          </a:solidFill>
                          <a:effectLst/>
                        </a:rPr>
                        <a:t>Final submission </a:t>
                      </a:r>
                      <a:endParaRPr lang="en-US" sz="1000" b="1" i="0" u="none" strike="noStrike" dirty="0">
                        <a:solidFill>
                          <a:schemeClr val="bg2"/>
                        </a:solidFill>
                        <a:effectLst/>
                        <a:latin typeface="Arial" panose="020B0604020202020204" pitchFamily="34" charset="0"/>
                      </a:endParaRPr>
                    </a:p>
                  </a:txBody>
                  <a:tcPr marL="7620" marR="7620" marT="7620" marB="0" anchor="b"/>
                </a:tc>
                <a:tc>
                  <a:txBody>
                    <a:bodyPr/>
                    <a:lstStyle/>
                    <a:p>
                      <a:pPr algn="l" fontAlgn="b"/>
                      <a:r>
                        <a:rPr lang="en-US" sz="1000" b="1" u="none" strike="noStrike" dirty="0">
                          <a:solidFill>
                            <a:schemeClr val="bg2"/>
                          </a:solidFill>
                          <a:effectLst/>
                        </a:rPr>
                        <a:t>16 Week</a:t>
                      </a:r>
                      <a:endParaRPr lang="en-US" sz="1000" b="1" i="0" u="none" strike="noStrike" dirty="0">
                        <a:solidFill>
                          <a:schemeClr val="bg2"/>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501723438"/>
                  </a:ext>
                </a:extLst>
              </a:tr>
            </a:tbl>
          </a:graphicData>
        </a:graphic>
      </p:graphicFrame>
      <p:graphicFrame>
        <p:nvGraphicFramePr>
          <p:cNvPr id="14" name="Chart 13">
            <a:extLst>
              <a:ext uri="{FF2B5EF4-FFF2-40B4-BE49-F238E27FC236}">
                <a16:creationId xmlns:a16="http://schemas.microsoft.com/office/drawing/2014/main" id="{AD188630-5A0D-F7A9-269E-013CFE68FEA8}"/>
              </a:ext>
            </a:extLst>
          </p:cNvPr>
          <p:cNvGraphicFramePr>
            <a:graphicFrameLocks/>
          </p:cNvGraphicFramePr>
          <p:nvPr>
            <p:extLst/>
          </p:nvPr>
        </p:nvGraphicFramePr>
        <p:xfrm>
          <a:off x="3937827" y="652029"/>
          <a:ext cx="4717916" cy="402210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6318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pic>
        <p:nvPicPr>
          <p:cNvPr id="267" name="Google Shape;267;p18"/>
          <p:cNvPicPr preferRelativeResize="0"/>
          <p:nvPr/>
        </p:nvPicPr>
        <p:blipFill rotWithShape="1">
          <a:blip r:embed="rId3">
            <a:alphaModFix amt="40000"/>
          </a:blip>
          <a:srcRect/>
          <a:stretch/>
        </p:blipFill>
        <p:spPr>
          <a:xfrm>
            <a:off x="208600" y="216350"/>
            <a:ext cx="8730699" cy="4713025"/>
          </a:xfrm>
          <a:prstGeom prst="rect">
            <a:avLst/>
          </a:prstGeom>
          <a:noFill/>
          <a:ln>
            <a:noFill/>
          </a:ln>
        </p:spPr>
      </p:pic>
      <p:sp>
        <p:nvSpPr>
          <p:cNvPr id="268" name="Google Shape;268;p18"/>
          <p:cNvSpPr/>
          <p:nvPr/>
        </p:nvSpPr>
        <p:spPr>
          <a:xfrm>
            <a:off x="3885299" y="216350"/>
            <a:ext cx="1377300"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SUMMARY</a:t>
            </a:r>
            <a:endParaRPr sz="1800" b="1" i="0" u="none" strike="noStrike" cap="none">
              <a:solidFill>
                <a:srgbClr val="000000"/>
              </a:solidFill>
              <a:latin typeface="Arial"/>
              <a:ea typeface="Arial"/>
              <a:cs typeface="Arial"/>
              <a:sym typeface="Arial"/>
            </a:endParaRPr>
          </a:p>
        </p:txBody>
      </p:sp>
      <p:sp>
        <p:nvSpPr>
          <p:cNvPr id="269" name="Google Shape;269;p18"/>
          <p:cNvSpPr/>
          <p:nvPr/>
        </p:nvSpPr>
        <p:spPr>
          <a:xfrm>
            <a:off x="457200" y="954470"/>
            <a:ext cx="3891776" cy="3693319"/>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main purpose of the research is to evaluate the epidemiological contempt and prevention considered for decreasing the severity of the infectious disease which is HIV.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choice of a "secondary qualitative" data assembling process and "thematic analysis" as a data evaluation approach would be helpful to ensure the involvement of more authentic information related to the selected research area.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effective involvement of all the suggested ethical parameters might attract competitive opportunities for the study from the targeted field of academics. </a:t>
            </a:r>
            <a:endParaRPr/>
          </a:p>
        </p:txBody>
      </p:sp>
      <p:pic>
        <p:nvPicPr>
          <p:cNvPr id="270" name="Google Shape;270;p18"/>
          <p:cNvPicPr preferRelativeResize="0"/>
          <p:nvPr/>
        </p:nvPicPr>
        <p:blipFill rotWithShape="1">
          <a:blip r:embed="rId4">
            <a:alphaModFix/>
          </a:blip>
          <a:srcRect/>
          <a:stretch/>
        </p:blipFill>
        <p:spPr>
          <a:xfrm>
            <a:off x="4699224" y="1408553"/>
            <a:ext cx="3889827" cy="2328618"/>
          </a:xfrm>
          <a:prstGeom prst="rect">
            <a:avLst/>
          </a:prstGeom>
          <a:noFill/>
          <a:ln w="38100" cap="flat" cmpd="sng">
            <a:solidFill>
              <a:schemeClr val="dk1"/>
            </a:solidFill>
            <a:prstDash val="solid"/>
            <a:round/>
            <a:headEnd type="none" w="sm" len="sm"/>
            <a:tailEnd type="none" w="sm" len="sm"/>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pic>
        <p:nvPicPr>
          <p:cNvPr id="275" name="Google Shape;275;p19"/>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276" name="Google Shape;276;p19"/>
          <p:cNvSpPr/>
          <p:nvPr/>
        </p:nvSpPr>
        <p:spPr>
          <a:xfrm>
            <a:off x="3562265" y="194275"/>
            <a:ext cx="1826141" cy="4565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REFERENCES </a:t>
            </a:r>
            <a:endParaRPr sz="1800" b="1" i="0" u="none" strike="noStrike" cap="none">
              <a:solidFill>
                <a:srgbClr val="000000"/>
              </a:solidFill>
              <a:latin typeface="Arial"/>
              <a:ea typeface="Arial"/>
              <a:cs typeface="Arial"/>
              <a:sym typeface="Arial"/>
            </a:endParaRPr>
          </a:p>
        </p:txBody>
      </p:sp>
      <p:sp>
        <p:nvSpPr>
          <p:cNvPr id="277" name="Google Shape;277;p19"/>
          <p:cNvSpPr/>
          <p:nvPr/>
        </p:nvSpPr>
        <p:spPr>
          <a:xfrm>
            <a:off x="247550" y="650800"/>
            <a:ext cx="8840100" cy="3970277"/>
          </a:xfrm>
          <a:prstGeom prst="rect">
            <a:avLst/>
          </a:prstGeom>
          <a:noFill/>
          <a:ln>
            <a:noFill/>
          </a:ln>
        </p:spPr>
        <p:txBody>
          <a:bodyPr spcFirstLastPara="1" wrap="square" lIns="91425" tIns="45700" rIns="91425" bIns="45700" anchor="t" anchorCtr="0">
            <a:spAutoFit/>
          </a:bodyPr>
          <a:lstStyle/>
          <a:p>
            <a:pPr marL="457200" lvl="0" indent="-273050" algn="just" rtl="0">
              <a:lnSpc>
                <a:spcPct val="150000"/>
              </a:lnSpc>
              <a:spcBef>
                <a:spcPts val="0"/>
              </a:spcBef>
              <a:spcAft>
                <a:spcPts val="0"/>
              </a:spcAft>
              <a:buSzPts val="700"/>
              <a:buChar char="●"/>
            </a:pPr>
            <a:r>
              <a:rPr lang="en-US" sz="700" dirty="0">
                <a:solidFill>
                  <a:schemeClr val="bg2"/>
                </a:solidFill>
              </a:rPr>
              <a:t>Aggarwal, N., </a:t>
            </a:r>
            <a:r>
              <a:rPr lang="en-US" sz="700" dirty="0" err="1">
                <a:solidFill>
                  <a:schemeClr val="bg2"/>
                </a:solidFill>
              </a:rPr>
              <a:t>Kare</a:t>
            </a:r>
            <a:r>
              <a:rPr lang="en-US" sz="700" dirty="0">
                <a:solidFill>
                  <a:schemeClr val="bg2"/>
                </a:solidFill>
              </a:rPr>
              <a:t>, P.K. and </a:t>
            </a:r>
            <a:r>
              <a:rPr lang="en-US" sz="700" dirty="0" err="1">
                <a:solidFill>
                  <a:schemeClr val="bg2"/>
                </a:solidFill>
              </a:rPr>
              <a:t>Datta</a:t>
            </a:r>
            <a:r>
              <a:rPr lang="en-US" sz="700" dirty="0">
                <a:solidFill>
                  <a:schemeClr val="bg2"/>
                </a:solidFill>
              </a:rPr>
              <a:t>, S.K., 2021. Ethics in laboratory medicine: An overview of considerations for ethical issues. Bioethics in medicine and society.</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err="1">
                <a:solidFill>
                  <a:schemeClr val="bg2"/>
                </a:solidFill>
              </a:rPr>
              <a:t>Alharahsheh</a:t>
            </a:r>
            <a:r>
              <a:rPr lang="en-US" sz="700" dirty="0">
                <a:solidFill>
                  <a:schemeClr val="bg2"/>
                </a:solidFill>
              </a:rPr>
              <a:t>, H.H. and Pius, A., 2020. A review of key paradigms: Positivism VS </a:t>
            </a:r>
            <a:r>
              <a:rPr lang="en-US" sz="700" dirty="0" err="1">
                <a:solidFill>
                  <a:schemeClr val="bg2"/>
                </a:solidFill>
              </a:rPr>
              <a:t>interpretivism</a:t>
            </a:r>
            <a:r>
              <a:rPr lang="en-US" sz="700" dirty="0">
                <a:solidFill>
                  <a:schemeClr val="bg2"/>
                </a:solidFill>
              </a:rPr>
              <a:t>. Global Academic Journal of Humanities and Social Sciences, 2(3), pp.39-43.</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err="1">
                <a:solidFill>
                  <a:schemeClr val="bg2"/>
                </a:solidFill>
              </a:rPr>
              <a:t>Areco</a:t>
            </a:r>
            <a:r>
              <a:rPr lang="en-US" sz="700" dirty="0">
                <a:solidFill>
                  <a:schemeClr val="bg2"/>
                </a:solidFill>
              </a:rPr>
              <a:t>, K.N., </a:t>
            </a:r>
            <a:r>
              <a:rPr lang="en-US" sz="700" dirty="0" err="1">
                <a:solidFill>
                  <a:schemeClr val="bg2"/>
                </a:solidFill>
              </a:rPr>
              <a:t>Konstantyner</a:t>
            </a:r>
            <a:r>
              <a:rPr lang="en-US" sz="700" dirty="0">
                <a:solidFill>
                  <a:schemeClr val="bg2"/>
                </a:solidFill>
              </a:rPr>
              <a:t>, T., </a:t>
            </a:r>
            <a:r>
              <a:rPr lang="en-US" sz="700" dirty="0" err="1">
                <a:solidFill>
                  <a:schemeClr val="bg2"/>
                </a:solidFill>
              </a:rPr>
              <a:t>Bandiera-Paiva</a:t>
            </a:r>
            <a:r>
              <a:rPr lang="en-US" sz="700" dirty="0">
                <a:solidFill>
                  <a:schemeClr val="bg2"/>
                </a:solidFill>
              </a:rPr>
              <a:t>, P., </a:t>
            </a:r>
            <a:r>
              <a:rPr lang="en-US" sz="700" dirty="0" err="1">
                <a:solidFill>
                  <a:schemeClr val="bg2"/>
                </a:solidFill>
              </a:rPr>
              <a:t>Balda</a:t>
            </a:r>
            <a:r>
              <a:rPr lang="en-US" sz="700" dirty="0">
                <a:solidFill>
                  <a:schemeClr val="bg2"/>
                </a:solidFill>
              </a:rPr>
              <a:t>, R.C., Costa-</a:t>
            </a:r>
            <a:r>
              <a:rPr lang="en-US" sz="700" dirty="0" err="1">
                <a:solidFill>
                  <a:schemeClr val="bg2"/>
                </a:solidFill>
              </a:rPr>
              <a:t>Nobre</a:t>
            </a:r>
            <a:r>
              <a:rPr lang="en-US" sz="700" dirty="0">
                <a:solidFill>
                  <a:schemeClr val="bg2"/>
                </a:solidFill>
              </a:rPr>
              <a:t>, D.T., </a:t>
            </a:r>
            <a:r>
              <a:rPr lang="en-US" sz="700" dirty="0" err="1">
                <a:solidFill>
                  <a:schemeClr val="bg2"/>
                </a:solidFill>
              </a:rPr>
              <a:t>Sanudo</a:t>
            </a:r>
            <a:r>
              <a:rPr lang="en-US" sz="700" dirty="0">
                <a:solidFill>
                  <a:schemeClr val="bg2"/>
                </a:solidFill>
              </a:rPr>
              <a:t>, A., </a:t>
            </a:r>
            <a:r>
              <a:rPr lang="en-US" sz="700" dirty="0" err="1">
                <a:solidFill>
                  <a:schemeClr val="bg2"/>
                </a:solidFill>
              </a:rPr>
              <a:t>Kiffer</a:t>
            </a:r>
            <a:r>
              <a:rPr lang="en-US" sz="700" dirty="0">
                <a:solidFill>
                  <a:schemeClr val="bg2"/>
                </a:solidFill>
              </a:rPr>
              <a:t>, C.R.V., Kawakami, M.D., Miyoshi, M.H., </a:t>
            </a:r>
            <a:r>
              <a:rPr lang="en-US" sz="700" dirty="0" err="1">
                <a:solidFill>
                  <a:schemeClr val="bg2"/>
                </a:solidFill>
              </a:rPr>
              <a:t>Marinonio</a:t>
            </a:r>
            <a:r>
              <a:rPr lang="en-US" sz="700" dirty="0">
                <a:solidFill>
                  <a:schemeClr val="bg2"/>
                </a:solidFill>
              </a:rPr>
              <a:t>, A.S.S. and Freitas, R.M., 2021. Operational challenges in the use of structured secondary data for health research. Frontiers in Public Health, 9, p.642163.</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Babel, R.A., Wang, P., </a:t>
            </a:r>
            <a:r>
              <a:rPr lang="en-US" sz="700" dirty="0" err="1">
                <a:solidFill>
                  <a:schemeClr val="bg2"/>
                </a:solidFill>
              </a:rPr>
              <a:t>Alessi</a:t>
            </a:r>
            <a:r>
              <a:rPr lang="en-US" sz="700" dirty="0">
                <a:solidFill>
                  <a:schemeClr val="bg2"/>
                </a:solidFill>
              </a:rPr>
              <a:t>, E.J., Raymond, H.F. and Wei, C., 2021. Stigma, HIV risk, and access to HIV prevention and treatment services among men who have sex with men (MSM) in the United States: a scoping review. AIDS and Behavior, pp.1-31.</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err="1">
                <a:solidFill>
                  <a:schemeClr val="bg2"/>
                </a:solidFill>
              </a:rPr>
              <a:t>Bezanilla</a:t>
            </a:r>
            <a:r>
              <a:rPr lang="en-US" sz="700" dirty="0">
                <a:solidFill>
                  <a:schemeClr val="bg2"/>
                </a:solidFill>
              </a:rPr>
              <a:t>, M.J., </a:t>
            </a:r>
            <a:r>
              <a:rPr lang="en-US" sz="700" dirty="0" err="1">
                <a:solidFill>
                  <a:schemeClr val="bg2"/>
                </a:solidFill>
              </a:rPr>
              <a:t>Fernández-Nogueira</a:t>
            </a:r>
            <a:r>
              <a:rPr lang="en-US" sz="700" dirty="0">
                <a:solidFill>
                  <a:schemeClr val="bg2"/>
                </a:solidFill>
              </a:rPr>
              <a:t>, D., Poblete, M. and Galindo-</a:t>
            </a:r>
            <a:r>
              <a:rPr lang="en-US" sz="700" dirty="0" err="1">
                <a:solidFill>
                  <a:schemeClr val="bg2"/>
                </a:solidFill>
              </a:rPr>
              <a:t>Domínguez</a:t>
            </a:r>
            <a:r>
              <a:rPr lang="en-US" sz="700" dirty="0">
                <a:solidFill>
                  <a:schemeClr val="bg2"/>
                </a:solidFill>
              </a:rPr>
              <a:t>, H., 2019. Methodologies for teaching-learning critical thinking in higher education: The teacher’s view. Thinking skills and creativity, 33, p.100584.</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Braun, V. and Clarke, V., 2022. Conceptual and design thinking for thematic analysis. Qualitative Psychology, 9(1), p.3.</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a:solidFill>
                  <a:schemeClr val="bg2"/>
                </a:solidFill>
              </a:rPr>
              <a:t>Chow, E.P., </a:t>
            </a:r>
            <a:r>
              <a:rPr lang="en-US" sz="700" dirty="0" err="1">
                <a:solidFill>
                  <a:schemeClr val="bg2"/>
                </a:solidFill>
              </a:rPr>
              <a:t>Grulich</a:t>
            </a:r>
            <a:r>
              <a:rPr lang="en-US" sz="700" dirty="0">
                <a:solidFill>
                  <a:schemeClr val="bg2"/>
                </a:solidFill>
              </a:rPr>
              <a:t>, A.E. and Fairley, C.K., 2019. Epidemiology and prevention of sexually transmitted infections in men who have sex with men at risk of HIV. The lancet HIV, 6(6), pp.e396-e405.</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err="1">
                <a:solidFill>
                  <a:schemeClr val="bg2"/>
                </a:solidFill>
              </a:rPr>
              <a:t>Cribbs</a:t>
            </a:r>
            <a:r>
              <a:rPr lang="en-US" sz="700" dirty="0">
                <a:solidFill>
                  <a:schemeClr val="bg2"/>
                </a:solidFill>
              </a:rPr>
              <a:t>, S.K., Crothers, K. and Morris, A., 2020. Pathogenesis of HIV-related lung disease: immunity, infection, and inflammation. Physiological Reviews, 100(2), pp.603-632.</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Davidson, E., Edwards, R., Jamieson, L. and Weller, S., 2019. Big data, qualitative style: a breadth-and-depth method for working with large amounts of secondary qualitative data. Quality &amp; quantity, 53, pp.363-376.</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a:solidFill>
                  <a:schemeClr val="bg2"/>
                </a:solidFill>
              </a:rPr>
              <a:t>Delaney, K.P. and </a:t>
            </a:r>
            <a:r>
              <a:rPr lang="en-US" sz="700" dirty="0" err="1">
                <a:solidFill>
                  <a:schemeClr val="bg2"/>
                </a:solidFill>
              </a:rPr>
              <a:t>DiNenno</a:t>
            </a:r>
            <a:r>
              <a:rPr lang="en-US" sz="700" dirty="0">
                <a:solidFill>
                  <a:schemeClr val="bg2"/>
                </a:solidFill>
              </a:rPr>
              <a:t>, E.A., 2021. HIV testing strategies for health departments to end the epidemic in the US. American journal of preventive medicine, 61(5), pp.S6-S15.</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a:solidFill>
                  <a:schemeClr val="bg2"/>
                </a:solidFill>
              </a:rPr>
              <a:t>Dias, S., Gama, A., </a:t>
            </a:r>
            <a:r>
              <a:rPr lang="en-US" sz="700" dirty="0" err="1">
                <a:solidFill>
                  <a:schemeClr val="bg2"/>
                </a:solidFill>
              </a:rPr>
              <a:t>Abrantes</a:t>
            </a:r>
            <a:r>
              <a:rPr lang="en-US" sz="700" dirty="0">
                <a:solidFill>
                  <a:schemeClr val="bg2"/>
                </a:solidFill>
              </a:rPr>
              <a:t>, P., Gomes, I., Fonseca, M., </a:t>
            </a:r>
            <a:r>
              <a:rPr lang="en-US" sz="700" dirty="0" err="1">
                <a:solidFill>
                  <a:schemeClr val="bg2"/>
                </a:solidFill>
              </a:rPr>
              <a:t>Reigado</a:t>
            </a:r>
            <a:r>
              <a:rPr lang="en-US" sz="700" dirty="0">
                <a:solidFill>
                  <a:schemeClr val="bg2"/>
                </a:solidFill>
              </a:rPr>
              <a:t>, V., </a:t>
            </a:r>
            <a:r>
              <a:rPr lang="en-US" sz="700" dirty="0" err="1">
                <a:solidFill>
                  <a:schemeClr val="bg2"/>
                </a:solidFill>
              </a:rPr>
              <a:t>Simões</a:t>
            </a:r>
            <a:r>
              <a:rPr lang="en-US" sz="700" dirty="0">
                <a:solidFill>
                  <a:schemeClr val="bg2"/>
                </a:solidFill>
              </a:rPr>
              <a:t>, D., </a:t>
            </a:r>
            <a:r>
              <a:rPr lang="en-US" sz="700" dirty="0" err="1">
                <a:solidFill>
                  <a:schemeClr val="bg2"/>
                </a:solidFill>
              </a:rPr>
              <a:t>Carreiras</a:t>
            </a:r>
            <a:r>
              <a:rPr lang="en-US" sz="700" dirty="0">
                <a:solidFill>
                  <a:schemeClr val="bg2"/>
                </a:solidFill>
              </a:rPr>
              <a:t>, E., Mora, C., Ferreira, A.P. and </a:t>
            </a:r>
            <a:r>
              <a:rPr lang="en-US" sz="700" dirty="0" err="1">
                <a:solidFill>
                  <a:schemeClr val="bg2"/>
                </a:solidFill>
              </a:rPr>
              <a:t>Akpogheneta</a:t>
            </a:r>
            <a:r>
              <a:rPr lang="en-US" sz="700" dirty="0">
                <a:solidFill>
                  <a:schemeClr val="bg2"/>
                </a:solidFill>
              </a:rPr>
              <a:t>, O., 2019. Patterns of sexual risk behavior, HIV infection, and use of health services among Sub-Saharan African migrants in Portugal. The Journal of Sex Research.</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Eaton, L.A. and </a:t>
            </a:r>
            <a:r>
              <a:rPr lang="en-US" sz="700" dirty="0" err="1">
                <a:solidFill>
                  <a:schemeClr val="bg2"/>
                </a:solidFill>
              </a:rPr>
              <a:t>Kalichman</a:t>
            </a:r>
            <a:r>
              <a:rPr lang="en-US" sz="700" dirty="0">
                <a:solidFill>
                  <a:schemeClr val="bg2"/>
                </a:solidFill>
              </a:rPr>
              <a:t>, S.C., 2020. Social and behavioral health responses to COVID-19: lessons learned from four decades of an HIV pandemic. Journal of behavioral medicine, 43, pp.341-345.</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err="1">
                <a:solidFill>
                  <a:schemeClr val="bg2"/>
                </a:solidFill>
              </a:rPr>
              <a:t>Govender</a:t>
            </a:r>
            <a:r>
              <a:rPr lang="en-US" sz="700" dirty="0">
                <a:solidFill>
                  <a:schemeClr val="bg2"/>
                </a:solidFill>
              </a:rPr>
              <a:t>, R.D., </a:t>
            </a:r>
            <a:r>
              <a:rPr lang="en-US" sz="700" dirty="0" err="1">
                <a:solidFill>
                  <a:schemeClr val="bg2"/>
                </a:solidFill>
              </a:rPr>
              <a:t>Hashim</a:t>
            </a:r>
            <a:r>
              <a:rPr lang="en-US" sz="700" dirty="0">
                <a:solidFill>
                  <a:schemeClr val="bg2"/>
                </a:solidFill>
              </a:rPr>
              <a:t>, M.J., Khan, M.A., Mustafa, H. and Khan, G., 2021. Global epidemiology of HIV/AIDS: a resurgence in North America and Europe. Journal of epidemiology and global health, 11(3), p.296.</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err="1">
                <a:solidFill>
                  <a:schemeClr val="bg2"/>
                </a:solidFill>
              </a:rPr>
              <a:t>Leavy</a:t>
            </a:r>
            <a:r>
              <a:rPr lang="en-US" sz="700" dirty="0">
                <a:solidFill>
                  <a:schemeClr val="bg2"/>
                </a:solidFill>
              </a:rPr>
              <a:t>, P., 2022. Research design: Quantitative, qualitative, mixed methods, arts-based, and community-based participatory research approaches. Guilford Publications.</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Leddy, A.M., Weiss, E., Yam, E. and </a:t>
            </a:r>
            <a:r>
              <a:rPr lang="en-US" sz="700" dirty="0" err="1">
                <a:solidFill>
                  <a:schemeClr val="bg2"/>
                </a:solidFill>
              </a:rPr>
              <a:t>Pulerwitz</a:t>
            </a:r>
            <a:r>
              <a:rPr lang="en-US" sz="700" dirty="0">
                <a:solidFill>
                  <a:schemeClr val="bg2"/>
                </a:solidFill>
              </a:rPr>
              <a:t>, J., 2019. Gender-based violence and engagement in biomedical HIV prevention, care and treatment: a scoping review. BMC public health, 19, pp.1-14.</a:t>
            </a:r>
            <a:endParaRPr sz="700" dirty="0">
              <a:solidFill>
                <a:schemeClr val="bg2"/>
              </a:solidFill>
            </a:endParaRPr>
          </a:p>
          <a:p>
            <a:pPr marL="457200" lvl="0" indent="-273050" algn="just" rtl="0">
              <a:lnSpc>
                <a:spcPct val="150000"/>
              </a:lnSpc>
              <a:spcBef>
                <a:spcPts val="0"/>
              </a:spcBef>
              <a:spcAft>
                <a:spcPts val="0"/>
              </a:spcAft>
              <a:buSzPts val="700"/>
              <a:buChar char="●"/>
            </a:pPr>
            <a:r>
              <a:rPr lang="en-US" sz="700" dirty="0">
                <a:solidFill>
                  <a:schemeClr val="bg2"/>
                </a:solidFill>
              </a:rPr>
              <a:t>Lester, J.N., Cho, Y. and </a:t>
            </a:r>
            <a:r>
              <a:rPr lang="en-US" sz="700" dirty="0" err="1">
                <a:solidFill>
                  <a:schemeClr val="bg2"/>
                </a:solidFill>
              </a:rPr>
              <a:t>Lochmiller</a:t>
            </a:r>
            <a:r>
              <a:rPr lang="en-US" sz="700" dirty="0">
                <a:solidFill>
                  <a:schemeClr val="bg2"/>
                </a:solidFill>
              </a:rPr>
              <a:t>, C.R., 2020. Learning to do qualitative data analysis: A starting point. Human resource development review, 19(1), pp.94-106.</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Martin, F., Sun, T. and </a:t>
            </a:r>
            <a:r>
              <a:rPr lang="en-US" sz="700" dirty="0" err="1">
                <a:solidFill>
                  <a:schemeClr val="bg2"/>
                </a:solidFill>
              </a:rPr>
              <a:t>Westine</a:t>
            </a:r>
            <a:r>
              <a:rPr lang="en-US" sz="700" dirty="0">
                <a:solidFill>
                  <a:schemeClr val="bg2"/>
                </a:solidFill>
              </a:rPr>
              <a:t>, C.D., 2020. A systematic review of research on online teaching and learning from 2009 to 2018. Computers &amp; education, 159, p.104009.</a:t>
            </a:r>
            <a:endParaRPr sz="700" dirty="0">
              <a:solidFill>
                <a:schemeClr val="bg2"/>
              </a:solidFill>
            </a:endParaRPr>
          </a:p>
          <a:p>
            <a:pPr marL="457200" lvl="0" indent="-273050" algn="just" rtl="0">
              <a:lnSpc>
                <a:spcPct val="150000"/>
              </a:lnSpc>
              <a:spcBef>
                <a:spcPts val="0"/>
              </a:spcBef>
              <a:spcAft>
                <a:spcPts val="0"/>
              </a:spcAft>
              <a:buClr>
                <a:srgbClr val="FF0000"/>
              </a:buClr>
              <a:buSzPts val="700"/>
              <a:buChar char="●"/>
            </a:pPr>
            <a:r>
              <a:rPr lang="en-US" sz="700" dirty="0">
                <a:solidFill>
                  <a:schemeClr val="bg2"/>
                </a:solidFill>
              </a:rPr>
              <a:t>Martins, R.M. and </a:t>
            </a:r>
            <a:r>
              <a:rPr lang="en-US" sz="700" dirty="0" err="1">
                <a:solidFill>
                  <a:schemeClr val="bg2"/>
                </a:solidFill>
              </a:rPr>
              <a:t>Gresse</a:t>
            </a:r>
            <a:r>
              <a:rPr lang="en-US" sz="700" dirty="0">
                <a:solidFill>
                  <a:schemeClr val="bg2"/>
                </a:solidFill>
              </a:rPr>
              <a:t> Von </a:t>
            </a:r>
            <a:r>
              <a:rPr lang="en-US" sz="700" dirty="0" err="1">
                <a:solidFill>
                  <a:schemeClr val="bg2"/>
                </a:solidFill>
              </a:rPr>
              <a:t>Wangenheim</a:t>
            </a:r>
            <a:r>
              <a:rPr lang="en-US" sz="700" dirty="0">
                <a:solidFill>
                  <a:schemeClr val="bg2"/>
                </a:solidFill>
              </a:rPr>
              <a:t>, C., 2023. Findings on teaching machine learning in high school: A ten-year systematic literature review. Informatics in Education, 22(3), pp.421-440.</a:t>
            </a:r>
            <a:endParaRPr sz="700" dirty="0">
              <a:solidFill>
                <a:schemeClr val="bg2"/>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pic>
        <p:nvPicPr>
          <p:cNvPr id="282" name="Google Shape;282;g261494f55db_0_4"/>
          <p:cNvPicPr preferRelativeResize="0"/>
          <p:nvPr/>
        </p:nvPicPr>
        <p:blipFill rotWithShape="1">
          <a:blip r:embed="rId3">
            <a:alphaModFix amt="40000"/>
          </a:blip>
          <a:srcRect/>
          <a:stretch/>
        </p:blipFill>
        <p:spPr>
          <a:xfrm>
            <a:off x="196550" y="194275"/>
            <a:ext cx="8764824" cy="4743675"/>
          </a:xfrm>
          <a:prstGeom prst="rect">
            <a:avLst/>
          </a:prstGeom>
          <a:noFill/>
          <a:ln>
            <a:noFill/>
          </a:ln>
        </p:spPr>
      </p:pic>
      <p:sp>
        <p:nvSpPr>
          <p:cNvPr id="283" name="Google Shape;283;g261494f55db_0_4"/>
          <p:cNvSpPr/>
          <p:nvPr/>
        </p:nvSpPr>
        <p:spPr>
          <a:xfrm>
            <a:off x="3562265" y="194275"/>
            <a:ext cx="1826100" cy="4566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None/>
            </a:pPr>
            <a:r>
              <a:rPr lang="en-US" sz="1800" b="1" i="0" u="none" strike="noStrike" cap="none">
                <a:solidFill>
                  <a:srgbClr val="000000"/>
                </a:solidFill>
                <a:latin typeface="Arial"/>
                <a:ea typeface="Arial"/>
                <a:cs typeface="Arial"/>
                <a:sym typeface="Arial"/>
              </a:rPr>
              <a:t>REFERENCES </a:t>
            </a:r>
            <a:endParaRPr sz="1800" b="1" i="0" u="none" strike="noStrike" cap="none">
              <a:solidFill>
                <a:srgbClr val="000000"/>
              </a:solidFill>
              <a:latin typeface="Arial"/>
              <a:ea typeface="Arial"/>
              <a:cs typeface="Arial"/>
              <a:sym typeface="Arial"/>
            </a:endParaRPr>
          </a:p>
        </p:txBody>
      </p:sp>
      <p:sp>
        <p:nvSpPr>
          <p:cNvPr id="284" name="Google Shape;284;g261494f55db_0_4"/>
          <p:cNvSpPr/>
          <p:nvPr/>
        </p:nvSpPr>
        <p:spPr>
          <a:xfrm>
            <a:off x="247550" y="650800"/>
            <a:ext cx="8840100" cy="4247100"/>
          </a:xfrm>
          <a:prstGeom prst="rect">
            <a:avLst/>
          </a:prstGeom>
          <a:noFill/>
          <a:ln>
            <a:noFill/>
          </a:ln>
        </p:spPr>
        <p:txBody>
          <a:bodyPr spcFirstLastPara="1" wrap="square" lIns="91425" tIns="45700" rIns="91425" bIns="45700" anchor="t" anchorCtr="0">
            <a:noAutofit/>
          </a:bodyPr>
          <a:lstStyle/>
          <a:p>
            <a:pPr marL="457200" lvl="0" indent="-279400" algn="just" rtl="0">
              <a:lnSpc>
                <a:spcPct val="150000"/>
              </a:lnSpc>
              <a:spcBef>
                <a:spcPts val="0"/>
              </a:spcBef>
              <a:spcAft>
                <a:spcPts val="0"/>
              </a:spcAft>
              <a:buClr>
                <a:srgbClr val="FF0000"/>
              </a:buClr>
              <a:buSzPts val="800"/>
              <a:buChar char="●"/>
            </a:pPr>
            <a:r>
              <a:rPr lang="en-US" sz="800" dirty="0" err="1">
                <a:solidFill>
                  <a:schemeClr val="bg2"/>
                </a:solidFill>
              </a:rPr>
              <a:t>Menell</a:t>
            </a:r>
            <a:r>
              <a:rPr lang="en-US" sz="800" dirty="0">
                <a:solidFill>
                  <a:schemeClr val="bg2"/>
                </a:solidFill>
              </a:rPr>
              <a:t>, P.S. and </a:t>
            </a:r>
            <a:r>
              <a:rPr lang="en-US" sz="800" dirty="0" err="1">
                <a:solidFill>
                  <a:schemeClr val="bg2"/>
                </a:solidFill>
              </a:rPr>
              <a:t>Corren</a:t>
            </a:r>
            <a:r>
              <a:rPr lang="en-US" sz="800" dirty="0">
                <a:solidFill>
                  <a:schemeClr val="bg2"/>
                </a:solidFill>
              </a:rPr>
              <a:t>, E., 2021. Design Patent Law's Identity Crisis. Berkeley Tech. LJ, 36, p.1.</a:t>
            </a:r>
            <a:endParaRPr sz="800" dirty="0">
              <a:solidFill>
                <a:schemeClr val="bg2"/>
              </a:solidFill>
            </a:endParaRPr>
          </a:p>
          <a:p>
            <a:pPr marL="457200" lvl="0" indent="-279400" algn="just" rtl="0">
              <a:lnSpc>
                <a:spcPct val="150000"/>
              </a:lnSpc>
              <a:spcBef>
                <a:spcPts val="0"/>
              </a:spcBef>
              <a:spcAft>
                <a:spcPts val="0"/>
              </a:spcAft>
              <a:buClr>
                <a:srgbClr val="FF0000"/>
              </a:buClr>
              <a:buSzPts val="800"/>
              <a:buChar char="●"/>
            </a:pPr>
            <a:r>
              <a:rPr lang="en-US" sz="800" dirty="0" err="1">
                <a:solidFill>
                  <a:schemeClr val="bg2"/>
                </a:solidFill>
              </a:rPr>
              <a:t>Michelen</a:t>
            </a:r>
            <a:r>
              <a:rPr lang="en-US" sz="800" dirty="0">
                <a:solidFill>
                  <a:schemeClr val="bg2"/>
                </a:solidFill>
              </a:rPr>
              <a:t>, M., </a:t>
            </a:r>
            <a:r>
              <a:rPr lang="en-US" sz="800" dirty="0" err="1">
                <a:solidFill>
                  <a:schemeClr val="bg2"/>
                </a:solidFill>
              </a:rPr>
              <a:t>Manoharan</a:t>
            </a:r>
            <a:r>
              <a:rPr lang="en-US" sz="800" dirty="0">
                <a:solidFill>
                  <a:schemeClr val="bg2"/>
                </a:solidFill>
              </a:rPr>
              <a:t>, L., </a:t>
            </a:r>
            <a:r>
              <a:rPr lang="en-US" sz="800" dirty="0" err="1">
                <a:solidFill>
                  <a:schemeClr val="bg2"/>
                </a:solidFill>
              </a:rPr>
              <a:t>Elkheir</a:t>
            </a:r>
            <a:r>
              <a:rPr lang="en-US" sz="800" dirty="0">
                <a:solidFill>
                  <a:schemeClr val="bg2"/>
                </a:solidFill>
              </a:rPr>
              <a:t>, N., Cheng, V., </a:t>
            </a:r>
            <a:r>
              <a:rPr lang="en-US" sz="800" dirty="0" err="1">
                <a:solidFill>
                  <a:schemeClr val="bg2"/>
                </a:solidFill>
              </a:rPr>
              <a:t>Dagens</a:t>
            </a:r>
            <a:r>
              <a:rPr lang="en-US" sz="800" dirty="0">
                <a:solidFill>
                  <a:schemeClr val="bg2"/>
                </a:solidFill>
              </a:rPr>
              <a:t>, A., Hastie, C., O'Hara, M., </a:t>
            </a:r>
            <a:r>
              <a:rPr lang="en-US" sz="800" dirty="0" err="1">
                <a:solidFill>
                  <a:schemeClr val="bg2"/>
                </a:solidFill>
              </a:rPr>
              <a:t>Suett</a:t>
            </a:r>
            <a:r>
              <a:rPr lang="en-US" sz="800" dirty="0">
                <a:solidFill>
                  <a:schemeClr val="bg2"/>
                </a:solidFill>
              </a:rPr>
              <a:t>, J., </a:t>
            </a:r>
            <a:r>
              <a:rPr lang="en-US" sz="800" dirty="0" err="1">
                <a:solidFill>
                  <a:schemeClr val="bg2"/>
                </a:solidFill>
              </a:rPr>
              <a:t>Dahmash</a:t>
            </a:r>
            <a:r>
              <a:rPr lang="en-US" sz="800" dirty="0">
                <a:solidFill>
                  <a:schemeClr val="bg2"/>
                </a:solidFill>
              </a:rPr>
              <a:t>, D., </a:t>
            </a:r>
            <a:r>
              <a:rPr lang="en-US" sz="800" dirty="0" err="1">
                <a:solidFill>
                  <a:schemeClr val="bg2"/>
                </a:solidFill>
              </a:rPr>
              <a:t>Bugaeva</a:t>
            </a:r>
            <a:r>
              <a:rPr lang="en-US" sz="800" dirty="0">
                <a:solidFill>
                  <a:schemeClr val="bg2"/>
                </a:solidFill>
              </a:rPr>
              <a:t>, P. and Rigby, I., 2021. </a:t>
            </a:r>
            <a:r>
              <a:rPr lang="en-US" sz="800" dirty="0" err="1">
                <a:solidFill>
                  <a:schemeClr val="bg2"/>
                </a:solidFill>
              </a:rPr>
              <a:t>Characterising</a:t>
            </a:r>
            <a:r>
              <a:rPr lang="en-US" sz="800" dirty="0">
                <a:solidFill>
                  <a:schemeClr val="bg2"/>
                </a:solidFill>
              </a:rPr>
              <a:t> long COVID: a living systematic review. BMJ global health, 6(9), p.e005427.</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a:solidFill>
                  <a:schemeClr val="bg2"/>
                </a:solidFill>
              </a:rPr>
              <a:t>Moon, K., Blackman, D.A., Adams, V.M., Colvin, R.M., Davila, F., Evans, M.C., </a:t>
            </a:r>
            <a:r>
              <a:rPr lang="en-US" sz="800" dirty="0" err="1">
                <a:solidFill>
                  <a:schemeClr val="bg2"/>
                </a:solidFill>
              </a:rPr>
              <a:t>Januchowski</a:t>
            </a:r>
            <a:r>
              <a:rPr lang="en-US" sz="800" dirty="0">
                <a:solidFill>
                  <a:schemeClr val="bg2"/>
                </a:solidFill>
              </a:rPr>
              <a:t>‐Hartley, S.R., Bennett, N.J., Dickinson, H., </a:t>
            </a:r>
            <a:r>
              <a:rPr lang="en-US" sz="800" dirty="0" err="1">
                <a:solidFill>
                  <a:schemeClr val="bg2"/>
                </a:solidFill>
              </a:rPr>
              <a:t>Sandbrook</a:t>
            </a:r>
            <a:r>
              <a:rPr lang="en-US" sz="800" dirty="0">
                <a:solidFill>
                  <a:schemeClr val="bg2"/>
                </a:solidFill>
              </a:rPr>
              <a:t>, C. and </a:t>
            </a:r>
            <a:r>
              <a:rPr lang="en-US" sz="800" dirty="0" err="1">
                <a:solidFill>
                  <a:schemeClr val="bg2"/>
                </a:solidFill>
              </a:rPr>
              <a:t>Sherren</a:t>
            </a:r>
            <a:r>
              <a:rPr lang="en-US" sz="800" dirty="0">
                <a:solidFill>
                  <a:schemeClr val="bg2"/>
                </a:solidFill>
              </a:rPr>
              <a:t>, K., 2019. Expanding the role of social science in conservation through an engagement with philosophy, methodology, and methods. Methods in Ecology and Evolution, 10(3), pp.294-302.</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err="1">
                <a:solidFill>
                  <a:schemeClr val="bg2"/>
                </a:solidFill>
              </a:rPr>
              <a:t>Olawale</a:t>
            </a:r>
            <a:r>
              <a:rPr lang="en-US" sz="800" dirty="0">
                <a:solidFill>
                  <a:schemeClr val="bg2"/>
                </a:solidFill>
              </a:rPr>
              <a:t>, S.R., </a:t>
            </a:r>
            <a:r>
              <a:rPr lang="en-US" sz="800" dirty="0" err="1">
                <a:solidFill>
                  <a:schemeClr val="bg2"/>
                </a:solidFill>
              </a:rPr>
              <a:t>Chinagozi</a:t>
            </a:r>
            <a:r>
              <a:rPr lang="en-US" sz="800" dirty="0">
                <a:solidFill>
                  <a:schemeClr val="bg2"/>
                </a:solidFill>
              </a:rPr>
              <a:t>, O.G. and Joe, O.N., 2023. Exploratory Research Design in Management Science: A Review of Literature on Conduct and Application. International Journal of Research and Innovation in Social Science, 7(4), pp.1384-1395.</a:t>
            </a:r>
            <a:endParaRPr sz="800" dirty="0">
              <a:solidFill>
                <a:schemeClr val="bg2"/>
              </a:solidFill>
            </a:endParaRPr>
          </a:p>
          <a:p>
            <a:pPr marL="457200" lvl="0" indent="-279400" algn="just" rtl="0">
              <a:lnSpc>
                <a:spcPct val="150000"/>
              </a:lnSpc>
              <a:spcBef>
                <a:spcPts val="0"/>
              </a:spcBef>
              <a:spcAft>
                <a:spcPts val="0"/>
              </a:spcAft>
              <a:buClr>
                <a:srgbClr val="FF0000"/>
              </a:buClr>
              <a:buSzPts val="800"/>
              <a:buChar char="●"/>
            </a:pPr>
            <a:r>
              <a:rPr lang="en-US" sz="800" dirty="0">
                <a:solidFill>
                  <a:schemeClr val="bg2"/>
                </a:solidFill>
              </a:rPr>
              <a:t>Santos, G.M., Ackerman, B., Rao, A., Wallach, S., Ayala, G., </a:t>
            </a:r>
            <a:r>
              <a:rPr lang="en-US" sz="800" dirty="0" err="1">
                <a:solidFill>
                  <a:schemeClr val="bg2"/>
                </a:solidFill>
              </a:rPr>
              <a:t>Lamontage</a:t>
            </a:r>
            <a:r>
              <a:rPr lang="en-US" sz="800" dirty="0">
                <a:solidFill>
                  <a:schemeClr val="bg2"/>
                </a:solidFill>
              </a:rPr>
              <a:t>, E., Garner, A., Holloway, I.W., Arreola, S., </a:t>
            </a:r>
            <a:r>
              <a:rPr lang="en-US" sz="800" dirty="0" err="1">
                <a:solidFill>
                  <a:schemeClr val="bg2"/>
                </a:solidFill>
              </a:rPr>
              <a:t>Silenzio</a:t>
            </a:r>
            <a:r>
              <a:rPr lang="en-US" sz="800" dirty="0">
                <a:solidFill>
                  <a:schemeClr val="bg2"/>
                </a:solidFill>
              </a:rPr>
              <a:t>, V. and </a:t>
            </a:r>
            <a:r>
              <a:rPr lang="en-US" sz="800" dirty="0" err="1">
                <a:solidFill>
                  <a:schemeClr val="bg2"/>
                </a:solidFill>
              </a:rPr>
              <a:t>Strömdahl</a:t>
            </a:r>
            <a:r>
              <a:rPr lang="en-US" sz="800" dirty="0">
                <a:solidFill>
                  <a:schemeClr val="bg2"/>
                </a:solidFill>
              </a:rPr>
              <a:t>, S., 2021. Economic, mental health, HIV prevention and HIV treatment impacts of COVID-19 and the COVID-19 response on a global sample of cisgender gay men and other men who have sex with men. AIDS and Behavior, 25, pp.311-321.</a:t>
            </a:r>
            <a:endParaRPr sz="800" dirty="0">
              <a:solidFill>
                <a:schemeClr val="bg2"/>
              </a:solidFill>
            </a:endParaRPr>
          </a:p>
          <a:p>
            <a:pPr marL="457200" lvl="0" indent="-279400" algn="just" rtl="0">
              <a:lnSpc>
                <a:spcPct val="150000"/>
              </a:lnSpc>
              <a:spcBef>
                <a:spcPts val="0"/>
              </a:spcBef>
              <a:spcAft>
                <a:spcPts val="0"/>
              </a:spcAft>
              <a:buClr>
                <a:srgbClr val="FF0000"/>
              </a:buClr>
              <a:buSzPts val="800"/>
              <a:buChar char="●"/>
            </a:pPr>
            <a:r>
              <a:rPr lang="en-US" sz="800" dirty="0" err="1">
                <a:solidFill>
                  <a:schemeClr val="bg2"/>
                </a:solidFill>
              </a:rPr>
              <a:t>Schröer</a:t>
            </a:r>
            <a:r>
              <a:rPr lang="en-US" sz="800" dirty="0">
                <a:solidFill>
                  <a:schemeClr val="bg2"/>
                </a:solidFill>
              </a:rPr>
              <a:t>, C., Kruse, F. and Gómez, J.M., 2021. A systematic literature review on applying CRISP-DM process model. Procedia Computer Science, 181, pp.526-534.</a:t>
            </a:r>
            <a:endParaRPr sz="800" dirty="0">
              <a:solidFill>
                <a:schemeClr val="bg2"/>
              </a:solidFill>
            </a:endParaRPr>
          </a:p>
          <a:p>
            <a:pPr marL="457200" lvl="0" indent="-279400" algn="just" rtl="0">
              <a:lnSpc>
                <a:spcPct val="150000"/>
              </a:lnSpc>
              <a:spcBef>
                <a:spcPts val="0"/>
              </a:spcBef>
              <a:spcAft>
                <a:spcPts val="0"/>
              </a:spcAft>
              <a:buClr>
                <a:srgbClr val="FF0000"/>
              </a:buClr>
              <a:buSzPts val="800"/>
              <a:buChar char="●"/>
            </a:pPr>
            <a:r>
              <a:rPr lang="en-US" sz="800" dirty="0">
                <a:solidFill>
                  <a:schemeClr val="bg2"/>
                </a:solidFill>
              </a:rPr>
              <a:t>Siddique, S.M., Tipton, K., Leas, B., </a:t>
            </a:r>
            <a:r>
              <a:rPr lang="en-US" sz="800" dirty="0" err="1">
                <a:solidFill>
                  <a:schemeClr val="bg2"/>
                </a:solidFill>
              </a:rPr>
              <a:t>Greysen</a:t>
            </a:r>
            <a:r>
              <a:rPr lang="en-US" sz="800" dirty="0">
                <a:solidFill>
                  <a:schemeClr val="bg2"/>
                </a:solidFill>
              </a:rPr>
              <a:t>, S.R., Mull, N.K., Lane-Fall, M., </a:t>
            </a:r>
            <a:r>
              <a:rPr lang="en-US" sz="800" dirty="0" err="1">
                <a:solidFill>
                  <a:schemeClr val="bg2"/>
                </a:solidFill>
              </a:rPr>
              <a:t>McShea</a:t>
            </a:r>
            <a:r>
              <a:rPr lang="en-US" sz="800" dirty="0">
                <a:solidFill>
                  <a:schemeClr val="bg2"/>
                </a:solidFill>
              </a:rPr>
              <a:t>, K. and Tsou, A.Y., 2021. Interventions to reduce hospital length of stay in high-risk populations: A systematic review. JAMA network open, 4(9), pp.e2125846-e2125846.</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err="1">
                <a:solidFill>
                  <a:schemeClr val="bg2"/>
                </a:solidFill>
              </a:rPr>
              <a:t>Sileyew</a:t>
            </a:r>
            <a:r>
              <a:rPr lang="en-US" sz="800" dirty="0">
                <a:solidFill>
                  <a:schemeClr val="bg2"/>
                </a:solidFill>
              </a:rPr>
              <a:t>, K.J., 2019. Research design and methodology. Cyberspace, pp.1-12.</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a:solidFill>
                  <a:schemeClr val="bg2"/>
                </a:solidFill>
              </a:rPr>
              <a:t>UNICEF, 2023. HIV Statistics - Global and Regional Trends. Available at: </a:t>
            </a:r>
            <a:r>
              <a:rPr lang="en-US" sz="800" u="sng" dirty="0">
                <a:solidFill>
                  <a:schemeClr val="bg2"/>
                </a:solidFill>
                <a:hlinkClick r:id="rId4"/>
              </a:rPr>
              <a:t>https://data.unicef.org/topic/hivaids/global-regional-trends/</a:t>
            </a:r>
            <a:r>
              <a:rPr lang="en-US" sz="800" dirty="0">
                <a:solidFill>
                  <a:schemeClr val="bg2"/>
                </a:solidFill>
              </a:rPr>
              <a:t>. [Accessed on: 07.11.2023].</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a:solidFill>
                  <a:schemeClr val="bg2"/>
                </a:solidFill>
              </a:rPr>
              <a:t>WHO, 2023. HIV - World Health Organization (WHO). Available at: </a:t>
            </a:r>
            <a:r>
              <a:rPr lang="en-US" sz="800" u="sng" dirty="0">
                <a:solidFill>
                  <a:schemeClr val="bg2"/>
                </a:solidFill>
                <a:hlinkClick r:id="rId5"/>
              </a:rPr>
              <a:t>https://www.who.int/data/gho/data/themes/hiv-aids#:~:text=Globally%2C%2039.0%20million%20%5B33.1%E2%80%93,considerably%20between%20countries%20and%20regions</a:t>
            </a:r>
            <a:r>
              <a:rPr lang="en-US" sz="800" dirty="0">
                <a:solidFill>
                  <a:schemeClr val="bg2"/>
                </a:solidFill>
              </a:rPr>
              <a:t>. [Accessed on: 07.11.2023].</a:t>
            </a:r>
            <a:endParaRPr sz="800" dirty="0">
              <a:solidFill>
                <a:schemeClr val="bg2"/>
              </a:solidFill>
            </a:endParaRPr>
          </a:p>
          <a:p>
            <a:pPr marL="457200" lvl="0" indent="-279400" algn="just" rtl="0">
              <a:lnSpc>
                <a:spcPct val="150000"/>
              </a:lnSpc>
              <a:spcBef>
                <a:spcPts val="0"/>
              </a:spcBef>
              <a:spcAft>
                <a:spcPts val="0"/>
              </a:spcAft>
              <a:buSzPts val="800"/>
              <a:buChar char="●"/>
            </a:pPr>
            <a:r>
              <a:rPr lang="en-US" sz="800" dirty="0">
                <a:solidFill>
                  <a:schemeClr val="bg2"/>
                </a:solidFill>
              </a:rPr>
              <a:t>Yun, J.J., Zhao, X., Jung, K. and </a:t>
            </a:r>
            <a:r>
              <a:rPr lang="en-US" sz="800" dirty="0" err="1">
                <a:solidFill>
                  <a:schemeClr val="bg2"/>
                </a:solidFill>
              </a:rPr>
              <a:t>Yigitcanlar</a:t>
            </a:r>
            <a:r>
              <a:rPr lang="en-US" sz="800" dirty="0">
                <a:solidFill>
                  <a:schemeClr val="bg2"/>
                </a:solidFill>
              </a:rPr>
              <a:t>, T., 2020. The culture for open innovation dynamics. Sustainability, 12(12), p.5076. </a:t>
            </a:r>
            <a:endParaRPr sz="800" dirty="0">
              <a:solidFill>
                <a:schemeClr val="bg2"/>
              </a:solidFill>
            </a:endParaRPr>
          </a:p>
          <a:p>
            <a:pPr marL="457200" lvl="0" indent="-279400" algn="just" rtl="0">
              <a:lnSpc>
                <a:spcPct val="150000"/>
              </a:lnSpc>
              <a:spcBef>
                <a:spcPts val="0"/>
              </a:spcBef>
              <a:spcAft>
                <a:spcPts val="0"/>
              </a:spcAft>
              <a:buClr>
                <a:srgbClr val="FF0000"/>
              </a:buClr>
              <a:buSzPts val="800"/>
              <a:buChar char="●"/>
            </a:pPr>
            <a:r>
              <a:rPr lang="en-US" sz="800" dirty="0">
                <a:solidFill>
                  <a:schemeClr val="bg2"/>
                </a:solidFill>
              </a:rPr>
              <a:t>Zuma, K., </a:t>
            </a:r>
            <a:r>
              <a:rPr lang="en-US" sz="800" dirty="0" err="1">
                <a:solidFill>
                  <a:schemeClr val="bg2"/>
                </a:solidFill>
              </a:rPr>
              <a:t>Simbayi</a:t>
            </a:r>
            <a:r>
              <a:rPr lang="en-US" sz="800" dirty="0">
                <a:solidFill>
                  <a:schemeClr val="bg2"/>
                </a:solidFill>
              </a:rPr>
              <a:t>, L., </a:t>
            </a:r>
            <a:r>
              <a:rPr lang="en-US" sz="800" dirty="0" err="1">
                <a:solidFill>
                  <a:schemeClr val="bg2"/>
                </a:solidFill>
              </a:rPr>
              <a:t>Zungu</a:t>
            </a:r>
            <a:r>
              <a:rPr lang="en-US" sz="800" dirty="0">
                <a:solidFill>
                  <a:schemeClr val="bg2"/>
                </a:solidFill>
              </a:rPr>
              <a:t>, N., </a:t>
            </a:r>
            <a:r>
              <a:rPr lang="en-US" sz="800" dirty="0" err="1">
                <a:solidFill>
                  <a:schemeClr val="bg2"/>
                </a:solidFill>
              </a:rPr>
              <a:t>Moyo</a:t>
            </a:r>
            <a:r>
              <a:rPr lang="en-US" sz="800" dirty="0">
                <a:solidFill>
                  <a:schemeClr val="bg2"/>
                </a:solidFill>
              </a:rPr>
              <a:t>, S., </a:t>
            </a:r>
            <a:r>
              <a:rPr lang="en-US" sz="800" dirty="0" err="1">
                <a:solidFill>
                  <a:schemeClr val="bg2"/>
                </a:solidFill>
              </a:rPr>
              <a:t>Marinda</a:t>
            </a:r>
            <a:r>
              <a:rPr lang="en-US" sz="800" dirty="0">
                <a:solidFill>
                  <a:schemeClr val="bg2"/>
                </a:solidFill>
              </a:rPr>
              <a:t>, E., </a:t>
            </a:r>
            <a:r>
              <a:rPr lang="en-US" sz="800" dirty="0" err="1">
                <a:solidFill>
                  <a:schemeClr val="bg2"/>
                </a:solidFill>
              </a:rPr>
              <a:t>Jooste</a:t>
            </a:r>
            <a:r>
              <a:rPr lang="en-US" sz="800" dirty="0">
                <a:solidFill>
                  <a:schemeClr val="bg2"/>
                </a:solidFill>
              </a:rPr>
              <a:t>, S., North, A., </a:t>
            </a:r>
            <a:r>
              <a:rPr lang="en-US" sz="800" dirty="0" err="1">
                <a:solidFill>
                  <a:schemeClr val="bg2"/>
                </a:solidFill>
              </a:rPr>
              <a:t>Nadol</a:t>
            </a:r>
            <a:r>
              <a:rPr lang="en-US" sz="800" dirty="0">
                <a:solidFill>
                  <a:schemeClr val="bg2"/>
                </a:solidFill>
              </a:rPr>
              <a:t>, P., </a:t>
            </a:r>
            <a:r>
              <a:rPr lang="en-US" sz="800" dirty="0" err="1">
                <a:solidFill>
                  <a:schemeClr val="bg2"/>
                </a:solidFill>
              </a:rPr>
              <a:t>Aynalem</a:t>
            </a:r>
            <a:r>
              <a:rPr lang="en-US" sz="800" dirty="0">
                <a:solidFill>
                  <a:schemeClr val="bg2"/>
                </a:solidFill>
              </a:rPr>
              <a:t>, G., </a:t>
            </a:r>
            <a:r>
              <a:rPr lang="en-US" sz="800" dirty="0" err="1">
                <a:solidFill>
                  <a:schemeClr val="bg2"/>
                </a:solidFill>
              </a:rPr>
              <a:t>Igumbor</a:t>
            </a:r>
            <a:r>
              <a:rPr lang="en-US" sz="800" dirty="0">
                <a:solidFill>
                  <a:schemeClr val="bg2"/>
                </a:solidFill>
              </a:rPr>
              <a:t>, E. and Dietrich, C., 2022. The HIV epidemic in South Africa: Key findings from 2017 national population-based survey. International Journal of Environmental Research and Public Health, 19(13), p.8125.</a:t>
            </a:r>
            <a:endParaRPr sz="800" dirty="0">
              <a:solidFill>
                <a:schemeClr val="bg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pic>
        <p:nvPicPr>
          <p:cNvPr id="289" name="Google Shape;289;p20" descr="Update more than 151 thank u logo best - highschoolcanada.edu.vn"/>
          <p:cNvPicPr preferRelativeResize="0"/>
          <p:nvPr/>
        </p:nvPicPr>
        <p:blipFill rotWithShape="1">
          <a:blip r:embed="rId3">
            <a:alphaModFix/>
          </a:blip>
          <a:srcRect l="11697" t="14259" r="3938" b="28743"/>
          <a:stretch/>
        </p:blipFill>
        <p:spPr>
          <a:xfrm>
            <a:off x="579863" y="468352"/>
            <a:ext cx="8051181" cy="4234598"/>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112</TotalTime>
  <Words>3479</Words>
  <Application>Microsoft Office PowerPoint</Application>
  <PresentationFormat>On-screen Show (16:9)</PresentationFormat>
  <Paragraphs>183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Nunito</vt:lpstr>
      <vt:lpstr>Calibri</vt:lpstr>
      <vt:lpstr>Times New Roman</vt:lpstr>
      <vt:lpstr>Arial</vt:lpstr>
      <vt:lpstr>Wingdings</vt:lpstr>
      <vt:lpstr>Shift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Lenovo</cp:lastModifiedBy>
  <cp:revision>9</cp:revision>
  <dcterms:modified xsi:type="dcterms:W3CDTF">2023-11-15T05:27:56Z</dcterms:modified>
</cp:coreProperties>
</file>