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8"/>
  </p:notesMasterIdLst>
  <p:sldIdLst>
    <p:sldId id="256" r:id="rId5"/>
    <p:sldId id="269" r:id="rId6"/>
    <p:sldId id="360" r:id="rId7"/>
    <p:sldId id="270" r:id="rId8"/>
    <p:sldId id="443" r:id="rId9"/>
    <p:sldId id="444" r:id="rId10"/>
    <p:sldId id="445" r:id="rId11"/>
    <p:sldId id="446" r:id="rId12"/>
    <p:sldId id="438" r:id="rId13"/>
    <p:sldId id="439" r:id="rId14"/>
    <p:sldId id="440" r:id="rId15"/>
    <p:sldId id="462" r:id="rId16"/>
    <p:sldId id="441" r:id="rId17"/>
    <p:sldId id="449" r:id="rId18"/>
    <p:sldId id="450" r:id="rId19"/>
    <p:sldId id="451" r:id="rId20"/>
    <p:sldId id="463" r:id="rId21"/>
    <p:sldId id="452" r:id="rId22"/>
    <p:sldId id="453" r:id="rId23"/>
    <p:sldId id="456" r:id="rId24"/>
    <p:sldId id="458" r:id="rId25"/>
    <p:sldId id="460" r:id="rId26"/>
    <p:sldId id="426"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B6FE8E-381D-4088-8FA4-B0E6F9621248}" v="1" dt="2025-10-23T10:20:29.1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p:scale>
          <a:sx n="90" d="100"/>
          <a:sy n="90" d="100"/>
        </p:scale>
        <p:origin x="-66"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custSel delSld modSld">
      <pc:chgData name="Cerys Davies" userId="61e71dc1-9594-4277-b52b-4420989f68ee" providerId="ADAL" clId="{92221E59-9835-4275-A830-2AF2D2038E12}" dt="2025-10-23T10:21:15.746" v="41" actId="47"/>
      <pc:docMkLst>
        <pc:docMk/>
      </pc:docMkLst>
      <pc:sldChg chg="modNotesTx">
        <pc:chgData name="Cerys Davies" userId="61e71dc1-9594-4277-b52b-4420989f68ee" providerId="ADAL" clId="{92221E59-9835-4275-A830-2AF2D2038E12}" dt="2025-10-23T10:19:03.600" v="0" actId="6549"/>
        <pc:sldMkLst>
          <pc:docMk/>
          <pc:sldMk cId="938343508" sldId="438"/>
        </pc:sldMkLst>
      </pc:sldChg>
      <pc:sldChg chg="modNotesTx">
        <pc:chgData name="Cerys Davies" userId="61e71dc1-9594-4277-b52b-4420989f68ee" providerId="ADAL" clId="{92221E59-9835-4275-A830-2AF2D2038E12}" dt="2025-10-23T10:19:11.722" v="1" actId="6549"/>
        <pc:sldMkLst>
          <pc:docMk/>
          <pc:sldMk cId="4157663446" sldId="439"/>
        </pc:sldMkLst>
      </pc:sldChg>
      <pc:sldChg chg="modSp mod modNotesTx">
        <pc:chgData name="Cerys Davies" userId="61e71dc1-9594-4277-b52b-4420989f68ee" providerId="ADAL" clId="{92221E59-9835-4275-A830-2AF2D2038E12}" dt="2025-10-23T10:19:31.092" v="3" actId="6549"/>
        <pc:sldMkLst>
          <pc:docMk/>
          <pc:sldMk cId="674246125" sldId="440"/>
        </pc:sldMkLst>
        <pc:spChg chg="mod">
          <ac:chgData name="Cerys Davies" userId="61e71dc1-9594-4277-b52b-4420989f68ee" providerId="ADAL" clId="{92221E59-9835-4275-A830-2AF2D2038E12}" dt="2025-10-23T10:19:24.971" v="2" actId="255"/>
          <ac:spMkLst>
            <pc:docMk/>
            <pc:sldMk cId="674246125" sldId="440"/>
            <ac:spMk id="3" creationId="{8D56AC7D-838D-1D2B-18E8-423A82FE74C6}"/>
          </ac:spMkLst>
        </pc:spChg>
      </pc:sldChg>
      <pc:sldChg chg="modSp modNotesTx">
        <pc:chgData name="Cerys Davies" userId="61e71dc1-9594-4277-b52b-4420989f68ee" providerId="ADAL" clId="{92221E59-9835-4275-A830-2AF2D2038E12}" dt="2025-10-23T10:20:34.170" v="37" actId="6549"/>
        <pc:sldMkLst>
          <pc:docMk/>
          <pc:sldMk cId="122020820" sldId="441"/>
        </pc:sldMkLst>
        <pc:spChg chg="mod">
          <ac:chgData name="Cerys Davies" userId="61e71dc1-9594-4277-b52b-4420989f68ee" providerId="ADAL" clId="{92221E59-9835-4275-A830-2AF2D2038E12}" dt="2025-10-23T10:20:29.166" v="36" actId="1076"/>
          <ac:spMkLst>
            <pc:docMk/>
            <pc:sldMk cId="122020820" sldId="441"/>
            <ac:spMk id="4" creationId="{DBC97B42-E9E6-4858-FD90-C572D5A53EFF}"/>
          </ac:spMkLst>
        </pc:spChg>
      </pc:sldChg>
      <pc:sldChg chg="modNotesTx">
        <pc:chgData name="Cerys Davies" userId="61e71dc1-9594-4277-b52b-4420989f68ee" providerId="ADAL" clId="{92221E59-9835-4275-A830-2AF2D2038E12}" dt="2025-10-23T10:20:53.718" v="38" actId="6549"/>
        <pc:sldMkLst>
          <pc:docMk/>
          <pc:sldMk cId="2816361197" sldId="452"/>
        </pc:sldMkLst>
      </pc:sldChg>
      <pc:sldChg chg="del">
        <pc:chgData name="Cerys Davies" userId="61e71dc1-9594-4277-b52b-4420989f68ee" providerId="ADAL" clId="{92221E59-9835-4275-A830-2AF2D2038E12}" dt="2025-10-23T10:21:04.833" v="39" actId="47"/>
        <pc:sldMkLst>
          <pc:docMk/>
          <pc:sldMk cId="882526407" sldId="457"/>
        </pc:sldMkLst>
      </pc:sldChg>
      <pc:sldChg chg="del">
        <pc:chgData name="Cerys Davies" userId="61e71dc1-9594-4277-b52b-4420989f68ee" providerId="ADAL" clId="{92221E59-9835-4275-A830-2AF2D2038E12}" dt="2025-10-23T10:21:09.374" v="40" actId="47"/>
        <pc:sldMkLst>
          <pc:docMk/>
          <pc:sldMk cId="1569911853" sldId="459"/>
        </pc:sldMkLst>
      </pc:sldChg>
      <pc:sldChg chg="del">
        <pc:chgData name="Cerys Davies" userId="61e71dc1-9594-4277-b52b-4420989f68ee" providerId="ADAL" clId="{92221E59-9835-4275-A830-2AF2D2038E12}" dt="2025-10-23T10:21:15.746" v="41" actId="47"/>
        <pc:sldMkLst>
          <pc:docMk/>
          <pc:sldMk cId="3153018422" sldId="461"/>
        </pc:sldMkLst>
      </pc:sldChg>
      <pc:sldChg chg="modSp mod modNotesTx">
        <pc:chgData name="Cerys Davies" userId="61e71dc1-9594-4277-b52b-4420989f68ee" providerId="ADAL" clId="{92221E59-9835-4275-A830-2AF2D2038E12}" dt="2025-10-23T10:20:21.624" v="35" actId="6549"/>
        <pc:sldMkLst>
          <pc:docMk/>
          <pc:sldMk cId="1837800965" sldId="462"/>
        </pc:sldMkLst>
        <pc:spChg chg="mod">
          <ac:chgData name="Cerys Davies" userId="61e71dc1-9594-4277-b52b-4420989f68ee" providerId="ADAL" clId="{92221E59-9835-4275-A830-2AF2D2038E12}" dt="2025-10-23T10:20:16.871" v="34" actId="14100"/>
          <ac:spMkLst>
            <pc:docMk/>
            <pc:sldMk cId="1837800965" sldId="462"/>
            <ac:spMk id="3" creationId="{BDF5ABAF-427F-8219-CCFC-B86BC5E09A7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a:t>
            </a:fld>
            <a:endParaRPr lang="en-GB"/>
          </a:p>
        </p:txBody>
      </p:sp>
    </p:spTree>
    <p:extLst>
      <p:ext uri="{BB962C8B-B14F-4D97-AF65-F5344CB8AC3E}">
        <p14:creationId xmlns:p14="http://schemas.microsoft.com/office/powerpoint/2010/main" val="9842321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9</a:t>
            </a:fld>
            <a:endParaRPr lang="en-GB"/>
          </a:p>
        </p:txBody>
      </p:sp>
    </p:spTree>
    <p:extLst>
      <p:ext uri="{BB962C8B-B14F-4D97-AF65-F5344CB8AC3E}">
        <p14:creationId xmlns:p14="http://schemas.microsoft.com/office/powerpoint/2010/main" val="40680366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10</a:t>
            </a:fld>
            <a:endParaRPr lang="en-GB"/>
          </a:p>
        </p:txBody>
      </p:sp>
    </p:spTree>
    <p:extLst>
      <p:ext uri="{BB962C8B-B14F-4D97-AF65-F5344CB8AC3E}">
        <p14:creationId xmlns:p14="http://schemas.microsoft.com/office/powerpoint/2010/main" val="2936746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11</a:t>
            </a:fld>
            <a:endParaRPr lang="en-GB"/>
          </a:p>
        </p:txBody>
      </p:sp>
    </p:spTree>
    <p:extLst>
      <p:ext uri="{BB962C8B-B14F-4D97-AF65-F5344CB8AC3E}">
        <p14:creationId xmlns:p14="http://schemas.microsoft.com/office/powerpoint/2010/main" val="4268980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55A672-AD21-5F45-C6B5-22E258CDAE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49B17E-D2A4-C24B-45B7-03C461E1B1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F242C3-388E-413A-16F8-9406A474A63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3720B2C-3420-56D3-5856-57315B4F5C1E}"/>
              </a:ext>
            </a:extLst>
          </p:cNvPr>
          <p:cNvSpPr>
            <a:spLocks noGrp="1"/>
          </p:cNvSpPr>
          <p:nvPr>
            <p:ph type="sldNum" sz="quarter" idx="5"/>
          </p:nvPr>
        </p:nvSpPr>
        <p:spPr/>
        <p:txBody>
          <a:bodyPr/>
          <a:lstStyle/>
          <a:p>
            <a:fld id="{52559652-8C12-4FE2-AB1D-324B33413F2C}" type="slidenum">
              <a:rPr lang="en-GB" smtClean="0"/>
              <a:t>12</a:t>
            </a:fld>
            <a:endParaRPr lang="en-GB"/>
          </a:p>
        </p:txBody>
      </p:sp>
    </p:spTree>
    <p:extLst>
      <p:ext uri="{BB962C8B-B14F-4D97-AF65-F5344CB8AC3E}">
        <p14:creationId xmlns:p14="http://schemas.microsoft.com/office/powerpoint/2010/main" val="9722228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13</a:t>
            </a:fld>
            <a:endParaRPr lang="en-GB"/>
          </a:p>
        </p:txBody>
      </p:sp>
    </p:spTree>
    <p:extLst>
      <p:ext uri="{BB962C8B-B14F-4D97-AF65-F5344CB8AC3E}">
        <p14:creationId xmlns:p14="http://schemas.microsoft.com/office/powerpoint/2010/main" val="5844390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18</a:t>
            </a:fld>
            <a:endParaRPr lang="en-GB"/>
          </a:p>
        </p:txBody>
      </p:sp>
    </p:spTree>
    <p:extLst>
      <p:ext uri="{BB962C8B-B14F-4D97-AF65-F5344CB8AC3E}">
        <p14:creationId xmlns:p14="http://schemas.microsoft.com/office/powerpoint/2010/main" val="35911531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84FFC78-EFC6-80FC-88C3-B152F694A0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67F5CA8F-8858-25A2-BFC5-56CFB077E3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2708" name="Slide Number Placeholder 3">
            <a:extLst>
              <a:ext uri="{FF2B5EF4-FFF2-40B4-BE49-F238E27FC236}">
                <a16:creationId xmlns:a16="http://schemas.microsoft.com/office/drawing/2014/main" id="{2AA90998-FE6D-3897-043B-DD548F804A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D733041-9D62-4F9E-9800-D1D775B1122B}" type="slidenum">
              <a:rPr lang="en-GB" altLang="en-US">
                <a:latin typeface="Arial" panose="020B0604020202020204" pitchFamily="34" charset="0"/>
              </a:rPr>
              <a:pPr eaLnBrk="1" hangingPunct="1">
                <a:spcBef>
                  <a:spcPct val="0"/>
                </a:spcBef>
              </a:pPr>
              <a:t>23</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23/10/2025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23/10/2025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23/10/2025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23/10/2025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23/10/2025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w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851659" y="1782698"/>
            <a:ext cx="9977904" cy="1646302"/>
          </a:xfrm>
        </p:spPr>
        <p:txBody>
          <a:bodyPr/>
          <a:lstStyle/>
          <a:p>
            <a:pPr algn="l"/>
            <a:r>
              <a:rPr lang="en-GB" dirty="0"/>
              <a:t>Property and Conveyancing:</a:t>
            </a:r>
            <a:br>
              <a:rPr lang="en-GB" dirty="0"/>
            </a:br>
            <a:r>
              <a:rPr lang="en-GB" dirty="0"/>
              <a:t>Adverse Possession</a:t>
            </a:r>
            <a:br>
              <a:rPr lang="en-GB" dirty="0"/>
            </a:br>
            <a:r>
              <a:rPr lang="en-GB" dirty="0"/>
              <a:t>(aka ‘squatter’s rights’)</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4400" b="1" dirty="0"/>
              <a:t>Chapter 8</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C0FD1-CE7A-DEC5-9CA0-5AD30D16B583}"/>
              </a:ext>
            </a:extLst>
          </p:cNvPr>
          <p:cNvSpPr>
            <a:spLocks noGrp="1"/>
          </p:cNvSpPr>
          <p:nvPr>
            <p:ph type="title"/>
          </p:nvPr>
        </p:nvSpPr>
        <p:spPr>
          <a:xfrm>
            <a:off x="485134" y="189781"/>
            <a:ext cx="8596668" cy="672861"/>
          </a:xfrm>
        </p:spPr>
        <p:txBody>
          <a:bodyPr/>
          <a:lstStyle/>
          <a:p>
            <a:r>
              <a:rPr lang="en-GB" dirty="0"/>
              <a:t>Background</a:t>
            </a:r>
          </a:p>
        </p:txBody>
      </p:sp>
      <p:sp>
        <p:nvSpPr>
          <p:cNvPr id="3" name="Content Placeholder 2">
            <a:extLst>
              <a:ext uri="{FF2B5EF4-FFF2-40B4-BE49-F238E27FC236}">
                <a16:creationId xmlns:a16="http://schemas.microsoft.com/office/drawing/2014/main" id="{FB341258-6181-FC4F-B58C-40400B18EBEC}"/>
              </a:ext>
            </a:extLst>
          </p:cNvPr>
          <p:cNvSpPr>
            <a:spLocks noGrp="1"/>
          </p:cNvSpPr>
          <p:nvPr>
            <p:ph idx="1"/>
          </p:nvPr>
        </p:nvSpPr>
        <p:spPr>
          <a:xfrm>
            <a:off x="643519" y="1058228"/>
            <a:ext cx="9308555" cy="5358521"/>
          </a:xfrm>
        </p:spPr>
        <p:txBody>
          <a:bodyPr>
            <a:noAutofit/>
          </a:bodyPr>
          <a:lstStyle/>
          <a:p>
            <a:pPr fontAlgn="auto"/>
            <a:r>
              <a:rPr lang="en-GB" dirty="0"/>
              <a:t>Usually, title to land is acquired by a process of 1) exchange of contracts (a valid contract) and then 2) conveyance of land as defined by</a:t>
            </a:r>
            <a:r>
              <a:rPr lang="en-GB" b="1" dirty="0"/>
              <a:t> s205(1)(ii) LPA 1925 ( by deed unless lease of &lt; 3 years)</a:t>
            </a:r>
            <a:r>
              <a:rPr lang="en-GB" dirty="0"/>
              <a:t>.</a:t>
            </a:r>
          </a:p>
          <a:p>
            <a:pPr fontAlgn="auto"/>
            <a:r>
              <a:rPr lang="en-GB" dirty="0"/>
              <a:t>But also possible for title to land to be acquired by factual possession of the land rather than by production of documentary evidence of title to land = ADVERSE POSSESSION (Squatter’s rights).</a:t>
            </a:r>
          </a:p>
          <a:p>
            <a:pPr fontAlgn="auto"/>
            <a:r>
              <a:rPr lang="en-GB" dirty="0"/>
              <a:t>In most systems of law there is some definite period of time by which a person who has been dispossessed of their land unlawfully must make a claim against the dispossessor. </a:t>
            </a:r>
          </a:p>
          <a:p>
            <a:pPr fontAlgn="auto"/>
            <a:r>
              <a:rPr lang="en-GB" dirty="0"/>
              <a:t>Per Streatfield J in </a:t>
            </a:r>
            <a:r>
              <a:rPr lang="en-GB" b="1" i="1" dirty="0"/>
              <a:t>RB Policies at Lloyd’s v Butler [1950]</a:t>
            </a:r>
            <a:r>
              <a:rPr lang="en-GB" dirty="0"/>
              <a:t>, the policy behind this is that </a:t>
            </a:r>
            <a:r>
              <a:rPr lang="en-GB" i="1" dirty="0"/>
              <a:t>“</a:t>
            </a:r>
            <a:r>
              <a:rPr lang="en-GB" i="1" dirty="0">
                <a:solidFill>
                  <a:srgbClr val="0070C0"/>
                </a:solidFill>
              </a:rPr>
              <a:t>those who go to sleep upon their claims should not be assisted by the courts recovering their property, but another, and I think equal, policy behind these Acts, is that there shall be an end to litigation</a:t>
            </a:r>
            <a:r>
              <a:rPr lang="en-GB" i="1" dirty="0"/>
              <a:t>”</a:t>
            </a:r>
            <a:r>
              <a:rPr lang="en-GB" dirty="0"/>
              <a:t>.</a:t>
            </a:r>
          </a:p>
          <a:p>
            <a:pPr fontAlgn="auto"/>
            <a:r>
              <a:rPr lang="en-GB" dirty="0"/>
              <a:t>Regime for making an application for adverse possession is different depending on whether the land is registered or unregistered.</a:t>
            </a:r>
          </a:p>
        </p:txBody>
      </p:sp>
    </p:spTree>
    <p:extLst>
      <p:ext uri="{BB962C8B-B14F-4D97-AF65-F5344CB8AC3E}">
        <p14:creationId xmlns:p14="http://schemas.microsoft.com/office/powerpoint/2010/main" val="12195709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88510" y="720306"/>
            <a:ext cx="8596668" cy="5571225"/>
          </a:xfrm>
        </p:spPr>
        <p:txBody>
          <a:bodyPr>
            <a:normAutofit/>
          </a:bodyPr>
          <a:lstStyle/>
          <a:p>
            <a:pPr marL="0" indent="0">
              <a:buNone/>
            </a:pPr>
            <a:r>
              <a:rPr lang="en-GB" sz="2800" dirty="0"/>
              <a:t>You will want to understand:</a:t>
            </a:r>
          </a:p>
          <a:p>
            <a:pPr marL="0" indent="0">
              <a:buNone/>
            </a:pPr>
            <a:endParaRPr lang="en-GB" sz="2800" dirty="0"/>
          </a:p>
          <a:p>
            <a:pPr marL="0" indent="0">
              <a:buNone/>
            </a:pPr>
            <a:r>
              <a:rPr lang="en-GB" sz="2800" dirty="0"/>
              <a:t>Adverse possession in unregistered land</a:t>
            </a:r>
          </a:p>
          <a:p>
            <a:pPr marL="0" indent="0">
              <a:buNone/>
            </a:pPr>
            <a:r>
              <a:rPr lang="en-GB" sz="2800" dirty="0"/>
              <a:t>Adverse possession in registered land</a:t>
            </a:r>
          </a:p>
          <a:p>
            <a:pPr marL="0" indent="0">
              <a:buNone/>
            </a:pPr>
            <a:r>
              <a:rPr lang="en-GB" sz="2800" dirty="0"/>
              <a:t>Adverse possession and leases</a:t>
            </a:r>
          </a:p>
          <a:p>
            <a:pPr marL="0" indent="0">
              <a:buNone/>
            </a:pPr>
            <a:r>
              <a:rPr lang="en-US" sz="2800" dirty="0"/>
              <a:t>Adverse possession and the Human Rights Act</a:t>
            </a:r>
          </a:p>
          <a:p>
            <a:pPr marL="0" indent="0">
              <a:buNone/>
            </a:pPr>
            <a:r>
              <a:rPr lang="en-US" sz="2800" dirty="0"/>
              <a:t>Adverse possession and s 144 of LASPO 2012</a:t>
            </a:r>
          </a:p>
        </p:txBody>
      </p:sp>
      <p:pic>
        <p:nvPicPr>
          <p:cNvPr id="6" name="Picture 5">
            <a:extLst>
              <a:ext uri="{FF2B5EF4-FFF2-40B4-BE49-F238E27FC236}">
                <a16:creationId xmlns:a16="http://schemas.microsoft.com/office/drawing/2014/main" id="{F9145D62-269B-3EE0-C138-2E2B6AA87A37}"/>
              </a:ext>
            </a:extLst>
          </p:cNvPr>
          <p:cNvPicPr>
            <a:picLocks noChangeAspect="1"/>
          </p:cNvPicPr>
          <p:nvPr/>
        </p:nvPicPr>
        <p:blipFill>
          <a:blip r:embed="rId3"/>
          <a:stretch>
            <a:fillRect/>
          </a:stretch>
        </p:blipFill>
        <p:spPr>
          <a:xfrm>
            <a:off x="9057735" y="339817"/>
            <a:ext cx="2606104" cy="2606104"/>
          </a:xfrm>
          <a:prstGeom prst="rect">
            <a:avLst/>
          </a:prstGeom>
          <a:noFill/>
        </p:spPr>
      </p:pic>
    </p:spTree>
    <p:extLst>
      <p:ext uri="{BB962C8B-B14F-4D97-AF65-F5344CB8AC3E}">
        <p14:creationId xmlns:p14="http://schemas.microsoft.com/office/powerpoint/2010/main" val="4175437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BE6F9-3404-3B9F-54D0-28BE48716756}"/>
              </a:ext>
            </a:extLst>
          </p:cNvPr>
          <p:cNvSpPr>
            <a:spLocks noGrp="1"/>
          </p:cNvSpPr>
          <p:nvPr>
            <p:ph type="title"/>
          </p:nvPr>
        </p:nvSpPr>
        <p:spPr>
          <a:xfrm>
            <a:off x="461839" y="184433"/>
            <a:ext cx="4430201" cy="583663"/>
          </a:xfrm>
        </p:spPr>
        <p:txBody>
          <a:bodyPr>
            <a:normAutofit fontScale="90000"/>
          </a:bodyPr>
          <a:lstStyle/>
          <a:p>
            <a:r>
              <a:rPr lang="en-GB" b="1" dirty="0"/>
              <a:t>Adverse Possession</a:t>
            </a:r>
          </a:p>
        </p:txBody>
      </p:sp>
      <p:sp>
        <p:nvSpPr>
          <p:cNvPr id="3" name="Content Placeholder 2">
            <a:extLst>
              <a:ext uri="{FF2B5EF4-FFF2-40B4-BE49-F238E27FC236}">
                <a16:creationId xmlns:a16="http://schemas.microsoft.com/office/drawing/2014/main" id="{ADBE9772-EF60-5C72-1DC3-AA1319281141}"/>
              </a:ext>
            </a:extLst>
          </p:cNvPr>
          <p:cNvSpPr>
            <a:spLocks noGrp="1"/>
          </p:cNvSpPr>
          <p:nvPr>
            <p:ph idx="1"/>
          </p:nvPr>
        </p:nvSpPr>
        <p:spPr>
          <a:xfrm>
            <a:off x="461839" y="844833"/>
            <a:ext cx="8983913" cy="5828734"/>
          </a:xfrm>
        </p:spPr>
        <p:txBody>
          <a:bodyPr>
            <a:noAutofit/>
          </a:bodyPr>
          <a:lstStyle/>
          <a:p>
            <a:r>
              <a:rPr lang="en-GB" b="1" dirty="0"/>
              <a:t>Definition: </a:t>
            </a:r>
            <a:r>
              <a:rPr lang="en-GB" dirty="0"/>
              <a:t>possession inconsistent with the title of the true owner. The true owner must have discontinued possession or they must have been dispossessed. When the true owner ceases to use the land they have </a:t>
            </a:r>
            <a:r>
              <a:rPr lang="en-GB" dirty="0">
                <a:solidFill>
                  <a:srgbClr val="FF0000"/>
                </a:solidFill>
              </a:rPr>
              <a:t>discontinued possession</a:t>
            </a:r>
            <a:r>
              <a:rPr lang="en-GB" dirty="0"/>
              <a:t>. The squatter then takes possession. </a:t>
            </a:r>
          </a:p>
          <a:p>
            <a:r>
              <a:rPr lang="en-GB" dirty="0">
                <a:solidFill>
                  <a:srgbClr val="FF0000"/>
                </a:solidFill>
              </a:rPr>
              <a:t>Dispossession</a:t>
            </a:r>
            <a:r>
              <a:rPr lang="en-GB" dirty="0"/>
              <a:t> is when possession is taken from the true owner by the squatter, who then takes possession. The question in both these cases is what counts as possession.</a:t>
            </a:r>
          </a:p>
          <a:p>
            <a:pPr fontAlgn="auto"/>
            <a:r>
              <a:rPr lang="en-GB" b="1" dirty="0"/>
              <a:t>Pros</a:t>
            </a:r>
            <a:r>
              <a:rPr lang="en-GB" dirty="0"/>
              <a:t>: Adverse possession ensures that land remains an economic commodity and is not withdrawn from the economy through abandonment.  </a:t>
            </a:r>
          </a:p>
          <a:p>
            <a:pPr fontAlgn="auto"/>
            <a:r>
              <a:rPr lang="en-GB" b="1" dirty="0"/>
              <a:t>Cons</a:t>
            </a:r>
            <a:r>
              <a:rPr lang="en-GB" dirty="0"/>
              <a:t>: Some believe that adverse possession amounts to theft of land. In </a:t>
            </a:r>
            <a:r>
              <a:rPr lang="en-GB" b="1" i="1" dirty="0"/>
              <a:t>J A Pye (Oxford) Ltd v Graham [2002] </a:t>
            </a:r>
            <a:r>
              <a:rPr lang="en-GB" dirty="0"/>
              <a:t>Neuberger J asked why a trespasser should acquire land for nothing simply because they have been allowed to remain on the land for a number of years.</a:t>
            </a:r>
          </a:p>
          <a:p>
            <a:pPr fontAlgn="auto"/>
            <a:r>
              <a:rPr lang="en-GB" dirty="0"/>
              <a:t>The adverse possessor must prove factual possession and intention to possess (</a:t>
            </a:r>
            <a:r>
              <a:rPr lang="en-GB" b="1" i="1" dirty="0"/>
              <a:t>Powell v McFarlane [1977]</a:t>
            </a:r>
            <a:r>
              <a:rPr lang="en-GB" dirty="0"/>
              <a:t>)..</a:t>
            </a:r>
          </a:p>
        </p:txBody>
      </p:sp>
    </p:spTree>
    <p:extLst>
      <p:ext uri="{BB962C8B-B14F-4D97-AF65-F5344CB8AC3E}">
        <p14:creationId xmlns:p14="http://schemas.microsoft.com/office/powerpoint/2010/main" val="3403052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89937-8D72-CB3A-96CF-6B531CD16D82}"/>
              </a:ext>
            </a:extLst>
          </p:cNvPr>
          <p:cNvSpPr>
            <a:spLocks noGrp="1"/>
          </p:cNvSpPr>
          <p:nvPr>
            <p:ph type="title"/>
          </p:nvPr>
        </p:nvSpPr>
        <p:spPr>
          <a:xfrm>
            <a:off x="521886" y="124968"/>
            <a:ext cx="8596668" cy="652272"/>
          </a:xfrm>
        </p:spPr>
        <p:txBody>
          <a:bodyPr/>
          <a:lstStyle/>
          <a:p>
            <a:r>
              <a:rPr lang="en-GB" dirty="0"/>
              <a:t>Adverse Possession – </a:t>
            </a:r>
            <a:r>
              <a:rPr lang="en-GB" b="1" dirty="0"/>
              <a:t>fact of possession</a:t>
            </a:r>
          </a:p>
        </p:txBody>
      </p:sp>
      <p:sp>
        <p:nvSpPr>
          <p:cNvPr id="3" name="Content Placeholder 2">
            <a:extLst>
              <a:ext uri="{FF2B5EF4-FFF2-40B4-BE49-F238E27FC236}">
                <a16:creationId xmlns:a16="http://schemas.microsoft.com/office/drawing/2014/main" id="{23FDF723-4BD2-670A-FD5F-241B16F15D32}"/>
              </a:ext>
            </a:extLst>
          </p:cNvPr>
          <p:cNvSpPr>
            <a:spLocks noGrp="1"/>
          </p:cNvSpPr>
          <p:nvPr>
            <p:ph idx="1"/>
          </p:nvPr>
        </p:nvSpPr>
        <p:spPr>
          <a:xfrm>
            <a:off x="357294" y="777240"/>
            <a:ext cx="9189042" cy="5888736"/>
          </a:xfrm>
        </p:spPr>
        <p:txBody>
          <a:bodyPr>
            <a:normAutofit/>
          </a:bodyPr>
          <a:lstStyle/>
          <a:p>
            <a:pPr fontAlgn="auto"/>
            <a:r>
              <a:rPr lang="en-GB" dirty="0"/>
              <a:t>The claimant must have taken possession of the land and dealt with the land as an absolute owner would have done.</a:t>
            </a:r>
          </a:p>
          <a:p>
            <a:pPr fontAlgn="auto"/>
            <a:r>
              <a:rPr lang="en-GB" dirty="0"/>
              <a:t>Per Slade J in </a:t>
            </a:r>
            <a:r>
              <a:rPr lang="en-GB" b="1" i="1" dirty="0"/>
              <a:t>Powell v McFarlane</a:t>
            </a:r>
            <a:r>
              <a:rPr lang="en-GB" dirty="0"/>
              <a:t> :</a:t>
            </a:r>
            <a:r>
              <a:rPr lang="en-GB" i="1" dirty="0"/>
              <a:t>“</a:t>
            </a:r>
            <a:r>
              <a:rPr lang="en-GB" i="1" dirty="0">
                <a:solidFill>
                  <a:srgbClr val="0070C0"/>
                </a:solidFill>
              </a:rPr>
              <a:t>Factual possession signifies an appropriate degree of physical control </a:t>
            </a:r>
            <a:r>
              <a:rPr lang="en-GB" dirty="0">
                <a:solidFill>
                  <a:srgbClr val="0070C0"/>
                </a:solidFill>
              </a:rPr>
              <a:t>[over land,] </a:t>
            </a:r>
            <a:r>
              <a:rPr lang="en-GB" i="1" dirty="0">
                <a:solidFill>
                  <a:srgbClr val="0070C0"/>
                </a:solidFill>
              </a:rPr>
              <a:t>the nature of the land and the manner in which land of that nature is commonly used or enjoyed</a:t>
            </a:r>
            <a:r>
              <a:rPr lang="en-GB" i="1" dirty="0"/>
              <a:t>.”</a:t>
            </a:r>
            <a:endParaRPr lang="en-GB" dirty="0"/>
          </a:p>
          <a:p>
            <a:pPr fontAlgn="auto"/>
            <a:r>
              <a:rPr lang="en-GB" dirty="0"/>
              <a:t>Depends on the circumstances of the case, including the nature of the land and how that type of land has been used. For example, if it is a house, the claimant has to be living in it. In </a:t>
            </a:r>
            <a:r>
              <a:rPr lang="en-GB" b="1" i="1" dirty="0"/>
              <a:t>Red House Farms v Catchpole [1977]</a:t>
            </a:r>
            <a:r>
              <a:rPr lang="en-GB" dirty="0"/>
              <a:t>, though, the land was marshy and </a:t>
            </a:r>
            <a:r>
              <a:rPr lang="en-GB" u="sng" dirty="0"/>
              <a:t>shooting over the land</a:t>
            </a:r>
            <a:r>
              <a:rPr lang="en-GB" dirty="0"/>
              <a:t> counted as factual possession as this was all that could be done with it.</a:t>
            </a:r>
          </a:p>
          <a:p>
            <a:pPr fontAlgn="auto"/>
            <a:r>
              <a:rPr lang="en-GB" dirty="0"/>
              <a:t>Some evidence of fencing or enclosure and use for the squatter’s own purpose would be seen as evidence of factual possession (</a:t>
            </a:r>
            <a:r>
              <a:rPr lang="en-GB" b="1" i="1" dirty="0"/>
              <a:t>Seddon v Smith [1877]</a:t>
            </a:r>
            <a:r>
              <a:rPr lang="en-GB" dirty="0"/>
              <a:t>). However, in </a:t>
            </a:r>
            <a:r>
              <a:rPr lang="en-GB" b="1" i="1" dirty="0"/>
              <a:t>Basildon District Council v Charge [1996]</a:t>
            </a:r>
            <a:r>
              <a:rPr lang="en-GB" dirty="0"/>
              <a:t> a fence had been put up to keep geese in. This was not seen as factual possession as the fencing was there for a short time only and had been abandoned once the geese had been removed.</a:t>
            </a:r>
          </a:p>
          <a:p>
            <a:pPr fontAlgn="auto"/>
            <a:r>
              <a:rPr lang="en-GB" dirty="0"/>
              <a:t>It should also be noted that </a:t>
            </a:r>
            <a:r>
              <a:rPr lang="en-GB" b="1" u="sng" dirty="0"/>
              <a:t>sharing</a:t>
            </a:r>
            <a:r>
              <a:rPr lang="en-GB" dirty="0"/>
              <a:t> possession with the paper owner </a:t>
            </a:r>
            <a:r>
              <a:rPr lang="en-GB" b="1" dirty="0"/>
              <a:t>is not </a:t>
            </a:r>
            <a:r>
              <a:rPr lang="en-GB" dirty="0"/>
              <a:t>sufficient to satisfy the requirement of possession.</a:t>
            </a:r>
            <a:endParaRPr lang="en-GB" b="1" dirty="0"/>
          </a:p>
          <a:p>
            <a:endParaRPr lang="en-GB" dirty="0"/>
          </a:p>
        </p:txBody>
      </p:sp>
    </p:spTree>
    <p:extLst>
      <p:ext uri="{BB962C8B-B14F-4D97-AF65-F5344CB8AC3E}">
        <p14:creationId xmlns:p14="http://schemas.microsoft.com/office/powerpoint/2010/main" val="551114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1A6E8-5E19-C6CB-22FF-33E0BCCCA7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46CE0B-73C7-9BAD-D0E6-73D710CAF304}"/>
              </a:ext>
            </a:extLst>
          </p:cNvPr>
          <p:cNvSpPr>
            <a:spLocks noGrp="1"/>
          </p:cNvSpPr>
          <p:nvPr>
            <p:ph type="title"/>
          </p:nvPr>
        </p:nvSpPr>
        <p:spPr>
          <a:xfrm>
            <a:off x="366783" y="166778"/>
            <a:ext cx="8596668" cy="724618"/>
          </a:xfrm>
        </p:spPr>
        <p:txBody>
          <a:bodyPr/>
          <a:lstStyle/>
          <a:p>
            <a:r>
              <a:rPr lang="en-GB" dirty="0"/>
              <a:t>Adverse Possession – intention to possess</a:t>
            </a:r>
          </a:p>
        </p:txBody>
      </p:sp>
      <p:sp>
        <p:nvSpPr>
          <p:cNvPr id="3" name="Content Placeholder 2">
            <a:extLst>
              <a:ext uri="{FF2B5EF4-FFF2-40B4-BE49-F238E27FC236}">
                <a16:creationId xmlns:a16="http://schemas.microsoft.com/office/drawing/2014/main" id="{5390DD23-E121-8A21-085E-DEC923DAFBA8}"/>
              </a:ext>
            </a:extLst>
          </p:cNvPr>
          <p:cNvSpPr>
            <a:spLocks noGrp="1"/>
          </p:cNvSpPr>
          <p:nvPr>
            <p:ph idx="1"/>
          </p:nvPr>
        </p:nvSpPr>
        <p:spPr>
          <a:xfrm>
            <a:off x="445801" y="891396"/>
            <a:ext cx="9013006" cy="5619132"/>
          </a:xfrm>
        </p:spPr>
        <p:txBody>
          <a:bodyPr>
            <a:normAutofit/>
          </a:bodyPr>
          <a:lstStyle/>
          <a:p>
            <a:pPr fontAlgn="auto"/>
            <a:r>
              <a:rPr lang="en-GB" sz="2000" dirty="0"/>
              <a:t>Claimant must also show that there was an intention to possess.</a:t>
            </a:r>
          </a:p>
          <a:p>
            <a:pPr fontAlgn="auto"/>
            <a:r>
              <a:rPr lang="en-GB" sz="2000" dirty="0"/>
              <a:t>In </a:t>
            </a:r>
            <a:r>
              <a:rPr lang="en-GB" sz="2000" b="1" i="1" dirty="0"/>
              <a:t>Powell v McFarlane</a:t>
            </a:r>
            <a:r>
              <a:rPr lang="en-GB" sz="2000" dirty="0"/>
              <a:t> Slade J stated that the intention to possess</a:t>
            </a:r>
          </a:p>
          <a:p>
            <a:pPr fontAlgn="auto"/>
            <a:r>
              <a:rPr lang="en-GB" sz="2000" i="1" dirty="0"/>
              <a:t>“involves the intention, in one’s own name and on one’s own behalf, to exclude the world at large, including the owner with the paper title …, In such a situation the courts will … require clear and affirmative evidence that the trespasser, claiming that he has acquired possession, not only had the requisite intention to possess, but </a:t>
            </a:r>
            <a:r>
              <a:rPr lang="en-GB" sz="2000" dirty="0"/>
              <a:t>made such intention clear to the world</a:t>
            </a:r>
            <a:r>
              <a:rPr lang="en-GB" sz="2000" i="1" dirty="0"/>
              <a:t>”.</a:t>
            </a:r>
          </a:p>
          <a:p>
            <a:pPr fontAlgn="auto"/>
            <a:r>
              <a:rPr lang="en-GB" sz="2000" dirty="0"/>
              <a:t>In </a:t>
            </a:r>
            <a:r>
              <a:rPr lang="en-GB" sz="2000" b="1" i="1" dirty="0"/>
              <a:t>Hughes v Cork [1994]</a:t>
            </a:r>
            <a:r>
              <a:rPr lang="en-GB" sz="2000" dirty="0"/>
              <a:t>, where the claimant occupied the land under a mistaken belief that they were the owner of the estate, the court held that this was sufficient to satisfy the intention to possess. It did not matter that the intent arose out of a mistaken belief. </a:t>
            </a:r>
          </a:p>
          <a:p>
            <a:pPr fontAlgn="auto"/>
            <a:r>
              <a:rPr lang="en-GB" sz="2000" dirty="0"/>
              <a:t>In </a:t>
            </a:r>
            <a:r>
              <a:rPr lang="en-GB" sz="2000" b="1" i="1" dirty="0" err="1"/>
              <a:t>Ofulue</a:t>
            </a:r>
            <a:r>
              <a:rPr lang="en-GB" sz="2000" b="1" i="1" dirty="0"/>
              <a:t> v Bossert [2008]</a:t>
            </a:r>
            <a:r>
              <a:rPr lang="en-GB" sz="2000" dirty="0"/>
              <a:t>, although Mr Bossert believed he was a tenant of the property, he could still claim adverse possession because it was the intention to possess that was important, </a:t>
            </a:r>
            <a:r>
              <a:rPr lang="en-GB" sz="2000" b="1" dirty="0"/>
              <a:t>not the intention to own</a:t>
            </a:r>
            <a:r>
              <a:rPr lang="en-GB" sz="2000" dirty="0"/>
              <a:t>.</a:t>
            </a:r>
          </a:p>
        </p:txBody>
      </p:sp>
    </p:spTree>
    <p:extLst>
      <p:ext uri="{BB962C8B-B14F-4D97-AF65-F5344CB8AC3E}">
        <p14:creationId xmlns:p14="http://schemas.microsoft.com/office/powerpoint/2010/main" val="2757033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88C81E-3DC8-5F5A-1A44-1D1689BA4C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556108-F11B-69B0-B0FD-2276F18E5E0B}"/>
              </a:ext>
            </a:extLst>
          </p:cNvPr>
          <p:cNvSpPr>
            <a:spLocks noGrp="1"/>
          </p:cNvSpPr>
          <p:nvPr>
            <p:ph type="title"/>
          </p:nvPr>
        </p:nvSpPr>
        <p:spPr>
          <a:xfrm>
            <a:off x="241412" y="81663"/>
            <a:ext cx="10180447" cy="782129"/>
          </a:xfrm>
        </p:spPr>
        <p:txBody>
          <a:bodyPr>
            <a:normAutofit fontScale="90000"/>
          </a:bodyPr>
          <a:lstStyle/>
          <a:p>
            <a:r>
              <a:rPr lang="en-GB" b="1" dirty="0"/>
              <a:t>Adverse Possession – possession must be adverse</a:t>
            </a:r>
          </a:p>
        </p:txBody>
      </p:sp>
      <p:sp>
        <p:nvSpPr>
          <p:cNvPr id="3" name="Content Placeholder 2">
            <a:extLst>
              <a:ext uri="{FF2B5EF4-FFF2-40B4-BE49-F238E27FC236}">
                <a16:creationId xmlns:a16="http://schemas.microsoft.com/office/drawing/2014/main" id="{63E5FD3E-EE20-54E1-4CD3-6F580042FABF}"/>
              </a:ext>
            </a:extLst>
          </p:cNvPr>
          <p:cNvSpPr>
            <a:spLocks noGrp="1"/>
          </p:cNvSpPr>
          <p:nvPr>
            <p:ph idx="1"/>
          </p:nvPr>
        </p:nvSpPr>
        <p:spPr>
          <a:xfrm>
            <a:off x="241412" y="863792"/>
            <a:ext cx="9277492" cy="5701600"/>
          </a:xfrm>
        </p:spPr>
        <p:txBody>
          <a:bodyPr>
            <a:normAutofit/>
          </a:bodyPr>
          <a:lstStyle/>
          <a:p>
            <a:pPr fontAlgn="auto"/>
            <a:r>
              <a:rPr lang="en-GB" dirty="0"/>
              <a:t>Owner must not have given permission for the possessor to be there. In</a:t>
            </a:r>
            <a:r>
              <a:rPr lang="en-GB" b="1" i="1" dirty="0"/>
              <a:t> Smart v Lambeth London Borough Council [2013]</a:t>
            </a:r>
            <a:r>
              <a:rPr lang="en-GB" dirty="0"/>
              <a:t>, the local authority had given consent for the occupiers to be there. As such, there could be no adverse possession.</a:t>
            </a:r>
          </a:p>
          <a:p>
            <a:pPr fontAlgn="auto"/>
            <a:r>
              <a:rPr lang="en-GB" dirty="0"/>
              <a:t>In </a:t>
            </a:r>
            <a:r>
              <a:rPr lang="en-GB" b="1" i="1" dirty="0"/>
              <a:t>Mount Carmel Investments Ltd v Peter Thurlow Ltd [1988]</a:t>
            </a:r>
            <a:r>
              <a:rPr lang="en-GB" dirty="0"/>
              <a:t>, the Court of Appeal held that the mere assertion by the true owner of a claim to possession of land in a letter sent to a squatter did not disrupt the squatter’s possession and was not sufficient to prevent the squatter obtaining title by adverse possession.</a:t>
            </a:r>
          </a:p>
          <a:p>
            <a:pPr fontAlgn="auto"/>
            <a:r>
              <a:rPr lang="en-GB" dirty="0"/>
              <a:t>If the claimant was in occupation of land whilst negotiations took place in respect of a transfer of the interest in the land, an implied licence (permission) is deemed to have arisen which allows the claimant to stay on the land. Accordingly, time did not begin to run until the negotiations broke down (</a:t>
            </a:r>
            <a:r>
              <a:rPr lang="en-GB" b="1" i="1" dirty="0"/>
              <a:t>Colin Dawson Windows Ltd v King’s Lynn and West Norfolk Borough Council [2005]</a:t>
            </a:r>
            <a:r>
              <a:rPr lang="en-GB" dirty="0"/>
              <a:t> and </a:t>
            </a:r>
            <a:r>
              <a:rPr lang="en-GB" b="1" i="1" dirty="0"/>
              <a:t>Batsford Estates (1983) Ltd v Taylor [2005]</a:t>
            </a:r>
            <a:r>
              <a:rPr lang="en-GB" dirty="0"/>
              <a:t>).</a:t>
            </a:r>
          </a:p>
          <a:p>
            <a:pPr fontAlgn="auto"/>
            <a:r>
              <a:rPr lang="en-GB" dirty="0"/>
              <a:t>In </a:t>
            </a:r>
            <a:r>
              <a:rPr lang="en-GB" b="1" i="1" dirty="0"/>
              <a:t>Price v Hartley [1995]</a:t>
            </a:r>
            <a:r>
              <a:rPr lang="en-GB" dirty="0"/>
              <a:t>, where the tenant ceased paying rent from 1971 because of uncertainty relating to the identity of the landlord, it was held that there had been no acknowledgment of the landlord’s title and the tenant was entitled to possessory title.</a:t>
            </a:r>
          </a:p>
          <a:p>
            <a:endParaRPr lang="en-GB" dirty="0"/>
          </a:p>
        </p:txBody>
      </p:sp>
    </p:spTree>
    <p:extLst>
      <p:ext uri="{BB962C8B-B14F-4D97-AF65-F5344CB8AC3E}">
        <p14:creationId xmlns:p14="http://schemas.microsoft.com/office/powerpoint/2010/main" val="1862728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Hourglass and a calendar">
            <a:extLst>
              <a:ext uri="{FF2B5EF4-FFF2-40B4-BE49-F238E27FC236}">
                <a16:creationId xmlns:a16="http://schemas.microsoft.com/office/drawing/2014/main" id="{1FF5C739-7682-0B66-84FB-CA647EAE651A}"/>
              </a:ext>
            </a:extLst>
          </p:cNvPr>
          <p:cNvPicPr>
            <a:picLocks noChangeAspect="1"/>
          </p:cNvPicPr>
          <p:nvPr/>
        </p:nvPicPr>
        <p:blipFill>
          <a:blip r:embed="rId2"/>
          <a:srcRect l="22603" r="2"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27CE166-11AF-171F-3C1C-5B14E9139FA2}"/>
              </a:ext>
            </a:extLst>
          </p:cNvPr>
          <p:cNvSpPr>
            <a:spLocks noGrp="1"/>
          </p:cNvSpPr>
          <p:nvPr>
            <p:ph type="title"/>
          </p:nvPr>
        </p:nvSpPr>
        <p:spPr>
          <a:xfrm>
            <a:off x="548033" y="243840"/>
            <a:ext cx="3851123" cy="1320800"/>
          </a:xfrm>
        </p:spPr>
        <p:txBody>
          <a:bodyPr>
            <a:normAutofit/>
          </a:bodyPr>
          <a:lstStyle/>
          <a:p>
            <a:r>
              <a:rPr lang="en-GB" dirty="0"/>
              <a:t>Running of Time</a:t>
            </a:r>
          </a:p>
        </p:txBody>
      </p:sp>
      <p:sp>
        <p:nvSpPr>
          <p:cNvPr id="3" name="Content Placeholder 2">
            <a:extLst>
              <a:ext uri="{FF2B5EF4-FFF2-40B4-BE49-F238E27FC236}">
                <a16:creationId xmlns:a16="http://schemas.microsoft.com/office/drawing/2014/main" id="{35A668DB-E43A-35CD-2B02-DABFDEE3410E}"/>
              </a:ext>
            </a:extLst>
          </p:cNvPr>
          <p:cNvSpPr>
            <a:spLocks noGrp="1"/>
          </p:cNvSpPr>
          <p:nvPr>
            <p:ph idx="1"/>
          </p:nvPr>
        </p:nvSpPr>
        <p:spPr>
          <a:xfrm>
            <a:off x="677334" y="1381761"/>
            <a:ext cx="6221306" cy="4659602"/>
          </a:xfrm>
        </p:spPr>
        <p:txBody>
          <a:bodyPr>
            <a:noAutofit/>
          </a:bodyPr>
          <a:lstStyle/>
          <a:p>
            <a:r>
              <a:rPr lang="en-GB" sz="2400" dirty="0"/>
              <a:t>The running of time begins against the owner entitled in possession from the time another takes adverse possession, being:</a:t>
            </a:r>
          </a:p>
          <a:p>
            <a:pPr lvl="1"/>
            <a:r>
              <a:rPr lang="en-GB" sz="2400" dirty="0"/>
              <a:t> 	either the date of dispossession </a:t>
            </a:r>
          </a:p>
          <a:p>
            <a:pPr lvl="1"/>
            <a:r>
              <a:rPr lang="en-GB" sz="2400" dirty="0"/>
              <a:t>or the date of discontinuance of possession. </a:t>
            </a:r>
          </a:p>
          <a:p>
            <a:r>
              <a:rPr lang="en-GB" sz="2400" dirty="0"/>
              <a:t>The conditions of factual possession, intention to possess and adversity of possession must also be met at this date in order for the time period to start running.</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762633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09D2F-E9F6-89C9-15DA-7345EF5865C1}"/>
              </a:ext>
            </a:extLst>
          </p:cNvPr>
          <p:cNvSpPr>
            <a:spLocks noGrp="1"/>
          </p:cNvSpPr>
          <p:nvPr>
            <p:ph type="title"/>
          </p:nvPr>
        </p:nvSpPr>
        <p:spPr>
          <a:xfrm>
            <a:off x="470300" y="156238"/>
            <a:ext cx="8912932" cy="735158"/>
          </a:xfrm>
        </p:spPr>
        <p:txBody>
          <a:bodyPr>
            <a:normAutofit/>
          </a:bodyPr>
          <a:lstStyle/>
          <a:p>
            <a:r>
              <a:rPr lang="en-GB" b="1" dirty="0"/>
              <a:t>Adverse possession UNREGISTERED LAND</a:t>
            </a:r>
          </a:p>
        </p:txBody>
      </p:sp>
      <p:sp>
        <p:nvSpPr>
          <p:cNvPr id="7" name="Rectangle 2">
            <a:extLst>
              <a:ext uri="{FF2B5EF4-FFF2-40B4-BE49-F238E27FC236}">
                <a16:creationId xmlns:a16="http://schemas.microsoft.com/office/drawing/2014/main" id="{D9686C30-4818-140F-5274-0107B850E67D}"/>
              </a:ext>
            </a:extLst>
          </p:cNvPr>
          <p:cNvSpPr>
            <a:spLocks noGrp="1" noChangeArrowheads="1"/>
          </p:cNvSpPr>
          <p:nvPr>
            <p:ph idx="1"/>
          </p:nvPr>
        </p:nvSpPr>
        <p:spPr bwMode="auto">
          <a:xfrm>
            <a:off x="470300" y="1160015"/>
            <a:ext cx="8912933" cy="52937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buSzTx/>
              <a:buFont typeface="Arial" panose="020B0604020202020204" pitchFamily="34" charset="0"/>
              <a:buChar char="•"/>
            </a:pPr>
            <a:r>
              <a:rPr kumimoji="0" lang="en-US" altLang="en-US" sz="2000" b="1" i="0" u="none" strike="noStrike" cap="none" normalizeH="0" baseline="0" dirty="0">
                <a:ln>
                  <a:noFill/>
                </a:ln>
                <a:solidFill>
                  <a:schemeClr val="tx1"/>
                </a:solidFill>
                <a:effectLst/>
              </a:rPr>
              <a:t>LA 1980, s15(1):</a:t>
            </a:r>
            <a:r>
              <a:rPr kumimoji="0" lang="en-US" altLang="en-US" sz="2000" b="0" i="0" u="none" strike="noStrike" cap="none" normalizeH="0" baseline="0" dirty="0">
                <a:ln>
                  <a:noFill/>
                </a:ln>
                <a:solidFill>
                  <a:schemeClr val="tx1"/>
                </a:solidFill>
                <a:effectLst/>
              </a:rPr>
              <a:t> No action to recover land after </a:t>
            </a:r>
            <a:r>
              <a:rPr kumimoji="0" lang="en-US" altLang="en-US" sz="2000" b="1" i="0" u="none" strike="noStrike" cap="none" normalizeH="0" baseline="0" dirty="0">
                <a:ln>
                  <a:noFill/>
                </a:ln>
                <a:solidFill>
                  <a:schemeClr val="tx1"/>
                </a:solidFill>
                <a:effectLst/>
              </a:rPr>
              <a:t>12 years</a:t>
            </a:r>
            <a:r>
              <a:rPr kumimoji="0" lang="en-US" altLang="en-US" sz="2000" b="0" i="0" u="none" strike="noStrike" cap="none" normalizeH="0" baseline="0" dirty="0">
                <a:ln>
                  <a:noFill/>
                </a:ln>
                <a:solidFill>
                  <a:schemeClr val="tx1"/>
                </a:solidFill>
                <a:effectLst/>
              </a:rPr>
              <a:t> from accrual of right of action. </a:t>
            </a:r>
          </a:p>
          <a:p>
            <a:pPr defTabSz="914400" eaLnBrk="0" fontAlgn="base" hangingPunct="0">
              <a:spcBef>
                <a:spcPct val="0"/>
              </a:spcBef>
              <a:spcAft>
                <a:spcPct val="0"/>
              </a:spcAft>
              <a:buClrTx/>
              <a:buSzTx/>
              <a:buFont typeface="Arial" panose="020B0604020202020204" pitchFamily="34" charset="0"/>
              <a:buChar char="•"/>
            </a:pPr>
            <a:r>
              <a:rPr kumimoji="0" lang="en-US" altLang="en-US" sz="2000" b="1" i="0" u="none" strike="noStrike" cap="none" normalizeH="0" baseline="0" dirty="0">
                <a:ln>
                  <a:noFill/>
                </a:ln>
                <a:solidFill>
                  <a:schemeClr val="tx1"/>
                </a:solidFill>
                <a:effectLst/>
              </a:rPr>
              <a:t>Crown land:</a:t>
            </a:r>
            <a:r>
              <a:rPr kumimoji="0" lang="en-US" altLang="en-US" sz="2000" b="0" i="0" u="none" strike="noStrike" cap="none" normalizeH="0" baseline="0" dirty="0">
                <a:ln>
                  <a:noFill/>
                </a:ln>
                <a:solidFill>
                  <a:schemeClr val="tx1"/>
                </a:solidFill>
                <a:effectLst/>
              </a:rPr>
              <a:t> Limitation period = </a:t>
            </a:r>
            <a:r>
              <a:rPr kumimoji="0" lang="en-US" altLang="en-US" sz="2000" b="1" i="0" u="none" strike="noStrike" cap="none" normalizeH="0" baseline="0" dirty="0">
                <a:ln>
                  <a:noFill/>
                </a:ln>
                <a:solidFill>
                  <a:schemeClr val="tx1"/>
                </a:solidFill>
                <a:effectLst/>
              </a:rPr>
              <a:t>30 years</a:t>
            </a:r>
            <a:r>
              <a:rPr kumimoji="0" lang="en-US" altLang="en-US" sz="2000" b="0" i="0" u="none" strike="noStrike" cap="none" normalizeH="0" baseline="0" dirty="0">
                <a:ln>
                  <a:noFill/>
                </a:ln>
                <a:solidFill>
                  <a:schemeClr val="tx1"/>
                </a:solidFill>
                <a:effectLst/>
              </a:rPr>
              <a:t>. </a:t>
            </a:r>
          </a:p>
          <a:p>
            <a:pPr defTabSz="914400" eaLnBrk="0" fontAlgn="base" hangingPunct="0">
              <a:spcBef>
                <a:spcPct val="0"/>
              </a:spcBef>
              <a:spcAft>
                <a:spcPct val="0"/>
              </a:spcAft>
              <a:buClrTx/>
              <a:buSzTx/>
              <a:buFont typeface="Arial" panose="020B0604020202020204" pitchFamily="34" charset="0"/>
              <a:buChar char="•"/>
            </a:pPr>
            <a:r>
              <a:rPr kumimoji="0" lang="en-US" altLang="en-US" sz="2000" b="1" i="0" u="none" strike="noStrike" cap="none" normalizeH="0" baseline="0" dirty="0">
                <a:ln>
                  <a:noFill/>
                </a:ln>
                <a:solidFill>
                  <a:schemeClr val="tx1"/>
                </a:solidFill>
                <a:effectLst/>
              </a:rPr>
              <a:t>Mount Carmel v Thurlow (1988):</a:t>
            </a:r>
            <a:r>
              <a:rPr kumimoji="0" lang="en-US" altLang="en-US" sz="2000" b="0" i="0" u="none" strike="noStrike" cap="none" normalizeH="0" baseline="0" dirty="0">
                <a:ln>
                  <a:noFill/>
                </a:ln>
                <a:solidFill>
                  <a:schemeClr val="tx1"/>
                </a:solidFill>
                <a:effectLst/>
              </a:rPr>
              <a:t> Successive squatters can combine periods of possession to reach 12 years. </a:t>
            </a:r>
          </a:p>
          <a:p>
            <a:pPr marL="0" indent="0" defTabSz="914400" eaLnBrk="0" fontAlgn="base" hangingPunct="0">
              <a:spcBef>
                <a:spcPct val="0"/>
              </a:spcBef>
              <a:spcAft>
                <a:spcPct val="0"/>
              </a:spcAft>
              <a:buClrTx/>
              <a:buSzTx/>
              <a:buNone/>
            </a:pPr>
            <a:endParaRPr kumimoji="0" lang="en-US" altLang="en-US" sz="2000" b="1" i="0" u="none" strike="noStrike" cap="none" normalizeH="0" baseline="0" dirty="0">
              <a:ln>
                <a:noFill/>
              </a:ln>
              <a:solidFill>
                <a:schemeClr val="tx1"/>
              </a:solidFill>
              <a:effectLst/>
            </a:endParaRPr>
          </a:p>
          <a:p>
            <a:pPr marL="0" indent="0" defTabSz="914400" eaLnBrk="0" fontAlgn="base" hangingPunct="0">
              <a:spcBef>
                <a:spcPct val="0"/>
              </a:spcBef>
              <a:spcAft>
                <a:spcPct val="0"/>
              </a:spcAft>
              <a:buClrTx/>
              <a:buSzTx/>
              <a:buNone/>
            </a:pPr>
            <a:r>
              <a:rPr kumimoji="0" lang="en-US" altLang="en-US" sz="2000" b="1" i="0" u="none" strike="noStrike" cap="none" normalizeH="0" baseline="0" dirty="0">
                <a:ln>
                  <a:noFill/>
                </a:ln>
                <a:solidFill>
                  <a:schemeClr val="tx1"/>
                </a:solidFill>
                <a:effectLst/>
              </a:rPr>
              <a:t>Where ownership rests on Future interests:</a:t>
            </a:r>
            <a:r>
              <a:rPr kumimoji="0" lang="en-US" altLang="en-US" sz="2000" b="0" i="0" u="none" strike="noStrike" cap="none" normalizeH="0" baseline="0" dirty="0">
                <a:ln>
                  <a:noFill/>
                </a:ln>
                <a:solidFill>
                  <a:schemeClr val="tx1"/>
                </a:solidFill>
                <a:effectLst/>
              </a:rPr>
              <a:t> </a:t>
            </a:r>
          </a:p>
          <a:p>
            <a:pPr defTabSz="914400" eaLnBrk="0" fontAlgn="base" hangingPunct="0">
              <a:spcBef>
                <a:spcPct val="0"/>
              </a:spcBef>
              <a:spcAft>
                <a:spcPct val="0"/>
              </a:spcAft>
              <a:buClrTx/>
              <a:buSzTx/>
              <a:buFont typeface="Arial" panose="020B0604020202020204" pitchFamily="34" charset="0"/>
              <a:buChar char="•"/>
            </a:pPr>
            <a:r>
              <a:rPr kumimoji="0" lang="en-US" altLang="en-US" sz="2000" b="0" i="0" u="none" strike="noStrike" cap="none" normalizeH="0" baseline="0" dirty="0">
                <a:ln>
                  <a:noFill/>
                </a:ln>
                <a:solidFill>
                  <a:schemeClr val="tx1"/>
                </a:solidFill>
                <a:effectLst/>
              </a:rPr>
              <a:t>Action within </a:t>
            </a:r>
            <a:r>
              <a:rPr kumimoji="0" lang="en-US" altLang="en-US" sz="2000" b="1" i="0" u="none" strike="noStrike" cap="none" normalizeH="0" baseline="0" dirty="0">
                <a:ln>
                  <a:noFill/>
                </a:ln>
                <a:solidFill>
                  <a:schemeClr val="tx1"/>
                </a:solidFill>
                <a:effectLst/>
              </a:rPr>
              <a:t>12 years</a:t>
            </a:r>
            <a:r>
              <a:rPr kumimoji="0" lang="en-US" altLang="en-US" sz="2000" b="0" i="0" u="none" strike="noStrike" cap="none" normalizeH="0" baseline="0" dirty="0">
                <a:ln>
                  <a:noFill/>
                </a:ln>
                <a:solidFill>
                  <a:schemeClr val="tx1"/>
                </a:solidFill>
                <a:effectLst/>
              </a:rPr>
              <a:t> from dispossession of prior owner OR </a:t>
            </a:r>
          </a:p>
          <a:p>
            <a:pPr defTabSz="914400" eaLnBrk="0" fontAlgn="base" hangingPunct="0">
              <a:spcBef>
                <a:spcPct val="0"/>
              </a:spcBef>
              <a:spcAft>
                <a:spcPct val="0"/>
              </a:spcAft>
              <a:buClrTx/>
              <a:buSzTx/>
              <a:buFont typeface="Arial" panose="020B0604020202020204" pitchFamily="34" charset="0"/>
              <a:buChar char="•"/>
            </a:pPr>
            <a:r>
              <a:rPr kumimoji="0" lang="en-US" altLang="en-US" sz="2000" b="1" i="0" u="none" strike="noStrike" cap="none" normalizeH="0" baseline="0" dirty="0">
                <a:ln>
                  <a:noFill/>
                </a:ln>
                <a:solidFill>
                  <a:schemeClr val="tx1"/>
                </a:solidFill>
                <a:effectLst/>
              </a:rPr>
              <a:t>6 years</a:t>
            </a:r>
            <a:r>
              <a:rPr kumimoji="0" lang="en-US" altLang="en-US" sz="2000" b="0" i="0" u="none" strike="noStrike" cap="none" normalizeH="0" baseline="0" dirty="0">
                <a:ln>
                  <a:noFill/>
                </a:ln>
                <a:solidFill>
                  <a:schemeClr val="tx1"/>
                </a:solidFill>
                <a:effectLst/>
              </a:rPr>
              <a:t> from future interest falling into possession (whichever is longer). </a:t>
            </a:r>
          </a:p>
          <a:p>
            <a:pPr lvl="2" defTabSz="914400" eaLnBrk="0" fontAlgn="base" hangingPunct="0">
              <a:spcBef>
                <a:spcPct val="0"/>
              </a:spcBef>
              <a:spcAft>
                <a:spcPct val="0"/>
              </a:spcAft>
              <a:buClrTx/>
              <a:buSzTx/>
              <a:buFont typeface="Arial" panose="020B0604020202020204" pitchFamily="34" charset="0"/>
              <a:buChar char="•"/>
            </a:pPr>
            <a:r>
              <a:rPr kumimoji="0" lang="en-US" altLang="en-US" sz="2000" b="1" i="0" u="none" strike="noStrike" cap="none" normalizeH="0" baseline="0" dirty="0">
                <a:ln>
                  <a:noFill/>
                </a:ln>
                <a:solidFill>
                  <a:schemeClr val="tx1"/>
                </a:solidFill>
                <a:effectLst/>
              </a:rPr>
              <a:t>Example:</a:t>
            </a:r>
            <a:r>
              <a:rPr kumimoji="0" lang="en-US" altLang="en-US" sz="2000" b="0" i="0" u="none" strike="noStrike" cap="none" normalizeH="0" baseline="0" dirty="0">
                <a:ln>
                  <a:noFill/>
                </a:ln>
                <a:solidFill>
                  <a:schemeClr val="tx1"/>
                </a:solidFill>
                <a:effectLst/>
              </a:rPr>
              <a:t> Life interest (Zahid) → remainder (Samira): </a:t>
            </a:r>
          </a:p>
          <a:p>
            <a:pPr lvl="2" defTabSz="914400" eaLnBrk="0" fontAlgn="base" hangingPunct="0">
              <a:spcBef>
                <a:spcPct val="0"/>
              </a:spcBef>
              <a:spcAft>
                <a:spcPct val="0"/>
              </a:spcAft>
              <a:buClrTx/>
              <a:buSzTx/>
              <a:buFont typeface="Arial" panose="020B0604020202020204" pitchFamily="34" charset="0"/>
              <a:buChar char="•"/>
            </a:pPr>
            <a:r>
              <a:rPr kumimoji="0" lang="en-US" altLang="en-US" sz="2000" b="0" i="0" u="none" strike="noStrike" cap="none" normalizeH="0" baseline="0" dirty="0">
                <a:ln>
                  <a:noFill/>
                </a:ln>
                <a:solidFill>
                  <a:schemeClr val="tx1"/>
                </a:solidFill>
                <a:effectLst/>
              </a:rPr>
              <a:t>Zahid time-barred after 12 years. </a:t>
            </a:r>
          </a:p>
          <a:p>
            <a:pPr lvl="2" defTabSz="914400" eaLnBrk="0" fontAlgn="base" hangingPunct="0">
              <a:spcBef>
                <a:spcPct val="0"/>
              </a:spcBef>
              <a:spcAft>
                <a:spcPct val="0"/>
              </a:spcAft>
              <a:buClrTx/>
              <a:buSzTx/>
              <a:buFont typeface="Arial" panose="020B0604020202020204" pitchFamily="34" charset="0"/>
              <a:buChar char="•"/>
            </a:pPr>
            <a:r>
              <a:rPr kumimoji="0" lang="en-US" altLang="en-US" sz="2000" b="0" i="0" u="none" strike="noStrike" cap="none" normalizeH="0" baseline="0" dirty="0">
                <a:ln>
                  <a:noFill/>
                </a:ln>
                <a:solidFill>
                  <a:schemeClr val="tx1"/>
                </a:solidFill>
                <a:effectLst/>
              </a:rPr>
              <a:t>Samira: 6 years from Zahid’s death OR 12 years from squatter’s entry. </a:t>
            </a:r>
          </a:p>
          <a:p>
            <a:pPr defTabSz="914400" eaLnBrk="0" fontAlgn="base" hangingPunct="0">
              <a:spcBef>
                <a:spcPct val="0"/>
              </a:spcBef>
              <a:spcAft>
                <a:spcPct val="0"/>
              </a:spcAft>
              <a:buClrTx/>
              <a:buSzTx/>
              <a:buFont typeface="Arial" panose="020B0604020202020204" pitchFamily="34" charset="0"/>
              <a:buChar char="•"/>
            </a:pPr>
            <a:r>
              <a:rPr kumimoji="0" lang="en-US" altLang="en-US" sz="2000" b="1" i="0" u="none" strike="noStrike" cap="none" normalizeH="0" baseline="0" dirty="0">
                <a:ln>
                  <a:noFill/>
                </a:ln>
                <a:solidFill>
                  <a:schemeClr val="tx1"/>
                </a:solidFill>
                <a:effectLst/>
              </a:rPr>
              <a:t>Disability:</a:t>
            </a:r>
            <a:r>
              <a:rPr kumimoji="0" lang="en-US" altLang="en-US" sz="2000" b="0" i="0" u="none" strike="noStrike" cap="none" normalizeH="0" baseline="0" dirty="0">
                <a:ln>
                  <a:noFill/>
                </a:ln>
                <a:solidFill>
                  <a:schemeClr val="tx1"/>
                </a:solidFill>
                <a:effectLst/>
              </a:rPr>
              <a:t> Time extended if owner is a minor or under Mental Health Act. </a:t>
            </a:r>
          </a:p>
          <a:p>
            <a:pPr defTabSz="914400" eaLnBrk="0" fontAlgn="base" hangingPunct="0">
              <a:spcBef>
                <a:spcPct val="0"/>
              </a:spcBef>
              <a:spcAft>
                <a:spcPct val="0"/>
              </a:spcAft>
              <a:buClrTx/>
              <a:buSzTx/>
              <a:buFont typeface="Arial" panose="020B0604020202020204" pitchFamily="34" charset="0"/>
              <a:buChar char="•"/>
            </a:pPr>
            <a:r>
              <a:rPr kumimoji="0" lang="en-US" altLang="en-US" sz="2000" b="1" i="0" u="none" strike="noStrike" cap="none" normalizeH="0" baseline="0" dirty="0">
                <a:ln>
                  <a:noFill/>
                </a:ln>
                <a:solidFill>
                  <a:schemeClr val="tx1"/>
                </a:solidFill>
                <a:effectLst/>
              </a:rPr>
              <a:t>Max 30 years</a:t>
            </a:r>
            <a:r>
              <a:rPr kumimoji="0" lang="en-US" altLang="en-US" sz="2000" b="0" i="0" u="none" strike="noStrike" cap="none" normalizeH="0" baseline="0" dirty="0">
                <a:ln>
                  <a:noFill/>
                </a:ln>
                <a:solidFill>
                  <a:schemeClr val="tx1"/>
                </a:solidFill>
                <a:effectLst/>
              </a:rPr>
              <a:t> from accrual of action.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38343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72127-8C87-01A7-B40B-7688DC7F4B8F}"/>
              </a:ext>
            </a:extLst>
          </p:cNvPr>
          <p:cNvSpPr>
            <a:spLocks noGrp="1"/>
          </p:cNvSpPr>
          <p:nvPr>
            <p:ph type="title"/>
          </p:nvPr>
        </p:nvSpPr>
        <p:spPr>
          <a:xfrm>
            <a:off x="326526" y="156238"/>
            <a:ext cx="10168754" cy="1113762"/>
          </a:xfrm>
        </p:spPr>
        <p:txBody>
          <a:bodyPr>
            <a:normAutofit fontScale="90000"/>
          </a:bodyPr>
          <a:lstStyle/>
          <a:p>
            <a:r>
              <a:rPr lang="en-GB" b="1" dirty="0"/>
              <a:t>Effect of not bringing an action within the prescribed period….</a:t>
            </a:r>
          </a:p>
        </p:txBody>
      </p:sp>
      <p:sp>
        <p:nvSpPr>
          <p:cNvPr id="3" name="Content Placeholder 2">
            <a:extLst>
              <a:ext uri="{FF2B5EF4-FFF2-40B4-BE49-F238E27FC236}">
                <a16:creationId xmlns:a16="http://schemas.microsoft.com/office/drawing/2014/main" id="{218034C7-2E8E-166C-D20C-35857C782EC0}"/>
              </a:ext>
            </a:extLst>
          </p:cNvPr>
          <p:cNvSpPr>
            <a:spLocks noGrp="1"/>
          </p:cNvSpPr>
          <p:nvPr>
            <p:ph idx="1"/>
          </p:nvPr>
        </p:nvSpPr>
        <p:spPr>
          <a:xfrm>
            <a:off x="158043" y="1270000"/>
            <a:ext cx="9597329" cy="5038781"/>
          </a:xfrm>
        </p:spPr>
        <p:txBody>
          <a:bodyPr>
            <a:normAutofit lnSpcReduction="10000"/>
          </a:bodyPr>
          <a:lstStyle/>
          <a:p>
            <a:r>
              <a:rPr lang="en-GB" dirty="0"/>
              <a:t>= bar the owner’s right of recovery (</a:t>
            </a:r>
            <a:r>
              <a:rPr lang="en-GB" b="1" dirty="0"/>
              <a:t>s15 LA 1980</a:t>
            </a:r>
            <a:r>
              <a:rPr lang="en-GB" dirty="0"/>
              <a:t>). Their title is extinguished under </a:t>
            </a:r>
            <a:r>
              <a:rPr lang="en-GB" b="1" dirty="0"/>
              <a:t>s17 LA 1980</a:t>
            </a:r>
            <a:r>
              <a:rPr lang="en-GB" dirty="0"/>
              <a:t>. </a:t>
            </a:r>
            <a:r>
              <a:rPr lang="en-GB" b="1" dirty="0"/>
              <a:t>s17</a:t>
            </a:r>
            <a:r>
              <a:rPr lang="en-GB" dirty="0"/>
              <a:t> states: at the expiration of the period prescribed by this Act …… the title of that person to the land shall be extinguished.</a:t>
            </a:r>
          </a:p>
          <a:p>
            <a:pPr fontAlgn="auto"/>
            <a:r>
              <a:rPr lang="en-GB" dirty="0"/>
              <a:t>In </a:t>
            </a:r>
            <a:r>
              <a:rPr lang="en-GB" b="1" i="1" dirty="0"/>
              <a:t>Heaney v Kirkby [2015]</a:t>
            </a:r>
            <a:r>
              <a:rPr lang="en-GB" dirty="0"/>
              <a:t>, Mrs Kirkby had satisfied the requirements of factual possession of an unregistered grass verge owned by her neighbour, Mr Heaney. She had demonstrated to the world her intention to possess and had incorporated the verge into her own land from 1999 and so for over 12 years. Mr Heaney had taken no action and so he was time-barred from claiming his land back under </a:t>
            </a:r>
            <a:r>
              <a:rPr lang="en-GB" b="1" i="1" dirty="0"/>
              <a:t>s15 LA 1980</a:t>
            </a:r>
            <a:r>
              <a:rPr lang="en-GB" dirty="0"/>
              <a:t> and his title had been extinguished under </a:t>
            </a:r>
            <a:r>
              <a:rPr lang="en-GB" b="1" i="1" dirty="0"/>
              <a:t>s17 LA 1980</a:t>
            </a:r>
            <a:r>
              <a:rPr lang="en-GB" dirty="0"/>
              <a:t>.</a:t>
            </a:r>
          </a:p>
          <a:p>
            <a:pPr fontAlgn="auto"/>
            <a:r>
              <a:rPr lang="en-GB" dirty="0"/>
              <a:t>The Court of Appeal in</a:t>
            </a:r>
            <a:r>
              <a:rPr lang="en-GB" b="1" i="1" dirty="0"/>
              <a:t> Mount Carmel Investments Ltd v Peter Thurlow Ltd [1988] </a:t>
            </a:r>
            <a:r>
              <a:rPr lang="en-GB" dirty="0"/>
              <a:t>held that, once the title to land is extinguished by adverse possession, the true owner may not claim back any rent during the period of adverse possession.</a:t>
            </a:r>
          </a:p>
          <a:p>
            <a:pPr fontAlgn="auto"/>
            <a:r>
              <a:rPr lang="en-GB" dirty="0"/>
              <a:t>No transfer of title from the true owner to the adverse possessor is necessary. The adverse possessor will, however, be subject to any third-party rights which run with the land and have not been extinguished. So, in </a:t>
            </a:r>
            <a:r>
              <a:rPr lang="en-GB" b="1" i="1" dirty="0"/>
              <a:t>Carroll v Manek [2000]</a:t>
            </a:r>
            <a:r>
              <a:rPr lang="en-GB" dirty="0"/>
              <a:t>, the squatter’s title was held to be subject to a pre-existing mortgage. Even though the mortgage also related to other land, the squatter’s land could be redeemed only by payment of the mortgage debt in full.</a:t>
            </a:r>
          </a:p>
          <a:p>
            <a:pPr fontAlgn="auto"/>
            <a:endParaRPr lang="en-GB" dirty="0"/>
          </a:p>
          <a:p>
            <a:endParaRPr lang="en-GB" dirty="0"/>
          </a:p>
        </p:txBody>
      </p:sp>
    </p:spTree>
    <p:extLst>
      <p:ext uri="{BB962C8B-B14F-4D97-AF65-F5344CB8AC3E}">
        <p14:creationId xmlns:p14="http://schemas.microsoft.com/office/powerpoint/2010/main" val="41576634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8B1AF-D3BC-D45C-EFF0-DA48DE66326A}"/>
              </a:ext>
            </a:extLst>
          </p:cNvPr>
          <p:cNvSpPr>
            <a:spLocks noGrp="1"/>
          </p:cNvSpPr>
          <p:nvPr>
            <p:ph type="title"/>
          </p:nvPr>
        </p:nvSpPr>
        <p:spPr>
          <a:xfrm>
            <a:off x="156205" y="157767"/>
            <a:ext cx="8849572" cy="822385"/>
          </a:xfrm>
        </p:spPr>
        <p:txBody>
          <a:bodyPr>
            <a:normAutofit/>
          </a:bodyPr>
          <a:lstStyle/>
          <a:p>
            <a:r>
              <a:rPr lang="en-GB" b="1" dirty="0"/>
              <a:t>Adverse possession in REGISTERED LAND</a:t>
            </a:r>
          </a:p>
        </p:txBody>
      </p:sp>
      <p:sp>
        <p:nvSpPr>
          <p:cNvPr id="3" name="Content Placeholder 2">
            <a:extLst>
              <a:ext uri="{FF2B5EF4-FFF2-40B4-BE49-F238E27FC236}">
                <a16:creationId xmlns:a16="http://schemas.microsoft.com/office/drawing/2014/main" id="{8D56AC7D-838D-1D2B-18E8-423A82FE74C6}"/>
              </a:ext>
            </a:extLst>
          </p:cNvPr>
          <p:cNvSpPr>
            <a:spLocks noGrp="1"/>
          </p:cNvSpPr>
          <p:nvPr>
            <p:ph idx="1"/>
          </p:nvPr>
        </p:nvSpPr>
        <p:spPr>
          <a:xfrm>
            <a:off x="283795" y="980152"/>
            <a:ext cx="9185533" cy="5213614"/>
          </a:xfrm>
        </p:spPr>
        <p:txBody>
          <a:bodyPr>
            <a:normAutofit/>
          </a:bodyPr>
          <a:lstStyle/>
          <a:p>
            <a:pPr fontAlgn="auto"/>
            <a:r>
              <a:rPr lang="en-GB" sz="2400" dirty="0"/>
              <a:t>Under </a:t>
            </a:r>
            <a:r>
              <a:rPr lang="en-GB" sz="2400" b="1" dirty="0"/>
              <a:t>s96 LRA 2002</a:t>
            </a:r>
            <a:r>
              <a:rPr lang="en-GB" sz="2400" dirty="0"/>
              <a:t>, there is </a:t>
            </a:r>
            <a:r>
              <a:rPr lang="en-GB" sz="2400" b="1" dirty="0"/>
              <a:t>no limitation period</a:t>
            </a:r>
            <a:r>
              <a:rPr lang="en-GB" sz="2400" dirty="0"/>
              <a:t> as such. </a:t>
            </a:r>
            <a:r>
              <a:rPr lang="en-GB" sz="2400" dirty="0">
                <a:solidFill>
                  <a:srgbClr val="0070C0"/>
                </a:solidFill>
              </a:rPr>
              <a:t>A squatter who has been in adverse possession for 10 years can apply to be registered as the proprietor of the land </a:t>
            </a:r>
            <a:r>
              <a:rPr lang="en-GB" sz="2400" dirty="0"/>
              <a:t>in question (</a:t>
            </a:r>
            <a:r>
              <a:rPr lang="en-GB" sz="2400" b="1" dirty="0"/>
              <a:t>Sch 6 LRA 2002</a:t>
            </a:r>
            <a:r>
              <a:rPr lang="en-GB" sz="2400" dirty="0"/>
              <a:t>).</a:t>
            </a:r>
          </a:p>
          <a:p>
            <a:pPr fontAlgn="auto"/>
            <a:r>
              <a:rPr lang="en-GB" sz="2400" dirty="0"/>
              <a:t>It is possible for periods of time to be added together by a successor in title to the squatter in a claim for adverse possession of registered land under </a:t>
            </a:r>
            <a:r>
              <a:rPr lang="en-GB" sz="2400" b="1" dirty="0"/>
              <a:t>para 11 Sch 6 LRA 2002</a:t>
            </a:r>
            <a:r>
              <a:rPr lang="en-GB" sz="2400" dirty="0"/>
              <a:t>. However, the successor in title to the squatter must have either bought the land, received it as a gift or inherited it from the squatter, or, if the squatter was dispossessed by another squatter, the original squatter must have taken possession again.</a:t>
            </a:r>
          </a:p>
          <a:p>
            <a:pPr fontAlgn="auto"/>
            <a:r>
              <a:rPr lang="en-GB" sz="2400" dirty="0"/>
              <a:t>There are different time periods in the situations that follow.</a:t>
            </a:r>
          </a:p>
          <a:p>
            <a:endParaRPr lang="en-GB" dirty="0"/>
          </a:p>
        </p:txBody>
      </p:sp>
    </p:spTree>
    <p:extLst>
      <p:ext uri="{BB962C8B-B14F-4D97-AF65-F5344CB8AC3E}">
        <p14:creationId xmlns:p14="http://schemas.microsoft.com/office/powerpoint/2010/main" val="674246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C4E811-D525-A13E-77DC-377C756A9C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2C78CF-1DA6-E9C3-B0E7-3F81F66E6626}"/>
              </a:ext>
            </a:extLst>
          </p:cNvPr>
          <p:cNvSpPr>
            <a:spLocks noGrp="1"/>
          </p:cNvSpPr>
          <p:nvPr>
            <p:ph type="title"/>
          </p:nvPr>
        </p:nvSpPr>
        <p:spPr>
          <a:xfrm>
            <a:off x="156205" y="157767"/>
            <a:ext cx="8849572" cy="822385"/>
          </a:xfrm>
        </p:spPr>
        <p:txBody>
          <a:bodyPr>
            <a:normAutofit/>
          </a:bodyPr>
          <a:lstStyle/>
          <a:p>
            <a:r>
              <a:rPr lang="en-GB" b="1" dirty="0"/>
              <a:t>Adverse possession in REGISTERED LAND</a:t>
            </a:r>
          </a:p>
        </p:txBody>
      </p:sp>
      <p:sp>
        <p:nvSpPr>
          <p:cNvPr id="3" name="Content Placeholder 2">
            <a:extLst>
              <a:ext uri="{FF2B5EF4-FFF2-40B4-BE49-F238E27FC236}">
                <a16:creationId xmlns:a16="http://schemas.microsoft.com/office/drawing/2014/main" id="{BDF5ABAF-427F-8219-CCFC-B86BC5E09A7A}"/>
              </a:ext>
            </a:extLst>
          </p:cNvPr>
          <p:cNvSpPr>
            <a:spLocks noGrp="1"/>
          </p:cNvSpPr>
          <p:nvPr>
            <p:ph idx="1"/>
          </p:nvPr>
        </p:nvSpPr>
        <p:spPr>
          <a:xfrm>
            <a:off x="235949" y="884458"/>
            <a:ext cx="9375884" cy="5356853"/>
          </a:xfrm>
        </p:spPr>
        <p:txBody>
          <a:bodyPr>
            <a:normAutofit/>
          </a:bodyPr>
          <a:lstStyle/>
          <a:p>
            <a:pPr fontAlgn="auto"/>
            <a:r>
              <a:rPr lang="en-GB" sz="2000" b="1" dirty="0"/>
              <a:t>Future interests</a:t>
            </a:r>
            <a:r>
              <a:rPr lang="en-GB" sz="2000" dirty="0"/>
              <a:t>: a squatter is not able to claim adverse possession of land when the land is subject to a trust, for example, when there are future interests, unless the interest of each of the beneficiaries in the estate is an interest in possession.</a:t>
            </a:r>
          </a:p>
          <a:p>
            <a:pPr fontAlgn="auto"/>
            <a:r>
              <a:rPr lang="en-GB" sz="2000" dirty="0"/>
              <a:t>E.g. </a:t>
            </a:r>
            <a:r>
              <a:rPr lang="en-GB" sz="2000" dirty="0" err="1"/>
              <a:t>Redfarm</a:t>
            </a:r>
            <a:r>
              <a:rPr lang="en-GB" sz="2000" dirty="0"/>
              <a:t> is left to Zahid for his lifetime and then to Samira, and the squatter goes into adverse possession during Zahid’s lifetime. Whilst Zahid is alive, the squatter cannot claim to be registered as proprietor against Zahid. When Samira’s interest falls into possession after Zahid has died, the squatter can only apply to be registered as proprietor ten years after Samira’s interest has fallen into possession.</a:t>
            </a:r>
          </a:p>
          <a:p>
            <a:r>
              <a:rPr lang="en-GB" sz="2000" b="1" dirty="0"/>
              <a:t>Disability</a:t>
            </a:r>
            <a:r>
              <a:rPr lang="en-GB" sz="2000" dirty="0"/>
              <a:t>: Mental incapacity has been added to physical incapacity under </a:t>
            </a:r>
            <a:r>
              <a:rPr lang="en-GB" sz="2000" b="1" dirty="0"/>
              <a:t>para 8 Sch 6 LRA 2002</a:t>
            </a:r>
            <a:r>
              <a:rPr lang="en-GB" sz="2000" dirty="0"/>
              <a:t>, and such incapacity only has to exist at the date of the squatter’s application. The squatter will not be allowed to make an application for adverse possession if the registered proprietor’s mental incapacity or physical incapacity  would prevent them from making decisions concerning such an application. </a:t>
            </a:r>
          </a:p>
          <a:p>
            <a:pPr fontAlgn="auto"/>
            <a:endParaRPr lang="en-GB" sz="2000" dirty="0"/>
          </a:p>
          <a:p>
            <a:endParaRPr lang="en-GB" dirty="0"/>
          </a:p>
        </p:txBody>
      </p:sp>
    </p:spTree>
    <p:extLst>
      <p:ext uri="{BB962C8B-B14F-4D97-AF65-F5344CB8AC3E}">
        <p14:creationId xmlns:p14="http://schemas.microsoft.com/office/powerpoint/2010/main" val="18378009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559F8-177F-5AB8-C2A0-F060AE5F6081}"/>
              </a:ext>
            </a:extLst>
          </p:cNvPr>
          <p:cNvSpPr>
            <a:spLocks noGrp="1"/>
          </p:cNvSpPr>
          <p:nvPr>
            <p:ph type="title"/>
          </p:nvPr>
        </p:nvSpPr>
        <p:spPr>
          <a:xfrm>
            <a:off x="262096" y="53823"/>
            <a:ext cx="5361157" cy="660400"/>
          </a:xfrm>
        </p:spPr>
        <p:txBody>
          <a:bodyPr/>
          <a:lstStyle/>
          <a:p>
            <a:r>
              <a:rPr lang="en-GB" b="1" dirty="0"/>
              <a:t>Process of application</a:t>
            </a:r>
          </a:p>
        </p:txBody>
      </p:sp>
      <p:sp>
        <p:nvSpPr>
          <p:cNvPr id="4" name="Rectangle 1">
            <a:extLst>
              <a:ext uri="{FF2B5EF4-FFF2-40B4-BE49-F238E27FC236}">
                <a16:creationId xmlns:a16="http://schemas.microsoft.com/office/drawing/2014/main" id="{DBC97B42-E9E6-4858-FD90-C572D5A53EFF}"/>
              </a:ext>
            </a:extLst>
          </p:cNvPr>
          <p:cNvSpPr>
            <a:spLocks noGrp="1" noChangeArrowheads="1"/>
          </p:cNvSpPr>
          <p:nvPr>
            <p:ph idx="1"/>
          </p:nvPr>
        </p:nvSpPr>
        <p:spPr bwMode="auto">
          <a:xfrm>
            <a:off x="483190" y="847683"/>
            <a:ext cx="9059531" cy="49859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2000" b="1" i="0" u="none" strike="noStrike" cap="none" normalizeH="0" baseline="0" dirty="0">
                <a:ln>
                  <a:noFill/>
                </a:ln>
                <a:solidFill>
                  <a:schemeClr val="tx1"/>
                </a:solidFill>
                <a:effectLst/>
              </a:rPr>
              <a:t>Application Process</a:t>
            </a:r>
            <a:r>
              <a:rPr kumimoji="0" lang="en-US" altLang="en-US" sz="2000" b="0" i="0" u="none" strike="noStrike" cap="none" normalizeH="0" baseline="0" dirty="0">
                <a:ln>
                  <a:noFill/>
                </a:ln>
                <a:solidFill>
                  <a:schemeClr val="tx1"/>
                </a:solidFill>
                <a:effectLst/>
              </a:rPr>
              <a:t>: Squatter applies under </a:t>
            </a:r>
            <a:r>
              <a:rPr kumimoji="0" lang="en-US" altLang="en-US" sz="2000" b="1" i="0" u="none" strike="noStrike" cap="none" normalizeH="0" baseline="0" dirty="0">
                <a:ln>
                  <a:noFill/>
                </a:ln>
                <a:solidFill>
                  <a:schemeClr val="tx1"/>
                </a:solidFill>
                <a:effectLst/>
              </a:rPr>
              <a:t>para 2 Sch 6</a:t>
            </a:r>
            <a:r>
              <a:rPr kumimoji="0" lang="en-US" altLang="en-US" sz="2000" b="0" i="0" u="none" strike="noStrike" cap="none" normalizeH="0" baseline="0" dirty="0">
                <a:ln>
                  <a:noFill/>
                </a:ln>
                <a:solidFill>
                  <a:schemeClr val="tx1"/>
                </a:solidFill>
                <a:effectLst/>
              </a:rPr>
              <a:t> → HMLR notifies proprietor &amp; charge holders.  </a:t>
            </a:r>
            <a:r>
              <a:rPr kumimoji="0" lang="en-US" altLang="en-US" sz="2000" b="1" i="0" u="none" strike="noStrike" cap="none" normalizeH="0" baseline="0" dirty="0">
                <a:ln>
                  <a:noFill/>
                </a:ln>
                <a:solidFill>
                  <a:schemeClr val="tx1"/>
                </a:solidFill>
                <a:effectLst/>
              </a:rPr>
              <a:t>65 working days</a:t>
            </a:r>
            <a:r>
              <a:rPr kumimoji="0" lang="en-US" altLang="en-US" sz="2000" b="0" i="0" u="none" strike="noStrike" cap="none" normalizeH="0" baseline="0" dirty="0">
                <a:ln>
                  <a:noFill/>
                </a:ln>
                <a:solidFill>
                  <a:schemeClr val="tx1"/>
                </a:solidFill>
                <a:effectLst/>
              </a:rPr>
              <a:t> to serve counter-notice.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000" b="1" i="0" u="none" strike="noStrike" cap="none" normalizeH="0" baseline="0" dirty="0">
                <a:ln>
                  <a:noFill/>
                </a:ln>
                <a:solidFill>
                  <a:schemeClr val="tx1"/>
                </a:solidFill>
                <a:effectLst/>
              </a:rPr>
              <a:t> No counter-notice</a:t>
            </a:r>
            <a:r>
              <a:rPr kumimoji="0" lang="en-US" altLang="en-US" sz="2000" b="0" i="0" u="none" strike="noStrike" cap="none" normalizeH="0" baseline="0" dirty="0">
                <a:ln>
                  <a:noFill/>
                </a:ln>
                <a:solidFill>
                  <a:schemeClr val="tx1"/>
                </a:solidFill>
                <a:effectLst/>
              </a:rPr>
              <a:t> → squatter becomes registered proprietor. </a:t>
            </a:r>
          </a:p>
          <a:p>
            <a:pPr marL="0" marR="0" lvl="0" indent="0" algn="l" defTabSz="914400" rtl="0" eaLnBrk="0" fontAlgn="base" latinLnBrk="0" hangingPunct="0">
              <a:lnSpc>
                <a:spcPct val="100000"/>
              </a:lnSpc>
              <a:spcBef>
                <a:spcPct val="0"/>
              </a:spcBef>
              <a:spcAft>
                <a:spcPct val="0"/>
              </a:spcAft>
              <a:buClrTx/>
              <a:buSzTx/>
              <a:buNone/>
              <a:tabLst/>
            </a:pPr>
            <a:r>
              <a:rPr lang="en-US" altLang="en-US" sz="2000" dirty="0">
                <a:solidFill>
                  <a:schemeClr val="tx1"/>
                </a:solidFill>
              </a:rPr>
              <a:t> </a:t>
            </a:r>
            <a:r>
              <a:rPr kumimoji="0" lang="en-US" altLang="en-US" sz="2000" b="1" i="0" u="none" strike="noStrike" cap="none" normalizeH="0" baseline="0" dirty="0">
                <a:ln>
                  <a:noFill/>
                </a:ln>
                <a:solidFill>
                  <a:schemeClr val="tx1"/>
                </a:solidFill>
                <a:effectLst/>
              </a:rPr>
              <a:t>If Counter-Notice Served</a:t>
            </a:r>
            <a:r>
              <a:rPr kumimoji="0" lang="en-US" altLang="en-US" sz="2000" b="0" i="0" u="none" strike="noStrike" cap="none" normalizeH="0" baseline="0" dirty="0">
                <a:ln>
                  <a:noFill/>
                </a:ln>
                <a:solidFill>
                  <a:schemeClr val="tx1"/>
                </a:solidFill>
                <a:effectLst/>
              </a:rPr>
              <a:t>: Application rejected unless squatter meets </a:t>
            </a:r>
            <a:r>
              <a:rPr kumimoji="0" lang="en-US" altLang="en-US" sz="2000" b="1" i="0" u="none" strike="noStrike" cap="none" normalizeH="0" baseline="0" dirty="0">
                <a:ln>
                  <a:noFill/>
                </a:ln>
                <a:solidFill>
                  <a:schemeClr val="tx1"/>
                </a:solidFill>
                <a:effectLst/>
              </a:rPr>
              <a:t>one of three conditions</a:t>
            </a:r>
            <a:r>
              <a:rPr lang="en-US" altLang="en-US" sz="2000" b="1" dirty="0">
                <a:solidFill>
                  <a:schemeClr val="tx1"/>
                </a:solidFill>
              </a:rPr>
              <a:t> (para 5 conditions)</a:t>
            </a:r>
            <a:r>
              <a:rPr kumimoji="0" lang="en-US" altLang="en-US" sz="2000" b="0" i="0" u="none" strike="noStrike" cap="none" normalizeH="0" baseline="0" dirty="0">
                <a:ln>
                  <a:noFill/>
                </a:ln>
                <a:solidFill>
                  <a:schemeClr val="tx1"/>
                </a:solidFill>
                <a:effectLst/>
              </a:rPr>
              <a:t>: </a:t>
            </a:r>
          </a:p>
          <a:p>
            <a:pPr marL="457200" marR="0" lvl="1"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2000" b="1" i="0" u="none" strike="noStrike" cap="none" normalizeH="0" baseline="0" dirty="0">
                <a:ln>
                  <a:noFill/>
                </a:ln>
                <a:solidFill>
                  <a:schemeClr val="tx1"/>
                </a:solidFill>
                <a:effectLst/>
              </a:rPr>
              <a:t>Unconscionable</a:t>
            </a:r>
            <a:r>
              <a:rPr kumimoji="0" lang="en-US" altLang="en-US" sz="2000" b="0" i="0" u="none" strike="noStrike" cap="none" normalizeH="0" baseline="0" dirty="0">
                <a:ln>
                  <a:noFill/>
                </a:ln>
                <a:solidFill>
                  <a:schemeClr val="tx1"/>
                </a:solidFill>
                <a:effectLst/>
              </a:rPr>
              <a:t> to dispossess squatter. </a:t>
            </a:r>
          </a:p>
          <a:p>
            <a:pPr marL="457200" marR="0" lvl="1"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2000" b="0" i="0" u="none" strike="noStrike" cap="none" normalizeH="0" baseline="0" dirty="0">
                <a:ln>
                  <a:noFill/>
                </a:ln>
                <a:solidFill>
                  <a:schemeClr val="tx1"/>
                </a:solidFill>
                <a:effectLst/>
              </a:rPr>
              <a:t>Squatter entitled for another reason (e.g., paid for land but title not transferred). </a:t>
            </a:r>
          </a:p>
          <a:p>
            <a:pPr marL="457200" marR="0" lvl="1"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2000" b="0" i="0" u="none" strike="noStrike" cap="none" normalizeH="0" baseline="0" dirty="0">
                <a:ln>
                  <a:noFill/>
                </a:ln>
                <a:solidFill>
                  <a:schemeClr val="tx1"/>
                </a:solidFill>
                <a:effectLst/>
              </a:rPr>
              <a:t>Land adjacent, boundary unclear, squatter reasonably believed ownership for </a:t>
            </a:r>
            <a:r>
              <a:rPr kumimoji="0" lang="en-US" altLang="en-US" sz="2000" b="1" i="0" u="none" strike="noStrike" cap="none" normalizeH="0" baseline="0" dirty="0">
                <a:ln>
                  <a:noFill/>
                </a:ln>
                <a:solidFill>
                  <a:schemeClr val="tx1"/>
                </a:solidFill>
                <a:effectLst/>
              </a:rPr>
              <a:t>10+ years</a:t>
            </a:r>
            <a:r>
              <a:rPr kumimoji="0" lang="en-US" altLang="en-US" sz="2000" b="0" i="0" u="none" strike="noStrike" cap="none" normalizeH="0" baseline="0" dirty="0">
                <a:ln>
                  <a:noFill/>
                </a:ln>
                <a:solidFill>
                  <a:schemeClr val="tx1"/>
                </a:solidFill>
                <a:effectLst/>
              </a:rPr>
              <a:t>, land registered for </a:t>
            </a:r>
            <a:r>
              <a:rPr kumimoji="0" lang="en-US" altLang="en-US" sz="2000" b="1" i="0" u="none" strike="noStrike" cap="none" normalizeH="0" baseline="0" dirty="0">
                <a:ln>
                  <a:noFill/>
                </a:ln>
                <a:solidFill>
                  <a:schemeClr val="tx1"/>
                </a:solidFill>
                <a:effectLst/>
              </a:rPr>
              <a:t>1+ year</a:t>
            </a:r>
            <a:r>
              <a:rPr kumimoji="0" lang="en-US" altLang="en-US" sz="2000" b="0" i="0" u="none" strike="noStrike" cap="none" normalizeH="0" baseline="0" dirty="0">
                <a:ln>
                  <a:noFill/>
                </a:ln>
                <a:solidFill>
                  <a:schemeClr val="tx1"/>
                </a:solidFill>
                <a:effectLst/>
              </a:rPr>
              <a:t>.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000" b="1"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000" b="1" i="0" u="none" strike="noStrike" cap="none" normalizeH="0" baseline="0" dirty="0">
                <a:ln>
                  <a:noFill/>
                </a:ln>
                <a:solidFill>
                  <a:schemeClr val="tx1"/>
                </a:solidFill>
                <a:effectLst/>
              </a:rPr>
              <a:t>Further Application</a:t>
            </a:r>
            <a:r>
              <a:rPr kumimoji="0" lang="en-US" altLang="en-US" sz="2000" b="0" i="0" u="none" strike="noStrike" cap="none" normalizeH="0" baseline="0" dirty="0">
                <a:ln>
                  <a:noFill/>
                </a:ln>
                <a:solidFill>
                  <a:schemeClr val="tx1"/>
                </a:solidFill>
                <a:effectLst/>
              </a:rPr>
              <a:t>: If refused, squatter can reapply after </a:t>
            </a:r>
            <a:r>
              <a:rPr kumimoji="0" lang="en-US" altLang="en-US" sz="2000" b="1" i="0" u="none" strike="noStrike" cap="none" normalizeH="0" baseline="0" dirty="0">
                <a:ln>
                  <a:noFill/>
                </a:ln>
                <a:solidFill>
                  <a:schemeClr val="tx1"/>
                </a:solidFill>
                <a:effectLst/>
              </a:rPr>
              <a:t>2 years</a:t>
            </a:r>
            <a:r>
              <a:rPr kumimoji="0" lang="en-US" altLang="en-US" sz="2000" b="0" i="0" u="none" strike="noStrike" cap="none" normalizeH="0" baseline="0" dirty="0">
                <a:ln>
                  <a:noFill/>
                </a:ln>
                <a:solidFill>
                  <a:schemeClr val="tx1"/>
                </a:solidFill>
                <a:effectLst/>
              </a:rPr>
              <a:t>; proprietor has </a:t>
            </a:r>
            <a:r>
              <a:rPr kumimoji="0" lang="en-US" altLang="en-US" sz="2000" b="1" i="0" u="none" strike="noStrike" cap="none" normalizeH="0" baseline="0" dirty="0">
                <a:ln>
                  <a:noFill/>
                </a:ln>
                <a:solidFill>
                  <a:schemeClr val="tx1"/>
                </a:solidFill>
                <a:effectLst/>
              </a:rPr>
              <a:t>no </a:t>
            </a:r>
            <a:r>
              <a:rPr kumimoji="0" lang="en-US" altLang="en-US" sz="2000" b="1" i="0" u="none" strike="noStrike" cap="none" normalizeH="0" baseline="0" dirty="0" err="1">
                <a:ln>
                  <a:noFill/>
                </a:ln>
                <a:solidFill>
                  <a:schemeClr val="tx1"/>
                </a:solidFill>
                <a:effectLst/>
              </a:rPr>
              <a:t>defence</a:t>
            </a:r>
            <a:r>
              <a:rPr kumimoji="0" lang="en-US" altLang="en-US" sz="2000" b="0" i="0" u="none" strike="noStrike" cap="none" normalizeH="0" baseline="0" dirty="0">
                <a:ln>
                  <a:noFill/>
                </a:ln>
                <a:solidFill>
                  <a:schemeClr val="tx1"/>
                </a:solidFill>
                <a:effectLst/>
              </a:rPr>
              <a:t> (para 6 &amp; 7).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000" b="1" i="0" u="none" strike="noStrike" cap="none" normalizeH="0" baseline="0" dirty="0">
                <a:ln>
                  <a:noFill/>
                </a:ln>
                <a:solidFill>
                  <a:schemeClr val="tx1"/>
                </a:solidFill>
                <a:effectLst/>
              </a:rPr>
              <a:t>Impact</a:t>
            </a:r>
            <a:r>
              <a:rPr kumimoji="0" lang="en-US" altLang="en-US" sz="2000" b="0" i="0" u="none" strike="noStrike" cap="none" normalizeH="0" baseline="0" dirty="0">
                <a:ln>
                  <a:noFill/>
                </a:ln>
                <a:solidFill>
                  <a:schemeClr val="tx1"/>
                </a:solidFill>
                <a:effectLst/>
              </a:rPr>
              <a:t>: Harder to claim registered land: must prove </a:t>
            </a:r>
            <a:r>
              <a:rPr kumimoji="0" lang="en-US" altLang="en-US" sz="2000" b="1" i="0" u="none" strike="noStrike" cap="none" normalizeH="0" baseline="0" dirty="0">
                <a:ln>
                  <a:noFill/>
                </a:ln>
                <a:solidFill>
                  <a:schemeClr val="tx1"/>
                </a:solidFill>
                <a:effectLst/>
              </a:rPr>
              <a:t>factual possession, intention, adversity + para 5 conditions (above)</a:t>
            </a:r>
            <a:r>
              <a:rPr kumimoji="0" lang="en-US" altLang="en-US" sz="2000" b="0" i="0" u="none" strike="noStrike" cap="none" normalizeH="0" baseline="0" dirty="0">
                <a:ln>
                  <a:noFill/>
                </a:ln>
                <a:solidFill>
                  <a:schemeClr val="tx1"/>
                </a:solidFill>
                <a:effectLst/>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20208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2D209-958C-AC46-31AC-B4E5E09B92E8}"/>
              </a:ext>
            </a:extLst>
          </p:cNvPr>
          <p:cNvSpPr>
            <a:spLocks noGrp="1"/>
          </p:cNvSpPr>
          <p:nvPr>
            <p:ph type="title"/>
          </p:nvPr>
        </p:nvSpPr>
        <p:spPr>
          <a:xfrm>
            <a:off x="315708" y="167813"/>
            <a:ext cx="8596668" cy="1320800"/>
          </a:xfrm>
        </p:spPr>
        <p:txBody>
          <a:bodyPr>
            <a:normAutofit fontScale="90000"/>
          </a:bodyPr>
          <a:lstStyle/>
          <a:p>
            <a:r>
              <a:rPr lang="en-GB" b="1" dirty="0"/>
              <a:t>Effect of not bringing an action and rights of third parties in registered land</a:t>
            </a:r>
          </a:p>
        </p:txBody>
      </p:sp>
      <p:sp>
        <p:nvSpPr>
          <p:cNvPr id="3" name="Content Placeholder 2">
            <a:extLst>
              <a:ext uri="{FF2B5EF4-FFF2-40B4-BE49-F238E27FC236}">
                <a16:creationId xmlns:a16="http://schemas.microsoft.com/office/drawing/2014/main" id="{21A26E6B-60CE-4FBF-CDC6-AC1947DFC35C}"/>
              </a:ext>
            </a:extLst>
          </p:cNvPr>
          <p:cNvSpPr>
            <a:spLocks noGrp="1"/>
          </p:cNvSpPr>
          <p:nvPr>
            <p:ph idx="1"/>
          </p:nvPr>
        </p:nvSpPr>
        <p:spPr>
          <a:xfrm>
            <a:off x="406203" y="1488613"/>
            <a:ext cx="8596668" cy="3880773"/>
          </a:xfrm>
        </p:spPr>
        <p:txBody>
          <a:bodyPr/>
          <a:lstStyle/>
          <a:p>
            <a:pPr fontAlgn="auto"/>
            <a:r>
              <a:rPr lang="en-GB" sz="2400" dirty="0"/>
              <a:t>It is up to the squatter to make an application to the Registrar after 10 years’ adverse possession. Until then, the </a:t>
            </a:r>
            <a:r>
              <a:rPr lang="en-GB" sz="2400" u="sng" dirty="0"/>
              <a:t>squatter remains a trespasser </a:t>
            </a:r>
            <a:r>
              <a:rPr lang="en-GB" sz="2400" dirty="0"/>
              <a:t>on the registered proprietor’s land. The registered proprietor’s title is not extinguished just because the squatter has adversely possessed the land for 10 years.</a:t>
            </a:r>
          </a:p>
          <a:p>
            <a:pPr fontAlgn="auto"/>
            <a:r>
              <a:rPr lang="en-GB" sz="2400" dirty="0"/>
              <a:t>If the squatter’s application is successful, they will be bound by the same interests that were binding on the previous proprietor (</a:t>
            </a:r>
            <a:r>
              <a:rPr lang="en-GB" sz="2400" b="1" dirty="0"/>
              <a:t>para 9 Sch 6 LRA 2002</a:t>
            </a:r>
            <a:r>
              <a:rPr lang="en-GB" sz="2400" dirty="0"/>
              <a:t>).</a:t>
            </a:r>
          </a:p>
          <a:p>
            <a:endParaRPr lang="en-GB" dirty="0"/>
          </a:p>
        </p:txBody>
      </p:sp>
    </p:spTree>
    <p:extLst>
      <p:ext uri="{BB962C8B-B14F-4D97-AF65-F5344CB8AC3E}">
        <p14:creationId xmlns:p14="http://schemas.microsoft.com/office/powerpoint/2010/main" val="576288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64060-0541-27E6-0CAA-409BEB358639}"/>
              </a:ext>
            </a:extLst>
          </p:cNvPr>
          <p:cNvSpPr>
            <a:spLocks noGrp="1"/>
          </p:cNvSpPr>
          <p:nvPr>
            <p:ph type="title"/>
          </p:nvPr>
        </p:nvSpPr>
        <p:spPr>
          <a:xfrm>
            <a:off x="8446686" y="156238"/>
            <a:ext cx="1508082" cy="1320800"/>
          </a:xfrm>
        </p:spPr>
        <p:txBody>
          <a:bodyPr>
            <a:normAutofit/>
          </a:bodyPr>
          <a:lstStyle/>
          <a:p>
            <a:r>
              <a:rPr lang="en-GB" sz="1800" dirty="0"/>
              <a:t>Diagram 8.3.2</a:t>
            </a:r>
          </a:p>
        </p:txBody>
      </p:sp>
      <p:pic>
        <p:nvPicPr>
          <p:cNvPr id="5" name="Picture 4">
            <a:extLst>
              <a:ext uri="{FF2B5EF4-FFF2-40B4-BE49-F238E27FC236}">
                <a16:creationId xmlns:a16="http://schemas.microsoft.com/office/drawing/2014/main" id="{54622363-808A-C552-DE5B-55FB89B46B1B}"/>
              </a:ext>
            </a:extLst>
          </p:cNvPr>
          <p:cNvPicPr>
            <a:picLocks noChangeAspect="1"/>
          </p:cNvPicPr>
          <p:nvPr/>
        </p:nvPicPr>
        <p:blipFill>
          <a:blip r:embed="rId2"/>
          <a:stretch>
            <a:fillRect/>
          </a:stretch>
        </p:blipFill>
        <p:spPr>
          <a:xfrm>
            <a:off x="863600" y="65580"/>
            <a:ext cx="6593840" cy="6726840"/>
          </a:xfrm>
          <a:prstGeom prst="rect">
            <a:avLst/>
          </a:prstGeom>
        </p:spPr>
      </p:pic>
    </p:spTree>
    <p:extLst>
      <p:ext uri="{BB962C8B-B14F-4D97-AF65-F5344CB8AC3E}">
        <p14:creationId xmlns:p14="http://schemas.microsoft.com/office/powerpoint/2010/main" val="36571057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D4FDC-8DB6-33BE-8E47-062BF8F810EE}"/>
              </a:ext>
            </a:extLst>
          </p:cNvPr>
          <p:cNvSpPr>
            <a:spLocks noGrp="1"/>
          </p:cNvSpPr>
          <p:nvPr>
            <p:ph type="title"/>
          </p:nvPr>
        </p:nvSpPr>
        <p:spPr>
          <a:xfrm>
            <a:off x="464549" y="156238"/>
            <a:ext cx="8596668" cy="781166"/>
          </a:xfrm>
        </p:spPr>
        <p:txBody>
          <a:bodyPr/>
          <a:lstStyle/>
          <a:p>
            <a:r>
              <a:rPr lang="en-GB" dirty="0"/>
              <a:t>Adverse possession and </a:t>
            </a:r>
            <a:r>
              <a:rPr lang="en-GB" b="1" dirty="0"/>
              <a:t>LEASES</a:t>
            </a:r>
          </a:p>
        </p:txBody>
      </p:sp>
      <p:sp>
        <p:nvSpPr>
          <p:cNvPr id="3" name="Content Placeholder 2">
            <a:extLst>
              <a:ext uri="{FF2B5EF4-FFF2-40B4-BE49-F238E27FC236}">
                <a16:creationId xmlns:a16="http://schemas.microsoft.com/office/drawing/2014/main" id="{47FC82B1-E7F6-9A39-B3DF-8261999E4BFE}"/>
              </a:ext>
            </a:extLst>
          </p:cNvPr>
          <p:cNvSpPr>
            <a:spLocks noGrp="1"/>
          </p:cNvSpPr>
          <p:nvPr>
            <p:ph idx="1"/>
          </p:nvPr>
        </p:nvSpPr>
        <p:spPr>
          <a:xfrm>
            <a:off x="305060" y="937405"/>
            <a:ext cx="9907512" cy="5341122"/>
          </a:xfrm>
        </p:spPr>
        <p:txBody>
          <a:bodyPr>
            <a:noAutofit/>
          </a:bodyPr>
          <a:lstStyle/>
          <a:p>
            <a:pPr fontAlgn="auto"/>
            <a:r>
              <a:rPr lang="en-GB" sz="2000" b="1" dirty="0"/>
              <a:t>Unregistered land:</a:t>
            </a:r>
            <a:r>
              <a:rPr lang="en-GB" sz="2000" dirty="0"/>
              <a:t> a squatter must prove adverse possession against </a:t>
            </a:r>
            <a:r>
              <a:rPr lang="en-GB" sz="2000" b="1" dirty="0">
                <a:solidFill>
                  <a:srgbClr val="0070C0"/>
                </a:solidFill>
              </a:rPr>
              <a:t>both the tenant and the landlord </a:t>
            </a:r>
            <a:r>
              <a:rPr lang="en-GB" sz="2000" dirty="0"/>
              <a:t>to claim a complete possessory title. </a:t>
            </a:r>
          </a:p>
          <a:p>
            <a:pPr fontAlgn="auto"/>
            <a:r>
              <a:rPr lang="en-GB" sz="2000" dirty="0"/>
              <a:t>Tenant will be time-barred from claiming the lease after 12 years’ adverse possession. Only at the end of the tenancy that the adverse possession begins to run against the landlord, and they will be entitled to take possession again. </a:t>
            </a:r>
          </a:p>
          <a:p>
            <a:pPr fontAlgn="auto"/>
            <a:r>
              <a:rPr lang="en-GB" sz="2000" dirty="0"/>
              <a:t>Landlord must do this within 6 years from then or within 12 years from when the squatter evicted the tenant, whichever is the longer (</a:t>
            </a:r>
            <a:r>
              <a:rPr lang="en-GB" sz="2000" b="1" dirty="0"/>
              <a:t>s15(2) LA 1980</a:t>
            </a:r>
            <a:r>
              <a:rPr lang="en-GB" sz="2000" dirty="0"/>
              <a:t>). The tenant is responsible for the rent.</a:t>
            </a:r>
            <a:br>
              <a:rPr lang="en-GB" sz="2000" dirty="0"/>
            </a:br>
            <a:endParaRPr lang="en-GB" sz="2000" dirty="0"/>
          </a:p>
          <a:p>
            <a:pPr fontAlgn="auto"/>
            <a:r>
              <a:rPr lang="en-GB" sz="2000" b="1" dirty="0"/>
              <a:t>Registered land:</a:t>
            </a:r>
            <a:r>
              <a:rPr lang="en-GB" sz="2000" dirty="0"/>
              <a:t> if the squatter has met all the conditions for adverse possession, they will be registered as proprietor of the lease and so will be liable to pay the rent and observe the conditions of the lease. At the end of the lease, the land returns to the landlord.</a:t>
            </a:r>
          </a:p>
        </p:txBody>
      </p:sp>
    </p:spTree>
    <p:extLst>
      <p:ext uri="{BB962C8B-B14F-4D97-AF65-F5344CB8AC3E}">
        <p14:creationId xmlns:p14="http://schemas.microsoft.com/office/powerpoint/2010/main" val="3527495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DDE8B6-F21C-FFA3-3F30-103F1BE42A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14A844-4A64-C9C6-7111-FEBF1A9B1AD2}"/>
              </a:ext>
            </a:extLst>
          </p:cNvPr>
          <p:cNvSpPr>
            <a:spLocks noGrp="1"/>
          </p:cNvSpPr>
          <p:nvPr>
            <p:ph type="title"/>
          </p:nvPr>
        </p:nvSpPr>
        <p:spPr>
          <a:xfrm>
            <a:off x="464549" y="156238"/>
            <a:ext cx="8596668" cy="781166"/>
          </a:xfrm>
        </p:spPr>
        <p:txBody>
          <a:bodyPr/>
          <a:lstStyle/>
          <a:p>
            <a:r>
              <a:rPr lang="en-GB" dirty="0"/>
              <a:t>Adverse possession and </a:t>
            </a:r>
            <a:r>
              <a:rPr lang="en-GB" b="1" dirty="0"/>
              <a:t>LEASES</a:t>
            </a:r>
          </a:p>
        </p:txBody>
      </p:sp>
      <p:sp>
        <p:nvSpPr>
          <p:cNvPr id="3" name="Content Placeholder 2">
            <a:extLst>
              <a:ext uri="{FF2B5EF4-FFF2-40B4-BE49-F238E27FC236}">
                <a16:creationId xmlns:a16="http://schemas.microsoft.com/office/drawing/2014/main" id="{93A23757-A2F0-8740-9EFB-F2E71DAA44BC}"/>
              </a:ext>
            </a:extLst>
          </p:cNvPr>
          <p:cNvSpPr>
            <a:spLocks noGrp="1"/>
          </p:cNvSpPr>
          <p:nvPr>
            <p:ph idx="1"/>
          </p:nvPr>
        </p:nvSpPr>
        <p:spPr>
          <a:xfrm>
            <a:off x="220000" y="1025246"/>
            <a:ext cx="9705493" cy="5631939"/>
          </a:xfrm>
        </p:spPr>
        <p:txBody>
          <a:bodyPr>
            <a:normAutofit/>
          </a:bodyPr>
          <a:lstStyle/>
          <a:p>
            <a:pPr marL="0" indent="0" fontAlgn="auto">
              <a:buNone/>
            </a:pPr>
            <a:r>
              <a:rPr lang="en-GB" sz="2400" dirty="0"/>
              <a:t>Question:  whether a dispossessed tenant can surrender their tenancy to their landlord, in the hope of accelerating the landlord’s right to possession. Depends whether registered and unregistered land.</a:t>
            </a:r>
          </a:p>
          <a:p>
            <a:pPr fontAlgn="auto"/>
            <a:r>
              <a:rPr lang="en-GB" sz="2400" dirty="0"/>
              <a:t>In </a:t>
            </a:r>
            <a:r>
              <a:rPr lang="en-GB" sz="2400" b="1" dirty="0"/>
              <a:t>unregistered</a:t>
            </a:r>
            <a:r>
              <a:rPr lang="en-GB" sz="2400" dirty="0"/>
              <a:t> land, if there is adverse possession against a tenant, the tenant can surrender the lease to their landlord, who will then be able to retake possession (</a:t>
            </a:r>
            <a:r>
              <a:rPr lang="en-GB" sz="2400" b="1" i="1" dirty="0"/>
              <a:t>Fairweather v St Marylebone Property Ltd Co [1963]</a:t>
            </a:r>
            <a:r>
              <a:rPr lang="en-GB" sz="2400" dirty="0"/>
              <a:t>). </a:t>
            </a:r>
          </a:p>
          <a:p>
            <a:pPr fontAlgn="auto"/>
            <a:r>
              <a:rPr lang="en-GB" sz="2400" b="1" dirty="0"/>
              <a:t>Registered land</a:t>
            </a:r>
            <a:r>
              <a:rPr lang="en-GB" sz="2400" dirty="0"/>
              <a:t>: if a tenant purports to surrender their lease to the landlord after the adverse possessor has been registered as proprietor of the leasehold interest, they no longer have a lease to surrender, and thus cannot defeat the title of the adverse possessor (</a:t>
            </a:r>
            <a:r>
              <a:rPr lang="en-GB" sz="2400" b="1" i="1" dirty="0"/>
              <a:t>Spectrum Investment Co v Holmes [1981]</a:t>
            </a:r>
            <a:r>
              <a:rPr lang="en-GB" sz="2400" dirty="0"/>
              <a:t>).</a:t>
            </a:r>
          </a:p>
          <a:p>
            <a:endParaRPr lang="en-GB" dirty="0"/>
          </a:p>
        </p:txBody>
      </p:sp>
    </p:spTree>
    <p:extLst>
      <p:ext uri="{BB962C8B-B14F-4D97-AF65-F5344CB8AC3E}">
        <p14:creationId xmlns:p14="http://schemas.microsoft.com/office/powerpoint/2010/main" val="41564575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4ADC2-C5B9-E602-5B70-73C09510F50A}"/>
              </a:ext>
            </a:extLst>
          </p:cNvPr>
          <p:cNvSpPr>
            <a:spLocks noGrp="1"/>
          </p:cNvSpPr>
          <p:nvPr>
            <p:ph type="title"/>
          </p:nvPr>
        </p:nvSpPr>
        <p:spPr>
          <a:xfrm>
            <a:off x="430044" y="156237"/>
            <a:ext cx="8596668" cy="859171"/>
          </a:xfrm>
        </p:spPr>
        <p:txBody>
          <a:bodyPr/>
          <a:lstStyle/>
          <a:p>
            <a:r>
              <a:rPr lang="en-GB" dirty="0"/>
              <a:t>Adverse possession and </a:t>
            </a:r>
            <a:r>
              <a:rPr lang="en-GB" b="1" dirty="0"/>
              <a:t>the HRA</a:t>
            </a:r>
          </a:p>
        </p:txBody>
      </p:sp>
      <p:sp>
        <p:nvSpPr>
          <p:cNvPr id="4" name="Rectangle 1">
            <a:extLst>
              <a:ext uri="{FF2B5EF4-FFF2-40B4-BE49-F238E27FC236}">
                <a16:creationId xmlns:a16="http://schemas.microsoft.com/office/drawing/2014/main" id="{44F0350C-3B15-5837-300D-E92F9CD2C733}"/>
              </a:ext>
            </a:extLst>
          </p:cNvPr>
          <p:cNvSpPr>
            <a:spLocks noGrp="1" noChangeArrowheads="1"/>
          </p:cNvSpPr>
          <p:nvPr>
            <p:ph idx="1"/>
          </p:nvPr>
        </p:nvSpPr>
        <p:spPr bwMode="auto">
          <a:xfrm>
            <a:off x="269855" y="1069451"/>
            <a:ext cx="9618423"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1" i="0" u="none" strike="noStrike" cap="none" normalizeH="0" baseline="0" dirty="0">
                <a:ln>
                  <a:noFill/>
                </a:ln>
                <a:solidFill>
                  <a:schemeClr val="tx1"/>
                </a:solidFill>
                <a:effectLst/>
              </a:rPr>
              <a:t>HRA 1998 &amp; ECHR</a:t>
            </a:r>
            <a:r>
              <a:rPr kumimoji="0" lang="en-US" altLang="en-US" sz="2400" b="0" i="0" u="none" strike="noStrike" cap="none" normalizeH="0" baseline="0" dirty="0">
                <a:ln>
                  <a:noFill/>
                </a:ln>
                <a:solidFill>
                  <a:schemeClr val="tx1"/>
                </a:solidFill>
                <a:effectLst/>
              </a:rPr>
              <a:t> raised concerns about adverse possession and property rights.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1" i="0" u="none" strike="noStrike" cap="none" normalizeH="0" baseline="0" dirty="0">
                <a:ln>
                  <a:noFill/>
                </a:ln>
                <a:solidFill>
                  <a:schemeClr val="tx1"/>
                </a:solidFill>
                <a:effectLst/>
              </a:rPr>
              <a:t>Unregistered land</a:t>
            </a:r>
            <a:r>
              <a:rPr kumimoji="0" lang="en-US" altLang="en-US" sz="2400" b="0" i="0" u="none" strike="noStrike" cap="none" normalizeH="0" baseline="0" dirty="0">
                <a:ln>
                  <a:noFill/>
                </a:ln>
                <a:solidFill>
                  <a:schemeClr val="tx1"/>
                </a:solidFill>
                <a:effectLst/>
              </a:rPr>
              <a:t>: No conflict – adverse possession regulates ownership.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1" i="0" u="none" strike="noStrike" cap="none" normalizeH="0" baseline="0" dirty="0">
                <a:ln>
                  <a:noFill/>
                </a:ln>
                <a:solidFill>
                  <a:schemeClr val="tx1"/>
                </a:solidFill>
                <a:effectLst/>
              </a:rPr>
              <a:t>Registered land</a:t>
            </a:r>
            <a:r>
              <a:rPr kumimoji="0" lang="en-US" altLang="en-US" sz="2400" b="0" i="0" u="none" strike="noStrike" cap="none" normalizeH="0" baseline="0" dirty="0">
                <a:ln>
                  <a:noFill/>
                </a:ln>
                <a:solidFill>
                  <a:schemeClr val="tx1"/>
                </a:solidFill>
                <a:effectLst/>
              </a:rPr>
              <a:t>: LRA 2002 (post-13 Oct 2003) balances possession claims with owners’ rights → HRA 1998 not an issue</a:t>
            </a:r>
            <a:r>
              <a:rPr lang="en-US" altLang="en-US" sz="2400" dirty="0">
                <a:solidFill>
                  <a:schemeClr val="tx1"/>
                </a:solidFill>
              </a:rPr>
              <a:t> going forward</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None/>
              <a:tabLst/>
            </a:pPr>
            <a:r>
              <a:rPr lang="en-US" altLang="en-US" sz="2400" dirty="0">
                <a:solidFill>
                  <a:schemeClr val="tx1"/>
                </a:solidFill>
              </a:rPr>
              <a:t>There had been an argument by owners that the law on adverse possession was contrary to the owner’s right to peaceful enjoyment of their own property.</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None/>
              <a:tabLst/>
            </a:pPr>
            <a:r>
              <a:rPr lang="en-US" altLang="en-US" sz="2400" dirty="0">
                <a:solidFill>
                  <a:schemeClr val="tx1"/>
                </a:solidFill>
              </a:rPr>
              <a:t>But bottom line is that post </a:t>
            </a:r>
            <a:r>
              <a:rPr kumimoji="0" lang="en-US" altLang="en-US" sz="2400" b="1" i="0" u="none" strike="noStrike" cap="none" normalizeH="0" baseline="0" dirty="0">
                <a:ln>
                  <a:noFill/>
                </a:ln>
                <a:solidFill>
                  <a:schemeClr val="tx1"/>
                </a:solidFill>
                <a:effectLst/>
              </a:rPr>
              <a:t>J A Pye v UK (2007)</a:t>
            </a:r>
            <a:r>
              <a:rPr kumimoji="0" lang="en-US" altLang="en-US" sz="2400" b="0" i="0" u="none" strike="noStrike" cap="none" normalizeH="0" baseline="0" dirty="0">
                <a:ln>
                  <a:noFill/>
                </a:ln>
                <a:solidFill>
                  <a:schemeClr val="tx1"/>
                </a:solidFill>
                <a:effectLst/>
              </a:rPr>
              <a:t>: ECtHR upheld UK law.  The limitation period on the owner’s right to bring a claim for the property = legitimate aim; no ECHR breach → no compensation</a:t>
            </a:r>
            <a:r>
              <a:rPr kumimoji="0" lang="en-US" altLang="en-US" sz="2000" b="0" i="0" u="none" strike="noStrike" cap="none" normalizeH="0" baseline="0" dirty="0">
                <a:ln>
                  <a:noFill/>
                </a:ln>
                <a:solidFill>
                  <a:schemeClr val="tx1"/>
                </a:solidFill>
                <a:effectLst/>
              </a:rPr>
              <a:t>. </a:t>
            </a:r>
          </a:p>
        </p:txBody>
      </p:sp>
    </p:spTree>
    <p:extLst>
      <p:ext uri="{BB962C8B-B14F-4D97-AF65-F5344CB8AC3E}">
        <p14:creationId xmlns:p14="http://schemas.microsoft.com/office/powerpoint/2010/main" val="28163611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95BDA-361E-6483-D507-3177B2DE79E3}"/>
              </a:ext>
            </a:extLst>
          </p:cNvPr>
          <p:cNvSpPr>
            <a:spLocks noGrp="1"/>
          </p:cNvSpPr>
          <p:nvPr>
            <p:ph type="title"/>
          </p:nvPr>
        </p:nvSpPr>
        <p:spPr>
          <a:xfrm>
            <a:off x="677334" y="335280"/>
            <a:ext cx="8596668" cy="695864"/>
          </a:xfrm>
        </p:spPr>
        <p:txBody>
          <a:bodyPr/>
          <a:lstStyle/>
          <a:p>
            <a:r>
              <a:rPr lang="en-GB" b="1" dirty="0"/>
              <a:t>S 144 LASPO</a:t>
            </a:r>
          </a:p>
        </p:txBody>
      </p:sp>
      <p:sp>
        <p:nvSpPr>
          <p:cNvPr id="3" name="Content Placeholder 2">
            <a:extLst>
              <a:ext uri="{FF2B5EF4-FFF2-40B4-BE49-F238E27FC236}">
                <a16:creationId xmlns:a16="http://schemas.microsoft.com/office/drawing/2014/main" id="{3EE879CE-6E40-9CC7-3452-248DB1CD4FC1}"/>
              </a:ext>
            </a:extLst>
          </p:cNvPr>
          <p:cNvSpPr>
            <a:spLocks noGrp="1"/>
          </p:cNvSpPr>
          <p:nvPr>
            <p:ph idx="1"/>
          </p:nvPr>
        </p:nvSpPr>
        <p:spPr>
          <a:xfrm>
            <a:off x="496579" y="1107753"/>
            <a:ext cx="9104621" cy="5085712"/>
          </a:xfrm>
        </p:spPr>
        <p:txBody>
          <a:bodyPr>
            <a:normAutofit/>
          </a:bodyPr>
          <a:lstStyle/>
          <a:p>
            <a:pPr fontAlgn="auto"/>
            <a:r>
              <a:rPr lang="en-GB" sz="2200" dirty="0"/>
              <a:t>It is a criminal offence under </a:t>
            </a:r>
            <a:r>
              <a:rPr lang="en-GB" sz="2200" b="1" dirty="0"/>
              <a:t>s144 Legal Aid, Sentencing and Punishment of Offenders Act 2012 (LASPOA 2012)</a:t>
            </a:r>
            <a:r>
              <a:rPr lang="en-GB" sz="2200" dirty="0"/>
              <a:t> to squat in residential premises.</a:t>
            </a:r>
          </a:p>
          <a:p>
            <a:pPr fontAlgn="auto"/>
            <a:r>
              <a:rPr lang="en-GB" sz="2200" dirty="0"/>
              <a:t>The penalty is up to six months in jail and/or up to a £5,000 fine. </a:t>
            </a:r>
            <a:r>
              <a:rPr lang="en-GB" sz="2200" u="sng" dirty="0"/>
              <a:t>The question was how this would affect a claim in adverse possession.</a:t>
            </a:r>
          </a:p>
          <a:p>
            <a:pPr fontAlgn="auto"/>
            <a:r>
              <a:rPr lang="en-GB" sz="2200" dirty="0"/>
              <a:t>In </a:t>
            </a:r>
            <a:r>
              <a:rPr lang="en-GB" sz="2200" b="1" i="1" dirty="0"/>
              <a:t>Best v Chief Land Registrar [2015]</a:t>
            </a:r>
            <a:r>
              <a:rPr lang="en-GB" sz="2200" dirty="0"/>
              <a:t>, the court decided that </a:t>
            </a:r>
            <a:r>
              <a:rPr lang="en-GB" sz="2200" b="1" dirty="0"/>
              <a:t>LASPOA 2012</a:t>
            </a:r>
            <a:r>
              <a:rPr lang="en-GB" sz="2200" dirty="0"/>
              <a:t> does not prevent a claim in adverse possession. The purpose of </a:t>
            </a:r>
            <a:r>
              <a:rPr lang="en-GB" sz="2200" b="1" dirty="0"/>
              <a:t>s144 </a:t>
            </a:r>
            <a:r>
              <a:rPr lang="en-GB" sz="2200" dirty="0"/>
              <a:t>was to help those who needed immediate and committed police action to remove squatters from their property, not to affect the law relating to adverse possession. This emphasises further that an owner of land must contest any claim to their title by adverse possession whether the land is registered or unregistered.</a:t>
            </a:r>
          </a:p>
          <a:p>
            <a:endParaRPr lang="en-GB" dirty="0"/>
          </a:p>
        </p:txBody>
      </p:sp>
    </p:spTree>
    <p:extLst>
      <p:ext uri="{BB962C8B-B14F-4D97-AF65-F5344CB8AC3E}">
        <p14:creationId xmlns:p14="http://schemas.microsoft.com/office/powerpoint/2010/main" val="27634923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B2AC461-6ECD-89F6-9650-3CBB18B9F0A9}"/>
              </a:ext>
            </a:extLst>
          </p:cNvPr>
          <p:cNvPicPr>
            <a:picLocks noChangeAspect="1"/>
          </p:cNvPicPr>
          <p:nvPr/>
        </p:nvPicPr>
        <p:blipFill>
          <a:blip r:embed="rId2"/>
          <a:stretch>
            <a:fillRect/>
          </a:stretch>
        </p:blipFill>
        <p:spPr>
          <a:xfrm>
            <a:off x="1298602" y="812093"/>
            <a:ext cx="9009699" cy="5296713"/>
          </a:xfrm>
          <a:prstGeom prst="rect">
            <a:avLst/>
          </a:prstGeom>
        </p:spPr>
      </p:pic>
    </p:spTree>
    <p:extLst>
      <p:ext uri="{BB962C8B-B14F-4D97-AF65-F5344CB8AC3E}">
        <p14:creationId xmlns:p14="http://schemas.microsoft.com/office/powerpoint/2010/main" val="33440639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3DA0168-6401-5862-50C4-7681AFE44E9F}"/>
              </a:ext>
            </a:extLst>
          </p:cNvPr>
          <p:cNvPicPr>
            <a:picLocks noChangeAspect="1"/>
          </p:cNvPicPr>
          <p:nvPr/>
        </p:nvPicPr>
        <p:blipFill>
          <a:blip r:embed="rId2"/>
          <a:stretch>
            <a:fillRect/>
          </a:stretch>
        </p:blipFill>
        <p:spPr>
          <a:xfrm>
            <a:off x="1406178" y="753454"/>
            <a:ext cx="8717415" cy="4968926"/>
          </a:xfrm>
          <a:prstGeom prst="rect">
            <a:avLst/>
          </a:prstGeom>
        </p:spPr>
      </p:pic>
    </p:spTree>
    <p:extLst>
      <p:ext uri="{BB962C8B-B14F-4D97-AF65-F5344CB8AC3E}">
        <p14:creationId xmlns:p14="http://schemas.microsoft.com/office/powerpoint/2010/main" val="24861526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A105686-9ACF-D14D-2970-138F82CAB1B1}"/>
              </a:ext>
            </a:extLst>
          </p:cNvPr>
          <p:cNvPicPr>
            <a:picLocks noChangeAspect="1"/>
          </p:cNvPicPr>
          <p:nvPr/>
        </p:nvPicPr>
        <p:blipFill>
          <a:blip r:embed="rId2"/>
          <a:stretch>
            <a:fillRect/>
          </a:stretch>
        </p:blipFill>
        <p:spPr>
          <a:xfrm>
            <a:off x="1421546" y="819639"/>
            <a:ext cx="8178722" cy="5402203"/>
          </a:xfrm>
          <a:prstGeom prst="rect">
            <a:avLst/>
          </a:prstGeom>
        </p:spPr>
      </p:pic>
    </p:spTree>
    <p:extLst>
      <p:ext uri="{BB962C8B-B14F-4D97-AF65-F5344CB8AC3E}">
        <p14:creationId xmlns:p14="http://schemas.microsoft.com/office/powerpoint/2010/main" val="9543768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994" name="Group 41993">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41995"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41996" name="Straight Connector 41995">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1997" name="Straight Connector 41996">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1998"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999"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0" name="Isosceles Triangle 41999">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1"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2"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3"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4" name="Isosceles Triangle 42003">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C67A4D7-D45A-E885-F8AD-CFE4D7EA5734}"/>
              </a:ext>
            </a:extLst>
          </p:cNvPr>
          <p:cNvSpPr>
            <a:spLocks noGrp="1"/>
          </p:cNvSpPr>
          <p:nvPr>
            <p:ph type="title"/>
          </p:nvPr>
        </p:nvSpPr>
        <p:spPr>
          <a:xfrm>
            <a:off x="985968" y="4473225"/>
            <a:ext cx="8288035" cy="1095059"/>
          </a:xfrm>
        </p:spPr>
        <p:txBody>
          <a:bodyPr vert="horz" lIns="91440" tIns="45720" rIns="91440" bIns="45720" rtlCol="0" anchor="b">
            <a:normAutofit/>
          </a:bodyPr>
          <a:lstStyle/>
          <a:p>
            <a:pPr>
              <a:defRPr/>
            </a:pPr>
            <a:r>
              <a:rPr lang="en-US" sz="4800"/>
              <a:t>Any Questions?</a:t>
            </a:r>
          </a:p>
        </p:txBody>
      </p:sp>
      <p:pic>
        <p:nvPicPr>
          <p:cNvPr id="41989" name="Picture 5" descr="C:\Users\kdeakin\AppData\Local\Microsoft\Windows\Temporary Internet Files\Content.IE5\AAC4HC2U\MP900398831[1].jpg">
            <a:extLst>
              <a:ext uri="{FF2B5EF4-FFF2-40B4-BE49-F238E27FC236}">
                <a16:creationId xmlns:a16="http://schemas.microsoft.com/office/drawing/2014/main" id="{E82C94AF-F414-8A76-57F7-3DAF1DD9091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85965" y="684775"/>
            <a:ext cx="4883927" cy="34920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8" name="Picture 5" descr="C:\Documents and Settings\kdeakin\Local Settings\Temporary Internet Files\Content.IE5\770HT0WR\MC900441902[1].wmf">
            <a:extLst>
              <a:ext uri="{FF2B5EF4-FFF2-40B4-BE49-F238E27FC236}">
                <a16:creationId xmlns:a16="http://schemas.microsoft.com/office/drawing/2014/main" id="{EBA0C059-44B7-4225-AFA2-F5CBD43070CC}"/>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a:xfrm>
            <a:off x="6143993" y="609600"/>
            <a:ext cx="3083476" cy="3642357"/>
          </a:xfrm>
          <a:prstGeom prst="rect">
            <a:avLst/>
          </a:prstGeom>
          <a:noFill/>
        </p:spPr>
      </p:pic>
      <p:sp>
        <p:nvSpPr>
          <p:cNvPr id="4" name="Slide Number Placeholder 3">
            <a:extLst>
              <a:ext uri="{FF2B5EF4-FFF2-40B4-BE49-F238E27FC236}">
                <a16:creationId xmlns:a16="http://schemas.microsoft.com/office/drawing/2014/main" id="{45A79A9C-851B-B0EF-3842-FB7416179C61}"/>
              </a:ext>
            </a:extLst>
          </p:cNvPr>
          <p:cNvSpPr>
            <a:spLocks noGrp="1"/>
          </p:cNvSpPr>
          <p:nvPr>
            <p:ph type="sldNum" sz="quarter" idx="10"/>
          </p:nvPr>
        </p:nvSpPr>
        <p:spPr>
          <a:xfrm>
            <a:off x="8590663" y="6041362"/>
            <a:ext cx="683339" cy="365125"/>
          </a:xfrm>
        </p:spPr>
        <p:txBody>
          <a:bodyPr vert="horz" lIns="91440" tIns="45720" rIns="91440" bIns="45720" rtlCol="0" anchor="ctr">
            <a:norm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defTabSz="914400" eaLnBrk="1" hangingPunct="1">
              <a:spcAft>
                <a:spcPts val="600"/>
              </a:spcAft>
            </a:pPr>
            <a:fld id="{F9793812-3D8C-45AB-BC7C-616AA8B3AC76}" type="slidenum">
              <a:rPr lang="en-US" altLang="en-US">
                <a:solidFill>
                  <a:schemeClr val="accent1"/>
                </a:solidFill>
                <a:latin typeface="+mn-lt"/>
              </a:rPr>
              <a:pPr defTabSz="914400" eaLnBrk="1" hangingPunct="1">
                <a:spcAft>
                  <a:spcPts val="600"/>
                </a:spcAft>
              </a:pPr>
              <a:t>23</a:t>
            </a:fld>
            <a:endParaRPr lang="en-US" altLang="en-US">
              <a:solidFill>
                <a:schemeClr val="accent1"/>
              </a:solidFill>
              <a:latin typeface="+mn-lt"/>
            </a:endParaRPr>
          </a:p>
        </p:txBody>
      </p:sp>
    </p:spTree>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1000</TotalTime>
  <Words>2760</Words>
  <Application>Microsoft Office PowerPoint</Application>
  <PresentationFormat>Widescreen</PresentationFormat>
  <Paragraphs>114</Paragraphs>
  <Slides>23</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Aptos</vt:lpstr>
      <vt:lpstr>Arial</vt:lpstr>
      <vt:lpstr>Trebuchet MS</vt:lpstr>
      <vt:lpstr>Wingdings 3</vt:lpstr>
      <vt:lpstr>Facet</vt:lpstr>
      <vt:lpstr>Property and Conveyancing: Adverse Possession (aka ‘squatter’s rights’)</vt:lpstr>
      <vt:lpstr>Background</vt:lpstr>
      <vt:lpstr>PowerPoint Presentation</vt:lpstr>
      <vt:lpstr>Adverse Possession</vt:lpstr>
      <vt:lpstr>Adverse Possession – fact of possession</vt:lpstr>
      <vt:lpstr>Adverse Possession – intention to possess</vt:lpstr>
      <vt:lpstr>Adverse Possession – possession must be adverse</vt:lpstr>
      <vt:lpstr>Running of Time</vt:lpstr>
      <vt:lpstr>Adverse possession UNREGISTERED LAND</vt:lpstr>
      <vt:lpstr>Effect of not bringing an action within the prescribed period….</vt:lpstr>
      <vt:lpstr>Adverse possession in REGISTERED LAND</vt:lpstr>
      <vt:lpstr>Adverse possession in REGISTERED LAND</vt:lpstr>
      <vt:lpstr>Process of application</vt:lpstr>
      <vt:lpstr>Effect of not bringing an action and rights of third parties in registered land</vt:lpstr>
      <vt:lpstr>Diagram 8.3.2</vt:lpstr>
      <vt:lpstr>Adverse possession and LEASES</vt:lpstr>
      <vt:lpstr>Adverse possession and LEASES</vt:lpstr>
      <vt:lpstr>Adverse possession and the HRA</vt:lpstr>
      <vt:lpstr>S 144 LASPO</vt:lpstr>
      <vt:lpstr>PowerPoint Presentation</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11</cp:revision>
  <dcterms:created xsi:type="dcterms:W3CDTF">2024-02-03T18:13:02Z</dcterms:created>
  <dcterms:modified xsi:type="dcterms:W3CDTF">2025-10-23T10:21:25Z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