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handoutMasterIdLst>
    <p:handoutMasterId r:id="rId24"/>
  </p:handoutMasterIdLst>
  <p:sldIdLst>
    <p:sldId id="256" r:id="rId3"/>
    <p:sldId id="263" r:id="rId4"/>
    <p:sldId id="266" r:id="rId6"/>
    <p:sldId id="264" r:id="rId7"/>
    <p:sldId id="268" r:id="rId8"/>
    <p:sldId id="269" r:id="rId9"/>
    <p:sldId id="271" r:id="rId10"/>
    <p:sldId id="270" r:id="rId11"/>
    <p:sldId id="272" r:id="rId12"/>
    <p:sldId id="273" r:id="rId13"/>
    <p:sldId id="274" r:id="rId14"/>
    <p:sldId id="275" r:id="rId15"/>
    <p:sldId id="277" r:id="rId16"/>
    <p:sldId id="278" r:id="rId17"/>
    <p:sldId id="279" r:id="rId18"/>
    <p:sldId id="280" r:id="rId19"/>
    <p:sldId id="281" r:id="rId20"/>
    <p:sldId id="284" r:id="rId21"/>
    <p:sldId id="282" r:id="rId22"/>
    <p:sldId id="283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>
      <p:cViewPr varScale="1">
        <p:scale>
          <a:sx n="53" d="100"/>
          <a:sy n="53" d="100"/>
        </p:scale>
        <p:origin x="18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7" Type="http://schemas.openxmlformats.org/officeDocument/2006/relationships/tableStyles" Target="tableStyles.xml"/><Relationship Id="rId26" Type="http://schemas.openxmlformats.org/officeDocument/2006/relationships/viewProps" Target="viewProps.xml"/><Relationship Id="rId25" Type="http://schemas.openxmlformats.org/officeDocument/2006/relationships/presProps" Target="presProps.xml"/><Relationship Id="rId24" Type="http://schemas.openxmlformats.org/officeDocument/2006/relationships/handoutMaster" Target="handoutMasters/handoutMaster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6C064A-D61B-4B21-B757-51A9B82445B8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305E07-67EA-4042-A3F6-853A8AD8D20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696000" y="394405"/>
            <a:ext cx="10800000" cy="792000"/>
          </a:xfrm>
        </p:spPr>
        <p:txBody>
          <a:bodyPr lIns="0" tIns="0" rIns="0" bIns="0"/>
          <a:lstStyle>
            <a:lvl1pPr algn="ctr" fontAlgn="base"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  <a:endParaRPr 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12.xml"/><Relationship Id="rId8" Type="http://schemas.openxmlformats.org/officeDocument/2006/relationships/tags" Target="../tags/tag11.xml"/><Relationship Id="rId7" Type="http://schemas.openxmlformats.org/officeDocument/2006/relationships/tags" Target="../tags/tag10.xml"/><Relationship Id="rId6" Type="http://schemas.openxmlformats.org/officeDocument/2006/relationships/tags" Target="../tags/tag9.xml"/><Relationship Id="rId5" Type="http://schemas.openxmlformats.org/officeDocument/2006/relationships/tags" Target="../tags/tag8.xml"/><Relationship Id="rId4" Type="http://schemas.openxmlformats.org/officeDocument/2006/relationships/tags" Target="../tags/tag7.xml"/><Relationship Id="rId3" Type="http://schemas.openxmlformats.org/officeDocument/2006/relationships/image" Target="../media/image1.jpeg"/><Relationship Id="rId2" Type="http://schemas.openxmlformats.org/officeDocument/2006/relationships/tags" Target="../tags/tag6.xml"/><Relationship Id="rId14" Type="http://schemas.openxmlformats.org/officeDocument/2006/relationships/notesSlide" Target="../notesSlides/notesSlide1.xml"/><Relationship Id="rId13" Type="http://schemas.openxmlformats.org/officeDocument/2006/relationships/slideLayout" Target="../slideLayouts/slideLayout12.xml"/><Relationship Id="rId12" Type="http://schemas.openxmlformats.org/officeDocument/2006/relationships/tags" Target="../tags/tag15.xml"/><Relationship Id="rId11" Type="http://schemas.openxmlformats.org/officeDocument/2006/relationships/tags" Target="../tags/tag14.xml"/><Relationship Id="rId10" Type="http://schemas.openxmlformats.org/officeDocument/2006/relationships/tags" Target="../tags/tag13.xml"/><Relationship Id="rId1" Type="http://schemas.openxmlformats.org/officeDocument/2006/relationships/tags" Target="../tags/tag5.xml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tags" Target="../tags/tag23.xml"/><Relationship Id="rId8" Type="http://schemas.openxmlformats.org/officeDocument/2006/relationships/tags" Target="../tags/tag22.xml"/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image" Target="../media/image1.jpeg"/><Relationship Id="rId2" Type="http://schemas.openxmlformats.org/officeDocument/2006/relationships/tags" Target="../tags/tag17.xml"/><Relationship Id="rId14" Type="http://schemas.openxmlformats.org/officeDocument/2006/relationships/notesSlide" Target="../notesSlides/notesSlide2.xml"/><Relationship Id="rId13" Type="http://schemas.openxmlformats.org/officeDocument/2006/relationships/slideLayout" Target="../slideLayouts/slideLayout12.xml"/><Relationship Id="rId12" Type="http://schemas.openxmlformats.org/officeDocument/2006/relationships/tags" Target="../tags/tag26.xml"/><Relationship Id="rId11" Type="http://schemas.openxmlformats.org/officeDocument/2006/relationships/tags" Target="../tags/tag25.xml"/><Relationship Id="rId10" Type="http://schemas.openxmlformats.org/officeDocument/2006/relationships/tags" Target="../tags/tag24.xml"/><Relationship Id="rId1" Type="http://schemas.openxmlformats.org/officeDocument/2006/relationships/tags" Target="../tags/tag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28.xml"/><Relationship Id="rId1" Type="http://schemas.openxmlformats.org/officeDocument/2006/relationships/tags" Target="../tags/tag2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30.xml"/><Relationship Id="rId1" Type="http://schemas.openxmlformats.org/officeDocument/2006/relationships/tags" Target="../tags/tag29.xml"/></Relationships>
</file>

<file path=ppt/slides/_rels/slide6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12.xml"/><Relationship Id="rId4" Type="http://schemas.openxmlformats.org/officeDocument/2006/relationships/tags" Target="../tags/tag34.xml"/><Relationship Id="rId3" Type="http://schemas.openxmlformats.org/officeDocument/2006/relationships/tags" Target="../tags/tag33.xml"/><Relationship Id="rId2" Type="http://schemas.openxmlformats.org/officeDocument/2006/relationships/tags" Target="../tags/tag32.xml"/><Relationship Id="rId1" Type="http://schemas.openxmlformats.org/officeDocument/2006/relationships/tags" Target="../tags/tag3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36.xml"/><Relationship Id="rId1" Type="http://schemas.openxmlformats.org/officeDocument/2006/relationships/tags" Target="../tags/tag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38.xml"/><Relationship Id="rId1" Type="http://schemas.openxmlformats.org/officeDocument/2006/relationships/tags" Target="../tags/tag37.xml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2.xml"/><Relationship Id="rId4" Type="http://schemas.openxmlformats.org/officeDocument/2006/relationships/tags" Target="../tags/tag40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tags" Target="../tags/tag39.xml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tags" Target="../tags/tag42.xml"/><Relationship Id="rId2" Type="http://schemas.openxmlformats.org/officeDocument/2006/relationships/image" Target="../media/image4.png"/><Relationship Id="rId1" Type="http://schemas.openxmlformats.org/officeDocument/2006/relationships/tags" Target="../tags/tag41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tags" Target="../tags/tag44.xml"/><Relationship Id="rId2" Type="http://schemas.openxmlformats.org/officeDocument/2006/relationships/image" Target="../media/image5.png"/><Relationship Id="rId1" Type="http://schemas.openxmlformats.org/officeDocument/2006/relationships/tags" Target="../tags/tag43.xml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tags" Target="../tags/tag46.xml"/><Relationship Id="rId2" Type="http://schemas.openxmlformats.org/officeDocument/2006/relationships/image" Target="../media/image6.png"/><Relationship Id="rId1" Type="http://schemas.openxmlformats.org/officeDocument/2006/relationships/tags" Target="../tags/tag45.xml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2.xml"/><Relationship Id="rId3" Type="http://schemas.openxmlformats.org/officeDocument/2006/relationships/tags" Target="../tags/tag48.xml"/><Relationship Id="rId2" Type="http://schemas.openxmlformats.org/officeDocument/2006/relationships/image" Target="../media/image7.png"/><Relationship Id="rId1" Type="http://schemas.openxmlformats.org/officeDocument/2006/relationships/tags" Target="../tags/tag4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50.xml"/><Relationship Id="rId1" Type="http://schemas.openxmlformats.org/officeDocument/2006/relationships/tags" Target="../tags/tag4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52.xml"/><Relationship Id="rId1" Type="http://schemas.openxmlformats.org/officeDocument/2006/relationships/tags" Target="../tags/tag5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54.xml"/><Relationship Id="rId1" Type="http://schemas.openxmlformats.org/officeDocument/2006/relationships/tags" Target="../tags/tag5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56.xml"/><Relationship Id="rId1" Type="http://schemas.openxmlformats.org/officeDocument/2006/relationships/tags" Target="../tags/tag5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58.xml"/><Relationship Id="rId1" Type="http://schemas.openxmlformats.org/officeDocument/2006/relationships/tags" Target="../tags/tag5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60.xml"/><Relationship Id="rId1" Type="http://schemas.openxmlformats.org/officeDocument/2006/relationships/tags" Target="../tags/tag5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62.xml"/><Relationship Id="rId1" Type="http://schemas.openxmlformats.org/officeDocument/2006/relationships/tags" Target="../tags/tag6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p>
            <a:r>
              <a:rPr lang="en-TH" altLang="en-US"/>
              <a:t>Music Performance Anxiety</a:t>
            </a:r>
            <a:endParaRPr lang="en-TH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p>
            <a:r>
              <a:rPr lang="en-TH" altLang="en-US" i="1">
                <a:solidFill>
                  <a:schemeClr val="accent1">
                    <a:lumMod val="75000"/>
                  </a:schemeClr>
                </a:solidFill>
              </a:rPr>
              <a:t>The impact of social media on music performance anxiety in adolescents.</a:t>
            </a:r>
            <a:endParaRPr lang="en-TH" altLang="en-US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标题 5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5325" y="272833"/>
            <a:ext cx="6946446" cy="986801"/>
          </a:xfrm>
        </p:spPr>
        <p:txBody>
          <a:bodyPr wrap="square" lIns="0" tIns="0" rIns="0" bIns="0" anchor="b" anchorCtr="0">
            <a:normAutofit/>
          </a:bodyPr>
          <a:lstStyle/>
          <a:p>
            <a:pPr algn="l"/>
            <a:r>
              <a:rPr lang="en-US" b="1" spc="0" dirty="0">
                <a:latin typeface="+mj-lt"/>
              </a:rPr>
              <a:t>What will be discussed?</a:t>
            </a:r>
            <a:endParaRPr lang="en-US" b="1" spc="0" dirty="0">
              <a:latin typeface="+mj-lt"/>
            </a:endParaRPr>
          </a:p>
        </p:txBody>
      </p:sp>
      <p:pic>
        <p:nvPicPr>
          <p:cNvPr id="9" name="http://photo-static-api.fotomore.com/creative/vcg/veer/400/new/VCG41N531480994.jpg?uid=386&amp;timestamp=1685070879&amp;sign=638fe59e20d56783b78d4e80af2eb41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l="7049" r="7049"/>
          <a:stretch>
            <a:fillRect/>
          </a:stretch>
        </p:blipFill>
        <p:spPr>
          <a:xfrm>
            <a:off x="7502167" y="0"/>
            <a:ext cx="4714875" cy="6858000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425" h="10800">
                <a:moveTo>
                  <a:pt x="2" y="5375"/>
                </a:moveTo>
                <a:cubicBezTo>
                  <a:pt x="-52" y="3149"/>
                  <a:pt x="1257" y="1045"/>
                  <a:pt x="2815" y="0"/>
                </a:cubicBezTo>
                <a:lnTo>
                  <a:pt x="7425" y="0"/>
                </a:lnTo>
                <a:lnTo>
                  <a:pt x="7425" y="10800"/>
                </a:lnTo>
                <a:lnTo>
                  <a:pt x="2888" y="10800"/>
                </a:lnTo>
                <a:cubicBezTo>
                  <a:pt x="1119" y="9677"/>
                  <a:pt x="-33" y="7429"/>
                  <a:pt x="2" y="5375"/>
                </a:cubicBezTo>
                <a:close/>
              </a:path>
            </a:pathLst>
          </a:custGeom>
          <a:ln w="9525" cap="flat" cmpd="sng" algn="ctr">
            <a:solidFill>
              <a:schemeClr val="dk1">
                <a:lumMod val="40000"/>
                <a:lumOff val="60000"/>
                <a:alpha val="50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pic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1682910" y="1714468"/>
            <a:ext cx="4265137" cy="32529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solidFill>
                  <a:schemeClr val="tx1"/>
                </a:solidFill>
                <a:latin typeface="+mj-lt"/>
                <a:sym typeface="+mn-ea"/>
              </a:rPr>
              <a:t>What is Music Performance Anxiety (MPA)?</a:t>
            </a:r>
            <a:endParaRPr lang="en-US" sz="2000" b="1" dirty="0">
              <a:solidFill>
                <a:schemeClr val="tx1"/>
              </a:solidFill>
              <a:latin typeface="+mj-lt"/>
              <a:sym typeface="+mn-ea"/>
            </a:endParaRPr>
          </a:p>
        </p:txBody>
      </p:sp>
      <p:sp>
        <p:nvSpPr>
          <p:cNvPr id="4" name="椭圆 3"/>
          <p:cNvSpPr/>
          <p:nvPr>
            <p:custDataLst>
              <p:tags r:id="rId5"/>
            </p:custDataLst>
          </p:nvPr>
        </p:nvSpPr>
        <p:spPr>
          <a:xfrm>
            <a:off x="690944" y="1743045"/>
            <a:ext cx="669245" cy="669245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01</a:t>
            </a:r>
            <a:endParaRPr lang="en-US" sz="2000" b="1" dirty="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1683545" y="2924259"/>
            <a:ext cx="4265137" cy="32510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sz="1600" b="1" dirty="0">
                <a:solidFill>
                  <a:schemeClr val="tx1"/>
                </a:solidFill>
                <a:latin typeface="+mj-lt"/>
                <a:sym typeface="+mn-ea"/>
              </a:rPr>
              <a:t>Why MPA and social media?</a:t>
            </a:r>
            <a:endParaRPr lang="en-US" sz="1600" b="1" dirty="0">
              <a:solidFill>
                <a:schemeClr val="tx1"/>
              </a:solidFill>
              <a:latin typeface="+mj-lt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7"/>
            </p:custDataLst>
          </p:nvPr>
        </p:nvSpPr>
        <p:spPr>
          <a:xfrm>
            <a:off x="692215" y="2943311"/>
            <a:ext cx="669245" cy="668847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02</a:t>
            </a:r>
            <a:endParaRPr lang="en-US" sz="2000" b="1" dirty="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8"/>
            </p:custDataLst>
          </p:nvPr>
        </p:nvSpPr>
        <p:spPr>
          <a:xfrm>
            <a:off x="1683545" y="4134051"/>
            <a:ext cx="4265137" cy="32510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sz="1600" b="1" dirty="0">
                <a:solidFill>
                  <a:schemeClr val="tx1"/>
                </a:solidFill>
                <a:latin typeface="+mj-lt"/>
                <a:sym typeface="+mn-ea"/>
              </a:rPr>
              <a:t>Aims and Objectives</a:t>
            </a:r>
            <a:endParaRPr lang="en-US" sz="1600" b="1" dirty="0">
              <a:solidFill>
                <a:schemeClr val="tx1"/>
              </a:solidFill>
              <a:latin typeface="+mj-lt"/>
              <a:sym typeface="+mn-ea"/>
            </a:endParaRPr>
          </a:p>
        </p:txBody>
      </p:sp>
      <p:sp>
        <p:nvSpPr>
          <p:cNvPr id="12" name="椭圆 11"/>
          <p:cNvSpPr/>
          <p:nvPr>
            <p:custDataLst>
              <p:tags r:id="rId9"/>
            </p:custDataLst>
          </p:nvPr>
        </p:nvSpPr>
        <p:spPr>
          <a:xfrm>
            <a:off x="692215" y="4142942"/>
            <a:ext cx="669245" cy="668847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03</a:t>
            </a:r>
            <a:endParaRPr lang="en-US" sz="2000" b="1" dirty="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矩形 13"/>
          <p:cNvSpPr/>
          <p:nvPr>
            <p:custDataLst>
              <p:tags r:id="rId10"/>
            </p:custDataLst>
          </p:nvPr>
        </p:nvSpPr>
        <p:spPr>
          <a:xfrm>
            <a:off x="1683545" y="5343843"/>
            <a:ext cx="4265137" cy="32510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sz="1600" b="1" dirty="0">
                <a:solidFill>
                  <a:schemeClr val="tx1"/>
                </a:solidFill>
                <a:latin typeface="+mj-lt"/>
                <a:sym typeface="+mn-ea"/>
              </a:rPr>
              <a:t>Personal learning outcomes</a:t>
            </a:r>
            <a:endParaRPr lang="en-US" sz="1600" b="1" dirty="0">
              <a:solidFill>
                <a:schemeClr val="tx1"/>
              </a:solidFill>
              <a:latin typeface="+mj-lt"/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1"/>
            </p:custDataLst>
          </p:nvPr>
        </p:nvSpPr>
        <p:spPr>
          <a:xfrm>
            <a:off x="692215" y="5342573"/>
            <a:ext cx="669245" cy="668847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04</a:t>
            </a:r>
            <a:endParaRPr lang="en-US" sz="2000" b="1" dirty="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iming>
    <p:tnLst>
      <p:par>
        <p:cTn id="1" dur="indefinite" restart="never" nodeType="tmRoot"/>
      </p:par>
    </p:tnLst>
    <p:bldLst>
      <p:bldP spid="3" grpId="0"/>
      <p:bldP spid="3" grpId="1"/>
      <p:bldP spid="7" grpId="0"/>
      <p:bldP spid="7" grpId="1"/>
      <p:bldP spid="11" grpId="0"/>
      <p:bldP spid="11" grpId="1"/>
      <p:bldP spid="14" grpId="0"/>
      <p:bldP spid="14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标题 5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5325" y="272833"/>
            <a:ext cx="6946446" cy="986801"/>
          </a:xfrm>
        </p:spPr>
        <p:txBody>
          <a:bodyPr wrap="square" lIns="0" tIns="0" rIns="0" bIns="0" anchor="b" anchorCtr="0">
            <a:normAutofit/>
          </a:bodyPr>
          <a:lstStyle/>
          <a:p>
            <a:pPr algn="l"/>
            <a:r>
              <a:rPr lang="en-US" b="1" spc="0" dirty="0">
                <a:latin typeface="+mj-lt"/>
              </a:rPr>
              <a:t>What will be discussed?</a:t>
            </a:r>
            <a:endParaRPr lang="en-US" b="1" spc="0" dirty="0">
              <a:latin typeface="+mj-lt"/>
            </a:endParaRPr>
          </a:p>
        </p:txBody>
      </p:sp>
      <p:pic>
        <p:nvPicPr>
          <p:cNvPr id="9" name="http://photo-static-api.fotomore.com/creative/vcg/veer/400/new/VCG41N531480994.jpg?uid=386&amp;timestamp=1685070879&amp;sign=638fe59e20d56783b78d4e80af2eb41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l="7049" r="7049"/>
          <a:stretch>
            <a:fillRect/>
          </a:stretch>
        </p:blipFill>
        <p:spPr>
          <a:xfrm>
            <a:off x="7502167" y="0"/>
            <a:ext cx="4714875" cy="6858000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425" h="10800">
                <a:moveTo>
                  <a:pt x="2" y="5375"/>
                </a:moveTo>
                <a:cubicBezTo>
                  <a:pt x="-52" y="3149"/>
                  <a:pt x="1257" y="1045"/>
                  <a:pt x="2815" y="0"/>
                </a:cubicBezTo>
                <a:lnTo>
                  <a:pt x="7425" y="0"/>
                </a:lnTo>
                <a:lnTo>
                  <a:pt x="7425" y="10800"/>
                </a:lnTo>
                <a:lnTo>
                  <a:pt x="2888" y="10800"/>
                </a:lnTo>
                <a:cubicBezTo>
                  <a:pt x="1119" y="9677"/>
                  <a:pt x="-33" y="7429"/>
                  <a:pt x="2" y="5375"/>
                </a:cubicBezTo>
                <a:close/>
              </a:path>
            </a:pathLst>
          </a:custGeom>
          <a:ln w="9525" cap="flat" cmpd="sng" algn="ctr">
            <a:solidFill>
              <a:schemeClr val="dk1">
                <a:lumMod val="40000"/>
                <a:lumOff val="60000"/>
                <a:alpha val="50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pic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1682910" y="1714468"/>
            <a:ext cx="4265137" cy="32529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p>
            <a:pPr indent="0">
              <a:buFont typeface="Wingdings" panose="05000000000000000000" charset="0"/>
              <a:buNone/>
            </a:pPr>
            <a:r>
              <a:rPr lang="en-TH" altLang="en-US" sz="1780" b="1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What methodology and methods were used?</a:t>
            </a:r>
            <a:endParaRPr lang="en-TH" altLang="en-US" sz="1780" b="1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</p:txBody>
      </p:sp>
      <p:sp>
        <p:nvSpPr>
          <p:cNvPr id="4" name="椭圆 3"/>
          <p:cNvSpPr/>
          <p:nvPr>
            <p:custDataLst>
              <p:tags r:id="rId5"/>
            </p:custDataLst>
          </p:nvPr>
        </p:nvSpPr>
        <p:spPr>
          <a:xfrm>
            <a:off x="690944" y="1743045"/>
            <a:ext cx="669245" cy="669245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0</a:t>
            </a:r>
            <a:r>
              <a:rPr lang="en-TH" alt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5</a:t>
            </a:r>
            <a:endParaRPr lang="en-TH" altLang="en-US" sz="2000" b="1" dirty="0">
              <a:solidFill>
                <a:schemeClr val="lt1">
                  <a:lumMod val="100000"/>
                </a:schemeClr>
              </a:solidFill>
              <a:latin typeface="+mn-lt"/>
              <a:sym typeface="+mn-lt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1683385" y="2943225"/>
            <a:ext cx="3514725" cy="32512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p>
            <a:pPr indent="0">
              <a:buFont typeface="Wingdings" panose="05000000000000000000" charset="0"/>
              <a:buNone/>
            </a:pPr>
            <a:r>
              <a:rPr lang="en-TH" altLang="en-US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Findings and Analysis</a:t>
            </a:r>
            <a:endParaRPr lang="en-TH" altLang="en-US" sz="1600" b="1" dirty="0">
              <a:solidFill>
                <a:schemeClr val="tx1">
                  <a:lumMod val="95000"/>
                  <a:lumOff val="5000"/>
                </a:schemeClr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7"/>
            </p:custDataLst>
          </p:nvPr>
        </p:nvSpPr>
        <p:spPr>
          <a:xfrm>
            <a:off x="692215" y="2943311"/>
            <a:ext cx="669245" cy="668847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0</a:t>
            </a:r>
            <a:r>
              <a:rPr lang="en-TH" alt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6</a:t>
            </a:r>
            <a:endParaRPr lang="en-TH" altLang="en-US" sz="2000" b="1" dirty="0">
              <a:solidFill>
                <a:schemeClr val="lt1">
                  <a:lumMod val="100000"/>
                </a:schemeClr>
              </a:solidFill>
              <a:latin typeface="+mn-lt"/>
              <a:sym typeface="+mn-lt"/>
            </a:endParaRPr>
          </a:p>
        </p:txBody>
      </p:sp>
      <p:sp>
        <p:nvSpPr>
          <p:cNvPr id="11" name="矩形 10"/>
          <p:cNvSpPr/>
          <p:nvPr>
            <p:custDataLst>
              <p:tags r:id="rId8"/>
            </p:custDataLst>
          </p:nvPr>
        </p:nvSpPr>
        <p:spPr>
          <a:xfrm>
            <a:off x="1683545" y="4134051"/>
            <a:ext cx="4265137" cy="32510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p>
            <a:pPr indent="0">
              <a:buFont typeface="Wingdings" panose="05000000000000000000" charset="0"/>
              <a:buNone/>
            </a:pPr>
            <a:r>
              <a:rPr lang="en-TH" altLang="en-US" sz="1600" b="1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Ethics</a:t>
            </a:r>
            <a:endParaRPr lang="en-TH" altLang="en-US" sz="1600" b="1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</p:txBody>
      </p:sp>
      <p:sp>
        <p:nvSpPr>
          <p:cNvPr id="12" name="椭圆 11"/>
          <p:cNvSpPr/>
          <p:nvPr>
            <p:custDataLst>
              <p:tags r:id="rId9"/>
            </p:custDataLst>
          </p:nvPr>
        </p:nvSpPr>
        <p:spPr>
          <a:xfrm>
            <a:off x="692215" y="4142942"/>
            <a:ext cx="669245" cy="668847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0</a:t>
            </a:r>
            <a:r>
              <a:rPr lang="en-TH" alt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7</a:t>
            </a:r>
            <a:endParaRPr lang="en-TH" altLang="en-US" sz="2000" b="1" dirty="0">
              <a:solidFill>
                <a:schemeClr val="lt1">
                  <a:lumMod val="100000"/>
                </a:schemeClr>
              </a:solidFill>
              <a:latin typeface="+mn-lt"/>
              <a:sym typeface="+mn-lt"/>
            </a:endParaRPr>
          </a:p>
        </p:txBody>
      </p:sp>
      <p:sp>
        <p:nvSpPr>
          <p:cNvPr id="14" name="矩形 13"/>
          <p:cNvSpPr/>
          <p:nvPr>
            <p:custDataLst>
              <p:tags r:id="rId10"/>
            </p:custDataLst>
          </p:nvPr>
        </p:nvSpPr>
        <p:spPr>
          <a:xfrm>
            <a:off x="1683545" y="5446078"/>
            <a:ext cx="4265137" cy="32510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p>
            <a:pPr>
              <a:spcBef>
                <a:spcPct val="0"/>
              </a:spcBef>
              <a:spcAft>
                <a:spcPct val="0"/>
              </a:spcAft>
            </a:pPr>
            <a:endParaRPr lang="en-TH" altLang="en-US" sz="1600" b="1" dirty="0">
              <a:solidFill>
                <a:schemeClr val="tx1"/>
              </a:solidFill>
              <a:latin typeface="+mj-lt"/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1"/>
            </p:custDataLst>
          </p:nvPr>
        </p:nvSpPr>
        <p:spPr>
          <a:xfrm>
            <a:off x="692215" y="5342573"/>
            <a:ext cx="669245" cy="668847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0</a:t>
            </a:r>
            <a:r>
              <a:rPr lang="en-TH" altLang="en-US" sz="2000" b="1" dirty="0">
                <a:solidFill>
                  <a:schemeClr val="lt1">
                    <a:lumMod val="100000"/>
                  </a:schemeClr>
                </a:solidFill>
                <a:latin typeface="+mn-lt"/>
                <a:sym typeface="+mn-lt"/>
              </a:rPr>
              <a:t>8</a:t>
            </a:r>
            <a:endParaRPr lang="en-TH" altLang="en-US" sz="2000" b="1" dirty="0">
              <a:solidFill>
                <a:schemeClr val="lt1">
                  <a:lumMod val="100000"/>
                </a:schemeClr>
              </a:solidFill>
              <a:latin typeface="+mn-lt"/>
              <a:sym typeface="+mn-lt"/>
            </a:endParaRPr>
          </a:p>
        </p:txBody>
      </p:sp>
      <p:sp>
        <p:nvSpPr>
          <p:cNvPr id="20" name="Text Box 19"/>
          <p:cNvSpPr txBox="1"/>
          <p:nvPr/>
        </p:nvSpPr>
        <p:spPr>
          <a:xfrm>
            <a:off x="1553845" y="5446395"/>
            <a:ext cx="406400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TH" altLang="en-US" sz="1600" b="1"/>
              <a:t>Conclusion and Recommendations</a:t>
            </a:r>
            <a:endParaRPr lang="en-TH" altLang="en-US" sz="1600" b="1"/>
          </a:p>
        </p:txBody>
      </p:sp>
    </p:spTree>
    <p:custDataLst>
      <p:tags r:id="rId12"/>
    </p:custDataLst>
  </p:cSld>
  <p:clrMapOvr>
    <a:masterClrMapping/>
  </p:clrMapOvr>
  <p:timing>
    <p:tnLst>
      <p:par>
        <p:cTn id="1" dur="indefinite" restart="never" nodeType="tmRoot"/>
      </p:par>
    </p:tnLst>
    <p:bldLst>
      <p:bldP spid="3" grpId="0"/>
      <p:bldP spid="3" grpId="1"/>
      <p:bldP spid="7" grpId="0"/>
      <p:bldP spid="7" grpId="1"/>
      <p:bldP spid="11" grpId="0"/>
      <p:bldP spid="11" grpId="1"/>
      <p:bldP spid="14" grpId="0"/>
      <p:bldP spid="1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5960" y="971550"/>
            <a:ext cx="10800080" cy="1080135"/>
          </a:xfrm>
        </p:spPr>
        <p:txBody>
          <a:bodyPr/>
          <a:p>
            <a:r>
              <a:rPr lang="en-TH" altLang="en-US" b="1">
                <a:solidFill>
                  <a:schemeClr val="accent1">
                    <a:lumMod val="75000"/>
                  </a:schemeClr>
                </a:solidFill>
              </a:rPr>
              <a:t>WHAT IS MUSIC PERFORMANCE ANXIETY?</a:t>
            </a:r>
            <a:endParaRPr lang="en-TH" altLang="en-US" b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1391920" y="2820670"/>
            <a:ext cx="9756775" cy="3212465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noAutofit/>
          </a:bodyPr>
          <a:p>
            <a:pPr algn="just">
              <a:lnSpc>
                <a:spcPct val="150000"/>
              </a:lnSpc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en-US" sz="1600">
                <a:latin typeface="Arial" panose="020B0604020202020204" pitchFamily="34" charset="0"/>
                <a:cs typeface="Arial" panose="020B0604020202020204" pitchFamily="34" charset="0"/>
              </a:rPr>
              <a:t>Music performance anxiety (MPA) is characterized by intense fear or a noticeable decline in performance quality during public appearances, which exceeds what would be expected based on the musician’s training, preparation, or level of skill (Salmon, 1990).</a:t>
            </a:r>
            <a:endParaRPr lang="en-US" alt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 b="1">
                <a:solidFill>
                  <a:schemeClr val="accent1">
                    <a:lumMod val="75000"/>
                  </a:schemeClr>
                </a:solidFill>
              </a:rPr>
              <a:t>Context for research</a:t>
            </a:r>
            <a:endParaRPr lang="en-TH" altLang="en-US" b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1605915" y="1577975"/>
            <a:ext cx="8994775" cy="42183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en-US" alt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H" altLang="en-US"/>
              <a:t>Adolescents experiencing Music Performance Anxiety</a:t>
            </a:r>
            <a:endParaRPr lang="en-TH" alt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H" altLang="en-US"/>
              <a:t>Increase in mobile and social media usage</a:t>
            </a:r>
            <a:endParaRPr lang="en-TH" alt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H" altLang="en-US"/>
              <a:t>An increase in Mental Health challenges </a:t>
            </a:r>
            <a:endParaRPr lang="en-TH" alt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H" altLang="en-US"/>
              <a:t>Gap in research</a:t>
            </a:r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TH" altLang="en-US"/>
          </a:p>
          <a:p>
            <a:r>
              <a:rPr lang="en-US" altLang="en-US" b="1">
                <a:solidFill>
                  <a:schemeClr val="accent1">
                    <a:lumMod val="50000"/>
                  </a:schemeClr>
                </a:solidFill>
              </a:rPr>
              <a:t>Adolescence</a:t>
            </a:r>
            <a:r>
              <a:rPr lang="en-US" altLang="en-US"/>
              <a:t> is a period marked by profound transitions, including hormonal and physical development, shifting social dynamics and significant changes in brain structure and cognitive functioning (Blakemore, 2019)</a:t>
            </a:r>
            <a:endParaRPr lang="en-US" altLang="en-US"/>
          </a:p>
          <a:p>
            <a:endParaRPr lang="en-US" altLang="en-US"/>
          </a:p>
          <a:p>
            <a:r>
              <a:rPr lang="en-US" altLang="en-US">
                <a:sym typeface="+mn-ea"/>
              </a:rPr>
              <a:t>Hall and Liu (2022) share that there is an increase in mobile and </a:t>
            </a:r>
            <a:r>
              <a:rPr lang="en-US" altLang="en-US" b="1">
                <a:solidFill>
                  <a:schemeClr val="accent1">
                    <a:lumMod val="50000"/>
                  </a:schemeClr>
                </a:solidFill>
                <a:sym typeface="+mn-ea"/>
              </a:rPr>
              <a:t>social media usage</a:t>
            </a:r>
            <a:r>
              <a:rPr lang="en-US" altLang="en-US">
                <a:sym typeface="+mn-ea"/>
              </a:rPr>
              <a:t> and a decline in face to face communication.</a:t>
            </a:r>
            <a:endParaRPr lang="en-TH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标题 6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b="1" spc="0">
                <a:latin typeface="+mj-lt"/>
              </a:rPr>
              <a:t>C</a:t>
            </a:r>
            <a:r>
              <a:rPr lang="en-TH" altLang="en-US" b="1" spc="0">
                <a:latin typeface="+mj-lt"/>
              </a:rPr>
              <a:t>ontext for research </a:t>
            </a:r>
            <a:endParaRPr lang="en-TH" altLang="en-US" b="1" spc="0">
              <a:latin typeface="+mj-lt"/>
            </a:endParaRPr>
          </a:p>
        </p:txBody>
      </p:sp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1460500" y="2427605"/>
            <a:ext cx="9472930" cy="321754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p>
            <a:pPr marL="285750" indent="-285750">
              <a:buFont typeface="Wingdings" panose="05000000000000000000" charset="0"/>
              <a:buChar char="v"/>
            </a:pPr>
            <a:r>
              <a:rPr lang="en-US" altLang="en-US" sz="1600">
                <a:sym typeface="+mn-ea"/>
              </a:rPr>
              <a:t>To explore adolescents’ lived experiences of music performance anxiety</a:t>
            </a:r>
            <a:r>
              <a:rPr lang="en-TH" altLang="en-US" sz="1600">
                <a:sym typeface="+mn-ea"/>
              </a:rPr>
              <a:t>.</a:t>
            </a:r>
            <a:endParaRPr lang="en-US" altLang="en-US" sz="1600">
              <a:sym typeface="+mn-ea"/>
            </a:endParaRPr>
          </a:p>
          <a:p>
            <a:pPr indent="0">
              <a:buFont typeface="Wingdings" panose="05000000000000000000" charset="0"/>
              <a:buNone/>
            </a:pPr>
            <a:endParaRPr lang="en-US" altLang="en-US" sz="1600"/>
          </a:p>
          <a:p>
            <a:pPr marL="285750" indent="-285750">
              <a:buFont typeface="Wingdings" panose="05000000000000000000" charset="0"/>
              <a:buChar char="v"/>
            </a:pPr>
            <a:r>
              <a:rPr lang="en-US" altLang="en-US" sz="1600">
                <a:sym typeface="+mn-ea"/>
              </a:rPr>
              <a:t>To investigate adolescents’ perceptions of how social media influences their music performance experiences</a:t>
            </a:r>
            <a:r>
              <a:rPr lang="en-TH" altLang="en-US" sz="1600">
                <a:sym typeface="+mn-ea"/>
              </a:rPr>
              <a:t>.</a:t>
            </a:r>
            <a:endParaRPr lang="en-US" altLang="en-US" sz="1600">
              <a:sym typeface="+mn-ea"/>
            </a:endParaRPr>
          </a:p>
          <a:p>
            <a:pPr indent="0">
              <a:buFont typeface="Wingdings" panose="05000000000000000000" charset="0"/>
              <a:buNone/>
            </a:pPr>
            <a:endParaRPr lang="en-US" altLang="en-US" sz="1600"/>
          </a:p>
          <a:p>
            <a:pPr marL="285750" indent="-285750">
              <a:buFont typeface="Wingdings" panose="05000000000000000000" charset="0"/>
              <a:buChar char="v"/>
            </a:pPr>
            <a:r>
              <a:rPr lang="en-US" altLang="en-US" sz="1600">
                <a:sym typeface="+mn-ea"/>
              </a:rPr>
              <a:t>To examine the relationship between social media usage patterns and the severity of music performance anxiety in adolescent musicians.</a:t>
            </a:r>
            <a:endParaRPr lang="en-US" altLang="en-US" sz="1600">
              <a:sym typeface="+mn-ea"/>
            </a:endParaRPr>
          </a:p>
          <a:p>
            <a:pPr indent="0">
              <a:buFont typeface="Wingdings" panose="05000000000000000000" charset="0"/>
              <a:buNone/>
            </a:pPr>
            <a:endParaRPr lang="en-US" altLang="en-US" sz="1600"/>
          </a:p>
          <a:p>
            <a:pPr marL="285750" indent="-285750">
              <a:buFont typeface="Wingdings" panose="05000000000000000000" charset="0"/>
              <a:buChar char="v"/>
            </a:pPr>
            <a:r>
              <a:rPr lang="en-US" altLang="en-US" sz="1600">
                <a:sym typeface="+mn-ea"/>
              </a:rPr>
              <a:t>To identify specific aspects of social media engagement that may exacerbate o</a:t>
            </a:r>
            <a:r>
              <a:rPr lang="en-TH" altLang="en-US" sz="1600">
                <a:sym typeface="+mn-ea"/>
              </a:rPr>
              <a:t>r</a:t>
            </a:r>
            <a:r>
              <a:rPr lang="en-US" altLang="en-US" sz="1600">
                <a:sym typeface="+mn-ea"/>
              </a:rPr>
              <a:t> alleviate music performance anxiety.</a:t>
            </a:r>
            <a:endParaRPr lang="en-US" altLang="en-US" sz="1600" dirty="0">
              <a:solidFill>
                <a:srgbClr val="000000"/>
              </a:solidFill>
              <a:latin typeface="+mn-lt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460500" y="1967548"/>
            <a:ext cx="9474200" cy="349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TH" altLang="en-US" sz="2000" b="1" dirty="0">
                <a:solidFill>
                  <a:schemeClr val="accent1">
                    <a:lumMod val="75000"/>
                  </a:schemeClr>
                </a:solidFill>
                <a:latin typeface="+mj-lt"/>
                <a:sym typeface="+mn-ea"/>
              </a:rPr>
              <a:t>AIMS AND OBJECTIVES</a:t>
            </a:r>
            <a:endParaRPr lang="en-TH" altLang="en-US" sz="2000" b="1" dirty="0">
              <a:solidFill>
                <a:schemeClr val="accent1">
                  <a:lumMod val="75000"/>
                </a:schemeClr>
              </a:solidFill>
              <a:latin typeface="+mj-lt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 b="1"/>
              <a:t>Methodology and Methods</a:t>
            </a:r>
            <a:endParaRPr lang="en-TH" altLang="en-US" b="1"/>
          </a:p>
        </p:txBody>
      </p:sp>
      <p:sp>
        <p:nvSpPr>
          <p:cNvPr id="3" name="Text Box 2"/>
          <p:cNvSpPr txBox="1"/>
          <p:nvPr/>
        </p:nvSpPr>
        <p:spPr>
          <a:xfrm>
            <a:off x="2015490" y="1659890"/>
            <a:ext cx="8406130" cy="43160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TH" altLang="en-US"/>
              <a:t>A</a:t>
            </a:r>
            <a:r>
              <a:rPr lang="en-US" altLang="en-US"/>
              <a:t> phenomenological approach is centred around the individual undergoing the phenomenon, usually referred to as the “lived experience” (Connelly 2010).</a:t>
            </a:r>
            <a:endParaRPr lang="en-US" altLang="en-US"/>
          </a:p>
          <a:p>
            <a:endParaRPr lang="en-US" altLang="en-US"/>
          </a:p>
          <a:p>
            <a:endParaRPr lang="en-US" altLang="en-US" b="1"/>
          </a:p>
          <a:p>
            <a:r>
              <a:rPr lang="en-TH" altLang="en-US" b="1"/>
              <a:t>MIXED METHODS</a:t>
            </a:r>
            <a:endParaRPr lang="en-TH" altLang="en-US" b="1"/>
          </a:p>
          <a:p>
            <a:endParaRPr lang="en-TH" altLang="en-US" b="1"/>
          </a:p>
          <a:p>
            <a:r>
              <a:rPr lang="en-TH" altLang="en-US"/>
              <a:t>Quantitative and Qualitative data were analyzed</a:t>
            </a:r>
            <a:endParaRPr lang="en-TH" altLang="en-US" b="1"/>
          </a:p>
          <a:p>
            <a:endParaRPr lang="en-TH" altLang="en-US" b="1"/>
          </a:p>
          <a:p>
            <a:pPr marL="285750" indent="-285750">
              <a:buFont typeface="Wingdings" panose="05000000000000000000" charset="0"/>
              <a:buChar char="Ø"/>
            </a:pPr>
            <a:r>
              <a:rPr lang="en-TH" altLang="en-US"/>
              <a:t>A convergent parallel approach</a:t>
            </a:r>
            <a:endParaRPr lang="en-TH" altLang="en-US" b="1"/>
          </a:p>
          <a:p>
            <a:endParaRPr lang="en-TH" altLang="en-US" b="1"/>
          </a:p>
          <a:p>
            <a:endParaRPr lang="en-TH" altLang="en-US"/>
          </a:p>
          <a:p>
            <a:endParaRPr lang="en-TH" altLang="en-US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 b="1"/>
              <a:t>Methodology and Methods</a:t>
            </a:r>
            <a:endParaRPr lang="en-TH" altLang="en-US" b="1"/>
          </a:p>
        </p:txBody>
      </p:sp>
      <p:sp>
        <p:nvSpPr>
          <p:cNvPr id="3" name="Text Box 2"/>
          <p:cNvSpPr txBox="1"/>
          <p:nvPr/>
        </p:nvSpPr>
        <p:spPr>
          <a:xfrm>
            <a:off x="1870710" y="1551940"/>
            <a:ext cx="8450580" cy="443738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TH" altLang="en-US" b="1"/>
              <a:t>METHODS</a:t>
            </a:r>
            <a:endParaRPr lang="en-TH" altLang="en-US" b="1"/>
          </a:p>
          <a:p>
            <a:endParaRPr lang="en-TH" altLang="en-US" b="1"/>
          </a:p>
          <a:p>
            <a:r>
              <a:rPr lang="en-TH" altLang="en-US" b="1"/>
              <a:t>Quantitative </a:t>
            </a:r>
            <a:endParaRPr lang="en-TH" altLang="en-US" b="1"/>
          </a:p>
          <a:p>
            <a:endParaRPr lang="en-TH" altLang="en-US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H" altLang="en-US"/>
              <a:t>Likert-scale using the KMPAI Scoring Form</a:t>
            </a:r>
            <a:endParaRPr lang="en-TH" altLang="en-US"/>
          </a:p>
          <a:p>
            <a:endParaRPr lang="en-TH" altLang="en-US" b="1"/>
          </a:p>
          <a:p>
            <a:r>
              <a:rPr lang="en-TH" altLang="en-US" b="1"/>
              <a:t>Qualitative </a:t>
            </a:r>
            <a:endParaRPr lang="en-TH" altLang="en-US" b="1"/>
          </a:p>
          <a:p>
            <a:endParaRPr lang="en-US" alt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H" altLang="en-US"/>
              <a:t>Two Focus Groups</a:t>
            </a:r>
            <a:endParaRPr lang="en-TH" altLang="en-US"/>
          </a:p>
          <a:p>
            <a:endParaRPr lang="en-TH" altLang="en-US"/>
          </a:p>
          <a:p>
            <a:endParaRPr lang="en-TH" altLang="en-US"/>
          </a:p>
          <a:p>
            <a:r>
              <a:rPr lang="en-TH" altLang="en-US" b="1"/>
              <a:t>Sampling </a:t>
            </a:r>
            <a:endParaRPr lang="en-TH" altLang="en-US" b="1"/>
          </a:p>
          <a:p>
            <a:endParaRPr lang="en-TH" altLang="en-US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H" altLang="en-US"/>
              <a:t>Purpose Sampling </a:t>
            </a:r>
            <a:endParaRPr lang="en-TH" alt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H" altLang="en-US"/>
              <a:t>Convenience Sampling </a:t>
            </a:r>
            <a:endParaRPr lang="en-TH" altLang="en-US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 b="1"/>
              <a:t>FINDINGS</a:t>
            </a:r>
            <a:endParaRPr lang="en-TH" altLang="en-US" b="1"/>
          </a:p>
        </p:txBody>
      </p:sp>
      <p:sp>
        <p:nvSpPr>
          <p:cNvPr id="3" name="Text Box 2"/>
          <p:cNvSpPr txBox="1"/>
          <p:nvPr/>
        </p:nvSpPr>
        <p:spPr>
          <a:xfrm>
            <a:off x="2038985" y="1466850"/>
            <a:ext cx="8739505" cy="411988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en-US"/>
          </a:p>
        </p:txBody>
      </p:sp>
      <p:pic>
        <p:nvPicPr>
          <p:cNvPr id="-2147482622" name="Picture 1" descr="IMG_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960" y="1759585"/>
            <a:ext cx="5817235" cy="39173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-2147482621" name="Picture 2" descr="IMG_2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7695" y="1759585"/>
            <a:ext cx="5808345" cy="382714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/>
      </p:par>
    </p:tnLst>
    <p:bldLst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br>
              <a:rPr lang="en-TH" altLang="en-US" b="1"/>
            </a:br>
            <a:r>
              <a:rPr lang="en-TH" altLang="en-US" b="1"/>
              <a:t>FINDINGS</a:t>
            </a:r>
            <a:br>
              <a:rPr lang="en-TH" altLang="en-US" b="1"/>
            </a:br>
            <a:endParaRPr lang="en-TH" altLang="en-US" b="1"/>
          </a:p>
        </p:txBody>
      </p:sp>
      <p:sp>
        <p:nvSpPr>
          <p:cNvPr id="3" name="Text Box 2"/>
          <p:cNvSpPr txBox="1"/>
          <p:nvPr/>
        </p:nvSpPr>
        <p:spPr>
          <a:xfrm>
            <a:off x="2401570" y="1452245"/>
            <a:ext cx="7713980" cy="465328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en-TH" altLang="en-US"/>
          </a:p>
          <a:p>
            <a:endParaRPr lang="en-TH" altLang="en-US"/>
          </a:p>
        </p:txBody>
      </p:sp>
      <p:pic>
        <p:nvPicPr>
          <p:cNvPr id="8" name="Picture 7" descr="IMG_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4975" y="1451610"/>
            <a:ext cx="6229350" cy="4526280"/>
          </a:xfrm>
          <a:prstGeom prst="rect">
            <a:avLst/>
          </a:prstGeom>
          <a:noFill/>
          <a:ln>
            <a:noFill/>
          </a:ln>
        </p:spPr>
      </p:pic>
    </p:spTree>
    <p:custDataLst>
      <p:tags r:id="rId3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/>
              <a:t>FINDINGS</a:t>
            </a:r>
            <a:endParaRPr lang="en-TH" altLang="en-US"/>
          </a:p>
        </p:txBody>
      </p:sp>
      <p:sp>
        <p:nvSpPr>
          <p:cNvPr id="3" name="Text Box 2"/>
          <p:cNvSpPr txBox="1"/>
          <p:nvPr/>
        </p:nvSpPr>
        <p:spPr>
          <a:xfrm>
            <a:off x="2941955" y="1394460"/>
            <a:ext cx="6127115" cy="401764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en-US"/>
          </a:p>
        </p:txBody>
      </p:sp>
      <p:pic>
        <p:nvPicPr>
          <p:cNvPr id="10" name="Picture 5" descr="IMG_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0815" y="1394460"/>
            <a:ext cx="6899275" cy="4555490"/>
          </a:xfrm>
          <a:prstGeom prst="rect">
            <a:avLst/>
          </a:prstGeom>
          <a:noFill/>
          <a:ln>
            <a:noFill/>
          </a:ln>
        </p:spPr>
      </p:pic>
    </p:spTree>
    <p:custDataLst>
      <p:tags r:id="rId3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/>
              <a:t>FINDINGS </a:t>
            </a:r>
            <a:endParaRPr lang="en-TH" altLang="en-US"/>
          </a:p>
        </p:txBody>
      </p:sp>
      <p:sp>
        <p:nvSpPr>
          <p:cNvPr id="3" name="Text Box 2"/>
          <p:cNvSpPr txBox="1"/>
          <p:nvPr/>
        </p:nvSpPr>
        <p:spPr>
          <a:xfrm>
            <a:off x="3487420" y="1935480"/>
            <a:ext cx="5866765" cy="31813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en-US"/>
          </a:p>
        </p:txBody>
      </p:sp>
      <p:pic>
        <p:nvPicPr>
          <p:cNvPr id="4" name="Picture 9" descr="IMG_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295" y="1525270"/>
            <a:ext cx="6172200" cy="4254500"/>
          </a:xfrm>
          <a:prstGeom prst="rect">
            <a:avLst/>
          </a:prstGeom>
          <a:noFill/>
          <a:ln>
            <a:noFill/>
          </a:ln>
        </p:spPr>
      </p:pic>
    </p:spTree>
    <p:custDataLst>
      <p:tags r:id="rId3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 b="1"/>
              <a:t>FINDINGS</a:t>
            </a:r>
            <a:endParaRPr lang="en-TH" altLang="en-US" b="1"/>
          </a:p>
        </p:txBody>
      </p:sp>
      <p:sp>
        <p:nvSpPr>
          <p:cNvPr id="3" name="Text Box 2"/>
          <p:cNvSpPr txBox="1"/>
          <p:nvPr/>
        </p:nvSpPr>
        <p:spPr>
          <a:xfrm>
            <a:off x="3140710" y="1186815"/>
            <a:ext cx="6530975" cy="48602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en-US"/>
          </a:p>
        </p:txBody>
      </p:sp>
      <p:pic>
        <p:nvPicPr>
          <p:cNvPr id="12" name="Picture 12" descr="IMG_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710" y="1116965"/>
            <a:ext cx="6363970" cy="493014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3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 b="1"/>
              <a:t>ANALYSIS</a:t>
            </a:r>
            <a:endParaRPr lang="en-TH" altLang="en-US" b="1"/>
          </a:p>
        </p:txBody>
      </p:sp>
      <p:sp>
        <p:nvSpPr>
          <p:cNvPr id="3" name="Text Box 2"/>
          <p:cNvSpPr txBox="1"/>
          <p:nvPr/>
        </p:nvSpPr>
        <p:spPr>
          <a:xfrm>
            <a:off x="2249805" y="1437005"/>
            <a:ext cx="7873365" cy="476758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TH" altLang="en-US" b="1">
                <a:solidFill>
                  <a:schemeClr val="accent1">
                    <a:lumMod val="75000"/>
                  </a:schemeClr>
                </a:solidFill>
              </a:rPr>
              <a:t>ADOLESCENT MENTAL HEALTH IN THE DIGITAL AGE:</a:t>
            </a:r>
            <a:endParaRPr lang="en-TH" altLang="en-US" b="1">
              <a:solidFill>
                <a:schemeClr val="accent1">
                  <a:lumMod val="75000"/>
                </a:schemeClr>
              </a:solidFill>
            </a:endParaRPr>
          </a:p>
          <a:p>
            <a:endParaRPr lang="en-TH" altLang="en-US" b="1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TH" altLang="en-US">
                <a:solidFill>
                  <a:schemeClr val="accent1">
                    <a:lumMod val="50000"/>
                  </a:schemeClr>
                </a:solidFill>
              </a:rPr>
              <a:t>PREVIOUS RESEARCH REVEAL:</a:t>
            </a:r>
            <a:endParaRPr lang="en-TH" altLang="en-US">
              <a:solidFill>
                <a:schemeClr val="accent1">
                  <a:lumMod val="50000"/>
                </a:schemeClr>
              </a:solidFill>
            </a:endParaRPr>
          </a:p>
          <a:p>
            <a:endParaRPr lang="en-TH" altLang="en-US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charset="0"/>
              <a:buChar char="v"/>
            </a:pPr>
            <a:r>
              <a:rPr lang="en-TH" altLang="en-US"/>
              <a:t>Robinson and Smith (2020) focus on serious mental health risk like depression and self harm.</a:t>
            </a:r>
            <a:endParaRPr lang="en-TH" altLang="en-US"/>
          </a:p>
          <a:p>
            <a:pPr indent="0">
              <a:buFont typeface="Wingdings" panose="05000000000000000000" charset="0"/>
              <a:buNone/>
            </a:pPr>
            <a:endParaRPr lang="en-TH" altLang="en-US"/>
          </a:p>
          <a:p>
            <a:pPr marL="285750" indent="-285750">
              <a:buFont typeface="Wingdings" panose="05000000000000000000" charset="0"/>
              <a:buChar char="v"/>
            </a:pPr>
            <a:r>
              <a:rPr lang="en-TH" altLang="en-US"/>
              <a:t>Katella (2024) cites authoritatvie warnings (U.S Surgeion General, APA), reinforcing that concerns are intensifying at high levels.</a:t>
            </a:r>
            <a:endParaRPr lang="en-TH" altLang="en-US"/>
          </a:p>
          <a:p>
            <a:pPr marL="285750" indent="-285750">
              <a:buFont typeface="Wingdings" panose="05000000000000000000" charset="0"/>
              <a:buChar char="v"/>
            </a:pPr>
            <a:endParaRPr lang="en-TH" altLang="en-US"/>
          </a:p>
          <a:p>
            <a:pPr marL="285750" indent="-285750">
              <a:buFont typeface="Wingdings" panose="05000000000000000000" charset="0"/>
              <a:buChar char="v"/>
            </a:pPr>
            <a:r>
              <a:rPr lang="en-TH" altLang="en-US"/>
              <a:t>Valkenburg et al. (2022) highlight the inconsistency in findings, ranging from weak to substantials, even deleterious effects.</a:t>
            </a:r>
            <a:endParaRPr lang="en-TH" altLang="en-US"/>
          </a:p>
          <a:p>
            <a:pPr marL="285750" indent="-285750">
              <a:buFont typeface="Wingdings" panose="05000000000000000000" charset="0"/>
              <a:buChar char="v"/>
            </a:pPr>
            <a:endParaRPr lang="en-TH" altLang="en-US"/>
          </a:p>
          <a:p>
            <a:pPr marL="285750" indent="-285750">
              <a:buFont typeface="Wingdings" panose="05000000000000000000" charset="0"/>
              <a:buChar char="v"/>
            </a:pPr>
            <a:r>
              <a:rPr lang="en-TH" altLang="en-US"/>
              <a:t>However, positive potential have been recognised by Vaingankar et al. (2022) and Katella (2024)</a:t>
            </a:r>
            <a:endParaRPr lang="en-TH" altLang="en-US"/>
          </a:p>
          <a:p>
            <a:endParaRPr lang="en-TH" altLang="en-US"/>
          </a:p>
        </p:txBody>
      </p:sp>
    </p:spTree>
    <p:custDataLst>
      <p:tags r:id="rId2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 b="1"/>
              <a:t>ANALYSIS</a:t>
            </a:r>
            <a:endParaRPr lang="en-TH" altLang="en-US" b="1"/>
          </a:p>
        </p:txBody>
      </p:sp>
      <p:sp>
        <p:nvSpPr>
          <p:cNvPr id="3" name="Text Box 2"/>
          <p:cNvSpPr txBox="1"/>
          <p:nvPr/>
        </p:nvSpPr>
        <p:spPr>
          <a:xfrm>
            <a:off x="2109470" y="1609725"/>
            <a:ext cx="8190230" cy="43503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en-TH" altLang="en-US"/>
          </a:p>
          <a:p>
            <a:endParaRPr lang="en-TH" altLang="en-US"/>
          </a:p>
          <a:p>
            <a:pPr algn="ctr"/>
            <a:r>
              <a:rPr lang="en-TH" altLang="en-US" b="1">
                <a:solidFill>
                  <a:schemeClr val="accent1">
                    <a:lumMod val="75000"/>
                  </a:schemeClr>
                </a:solidFill>
              </a:rPr>
              <a:t>WHAT IS THE IMPACT OF SOCIAL MEDIA ON MUSIC PERFORMANCE ANXIETY IN ADOLESCENTS?</a:t>
            </a:r>
            <a:endParaRPr lang="en-TH" altLang="en-US" b="1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en-TH" altLang="en-US" b="1">
              <a:solidFill>
                <a:schemeClr val="accent1">
                  <a:lumMod val="75000"/>
                </a:schemeClr>
              </a:solidFill>
            </a:endParaRPr>
          </a:p>
          <a:p>
            <a:pPr algn="just"/>
            <a:endParaRPr lang="en-TH" altLang="en-US"/>
          </a:p>
          <a:p>
            <a:r>
              <a:rPr lang="en-TH" altLang="en-US"/>
              <a:t>Social media amplifies music performance anxiety in adolescents by increasing self-evaluation, social comparison, and discomfort with public visibility.</a:t>
            </a:r>
            <a:endParaRPr lang="en-TH" altLang="en-US"/>
          </a:p>
        </p:txBody>
      </p:sp>
    </p:spTree>
    <p:custDataLst>
      <p:tags r:id="rId2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 b="1">
                <a:solidFill>
                  <a:schemeClr val="accent1">
                    <a:lumMod val="75000"/>
                  </a:schemeClr>
                </a:solidFill>
              </a:rPr>
              <a:t>ETHICS</a:t>
            </a:r>
            <a:endParaRPr lang="en-TH" altLang="en-US" b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2162175" y="2144395"/>
            <a:ext cx="8219440" cy="45954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285750" indent="-285750">
              <a:buFont typeface="Arial" panose="020B0604020202020204" pitchFamily="34" charset="0"/>
              <a:buChar char="•"/>
            </a:pPr>
            <a:r>
              <a:rPr lang="en-TH" altLang="en-US"/>
              <a:t>Ethical approval was sought and received from UWTSD Ethics approval committee.</a:t>
            </a:r>
            <a:endParaRPr lang="en-TH" alt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TH" alt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TH" altLang="en-US"/>
              <a:t>Certificate of Good Character was received from the Trinidad and Tobago Police Service.</a:t>
            </a:r>
            <a:endParaRPr lang="en-TH" alt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TH" alt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TH" altLang="en-US"/>
          </a:p>
        </p:txBody>
      </p:sp>
    </p:spTree>
    <p:custDataLst>
      <p:tags r:id="rId2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 b="1">
                <a:solidFill>
                  <a:schemeClr val="accent1">
                    <a:lumMod val="75000"/>
                  </a:schemeClr>
                </a:solidFill>
              </a:rPr>
              <a:t>CONCLUSION AND RECOMMENATIONS</a:t>
            </a:r>
            <a:endParaRPr lang="en-TH" altLang="en-US" b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2059305" y="1624965"/>
            <a:ext cx="8318500" cy="40341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285750" indent="-285750">
              <a:buFont typeface="Wingdings" panose="05000000000000000000" charset="0"/>
              <a:buChar char="Ø"/>
            </a:pPr>
            <a:r>
              <a:rPr lang="en-TH" altLang="en-US"/>
              <a:t>MPA affected a significant majority of participants.</a:t>
            </a:r>
            <a:endParaRPr lang="en-TH" altLang="en-US"/>
          </a:p>
          <a:p>
            <a:pPr marL="285750" indent="-285750">
              <a:buFont typeface="Wingdings" panose="05000000000000000000" charset="0"/>
              <a:buChar char="Ø"/>
            </a:pPr>
            <a:endParaRPr lang="en-TH" altLang="en-US"/>
          </a:p>
          <a:p>
            <a:pPr marL="285750" indent="-285750">
              <a:buFont typeface="Wingdings" panose="05000000000000000000" charset="0"/>
              <a:buChar char="Ø"/>
            </a:pPr>
            <a:r>
              <a:rPr lang="en-TH" altLang="en-US"/>
              <a:t>There is scope for a larger study focused on coping strategies for MPA in adolescents.</a:t>
            </a:r>
            <a:endParaRPr lang="en-TH" altLang="en-US"/>
          </a:p>
        </p:txBody>
      </p:sp>
    </p:spTree>
    <p:custDataLst>
      <p:tags r:id="rId2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Text Box 2"/>
          <p:cNvSpPr txBox="1"/>
          <p:nvPr/>
        </p:nvSpPr>
        <p:spPr>
          <a:xfrm>
            <a:off x="1628775" y="1422400"/>
            <a:ext cx="9069705" cy="46374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en-TH" altLang="en-US"/>
          </a:p>
          <a:p>
            <a:endParaRPr lang="en-TH" altLang="en-US"/>
          </a:p>
          <a:p>
            <a:endParaRPr lang="en-TH" altLang="en-US"/>
          </a:p>
          <a:p>
            <a:endParaRPr lang="en-TH" altLang="en-US"/>
          </a:p>
          <a:p>
            <a:endParaRPr lang="en-TH" altLang="en-US"/>
          </a:p>
          <a:p>
            <a:endParaRPr lang="en-TH" altLang="en-US"/>
          </a:p>
          <a:p>
            <a:pPr algn="ctr"/>
            <a:r>
              <a:rPr lang="en-TH" altLang="en-US" sz="4000" b="1" i="1">
                <a:solidFill>
                  <a:schemeClr val="accent1">
                    <a:lumMod val="75000"/>
                  </a:schemeClr>
                </a:solidFill>
              </a:rPr>
              <a:t>THANK YOU FOR YOUR TIME</a:t>
            </a:r>
            <a:endParaRPr lang="en-TH" altLang="en-US" sz="40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 b="1"/>
              <a:t>REFERENCE LIST</a:t>
            </a:r>
            <a:endParaRPr lang="en-TH" altLang="en-US" b="1"/>
          </a:p>
        </p:txBody>
      </p:sp>
      <p:sp>
        <p:nvSpPr>
          <p:cNvPr id="3" name="Text Box 2"/>
          <p:cNvSpPr txBox="1"/>
          <p:nvPr/>
        </p:nvSpPr>
        <p:spPr>
          <a:xfrm>
            <a:off x="1676400" y="1494790"/>
            <a:ext cx="8926195" cy="482727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/>
              <a:t>Blakemore, S.J., 2019. Adolescence and mental health. The Lancet, 393(10185), pp.2030–2031.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Connelly, L.M., 2010. What is phenomenology? Medsurg Nursing, 19(2), p.127.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Hall, J.A. and Liu, D., 2022. Social media use, social displacement, and well-being. Current Opinion in Psychology, 46, p.101339.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Katella, K., 2024. How social media affects your teen’s mental health: A parent’s guide. Yale Medicine, [online] 8. Available at: https://www.yalemedicine.org/news/how-social-media-affects-your-teens-mental-health [Accessed </a:t>
            </a:r>
            <a:r>
              <a:rPr lang="en-TH" altLang="en-US"/>
              <a:t>27 July. </a:t>
            </a:r>
            <a:r>
              <a:rPr lang="en-US" altLang="en-US"/>
              <a:t>2025].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Robinson, L. and Smith, M., 2020. Social media and mental health. HelpGuide.org. [online] Available at: https://www.helpguide.org/articles/mental-health/social-media-and-mental-health.htm [Accessed </a:t>
            </a:r>
            <a:r>
              <a:rPr lang="en-TH" altLang="en-US"/>
              <a:t>27 July</a:t>
            </a:r>
            <a:r>
              <a:rPr lang="en-US" altLang="en-US"/>
              <a:t>. 2025].</a:t>
            </a:r>
            <a:endParaRPr lang="en-US" altLang="en-US"/>
          </a:p>
          <a:p>
            <a:endParaRPr lang="en-US" altLang="en-US"/>
          </a:p>
          <a:p>
            <a:endParaRPr lang="en-US"/>
          </a:p>
        </p:txBody>
      </p:sp>
    </p:spTree>
    <p:custDataLst>
      <p:tags r:id="rId2"/>
    </p:custData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TH" altLang="en-US" b="1"/>
              <a:t>REFERENCE LIST</a:t>
            </a:r>
            <a:endParaRPr lang="en-TH" altLang="en-US" b="1"/>
          </a:p>
        </p:txBody>
      </p:sp>
      <p:sp>
        <p:nvSpPr>
          <p:cNvPr id="3" name="Text Box 2"/>
          <p:cNvSpPr txBox="1"/>
          <p:nvPr/>
        </p:nvSpPr>
        <p:spPr>
          <a:xfrm>
            <a:off x="2105025" y="1409065"/>
            <a:ext cx="8103870" cy="44792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/>
              <a:t>Salmon, P.G., 1990. A psychological perspective on musical performance anxiety: A review of the literature. Medical Problems of Performing Artists, 5(1), pp.2–11.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Vaingankar, J.A., Van Dam, R.M., Samari, E., Chang, S., Seow, E., Chua, Y.C., Luo, N., Verma, S. and Subramaniam, M., 2022. Social media–driven routes to positive mental health among youth: Qualitative enquiry and concept mapping study. JMIR Pediatrics and Parenting, 5(1), p.e32758.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Valkenburg, P.M., Meier, A. and Beyens, I., 2022. Social media use and its impact on adolescent mental health: An umbrella review of the evidence. Current Opinion in Psychology, 44, pp.58–68.</a:t>
            </a:r>
            <a:endParaRPr lang="en-US" altLang="en-US"/>
          </a:p>
          <a:p>
            <a:endParaRPr lang="en-US" altLang="en-US"/>
          </a:p>
          <a:p>
            <a:endParaRPr lang="en-US"/>
          </a:p>
        </p:txBody>
      </p:sp>
    </p:spTree>
    <p:custDataLst>
      <p:tags r:id="rId2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TEMPLATE_CATEGORY" val="custom"/>
  <p:tag name="KSO_WM_UNIT_LAYERLEVEL" val="1"/>
  <p:tag name="KSO_WM_TAG_VERSION" val="3.0"/>
  <p:tag name="KSO_WM_BEAUTIFY_FLAG" val="#wm#"/>
  <p:tag name="KSO_WM_TEMPLATE_INDEX" val="20238255"/>
  <p:tag name="KSO_WM_UNIT_ID" val="custom20238255_1*a*1"/>
  <p:tag name="KSO_WM_UNIT_TEXT_FILL_FORE_SCHEMECOLOR_INDEX" val="13"/>
  <p:tag name="KSO_WM_UNIT_TEXT_FILL_TYPE" val="1"/>
  <p:tag name="KSO_WM_UNIT_USESOURCEFORMAT_APPLY" val="1"/>
  <p:tag name="KSO_WM_UNIT_PRESET_TEXT" val="Your title here"/>
</p:tagLst>
</file>

<file path=ppt/tags/tag6.xml><?xml version="1.0" encoding="utf-8"?>
<p:tagLst xmlns:p="http://schemas.openxmlformats.org/presentationml/2006/main">
  <p:tag name="KSO_WM_UNIT_VALUE" val="1904*1309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custom20238255_1*d*1"/>
  <p:tag name="KSO_WM_TEMPLATE_CATEGORY" val="custom"/>
  <p:tag name="KSO_WM_TEMPLATE_INDEX" val="20238255"/>
  <p:tag name="KSO_WM_UNIT_LAYERLEVEL" val="1"/>
  <p:tag name="KSO_WM_TAG_VERSION" val="3.0"/>
  <p:tag name="KSO_WM_BEAUTIFY_FLAG" val="#wm#"/>
  <p:tag name="KSO_WM_DIAGRAM_GROUP_CODE" val="l1-1"/>
  <p:tag name="KSO_WM_UNIT_LINE_FORE_SCHEMECOLOR_INDEX" val="13"/>
  <p:tag name="KSO_WM_UNIT_LINE_FILL_TYPE" val="2"/>
  <p:tag name="KSO_WM_UNIT_USESOURCEFORMAT_APPLY" val="1"/>
</p:tagLst>
</file>

<file path=ppt/tags/tag7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7926_3*l_h_a*1_1_1"/>
  <p:tag name="KSO_WM_TEMPLATE_CATEGORY" val="diagram"/>
  <p:tag name="KSO_WM_TEMPLATE_INDEX" val="20237926"/>
  <p:tag name="KSO_WM_UNIT_LAYERLEVEL" val="1_1_1"/>
  <p:tag name="KSO_WM_TAG_VERSION" val="3.0"/>
  <p:tag name="KSO_WM_UNIT_PRESET_TEXT" val="Title"/>
  <p:tag name="KSO_WM_UNIT_TEXT_FILL_FORE_SCHEMECOLOR_INDEX" val="1"/>
  <p:tag name="KSO_WM_UNIT_TEXT_FILL_TYPE" val="1"/>
  <p:tag name="KSO_WM_UNIT_USESOURCEFORMAT_APPLY" val="1"/>
</p:tagLst>
</file>

<file path=ppt/tags/tag8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7926_3*l_h_i*1_1_1"/>
  <p:tag name="KSO_WM_TEMPLATE_CATEGORY" val="diagram"/>
  <p:tag name="KSO_WM_TEMPLATE_INDEX" val="20237926"/>
  <p:tag name="KSO_WM_UNIT_LAYERLEVEL" val="1_1_1"/>
  <p:tag name="KSO_WM_TAG_VERSION" val="3.0"/>
  <p:tag name="KSO_WM_BEAUTIFY_FLAG" val="#wm#"/>
  <p:tag name="KSO_WM_UNIT_PRESET_TEXT" val="01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USESOURCEFORMAT_APPLY" val="1"/>
</p:tagLst>
</file>

<file path=ppt/tags/tag9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7926_3*l_h_a*1_2_1"/>
  <p:tag name="KSO_WM_TEMPLATE_CATEGORY" val="diagram"/>
  <p:tag name="KSO_WM_TEMPLATE_INDEX" val="20237926"/>
  <p:tag name="KSO_WM_UNIT_LAYERLEVEL" val="1_1_1"/>
  <p:tag name="KSO_WM_TAG_VERSION" val="3.0"/>
  <p:tag name="KSO_WM_UNIT_PRESET_TEXT" val="Title"/>
  <p:tag name="KSO_WM_UNIT_TEXT_FILL_FORE_SCHEMECOLOR_INDEX" val="1"/>
  <p:tag name="KSO_WM_UNIT_TEXT_FILL_TYPE" val="1"/>
  <p:tag name="KSO_WM_UNIT_USESOURCEFORMAT_APPLY" val="1"/>
</p:tagLst>
</file>

<file path=ppt/tags/tag10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2_1"/>
  <p:tag name="KSO_WM_UNIT_ID" val="diagram20237926_3*l_h_i*1_2_1"/>
  <p:tag name="KSO_WM_TEMPLATE_CATEGORY" val="diagram"/>
  <p:tag name="KSO_WM_TEMPLATE_INDEX" val="20237926"/>
  <p:tag name="KSO_WM_UNIT_LAYERLEVEL" val="1_1_1"/>
  <p:tag name="KSO_WM_TAG_VERSION" val="3.0"/>
  <p:tag name="KSO_WM_BEAUTIFY_FLAG" val="#wm#"/>
  <p:tag name="KSO_WM_UNIT_PRESET_TEXT" val="02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USESOURCEFORMAT_APPLY" val="1"/>
</p:tagLst>
</file>

<file path=ppt/tags/tag11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7926_3*l_h_a*1_3_1"/>
  <p:tag name="KSO_WM_TEMPLATE_CATEGORY" val="diagram"/>
  <p:tag name="KSO_WM_TEMPLATE_INDEX" val="20237926"/>
  <p:tag name="KSO_WM_UNIT_LAYERLEVEL" val="1_1_1"/>
  <p:tag name="KSO_WM_TAG_VERSION" val="3.0"/>
  <p:tag name="KSO_WM_UNIT_PRESET_TEXT" val="Title"/>
  <p:tag name="KSO_WM_UNIT_TEXT_FILL_FORE_SCHEMECOLOR_INDEX" val="1"/>
  <p:tag name="KSO_WM_UNIT_TEXT_FILL_TYPE" val="1"/>
  <p:tag name="KSO_WM_UNIT_USESOURCEFORMAT_APPLY" val="1"/>
</p:tagLst>
</file>

<file path=ppt/tags/tag12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3_1"/>
  <p:tag name="KSO_WM_UNIT_ID" val="diagram20237926_3*l_h_i*1_3_1"/>
  <p:tag name="KSO_WM_TEMPLATE_CATEGORY" val="diagram"/>
  <p:tag name="KSO_WM_TEMPLATE_INDEX" val="20237926"/>
  <p:tag name="KSO_WM_UNIT_LAYERLEVEL" val="1_1_1"/>
  <p:tag name="KSO_WM_TAG_VERSION" val="3.0"/>
  <p:tag name="KSO_WM_BEAUTIFY_FLAG" val="#wm#"/>
  <p:tag name="KSO_WM_UNIT_PRESET_TEXT" val="03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USESOURCEFORMAT_APPLY" val="1"/>
</p:tagLst>
</file>

<file path=ppt/tags/tag13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7926_3*l_h_a*1_4_1"/>
  <p:tag name="KSO_WM_TEMPLATE_CATEGORY" val="diagram"/>
  <p:tag name="KSO_WM_TEMPLATE_INDEX" val="20237926"/>
  <p:tag name="KSO_WM_UNIT_LAYERLEVEL" val="1_1_1"/>
  <p:tag name="KSO_WM_TAG_VERSION" val="3.0"/>
  <p:tag name="KSO_WM_UNIT_PRESET_TEXT" val="Title"/>
  <p:tag name="KSO_WM_UNIT_TEXT_FILL_FORE_SCHEMECOLOR_INDEX" val="1"/>
  <p:tag name="KSO_WM_UNIT_TEXT_FILL_TYPE" val="1"/>
  <p:tag name="KSO_WM_UNIT_USESOURCEFORMAT_APPLY" val="1"/>
</p:tagLst>
</file>

<file path=ppt/tags/tag14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4_1"/>
  <p:tag name="KSO_WM_UNIT_ID" val="diagram20237926_3*l_h_i*1_4_1"/>
  <p:tag name="KSO_WM_TEMPLATE_CATEGORY" val="diagram"/>
  <p:tag name="KSO_WM_TEMPLATE_INDEX" val="20237926"/>
  <p:tag name="KSO_WM_UNIT_LAYERLEVEL" val="1_1_1"/>
  <p:tag name="KSO_WM_TAG_VERSION" val="3.0"/>
  <p:tag name="KSO_WM_BEAUTIFY_FLAG" val="#wm#"/>
  <p:tag name="KSO_WM_UNIT_PRESET_TEXT" val="04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USESOURCEFORMAT_APPLY" val="1"/>
</p:tagLst>
</file>

<file path=ppt/tags/tag15.xml><?xml version="1.0" encoding="utf-8"?>
<p:tagLst xmlns:p="http://schemas.openxmlformats.org/presentationml/2006/main">
  <p:tag name="KSO_WM_TEMPLATE_MASTER_TYPE" val="0"/>
  <p:tag name="KSO_WM_TEMPLATE_COLOR_TYPE" val="0"/>
  <p:tag name="KSO_WM_BEAUTIFY_FLAG" val="#wm#"/>
  <p:tag name="KSO_WM_TEMPLATE_CATEGORY" val="custom"/>
  <p:tag name="KSO_WM_SLIDE_TYPE" val="text"/>
  <p:tag name="KSO_WM_SLIDE_SUBTYPE" val="picTxt"/>
  <p:tag name="KSO_WM_SLIDE_SIZE" val="413.271*363.279"/>
  <p:tag name="KSO_WM_SLIDE_POSITION" val="54.7646*136.56"/>
  <p:tag name="KSO_WM_SLIDE_LAYOUT" val="a_d_l"/>
  <p:tag name="KSO_WM_SLIDE_LAYOUT_CNT" val="1_1_1"/>
  <p:tag name="KSO_WM_SPECIAL_SOURCE" val="bdnull"/>
  <p:tag name="KSO_WM_DIAGRAM_GROUP_CODE" val="l1-1"/>
  <p:tag name="KSO_WM_SLIDE_DIAGTYPE" val="l"/>
  <p:tag name="KSO_WM_TEMPLATE_INDEX" val="20238255"/>
  <p:tag name="KSO_WM_TEMPLATE_SUBCATEGORY" val="0"/>
  <p:tag name="KSO_WM_SLIDE_INDEX" val="1"/>
  <p:tag name="KSO_WM_TAG_VERSION" val="3.0"/>
  <p:tag name="KSO_WM_SLIDE_ID" val="custom20238255_1"/>
  <p:tag name="KSO_WM_SLIDE_ITEM_CNT" val="3"/>
</p:tagLst>
</file>

<file path=ppt/tags/tag1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TEMPLATE_CATEGORY" val="custom"/>
  <p:tag name="KSO_WM_UNIT_LAYERLEVEL" val="1"/>
  <p:tag name="KSO_WM_TAG_VERSION" val="3.0"/>
  <p:tag name="KSO_WM_BEAUTIFY_FLAG" val="#wm#"/>
  <p:tag name="KSO_WM_TEMPLATE_INDEX" val="20238255"/>
  <p:tag name="KSO_WM_UNIT_ID" val="custom20238255_1*a*1"/>
  <p:tag name="KSO_WM_UNIT_TEXT_FILL_FORE_SCHEMECOLOR_INDEX" val="13"/>
  <p:tag name="KSO_WM_UNIT_TEXT_FILL_TYPE" val="1"/>
  <p:tag name="KSO_WM_UNIT_USESOURCEFORMAT_APPLY" val="1"/>
  <p:tag name="KSO_WM_UNIT_PRESET_TEXT" val="Your title here"/>
</p:tagLst>
</file>

<file path=ppt/tags/tag17.xml><?xml version="1.0" encoding="utf-8"?>
<p:tagLst xmlns:p="http://schemas.openxmlformats.org/presentationml/2006/main">
  <p:tag name="KSO_WM_UNIT_VALUE" val="1904*1309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custom20238255_1*d*1"/>
  <p:tag name="KSO_WM_TEMPLATE_CATEGORY" val="custom"/>
  <p:tag name="KSO_WM_TEMPLATE_INDEX" val="20238255"/>
  <p:tag name="KSO_WM_UNIT_LAYERLEVEL" val="1"/>
  <p:tag name="KSO_WM_TAG_VERSION" val="3.0"/>
  <p:tag name="KSO_WM_BEAUTIFY_FLAG" val="#wm#"/>
  <p:tag name="KSO_WM_DIAGRAM_GROUP_CODE" val="l1-1"/>
  <p:tag name="KSO_WM_UNIT_LINE_FORE_SCHEMECOLOR_INDEX" val="13"/>
  <p:tag name="KSO_WM_UNIT_LINE_FILL_TYPE" val="2"/>
  <p:tag name="KSO_WM_UNIT_USESOURCEFORMAT_APPLY" val="1"/>
</p:tagLst>
</file>

<file path=ppt/tags/tag18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7926_3*l_h_a*1_1_1"/>
  <p:tag name="KSO_WM_TEMPLATE_CATEGORY" val="diagram"/>
  <p:tag name="KSO_WM_TEMPLATE_INDEX" val="20237926"/>
  <p:tag name="KSO_WM_UNIT_LAYERLEVEL" val="1_1_1"/>
  <p:tag name="KSO_WM_TAG_VERSION" val="3.0"/>
  <p:tag name="KSO_WM_UNIT_PRESET_TEXT" val="Title"/>
  <p:tag name="KSO_WM_UNIT_TEXT_FILL_FORE_SCHEMECOLOR_INDEX" val="1"/>
  <p:tag name="KSO_WM_UNIT_TEXT_FILL_TYPE" val="1"/>
  <p:tag name="KSO_WM_UNIT_USESOURCEFORMAT_APPLY" val="1"/>
</p:tagLst>
</file>

<file path=ppt/tags/tag19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7926_3*l_h_i*1_1_1"/>
  <p:tag name="KSO_WM_TEMPLATE_CATEGORY" val="diagram"/>
  <p:tag name="KSO_WM_TEMPLATE_INDEX" val="20237926"/>
  <p:tag name="KSO_WM_UNIT_LAYERLEVEL" val="1_1_1"/>
  <p:tag name="KSO_WM_TAG_VERSION" val="3.0"/>
  <p:tag name="KSO_WM_BEAUTIFY_FLAG" val="#wm#"/>
  <p:tag name="KSO_WM_UNIT_PRESET_TEXT" val="01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USESOURCEFORMAT_APPLY" val="1"/>
</p:tagLst>
</file>

<file path=ppt/tags/tag20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7926_3*l_h_a*1_2_1"/>
  <p:tag name="KSO_WM_TEMPLATE_CATEGORY" val="diagram"/>
  <p:tag name="KSO_WM_TEMPLATE_INDEX" val="20237926"/>
  <p:tag name="KSO_WM_UNIT_LAYERLEVEL" val="1_1_1"/>
  <p:tag name="KSO_WM_TAG_VERSION" val="3.0"/>
  <p:tag name="KSO_WM_UNIT_PRESET_TEXT" val="Title"/>
  <p:tag name="KSO_WM_UNIT_TEXT_FILL_FORE_SCHEMECOLOR_INDEX" val="1"/>
  <p:tag name="KSO_WM_UNIT_TEXT_FILL_TYPE" val="1"/>
  <p:tag name="KSO_WM_UNIT_USESOURCEFORMAT_APPLY" val="1"/>
</p:tagLst>
</file>

<file path=ppt/tags/tag21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2_1"/>
  <p:tag name="KSO_WM_UNIT_ID" val="diagram20237926_3*l_h_i*1_2_1"/>
  <p:tag name="KSO_WM_TEMPLATE_CATEGORY" val="diagram"/>
  <p:tag name="KSO_WM_TEMPLATE_INDEX" val="20237926"/>
  <p:tag name="KSO_WM_UNIT_LAYERLEVEL" val="1_1_1"/>
  <p:tag name="KSO_WM_TAG_VERSION" val="3.0"/>
  <p:tag name="KSO_WM_BEAUTIFY_FLAG" val="#wm#"/>
  <p:tag name="KSO_WM_UNIT_PRESET_TEXT" val="02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USESOURCEFORMAT_APPLY" val="1"/>
</p:tagLst>
</file>

<file path=ppt/tags/tag22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7926_3*l_h_a*1_3_1"/>
  <p:tag name="KSO_WM_TEMPLATE_CATEGORY" val="diagram"/>
  <p:tag name="KSO_WM_TEMPLATE_INDEX" val="20237926"/>
  <p:tag name="KSO_WM_UNIT_LAYERLEVEL" val="1_1_1"/>
  <p:tag name="KSO_WM_TAG_VERSION" val="3.0"/>
  <p:tag name="KSO_WM_UNIT_PRESET_TEXT" val="Title"/>
  <p:tag name="KSO_WM_UNIT_TEXT_FILL_FORE_SCHEMECOLOR_INDEX" val="1"/>
  <p:tag name="KSO_WM_UNIT_TEXT_FILL_TYPE" val="1"/>
  <p:tag name="KSO_WM_UNIT_USESOURCEFORMAT_APPLY" val="1"/>
</p:tagLst>
</file>

<file path=ppt/tags/tag23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3_1"/>
  <p:tag name="KSO_WM_UNIT_ID" val="diagram20237926_3*l_h_i*1_3_1"/>
  <p:tag name="KSO_WM_TEMPLATE_CATEGORY" val="diagram"/>
  <p:tag name="KSO_WM_TEMPLATE_INDEX" val="20237926"/>
  <p:tag name="KSO_WM_UNIT_LAYERLEVEL" val="1_1_1"/>
  <p:tag name="KSO_WM_TAG_VERSION" val="3.0"/>
  <p:tag name="KSO_WM_BEAUTIFY_FLAG" val="#wm#"/>
  <p:tag name="KSO_WM_UNIT_PRESET_TEXT" val="03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USESOURCEFORMAT_APPLY" val="1"/>
</p:tagLst>
</file>

<file path=ppt/tags/tag24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7926_3*l_h_a*1_4_1"/>
  <p:tag name="KSO_WM_TEMPLATE_CATEGORY" val="diagram"/>
  <p:tag name="KSO_WM_TEMPLATE_INDEX" val="20237926"/>
  <p:tag name="KSO_WM_UNIT_LAYERLEVEL" val="1_1_1"/>
  <p:tag name="KSO_WM_TAG_VERSION" val="3.0"/>
  <p:tag name="KSO_WM_UNIT_PRESET_TEXT" val="Title"/>
  <p:tag name="KSO_WM_UNIT_TEXT_FILL_FORE_SCHEMECOLOR_INDEX" val="1"/>
  <p:tag name="KSO_WM_UNIT_TEXT_FILL_TYPE" val="1"/>
  <p:tag name="KSO_WM_UNIT_USESOURCEFORMAT_APPLY" val="1"/>
</p:tagLst>
</file>

<file path=ppt/tags/tag25.xml><?xml version="1.0" encoding="utf-8"?>
<p:tagLst xmlns:p="http://schemas.openxmlformats.org/presentationml/2006/main">
  <p:tag name="KSO_WM_UNIT_TEXT_FILL_FORE_SCHEMECOLOR_INDEX_BRIGHTNESS" val="0.15"/>
  <p:tag name="KSO_WM_DIAGRAM_MAX_ITEMCNT" val="4"/>
  <p:tag name="KSO_WM_DIAGRAM_MIN_ITEMCNT" val="2"/>
  <p:tag name="KSO_WM_DIAGRAM_VIRTUALLY_FRAME" val="{&quot;height&quot;:364.9480285644531,&quot;left&quot;:54.40503937007874,&quot;top&quot;:134.9262219382459,&quot;width&quot;:413.995118110236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4_1"/>
  <p:tag name="KSO_WM_UNIT_ID" val="diagram20237926_3*l_h_i*1_4_1"/>
  <p:tag name="KSO_WM_TEMPLATE_CATEGORY" val="diagram"/>
  <p:tag name="KSO_WM_TEMPLATE_INDEX" val="20237926"/>
  <p:tag name="KSO_WM_UNIT_LAYERLEVEL" val="1_1_1"/>
  <p:tag name="KSO_WM_TAG_VERSION" val="3.0"/>
  <p:tag name="KSO_WM_BEAUTIFY_FLAG" val="#wm#"/>
  <p:tag name="KSO_WM_UNIT_PRESET_TEXT" val="04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USESOURCEFORMAT_APPLY" val="1"/>
</p:tagLst>
</file>

<file path=ppt/tags/tag26.xml><?xml version="1.0" encoding="utf-8"?>
<p:tagLst xmlns:p="http://schemas.openxmlformats.org/presentationml/2006/main">
  <p:tag name="KSO_WM_TEMPLATE_MASTER_TYPE" val="0"/>
  <p:tag name="KSO_WM_TEMPLATE_COLOR_TYPE" val="0"/>
  <p:tag name="KSO_WM_BEAUTIFY_FLAG" val="#wm#"/>
  <p:tag name="KSO_WM_TEMPLATE_CATEGORY" val="custom"/>
  <p:tag name="KSO_WM_SLIDE_TYPE" val="text"/>
  <p:tag name="KSO_WM_SLIDE_SUBTYPE" val="picTxt"/>
  <p:tag name="KSO_WM_SLIDE_SIZE" val="413.271*363.279"/>
  <p:tag name="KSO_WM_SLIDE_POSITION" val="54.7646*136.56"/>
  <p:tag name="KSO_WM_SLIDE_LAYOUT" val="a_d_l"/>
  <p:tag name="KSO_WM_SLIDE_LAYOUT_CNT" val="1_1_1"/>
  <p:tag name="KSO_WM_SPECIAL_SOURCE" val="bdnull"/>
  <p:tag name="KSO_WM_DIAGRAM_GROUP_CODE" val="l1-1"/>
  <p:tag name="KSO_WM_SLIDE_DIAGTYPE" val="l"/>
  <p:tag name="KSO_WM_TEMPLATE_INDEX" val="20238255"/>
  <p:tag name="KSO_WM_TEMPLATE_SUBCATEGORY" val="0"/>
  <p:tag name="KSO_WM_SLIDE_INDEX" val="1"/>
  <p:tag name="KSO_WM_TAG_VERSION" val="3.0"/>
  <p:tag name="KSO_WM_SLIDE_ID" val="custom20238255_1"/>
  <p:tag name="KSO_WM_SLIDE_ITEM_CNT" val="3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8.xml><?xml version="1.0" encoding="utf-8"?>
<p:tagLst xmlns:p="http://schemas.openxmlformats.org/presentationml/2006/main">
  <p:tag name="KSO_WM_BEAUTIFY_FLAG" val="#wm#"/>
  <p:tag name="KSO_WM_TEMPLATE_CATEGORY" val="custom"/>
  <p:tag name="KSO_WM_TEMPLATE_INDEX" val="20238255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0.xml><?xml version="1.0" encoding="utf-8"?>
<p:tagLst xmlns:p="http://schemas.openxmlformats.org/presentationml/2006/main">
  <p:tag name="KSO_WM_BEAUTIFY_FLAG" val="#wm#"/>
  <p:tag name="KSO_WM_TEMPLATE_CATEGORY" val="custom"/>
  <p:tag name="KSO_WM_TEMPLATE_INDEX" val="20238255"/>
</p:tagLst>
</file>

<file path=ppt/tags/tag31.xml><?xml version="1.0" encoding="utf-8"?>
<p:tagLst xmlns:p="http://schemas.openxmlformats.org/presentationml/2006/main">
  <p:tag name="KSO_WM_UNIT_TEXT_FILL_FORE_SCHEMECOLOR_INDEX" val="13"/>
  <p:tag name="KSO_WM_UNIT_TEXT_FILL_TYPE" val="1"/>
  <p:tag name="KSO_WM_UNIT_USESOURCEFORMAT_APPLY" val="1"/>
  <p:tag name="KSO_WM_UNIT_ISCONTENTSTITLE" val="0"/>
  <p:tag name="KSO_WM_UNIT_ISNUMDGMTITLE" val="0"/>
  <p:tag name="KSO_WM_UNIT_NOCLEAR" val="0"/>
  <p:tag name="KSO_WM_UNIT_VALUE" val="29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custom20238218_1*a*1"/>
  <p:tag name="KSO_WM_TEMPLATE_CATEGORY" val="custom"/>
  <p:tag name="KSO_WM_TEMPLATE_INDEX" val="20238218"/>
  <p:tag name="KSO_WM_UNIT_LAYERLEVEL" val="1"/>
  <p:tag name="KSO_WM_TAG_VERSION" val="3.0"/>
  <p:tag name="KSO_WM_BEAUTIFY_FLAG" val="#wm#"/>
  <p:tag name="KSO_WM_UNIT_PRESET_TEXT" val="Your title here"/>
</p:tagLst>
</file>

<file path=ppt/tags/tag32.xml><?xml version="1.0" encoding="utf-8"?>
<p:tagLst xmlns:p="http://schemas.openxmlformats.org/presentationml/2006/main">
  <p:tag name="KSO_WM_DIAGRAM_MAX_ITEMCNT" val="3"/>
  <p:tag name="KSO_WM_DIAGRAM_MIN_ITEMCNT" val="1"/>
  <p:tag name="KSO_WM_DIAGRAM_VIRTUALLY_FRAME" val="{&quot;height&quot;:289.5749606299213,&quot;left&quot;:115,&quot;top&quot;:154.92503937007874,&quot;width&quot;:74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TYPE" val="1"/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VALUE" val="138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7935_1*l_h_f*1_1_1"/>
  <p:tag name="KSO_WM_TEMPLATE_CATEGORY" val="diagram"/>
  <p:tag name="KSO_WM_TEMPLATE_INDEX" val="20237935"/>
  <p:tag name="KSO_WM_UNIT_LAYERLEVEL" val="1_1_1"/>
  <p:tag name="KSO_WM_TAG_VERSION" val="3.0"/>
  <p:tag name="KSO_WM_UNIT_PRESET_TEXT" val="Presentations are communication tools that can be used as demonstrations, lectures, speeches, reports, and more. It serves a variety of purposes, making presentations powerful tools for convincing and teaching."/>
  <p:tag name="KSO_WM_UNIT_USESOURCEFORMAT_APPLY" val="1"/>
</p:tagLst>
</file>

<file path=ppt/tags/tag33.xml><?xml version="1.0" encoding="utf-8"?>
<p:tagLst xmlns:p="http://schemas.openxmlformats.org/presentationml/2006/main">
  <p:tag name="KSO_WM_DIAGRAM_MAX_ITEMCNT" val="3"/>
  <p:tag name="KSO_WM_DIAGRAM_MIN_ITEMCNT" val="1"/>
  <p:tag name="KSO_WM_DIAGRAM_VIRTUALLY_FRAME" val="{&quot;height&quot;:289.5749606299213,&quot;left&quot;:115,&quot;top&quot;:154.92503937007874,&quot;width&quot;:74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TYPE" val="1"/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VALUE" val="41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7935_1*l_h_a*1_1_1"/>
  <p:tag name="KSO_WM_TEMPLATE_CATEGORY" val="diagram"/>
  <p:tag name="KSO_WM_TEMPLATE_INDEX" val="20237935"/>
  <p:tag name="KSO_WM_UNIT_LAYERLEVEL" val="1_1_1"/>
  <p:tag name="KSO_WM_TAG_VERSION" val="3.0"/>
  <p:tag name="KSO_WM_BEAUTIFY_FLAG" val="#wm#"/>
  <p:tag name="KSO_WM_UNIT_PRESET_TEXT" val="Your title here"/>
  <p:tag name="KSO_WM_UNIT_USESOURCEFORMAT_APPLY" val="1"/>
</p:tagLst>
</file>

<file path=ppt/tags/tag34.xml><?xml version="1.0" encoding="utf-8"?>
<p:tagLst xmlns:p="http://schemas.openxmlformats.org/presentationml/2006/main">
  <p:tag name="KSO_WM_SPECIAL_SOURCE" val="bdnull"/>
  <p:tag name="KSO_WM_SLIDE_ID" val="custom20238218_1"/>
  <p:tag name="KSO_WM_TEMPLATE_SUBCATEGORY" val="0"/>
  <p:tag name="KSO_WM_TEMPLATE_MASTER_TYPE" val="0"/>
  <p:tag name="KSO_WM_TEMPLATE_COLOR_TYPE" val="0"/>
  <p:tag name="KSO_WM_SLIDE_TYPE" val="text"/>
  <p:tag name="KSO_WM_SLIDE_SUBTYPE" val="picTxt"/>
  <p:tag name="KSO_WM_SLIDE_ITEM_CNT" val="1"/>
  <p:tag name="KSO_WM_SLIDE_INDEX" val="1"/>
  <p:tag name="KSO_WM_SLIDE_SIZE" val="745.9*95.95"/>
  <p:tag name="KSO_WM_SLIDE_POSITION" val="115*191.1"/>
  <p:tag name="KSO_WM_DIAGRAM_GROUP_CODE" val="l1-1"/>
  <p:tag name="KSO_WM_SLIDE_DIAGTYPE" val="l"/>
  <p:tag name="KSO_WM_TAG_VERSION" val="3.0"/>
  <p:tag name="KSO_WM_BEAUTIFY_FLAG" val="#wm#"/>
  <p:tag name="KSO_WM_TEMPLATE_CATEGORY" val="custom"/>
  <p:tag name="KSO_WM_TEMPLATE_INDEX" val="20238218"/>
  <p:tag name="KSO_WM_SLIDE_LAYOUT" val="a_β_l"/>
  <p:tag name="KSO_WM_SLIDE_LAYOUT_CNT" val="1_1_1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6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8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</p:tagLst>
</file>

<file path=ppt/tags/tag40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42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44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46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48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50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52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54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56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58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60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62.xml><?xml version="1.0" encoding="utf-8"?>
<p:tagLst xmlns:p="http://schemas.openxmlformats.org/presentationml/2006/main">
  <p:tag name="KSO_WM_BEAUTIFY_FLAG" val="#wm#"/>
  <p:tag name="KSO_WM_TEMPLATE_CATEGORY" val="custom"/>
  <p:tag name="KSO_WM_TEMPLATE_INDEX" val="2023821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4630</Words>
  <Application>WPS Presentation</Application>
  <PresentationFormat>Widescreen</PresentationFormat>
  <Paragraphs>189</Paragraphs>
  <Slides>20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35" baseType="lpstr">
      <vt:lpstr>Arial</vt:lpstr>
      <vt:lpstr>SimSun</vt:lpstr>
      <vt:lpstr>Wingdings</vt:lpstr>
      <vt:lpstr>Arial Unicode MS</vt:lpstr>
      <vt:lpstr>Calibri Light</vt:lpstr>
      <vt:lpstr>Calibri</vt:lpstr>
      <vt:lpstr>Microsoft YaHei</vt:lpstr>
      <vt:lpstr>Wingdings</vt:lpstr>
      <vt:lpstr>MiSans Normal</vt:lpstr>
      <vt:lpstr>Nunito Sans</vt:lpstr>
      <vt:lpstr>Segoe Print</vt:lpstr>
      <vt:lpstr>Nunito Sans ExtraBold</vt:lpstr>
      <vt:lpstr>Lato</vt:lpstr>
      <vt:lpstr>Manrope ExtraBold</vt:lpstr>
      <vt:lpstr>Office Theme</vt:lpstr>
      <vt:lpstr>PowerPoint 演示文稿</vt:lpstr>
      <vt:lpstr>What will be discussed?</vt:lpstr>
      <vt:lpstr>What will be discussed?</vt:lpstr>
      <vt:lpstr>PowerPoint 演示文稿</vt:lpstr>
      <vt:lpstr>PowerPoint 演示文稿</vt:lpstr>
      <vt:lpstr>CONTEXT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 Performance Anxiety</dc:title>
  <dc:creator>synty</dc:creator>
  <cp:lastModifiedBy>Syntyche Bishop</cp:lastModifiedBy>
  <cp:revision>2</cp:revision>
  <dcterms:created xsi:type="dcterms:W3CDTF">2025-07-29T20:02:50Z</dcterms:created>
  <dcterms:modified xsi:type="dcterms:W3CDTF">2025-08-06T13:07:52Z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E305364D65E840DB92FDD81D89AC52C2_11</vt:lpwstr>
  </property>
  <property fmtid="{D5CDD505-2E9C-101B-9397-08002B2CF9AE}" pid="3" name="KSOProductBuildVer">
    <vt:lpwstr>1033-12.2.0.21936</vt:lpwstr>
  </property>
</Properties>
</file>