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85" r:id="rId4"/>
    <p:sldId id="286" r:id="rId5"/>
    <p:sldId id="259" r:id="rId6"/>
    <p:sldId id="287" r:id="rId7"/>
    <p:sldId id="260" r:id="rId8"/>
    <p:sldId id="261" r:id="rId9"/>
    <p:sldId id="262" r:id="rId10"/>
    <p:sldId id="263" r:id="rId11"/>
    <p:sldId id="264" r:id="rId12"/>
    <p:sldId id="265" r:id="rId13"/>
    <p:sldId id="266" r:id="rId14"/>
    <p:sldId id="267" r:id="rId15"/>
    <p:sldId id="288" r:id="rId16"/>
    <p:sldId id="268" r:id="rId17"/>
    <p:sldId id="271" r:id="rId18"/>
    <p:sldId id="289"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70"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6929A4-6A04-400F-B0E6-DD74EDFD9E7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F587EDE-2F3F-4B8A-AEF4-2F429E22A771}">
      <dgm:prSet/>
      <dgm:spPr/>
      <dgm:t>
        <a:bodyPr/>
        <a:lstStyle/>
        <a:p>
          <a:r>
            <a:rPr lang="en-US" b="0" i="0"/>
            <a:t>The leading cause of death in the UK in 2018 was dementia and Alzheimer disease, accounting for 12.7% of all deaths registered.</a:t>
          </a:r>
          <a:endParaRPr lang="en-US"/>
        </a:p>
      </dgm:t>
    </dgm:pt>
    <dgm:pt modelId="{856DD5F3-22A8-443B-9B4A-EED18581483D}" type="parTrans" cxnId="{1F508CE3-69B0-42E8-9A1B-CEFA768233DD}">
      <dgm:prSet/>
      <dgm:spPr/>
      <dgm:t>
        <a:bodyPr/>
        <a:lstStyle/>
        <a:p>
          <a:endParaRPr lang="en-US"/>
        </a:p>
      </dgm:t>
    </dgm:pt>
    <dgm:pt modelId="{17DD4D9C-5F8B-44B0-BD01-3C5AEE02DADE}" type="sibTrans" cxnId="{1F508CE3-69B0-42E8-9A1B-CEFA768233DD}">
      <dgm:prSet/>
      <dgm:spPr/>
      <dgm:t>
        <a:bodyPr/>
        <a:lstStyle/>
        <a:p>
          <a:endParaRPr lang="en-US"/>
        </a:p>
      </dgm:t>
    </dgm:pt>
    <dgm:pt modelId="{92A3C602-2573-4690-B51C-EF8C22CEB271}">
      <dgm:prSet/>
      <dgm:spPr/>
      <dgm:t>
        <a:bodyPr/>
        <a:lstStyle/>
        <a:p>
          <a:r>
            <a:rPr lang="en-US" b="0" i="0"/>
            <a:t>In 2008, the leading cause of death for females aged 50 to 64 years changed from malignant neoplasm of breast to malignant neoplasm of trachea, bronchus and lung, which accounted for 10.1% of deaths for this age group in 2018.</a:t>
          </a:r>
          <a:endParaRPr lang="en-US"/>
        </a:p>
      </dgm:t>
    </dgm:pt>
    <dgm:pt modelId="{5128C425-F095-4578-9A6F-49F168017578}" type="parTrans" cxnId="{7BCBF290-D887-40D1-AA93-20E11F660B2D}">
      <dgm:prSet/>
      <dgm:spPr/>
      <dgm:t>
        <a:bodyPr/>
        <a:lstStyle/>
        <a:p>
          <a:endParaRPr lang="en-US"/>
        </a:p>
      </dgm:t>
    </dgm:pt>
    <dgm:pt modelId="{3156B9A8-E46C-43CD-8F3A-BCB02CBDFAF1}" type="sibTrans" cxnId="{7BCBF290-D887-40D1-AA93-20E11F660B2D}">
      <dgm:prSet/>
      <dgm:spPr/>
      <dgm:t>
        <a:bodyPr/>
        <a:lstStyle/>
        <a:p>
          <a:endParaRPr lang="en-US"/>
        </a:p>
      </dgm:t>
    </dgm:pt>
    <dgm:pt modelId="{5F21FBC4-ABC3-4F7D-8404-E4E35D30615C}" type="pres">
      <dgm:prSet presAssocID="{AF6929A4-6A04-400F-B0E6-DD74EDFD9E72}" presName="hierChild1" presStyleCnt="0">
        <dgm:presLayoutVars>
          <dgm:chPref val="1"/>
          <dgm:dir/>
          <dgm:animOne val="branch"/>
          <dgm:animLvl val="lvl"/>
          <dgm:resizeHandles/>
        </dgm:presLayoutVars>
      </dgm:prSet>
      <dgm:spPr/>
    </dgm:pt>
    <dgm:pt modelId="{200C31C1-B70D-4AC3-8B2F-56A9ED37160F}" type="pres">
      <dgm:prSet presAssocID="{4F587EDE-2F3F-4B8A-AEF4-2F429E22A771}" presName="hierRoot1" presStyleCnt="0"/>
      <dgm:spPr/>
    </dgm:pt>
    <dgm:pt modelId="{6889B437-8469-44E7-8AD4-1817127255A0}" type="pres">
      <dgm:prSet presAssocID="{4F587EDE-2F3F-4B8A-AEF4-2F429E22A771}" presName="composite" presStyleCnt="0"/>
      <dgm:spPr/>
    </dgm:pt>
    <dgm:pt modelId="{C8C79113-F0FD-4230-B4BA-DB3FD24B7CD7}" type="pres">
      <dgm:prSet presAssocID="{4F587EDE-2F3F-4B8A-AEF4-2F429E22A771}" presName="background" presStyleLbl="node0" presStyleIdx="0" presStyleCnt="2"/>
      <dgm:spPr/>
    </dgm:pt>
    <dgm:pt modelId="{5B8060E9-926E-4F2D-A8BC-F77086186C87}" type="pres">
      <dgm:prSet presAssocID="{4F587EDE-2F3F-4B8A-AEF4-2F429E22A771}" presName="text" presStyleLbl="fgAcc0" presStyleIdx="0" presStyleCnt="2">
        <dgm:presLayoutVars>
          <dgm:chPref val="3"/>
        </dgm:presLayoutVars>
      </dgm:prSet>
      <dgm:spPr/>
    </dgm:pt>
    <dgm:pt modelId="{180BF9BD-9950-4592-BBAA-FB16A4621E22}" type="pres">
      <dgm:prSet presAssocID="{4F587EDE-2F3F-4B8A-AEF4-2F429E22A771}" presName="hierChild2" presStyleCnt="0"/>
      <dgm:spPr/>
    </dgm:pt>
    <dgm:pt modelId="{0FD2971E-598B-415D-B35D-59749436E635}" type="pres">
      <dgm:prSet presAssocID="{92A3C602-2573-4690-B51C-EF8C22CEB271}" presName="hierRoot1" presStyleCnt="0"/>
      <dgm:spPr/>
    </dgm:pt>
    <dgm:pt modelId="{2AAEEBBA-6CC8-4809-AACD-26D863713572}" type="pres">
      <dgm:prSet presAssocID="{92A3C602-2573-4690-B51C-EF8C22CEB271}" presName="composite" presStyleCnt="0"/>
      <dgm:spPr/>
    </dgm:pt>
    <dgm:pt modelId="{ADDC17AE-78F7-4F67-ABF0-101CA8AD714E}" type="pres">
      <dgm:prSet presAssocID="{92A3C602-2573-4690-B51C-EF8C22CEB271}" presName="background" presStyleLbl="node0" presStyleIdx="1" presStyleCnt="2"/>
      <dgm:spPr/>
    </dgm:pt>
    <dgm:pt modelId="{FDF19ACD-21ED-4F5E-A2D0-E6BD45DBCDCD}" type="pres">
      <dgm:prSet presAssocID="{92A3C602-2573-4690-B51C-EF8C22CEB271}" presName="text" presStyleLbl="fgAcc0" presStyleIdx="1" presStyleCnt="2">
        <dgm:presLayoutVars>
          <dgm:chPref val="3"/>
        </dgm:presLayoutVars>
      </dgm:prSet>
      <dgm:spPr/>
    </dgm:pt>
    <dgm:pt modelId="{481499E5-15FF-4A8C-8763-EAA10CF76E61}" type="pres">
      <dgm:prSet presAssocID="{92A3C602-2573-4690-B51C-EF8C22CEB271}" presName="hierChild2" presStyleCnt="0"/>
      <dgm:spPr/>
    </dgm:pt>
  </dgm:ptLst>
  <dgm:cxnLst>
    <dgm:cxn modelId="{7BCBF290-D887-40D1-AA93-20E11F660B2D}" srcId="{AF6929A4-6A04-400F-B0E6-DD74EDFD9E72}" destId="{92A3C602-2573-4690-B51C-EF8C22CEB271}" srcOrd="1" destOrd="0" parTransId="{5128C425-F095-4578-9A6F-49F168017578}" sibTransId="{3156B9A8-E46C-43CD-8F3A-BCB02CBDFAF1}"/>
    <dgm:cxn modelId="{F11FE6B4-286D-41FB-8140-8A11C0AB68D8}" type="presOf" srcId="{AF6929A4-6A04-400F-B0E6-DD74EDFD9E72}" destId="{5F21FBC4-ABC3-4F7D-8404-E4E35D30615C}" srcOrd="0" destOrd="0" presId="urn:microsoft.com/office/officeart/2005/8/layout/hierarchy1"/>
    <dgm:cxn modelId="{BB64DEC8-60E7-49AB-A5DD-C276B012776C}" type="presOf" srcId="{92A3C602-2573-4690-B51C-EF8C22CEB271}" destId="{FDF19ACD-21ED-4F5E-A2D0-E6BD45DBCDCD}" srcOrd="0" destOrd="0" presId="urn:microsoft.com/office/officeart/2005/8/layout/hierarchy1"/>
    <dgm:cxn modelId="{1F508CE3-69B0-42E8-9A1B-CEFA768233DD}" srcId="{AF6929A4-6A04-400F-B0E6-DD74EDFD9E72}" destId="{4F587EDE-2F3F-4B8A-AEF4-2F429E22A771}" srcOrd="0" destOrd="0" parTransId="{856DD5F3-22A8-443B-9B4A-EED18581483D}" sibTransId="{17DD4D9C-5F8B-44B0-BD01-3C5AEE02DADE}"/>
    <dgm:cxn modelId="{123C7CFD-60B1-450E-B32B-17594139AC1A}" type="presOf" srcId="{4F587EDE-2F3F-4B8A-AEF4-2F429E22A771}" destId="{5B8060E9-926E-4F2D-A8BC-F77086186C87}" srcOrd="0" destOrd="0" presId="urn:microsoft.com/office/officeart/2005/8/layout/hierarchy1"/>
    <dgm:cxn modelId="{27F7E8B1-B292-40D9-9A0C-3DFD19DB482B}" type="presParOf" srcId="{5F21FBC4-ABC3-4F7D-8404-E4E35D30615C}" destId="{200C31C1-B70D-4AC3-8B2F-56A9ED37160F}" srcOrd="0" destOrd="0" presId="urn:microsoft.com/office/officeart/2005/8/layout/hierarchy1"/>
    <dgm:cxn modelId="{BB639A61-2A24-45D9-976F-E2AD91EB6BA9}" type="presParOf" srcId="{200C31C1-B70D-4AC3-8B2F-56A9ED37160F}" destId="{6889B437-8469-44E7-8AD4-1817127255A0}" srcOrd="0" destOrd="0" presId="urn:microsoft.com/office/officeart/2005/8/layout/hierarchy1"/>
    <dgm:cxn modelId="{EB41559B-ED77-47A7-BB02-8CDF79C46950}" type="presParOf" srcId="{6889B437-8469-44E7-8AD4-1817127255A0}" destId="{C8C79113-F0FD-4230-B4BA-DB3FD24B7CD7}" srcOrd="0" destOrd="0" presId="urn:microsoft.com/office/officeart/2005/8/layout/hierarchy1"/>
    <dgm:cxn modelId="{84022B26-9A92-4601-9649-E03320B688B7}" type="presParOf" srcId="{6889B437-8469-44E7-8AD4-1817127255A0}" destId="{5B8060E9-926E-4F2D-A8BC-F77086186C87}" srcOrd="1" destOrd="0" presId="urn:microsoft.com/office/officeart/2005/8/layout/hierarchy1"/>
    <dgm:cxn modelId="{3E4E6901-DB94-49AB-A8A8-F056837E8DE9}" type="presParOf" srcId="{200C31C1-B70D-4AC3-8B2F-56A9ED37160F}" destId="{180BF9BD-9950-4592-BBAA-FB16A4621E22}" srcOrd="1" destOrd="0" presId="urn:microsoft.com/office/officeart/2005/8/layout/hierarchy1"/>
    <dgm:cxn modelId="{7940B8AA-DE1B-4B0A-8701-B2D38A936223}" type="presParOf" srcId="{5F21FBC4-ABC3-4F7D-8404-E4E35D30615C}" destId="{0FD2971E-598B-415D-B35D-59749436E635}" srcOrd="1" destOrd="0" presId="urn:microsoft.com/office/officeart/2005/8/layout/hierarchy1"/>
    <dgm:cxn modelId="{DDF4EBB1-CC55-4197-BC05-F7F2BBEC1BEB}" type="presParOf" srcId="{0FD2971E-598B-415D-B35D-59749436E635}" destId="{2AAEEBBA-6CC8-4809-AACD-26D863713572}" srcOrd="0" destOrd="0" presId="urn:microsoft.com/office/officeart/2005/8/layout/hierarchy1"/>
    <dgm:cxn modelId="{B57396C5-A698-44ED-AB06-F306A243CFE9}" type="presParOf" srcId="{2AAEEBBA-6CC8-4809-AACD-26D863713572}" destId="{ADDC17AE-78F7-4F67-ABF0-101CA8AD714E}" srcOrd="0" destOrd="0" presId="urn:microsoft.com/office/officeart/2005/8/layout/hierarchy1"/>
    <dgm:cxn modelId="{C0D12A4B-0D65-4582-BBE0-5942819E7511}" type="presParOf" srcId="{2AAEEBBA-6CC8-4809-AACD-26D863713572}" destId="{FDF19ACD-21ED-4F5E-A2D0-E6BD45DBCDCD}" srcOrd="1" destOrd="0" presId="urn:microsoft.com/office/officeart/2005/8/layout/hierarchy1"/>
    <dgm:cxn modelId="{54AF3743-5B0B-437F-8526-3E0D7A3D5696}" type="presParOf" srcId="{0FD2971E-598B-415D-B35D-59749436E635}" destId="{481499E5-15FF-4A8C-8763-EAA10CF76E6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B2A266-F822-4F1E-98F3-31DEBD3404B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7D357B8-BBD2-42E0-BB3D-D4E2356CB8D9}">
      <dgm:prSet/>
      <dgm:spPr/>
      <dgm:t>
        <a:bodyPr/>
        <a:lstStyle/>
        <a:p>
          <a:r>
            <a:rPr lang="en-US"/>
            <a:t>“Arthritis &amp; allied bone and muscular conditions are among the most common of all disorders afffecting people 65 years of age and over.” (Kart &amp; Kinney, 2022 p. 76)</a:t>
          </a:r>
        </a:p>
      </dgm:t>
    </dgm:pt>
    <dgm:pt modelId="{E8D8FCE4-0920-44A3-9CC5-66F2B20E7330}" type="parTrans" cxnId="{23A4857E-9DC9-41AE-BA1F-266A298417E9}">
      <dgm:prSet/>
      <dgm:spPr/>
      <dgm:t>
        <a:bodyPr/>
        <a:lstStyle/>
        <a:p>
          <a:endParaRPr lang="en-US"/>
        </a:p>
      </dgm:t>
    </dgm:pt>
    <dgm:pt modelId="{BA08826C-38AC-4F31-98D9-27DF7E7529FD}" type="sibTrans" cxnId="{23A4857E-9DC9-41AE-BA1F-266A298417E9}">
      <dgm:prSet/>
      <dgm:spPr/>
      <dgm:t>
        <a:bodyPr/>
        <a:lstStyle/>
        <a:p>
          <a:endParaRPr lang="en-US"/>
        </a:p>
      </dgm:t>
    </dgm:pt>
    <dgm:pt modelId="{0699B178-2B27-4D95-A853-2CE7F3CA0AF8}">
      <dgm:prSet/>
      <dgm:spPr/>
      <dgm:t>
        <a:bodyPr/>
        <a:lstStyle/>
        <a:p>
          <a:r>
            <a:rPr lang="en-US"/>
            <a:t>Arthritis: A generic term that refers to an inflammation or degenerative change in a joint</a:t>
          </a:r>
        </a:p>
      </dgm:t>
    </dgm:pt>
    <dgm:pt modelId="{41239B42-A10F-4B0B-999A-43C97E3DE2C2}" type="parTrans" cxnId="{3BD37788-B1C7-4AD4-93F0-8A4E2640D8C2}">
      <dgm:prSet/>
      <dgm:spPr/>
      <dgm:t>
        <a:bodyPr/>
        <a:lstStyle/>
        <a:p>
          <a:endParaRPr lang="en-US"/>
        </a:p>
      </dgm:t>
    </dgm:pt>
    <dgm:pt modelId="{5735CB01-CF16-46B1-8954-EC24048411C4}" type="sibTrans" cxnId="{3BD37788-B1C7-4AD4-93F0-8A4E2640D8C2}">
      <dgm:prSet/>
      <dgm:spPr/>
      <dgm:t>
        <a:bodyPr/>
        <a:lstStyle/>
        <a:p>
          <a:endParaRPr lang="en-US"/>
        </a:p>
      </dgm:t>
    </dgm:pt>
    <dgm:pt modelId="{E7E2213E-D191-4DA0-95B6-2CB5E3E29DF3}">
      <dgm:prSet/>
      <dgm:spPr/>
      <dgm:t>
        <a:bodyPr/>
        <a:lstStyle/>
        <a:p>
          <a:r>
            <a:rPr lang="en-US"/>
            <a:t>Occurs world wide &amp; is one of the oldest known diseases</a:t>
          </a:r>
        </a:p>
      </dgm:t>
    </dgm:pt>
    <dgm:pt modelId="{497BCD31-E8A5-4A5A-92C5-A49F003A322A}" type="parTrans" cxnId="{A371971E-172E-4D8B-B22A-97E1E7B2D493}">
      <dgm:prSet/>
      <dgm:spPr/>
      <dgm:t>
        <a:bodyPr/>
        <a:lstStyle/>
        <a:p>
          <a:endParaRPr lang="en-US"/>
        </a:p>
      </dgm:t>
    </dgm:pt>
    <dgm:pt modelId="{51CEC7B3-E5FD-4CA9-830B-8BECE38A5EFC}" type="sibTrans" cxnId="{A371971E-172E-4D8B-B22A-97E1E7B2D493}">
      <dgm:prSet/>
      <dgm:spPr/>
      <dgm:t>
        <a:bodyPr/>
        <a:lstStyle/>
        <a:p>
          <a:endParaRPr lang="en-US"/>
        </a:p>
      </dgm:t>
    </dgm:pt>
    <dgm:pt modelId="{A605C162-A525-46CD-A44D-43E38B328D80}" type="pres">
      <dgm:prSet presAssocID="{ACB2A266-F822-4F1E-98F3-31DEBD3404BD}" presName="linear" presStyleCnt="0">
        <dgm:presLayoutVars>
          <dgm:animLvl val="lvl"/>
          <dgm:resizeHandles val="exact"/>
        </dgm:presLayoutVars>
      </dgm:prSet>
      <dgm:spPr/>
    </dgm:pt>
    <dgm:pt modelId="{E44535E3-CDE4-48D9-9ECA-72730D140D33}" type="pres">
      <dgm:prSet presAssocID="{67D357B8-BBD2-42E0-BB3D-D4E2356CB8D9}" presName="parentText" presStyleLbl="node1" presStyleIdx="0" presStyleCnt="2">
        <dgm:presLayoutVars>
          <dgm:chMax val="0"/>
          <dgm:bulletEnabled val="1"/>
        </dgm:presLayoutVars>
      </dgm:prSet>
      <dgm:spPr/>
    </dgm:pt>
    <dgm:pt modelId="{94006E61-D2D3-4423-9DDF-E4C52FF5666A}" type="pres">
      <dgm:prSet presAssocID="{BA08826C-38AC-4F31-98D9-27DF7E7529FD}" presName="spacer" presStyleCnt="0"/>
      <dgm:spPr/>
    </dgm:pt>
    <dgm:pt modelId="{35E67645-72DD-4928-AEE1-2689F3B7E428}" type="pres">
      <dgm:prSet presAssocID="{0699B178-2B27-4D95-A853-2CE7F3CA0AF8}" presName="parentText" presStyleLbl="node1" presStyleIdx="1" presStyleCnt="2">
        <dgm:presLayoutVars>
          <dgm:chMax val="0"/>
          <dgm:bulletEnabled val="1"/>
        </dgm:presLayoutVars>
      </dgm:prSet>
      <dgm:spPr/>
    </dgm:pt>
    <dgm:pt modelId="{BCAE102E-4CF7-44C3-A376-437BB4D5E605}" type="pres">
      <dgm:prSet presAssocID="{0699B178-2B27-4D95-A853-2CE7F3CA0AF8}" presName="childText" presStyleLbl="revTx" presStyleIdx="0" presStyleCnt="1">
        <dgm:presLayoutVars>
          <dgm:bulletEnabled val="1"/>
        </dgm:presLayoutVars>
      </dgm:prSet>
      <dgm:spPr/>
    </dgm:pt>
  </dgm:ptLst>
  <dgm:cxnLst>
    <dgm:cxn modelId="{58A5C918-54B2-4D83-B570-317054F99F24}" type="presOf" srcId="{67D357B8-BBD2-42E0-BB3D-D4E2356CB8D9}" destId="{E44535E3-CDE4-48D9-9ECA-72730D140D33}" srcOrd="0" destOrd="0" presId="urn:microsoft.com/office/officeart/2005/8/layout/vList2"/>
    <dgm:cxn modelId="{A371971E-172E-4D8B-B22A-97E1E7B2D493}" srcId="{0699B178-2B27-4D95-A853-2CE7F3CA0AF8}" destId="{E7E2213E-D191-4DA0-95B6-2CB5E3E29DF3}" srcOrd="0" destOrd="0" parTransId="{497BCD31-E8A5-4A5A-92C5-A49F003A322A}" sibTransId="{51CEC7B3-E5FD-4CA9-830B-8BECE38A5EFC}"/>
    <dgm:cxn modelId="{2E34545D-083E-42F5-A752-B5427CED73A0}" type="presOf" srcId="{ACB2A266-F822-4F1E-98F3-31DEBD3404BD}" destId="{A605C162-A525-46CD-A44D-43E38B328D80}" srcOrd="0" destOrd="0" presId="urn:microsoft.com/office/officeart/2005/8/layout/vList2"/>
    <dgm:cxn modelId="{3490F35F-C12C-4283-8E27-E47EDA323970}" type="presOf" srcId="{0699B178-2B27-4D95-A853-2CE7F3CA0AF8}" destId="{35E67645-72DD-4928-AEE1-2689F3B7E428}" srcOrd="0" destOrd="0" presId="urn:microsoft.com/office/officeart/2005/8/layout/vList2"/>
    <dgm:cxn modelId="{23A4857E-9DC9-41AE-BA1F-266A298417E9}" srcId="{ACB2A266-F822-4F1E-98F3-31DEBD3404BD}" destId="{67D357B8-BBD2-42E0-BB3D-D4E2356CB8D9}" srcOrd="0" destOrd="0" parTransId="{E8D8FCE4-0920-44A3-9CC5-66F2B20E7330}" sibTransId="{BA08826C-38AC-4F31-98D9-27DF7E7529FD}"/>
    <dgm:cxn modelId="{3BD37788-B1C7-4AD4-93F0-8A4E2640D8C2}" srcId="{ACB2A266-F822-4F1E-98F3-31DEBD3404BD}" destId="{0699B178-2B27-4D95-A853-2CE7F3CA0AF8}" srcOrd="1" destOrd="0" parTransId="{41239B42-A10F-4B0B-999A-43C97E3DE2C2}" sibTransId="{5735CB01-CF16-46B1-8954-EC24048411C4}"/>
    <dgm:cxn modelId="{CE77BBAA-5C07-4D95-BCA6-5A68EC325A1D}" type="presOf" srcId="{E7E2213E-D191-4DA0-95B6-2CB5E3E29DF3}" destId="{BCAE102E-4CF7-44C3-A376-437BB4D5E605}" srcOrd="0" destOrd="0" presId="urn:microsoft.com/office/officeart/2005/8/layout/vList2"/>
    <dgm:cxn modelId="{73B5A76B-4C91-464D-AA80-E0C648365EEB}" type="presParOf" srcId="{A605C162-A525-46CD-A44D-43E38B328D80}" destId="{E44535E3-CDE4-48D9-9ECA-72730D140D33}" srcOrd="0" destOrd="0" presId="urn:microsoft.com/office/officeart/2005/8/layout/vList2"/>
    <dgm:cxn modelId="{1A6EAE9C-AE80-4191-A60A-EF46AF3F79BB}" type="presParOf" srcId="{A605C162-A525-46CD-A44D-43E38B328D80}" destId="{94006E61-D2D3-4423-9DDF-E4C52FF5666A}" srcOrd="1" destOrd="0" presId="urn:microsoft.com/office/officeart/2005/8/layout/vList2"/>
    <dgm:cxn modelId="{A763A2A9-9EEC-44FF-BBE5-2655DBF37FBF}" type="presParOf" srcId="{A605C162-A525-46CD-A44D-43E38B328D80}" destId="{35E67645-72DD-4928-AEE1-2689F3B7E428}" srcOrd="2" destOrd="0" presId="urn:microsoft.com/office/officeart/2005/8/layout/vList2"/>
    <dgm:cxn modelId="{91508890-DC58-4321-A244-FB4E75DF373A}" type="presParOf" srcId="{A605C162-A525-46CD-A44D-43E38B328D80}" destId="{BCAE102E-4CF7-44C3-A376-437BB4D5E60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79113-F0FD-4230-B4BA-DB3FD24B7CD7}">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060E9-926E-4F2D-A8BC-F77086186C8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The leading cause of death in the UK in 2018 was dementia and Alzheimer disease, accounting for 12.7% of all deaths registered.</a:t>
          </a:r>
          <a:endParaRPr lang="en-US" sz="2200" kern="1200"/>
        </a:p>
      </dsp:txBody>
      <dsp:txXfrm>
        <a:off x="696297" y="538547"/>
        <a:ext cx="4171627" cy="2590157"/>
      </dsp:txXfrm>
    </dsp:sp>
    <dsp:sp modelId="{ADDC17AE-78F7-4F67-ABF0-101CA8AD714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19ACD-21ED-4F5E-A2D0-E6BD45DBCDCD}">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In 2008, the leading cause of death for females aged 50 to 64 years changed from malignant neoplasm of breast to malignant neoplasm of trachea, bronchus and lung, which accounted for 10.1% of deaths for this age group in 2018.</a:t>
          </a:r>
          <a:endParaRPr lang="en-US" sz="22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535E3-CDE4-48D9-9ECA-72730D140D33}">
      <dsp:nvSpPr>
        <dsp:cNvPr id="0" name=""/>
        <dsp:cNvSpPr/>
      </dsp:nvSpPr>
      <dsp:spPr>
        <a:xfrm>
          <a:off x="0" y="306301"/>
          <a:ext cx="5393361" cy="15701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“Arthritis &amp; allied bone and muscular conditions are among the most common of all disorders afffecting people 65 years of age and over.” (Kart &amp; Kinney, 2022 p. 76)</a:t>
          </a:r>
        </a:p>
      </dsp:txBody>
      <dsp:txXfrm>
        <a:off x="76648" y="382949"/>
        <a:ext cx="5240065" cy="1416844"/>
      </dsp:txXfrm>
    </dsp:sp>
    <dsp:sp modelId="{35E67645-72DD-4928-AEE1-2689F3B7E428}">
      <dsp:nvSpPr>
        <dsp:cNvPr id="0" name=""/>
        <dsp:cNvSpPr/>
      </dsp:nvSpPr>
      <dsp:spPr>
        <a:xfrm>
          <a:off x="0" y="1939801"/>
          <a:ext cx="5393361" cy="15701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Arthritis: A generic term that refers to an inflammation or degenerative change in a joint</a:t>
          </a:r>
        </a:p>
      </dsp:txBody>
      <dsp:txXfrm>
        <a:off x="76648" y="2016449"/>
        <a:ext cx="5240065" cy="1416844"/>
      </dsp:txXfrm>
    </dsp:sp>
    <dsp:sp modelId="{BCAE102E-4CF7-44C3-A376-437BB4D5E605}">
      <dsp:nvSpPr>
        <dsp:cNvPr id="0" name=""/>
        <dsp:cNvSpPr/>
      </dsp:nvSpPr>
      <dsp:spPr>
        <a:xfrm>
          <a:off x="0" y="3509941"/>
          <a:ext cx="5393361" cy="53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Occurs world wide &amp; is one of the oldest known diseases</a:t>
          </a:r>
        </a:p>
      </dsp:txBody>
      <dsp:txXfrm>
        <a:off x="0" y="3509941"/>
        <a:ext cx="5393361" cy="53509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8B9A7-73EB-9549-C017-ECB0597E5F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0FC7DF-631E-DE6A-1A35-642DF1B621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87BB96-ECAF-12B4-336A-EF0B94E7B777}"/>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5" name="Footer Placeholder 4">
            <a:extLst>
              <a:ext uri="{FF2B5EF4-FFF2-40B4-BE49-F238E27FC236}">
                <a16:creationId xmlns:a16="http://schemas.microsoft.com/office/drawing/2014/main" id="{93A32FC6-FA68-D313-3672-5576B62915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74CCC1-5CD1-2CCE-D47B-DF1DC74A0967}"/>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371747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980C8-3D04-3657-B05A-0DF7871074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E994E7-77F7-E041-F511-F4C179D48B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26842B-3E9D-79AA-4FB5-3E014AE8195E}"/>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5" name="Footer Placeholder 4">
            <a:extLst>
              <a:ext uri="{FF2B5EF4-FFF2-40B4-BE49-F238E27FC236}">
                <a16:creationId xmlns:a16="http://schemas.microsoft.com/office/drawing/2014/main" id="{AE9E6033-A199-D504-C82A-BEA5A79DC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85B4D-0F2C-7080-6A74-79C8615C73E7}"/>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80306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17D4B-4647-B51C-3133-D30F18ECCE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FE9AA1-23CA-277E-1097-A52533D8AF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335CB0-57EB-1C8B-6F58-F2EF75A3038D}"/>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5" name="Footer Placeholder 4">
            <a:extLst>
              <a:ext uri="{FF2B5EF4-FFF2-40B4-BE49-F238E27FC236}">
                <a16:creationId xmlns:a16="http://schemas.microsoft.com/office/drawing/2014/main" id="{69D46450-6FDA-732C-A16B-730B44DCC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764A7C-4963-D05E-54D7-3C737CBFBCFF}"/>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66118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E935B-60C0-3BBC-A063-BC149DB668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FED0FB-DABB-5C99-7FF6-081AA83B0A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E84476-54EF-F294-B803-99D23F1070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16EBE8-96CB-613A-E7CE-46851CF8BA14}"/>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6" name="Footer Placeholder 5">
            <a:extLst>
              <a:ext uri="{FF2B5EF4-FFF2-40B4-BE49-F238E27FC236}">
                <a16:creationId xmlns:a16="http://schemas.microsoft.com/office/drawing/2014/main" id="{C0AC68EF-7490-1BFF-0BD3-0B37495961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B8C2D7-002B-7BAC-A59C-77CE8A38C806}"/>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641213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48F53-BF07-C861-3772-D2A51D3321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E50954-E91E-3D7A-8A47-343DC52938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496E5D-4D89-1855-7733-5AC85D2F7B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371B1A-ED07-46EE-CE50-2ADF37768D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BA7156-0EAA-B108-EEF9-93FDCE852F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AB3849-EADC-9FCB-CDF6-B922F5BC601B}"/>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8" name="Footer Placeholder 7">
            <a:extLst>
              <a:ext uri="{FF2B5EF4-FFF2-40B4-BE49-F238E27FC236}">
                <a16:creationId xmlns:a16="http://schemas.microsoft.com/office/drawing/2014/main" id="{9530B054-3DCD-911D-C689-FDB507726A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53661B-CE1D-0508-DDC8-D71356A62224}"/>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87734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ED8C6-54E8-EE97-7E09-8A41FBB4DE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5E4909-04B3-0E7C-9E06-FDD3B2F7E4F8}"/>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4" name="Footer Placeholder 3">
            <a:extLst>
              <a:ext uri="{FF2B5EF4-FFF2-40B4-BE49-F238E27FC236}">
                <a16:creationId xmlns:a16="http://schemas.microsoft.com/office/drawing/2014/main" id="{2A471568-9721-5F71-CDFB-AA66CE0A01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66E06B-49EF-E9A7-A454-7DBA81CC53DA}"/>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745601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AF88EB-CDF6-31D6-3261-1BB705BFE214}"/>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3" name="Footer Placeholder 2">
            <a:extLst>
              <a:ext uri="{FF2B5EF4-FFF2-40B4-BE49-F238E27FC236}">
                <a16:creationId xmlns:a16="http://schemas.microsoft.com/office/drawing/2014/main" id="{321083E2-7B4F-66B5-A976-E1BB25B2C0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06C1F7-9523-FD3E-4C16-54154A865F84}"/>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513614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19876-BA27-BF15-ABFE-70B80C1E1B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9FC287-0949-85EC-FC18-D3CEAC6C34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8E98C8-268A-1688-45C0-FC49D8EAE5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59985-D104-D0D8-E624-2C7A992FDE74}"/>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6" name="Footer Placeholder 5">
            <a:extLst>
              <a:ext uri="{FF2B5EF4-FFF2-40B4-BE49-F238E27FC236}">
                <a16:creationId xmlns:a16="http://schemas.microsoft.com/office/drawing/2014/main" id="{9CA90C2D-57E8-B3E6-219A-6110E2E545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E82676-A361-00C2-09F9-E66FC3235EA6}"/>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161943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8A6DB-361F-B18B-6475-D2AD313527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D5E49-7057-99CC-AFBD-64494C0F06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B1A3E8-AA88-BF8D-69CD-68E5B4ABEC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7F646B-321D-DD38-75BF-0DDEA2CE084C}"/>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6" name="Footer Placeholder 5">
            <a:extLst>
              <a:ext uri="{FF2B5EF4-FFF2-40B4-BE49-F238E27FC236}">
                <a16:creationId xmlns:a16="http://schemas.microsoft.com/office/drawing/2014/main" id="{1F1AC0D2-78FA-C292-CAC5-C510FF7DD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887B47-D840-DE11-F116-A869BA4C1779}"/>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30992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C87C6-BEE7-9EAC-E1AA-5E49F47638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D1690-8B1E-887F-26AB-D77CC1F6F4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937C6-C98B-AEF6-A5B7-EA03F2F522F8}"/>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5" name="Footer Placeholder 4">
            <a:extLst>
              <a:ext uri="{FF2B5EF4-FFF2-40B4-BE49-F238E27FC236}">
                <a16:creationId xmlns:a16="http://schemas.microsoft.com/office/drawing/2014/main" id="{400090F9-DAF3-46B2-C123-B918954AF7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ADE70-F7C6-FA4C-19CD-6802E3B697E3}"/>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116005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5E266-B01F-5D19-E93C-D83F2D60F1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85BB36-D6D1-81F7-C681-596E1610FA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67D335-EA6C-E999-0B0F-22EDE060B47D}"/>
              </a:ext>
            </a:extLst>
          </p:cNvPr>
          <p:cNvSpPr>
            <a:spLocks noGrp="1"/>
          </p:cNvSpPr>
          <p:nvPr>
            <p:ph type="dt" sz="half" idx="10"/>
          </p:nvPr>
        </p:nvSpPr>
        <p:spPr/>
        <p:txBody>
          <a:bodyPr/>
          <a:lstStyle/>
          <a:p>
            <a:fld id="{753181A4-08FD-4B15-9C75-E636D83662A6}" type="datetimeFigureOut">
              <a:rPr lang="en-GB" smtClean="0"/>
              <a:t>11/10/2024</a:t>
            </a:fld>
            <a:endParaRPr lang="en-GB"/>
          </a:p>
        </p:txBody>
      </p:sp>
      <p:sp>
        <p:nvSpPr>
          <p:cNvPr id="5" name="Footer Placeholder 4">
            <a:extLst>
              <a:ext uri="{FF2B5EF4-FFF2-40B4-BE49-F238E27FC236}">
                <a16:creationId xmlns:a16="http://schemas.microsoft.com/office/drawing/2014/main" id="{67DEBD13-7AB8-9A29-E50B-CABF0FF4B6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61CC0A-B0D4-9351-CBF5-AEB15BAA6D0B}"/>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1634165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1292A8-2686-BFD2-954E-C6EAE1B654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4A2FBF-B044-24AF-88A3-D16F4DE9F3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FBF8D3-3C96-6A8C-ABF6-A45C9AD4FC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3181A4-08FD-4B15-9C75-E636D83662A6}" type="datetimeFigureOut">
              <a:rPr lang="en-GB" smtClean="0"/>
              <a:t>11/10/2024</a:t>
            </a:fld>
            <a:endParaRPr lang="en-GB"/>
          </a:p>
        </p:txBody>
      </p:sp>
      <p:sp>
        <p:nvSpPr>
          <p:cNvPr id="5" name="Footer Placeholder 4">
            <a:extLst>
              <a:ext uri="{FF2B5EF4-FFF2-40B4-BE49-F238E27FC236}">
                <a16:creationId xmlns:a16="http://schemas.microsoft.com/office/drawing/2014/main" id="{0631A6E6-5250-8064-0A1E-05D4F77F65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188E10-5A47-36CB-DC78-2A98CB52F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C15CE4-4E95-4573-9CC6-766D04C0E44A}" type="slidenum">
              <a:rPr lang="en-GB" smtClean="0"/>
              <a:t>‹#›</a:t>
            </a:fld>
            <a:endParaRPr lang="en-GB"/>
          </a:p>
        </p:txBody>
      </p:sp>
    </p:spTree>
    <p:extLst>
      <p:ext uri="{BB962C8B-B14F-4D97-AF65-F5344CB8AC3E}">
        <p14:creationId xmlns:p14="http://schemas.microsoft.com/office/powerpoint/2010/main" val="2317263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c0pdoazgNn8?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D41DC58-0BC5-63B7-FC28-938BAFDFC6B0}"/>
              </a:ext>
            </a:extLst>
          </p:cNvPr>
          <p:cNvSpPr>
            <a:spLocks noGrp="1" noChangeArrowheads="1"/>
          </p:cNvSpPr>
          <p:nvPr>
            <p:ph type="ctrTitle"/>
          </p:nvPr>
        </p:nvSpPr>
        <p:spPr>
          <a:xfrm>
            <a:off x="992322" y="1175335"/>
            <a:ext cx="4172480" cy="2495971"/>
          </a:xfrm>
        </p:spPr>
        <p:txBody>
          <a:bodyPr anchor="b">
            <a:normAutofit/>
          </a:bodyPr>
          <a:lstStyle/>
          <a:p>
            <a:r>
              <a:rPr lang="en-US" altLang="en-US" sz="4000"/>
              <a:t>PHYSIOLOGICAL CHANGES WITH AGING</a:t>
            </a:r>
          </a:p>
        </p:txBody>
      </p:sp>
      <p:sp>
        <p:nvSpPr>
          <p:cNvPr id="2" name="Subtitle 1">
            <a:extLst>
              <a:ext uri="{FF2B5EF4-FFF2-40B4-BE49-F238E27FC236}">
                <a16:creationId xmlns:a16="http://schemas.microsoft.com/office/drawing/2014/main" id="{7A669445-EC6A-36E0-AD2C-FE64F85C1289}"/>
              </a:ext>
            </a:extLst>
          </p:cNvPr>
          <p:cNvSpPr>
            <a:spLocks noGrp="1"/>
          </p:cNvSpPr>
          <p:nvPr>
            <p:ph type="subTitle" idx="1"/>
          </p:nvPr>
        </p:nvSpPr>
        <p:spPr>
          <a:xfrm>
            <a:off x="977820" y="3930449"/>
            <a:ext cx="4198479" cy="1724313"/>
          </a:xfrm>
        </p:spPr>
        <p:txBody>
          <a:bodyPr anchor="t">
            <a:normAutofit/>
          </a:bodyPr>
          <a:lstStyle/>
          <a:p>
            <a:r>
              <a:rPr lang="en-US" sz="2000" dirty="0"/>
              <a:t>Level 5 Health </a:t>
            </a:r>
            <a:r>
              <a:rPr lang="en-US" sz="2000"/>
              <a:t>Care Practice </a:t>
            </a:r>
            <a:endParaRPr lang="en-GB" sz="2000" dirty="0"/>
          </a:p>
        </p:txBody>
      </p:sp>
      <p:pic>
        <p:nvPicPr>
          <p:cNvPr id="2052" name="Picture 2051" descr="Two people holding hands">
            <a:extLst>
              <a:ext uri="{FF2B5EF4-FFF2-40B4-BE49-F238E27FC236}">
                <a16:creationId xmlns:a16="http://schemas.microsoft.com/office/drawing/2014/main" id="{7753C172-003A-F54D-BDDB-42DA952ECDD7}"/>
              </a:ext>
            </a:extLst>
          </p:cNvPr>
          <p:cNvPicPr>
            <a:picLocks noChangeAspect="1"/>
          </p:cNvPicPr>
          <p:nvPr/>
        </p:nvPicPr>
        <p:blipFill rotWithShape="1">
          <a:blip r:embed="rId2"/>
          <a:srcRect l="18811" r="22078"/>
          <a:stretch/>
        </p:blipFill>
        <p:spPr>
          <a:xfrm>
            <a:off x="6096000" y="-1"/>
            <a:ext cx="6096000" cy="6858001"/>
          </a:xfrm>
          <a:prstGeom prst="rect">
            <a:avLst/>
          </a:prstGeom>
        </p:spPr>
      </p:pic>
      <p:grpSp>
        <p:nvGrpSpPr>
          <p:cNvPr id="2056" name="Group 2055">
            <a:extLst>
              <a:ext uri="{FF2B5EF4-FFF2-40B4-BE49-F238E27FC236}">
                <a16:creationId xmlns:a16="http://schemas.microsoft.com/office/drawing/2014/main" id="{2B33CDD2-C0CB-D8AD-886D-0ABC95A02B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96001" y="-2"/>
            <a:ext cx="6096000" cy="6858001"/>
            <a:chOff x="-1" y="0"/>
            <a:chExt cx="7390263" cy="6858001"/>
          </a:xfrm>
        </p:grpSpPr>
        <p:sp>
          <p:nvSpPr>
            <p:cNvPr id="2057" name="Rectangle 2056">
              <a:extLst>
                <a:ext uri="{FF2B5EF4-FFF2-40B4-BE49-F238E27FC236}">
                  <a16:creationId xmlns:a16="http://schemas.microsoft.com/office/drawing/2014/main" id="{AC7F47A2-1E11-C302-6F8E-F03239998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06AED115-5F26-CFFE-25B4-8CCB743BA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59" name="Rectangle 2058">
              <a:extLst>
                <a:ext uri="{FF2B5EF4-FFF2-40B4-BE49-F238E27FC236}">
                  <a16:creationId xmlns:a16="http://schemas.microsoft.com/office/drawing/2014/main" id="{FB3032F8-FDD1-98F1-B20E-FB9CDF9EB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7" name="Rectangle 308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B4C925D2-AAE4-7972-EF50-0FED67713659}"/>
              </a:ext>
            </a:extLst>
          </p:cNvPr>
          <p:cNvSpPr>
            <a:spLocks noGrp="1" noChangeArrowheads="1"/>
          </p:cNvSpPr>
          <p:nvPr>
            <p:ph type="title"/>
          </p:nvPr>
        </p:nvSpPr>
        <p:spPr>
          <a:xfrm>
            <a:off x="761803" y="350196"/>
            <a:ext cx="4646904" cy="1624520"/>
          </a:xfrm>
        </p:spPr>
        <p:txBody>
          <a:bodyPr anchor="ctr">
            <a:normAutofit/>
          </a:bodyPr>
          <a:lstStyle/>
          <a:p>
            <a:r>
              <a:rPr lang="en-US" altLang="en-US" sz="4000"/>
              <a:t>Senescence</a:t>
            </a:r>
          </a:p>
        </p:txBody>
      </p:sp>
      <p:sp>
        <p:nvSpPr>
          <p:cNvPr id="3075" name="Rectangle 3">
            <a:extLst>
              <a:ext uri="{FF2B5EF4-FFF2-40B4-BE49-F238E27FC236}">
                <a16:creationId xmlns:a16="http://schemas.microsoft.com/office/drawing/2014/main" id="{151D5B66-D3C9-23B5-8CCA-EEEE9546463F}"/>
              </a:ext>
            </a:extLst>
          </p:cNvPr>
          <p:cNvSpPr>
            <a:spLocks noGrp="1" noChangeArrowheads="1"/>
          </p:cNvSpPr>
          <p:nvPr>
            <p:ph type="body" idx="1"/>
          </p:nvPr>
        </p:nvSpPr>
        <p:spPr>
          <a:xfrm>
            <a:off x="761802" y="2743200"/>
            <a:ext cx="4646905" cy="3613149"/>
          </a:xfrm>
        </p:spPr>
        <p:txBody>
          <a:bodyPr anchor="ctr">
            <a:normAutofit/>
          </a:bodyPr>
          <a:lstStyle/>
          <a:p>
            <a:r>
              <a:rPr lang="en-US" altLang="en-US" sz="2000"/>
              <a:t>…all postmaturational changes and the increasing vulnerability individuals face as a result of these changes.</a:t>
            </a:r>
          </a:p>
          <a:p>
            <a:endParaRPr lang="en-US" altLang="en-US" sz="2000"/>
          </a:p>
          <a:p>
            <a:r>
              <a:rPr lang="en-US" altLang="en-US" sz="2000"/>
              <a:t>The group of effects that lead to a decreasing expectation of life with increasing age</a:t>
            </a:r>
          </a:p>
        </p:txBody>
      </p:sp>
      <p:pic>
        <p:nvPicPr>
          <p:cNvPr id="3077" name="Picture 3076" descr="One in a crowd">
            <a:extLst>
              <a:ext uri="{FF2B5EF4-FFF2-40B4-BE49-F238E27FC236}">
                <a16:creationId xmlns:a16="http://schemas.microsoft.com/office/drawing/2014/main" id="{77249117-E696-57EE-543F-D7BF0AD2105B}"/>
              </a:ext>
            </a:extLst>
          </p:cNvPr>
          <p:cNvPicPr>
            <a:picLocks noChangeAspect="1"/>
          </p:cNvPicPr>
          <p:nvPr/>
        </p:nvPicPr>
        <p:blipFill rotWithShape="1">
          <a:blip r:embed="rId2"/>
          <a:srcRect l="20725" r="12534"/>
          <a:stretch/>
        </p:blipFill>
        <p:spPr>
          <a:xfrm>
            <a:off x="6096000" y="1"/>
            <a:ext cx="6102825"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29ADD-8EB0-83D1-0EF0-C6A5459BCFD4}"/>
              </a:ext>
            </a:extLst>
          </p:cNvPr>
          <p:cNvSpPr>
            <a:spLocks noGrp="1"/>
          </p:cNvSpPr>
          <p:nvPr>
            <p:ph type="title"/>
          </p:nvPr>
        </p:nvSpPr>
        <p:spPr>
          <a:xfrm>
            <a:off x="965201" y="1036674"/>
            <a:ext cx="3689096" cy="3514364"/>
          </a:xfrm>
        </p:spPr>
        <p:txBody>
          <a:bodyPr vert="horz" lIns="91440" tIns="45720" rIns="91440" bIns="45720" rtlCol="0" anchor="b">
            <a:normAutofit/>
          </a:bodyPr>
          <a:lstStyle/>
          <a:p>
            <a:pPr algn="r"/>
            <a:r>
              <a:rPr lang="en-US" sz="5600" kern="1200">
                <a:solidFill>
                  <a:schemeClr val="tx1"/>
                </a:solidFill>
                <a:latin typeface="+mj-lt"/>
                <a:ea typeface="+mj-ea"/>
                <a:cs typeface="+mj-cs"/>
              </a:rPr>
              <a:t>So what is senescence </a:t>
            </a:r>
          </a:p>
        </p:txBody>
      </p:sp>
      <p:pic>
        <p:nvPicPr>
          <p:cNvPr id="4" name="Online Media 3" title="Overview of Cell Senescence">
            <a:hlinkClick r:id="" action="ppaction://media"/>
            <a:extLst>
              <a:ext uri="{FF2B5EF4-FFF2-40B4-BE49-F238E27FC236}">
                <a16:creationId xmlns:a16="http://schemas.microsoft.com/office/drawing/2014/main" id="{DEDDB029-DEB4-B141-B686-D8BAAC91D8A0}"/>
              </a:ext>
            </a:extLst>
          </p:cNvPr>
          <p:cNvPicPr>
            <a:picLocks noGrp="1" noRot="1" noChangeAspect="1"/>
          </p:cNvPicPr>
          <p:nvPr>
            <p:ph idx="1"/>
            <a:videoFile r:link="rId1"/>
          </p:nvPr>
        </p:nvPicPr>
        <p:blipFill>
          <a:blip r:embed="rId3"/>
          <a:stretch>
            <a:fillRect/>
          </a:stretch>
        </p:blipFill>
        <p:spPr>
          <a:xfrm>
            <a:off x="5342862" y="1786177"/>
            <a:ext cx="4811872" cy="2718707"/>
          </a:xfrm>
          <a:prstGeom prst="rect">
            <a:avLst/>
          </a:prstGeom>
        </p:spPr>
      </p:pic>
    </p:spTree>
    <p:extLst>
      <p:ext uri="{BB962C8B-B14F-4D97-AF65-F5344CB8AC3E}">
        <p14:creationId xmlns:p14="http://schemas.microsoft.com/office/powerpoint/2010/main" val="383750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CCD6941-94A2-EF3F-F48E-8DCBACA14925}"/>
              </a:ext>
            </a:extLst>
          </p:cNvPr>
          <p:cNvSpPr>
            <a:spLocks noGrp="1" noChangeArrowheads="1"/>
          </p:cNvSpPr>
          <p:nvPr>
            <p:ph type="title"/>
          </p:nvPr>
        </p:nvSpPr>
        <p:spPr>
          <a:xfrm>
            <a:off x="6823878" y="741391"/>
            <a:ext cx="4491821" cy="1616203"/>
          </a:xfrm>
        </p:spPr>
        <p:txBody>
          <a:bodyPr anchor="b">
            <a:normAutofit/>
          </a:bodyPr>
          <a:lstStyle/>
          <a:p>
            <a:r>
              <a:rPr lang="en-US" altLang="en-US" sz="3200"/>
              <a:t>Sencescence, cont’d</a:t>
            </a:r>
          </a:p>
        </p:txBody>
      </p:sp>
      <p:pic>
        <p:nvPicPr>
          <p:cNvPr id="6149" name="Picture 6148" descr="White puzzle with one red piece">
            <a:extLst>
              <a:ext uri="{FF2B5EF4-FFF2-40B4-BE49-F238E27FC236}">
                <a16:creationId xmlns:a16="http://schemas.microsoft.com/office/drawing/2014/main" id="{1E15D931-1729-1F1A-E5E9-77D6F2937617}"/>
              </a:ext>
            </a:extLst>
          </p:cNvPr>
          <p:cNvPicPr>
            <a:picLocks noChangeAspect="1"/>
          </p:cNvPicPr>
          <p:nvPr/>
        </p:nvPicPr>
        <p:blipFill rotWithShape="1">
          <a:blip r:embed="rId2"/>
          <a:srcRect l="25802" r="24198"/>
          <a:stretch/>
        </p:blipFill>
        <p:spPr>
          <a:xfrm>
            <a:off x="20" y="10"/>
            <a:ext cx="6095980" cy="6857990"/>
          </a:xfrm>
          <a:prstGeom prst="rect">
            <a:avLst/>
          </a:prstGeom>
        </p:spPr>
      </p:pic>
      <p:grpSp>
        <p:nvGrpSpPr>
          <p:cNvPr id="6153" name="Group 615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6154" name="Rectangle 615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47" name="Rectangle 3">
            <a:extLst>
              <a:ext uri="{FF2B5EF4-FFF2-40B4-BE49-F238E27FC236}">
                <a16:creationId xmlns:a16="http://schemas.microsoft.com/office/drawing/2014/main" id="{35F2146D-D79B-73E6-7528-667E2CE7D7A4}"/>
              </a:ext>
            </a:extLst>
          </p:cNvPr>
          <p:cNvSpPr>
            <a:spLocks noGrp="1" noChangeArrowheads="1"/>
          </p:cNvSpPr>
          <p:nvPr>
            <p:ph type="body" idx="1"/>
          </p:nvPr>
        </p:nvSpPr>
        <p:spPr>
          <a:xfrm>
            <a:off x="6823878" y="2533476"/>
            <a:ext cx="4491820" cy="3447832"/>
          </a:xfrm>
        </p:spPr>
        <p:txBody>
          <a:bodyPr anchor="t">
            <a:normAutofit/>
          </a:bodyPr>
          <a:lstStyle/>
          <a:p>
            <a:r>
              <a:rPr lang="en-US" altLang="en-US" sz="1900"/>
              <a:t>Differs from other biological processes:</a:t>
            </a:r>
          </a:p>
          <a:p>
            <a:pPr lvl="1"/>
            <a:r>
              <a:rPr lang="en-US" altLang="en-US" sz="1900"/>
              <a:t>Its characteristics are universal</a:t>
            </a:r>
          </a:p>
          <a:p>
            <a:pPr lvl="1"/>
            <a:endParaRPr lang="en-US" altLang="en-US" sz="1900"/>
          </a:p>
          <a:p>
            <a:pPr lvl="1"/>
            <a:r>
              <a:rPr lang="en-US" altLang="en-US" sz="1900"/>
              <a:t>Changes come from within the individual</a:t>
            </a:r>
          </a:p>
          <a:p>
            <a:pPr lvl="1"/>
            <a:endParaRPr lang="en-US" altLang="en-US" sz="1900"/>
          </a:p>
          <a:p>
            <a:pPr lvl="1"/>
            <a:r>
              <a:rPr lang="en-US" altLang="en-US" sz="1900"/>
              <a:t>Associated processes occur gradually</a:t>
            </a:r>
          </a:p>
          <a:p>
            <a:pPr lvl="1"/>
            <a:endParaRPr lang="en-US" altLang="en-US" sz="1900"/>
          </a:p>
          <a:p>
            <a:pPr lvl="1"/>
            <a:r>
              <a:rPr lang="en-US" altLang="en-US" sz="1900"/>
              <a:t>Changes have a deleterious effect on the invidual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3" name="Rectangle 717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85" name="Group 717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180" name="Rectangle 717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Rectangle 718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4" name="Rectangle 718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092D5398-FBD2-101B-8B69-F575B0B94DF6}"/>
              </a:ext>
            </a:extLst>
          </p:cNvPr>
          <p:cNvSpPr>
            <a:spLocks noGrp="1" noChangeArrowheads="1"/>
          </p:cNvSpPr>
          <p:nvPr>
            <p:ph type="title"/>
          </p:nvPr>
        </p:nvSpPr>
        <p:spPr>
          <a:xfrm>
            <a:off x="1043631" y="809898"/>
            <a:ext cx="10173010" cy="1554480"/>
          </a:xfrm>
        </p:spPr>
        <p:txBody>
          <a:bodyPr anchor="ctr">
            <a:normAutofit/>
          </a:bodyPr>
          <a:lstStyle/>
          <a:p>
            <a:r>
              <a:rPr lang="en-US" altLang="en-US" sz="4800"/>
              <a:t>Ultimately…You Die.</a:t>
            </a:r>
            <a:br>
              <a:rPr lang="en-US" altLang="en-US" sz="4800"/>
            </a:br>
            <a:r>
              <a:rPr lang="en-US" altLang="en-US" sz="4800"/>
              <a:t>Death Rates:</a:t>
            </a:r>
          </a:p>
        </p:txBody>
      </p:sp>
      <p:cxnSp>
        <p:nvCxnSpPr>
          <p:cNvPr id="7186" name="Straight Connector 718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187" name="Rectangle 3">
            <a:extLst>
              <a:ext uri="{FF2B5EF4-FFF2-40B4-BE49-F238E27FC236}">
                <a16:creationId xmlns:a16="http://schemas.microsoft.com/office/drawing/2014/main" id="{11097C78-064C-B7AB-9BF6-C1F05A3E7116}"/>
              </a:ext>
            </a:extLst>
          </p:cNvPr>
          <p:cNvGraphicFramePr/>
          <p:nvPr>
            <p:extLst>
              <p:ext uri="{D42A27DB-BD31-4B8C-83A1-F6EECF244321}">
                <p14:modId xmlns:p14="http://schemas.microsoft.com/office/powerpoint/2010/main" val="329121206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D98F5-8A41-8FBB-A662-7C34536FFA60}"/>
              </a:ext>
            </a:extLst>
          </p:cNvPr>
          <p:cNvSpPr>
            <a:spLocks noGrp="1"/>
          </p:cNvSpPr>
          <p:nvPr>
            <p:ph type="title"/>
          </p:nvPr>
        </p:nvSpPr>
        <p:spPr>
          <a:xfrm>
            <a:off x="1171074" y="1396686"/>
            <a:ext cx="3240506" cy="4064628"/>
          </a:xfrm>
        </p:spPr>
        <p:txBody>
          <a:bodyPr>
            <a:normAutofit/>
          </a:bodyPr>
          <a:lstStyle/>
          <a:p>
            <a:r>
              <a:rPr lang="en-US">
                <a:solidFill>
                  <a:srgbClr val="FFFFFF"/>
                </a:solidFill>
              </a:rPr>
              <a:t>Death Rates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29FB82-E81B-A30E-3B0C-98063F8431E7}"/>
              </a:ext>
            </a:extLst>
          </p:cNvPr>
          <p:cNvSpPr>
            <a:spLocks noGrp="1"/>
          </p:cNvSpPr>
          <p:nvPr>
            <p:ph idx="1"/>
          </p:nvPr>
        </p:nvSpPr>
        <p:spPr>
          <a:xfrm>
            <a:off x="5370153" y="1526033"/>
            <a:ext cx="5536397" cy="3935281"/>
          </a:xfrm>
        </p:spPr>
        <p:txBody>
          <a:bodyPr>
            <a:normAutofit/>
          </a:bodyPr>
          <a:lstStyle/>
          <a:p>
            <a:r>
              <a:rPr lang="en-US" sz="2400" b="0" i="0">
                <a:effectLst/>
                <a:latin typeface="open sans" panose="020B0606030504020204" pitchFamily="34" charset="0"/>
              </a:rPr>
              <a:t>From 2001 to 2018, suicide and injury or poisoning of undetermined intent was the leading cause of death for both males and females aged 20 to 34 years in the UK, for all years observed, accounting for 27.1% of male deaths and 16.7% of female deaths for this age group (Office of National Statistics, 2023). </a:t>
            </a:r>
            <a:endParaRPr lang="en-GB" sz="2400"/>
          </a:p>
        </p:txBody>
      </p:sp>
    </p:spTree>
    <p:extLst>
      <p:ext uri="{BB962C8B-B14F-4D97-AF65-F5344CB8AC3E}">
        <p14:creationId xmlns:p14="http://schemas.microsoft.com/office/powerpoint/2010/main" val="3131529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8197" name="Picture 8196" descr="Two people holding each other's hands">
            <a:extLst>
              <a:ext uri="{FF2B5EF4-FFF2-40B4-BE49-F238E27FC236}">
                <a16:creationId xmlns:a16="http://schemas.microsoft.com/office/drawing/2014/main" id="{AB26C56B-979A-5837-8AB4-F269C56940F4}"/>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8203" name="Freeform: Shape 820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8205" name="Freeform: Shape 820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8207" name="Freeform: Shape 820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194" name="Rectangle 2">
            <a:extLst>
              <a:ext uri="{FF2B5EF4-FFF2-40B4-BE49-F238E27FC236}">
                <a16:creationId xmlns:a16="http://schemas.microsoft.com/office/drawing/2014/main" id="{0540104B-AB99-7D6F-424D-2E40B1B3E27E}"/>
              </a:ext>
            </a:extLst>
          </p:cNvPr>
          <p:cNvSpPr>
            <a:spLocks noGrp="1" noChangeArrowheads="1"/>
          </p:cNvSpPr>
          <p:nvPr>
            <p:ph type="title"/>
          </p:nvPr>
        </p:nvSpPr>
        <p:spPr>
          <a:xfrm>
            <a:off x="8046720" y="1045597"/>
            <a:ext cx="3633746" cy="1588422"/>
          </a:xfrm>
        </p:spPr>
        <p:txBody>
          <a:bodyPr anchor="b">
            <a:normAutofit/>
          </a:bodyPr>
          <a:lstStyle/>
          <a:p>
            <a:r>
              <a:rPr lang="en-US" altLang="en-US" sz="3600"/>
              <a:t>Age-Related Physiological Changes</a:t>
            </a:r>
          </a:p>
        </p:txBody>
      </p:sp>
      <p:sp>
        <p:nvSpPr>
          <p:cNvPr id="8195" name="Rectangle 3">
            <a:extLst>
              <a:ext uri="{FF2B5EF4-FFF2-40B4-BE49-F238E27FC236}">
                <a16:creationId xmlns:a16="http://schemas.microsoft.com/office/drawing/2014/main" id="{4DA60747-EB0A-2771-191F-DFBB4BEA8DE4}"/>
              </a:ext>
            </a:extLst>
          </p:cNvPr>
          <p:cNvSpPr>
            <a:spLocks noGrp="1" noChangeArrowheads="1"/>
          </p:cNvSpPr>
          <p:nvPr>
            <p:ph type="body" idx="1"/>
          </p:nvPr>
        </p:nvSpPr>
        <p:spPr>
          <a:xfrm>
            <a:off x="8046719" y="2722729"/>
            <a:ext cx="3633747" cy="2700062"/>
          </a:xfrm>
        </p:spPr>
        <p:txBody>
          <a:bodyPr>
            <a:normAutofit/>
          </a:bodyPr>
          <a:lstStyle/>
          <a:p>
            <a:endParaRPr lang="en-US" altLang="en-US" sz="2000"/>
          </a:p>
          <a:p>
            <a:endParaRPr lang="en-US" altLang="en-US" sz="2000"/>
          </a:p>
          <a:p>
            <a:endParaRPr lang="en-US" altLang="en-US" sz="2000"/>
          </a:p>
          <a:p>
            <a:r>
              <a:rPr lang="en-US" altLang="en-US" sz="2000"/>
              <a:t>…all people age, but not at the same rate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232" name="Picture 9220" descr="Computer Generated Lights">
            <a:extLst>
              <a:ext uri="{FF2B5EF4-FFF2-40B4-BE49-F238E27FC236}">
                <a16:creationId xmlns:a16="http://schemas.microsoft.com/office/drawing/2014/main" id="{F0BCFC60-2367-BF49-5D65-64758B88D8A8}"/>
              </a:ext>
            </a:extLst>
          </p:cNvPr>
          <p:cNvPicPr>
            <a:picLocks noChangeAspect="1"/>
          </p:cNvPicPr>
          <p:nvPr/>
        </p:nvPicPr>
        <p:blipFill rotWithShape="1">
          <a:blip r:embed="rId2"/>
          <a:srcRect r="1" b="6833"/>
          <a:stretch/>
        </p:blipFill>
        <p:spPr>
          <a:xfrm>
            <a:off x="20" y="10"/>
            <a:ext cx="9947062" cy="6857990"/>
          </a:xfrm>
          <a:prstGeom prst="rect">
            <a:avLst/>
          </a:prstGeom>
        </p:spPr>
      </p:pic>
      <p:sp>
        <p:nvSpPr>
          <p:cNvPr id="9233" name="Freeform: Shape 922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9229" name="Freeform: Shape 9228">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9231" name="Freeform: Shape 9230">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218" name="Rectangle 2">
            <a:extLst>
              <a:ext uri="{FF2B5EF4-FFF2-40B4-BE49-F238E27FC236}">
                <a16:creationId xmlns:a16="http://schemas.microsoft.com/office/drawing/2014/main" id="{BC39D682-9A68-C309-FF8A-A5C120335A15}"/>
              </a:ext>
            </a:extLst>
          </p:cNvPr>
          <p:cNvSpPr>
            <a:spLocks noGrp="1" noChangeArrowheads="1"/>
          </p:cNvSpPr>
          <p:nvPr>
            <p:ph type="title"/>
          </p:nvPr>
        </p:nvSpPr>
        <p:spPr>
          <a:xfrm>
            <a:off x="8046720" y="1045597"/>
            <a:ext cx="3633746" cy="1588422"/>
          </a:xfrm>
        </p:spPr>
        <p:txBody>
          <a:bodyPr anchor="b">
            <a:normAutofit/>
          </a:bodyPr>
          <a:lstStyle/>
          <a:p>
            <a:r>
              <a:rPr lang="en-US" altLang="en-US" sz="3100"/>
              <a:t>At age 75, the average person, compared to age 30:</a:t>
            </a:r>
          </a:p>
        </p:txBody>
      </p:sp>
      <p:sp>
        <p:nvSpPr>
          <p:cNvPr id="9219" name="Rectangle 3">
            <a:extLst>
              <a:ext uri="{FF2B5EF4-FFF2-40B4-BE49-F238E27FC236}">
                <a16:creationId xmlns:a16="http://schemas.microsoft.com/office/drawing/2014/main" id="{51675554-DAE4-8192-19C1-1319F9134E84}"/>
              </a:ext>
            </a:extLst>
          </p:cNvPr>
          <p:cNvSpPr>
            <a:spLocks noGrp="1" noChangeArrowheads="1"/>
          </p:cNvSpPr>
          <p:nvPr>
            <p:ph type="body" idx="1"/>
          </p:nvPr>
        </p:nvSpPr>
        <p:spPr>
          <a:xfrm>
            <a:off x="8046719" y="2722729"/>
            <a:ext cx="3633747" cy="2700062"/>
          </a:xfrm>
        </p:spPr>
        <p:txBody>
          <a:bodyPr>
            <a:normAutofit/>
          </a:bodyPr>
          <a:lstStyle/>
          <a:p>
            <a:r>
              <a:rPr lang="en-US" altLang="en-US" sz="1700"/>
              <a:t>92% of brain weight</a:t>
            </a:r>
          </a:p>
          <a:p>
            <a:r>
              <a:rPr lang="en-US" altLang="en-US" sz="1700"/>
              <a:t>84% of basal metabolism</a:t>
            </a:r>
          </a:p>
          <a:p>
            <a:r>
              <a:rPr lang="en-US" altLang="en-US" sz="1700"/>
              <a:t>70% kidney filtration rate</a:t>
            </a:r>
          </a:p>
          <a:p>
            <a:r>
              <a:rPr lang="en-US" altLang="en-US" sz="1700"/>
              <a:t>43% of maximul breathing capacity</a:t>
            </a:r>
          </a:p>
          <a:p>
            <a:endParaRPr lang="en-US" altLang="en-US" sz="1700"/>
          </a:p>
          <a:p>
            <a:r>
              <a:rPr lang="en-US" altLang="en-US" sz="1700"/>
              <a:t>We are not the people we once were!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n eye&#10;&#10;Description automatically generated">
            <a:extLst>
              <a:ext uri="{FF2B5EF4-FFF2-40B4-BE49-F238E27FC236}">
                <a16:creationId xmlns:a16="http://schemas.microsoft.com/office/drawing/2014/main" id="{E4650590-4561-A7A7-B2D6-59EF46226CD0}"/>
              </a:ext>
            </a:extLst>
          </p:cNvPr>
          <p:cNvPicPr>
            <a:picLocks noChangeAspect="1"/>
          </p:cNvPicPr>
          <p:nvPr/>
        </p:nvPicPr>
        <p:blipFill rotWithShape="1">
          <a:blip r:embed="rId2">
            <a:extLst>
              <a:ext uri="{28A0092B-C50C-407E-A947-70E740481C1C}">
                <a14:useLocalDpi xmlns:a14="http://schemas.microsoft.com/office/drawing/2010/main" val="0"/>
              </a:ext>
            </a:extLst>
          </a:blip>
          <a:srcRect l="29501"/>
          <a:stretch/>
        </p:blipFill>
        <p:spPr>
          <a:xfrm>
            <a:off x="1" y="10"/>
            <a:ext cx="9669642" cy="6857990"/>
          </a:xfrm>
          <a:prstGeom prst="rect">
            <a:avLst/>
          </a:prstGeom>
        </p:spPr>
      </p:pic>
      <p:sp>
        <p:nvSpPr>
          <p:cNvPr id="10250" name="Rectangle 1024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2" name="Rectangle 2">
            <a:extLst>
              <a:ext uri="{FF2B5EF4-FFF2-40B4-BE49-F238E27FC236}">
                <a16:creationId xmlns:a16="http://schemas.microsoft.com/office/drawing/2014/main" id="{AAAA2AFC-BF86-FC8A-23B7-A509576B1A28}"/>
              </a:ext>
            </a:extLst>
          </p:cNvPr>
          <p:cNvSpPr>
            <a:spLocks noGrp="1" noChangeArrowheads="1"/>
          </p:cNvSpPr>
          <p:nvPr>
            <p:ph type="title"/>
          </p:nvPr>
        </p:nvSpPr>
        <p:spPr>
          <a:xfrm>
            <a:off x="7531610" y="365125"/>
            <a:ext cx="3822189" cy="1899912"/>
          </a:xfrm>
        </p:spPr>
        <p:txBody>
          <a:bodyPr>
            <a:normAutofit/>
          </a:bodyPr>
          <a:lstStyle/>
          <a:p>
            <a:r>
              <a:rPr lang="en-US" altLang="en-US" sz="4000"/>
              <a:t>CHANGES IN THE SKIN</a:t>
            </a:r>
          </a:p>
        </p:txBody>
      </p:sp>
      <p:sp>
        <p:nvSpPr>
          <p:cNvPr id="10243" name="Rectangle 3">
            <a:extLst>
              <a:ext uri="{FF2B5EF4-FFF2-40B4-BE49-F238E27FC236}">
                <a16:creationId xmlns:a16="http://schemas.microsoft.com/office/drawing/2014/main" id="{0367A27D-5209-72B9-0A0D-2112DC879779}"/>
              </a:ext>
            </a:extLst>
          </p:cNvPr>
          <p:cNvSpPr>
            <a:spLocks noGrp="1" noChangeArrowheads="1"/>
          </p:cNvSpPr>
          <p:nvPr>
            <p:ph type="body" idx="1"/>
          </p:nvPr>
        </p:nvSpPr>
        <p:spPr>
          <a:xfrm>
            <a:off x="7531610" y="2434201"/>
            <a:ext cx="3822189" cy="3742762"/>
          </a:xfrm>
        </p:spPr>
        <p:txBody>
          <a:bodyPr>
            <a:normAutofit/>
          </a:bodyPr>
          <a:lstStyle/>
          <a:p>
            <a:endParaRPr lang="en-US" altLang="en-US" sz="2000"/>
          </a:p>
          <a:p>
            <a:r>
              <a:rPr lang="en-US" altLang="en-US" sz="2000"/>
              <a:t>“To most people, the condition of the skin, hair, and connective tissue collectively represents the ultimate indicator of age”. (Kart &amp; Kinney, p. 74)</a:t>
            </a:r>
          </a:p>
          <a:p>
            <a:endParaRPr lang="en-US" altLang="en-US"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Oval 1127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CB768DD7-5F24-706F-F86A-4E15D1958694}"/>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SKIN: Wrinkling</a:t>
            </a:r>
          </a:p>
        </p:txBody>
      </p:sp>
      <p:sp>
        <p:nvSpPr>
          <p:cNvPr id="11276" name="Arc 1127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278" name="Oval 1127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267" name="Rectangle 3">
            <a:extLst>
              <a:ext uri="{FF2B5EF4-FFF2-40B4-BE49-F238E27FC236}">
                <a16:creationId xmlns:a16="http://schemas.microsoft.com/office/drawing/2014/main" id="{42295315-5E48-BD34-8F5A-EB679821EA98}"/>
              </a:ext>
            </a:extLst>
          </p:cNvPr>
          <p:cNvSpPr>
            <a:spLocks noGrp="1" noChangeArrowheads="1"/>
          </p:cNvSpPr>
          <p:nvPr>
            <p:ph type="body" idx="1"/>
          </p:nvPr>
        </p:nvSpPr>
        <p:spPr>
          <a:xfrm>
            <a:off x="5370153" y="1526033"/>
            <a:ext cx="5536397" cy="3935281"/>
          </a:xfrm>
        </p:spPr>
        <p:txBody>
          <a:bodyPr>
            <a:normAutofit/>
          </a:bodyPr>
          <a:lstStyle/>
          <a:p>
            <a:r>
              <a:rPr lang="en-US" altLang="en-US"/>
              <a:t>Muscles of the face are capable of tremendous movement.  “Smiles, laughter, frowns, disappointment, ager, rage, and surprise are all recorded.  The hand of time captures these expressions and outlines them on the face….By the age of 40, most people bear the typical lines of their expressions.” (Kart &amp; Kinney, p. 75)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Oval 1229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0D7590A0-660A-8041-ED16-BEED66DCBAF6}"/>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SKIN--Wrinkling:</a:t>
            </a:r>
          </a:p>
        </p:txBody>
      </p:sp>
      <p:sp>
        <p:nvSpPr>
          <p:cNvPr id="12300" name="Arc 1229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302" name="Oval 1230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291" name="Rectangle 3">
            <a:extLst>
              <a:ext uri="{FF2B5EF4-FFF2-40B4-BE49-F238E27FC236}">
                <a16:creationId xmlns:a16="http://schemas.microsoft.com/office/drawing/2014/main" id="{38C44B6A-89C8-2CF2-6D94-F12757943246}"/>
              </a:ext>
            </a:extLst>
          </p:cNvPr>
          <p:cNvSpPr>
            <a:spLocks noGrp="1" noChangeArrowheads="1"/>
          </p:cNvSpPr>
          <p:nvPr>
            <p:ph type="body" idx="1"/>
          </p:nvPr>
        </p:nvSpPr>
        <p:spPr>
          <a:xfrm>
            <a:off x="5370153" y="1526033"/>
            <a:ext cx="5536397" cy="3935281"/>
          </a:xfrm>
        </p:spPr>
        <p:txBody>
          <a:bodyPr>
            <a:normAutofit/>
          </a:bodyPr>
          <a:lstStyle/>
          <a:p>
            <a:r>
              <a:rPr lang="en-US" altLang="en-US" dirty="0"/>
              <a:t>Loss of subcutaneous fat</a:t>
            </a:r>
          </a:p>
          <a:p>
            <a:pPr lvl="1"/>
            <a:endParaRPr lang="en-US" altLang="en-US" dirty="0"/>
          </a:p>
          <a:p>
            <a:pPr lvl="1"/>
            <a:r>
              <a:rPr lang="en-US" altLang="en-US" dirty="0"/>
              <a:t>Vulnerability to pressure sores</a:t>
            </a:r>
          </a:p>
          <a:p>
            <a:pPr lvl="1"/>
            <a:endParaRPr lang="en-US" altLang="en-US" dirty="0"/>
          </a:p>
          <a:p>
            <a:pPr lvl="1"/>
            <a:r>
              <a:rPr lang="en-US" altLang="en-US" dirty="0"/>
              <a:t>Less insulation of body to cold (also affected by diminished blood flow to skin &amp; extremities) &amp; heat</a:t>
            </a:r>
          </a:p>
          <a:p>
            <a:pPr lvl="1"/>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9" name="Rectangle 1332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314" name="Rectangle 2">
            <a:extLst>
              <a:ext uri="{FF2B5EF4-FFF2-40B4-BE49-F238E27FC236}">
                <a16:creationId xmlns:a16="http://schemas.microsoft.com/office/drawing/2014/main" id="{DD80953E-21AE-56D0-561F-F62481356F9F}"/>
              </a:ext>
            </a:extLst>
          </p:cNvPr>
          <p:cNvSpPr>
            <a:spLocks noGrp="1" noChangeArrowheads="1"/>
          </p:cNvSpPr>
          <p:nvPr>
            <p:ph type="title"/>
          </p:nvPr>
        </p:nvSpPr>
        <p:spPr>
          <a:xfrm>
            <a:off x="838200" y="365125"/>
            <a:ext cx="5393361" cy="1325563"/>
          </a:xfrm>
        </p:spPr>
        <p:txBody>
          <a:bodyPr>
            <a:normAutofit/>
          </a:bodyPr>
          <a:lstStyle/>
          <a:p>
            <a:r>
              <a:rPr lang="en-US" altLang="en-US"/>
              <a:t>SKIN &amp; NAILS</a:t>
            </a:r>
          </a:p>
        </p:txBody>
      </p:sp>
      <p:sp>
        <p:nvSpPr>
          <p:cNvPr id="13315" name="Rectangle 3">
            <a:extLst>
              <a:ext uri="{FF2B5EF4-FFF2-40B4-BE49-F238E27FC236}">
                <a16:creationId xmlns:a16="http://schemas.microsoft.com/office/drawing/2014/main" id="{8759B258-D75F-CD49-16A0-E742B8ED1798}"/>
              </a:ext>
            </a:extLst>
          </p:cNvPr>
          <p:cNvSpPr>
            <a:spLocks noGrp="1" noChangeArrowheads="1"/>
          </p:cNvSpPr>
          <p:nvPr>
            <p:ph type="body" idx="1"/>
          </p:nvPr>
        </p:nvSpPr>
        <p:spPr>
          <a:xfrm>
            <a:off x="838200" y="1825625"/>
            <a:ext cx="5393361" cy="4351338"/>
          </a:xfrm>
        </p:spPr>
        <p:txBody>
          <a:bodyPr>
            <a:normAutofit/>
          </a:bodyPr>
          <a:lstStyle/>
          <a:p>
            <a:r>
              <a:rPr lang="en-US" altLang="en-US"/>
              <a:t>Atrophic changes in sweat glands</a:t>
            </a:r>
          </a:p>
          <a:p>
            <a:r>
              <a:rPr lang="en-US" altLang="en-US"/>
              <a:t>Thickened fingernails &amp; toenails</a:t>
            </a:r>
          </a:p>
          <a:p>
            <a:r>
              <a:rPr lang="en-US" altLang="en-US"/>
              <a:t>Generalized loss of body hair and head hair</a:t>
            </a:r>
          </a:p>
          <a:p>
            <a:r>
              <a:rPr lang="en-US" altLang="en-US"/>
              <a:t>Decrease in # of functioning pigment-producing cells--&gt;graying</a:t>
            </a:r>
          </a:p>
          <a:p>
            <a:pPr lvl="1"/>
            <a:r>
              <a:rPr lang="en-US" altLang="en-US"/>
              <a:t>Some remaining pigment cells enlarge--&gt; “age spots”</a:t>
            </a:r>
          </a:p>
          <a:p>
            <a:pPr lvl="1"/>
            <a:r>
              <a:rPr lang="en-US" altLang="en-US"/>
              <a:t>Skin changes increase. vulnerability to infections/disorders</a:t>
            </a:r>
          </a:p>
        </p:txBody>
      </p:sp>
      <p:pic>
        <p:nvPicPr>
          <p:cNvPr id="3" name="Picture 2" descr="A close-up of a hand&#10;&#10;Description automatically generated">
            <a:extLst>
              <a:ext uri="{FF2B5EF4-FFF2-40B4-BE49-F238E27FC236}">
                <a16:creationId xmlns:a16="http://schemas.microsoft.com/office/drawing/2014/main" id="{402232EB-30AC-7EE6-94C2-DCA2353EA344}"/>
              </a:ext>
            </a:extLst>
          </p:cNvPr>
          <p:cNvPicPr>
            <a:picLocks noChangeAspect="1"/>
          </p:cNvPicPr>
          <p:nvPr/>
        </p:nvPicPr>
        <p:blipFill rotWithShape="1">
          <a:blip r:embed="rId2">
            <a:extLst>
              <a:ext uri="{28A0092B-C50C-407E-A947-70E740481C1C}">
                <a14:useLocalDpi xmlns:a14="http://schemas.microsoft.com/office/drawing/2010/main" val="0"/>
              </a:ext>
            </a:extLst>
          </a:blip>
          <a:srcRect l="12198" r="7304" b="3"/>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333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3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6" name="Rectangle 1434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338" name="Rectangle 2">
            <a:extLst>
              <a:ext uri="{FF2B5EF4-FFF2-40B4-BE49-F238E27FC236}">
                <a16:creationId xmlns:a16="http://schemas.microsoft.com/office/drawing/2014/main" id="{E9A9122B-80A1-9B06-ECDA-093C7C9E2778}"/>
              </a:ext>
            </a:extLst>
          </p:cNvPr>
          <p:cNvSpPr>
            <a:spLocks noGrp="1" noChangeArrowheads="1"/>
          </p:cNvSpPr>
          <p:nvPr>
            <p:ph type="title"/>
          </p:nvPr>
        </p:nvSpPr>
        <p:spPr>
          <a:xfrm>
            <a:off x="838200" y="365125"/>
            <a:ext cx="5393361" cy="1325563"/>
          </a:xfrm>
        </p:spPr>
        <p:txBody>
          <a:bodyPr>
            <a:normAutofit/>
          </a:bodyPr>
          <a:lstStyle/>
          <a:p>
            <a:r>
              <a:rPr lang="en-US" altLang="en-US"/>
              <a:t>SKELETOMUSCULAR SYSTEM CHANGES</a:t>
            </a:r>
          </a:p>
        </p:txBody>
      </p:sp>
      <p:pic>
        <p:nvPicPr>
          <p:cNvPr id="14342" name="Picture 14341">
            <a:extLst>
              <a:ext uri="{FF2B5EF4-FFF2-40B4-BE49-F238E27FC236}">
                <a16:creationId xmlns:a16="http://schemas.microsoft.com/office/drawing/2014/main" id="{BC87F737-24B3-63FD-5F4B-A8141C87615E}"/>
              </a:ext>
            </a:extLst>
          </p:cNvPr>
          <p:cNvPicPr>
            <a:picLocks noChangeAspect="1"/>
          </p:cNvPicPr>
          <p:nvPr/>
        </p:nvPicPr>
        <p:blipFill rotWithShape="1">
          <a:blip r:embed="rId2"/>
          <a:srcRect l="16463" r="8537"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434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35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4341" name="Rectangle 3">
            <a:extLst>
              <a:ext uri="{FF2B5EF4-FFF2-40B4-BE49-F238E27FC236}">
                <a16:creationId xmlns:a16="http://schemas.microsoft.com/office/drawing/2014/main" id="{F575D490-1C18-FD6B-CF75-4A48A6ED7E76}"/>
              </a:ext>
            </a:extLst>
          </p:cNvPr>
          <p:cNvGraphicFramePr/>
          <p:nvPr>
            <p:extLst>
              <p:ext uri="{D42A27DB-BD31-4B8C-83A1-F6EECF244321}">
                <p14:modId xmlns:p14="http://schemas.microsoft.com/office/powerpoint/2010/main" val="1815003320"/>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BDFB5AD-299C-4A79-1853-5182CF25630B}"/>
              </a:ext>
            </a:extLst>
          </p:cNvPr>
          <p:cNvSpPr>
            <a:spLocks noGrp="1" noChangeArrowheads="1"/>
          </p:cNvSpPr>
          <p:nvPr>
            <p:ph type="title"/>
          </p:nvPr>
        </p:nvSpPr>
        <p:spPr>
          <a:xfrm>
            <a:off x="6823878" y="741391"/>
            <a:ext cx="4491821" cy="1616203"/>
          </a:xfrm>
        </p:spPr>
        <p:txBody>
          <a:bodyPr anchor="b">
            <a:normAutofit/>
          </a:bodyPr>
          <a:lstStyle/>
          <a:p>
            <a:r>
              <a:rPr lang="en-US" altLang="en-US" sz="3200"/>
              <a:t>ARTHRITIS</a:t>
            </a:r>
          </a:p>
        </p:txBody>
      </p:sp>
      <p:pic>
        <p:nvPicPr>
          <p:cNvPr id="15365" name="Picture 15364" descr="The radiologic figure of a skeleton">
            <a:extLst>
              <a:ext uri="{FF2B5EF4-FFF2-40B4-BE49-F238E27FC236}">
                <a16:creationId xmlns:a16="http://schemas.microsoft.com/office/drawing/2014/main" id="{4135459D-FBBF-74A7-DB30-91AC5084E1EB}"/>
              </a:ext>
            </a:extLst>
          </p:cNvPr>
          <p:cNvPicPr>
            <a:picLocks noChangeAspect="1"/>
          </p:cNvPicPr>
          <p:nvPr/>
        </p:nvPicPr>
        <p:blipFill rotWithShape="1">
          <a:blip r:embed="rId2"/>
          <a:srcRect l="41112" r="-1" b="-1"/>
          <a:stretch/>
        </p:blipFill>
        <p:spPr>
          <a:xfrm>
            <a:off x="20" y="10"/>
            <a:ext cx="6095980" cy="6857990"/>
          </a:xfrm>
          <a:prstGeom prst="rect">
            <a:avLst/>
          </a:prstGeom>
        </p:spPr>
      </p:pic>
      <p:grpSp>
        <p:nvGrpSpPr>
          <p:cNvPr id="15369" name="Group 1536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5370" name="Rectangle 1536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63" name="Rectangle 3">
            <a:extLst>
              <a:ext uri="{FF2B5EF4-FFF2-40B4-BE49-F238E27FC236}">
                <a16:creationId xmlns:a16="http://schemas.microsoft.com/office/drawing/2014/main" id="{F1BC5A23-E6F7-38A2-E3C9-E25A97DC825E}"/>
              </a:ext>
            </a:extLst>
          </p:cNvPr>
          <p:cNvSpPr>
            <a:spLocks noGrp="1" noChangeArrowheads="1"/>
          </p:cNvSpPr>
          <p:nvPr>
            <p:ph type="body" idx="1"/>
          </p:nvPr>
        </p:nvSpPr>
        <p:spPr>
          <a:xfrm>
            <a:off x="6823878" y="2533476"/>
            <a:ext cx="4491820" cy="3447832"/>
          </a:xfrm>
        </p:spPr>
        <p:txBody>
          <a:bodyPr anchor="t">
            <a:normAutofit/>
          </a:bodyPr>
          <a:lstStyle/>
          <a:p>
            <a:r>
              <a:rPr lang="en-US" altLang="en-US" sz="1900" u="sng"/>
              <a:t>Osteoarthritis</a:t>
            </a:r>
          </a:p>
          <a:p>
            <a:pPr lvl="1"/>
            <a:r>
              <a:rPr lang="en-US" altLang="en-US" sz="1900"/>
              <a:t>Cause not known</a:t>
            </a:r>
          </a:p>
          <a:p>
            <a:pPr lvl="1"/>
            <a:r>
              <a:rPr lang="en-US" altLang="en-US" sz="1900"/>
              <a:t>Also referred to as degenerative joint disease</a:t>
            </a:r>
          </a:p>
          <a:p>
            <a:pPr lvl="1"/>
            <a:r>
              <a:rPr lang="en-US" altLang="en-US" sz="1900"/>
              <a:t>A gradual wearing away of joint cartilage that results in the exposure of rough underlying bone ends</a:t>
            </a:r>
          </a:p>
          <a:p>
            <a:pPr lvl="1"/>
            <a:r>
              <a:rPr lang="en-US" altLang="en-US" sz="1900"/>
              <a:t>Can do damage to internal ligaments</a:t>
            </a:r>
          </a:p>
          <a:p>
            <a:pPr lvl="1"/>
            <a:r>
              <a:rPr lang="en-US" altLang="en-US" sz="1900"/>
              <a:t>Most commonly associated w/ weight bearing jnts</a:t>
            </a:r>
            <a:endParaRPr lang="en-US" altLang="en-US" sz="1900" u="sng"/>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Hip Osteoarthritis (OA), Cartilage Damage and the Ageing Hip: What is ...">
            <a:extLst>
              <a:ext uri="{FF2B5EF4-FFF2-40B4-BE49-F238E27FC236}">
                <a16:creationId xmlns:a16="http://schemas.microsoft.com/office/drawing/2014/main" id="{BC968724-5942-88FD-D399-070315BB41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49" r="168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950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64586190-4C6C-C05B-6DE6-A538981D2169}"/>
              </a:ext>
            </a:extLst>
          </p:cNvPr>
          <p:cNvSpPr>
            <a:spLocks noGrp="1" noChangeArrowheads="1"/>
          </p:cNvSpPr>
          <p:nvPr>
            <p:ph type="title"/>
          </p:nvPr>
        </p:nvSpPr>
        <p:spPr>
          <a:xfrm>
            <a:off x="876694" y="741391"/>
            <a:ext cx="3549649" cy="1616203"/>
          </a:xfrm>
        </p:spPr>
        <p:txBody>
          <a:bodyPr anchor="b">
            <a:normAutofit/>
          </a:bodyPr>
          <a:lstStyle/>
          <a:p>
            <a:r>
              <a:rPr lang="en-US" altLang="en-US" sz="3200" u="sng"/>
              <a:t>Rheumatoid Arthritis</a:t>
            </a:r>
            <a:br>
              <a:rPr lang="en-US" altLang="en-US" sz="3200"/>
            </a:br>
            <a:endParaRPr lang="en-US" altLang="en-US" sz="3200"/>
          </a:p>
        </p:txBody>
      </p:sp>
      <p:sp>
        <p:nvSpPr>
          <p:cNvPr id="16387" name="Rectangle 3">
            <a:extLst>
              <a:ext uri="{FF2B5EF4-FFF2-40B4-BE49-F238E27FC236}">
                <a16:creationId xmlns:a16="http://schemas.microsoft.com/office/drawing/2014/main" id="{FA6862EC-4786-86F6-4750-087BB0CEF408}"/>
              </a:ext>
            </a:extLst>
          </p:cNvPr>
          <p:cNvSpPr>
            <a:spLocks noGrp="1" noChangeArrowheads="1"/>
          </p:cNvSpPr>
          <p:nvPr>
            <p:ph type="body" idx="1"/>
          </p:nvPr>
        </p:nvSpPr>
        <p:spPr>
          <a:xfrm>
            <a:off x="876693" y="2533476"/>
            <a:ext cx="3346964" cy="3447832"/>
          </a:xfrm>
        </p:spPr>
        <p:txBody>
          <a:bodyPr anchor="t">
            <a:normAutofit/>
          </a:bodyPr>
          <a:lstStyle/>
          <a:p>
            <a:pPr lvl="1"/>
            <a:r>
              <a:rPr lang="en-US" altLang="en-US" sz="2000"/>
              <a:t>A chronic, systemic, inflammatory disease of connective tissue</a:t>
            </a:r>
          </a:p>
          <a:p>
            <a:pPr lvl="1"/>
            <a:r>
              <a:rPr lang="en-US" altLang="en-US" sz="2000"/>
              <a:t>2-3 times more common among women than men</a:t>
            </a:r>
          </a:p>
          <a:p>
            <a:pPr lvl="1"/>
            <a:r>
              <a:rPr lang="en-US" altLang="en-US" sz="2000"/>
              <a:t>currently viewed as an autoimmune disease</a:t>
            </a:r>
          </a:p>
          <a:p>
            <a:pPr lvl="1"/>
            <a:r>
              <a:rPr lang="en-US" altLang="en-US" sz="2000"/>
              <a:t>may occur at any age -- most common onset between 20 &amp; 50</a:t>
            </a:r>
            <a:r>
              <a:rPr lang="en-US" altLang="en-US" sz="2000" u="sng"/>
              <a:t> </a:t>
            </a:r>
          </a:p>
          <a:p>
            <a:pPr lvl="1"/>
            <a:endParaRPr lang="en-US" altLang="en-US" sz="2000" u="sng"/>
          </a:p>
          <a:p>
            <a:pPr lvl="1"/>
            <a:endParaRPr lang="en-US" altLang="en-US" sz="2000" u="sng"/>
          </a:p>
        </p:txBody>
      </p:sp>
      <p:pic>
        <p:nvPicPr>
          <p:cNvPr id="3" name="Picture 2" descr="Close-up of a person's hands">
            <a:extLst>
              <a:ext uri="{FF2B5EF4-FFF2-40B4-BE49-F238E27FC236}">
                <a16:creationId xmlns:a16="http://schemas.microsoft.com/office/drawing/2014/main" id="{BE22CA8C-1755-2E6E-BD50-306EAF641C9D}"/>
              </a:ext>
            </a:extLst>
          </p:cNvPr>
          <p:cNvPicPr>
            <a:picLocks noChangeAspect="1"/>
          </p:cNvPicPr>
          <p:nvPr/>
        </p:nvPicPr>
        <p:blipFill rotWithShape="1">
          <a:blip r:embed="rId2">
            <a:extLst>
              <a:ext uri="{28A0092B-C50C-407E-A947-70E740481C1C}">
                <a14:useLocalDpi xmlns:a14="http://schemas.microsoft.com/office/drawing/2010/main" val="0"/>
              </a:ext>
            </a:extLst>
          </a:blip>
          <a:srcRect l="10501" r="10532" b="2"/>
          <a:stretch/>
        </p:blipFill>
        <p:spPr>
          <a:xfrm>
            <a:off x="5089243" y="877413"/>
            <a:ext cx="6222628" cy="5043096"/>
          </a:xfrm>
          <a:prstGeom prst="rect">
            <a:avLst/>
          </a:prstGeom>
        </p:spPr>
      </p:pic>
      <p:grpSp>
        <p:nvGrpSpPr>
          <p:cNvPr id="16399" name="Group 16398">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6400" name="Rectangle 1639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1" name="Rectangle 1640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467" name="Rectangle 1946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EF4A3CBC-42BD-3173-45CB-7940DCA7AA73}"/>
              </a:ext>
            </a:extLst>
          </p:cNvPr>
          <p:cNvSpPr>
            <a:spLocks noGrp="1" noChangeArrowheads="1"/>
          </p:cNvSpPr>
          <p:nvPr>
            <p:ph type="title"/>
          </p:nvPr>
        </p:nvSpPr>
        <p:spPr>
          <a:xfrm>
            <a:off x="761803" y="350196"/>
            <a:ext cx="4646904" cy="1624520"/>
          </a:xfrm>
        </p:spPr>
        <p:txBody>
          <a:bodyPr anchor="ctr">
            <a:normAutofit/>
          </a:bodyPr>
          <a:lstStyle/>
          <a:p>
            <a:r>
              <a:rPr lang="en-US" altLang="en-US" sz="4000"/>
              <a:t>Musculoskeltal, cont’d:</a:t>
            </a:r>
          </a:p>
        </p:txBody>
      </p:sp>
      <p:sp>
        <p:nvSpPr>
          <p:cNvPr id="19459" name="Rectangle 3">
            <a:extLst>
              <a:ext uri="{FF2B5EF4-FFF2-40B4-BE49-F238E27FC236}">
                <a16:creationId xmlns:a16="http://schemas.microsoft.com/office/drawing/2014/main" id="{E358BE71-6C50-AB51-DBAE-5ECE22455371}"/>
              </a:ext>
            </a:extLst>
          </p:cNvPr>
          <p:cNvSpPr>
            <a:spLocks noGrp="1" noChangeArrowheads="1"/>
          </p:cNvSpPr>
          <p:nvPr>
            <p:ph type="body" idx="1"/>
          </p:nvPr>
        </p:nvSpPr>
        <p:spPr>
          <a:xfrm>
            <a:off x="761802" y="2743200"/>
            <a:ext cx="4646905" cy="3613149"/>
          </a:xfrm>
        </p:spPr>
        <p:txBody>
          <a:bodyPr anchor="ctr">
            <a:normAutofit/>
          </a:bodyPr>
          <a:lstStyle/>
          <a:p>
            <a:r>
              <a:rPr lang="en-US" altLang="en-US" sz="2000" u="sng" dirty="0"/>
              <a:t>Osteopenia --&gt; Osteoporosis:</a:t>
            </a:r>
            <a:endParaRPr lang="en-US" altLang="en-US" sz="2000" dirty="0"/>
          </a:p>
          <a:p>
            <a:pPr lvl="1"/>
            <a:r>
              <a:rPr lang="en-US" altLang="en-US" sz="2000" dirty="0"/>
              <a:t>Gradual loss of bone that reduces skeletal mass without disrupting the proportions of minerals &amp; organic materials</a:t>
            </a:r>
          </a:p>
          <a:p>
            <a:pPr lvl="1"/>
            <a:r>
              <a:rPr lang="en-US" altLang="en-US" sz="2000" dirty="0"/>
              <a:t>For many, it is asymptomatic</a:t>
            </a:r>
          </a:p>
          <a:p>
            <a:pPr lvl="1"/>
            <a:r>
              <a:rPr lang="en-US" altLang="en-US" sz="2000" dirty="0"/>
              <a:t>Bones most critically involved: vertebra, wrist, hip</a:t>
            </a:r>
            <a:endParaRPr lang="en-US" altLang="en-US" sz="2000" u="sng" dirty="0"/>
          </a:p>
        </p:txBody>
      </p:sp>
      <p:pic>
        <p:nvPicPr>
          <p:cNvPr id="19461" name="Picture 19460" descr="Dumbbells on a gym floor">
            <a:extLst>
              <a:ext uri="{FF2B5EF4-FFF2-40B4-BE49-F238E27FC236}">
                <a16:creationId xmlns:a16="http://schemas.microsoft.com/office/drawing/2014/main" id="{E1FFA3B7-D888-94B1-AA7E-D9C2390298F2}"/>
              </a:ext>
            </a:extLst>
          </p:cNvPr>
          <p:cNvPicPr>
            <a:picLocks noChangeAspect="1"/>
          </p:cNvPicPr>
          <p:nvPr/>
        </p:nvPicPr>
        <p:blipFill rotWithShape="1">
          <a:blip r:embed="rId2"/>
          <a:srcRect l="41046" r="-1" b="-1"/>
          <a:stretch/>
        </p:blipFill>
        <p:spPr>
          <a:xfrm>
            <a:off x="6096000" y="1"/>
            <a:ext cx="6102825" cy="6858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22" name="Picture 2" descr="Pin on Medical">
            <a:extLst>
              <a:ext uri="{FF2B5EF4-FFF2-40B4-BE49-F238E27FC236}">
                <a16:creationId xmlns:a16="http://schemas.microsoft.com/office/drawing/2014/main" id="{87FB8F24-F07A-398C-9CDB-534FF9D0FE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0221" y="643466"/>
            <a:ext cx="10611557"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8319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E74C5599-0AE4-DCE7-355B-6F0C230F32D7}"/>
              </a:ext>
            </a:extLst>
          </p:cNvPr>
          <p:cNvSpPr>
            <a:spLocks noGrp="1" noChangeArrowheads="1"/>
          </p:cNvSpPr>
          <p:nvPr>
            <p:ph type="title"/>
          </p:nvPr>
        </p:nvSpPr>
        <p:spPr>
          <a:xfrm>
            <a:off x="8079978" y="741391"/>
            <a:ext cx="3369234" cy="1616203"/>
          </a:xfrm>
        </p:spPr>
        <p:txBody>
          <a:bodyPr anchor="b">
            <a:normAutofit/>
          </a:bodyPr>
          <a:lstStyle/>
          <a:p>
            <a:r>
              <a:rPr lang="en-US" altLang="en-US" sz="3200"/>
              <a:t>Musculoskeletal, cont’d:</a:t>
            </a:r>
          </a:p>
        </p:txBody>
      </p:sp>
      <p:pic>
        <p:nvPicPr>
          <p:cNvPr id="20485" name="Picture 20484" descr="Dumbbells on a gym floor">
            <a:extLst>
              <a:ext uri="{FF2B5EF4-FFF2-40B4-BE49-F238E27FC236}">
                <a16:creationId xmlns:a16="http://schemas.microsoft.com/office/drawing/2014/main" id="{31BAA604-CCC1-FAED-FB03-3DEA3DFE91C5}"/>
              </a:ext>
            </a:extLst>
          </p:cNvPr>
          <p:cNvPicPr>
            <a:picLocks noChangeAspect="1"/>
          </p:cNvPicPr>
          <p:nvPr/>
        </p:nvPicPr>
        <p:blipFill rotWithShape="1">
          <a:blip r:embed="rId2"/>
          <a:srcRect l="28609" r="-1" b="-1"/>
          <a:stretch/>
        </p:blipFill>
        <p:spPr>
          <a:xfrm>
            <a:off x="20" y="10"/>
            <a:ext cx="7390243" cy="6857990"/>
          </a:xfrm>
          <a:prstGeom prst="rect">
            <a:avLst/>
          </a:prstGeom>
        </p:spPr>
      </p:pic>
      <p:sp>
        <p:nvSpPr>
          <p:cNvPr id="20489" name="Rectangle 2048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493" name="Rectangle 2049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483" name="Rectangle 3">
            <a:extLst>
              <a:ext uri="{FF2B5EF4-FFF2-40B4-BE49-F238E27FC236}">
                <a16:creationId xmlns:a16="http://schemas.microsoft.com/office/drawing/2014/main" id="{D4775038-5E02-0F0E-B445-20E12C4E2CDF}"/>
              </a:ext>
            </a:extLst>
          </p:cNvPr>
          <p:cNvSpPr>
            <a:spLocks noGrp="1" noChangeArrowheads="1"/>
          </p:cNvSpPr>
          <p:nvPr>
            <p:ph type="body" idx="1"/>
          </p:nvPr>
        </p:nvSpPr>
        <p:spPr>
          <a:xfrm>
            <a:off x="8079978" y="2533476"/>
            <a:ext cx="3369234" cy="3447832"/>
          </a:xfrm>
        </p:spPr>
        <p:txBody>
          <a:bodyPr anchor="t">
            <a:normAutofit/>
          </a:bodyPr>
          <a:lstStyle/>
          <a:p>
            <a:r>
              <a:rPr lang="en-US" altLang="en-US" sz="2000" u="sng"/>
              <a:t>Sarcopenia:</a:t>
            </a:r>
            <a:endParaRPr lang="en-US" altLang="en-US" sz="2000"/>
          </a:p>
          <a:p>
            <a:pPr lvl="1"/>
            <a:r>
              <a:rPr lang="en-US" altLang="en-US" sz="2000"/>
              <a:t>Loss of muscle mass that occurs with aging</a:t>
            </a:r>
          </a:p>
          <a:p>
            <a:pPr lvl="1"/>
            <a:endParaRPr lang="en-US" altLang="en-US" sz="2000"/>
          </a:p>
          <a:p>
            <a:pPr lvl="1"/>
            <a:r>
              <a:rPr lang="en-US" altLang="en-US" sz="2000"/>
              <a:t>Cause not completely understood</a:t>
            </a:r>
          </a:p>
          <a:p>
            <a:pPr lvl="1"/>
            <a:endParaRPr lang="en-US" altLang="en-US" sz="2000"/>
          </a:p>
          <a:p>
            <a:pPr lvl="1"/>
            <a:r>
              <a:rPr lang="en-US" altLang="en-US" sz="2000"/>
              <a:t>Preventable/reversible with regular physical activity</a:t>
            </a:r>
            <a:endParaRPr lang="en-US" altLang="en-US" sz="2000" u="sng"/>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FAB75F7-988D-1B4B-EF07-E1CC0FA8C2E1}"/>
              </a:ext>
            </a:extLst>
          </p:cNvPr>
          <p:cNvSpPr>
            <a:spLocks noGrp="1" noChangeArrowheads="1"/>
          </p:cNvSpPr>
          <p:nvPr>
            <p:ph type="title"/>
          </p:nvPr>
        </p:nvSpPr>
        <p:spPr>
          <a:xfrm>
            <a:off x="876692" y="741391"/>
            <a:ext cx="5479719" cy="1616203"/>
          </a:xfrm>
        </p:spPr>
        <p:txBody>
          <a:bodyPr anchor="b">
            <a:normAutofit/>
          </a:bodyPr>
          <a:lstStyle/>
          <a:p>
            <a:r>
              <a:rPr lang="en-US" altLang="en-US" sz="3200"/>
              <a:t>GASTROINTESTINAL SYSTEM</a:t>
            </a:r>
          </a:p>
        </p:txBody>
      </p:sp>
      <p:sp>
        <p:nvSpPr>
          <p:cNvPr id="21507" name="Rectangle 3">
            <a:extLst>
              <a:ext uri="{FF2B5EF4-FFF2-40B4-BE49-F238E27FC236}">
                <a16:creationId xmlns:a16="http://schemas.microsoft.com/office/drawing/2014/main" id="{2CEA6B29-2DDC-3461-68E6-24E5E1110485}"/>
              </a:ext>
            </a:extLst>
          </p:cNvPr>
          <p:cNvSpPr>
            <a:spLocks noGrp="1" noChangeArrowheads="1"/>
          </p:cNvSpPr>
          <p:nvPr>
            <p:ph type="body" idx="1"/>
          </p:nvPr>
        </p:nvSpPr>
        <p:spPr>
          <a:xfrm>
            <a:off x="876692" y="2533476"/>
            <a:ext cx="5479719" cy="3447832"/>
          </a:xfrm>
        </p:spPr>
        <p:txBody>
          <a:bodyPr anchor="t">
            <a:normAutofit/>
          </a:bodyPr>
          <a:lstStyle/>
          <a:p>
            <a:r>
              <a:rPr lang="en-US" altLang="en-US" sz="2000"/>
              <a:t>Atophy of secretion mechanisms</a:t>
            </a:r>
          </a:p>
          <a:p>
            <a:r>
              <a:rPr lang="en-US" altLang="en-US" sz="2000"/>
              <a:t>Decreasing motility of the gut</a:t>
            </a:r>
          </a:p>
          <a:p>
            <a:r>
              <a:rPr lang="en-US" altLang="en-US" sz="2000"/>
              <a:t>Loss of strength/tone of muscular tissue &amp; supporting structures</a:t>
            </a:r>
          </a:p>
          <a:p>
            <a:r>
              <a:rPr lang="en-US" altLang="en-US" sz="2000"/>
              <a:t>Changes in neurosensory feedback</a:t>
            </a:r>
          </a:p>
          <a:p>
            <a:pPr lvl="1"/>
            <a:r>
              <a:rPr lang="en-US" altLang="en-US" sz="2000"/>
              <a:t>Enzyme &amp; hormone release</a:t>
            </a:r>
          </a:p>
          <a:p>
            <a:pPr lvl="1"/>
            <a:r>
              <a:rPr lang="en-US" altLang="en-US" sz="2000"/>
              <a:t>Innervation of  the tract</a:t>
            </a:r>
          </a:p>
          <a:p>
            <a:pPr lvl="1"/>
            <a:r>
              <a:rPr lang="en-US" altLang="en-US" sz="2000"/>
              <a:t>Diminished response to pain &amp; internal sensations</a:t>
            </a:r>
          </a:p>
        </p:txBody>
      </p:sp>
      <p:pic>
        <p:nvPicPr>
          <p:cNvPr id="21509" name="Picture 21508" descr="Close-up unopened pill packets">
            <a:extLst>
              <a:ext uri="{FF2B5EF4-FFF2-40B4-BE49-F238E27FC236}">
                <a16:creationId xmlns:a16="http://schemas.microsoft.com/office/drawing/2014/main" id="{0B9027AE-0113-2B9D-7537-6E17CBEEDC8E}"/>
              </a:ext>
            </a:extLst>
          </p:cNvPr>
          <p:cNvPicPr>
            <a:picLocks noChangeAspect="1"/>
          </p:cNvPicPr>
          <p:nvPr/>
        </p:nvPicPr>
        <p:blipFill rotWithShape="1">
          <a:blip r:embed="rId2"/>
          <a:srcRect l="29435" r="23383"/>
          <a:stretch/>
        </p:blipFill>
        <p:spPr>
          <a:xfrm>
            <a:off x="7270812" y="10"/>
            <a:ext cx="4921187" cy="6857990"/>
          </a:xfrm>
          <a:prstGeom prst="rect">
            <a:avLst/>
          </a:prstGeom>
        </p:spPr>
      </p:pic>
      <p:grpSp>
        <p:nvGrpSpPr>
          <p:cNvPr id="21513" name="Group 215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1514" name="Rectangle 21513">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14D53BF-78E8-DA72-D3ED-AF8E0A6D5EC6}"/>
              </a:ext>
            </a:extLst>
          </p:cNvPr>
          <p:cNvSpPr>
            <a:spLocks noGrp="1" noChangeArrowheads="1"/>
          </p:cNvSpPr>
          <p:nvPr>
            <p:ph type="title"/>
          </p:nvPr>
        </p:nvSpPr>
        <p:spPr>
          <a:xfrm>
            <a:off x="876692" y="741391"/>
            <a:ext cx="5479719" cy="1616203"/>
          </a:xfrm>
        </p:spPr>
        <p:txBody>
          <a:bodyPr anchor="b">
            <a:normAutofit/>
          </a:bodyPr>
          <a:lstStyle/>
          <a:p>
            <a:r>
              <a:rPr lang="en-US" altLang="en-US" sz="3200"/>
              <a:t>Gi Tract </a:t>
            </a:r>
          </a:p>
        </p:txBody>
      </p:sp>
      <p:sp>
        <p:nvSpPr>
          <p:cNvPr id="22531" name="Rectangle 3">
            <a:extLst>
              <a:ext uri="{FF2B5EF4-FFF2-40B4-BE49-F238E27FC236}">
                <a16:creationId xmlns:a16="http://schemas.microsoft.com/office/drawing/2014/main" id="{050A8D7A-9522-8361-DC70-9EB5A925215F}"/>
              </a:ext>
            </a:extLst>
          </p:cNvPr>
          <p:cNvSpPr>
            <a:spLocks noGrp="1" noChangeArrowheads="1"/>
          </p:cNvSpPr>
          <p:nvPr>
            <p:ph type="body" idx="1"/>
          </p:nvPr>
        </p:nvSpPr>
        <p:spPr>
          <a:xfrm>
            <a:off x="876692" y="2533476"/>
            <a:ext cx="5479719" cy="3447832"/>
          </a:xfrm>
        </p:spPr>
        <p:txBody>
          <a:bodyPr anchor="t">
            <a:normAutofit/>
          </a:bodyPr>
          <a:lstStyle/>
          <a:p>
            <a:r>
              <a:rPr lang="en-US" altLang="en-US" sz="2000"/>
              <a:t>The phenomenon of </a:t>
            </a:r>
            <a:r>
              <a:rPr lang="en-US" altLang="en-US" sz="2000" u="sng"/>
              <a:t>referral</a:t>
            </a:r>
            <a:r>
              <a:rPr lang="en-US" altLang="en-US" sz="2000"/>
              <a:t> is common in the GI--I.e. signs &amp; symptoms often associated with one part of the tract may actually be associated with another part of the tract.  “Discomfort perceived as originating in the stomach may actually be coming from the lower GI tract.”</a:t>
            </a:r>
          </a:p>
          <a:p>
            <a:r>
              <a:rPr lang="en-US" altLang="en-US" sz="2000"/>
              <a:t>The GI symptoms often have their origins in psychosocial factors</a:t>
            </a:r>
          </a:p>
        </p:txBody>
      </p:sp>
      <p:pic>
        <p:nvPicPr>
          <p:cNvPr id="3" name="Picture 2" descr="A human body with a digestive system&#10;&#10;Description automatically generated">
            <a:extLst>
              <a:ext uri="{FF2B5EF4-FFF2-40B4-BE49-F238E27FC236}">
                <a16:creationId xmlns:a16="http://schemas.microsoft.com/office/drawing/2014/main" id="{7DA8F474-D62D-393F-10C4-76E759A1744E}"/>
              </a:ext>
            </a:extLst>
          </p:cNvPr>
          <p:cNvPicPr>
            <a:picLocks noChangeAspect="1"/>
          </p:cNvPicPr>
          <p:nvPr/>
        </p:nvPicPr>
        <p:blipFill rotWithShape="1">
          <a:blip r:embed="rId2">
            <a:extLst>
              <a:ext uri="{28A0092B-C50C-407E-A947-70E740481C1C}">
                <a14:useLocalDpi xmlns:a14="http://schemas.microsoft.com/office/drawing/2010/main" val="0"/>
              </a:ext>
            </a:extLst>
          </a:blip>
          <a:srcRect l="833" r="3489"/>
          <a:stretch/>
        </p:blipFill>
        <p:spPr>
          <a:xfrm>
            <a:off x="7270812" y="10"/>
            <a:ext cx="4921187" cy="6857990"/>
          </a:xfrm>
          <a:prstGeom prst="rect">
            <a:avLst/>
          </a:prstGeom>
        </p:spPr>
      </p:pic>
      <p:grpSp>
        <p:nvGrpSpPr>
          <p:cNvPr id="22536" name="Group 22535">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2537" name="Rectangle 22536">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8" name="Rectangle 22537">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565" name="Picture 23556">
            <a:extLst>
              <a:ext uri="{FF2B5EF4-FFF2-40B4-BE49-F238E27FC236}">
                <a16:creationId xmlns:a16="http://schemas.microsoft.com/office/drawing/2014/main" id="{1F61FC40-FE40-B317-A24D-4F555AC037F5}"/>
              </a:ext>
            </a:extLst>
          </p:cNvPr>
          <p:cNvPicPr>
            <a:picLocks noChangeAspect="1"/>
          </p:cNvPicPr>
          <p:nvPr/>
        </p:nvPicPr>
        <p:blipFill rotWithShape="1">
          <a:blip r:embed="rId2"/>
          <a:srcRect/>
          <a:stretch/>
        </p:blipFill>
        <p:spPr>
          <a:xfrm>
            <a:off x="20" y="10"/>
            <a:ext cx="12191979" cy="6857990"/>
          </a:xfrm>
          <a:prstGeom prst="rect">
            <a:avLst/>
          </a:prstGeom>
        </p:spPr>
      </p:pic>
      <p:sp useBgFill="1">
        <p:nvSpPr>
          <p:cNvPr id="23566" name="Rectangle 23560">
            <a:extLst>
              <a:ext uri="{FF2B5EF4-FFF2-40B4-BE49-F238E27FC236}">
                <a16:creationId xmlns:a16="http://schemas.microsoft.com/office/drawing/2014/main" id="{8EB2B82E-9519-13BE-F662-21976E2C7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43" y="1170650"/>
            <a:ext cx="9873914" cy="452830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19E8DE7B-889A-C269-5A76-5B745B4192F2}"/>
              </a:ext>
            </a:extLst>
          </p:cNvPr>
          <p:cNvSpPr>
            <a:spLocks noGrp="1" noChangeArrowheads="1"/>
          </p:cNvSpPr>
          <p:nvPr>
            <p:ph type="title"/>
          </p:nvPr>
        </p:nvSpPr>
        <p:spPr>
          <a:xfrm>
            <a:off x="1658754" y="2021904"/>
            <a:ext cx="3703486" cy="2751955"/>
          </a:xfrm>
        </p:spPr>
        <p:txBody>
          <a:bodyPr anchor="t">
            <a:normAutofit/>
          </a:bodyPr>
          <a:lstStyle/>
          <a:p>
            <a:r>
              <a:rPr lang="en-US" altLang="en-US" sz="3200"/>
              <a:t>CARDOPULMONARY SYSTEM</a:t>
            </a:r>
          </a:p>
        </p:txBody>
      </p:sp>
      <p:cxnSp>
        <p:nvCxnSpPr>
          <p:cNvPr id="23567" name="Straight Connector 23562">
            <a:extLst>
              <a:ext uri="{FF2B5EF4-FFF2-40B4-BE49-F238E27FC236}">
                <a16:creationId xmlns:a16="http://schemas.microsoft.com/office/drawing/2014/main" id="{58111A9F-5A83-81E0-CD78-A5959435DC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47465" y="176282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02636E60-6464-DB15-6747-4657276A7C9C}"/>
              </a:ext>
            </a:extLst>
          </p:cNvPr>
          <p:cNvSpPr>
            <a:spLocks noGrp="1" noChangeArrowheads="1"/>
          </p:cNvSpPr>
          <p:nvPr>
            <p:ph type="body" idx="1"/>
          </p:nvPr>
        </p:nvSpPr>
        <p:spPr>
          <a:xfrm>
            <a:off x="6023025" y="1677819"/>
            <a:ext cx="4540701" cy="3496161"/>
          </a:xfrm>
        </p:spPr>
        <p:txBody>
          <a:bodyPr>
            <a:noAutofit/>
          </a:bodyPr>
          <a:lstStyle/>
          <a:p>
            <a:r>
              <a:rPr lang="en-US" altLang="en-US" sz="2400" dirty="0"/>
              <a:t>In the absence of disease, the heart tends to maintain its size</a:t>
            </a:r>
          </a:p>
          <a:p>
            <a:r>
              <a:rPr lang="en-US" altLang="en-US" sz="2400" dirty="0"/>
              <a:t>Heart valves tend to increase in thickness with age</a:t>
            </a:r>
          </a:p>
          <a:p>
            <a:r>
              <a:rPr lang="en-US" altLang="en-US" sz="2400" dirty="0"/>
              <a:t>BP tends to go up with age</a:t>
            </a:r>
          </a:p>
          <a:p>
            <a:pPr lvl="1"/>
            <a:r>
              <a:rPr lang="en-US" altLang="en-US" dirty="0"/>
              <a:t>Systolic stabilizes at about age 75</a:t>
            </a:r>
          </a:p>
          <a:p>
            <a:pPr lvl="1"/>
            <a:r>
              <a:rPr lang="en-US" altLang="en-US" dirty="0"/>
              <a:t>Diastolic stabilizes at about 65 then may gradually decline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E965C15-C7CC-62B7-D24F-901B47D2E93D}"/>
              </a:ext>
            </a:extLst>
          </p:cNvPr>
          <p:cNvSpPr>
            <a:spLocks noGrp="1" noChangeArrowheads="1"/>
          </p:cNvSpPr>
          <p:nvPr>
            <p:ph type="title"/>
          </p:nvPr>
        </p:nvSpPr>
        <p:spPr>
          <a:xfrm>
            <a:off x="876692" y="741391"/>
            <a:ext cx="5479719" cy="1616203"/>
          </a:xfrm>
        </p:spPr>
        <p:txBody>
          <a:bodyPr anchor="b">
            <a:normAutofit/>
          </a:bodyPr>
          <a:lstStyle/>
          <a:p>
            <a:r>
              <a:rPr lang="en-US" altLang="en-US" sz="3200"/>
              <a:t>Atherosclerosis vs. Arteriosclerosis</a:t>
            </a:r>
          </a:p>
        </p:txBody>
      </p:sp>
      <p:sp>
        <p:nvSpPr>
          <p:cNvPr id="24579" name="Rectangle 3">
            <a:extLst>
              <a:ext uri="{FF2B5EF4-FFF2-40B4-BE49-F238E27FC236}">
                <a16:creationId xmlns:a16="http://schemas.microsoft.com/office/drawing/2014/main" id="{ABF11D72-E553-74D8-1D86-9FDABDAFAB79}"/>
              </a:ext>
            </a:extLst>
          </p:cNvPr>
          <p:cNvSpPr>
            <a:spLocks noGrp="1" noChangeArrowheads="1"/>
          </p:cNvSpPr>
          <p:nvPr>
            <p:ph type="body" idx="1"/>
          </p:nvPr>
        </p:nvSpPr>
        <p:spPr>
          <a:xfrm>
            <a:off x="876692" y="2533476"/>
            <a:ext cx="5479719" cy="3447832"/>
          </a:xfrm>
        </p:spPr>
        <p:txBody>
          <a:bodyPr anchor="t">
            <a:normAutofit/>
          </a:bodyPr>
          <a:lstStyle/>
          <a:p>
            <a:r>
              <a:rPr lang="en-US" altLang="en-US" sz="2000" u="sng" dirty="0"/>
              <a:t>Atherosclerosis</a:t>
            </a:r>
            <a:endParaRPr lang="en-US" altLang="en-US" sz="2000" dirty="0"/>
          </a:p>
          <a:p>
            <a:pPr lvl="1"/>
            <a:r>
              <a:rPr lang="en-US" altLang="en-US" sz="2000" dirty="0"/>
              <a:t>Developed by an overwhelming number  of people in industrialized nations</a:t>
            </a:r>
          </a:p>
          <a:p>
            <a:pPr lvl="1"/>
            <a:r>
              <a:rPr lang="en-US" altLang="en-US" sz="2000" dirty="0"/>
              <a:t>A narrowing of arterial passageways as a result of the development of plaques on their interior walls</a:t>
            </a:r>
          </a:p>
          <a:p>
            <a:pPr lvl="1"/>
            <a:r>
              <a:rPr lang="en-US" altLang="en-US" sz="2000" dirty="0"/>
              <a:t>Reduces the size of the passageway--even to the pt of closing it off.  A cause of ischemic heart tissue (tissue deprived of adequate blood supply)</a:t>
            </a:r>
            <a:endParaRPr lang="en-US" altLang="en-US" sz="2000" u="sng" dirty="0"/>
          </a:p>
        </p:txBody>
      </p:sp>
      <p:pic>
        <p:nvPicPr>
          <p:cNvPr id="24581" name="Picture 24580" descr="Cross-section of a plant stem under a microscope">
            <a:extLst>
              <a:ext uri="{FF2B5EF4-FFF2-40B4-BE49-F238E27FC236}">
                <a16:creationId xmlns:a16="http://schemas.microsoft.com/office/drawing/2014/main" id="{4BF35B84-117D-9B79-42EC-93221DEAE97C}"/>
              </a:ext>
            </a:extLst>
          </p:cNvPr>
          <p:cNvPicPr>
            <a:picLocks noChangeAspect="1"/>
          </p:cNvPicPr>
          <p:nvPr/>
        </p:nvPicPr>
        <p:blipFill rotWithShape="1">
          <a:blip r:embed="rId2"/>
          <a:srcRect l="30661" r="21439" b="-1"/>
          <a:stretch/>
        </p:blipFill>
        <p:spPr>
          <a:xfrm>
            <a:off x="7270812" y="10"/>
            <a:ext cx="4921187" cy="6857990"/>
          </a:xfrm>
          <a:prstGeom prst="rect">
            <a:avLst/>
          </a:prstGeom>
        </p:spPr>
      </p:pic>
      <p:grpSp>
        <p:nvGrpSpPr>
          <p:cNvPr id="24585" name="Group 24584">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4586" name="Rectangle 24585">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7" name="Rectangle 24586">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0" name="Freeform: Shape 25609">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602" name="Rectangle 2">
            <a:extLst>
              <a:ext uri="{FF2B5EF4-FFF2-40B4-BE49-F238E27FC236}">
                <a16:creationId xmlns:a16="http://schemas.microsoft.com/office/drawing/2014/main" id="{B4D6D424-6214-94FE-5E1B-7642A2E94B9B}"/>
              </a:ext>
            </a:extLst>
          </p:cNvPr>
          <p:cNvSpPr>
            <a:spLocks noGrp="1" noChangeArrowheads="1"/>
          </p:cNvSpPr>
          <p:nvPr>
            <p:ph type="title"/>
          </p:nvPr>
        </p:nvSpPr>
        <p:spPr>
          <a:xfrm>
            <a:off x="1137038" y="609597"/>
            <a:ext cx="9770022" cy="1330841"/>
          </a:xfrm>
        </p:spPr>
        <p:txBody>
          <a:bodyPr>
            <a:normAutofit/>
          </a:bodyPr>
          <a:lstStyle/>
          <a:p>
            <a:r>
              <a:rPr lang="en-US" altLang="en-US" u="sng" dirty="0"/>
              <a:t>Arteriosclerosis:</a:t>
            </a:r>
            <a:br>
              <a:rPr lang="en-US" altLang="en-US" u="sng" dirty="0"/>
            </a:br>
            <a:endParaRPr lang="en-US" altLang="en-US" dirty="0"/>
          </a:p>
        </p:txBody>
      </p:sp>
      <p:sp>
        <p:nvSpPr>
          <p:cNvPr id="25603" name="Rectangle 3">
            <a:extLst>
              <a:ext uri="{FF2B5EF4-FFF2-40B4-BE49-F238E27FC236}">
                <a16:creationId xmlns:a16="http://schemas.microsoft.com/office/drawing/2014/main" id="{777C8879-8A24-8DE9-1102-16F84F0BC716}"/>
              </a:ext>
            </a:extLst>
          </p:cNvPr>
          <p:cNvSpPr>
            <a:spLocks noGrp="1" noChangeArrowheads="1"/>
          </p:cNvSpPr>
          <p:nvPr>
            <p:ph type="body" idx="1"/>
          </p:nvPr>
        </p:nvSpPr>
        <p:spPr>
          <a:xfrm>
            <a:off x="1137038" y="2194100"/>
            <a:ext cx="5950970" cy="3908588"/>
          </a:xfrm>
        </p:spPr>
        <p:txBody>
          <a:bodyPr>
            <a:normAutofit/>
          </a:bodyPr>
          <a:lstStyle/>
          <a:p>
            <a:pPr lvl="1"/>
            <a:r>
              <a:rPr lang="en-US" altLang="en-US" sz="2000"/>
              <a:t>A generic term referring to the loss of elasticity of arterial walls</a:t>
            </a:r>
          </a:p>
          <a:p>
            <a:pPr lvl="1"/>
            <a:r>
              <a:rPr lang="en-US" altLang="en-US" sz="2000"/>
              <a:t>Often referred to as “hardening of the arteries”</a:t>
            </a:r>
          </a:p>
          <a:p>
            <a:pPr lvl="1"/>
            <a:r>
              <a:rPr lang="en-US" altLang="en-US" sz="2000"/>
              <a:t>Considered a general aging phenomenon</a:t>
            </a:r>
            <a:endParaRPr lang="en-US" altLang="en-US" sz="2000" u="sng"/>
          </a:p>
        </p:txBody>
      </p:sp>
      <p:sp>
        <p:nvSpPr>
          <p:cNvPr id="25612" name="Freeform: Shape 25611">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Several magnifying glass with different types of cells&#10;&#10;Description automatically generated">
            <a:extLst>
              <a:ext uri="{FF2B5EF4-FFF2-40B4-BE49-F238E27FC236}">
                <a16:creationId xmlns:a16="http://schemas.microsoft.com/office/drawing/2014/main" id="{6E81AE01-21BE-95E2-2000-505B21210F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1362" y="3031081"/>
            <a:ext cx="3482910" cy="2037502"/>
          </a:xfrm>
          <a:prstGeom prst="rect">
            <a:avLst/>
          </a:prstGeom>
        </p:spPr>
      </p:pic>
      <p:sp>
        <p:nvSpPr>
          <p:cNvPr id="25614"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40B88764-9CBC-12BA-847C-0BA2D391FB69}"/>
              </a:ext>
            </a:extLst>
          </p:cNvPr>
          <p:cNvSpPr>
            <a:spLocks noGrp="1" noChangeArrowheads="1"/>
          </p:cNvSpPr>
          <p:nvPr>
            <p:ph type="title"/>
          </p:nvPr>
        </p:nvSpPr>
        <p:spPr>
          <a:xfrm>
            <a:off x="6096001" y="626721"/>
            <a:ext cx="4669410" cy="1588803"/>
          </a:xfrm>
        </p:spPr>
        <p:txBody>
          <a:bodyPr anchor="b">
            <a:normAutofit/>
          </a:bodyPr>
          <a:lstStyle/>
          <a:p>
            <a:r>
              <a:rPr lang="en-US" altLang="en-US" sz="3600">
                <a:solidFill>
                  <a:schemeClr val="tx2"/>
                </a:solidFill>
              </a:rPr>
              <a:t>Respiratory Changes</a:t>
            </a:r>
          </a:p>
        </p:txBody>
      </p:sp>
      <p:pic>
        <p:nvPicPr>
          <p:cNvPr id="3" name="Picture 2" descr="A blue x-ray of a person's body&#10;&#10;Description automatically generated">
            <a:extLst>
              <a:ext uri="{FF2B5EF4-FFF2-40B4-BE49-F238E27FC236}">
                <a16:creationId xmlns:a16="http://schemas.microsoft.com/office/drawing/2014/main" id="{39DF24D7-18B9-0D97-21D6-9A18E04DA908}"/>
              </a:ext>
            </a:extLst>
          </p:cNvPr>
          <p:cNvPicPr>
            <a:picLocks noChangeAspect="1"/>
          </p:cNvPicPr>
          <p:nvPr/>
        </p:nvPicPr>
        <p:blipFill rotWithShape="1">
          <a:blip r:embed="rId2">
            <a:extLst>
              <a:ext uri="{28A0092B-C50C-407E-A947-70E740481C1C}">
                <a14:useLocalDpi xmlns:a14="http://schemas.microsoft.com/office/drawing/2010/main" val="0"/>
              </a:ext>
            </a:extLst>
          </a:blip>
          <a:srcRect l="26484" r="25776" b="-2"/>
          <a:stretch/>
        </p:blipFill>
        <p:spPr>
          <a:xfrm>
            <a:off x="612518" y="608141"/>
            <a:ext cx="4793644" cy="5648280"/>
          </a:xfrm>
          <a:prstGeom prst="rect">
            <a:avLst/>
          </a:prstGeom>
        </p:spPr>
      </p:pic>
      <p:sp>
        <p:nvSpPr>
          <p:cNvPr id="26632" name="Freeform: Shape 26631">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4" name="Freeform: Shape 26633">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6" name="Freeform: Shape 26635">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8" name="Freeform: Shape 26637">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640" name="Freeform: Shape 26639">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627" name="Rectangle 3">
            <a:extLst>
              <a:ext uri="{FF2B5EF4-FFF2-40B4-BE49-F238E27FC236}">
                <a16:creationId xmlns:a16="http://schemas.microsoft.com/office/drawing/2014/main" id="{E35AD270-40A9-B3F6-65C3-DF5A84C82486}"/>
              </a:ext>
            </a:extLst>
          </p:cNvPr>
          <p:cNvSpPr>
            <a:spLocks noGrp="1" noChangeArrowheads="1"/>
          </p:cNvSpPr>
          <p:nvPr>
            <p:ph type="body" idx="1"/>
          </p:nvPr>
        </p:nvSpPr>
        <p:spPr>
          <a:xfrm>
            <a:off x="6096000" y="2596243"/>
            <a:ext cx="4953000" cy="3573493"/>
          </a:xfrm>
        </p:spPr>
        <p:txBody>
          <a:bodyPr>
            <a:normAutofit/>
          </a:bodyPr>
          <a:lstStyle/>
          <a:p>
            <a:r>
              <a:rPr lang="en-US" altLang="en-US" sz="2400" dirty="0">
                <a:solidFill>
                  <a:schemeClr val="tx2"/>
                </a:solidFill>
              </a:rPr>
              <a:t>Airways &amp; tissues become less elastic &amp; more rigid with age</a:t>
            </a:r>
          </a:p>
          <a:p>
            <a:r>
              <a:rPr lang="en-US" altLang="en-US" sz="2400" dirty="0">
                <a:solidFill>
                  <a:schemeClr val="tx2"/>
                </a:solidFill>
              </a:rPr>
              <a:t>Osteoporosis may alter the size/shape of the chest cavity</a:t>
            </a:r>
          </a:p>
          <a:p>
            <a:r>
              <a:rPr lang="en-US" altLang="en-US" sz="2400" dirty="0">
                <a:solidFill>
                  <a:schemeClr val="tx2"/>
                </a:solidFill>
              </a:rPr>
              <a:t>Power of respiratory &amp; abdominal muscles becomes reduced--hinders </a:t>
            </a:r>
            <a:r>
              <a:rPr lang="en-US" altLang="en-US" sz="2400" dirty="0" err="1">
                <a:solidFill>
                  <a:schemeClr val="tx2"/>
                </a:solidFill>
              </a:rPr>
              <a:t>diaphramatic</a:t>
            </a:r>
            <a:r>
              <a:rPr lang="en-US" altLang="en-US" sz="2400" dirty="0">
                <a:solidFill>
                  <a:schemeClr val="tx2"/>
                </a:solidFill>
              </a:rPr>
              <a:t> movement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bladder">
            <a:extLst>
              <a:ext uri="{FF2B5EF4-FFF2-40B4-BE49-F238E27FC236}">
                <a16:creationId xmlns:a16="http://schemas.microsoft.com/office/drawing/2014/main" id="{BF5D7692-EF5B-ED7E-E964-BD299F468CEC}"/>
              </a:ext>
            </a:extLst>
          </p:cNvPr>
          <p:cNvPicPr>
            <a:picLocks noChangeAspect="1"/>
          </p:cNvPicPr>
          <p:nvPr/>
        </p:nvPicPr>
        <p:blipFill rotWithShape="1">
          <a:blip r:embed="rId2">
            <a:extLst>
              <a:ext uri="{28A0092B-C50C-407E-A947-70E740481C1C}">
                <a14:useLocalDpi xmlns:a14="http://schemas.microsoft.com/office/drawing/2010/main" val="0"/>
              </a:ext>
            </a:extLst>
          </a:blip>
          <a:srcRect l="1301" r="1" b="1"/>
          <a:stretch/>
        </p:blipFill>
        <p:spPr>
          <a:xfrm>
            <a:off x="2522356" y="10"/>
            <a:ext cx="9669642" cy="6857990"/>
          </a:xfrm>
          <a:prstGeom prst="rect">
            <a:avLst/>
          </a:prstGeom>
        </p:spPr>
      </p:pic>
      <p:sp>
        <p:nvSpPr>
          <p:cNvPr id="27658" name="Rectangle 276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0" name="Rectangle 2">
            <a:extLst>
              <a:ext uri="{FF2B5EF4-FFF2-40B4-BE49-F238E27FC236}">
                <a16:creationId xmlns:a16="http://schemas.microsoft.com/office/drawing/2014/main" id="{40B512BD-5477-6550-8C38-ADF71481693C}"/>
              </a:ext>
            </a:extLst>
          </p:cNvPr>
          <p:cNvSpPr>
            <a:spLocks noGrp="1" noChangeArrowheads="1"/>
          </p:cNvSpPr>
          <p:nvPr>
            <p:ph type="title"/>
          </p:nvPr>
        </p:nvSpPr>
        <p:spPr>
          <a:xfrm>
            <a:off x="838200" y="365125"/>
            <a:ext cx="3822189" cy="1899912"/>
          </a:xfrm>
        </p:spPr>
        <p:txBody>
          <a:bodyPr>
            <a:normAutofit/>
          </a:bodyPr>
          <a:lstStyle/>
          <a:p>
            <a:r>
              <a:rPr lang="en-US" altLang="en-US" sz="4000"/>
              <a:t>URINARY SYSTEM</a:t>
            </a:r>
          </a:p>
        </p:txBody>
      </p:sp>
      <p:sp>
        <p:nvSpPr>
          <p:cNvPr id="27651" name="Rectangle 3">
            <a:extLst>
              <a:ext uri="{FF2B5EF4-FFF2-40B4-BE49-F238E27FC236}">
                <a16:creationId xmlns:a16="http://schemas.microsoft.com/office/drawing/2014/main" id="{263D9951-6880-80BA-C7EE-802426F69567}"/>
              </a:ext>
            </a:extLst>
          </p:cNvPr>
          <p:cNvSpPr>
            <a:spLocks noGrp="1" noChangeArrowheads="1"/>
          </p:cNvSpPr>
          <p:nvPr>
            <p:ph type="body" idx="1"/>
          </p:nvPr>
        </p:nvSpPr>
        <p:spPr>
          <a:xfrm>
            <a:off x="838200" y="2434201"/>
            <a:ext cx="3822189" cy="3742762"/>
          </a:xfrm>
        </p:spPr>
        <p:txBody>
          <a:bodyPr>
            <a:normAutofit/>
          </a:bodyPr>
          <a:lstStyle/>
          <a:p>
            <a:r>
              <a:rPr lang="en-US" altLang="en-US" sz="2000"/>
              <a:t>“The bladder of an elderly person has a capacity of less than half (250ml) that of a young adult (600 ml) and often contains as much as 100 ml of residual urine”.</a:t>
            </a:r>
          </a:p>
          <a:p>
            <a:endParaRPr lang="en-US" altLang="en-US" sz="2000"/>
          </a:p>
          <a:p>
            <a:r>
              <a:rPr lang="en-US" altLang="en-US" sz="2000" u="sng"/>
              <a:t>Micturation reflex </a:t>
            </a:r>
            <a:r>
              <a:rPr lang="en-US" altLang="en-US" sz="2000"/>
              <a:t>is delayed-- usually activated when bladder is half full; in OAs, not until bladder is nearly  at capacity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Freeform: Shape 2868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a:extLst>
              <a:ext uri="{FF2B5EF4-FFF2-40B4-BE49-F238E27FC236}">
                <a16:creationId xmlns:a16="http://schemas.microsoft.com/office/drawing/2014/main" id="{AE29562B-6E8A-BD3A-B5B6-74B78D4BC751}"/>
              </a:ext>
            </a:extLst>
          </p:cNvPr>
          <p:cNvSpPr>
            <a:spLocks noGrp="1" noChangeArrowheads="1"/>
          </p:cNvSpPr>
          <p:nvPr>
            <p:ph type="title"/>
          </p:nvPr>
        </p:nvSpPr>
        <p:spPr>
          <a:xfrm>
            <a:off x="686834" y="1153572"/>
            <a:ext cx="3200400" cy="4461163"/>
          </a:xfrm>
        </p:spPr>
        <p:txBody>
          <a:bodyPr>
            <a:normAutofit/>
          </a:bodyPr>
          <a:lstStyle/>
          <a:p>
            <a:r>
              <a:rPr lang="en-US" altLang="en-US">
                <a:solidFill>
                  <a:srgbClr val="FFFFFF"/>
                </a:solidFill>
              </a:rPr>
              <a:t>GENITAL SYSTEM CHANGES</a:t>
            </a:r>
          </a:p>
        </p:txBody>
      </p:sp>
      <p:sp>
        <p:nvSpPr>
          <p:cNvPr id="28684" name="Arc 2868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675" name="Rectangle 3">
            <a:extLst>
              <a:ext uri="{FF2B5EF4-FFF2-40B4-BE49-F238E27FC236}">
                <a16:creationId xmlns:a16="http://schemas.microsoft.com/office/drawing/2014/main" id="{FC6FD638-53D4-739F-47ED-CF9A8A9D1784}"/>
              </a:ext>
            </a:extLst>
          </p:cNvPr>
          <p:cNvSpPr>
            <a:spLocks noGrp="1" noChangeArrowheads="1"/>
          </p:cNvSpPr>
          <p:nvPr>
            <p:ph type="body" idx="1"/>
          </p:nvPr>
        </p:nvSpPr>
        <p:spPr>
          <a:xfrm>
            <a:off x="4447308" y="591344"/>
            <a:ext cx="6906491" cy="5585619"/>
          </a:xfrm>
        </p:spPr>
        <p:txBody>
          <a:bodyPr anchor="ctr">
            <a:normAutofit/>
          </a:bodyPr>
          <a:lstStyle/>
          <a:p>
            <a:r>
              <a:rPr lang="en-US" altLang="en-US" dirty="0"/>
              <a:t>“The genital system is characterized by a number of age-related changes in physiology and anatomy.  On the whole, very few age-specific disorders are associated with this body system.  With the exception of declining levels of testosterone, most of the problems of sexuality and aging are sociogenic or psychogenic”.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6" name="Oval 2970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id="{8553C683-F0D8-F8F3-65B2-5573B430FF7B}"/>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Female genital tract</a:t>
            </a:r>
          </a:p>
        </p:txBody>
      </p:sp>
      <p:sp>
        <p:nvSpPr>
          <p:cNvPr id="29708" name="Arc 29707">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710" name="Oval 2970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699" name="Rectangle 3">
            <a:extLst>
              <a:ext uri="{FF2B5EF4-FFF2-40B4-BE49-F238E27FC236}">
                <a16:creationId xmlns:a16="http://schemas.microsoft.com/office/drawing/2014/main" id="{E085951B-8D06-0D89-9C1F-94D84000BF4E}"/>
              </a:ext>
            </a:extLst>
          </p:cNvPr>
          <p:cNvSpPr>
            <a:spLocks noGrp="1" noChangeArrowheads="1"/>
          </p:cNvSpPr>
          <p:nvPr>
            <p:ph type="body" idx="1"/>
          </p:nvPr>
        </p:nvSpPr>
        <p:spPr>
          <a:xfrm>
            <a:off x="5370153" y="1526033"/>
            <a:ext cx="5536397" cy="3935281"/>
          </a:xfrm>
        </p:spPr>
        <p:txBody>
          <a:bodyPr>
            <a:normAutofit/>
          </a:bodyPr>
          <a:lstStyle/>
          <a:p>
            <a:r>
              <a:rPr lang="en-US" altLang="en-US" dirty="0"/>
              <a:t>External genitalia</a:t>
            </a:r>
          </a:p>
          <a:p>
            <a:pPr lvl="1"/>
            <a:r>
              <a:rPr lang="en-US" altLang="en-US" dirty="0"/>
              <a:t>Folds become less pronounced</a:t>
            </a:r>
          </a:p>
          <a:p>
            <a:pPr lvl="1"/>
            <a:r>
              <a:rPr lang="en-US" altLang="en-US" dirty="0"/>
              <a:t>Skin becomes thinner</a:t>
            </a:r>
          </a:p>
          <a:p>
            <a:pPr lvl="1"/>
            <a:r>
              <a:rPr lang="en-US" altLang="en-US" dirty="0" err="1"/>
              <a:t>Vasculariy</a:t>
            </a:r>
            <a:r>
              <a:rPr lang="en-US" altLang="en-US" dirty="0"/>
              <a:t> &amp; elasticity decrease</a:t>
            </a:r>
          </a:p>
          <a:p>
            <a:pPr lvl="1"/>
            <a:r>
              <a:rPr lang="en-US" altLang="en-US" dirty="0"/>
              <a:t>Becomes more susceptible to tissue trauma &amp; itching</a:t>
            </a:r>
          </a:p>
          <a:p>
            <a:pPr lvl="1"/>
            <a:r>
              <a:rPr lang="en-US" altLang="en-US" dirty="0"/>
              <a:t>Number of glands decrease, as does the level of secretion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8" name="Rectangle 3072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0" name="Oval 3072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F117CDD6-46E7-F5BB-F17B-390CB918157D}"/>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Internatal reproductive organs</a:t>
            </a:r>
            <a:br>
              <a:rPr lang="en-US" altLang="en-US">
                <a:solidFill>
                  <a:srgbClr val="FFFFFF"/>
                </a:solidFill>
              </a:rPr>
            </a:br>
            <a:endParaRPr lang="en-US" altLang="en-US">
              <a:solidFill>
                <a:srgbClr val="FFFFFF"/>
              </a:solidFill>
            </a:endParaRPr>
          </a:p>
        </p:txBody>
      </p:sp>
      <p:sp>
        <p:nvSpPr>
          <p:cNvPr id="30732" name="Arc 3073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0734" name="Oval 3073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0723" name="Rectangle 3">
            <a:extLst>
              <a:ext uri="{FF2B5EF4-FFF2-40B4-BE49-F238E27FC236}">
                <a16:creationId xmlns:a16="http://schemas.microsoft.com/office/drawing/2014/main" id="{C128A500-C0AA-B89C-3B01-8703B6A931AA}"/>
              </a:ext>
            </a:extLst>
          </p:cNvPr>
          <p:cNvSpPr>
            <a:spLocks noGrp="1" noChangeArrowheads="1"/>
          </p:cNvSpPr>
          <p:nvPr>
            <p:ph type="body" idx="1"/>
          </p:nvPr>
        </p:nvSpPr>
        <p:spPr>
          <a:xfrm>
            <a:off x="5370153" y="1526033"/>
            <a:ext cx="5536397" cy="3935281"/>
          </a:xfrm>
        </p:spPr>
        <p:txBody>
          <a:bodyPr>
            <a:normAutofit/>
          </a:bodyPr>
          <a:lstStyle/>
          <a:p>
            <a:pPr lvl="1"/>
            <a:r>
              <a:rPr lang="en-US" altLang="en-US" dirty="0"/>
              <a:t>Uterus decreases in size &amp; becomes more fibrous</a:t>
            </a:r>
          </a:p>
          <a:p>
            <a:pPr lvl="1"/>
            <a:r>
              <a:rPr lang="en-US" altLang="en-US" dirty="0"/>
              <a:t>Uterus has fewer endometrial glands</a:t>
            </a:r>
          </a:p>
          <a:p>
            <a:pPr lvl="1"/>
            <a:r>
              <a:rPr lang="en-US" altLang="en-US" dirty="0"/>
              <a:t>Cervix reduced in size</a:t>
            </a:r>
          </a:p>
          <a:p>
            <a:pPr lvl="1"/>
            <a:r>
              <a:rPr lang="en-US" altLang="en-US" dirty="0"/>
              <a:t>Uterine tubes become thinner</a:t>
            </a:r>
          </a:p>
          <a:p>
            <a:pPr lvl="1"/>
            <a:r>
              <a:rPr lang="en-US" altLang="en-US" dirty="0"/>
              <a:t>Ovaries take on an </a:t>
            </a:r>
            <a:r>
              <a:rPr lang="en-US" altLang="en-US" dirty="0" err="1"/>
              <a:t>irreguar</a:t>
            </a:r>
            <a:r>
              <a:rPr lang="en-US" altLang="en-US" dirty="0"/>
              <a:t> shape</a:t>
            </a:r>
          </a:p>
          <a:p>
            <a:pPr lvl="1"/>
            <a:r>
              <a:rPr lang="en-US" altLang="en-US" dirty="0"/>
              <a:t>Ovulation stops--</a:t>
            </a:r>
            <a:r>
              <a:rPr lang="en-US" altLang="en-US" u="sng" dirty="0"/>
              <a:t>menopause</a:t>
            </a:r>
            <a:r>
              <a:rPr lang="en-US" altLang="en-US" dirty="0"/>
              <a:t> (50% between ages 45 and 50)</a:t>
            </a:r>
          </a:p>
          <a:p>
            <a:pPr lvl="1"/>
            <a:r>
              <a:rPr lang="en-US" altLang="en-US" dirty="0"/>
              <a:t>The Menopause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2" name="Rectangle 3175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4" name="Freeform: Shape 3175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a:extLst>
              <a:ext uri="{FF2B5EF4-FFF2-40B4-BE49-F238E27FC236}">
                <a16:creationId xmlns:a16="http://schemas.microsoft.com/office/drawing/2014/main" id="{F53CCE0D-44C1-5508-354F-51C8DFEE5EC8}"/>
              </a:ext>
            </a:extLst>
          </p:cNvPr>
          <p:cNvSpPr>
            <a:spLocks noGrp="1" noChangeArrowheads="1"/>
          </p:cNvSpPr>
          <p:nvPr>
            <p:ph type="title"/>
          </p:nvPr>
        </p:nvSpPr>
        <p:spPr>
          <a:xfrm>
            <a:off x="686834" y="1153572"/>
            <a:ext cx="3200400" cy="4461163"/>
          </a:xfrm>
        </p:spPr>
        <p:txBody>
          <a:bodyPr>
            <a:normAutofit/>
          </a:bodyPr>
          <a:lstStyle/>
          <a:p>
            <a:r>
              <a:rPr lang="en-US" altLang="en-US">
                <a:solidFill>
                  <a:srgbClr val="FFFFFF"/>
                </a:solidFill>
              </a:rPr>
              <a:t>Male Genital System</a:t>
            </a:r>
          </a:p>
        </p:txBody>
      </p:sp>
      <p:sp>
        <p:nvSpPr>
          <p:cNvPr id="31756" name="Arc 3175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747" name="Rectangle 3">
            <a:extLst>
              <a:ext uri="{FF2B5EF4-FFF2-40B4-BE49-F238E27FC236}">
                <a16:creationId xmlns:a16="http://schemas.microsoft.com/office/drawing/2014/main" id="{8EDDB384-E6A6-2BF7-7AA9-E1F7E6D4B381}"/>
              </a:ext>
            </a:extLst>
          </p:cNvPr>
          <p:cNvSpPr>
            <a:spLocks noGrp="1" noChangeArrowheads="1"/>
          </p:cNvSpPr>
          <p:nvPr>
            <p:ph type="body" idx="1"/>
          </p:nvPr>
        </p:nvSpPr>
        <p:spPr>
          <a:xfrm>
            <a:off x="4447308" y="591344"/>
            <a:ext cx="6906491" cy="5585619"/>
          </a:xfrm>
        </p:spPr>
        <p:txBody>
          <a:bodyPr anchor="ctr">
            <a:normAutofit/>
          </a:bodyPr>
          <a:lstStyle/>
          <a:p>
            <a:r>
              <a:rPr lang="en-US" altLang="en-US"/>
              <a:t>Continues to produce germ cells (sperm) and sex hormones (testosterone) well into old age, declining with advancing age</a:t>
            </a:r>
          </a:p>
          <a:p>
            <a:r>
              <a:rPr lang="en-US" altLang="en-US"/>
              <a:t>Size &amp; firmness of the testes decrease</a:t>
            </a:r>
          </a:p>
          <a:p>
            <a:r>
              <a:rPr lang="en-US" altLang="en-US"/>
              <a:t>Reduced sperm production due to age-related fibrosis which constricts the blood supply</a:t>
            </a:r>
          </a:p>
          <a:p>
            <a:r>
              <a:rPr lang="en-US" altLang="en-US"/>
              <a:t>Fibrosis may also affect the penis since erection is a purely vascular phenomenon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6" name="Rectangle 32775">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8" name="Rectangle: Rounded Corners 32777">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3B1F47E5-BDB6-F115-CE17-3B5F12860CDB}"/>
              </a:ext>
            </a:extLst>
          </p:cNvPr>
          <p:cNvSpPr>
            <a:spLocks noGrp="1" noChangeArrowheads="1"/>
          </p:cNvSpPr>
          <p:nvPr>
            <p:ph type="title"/>
          </p:nvPr>
        </p:nvSpPr>
        <p:spPr>
          <a:xfrm>
            <a:off x="956826" y="1112969"/>
            <a:ext cx="3937298" cy="4166010"/>
          </a:xfrm>
        </p:spPr>
        <p:txBody>
          <a:bodyPr>
            <a:normAutofit/>
          </a:bodyPr>
          <a:lstStyle/>
          <a:p>
            <a:r>
              <a:rPr lang="en-US" altLang="en-US">
                <a:solidFill>
                  <a:srgbClr val="FFFFFF"/>
                </a:solidFill>
              </a:rPr>
              <a:t>…AND ON THAT HAPPY NOTE,</a:t>
            </a:r>
            <a:br>
              <a:rPr lang="en-US" altLang="en-US">
                <a:solidFill>
                  <a:srgbClr val="FFFFFF"/>
                </a:solidFill>
              </a:rPr>
            </a:br>
            <a:r>
              <a:rPr lang="en-US" altLang="en-US">
                <a:solidFill>
                  <a:srgbClr val="FFFFFF"/>
                </a:solidFill>
              </a:rPr>
              <a:t> WE  MOVE ON</a:t>
            </a:r>
          </a:p>
        </p:txBody>
      </p:sp>
      <p:sp>
        <p:nvSpPr>
          <p:cNvPr id="32780" name="Freeform: Shape 32779">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82" name="Freeform: Shape 32781">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2784" name="Freeform: Shape 32783">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71" name="Rectangle 3">
            <a:extLst>
              <a:ext uri="{FF2B5EF4-FFF2-40B4-BE49-F238E27FC236}">
                <a16:creationId xmlns:a16="http://schemas.microsoft.com/office/drawing/2014/main" id="{AC453FF0-B757-D2C6-3AA0-F006F2A65C92}"/>
              </a:ext>
            </a:extLst>
          </p:cNvPr>
          <p:cNvSpPr>
            <a:spLocks noGrp="1" noChangeArrowheads="1"/>
          </p:cNvSpPr>
          <p:nvPr>
            <p:ph type="body" idx="1"/>
          </p:nvPr>
        </p:nvSpPr>
        <p:spPr>
          <a:xfrm>
            <a:off x="6096000" y="820880"/>
            <a:ext cx="5257799" cy="4889350"/>
          </a:xfrm>
        </p:spPr>
        <p:txBody>
          <a:bodyPr anchor="t">
            <a:normAutofit/>
          </a:bodyPr>
          <a:lstStyle/>
          <a:p>
            <a:r>
              <a:rPr lang="en-US" altLang="en-US" dirty="0"/>
              <a:t>…  What are the various theoretical explanations for the CHANGES OF AGING?</a:t>
            </a:r>
          </a:p>
        </p:txBody>
      </p:sp>
      <p:sp>
        <p:nvSpPr>
          <p:cNvPr id="32786" name="Freeform: Shape 32785">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788" name="Freeform: Shape 32787">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2790" name="Freeform: Shape 32789">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2770"/>
                                        </p:tgtEl>
                                        <p:attrNameLst>
                                          <p:attrName>style.visibility</p:attrName>
                                        </p:attrNameLst>
                                      </p:cBhvr>
                                      <p:to>
                                        <p:strVal val="visible"/>
                                      </p:to>
                                    </p:set>
                                    <p:animEffect transition="in" filter="fade">
                                      <p:cBhvr>
                                        <p:cTn id="7" dur="400"/>
                                        <p:tgtEl>
                                          <p:spTgt spid="327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Rectangle: Rounded Corners 1844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ABDD947A-B4AB-5613-A048-97B44C69FEAA}"/>
              </a:ext>
            </a:extLst>
          </p:cNvPr>
          <p:cNvSpPr>
            <a:spLocks noGrp="1" noChangeArrowheads="1"/>
          </p:cNvSpPr>
          <p:nvPr>
            <p:ph type="title"/>
          </p:nvPr>
        </p:nvSpPr>
        <p:spPr>
          <a:xfrm>
            <a:off x="956826" y="1112969"/>
            <a:ext cx="3937298" cy="4166010"/>
          </a:xfrm>
        </p:spPr>
        <p:txBody>
          <a:bodyPr>
            <a:normAutofit/>
          </a:bodyPr>
          <a:lstStyle/>
          <a:p>
            <a:r>
              <a:rPr lang="en-GB" b="1" i="0">
                <a:solidFill>
                  <a:srgbClr val="FFFFFF"/>
                </a:solidFill>
                <a:effectLst/>
                <a:latin typeface="Lora" pitchFamily="2" charset="0"/>
              </a:rPr>
              <a:t>Why do we age</a:t>
            </a:r>
            <a:endParaRPr lang="en-US" altLang="en-US">
              <a:solidFill>
                <a:srgbClr val="FFFFFF"/>
              </a:solidFill>
            </a:endParaRPr>
          </a:p>
        </p:txBody>
      </p:sp>
      <p:sp>
        <p:nvSpPr>
          <p:cNvPr id="18444" name="Freeform: Shape 1844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46" name="Freeform: Shape 1844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8448" name="Freeform: Shape 1844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35" name="Rectangle 3">
            <a:extLst>
              <a:ext uri="{FF2B5EF4-FFF2-40B4-BE49-F238E27FC236}">
                <a16:creationId xmlns:a16="http://schemas.microsoft.com/office/drawing/2014/main" id="{E95C8251-94FE-9C19-6EE4-34E95B2C4752}"/>
              </a:ext>
            </a:extLst>
          </p:cNvPr>
          <p:cNvSpPr>
            <a:spLocks noGrp="1" noChangeArrowheads="1"/>
          </p:cNvSpPr>
          <p:nvPr>
            <p:ph type="body" idx="1"/>
          </p:nvPr>
        </p:nvSpPr>
        <p:spPr>
          <a:xfrm>
            <a:off x="6096000" y="820880"/>
            <a:ext cx="5257799" cy="4889350"/>
          </a:xfrm>
        </p:spPr>
        <p:txBody>
          <a:bodyPr anchor="t">
            <a:normAutofit/>
          </a:bodyPr>
          <a:lstStyle/>
          <a:p>
            <a:pPr marL="0" indent="0">
              <a:buNone/>
            </a:pPr>
            <a:r>
              <a:rPr lang="en-US" sz="2600" b="0" i="0" dirty="0">
                <a:effectLst/>
                <a:latin typeface="Lora" pitchFamily="2" charset="0"/>
              </a:rPr>
              <a:t>There are many theories that attempt to explain how we age, however, researchers still do not fully understand what factors contribute to the human lifespan (Jin, 2010). Research on aging is constantly evolving and includes a variety of studies involving genetics, biochemistry, animal models, and human longitudinal studies (NIA, 2011a). </a:t>
            </a:r>
            <a:endParaRPr lang="en-US" altLang="en-US" sz="2600" dirty="0"/>
          </a:p>
        </p:txBody>
      </p:sp>
      <p:sp>
        <p:nvSpPr>
          <p:cNvPr id="18450" name="Freeform: Shape 1844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8452" name="Freeform: Shape 1845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8454" name="Freeform: Shape 1845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C143E-3C07-1182-F242-FE99F3851759}"/>
              </a:ext>
            </a:extLst>
          </p:cNvPr>
          <p:cNvSpPr>
            <a:spLocks noGrp="1"/>
          </p:cNvSpPr>
          <p:nvPr>
            <p:ph type="title"/>
          </p:nvPr>
        </p:nvSpPr>
        <p:spPr>
          <a:xfrm>
            <a:off x="686834" y="591344"/>
            <a:ext cx="3200400" cy="5585619"/>
          </a:xfrm>
        </p:spPr>
        <p:txBody>
          <a:bodyPr>
            <a:normAutofit/>
          </a:bodyPr>
          <a:lstStyle/>
          <a:p>
            <a:r>
              <a:rPr lang="en-US">
                <a:solidFill>
                  <a:srgbClr val="FFFFFF"/>
                </a:solidFill>
              </a:rPr>
              <a:t>Why do we age?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08C93F-F370-BAD4-17BB-8024F664D12A}"/>
              </a:ext>
            </a:extLst>
          </p:cNvPr>
          <p:cNvSpPr>
            <a:spLocks noGrp="1"/>
          </p:cNvSpPr>
          <p:nvPr>
            <p:ph idx="1"/>
          </p:nvPr>
        </p:nvSpPr>
        <p:spPr>
          <a:xfrm>
            <a:off x="4447308" y="591344"/>
            <a:ext cx="6906491" cy="5585619"/>
          </a:xfrm>
        </p:spPr>
        <p:txBody>
          <a:bodyPr anchor="ctr">
            <a:normAutofit/>
          </a:bodyPr>
          <a:lstStyle/>
          <a:p>
            <a:r>
              <a:rPr lang="en-US" sz="2600" b="0" i="0" dirty="0">
                <a:effectLst/>
                <a:latin typeface="Lora" pitchFamily="2" charset="0"/>
              </a:rPr>
              <a:t>According to Jin (2010), modern biological theories of human aging involve two categories. The first is </a:t>
            </a:r>
            <a:r>
              <a:rPr lang="en-US" sz="2600" b="1" i="0" dirty="0">
                <a:effectLst/>
                <a:latin typeface="Lora" pitchFamily="2" charset="0"/>
              </a:rPr>
              <a:t>Programmed Theories </a:t>
            </a:r>
            <a:r>
              <a:rPr lang="en-US" sz="2600" b="0" i="1" dirty="0">
                <a:effectLst/>
                <a:latin typeface="Lora" pitchFamily="2" charset="0"/>
              </a:rPr>
              <a:t>that follow a biological timetable, possibly a continuation of childhood development. </a:t>
            </a:r>
          </a:p>
          <a:p>
            <a:r>
              <a:rPr lang="en-US" sz="2600" b="0" i="0" dirty="0">
                <a:effectLst/>
                <a:latin typeface="Lora" pitchFamily="2" charset="0"/>
              </a:rPr>
              <a:t>This timetable would depend on “changes in gene expression that affect the systems responsible for maintenance, repair, and defense responses,” (p. 72). The second category includes </a:t>
            </a:r>
            <a:r>
              <a:rPr lang="en-US" sz="2600" b="1" i="0" dirty="0">
                <a:effectLst/>
                <a:latin typeface="Lora" pitchFamily="2" charset="0"/>
              </a:rPr>
              <a:t>Damage or Error Theories </a:t>
            </a:r>
            <a:r>
              <a:rPr lang="en-US" sz="2600" b="0" i="1" dirty="0">
                <a:effectLst/>
                <a:latin typeface="Lora" pitchFamily="2" charset="0"/>
              </a:rPr>
              <a:t>which emphasize environmental factors that cause cumulative damage in organisms</a:t>
            </a:r>
            <a:endParaRPr lang="en-GB" sz="2600" dirty="0"/>
          </a:p>
        </p:txBody>
      </p:sp>
    </p:spTree>
    <p:extLst>
      <p:ext uri="{BB962C8B-B14F-4D97-AF65-F5344CB8AC3E}">
        <p14:creationId xmlns:p14="http://schemas.microsoft.com/office/powerpoint/2010/main" val="984958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NA render">
            <a:extLst>
              <a:ext uri="{FF2B5EF4-FFF2-40B4-BE49-F238E27FC236}">
                <a16:creationId xmlns:a16="http://schemas.microsoft.com/office/drawing/2014/main" id="{C2C85FC0-044D-D990-02D7-E8BDC4662889}"/>
              </a:ext>
            </a:extLst>
          </p:cNvPr>
          <p:cNvPicPr>
            <a:picLocks noChangeAspect="1"/>
          </p:cNvPicPr>
          <p:nvPr/>
        </p:nvPicPr>
        <p:blipFill rotWithShape="1">
          <a:blip r:embed="rId2"/>
          <a:srcRect l="40526" r="19648"/>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DFD5DD-2AC1-4FC9-275C-A4ABB855B7B2}"/>
              </a:ext>
            </a:extLst>
          </p:cNvPr>
          <p:cNvSpPr>
            <a:spLocks noGrp="1"/>
          </p:cNvSpPr>
          <p:nvPr>
            <p:ph type="title"/>
          </p:nvPr>
        </p:nvSpPr>
        <p:spPr>
          <a:xfrm>
            <a:off x="5827048" y="407987"/>
            <a:ext cx="5721484" cy="1325563"/>
          </a:xfrm>
        </p:spPr>
        <p:txBody>
          <a:bodyPr>
            <a:normAutofit/>
          </a:bodyPr>
          <a:lstStyle/>
          <a:p>
            <a:r>
              <a:rPr lang="en-GB" b="0" i="0">
                <a:effectLst/>
                <a:latin typeface="Lora" pitchFamily="2" charset="0"/>
              </a:rPr>
              <a:t>Theories of human aging- genetics </a:t>
            </a:r>
            <a:endParaRPr lang="en-GB" dirty="0"/>
          </a:p>
        </p:txBody>
      </p:sp>
      <p:sp>
        <p:nvSpPr>
          <p:cNvPr id="3" name="Content Placeholder 2">
            <a:extLst>
              <a:ext uri="{FF2B5EF4-FFF2-40B4-BE49-F238E27FC236}">
                <a16:creationId xmlns:a16="http://schemas.microsoft.com/office/drawing/2014/main" id="{076AD36A-F6EA-952B-443B-9DBBB3BB54EA}"/>
              </a:ext>
            </a:extLst>
          </p:cNvPr>
          <p:cNvSpPr>
            <a:spLocks noGrp="1"/>
          </p:cNvSpPr>
          <p:nvPr>
            <p:ph idx="1"/>
          </p:nvPr>
        </p:nvSpPr>
        <p:spPr>
          <a:xfrm>
            <a:off x="5827048" y="1868487"/>
            <a:ext cx="5721484" cy="4351338"/>
          </a:xfrm>
        </p:spPr>
        <p:txBody>
          <a:bodyPr>
            <a:normAutofit/>
          </a:bodyPr>
          <a:lstStyle/>
          <a:p>
            <a:r>
              <a:rPr lang="en-US" sz="2400" b="0" i="0" dirty="0">
                <a:effectLst/>
                <a:latin typeface="Lora" pitchFamily="2" charset="0"/>
              </a:rPr>
              <a:t>One’s genetic make-up certainly plays a role in longevity, but scientists are still attempting to identify which genes are responsible. Based on animal models, some genes promote longer life, while other genes limit longevity. Specifically, longevity may be due to genes that better equip someone to survive a disease. For others, some genes may accelerate the rate of aging, while others decrease the rate. </a:t>
            </a:r>
            <a:endParaRPr lang="en-GB" sz="2400" dirty="0"/>
          </a:p>
        </p:txBody>
      </p:sp>
    </p:spTree>
    <p:extLst>
      <p:ext uri="{BB962C8B-B14F-4D97-AF65-F5344CB8AC3E}">
        <p14:creationId xmlns:p14="http://schemas.microsoft.com/office/powerpoint/2010/main" val="2882729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31B97-54E8-CA9B-968C-BED34FC4E718}"/>
              </a:ext>
            </a:extLst>
          </p:cNvPr>
          <p:cNvSpPr>
            <a:spLocks noGrp="1"/>
          </p:cNvSpPr>
          <p:nvPr>
            <p:ph type="title"/>
          </p:nvPr>
        </p:nvSpPr>
        <p:spPr>
          <a:xfrm>
            <a:off x="761800" y="762001"/>
            <a:ext cx="5334197" cy="1708242"/>
          </a:xfrm>
        </p:spPr>
        <p:txBody>
          <a:bodyPr anchor="ctr">
            <a:normAutofit/>
          </a:bodyPr>
          <a:lstStyle/>
          <a:p>
            <a:r>
              <a:rPr lang="en-US" sz="4000"/>
              <a:t>Genetics </a:t>
            </a:r>
            <a:endParaRPr lang="en-GB" sz="4000"/>
          </a:p>
        </p:txBody>
      </p:sp>
      <p:sp>
        <p:nvSpPr>
          <p:cNvPr id="3" name="Content Placeholder 2">
            <a:extLst>
              <a:ext uri="{FF2B5EF4-FFF2-40B4-BE49-F238E27FC236}">
                <a16:creationId xmlns:a16="http://schemas.microsoft.com/office/drawing/2014/main" id="{CEADA464-0401-E278-6377-E84A0A9AE1E2}"/>
              </a:ext>
            </a:extLst>
          </p:cNvPr>
          <p:cNvSpPr>
            <a:spLocks noGrp="1"/>
          </p:cNvSpPr>
          <p:nvPr>
            <p:ph idx="1"/>
          </p:nvPr>
        </p:nvSpPr>
        <p:spPr>
          <a:xfrm>
            <a:off x="761800" y="2470244"/>
            <a:ext cx="5334197" cy="3769835"/>
          </a:xfrm>
        </p:spPr>
        <p:txBody>
          <a:bodyPr anchor="ctr">
            <a:normAutofit/>
          </a:bodyPr>
          <a:lstStyle/>
          <a:p>
            <a:r>
              <a:rPr lang="en-US" sz="2000" b="0" i="0" dirty="0">
                <a:effectLst/>
                <a:latin typeface="Lora" pitchFamily="2" charset="0"/>
              </a:rPr>
              <a:t>To help determine which genes promote longevity and how they operate, researchers scan the entire genome and compare genetic variants in those who live longer with those who have an average or shorter lifespan. For example, a National Institutes of Health study identified genes possibly associated with blood fat levels and cholesterol, both risk factors for coronary disease and early death (NIA, 2011a). Researchers believe that it is most likely a combination of many genes that affect the rate of aging</a:t>
            </a:r>
            <a:endParaRPr lang="en-GB" sz="2000" dirty="0"/>
          </a:p>
        </p:txBody>
      </p:sp>
      <p:pic>
        <p:nvPicPr>
          <p:cNvPr id="12" name="Picture 4" descr="Molecular structure and periodic table on a desk">
            <a:extLst>
              <a:ext uri="{FF2B5EF4-FFF2-40B4-BE49-F238E27FC236}">
                <a16:creationId xmlns:a16="http://schemas.microsoft.com/office/drawing/2014/main" id="{EF261E1B-E3BD-4F10-00D6-05E154880ADC}"/>
              </a:ext>
            </a:extLst>
          </p:cNvPr>
          <p:cNvPicPr>
            <a:picLocks noChangeAspect="1"/>
          </p:cNvPicPr>
          <p:nvPr/>
        </p:nvPicPr>
        <p:blipFill rotWithShape="1">
          <a:blip r:embed="rId2"/>
          <a:srcRect l="7324" r="4083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281742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76363D-43B9-F73F-A1B0-87797FCBB054}"/>
              </a:ext>
            </a:extLst>
          </p:cNvPr>
          <p:cNvSpPr>
            <a:spLocks noGrp="1"/>
          </p:cNvSpPr>
          <p:nvPr>
            <p:ph type="title"/>
          </p:nvPr>
        </p:nvSpPr>
        <p:spPr>
          <a:xfrm>
            <a:off x="838200" y="365125"/>
            <a:ext cx="10515600" cy="1325563"/>
          </a:xfrm>
        </p:spPr>
        <p:txBody>
          <a:bodyPr>
            <a:normAutofit/>
          </a:bodyPr>
          <a:lstStyle/>
          <a:p>
            <a:r>
              <a:rPr lang="en-GB" b="1" i="0">
                <a:effectLst/>
                <a:latin typeface="Lora" pitchFamily="2" charset="0"/>
              </a:rPr>
              <a:t>Evolutionary Theory</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C195627-415B-E01D-997A-462F08BE5323}"/>
              </a:ext>
            </a:extLst>
          </p:cNvPr>
          <p:cNvSpPr>
            <a:spLocks noGrp="1"/>
          </p:cNvSpPr>
          <p:nvPr>
            <p:ph idx="1"/>
          </p:nvPr>
        </p:nvSpPr>
        <p:spPr>
          <a:xfrm>
            <a:off x="838200" y="1825625"/>
            <a:ext cx="10515600" cy="4351338"/>
          </a:xfrm>
        </p:spPr>
        <p:txBody>
          <a:bodyPr>
            <a:normAutofit/>
          </a:bodyPr>
          <a:lstStyle/>
          <a:p>
            <a:r>
              <a:rPr lang="en-US" sz="2600" b="0" i="0" dirty="0">
                <a:effectLst/>
                <a:latin typeface="Lora" pitchFamily="2" charset="0"/>
              </a:rPr>
              <a:t>Evolutionary psychology emphasizes the importance of natural selection; that is, those genes that allow one to survive and reproduce will be more likely to be transmitted to offspring. </a:t>
            </a:r>
          </a:p>
          <a:p>
            <a:r>
              <a:rPr lang="en-US" sz="2600" b="0" i="0" dirty="0">
                <a:effectLst/>
                <a:latin typeface="Lora" pitchFamily="2" charset="0"/>
              </a:rPr>
              <a:t>Genes associated with aging, such as Alzheimer Disease, do not appear until after the individual has passed their main reproductive years. Consequently, natural selection has not eliminated these damaging disorders from the gene pool. If these detrimental disorders occurred earlier in the development cycle, they may have been eliminated already (Gems, 2014).</a:t>
            </a:r>
            <a:endParaRPr lang="en-GB" sz="2600" dirty="0"/>
          </a:p>
        </p:txBody>
      </p:sp>
    </p:spTree>
    <p:extLst>
      <p:ext uri="{BB962C8B-B14F-4D97-AF65-F5344CB8AC3E}">
        <p14:creationId xmlns:p14="http://schemas.microsoft.com/office/powerpoint/2010/main" val="2716336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46BE7-834B-7945-8729-34D259383526}"/>
              </a:ext>
            </a:extLst>
          </p:cNvPr>
          <p:cNvSpPr>
            <a:spLocks noGrp="1"/>
          </p:cNvSpPr>
          <p:nvPr>
            <p:ph type="title"/>
          </p:nvPr>
        </p:nvSpPr>
        <p:spPr>
          <a:xfrm>
            <a:off x="686834" y="1153572"/>
            <a:ext cx="3200400" cy="4461163"/>
          </a:xfrm>
        </p:spPr>
        <p:txBody>
          <a:bodyPr>
            <a:normAutofit/>
          </a:bodyPr>
          <a:lstStyle/>
          <a:p>
            <a:r>
              <a:rPr lang="en-GB" b="1" i="0">
                <a:solidFill>
                  <a:srgbClr val="FFFFFF"/>
                </a:solidFill>
                <a:effectLst/>
                <a:latin typeface="Lora" pitchFamily="2" charset="0"/>
              </a:rPr>
              <a:t>Cellular Clock Theory: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39CA69-FB1A-2B47-C5A6-C5737C30D9FC}"/>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This theory suggests that biological aging is due to the fact that normal cells cannot divide indefinitely. This is known as the Hayflick limit, and is evidenced in cells studied in test tubes, which divide about 40-60 times before they stop (Bartlett, 2014)</a:t>
            </a:r>
            <a:endParaRPr lang="en-GB" dirty="0"/>
          </a:p>
        </p:txBody>
      </p:sp>
    </p:spTree>
    <p:extLst>
      <p:ext uri="{BB962C8B-B14F-4D97-AF65-F5344CB8AC3E}">
        <p14:creationId xmlns:p14="http://schemas.microsoft.com/office/powerpoint/2010/main" val="15673437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4DA25-A84B-D8A5-5F5C-9B13A7C7BD81}"/>
              </a:ext>
            </a:extLst>
          </p:cNvPr>
          <p:cNvSpPr>
            <a:spLocks noGrp="1"/>
          </p:cNvSpPr>
          <p:nvPr>
            <p:ph type="title"/>
          </p:nvPr>
        </p:nvSpPr>
        <p:spPr>
          <a:xfrm>
            <a:off x="686834" y="1153572"/>
            <a:ext cx="3200400" cy="4461163"/>
          </a:xfrm>
        </p:spPr>
        <p:txBody>
          <a:bodyPr>
            <a:normAutofit/>
          </a:bodyPr>
          <a:lstStyle/>
          <a:p>
            <a:r>
              <a:rPr lang="en-US" sz="3700" b="0" i="0">
                <a:solidFill>
                  <a:srgbClr val="FFFFFF"/>
                </a:solidFill>
                <a:effectLst/>
                <a:latin typeface="Lora" pitchFamily="2" charset="0"/>
              </a:rPr>
              <a:t>What is the mechanism behind this cellular senescence?</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398422-FFAC-46E9-478B-71B6B2C9B8FD}"/>
              </a:ext>
            </a:extLst>
          </p:cNvPr>
          <p:cNvSpPr>
            <a:spLocks noGrp="1"/>
          </p:cNvSpPr>
          <p:nvPr>
            <p:ph idx="1"/>
          </p:nvPr>
        </p:nvSpPr>
        <p:spPr>
          <a:xfrm>
            <a:off x="4447308" y="591344"/>
            <a:ext cx="6906491" cy="5585619"/>
          </a:xfrm>
        </p:spPr>
        <p:txBody>
          <a:bodyPr anchor="ctr">
            <a:normAutofit/>
          </a:bodyPr>
          <a:lstStyle/>
          <a:p>
            <a:r>
              <a:rPr lang="en-US" b="0" i="1" dirty="0">
                <a:effectLst/>
                <a:latin typeface="Lora" pitchFamily="2" charset="0"/>
              </a:rPr>
              <a:t>At the end of each chromosomal strand is a sequence of DNA that does not code for any particular protein, but protects the rest of the chromosome</a:t>
            </a:r>
            <a:r>
              <a:rPr lang="en-US" b="0" i="0" dirty="0">
                <a:effectLst/>
                <a:latin typeface="Lora" pitchFamily="2" charset="0"/>
              </a:rPr>
              <a:t>, which is called a </a:t>
            </a:r>
            <a:r>
              <a:rPr lang="en-US" b="1" i="1" dirty="0">
                <a:effectLst/>
                <a:latin typeface="Lora" pitchFamily="2" charset="0"/>
              </a:rPr>
              <a:t>telomere</a:t>
            </a:r>
            <a:r>
              <a:rPr lang="en-US" b="0" i="0" dirty="0">
                <a:effectLst/>
                <a:latin typeface="Lora" pitchFamily="2" charset="0"/>
              </a:rPr>
              <a:t>. With each replication, the telomere gets shorter. Once it becomes too short the cell does one of three things. </a:t>
            </a:r>
            <a:r>
              <a:rPr lang="en-US" b="0" i="1" dirty="0">
                <a:effectLst/>
                <a:latin typeface="Lora" pitchFamily="2" charset="0"/>
              </a:rPr>
              <a:t>It can stop replicating by turning itself off, </a:t>
            </a:r>
            <a:r>
              <a:rPr lang="en-US" b="0" i="0" dirty="0">
                <a:effectLst/>
                <a:latin typeface="Lora" pitchFamily="2" charset="0"/>
              </a:rPr>
              <a:t>called </a:t>
            </a:r>
            <a:r>
              <a:rPr lang="en-US" b="1" i="0" dirty="0">
                <a:effectLst/>
                <a:latin typeface="Lora" pitchFamily="2" charset="0"/>
              </a:rPr>
              <a:t>cellular senescence. </a:t>
            </a:r>
            <a:r>
              <a:rPr lang="en-US" b="0" i="1" dirty="0">
                <a:effectLst/>
                <a:latin typeface="Lora" pitchFamily="2" charset="0"/>
              </a:rPr>
              <a:t>It can stop replicating by dying</a:t>
            </a:r>
            <a:r>
              <a:rPr lang="en-US" b="0" i="0" dirty="0">
                <a:effectLst/>
                <a:latin typeface="Lora" pitchFamily="2" charset="0"/>
              </a:rPr>
              <a:t>, called </a:t>
            </a:r>
            <a:r>
              <a:rPr lang="en-US" b="1" i="0" dirty="0">
                <a:effectLst/>
                <a:latin typeface="Lora" pitchFamily="2" charset="0"/>
              </a:rPr>
              <a:t>apoptosis. </a:t>
            </a:r>
            <a:endParaRPr lang="en-GB" dirty="0"/>
          </a:p>
        </p:txBody>
      </p:sp>
    </p:spTree>
    <p:extLst>
      <p:ext uri="{BB962C8B-B14F-4D97-AF65-F5344CB8AC3E}">
        <p14:creationId xmlns:p14="http://schemas.microsoft.com/office/powerpoint/2010/main" val="11929108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CC066-F58C-3DB8-D813-4B6E5C323FC8}"/>
              </a:ext>
            </a:extLst>
          </p:cNvPr>
          <p:cNvSpPr>
            <a:spLocks noGrp="1"/>
          </p:cNvSpPr>
          <p:nvPr>
            <p:ph type="title"/>
          </p:nvPr>
        </p:nvSpPr>
        <p:spPr>
          <a:xfrm>
            <a:off x="686834" y="1153572"/>
            <a:ext cx="3200400" cy="4461163"/>
          </a:xfrm>
        </p:spPr>
        <p:txBody>
          <a:bodyPr>
            <a:normAutofit/>
          </a:bodyPr>
          <a:lstStyle/>
          <a:p>
            <a:r>
              <a:rPr lang="en-US">
                <a:solidFill>
                  <a:srgbClr val="FFFFFF"/>
                </a:solidFill>
              </a:rPr>
              <a:t>Cellular clock and cancer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1058FB-1718-480D-37F2-BF732F452D1F}"/>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Abnormal cells can continue to divide and become abnormal. Senescent cells can also create problems. While they may be turned off, they are not dead, thus they still interact with other cells in the body and can lead to an increase risk of disease. When we are young, senescent cells may reduce our risk of serious diseases such as cancer, but as we age they increase our risk of such problems (NIA, 2011a)..</a:t>
            </a:r>
            <a:endParaRPr lang="en-GB" dirty="0"/>
          </a:p>
        </p:txBody>
      </p:sp>
    </p:spTree>
    <p:extLst>
      <p:ext uri="{BB962C8B-B14F-4D97-AF65-F5344CB8AC3E}">
        <p14:creationId xmlns:p14="http://schemas.microsoft.com/office/powerpoint/2010/main" val="10714939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A51C9-5B2B-E93C-B8EC-7DDFAADD69F2}"/>
              </a:ext>
            </a:extLst>
          </p:cNvPr>
          <p:cNvSpPr>
            <a:spLocks noGrp="1"/>
          </p:cNvSpPr>
          <p:nvPr>
            <p:ph type="title"/>
          </p:nvPr>
        </p:nvSpPr>
        <p:spPr>
          <a:xfrm>
            <a:off x="686834" y="1153572"/>
            <a:ext cx="3200400" cy="4461163"/>
          </a:xfrm>
        </p:spPr>
        <p:txBody>
          <a:bodyPr>
            <a:normAutofit/>
          </a:bodyPr>
          <a:lstStyle/>
          <a:p>
            <a:r>
              <a:rPr lang="en-US">
                <a:solidFill>
                  <a:srgbClr val="FFFFFF"/>
                </a:solidFill>
              </a:rPr>
              <a:t>DNA Damage </a:t>
            </a:r>
            <a:endParaRPr lang="en-GB">
              <a:solidFill>
                <a:srgbClr val="FFFFFF"/>
              </a:solidFill>
            </a:endParaRP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A37C8C-C972-2960-304C-17229832CF8B}"/>
              </a:ext>
            </a:extLst>
          </p:cNvPr>
          <p:cNvSpPr>
            <a:spLocks noGrp="1"/>
          </p:cNvSpPr>
          <p:nvPr>
            <p:ph idx="1"/>
          </p:nvPr>
        </p:nvSpPr>
        <p:spPr>
          <a:xfrm>
            <a:off x="4447308" y="591344"/>
            <a:ext cx="6906491" cy="5585619"/>
          </a:xfrm>
        </p:spPr>
        <p:txBody>
          <a:bodyPr anchor="ctr">
            <a:normAutofit/>
          </a:bodyPr>
          <a:lstStyle/>
          <a:p>
            <a:r>
              <a:rPr lang="en-US" sz="2400" b="0" i="0" dirty="0">
                <a:effectLst/>
                <a:latin typeface="Lora" pitchFamily="2" charset="0"/>
              </a:rPr>
              <a:t>Over time DNA, which contains the genetic code for all organisms, accumulates damage. This is usually not a concern as our cells are capable of repairing damage throughout our life. Further, some damage is harmless. However, some damage cannot be repaired and remains in our DNA. Scientists believe that this damage, and the body’s inability to fix itself, is an important part of aging (NIA, 2011a). As DNA damage accumulates with increasing age, it can cause cells to deteriorate and malfunction (Jin, 2010). Factors that can damage DNA include ultraviolet radiation, cigarette smoking, and exposure to hydrocarbons, such as auto exhaust and coal (</a:t>
            </a:r>
            <a:r>
              <a:rPr lang="en-US" sz="2400" b="0" i="0" dirty="0" err="1">
                <a:effectLst/>
                <a:latin typeface="Lora" pitchFamily="2" charset="0"/>
              </a:rPr>
              <a:t>Dollemore</a:t>
            </a:r>
            <a:r>
              <a:rPr lang="en-US" sz="2400" b="0" i="0" dirty="0">
                <a:effectLst/>
                <a:latin typeface="Lora" pitchFamily="2" charset="0"/>
              </a:rPr>
              <a:t>, 2006).</a:t>
            </a:r>
            <a:endParaRPr lang="en-GB" sz="2400" dirty="0"/>
          </a:p>
        </p:txBody>
      </p:sp>
    </p:spTree>
    <p:extLst>
      <p:ext uri="{BB962C8B-B14F-4D97-AF65-F5344CB8AC3E}">
        <p14:creationId xmlns:p14="http://schemas.microsoft.com/office/powerpoint/2010/main" val="358988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76E24-71B5-B2F7-7ADC-A3A816E24530}"/>
              </a:ext>
            </a:extLst>
          </p:cNvPr>
          <p:cNvSpPr>
            <a:spLocks noGrp="1"/>
          </p:cNvSpPr>
          <p:nvPr>
            <p:ph type="title"/>
          </p:nvPr>
        </p:nvSpPr>
        <p:spPr>
          <a:xfrm>
            <a:off x="686834" y="1153572"/>
            <a:ext cx="3200400" cy="4461163"/>
          </a:xfrm>
        </p:spPr>
        <p:txBody>
          <a:bodyPr>
            <a:normAutofit/>
          </a:bodyPr>
          <a:lstStyle/>
          <a:p>
            <a:r>
              <a:rPr lang="en-GB" sz="3400" b="1" i="0">
                <a:solidFill>
                  <a:srgbClr val="FFFFFF"/>
                </a:solidFill>
                <a:effectLst/>
                <a:latin typeface="Lora" pitchFamily="2" charset="0"/>
              </a:rPr>
              <a:t>Mitochondrial Damage</a:t>
            </a: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0C6359-5007-F217-B8FC-F1E22903092F}"/>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Damage to mitochondrial DNA can lead to a decaying of the </a:t>
            </a:r>
            <a:r>
              <a:rPr lang="en-US" b="1" i="0" dirty="0">
                <a:effectLst/>
                <a:latin typeface="Lora" pitchFamily="2" charset="0"/>
              </a:rPr>
              <a:t>mitochondria, </a:t>
            </a:r>
            <a:r>
              <a:rPr lang="en-US" b="0" i="1" dirty="0">
                <a:effectLst/>
                <a:latin typeface="Lora" pitchFamily="2" charset="0"/>
              </a:rPr>
              <a:t>which is a cell organelle that uses oxygen to produce energy from food</a:t>
            </a:r>
            <a:r>
              <a:rPr lang="en-US" b="0" i="0" dirty="0">
                <a:effectLst/>
                <a:latin typeface="Lora" pitchFamily="2" charset="0"/>
              </a:rPr>
              <a:t>. The mitochondria convert oxygen to adenosine triphosphate (ATP) which provides the energy for the cell. When damaged, mitochondria become less efficient and generate less energy for the cell and can lead to cellular death (NIA, 2011a).</a:t>
            </a:r>
            <a:endParaRPr lang="en-GB" dirty="0"/>
          </a:p>
        </p:txBody>
      </p:sp>
    </p:spTree>
    <p:extLst>
      <p:ext uri="{BB962C8B-B14F-4D97-AF65-F5344CB8AC3E}">
        <p14:creationId xmlns:p14="http://schemas.microsoft.com/office/powerpoint/2010/main" val="24048401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3DB60-36CE-D7F8-391D-F0CBF7471EA6}"/>
              </a:ext>
            </a:extLst>
          </p:cNvPr>
          <p:cNvSpPr>
            <a:spLocks noGrp="1"/>
          </p:cNvSpPr>
          <p:nvPr>
            <p:ph type="title"/>
          </p:nvPr>
        </p:nvSpPr>
        <p:spPr>
          <a:xfrm>
            <a:off x="686834" y="1153572"/>
            <a:ext cx="3200400" cy="4461163"/>
          </a:xfrm>
        </p:spPr>
        <p:txBody>
          <a:bodyPr>
            <a:normAutofit/>
          </a:bodyPr>
          <a:lstStyle/>
          <a:p>
            <a:r>
              <a:rPr lang="en-US">
                <a:solidFill>
                  <a:srgbClr val="FFFFFF"/>
                </a:solidFill>
              </a:rPr>
              <a:t>Free Radicals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1B12D3-BCBD-377C-9680-18FF6D0D4BF3}"/>
              </a:ext>
            </a:extLst>
          </p:cNvPr>
          <p:cNvSpPr>
            <a:spLocks noGrp="1"/>
          </p:cNvSpPr>
          <p:nvPr>
            <p:ph idx="1"/>
          </p:nvPr>
        </p:nvSpPr>
        <p:spPr>
          <a:xfrm>
            <a:off x="4447308" y="591344"/>
            <a:ext cx="6906491" cy="5585619"/>
          </a:xfrm>
        </p:spPr>
        <p:txBody>
          <a:bodyPr anchor="ctr">
            <a:normAutofit/>
          </a:bodyPr>
          <a:lstStyle/>
          <a:p>
            <a:r>
              <a:rPr lang="en-US" b="1" i="0" dirty="0">
                <a:effectLst/>
                <a:latin typeface="Lora" pitchFamily="2" charset="0"/>
              </a:rPr>
              <a:t>Free Radicals: </a:t>
            </a:r>
            <a:r>
              <a:rPr lang="en-US" b="0" i="0" dirty="0">
                <a:effectLst/>
                <a:latin typeface="Lora" pitchFamily="2" charset="0"/>
              </a:rPr>
              <a:t>When the mitochondria uses oxygen to produce energy, they also produce potentially harmful byproducts called oxygen free radicals (NIA, 2011a). The </a:t>
            </a:r>
            <a:r>
              <a:rPr lang="en-US" b="1" i="0" dirty="0">
                <a:effectLst/>
                <a:latin typeface="Lora" pitchFamily="2" charset="0"/>
              </a:rPr>
              <a:t>free radicals </a:t>
            </a:r>
            <a:r>
              <a:rPr lang="en-US" b="0" i="1" dirty="0">
                <a:effectLst/>
                <a:latin typeface="Lora" pitchFamily="2" charset="0"/>
              </a:rPr>
              <a:t>are missing an electron and create instability in surrounding molecules by taking electrons from them</a:t>
            </a:r>
            <a:r>
              <a:rPr lang="en-US" b="0" i="0" dirty="0">
                <a:effectLst/>
                <a:latin typeface="Lora" pitchFamily="2" charset="0"/>
              </a:rPr>
              <a:t>. There is a snowball effect (A takes from B and then B takes from C, etc.) that creates more free radicals which disrupt the cell and causes it to behave abnormally</a:t>
            </a:r>
            <a:endParaRPr lang="en-GB" dirty="0"/>
          </a:p>
        </p:txBody>
      </p:sp>
    </p:spTree>
    <p:extLst>
      <p:ext uri="{BB962C8B-B14F-4D97-AF65-F5344CB8AC3E}">
        <p14:creationId xmlns:p14="http://schemas.microsoft.com/office/powerpoint/2010/main" val="15260957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6B0B7-B00B-C03D-9BC8-E4C02327A0A8}"/>
              </a:ext>
            </a:extLst>
          </p:cNvPr>
          <p:cNvSpPr>
            <a:spLocks noGrp="1"/>
          </p:cNvSpPr>
          <p:nvPr>
            <p:ph type="title"/>
          </p:nvPr>
        </p:nvSpPr>
        <p:spPr>
          <a:xfrm>
            <a:off x="686834" y="1153572"/>
            <a:ext cx="3200400" cy="4461163"/>
          </a:xfrm>
        </p:spPr>
        <p:txBody>
          <a:bodyPr>
            <a:normAutofit/>
          </a:bodyPr>
          <a:lstStyle/>
          <a:p>
            <a:r>
              <a:rPr lang="en-US">
                <a:solidFill>
                  <a:srgbClr val="FFFFFF"/>
                </a:solidFill>
              </a:rPr>
              <a:t>Free radicals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4C9AC57-EA49-C92B-88B3-529514896461}"/>
              </a:ext>
            </a:extLst>
          </p:cNvPr>
          <p:cNvSpPr>
            <a:spLocks noGrp="1"/>
          </p:cNvSpPr>
          <p:nvPr>
            <p:ph idx="1"/>
          </p:nvPr>
        </p:nvSpPr>
        <p:spPr>
          <a:xfrm>
            <a:off x="4447308" y="591344"/>
            <a:ext cx="6906491" cy="5585619"/>
          </a:xfrm>
        </p:spPr>
        <p:txBody>
          <a:bodyPr anchor="ctr">
            <a:normAutofit/>
          </a:bodyPr>
          <a:lstStyle/>
          <a:p>
            <a:r>
              <a:rPr lang="en-US" sz="2400" b="0" i="0" dirty="0">
                <a:effectLst/>
                <a:latin typeface="Lora" pitchFamily="2" charset="0"/>
              </a:rPr>
              <a:t>Some free radicals are helpful as they can destroy bacteria and other harmful organisms, but for the most part they cause damage in our cells and tissue. Free radicals are identified with disorders seen in those of advanced age, including cancer, atherosclerosis, cataracts, and neurodegeneration. Some research has supported adding antioxidants to our diets to counter the effects of free radical damage because the antioxidants can donate an electron that can neutralize damaged molecules. However, the research on the effectiveness of antioxidants is not conclusive (Harvard School of Public Health, 2016).</a:t>
            </a:r>
            <a:endParaRPr lang="en-GB" sz="2400" dirty="0"/>
          </a:p>
        </p:txBody>
      </p:sp>
    </p:spTree>
    <p:extLst>
      <p:ext uri="{BB962C8B-B14F-4D97-AF65-F5344CB8AC3E}">
        <p14:creationId xmlns:p14="http://schemas.microsoft.com/office/powerpoint/2010/main" val="5407720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B34E2-2773-D565-8236-60C1DF447F0C}"/>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Lora" pitchFamily="2" charset="0"/>
              </a:rPr>
              <a:t>Immune and Hormonal Stress Theories: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56B3E8-DC57-E14B-FB25-80674D573025}"/>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When gerontologists study stress, they are not just considering major life events, such as unemployment, death of a loved one, or the birth of a child. They are also including </a:t>
            </a:r>
            <a:r>
              <a:rPr lang="en-US" b="1" i="0" dirty="0">
                <a:effectLst/>
                <a:latin typeface="Lora" pitchFamily="2" charset="0"/>
              </a:rPr>
              <a:t>metabolic stress</a:t>
            </a:r>
            <a:r>
              <a:rPr lang="en-US" b="0" i="0" dirty="0">
                <a:effectLst/>
                <a:latin typeface="Lora" pitchFamily="2" charset="0"/>
              </a:rPr>
              <a:t>, </a:t>
            </a:r>
            <a:r>
              <a:rPr lang="en-US" b="0" i="1" dirty="0">
                <a:effectLst/>
                <a:latin typeface="Lora" pitchFamily="2" charset="0"/>
              </a:rPr>
              <a:t>the life sustaining activities of the body</a:t>
            </a:r>
            <a:r>
              <a:rPr lang="en-US" b="0" i="0" dirty="0">
                <a:effectLst/>
                <a:latin typeface="Lora" pitchFamily="2" charset="0"/>
              </a:rPr>
              <a:t>, such as circulating the blood, eliminating waste, controlling body temperature, and neuronal firing in the brain. In other words, all the activities that keep the body alive also create biological stress.</a:t>
            </a:r>
            <a:endParaRPr lang="en-GB" dirty="0"/>
          </a:p>
        </p:txBody>
      </p:sp>
    </p:spTree>
    <p:extLst>
      <p:ext uri="{BB962C8B-B14F-4D97-AF65-F5344CB8AC3E}">
        <p14:creationId xmlns:p14="http://schemas.microsoft.com/office/powerpoint/2010/main" val="26516165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84739-8051-7335-0CDF-2B0E974DC386}"/>
              </a:ext>
            </a:extLst>
          </p:cNvPr>
          <p:cNvSpPr>
            <a:spLocks noGrp="1"/>
          </p:cNvSpPr>
          <p:nvPr>
            <p:ph type="title"/>
          </p:nvPr>
        </p:nvSpPr>
        <p:spPr>
          <a:xfrm>
            <a:off x="686834" y="1153572"/>
            <a:ext cx="3200400" cy="4461163"/>
          </a:xfrm>
        </p:spPr>
        <p:txBody>
          <a:bodyPr>
            <a:normAutofit/>
          </a:bodyPr>
          <a:lstStyle/>
          <a:p>
            <a:r>
              <a:rPr lang="en-US" sz="2400" b="1" i="0">
                <a:solidFill>
                  <a:srgbClr val="FFFFFF"/>
                </a:solidFill>
                <a:effectLst/>
                <a:latin typeface="Lora" pitchFamily="2" charset="0"/>
              </a:rPr>
              <a:t>Hormonal Stress Theory</a:t>
            </a:r>
            <a:r>
              <a:rPr lang="en-US" sz="2400" b="0" i="0">
                <a:solidFill>
                  <a:srgbClr val="FFFFFF"/>
                </a:solidFill>
                <a:effectLst/>
                <a:latin typeface="Lora" pitchFamily="2" charset="0"/>
              </a:rPr>
              <a:t>, also known as </a:t>
            </a:r>
            <a:r>
              <a:rPr lang="en-US" sz="2400" b="1" i="0">
                <a:solidFill>
                  <a:srgbClr val="FFFFFF"/>
                </a:solidFill>
                <a:effectLst/>
                <a:latin typeface="Lora" pitchFamily="2" charset="0"/>
              </a:rPr>
              <a:t>Neuroendocrine Theory of Aging</a:t>
            </a:r>
            <a:endParaRPr lang="en-GB"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A52188-DB8A-B9EA-D810-3AFBBEC7AAE0}"/>
              </a:ext>
            </a:extLst>
          </p:cNvPr>
          <p:cNvSpPr>
            <a:spLocks noGrp="1"/>
          </p:cNvSpPr>
          <p:nvPr>
            <p:ph idx="1"/>
          </p:nvPr>
        </p:nvSpPr>
        <p:spPr>
          <a:xfrm>
            <a:off x="4447308" y="591344"/>
            <a:ext cx="6906491" cy="5585619"/>
          </a:xfrm>
        </p:spPr>
        <p:txBody>
          <a:bodyPr anchor="ctr">
            <a:normAutofit/>
          </a:bodyPr>
          <a:lstStyle/>
          <a:p>
            <a:pPr marL="0" indent="0">
              <a:buNone/>
            </a:pPr>
            <a:r>
              <a:rPr lang="en-US" sz="2400" b="0" i="1" dirty="0">
                <a:effectLst/>
                <a:latin typeface="Lora" pitchFamily="2" charset="0"/>
              </a:rPr>
              <a:t>As we age the ability of the hypothalamus to regulate hormones in the body begins to decline leading to metabolic problems </a:t>
            </a:r>
            <a:r>
              <a:rPr lang="en-US" sz="2400" b="0" i="0" dirty="0">
                <a:effectLst/>
                <a:latin typeface="Lora" pitchFamily="2" charset="0"/>
              </a:rPr>
              <a:t>(American Federation of Aging Research (AFAR) 2011). This decline is linked to excess of the stress hormone cortisol. </a:t>
            </a:r>
            <a:r>
              <a:rPr lang="en-US" sz="2400" b="0" i="0">
                <a:effectLst/>
                <a:latin typeface="Lora" pitchFamily="2" charset="0"/>
              </a:rPr>
              <a:t>While many of the body’s hormones decrease with age, cortisol does not (NIH, 2014a). </a:t>
            </a:r>
          </a:p>
          <a:p>
            <a:pPr marL="0" indent="0">
              <a:buNone/>
            </a:pPr>
            <a:r>
              <a:rPr lang="en-US" sz="2400" b="0" i="0">
                <a:effectLst/>
                <a:latin typeface="Lora" pitchFamily="2" charset="0"/>
              </a:rPr>
              <a:t>The more stress we experience, the more cortisol released, and the more hypothalamic damage that occurs. </a:t>
            </a:r>
            <a:r>
              <a:rPr lang="en-US" sz="2400" b="0" i="0" dirty="0">
                <a:effectLst/>
                <a:latin typeface="Lora" pitchFamily="2" charset="0"/>
              </a:rPr>
              <a:t>Changes in hormones have been linked to several metabolic and hormone related problems that increase with age, such as diabetes (AFAR, 2011), thyroid problems (NIH, 2013), osteoporosis, and orthostatic hypotension (NIH, 2014a).</a:t>
            </a:r>
            <a:endParaRPr lang="en-GB" sz="2400" dirty="0"/>
          </a:p>
        </p:txBody>
      </p:sp>
    </p:spTree>
    <p:extLst>
      <p:ext uri="{BB962C8B-B14F-4D97-AF65-F5344CB8AC3E}">
        <p14:creationId xmlns:p14="http://schemas.microsoft.com/office/powerpoint/2010/main" val="17735921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2500</Words>
  <Application>Microsoft Office PowerPoint</Application>
  <PresentationFormat>Widescreen</PresentationFormat>
  <Paragraphs>168</Paragraphs>
  <Slides>45</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Meiryo</vt:lpstr>
      <vt:lpstr>Arial</vt:lpstr>
      <vt:lpstr>Calibri</vt:lpstr>
      <vt:lpstr>Calibri Light</vt:lpstr>
      <vt:lpstr>Lora</vt:lpstr>
      <vt:lpstr>open sans</vt:lpstr>
      <vt:lpstr>Office Theme</vt:lpstr>
      <vt:lpstr>PHYSIOLOGICAL CHANGES WITH AGING</vt:lpstr>
      <vt:lpstr>Senescence</vt:lpstr>
      <vt:lpstr>So what is senescence </vt:lpstr>
      <vt:lpstr>Sencescence, cont’d</vt:lpstr>
      <vt:lpstr>Ultimately…You Die. Death Rates:</vt:lpstr>
      <vt:lpstr>Death Rates</vt:lpstr>
      <vt:lpstr>Age-Related Physiological Changes</vt:lpstr>
      <vt:lpstr>At age 75, the average person, compared to age 30:</vt:lpstr>
      <vt:lpstr>CHANGES IN THE SKIN</vt:lpstr>
      <vt:lpstr>SKIN: Wrinkling</vt:lpstr>
      <vt:lpstr>SKIN--Wrinkling:</vt:lpstr>
      <vt:lpstr>SKIN &amp; NAILS</vt:lpstr>
      <vt:lpstr>SKELETOMUSCULAR SYSTEM CHANGES</vt:lpstr>
      <vt:lpstr>ARTHRITIS</vt:lpstr>
      <vt:lpstr>PowerPoint Presentation</vt:lpstr>
      <vt:lpstr>Rheumatoid Arthritis </vt:lpstr>
      <vt:lpstr>Musculoskeltal, cont’d:</vt:lpstr>
      <vt:lpstr>PowerPoint Presentation</vt:lpstr>
      <vt:lpstr>Musculoskeletal, cont’d:</vt:lpstr>
      <vt:lpstr>GASTROINTESTINAL SYSTEM</vt:lpstr>
      <vt:lpstr>Gi Tract </vt:lpstr>
      <vt:lpstr>CARDOPULMONARY SYSTEM</vt:lpstr>
      <vt:lpstr>Atherosclerosis vs. Arteriosclerosis</vt:lpstr>
      <vt:lpstr>Arteriosclerosis: </vt:lpstr>
      <vt:lpstr>Respiratory Changes</vt:lpstr>
      <vt:lpstr>URINARY SYSTEM</vt:lpstr>
      <vt:lpstr>GENITAL SYSTEM CHANGES</vt:lpstr>
      <vt:lpstr>Female genital tract</vt:lpstr>
      <vt:lpstr>Internatal reproductive organs </vt:lpstr>
      <vt:lpstr>Male Genital System</vt:lpstr>
      <vt:lpstr>…AND ON THAT HAPPY NOTE,  WE  MOVE ON</vt:lpstr>
      <vt:lpstr>Why do we age</vt:lpstr>
      <vt:lpstr>Why do we age? </vt:lpstr>
      <vt:lpstr>Theories of human aging- genetics </vt:lpstr>
      <vt:lpstr>Genetics </vt:lpstr>
      <vt:lpstr>Evolutionary Theory</vt:lpstr>
      <vt:lpstr>Cellular Clock Theory: </vt:lpstr>
      <vt:lpstr>What is the mechanism behind this cellular senescence?</vt:lpstr>
      <vt:lpstr>Cellular clock and cancer</vt:lpstr>
      <vt:lpstr>DNA Damage </vt:lpstr>
      <vt:lpstr>Mitochondrial Damage</vt:lpstr>
      <vt:lpstr>Free Radicals </vt:lpstr>
      <vt:lpstr>Free radicals </vt:lpstr>
      <vt:lpstr>Immune and Hormonal Stress Theories:</vt:lpstr>
      <vt:lpstr>Hormonal Stress Theory, also known as Neuroendocrine Theory of Aging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Peacock</dc:creator>
  <cp:lastModifiedBy>Felicity Peacock</cp:lastModifiedBy>
  <cp:revision>2</cp:revision>
  <dcterms:created xsi:type="dcterms:W3CDTF">2023-09-08T09:35:50Z</dcterms:created>
  <dcterms:modified xsi:type="dcterms:W3CDTF">2024-10-11T08:43:35Z</dcterms:modified>
</cp:coreProperties>
</file>