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3.xml" ContentType="application/vnd.openxmlformats-officedocument.theme+xml"/>
  <Override PartName="/ppt/slideLayouts/slideLayout12.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 id="2147483684" r:id="rId7"/>
  </p:sldMasterIdLst>
  <p:notesMasterIdLst>
    <p:notesMasterId r:id="rId22"/>
  </p:notesMasterIdLst>
  <p:sldIdLst>
    <p:sldId id="740" r:id="rId8"/>
    <p:sldId id="749" r:id="rId9"/>
    <p:sldId id="756" r:id="rId10"/>
    <p:sldId id="757" r:id="rId11"/>
    <p:sldId id="747" r:id="rId12"/>
    <p:sldId id="758" r:id="rId13"/>
    <p:sldId id="750" r:id="rId14"/>
    <p:sldId id="751" r:id="rId15"/>
    <p:sldId id="755" r:id="rId16"/>
    <p:sldId id="754" r:id="rId17"/>
    <p:sldId id="746" r:id="rId18"/>
    <p:sldId id="724" r:id="rId19"/>
    <p:sldId id="725" r:id="rId20"/>
    <p:sldId id="25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338" autoAdjust="0"/>
    <p:restoredTop sz="80849" autoAdjust="0"/>
  </p:normalViewPr>
  <p:slideViewPr>
    <p:cSldViewPr snapToGrid="0" snapToObjects="1">
      <p:cViewPr>
        <p:scale>
          <a:sx n="81" d="100"/>
          <a:sy n="81" d="100"/>
        </p:scale>
        <p:origin x="2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4.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presProps" Target="presProps.xml"/><Relationship Id="rId10" Type="http://schemas.openxmlformats.org/officeDocument/2006/relationships/slide" Target="slides/slide3.xml"/><Relationship Id="rId19" Type="http://schemas.openxmlformats.org/officeDocument/2006/relationships/slide" Target="slides/slide12.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7ACB77-9FDA-415E-B699-F44D139A36C0}" type="datetimeFigureOut">
              <a:rPr lang="en-GB" smtClean="0"/>
              <a:t>27/09/2024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E1CFC5-027C-49F3-98A9-BA4A13CBBD88}" type="slidenum">
              <a:rPr lang="en-GB" smtClean="0"/>
              <a:t>‹#›</a:t>
            </a:fld>
            <a:endParaRPr lang="en-GB"/>
          </a:p>
        </p:txBody>
      </p:sp>
    </p:spTree>
    <p:extLst>
      <p:ext uri="{BB962C8B-B14F-4D97-AF65-F5344CB8AC3E}">
        <p14:creationId xmlns:p14="http://schemas.microsoft.com/office/powerpoint/2010/main" val="23354169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Krackhardt, D &amp; Hanson, J. (2000). </a:t>
            </a:r>
            <a:r>
              <a:rPr lang="en-GB" sz="1200" b="0" i="1" kern="1200" dirty="0">
                <a:solidFill>
                  <a:schemeClr val="tx1"/>
                </a:solidFill>
                <a:effectLst/>
                <a:latin typeface="+mn-lt"/>
                <a:ea typeface="+mn-ea"/>
                <a:cs typeface="+mn-cs"/>
              </a:rPr>
              <a:t>Informal Networks: the Company behind the Charts</a:t>
            </a:r>
            <a:r>
              <a:rPr lang="en-GB" sz="1200" b="0" i="0" kern="1200" dirty="0">
                <a:solidFill>
                  <a:schemeClr val="tx1"/>
                </a:solidFill>
                <a:effectLst/>
                <a:latin typeface="+mn-lt"/>
                <a:ea typeface="+mn-ea"/>
                <a:cs typeface="+mn-cs"/>
              </a:rPr>
              <a:t>. Harvard Business Review. 78. </a:t>
            </a:r>
          </a:p>
          <a:p>
            <a:endParaRPr lang="en-GB" dirty="0"/>
          </a:p>
        </p:txBody>
      </p:sp>
      <p:sp>
        <p:nvSpPr>
          <p:cNvPr id="4" name="Slide Number Placeholder 3"/>
          <p:cNvSpPr>
            <a:spLocks noGrp="1"/>
          </p:cNvSpPr>
          <p:nvPr>
            <p:ph type="sldNum" sz="quarter" idx="5"/>
          </p:nvPr>
        </p:nvSpPr>
        <p:spPr/>
        <p:txBody>
          <a:bodyPr/>
          <a:lstStyle/>
          <a:p>
            <a:fld id="{4673EA98-E228-7446-9095-58D875B5B945}" type="slidenum">
              <a:rPr lang="en-US" smtClean="0"/>
              <a:t>4</a:t>
            </a:fld>
            <a:endParaRPr lang="en-US"/>
          </a:p>
        </p:txBody>
      </p:sp>
    </p:spTree>
    <p:extLst>
      <p:ext uri="{BB962C8B-B14F-4D97-AF65-F5344CB8AC3E}">
        <p14:creationId xmlns:p14="http://schemas.microsoft.com/office/powerpoint/2010/main" val="3177111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informal organisation is not a planned one and it will evolve spontaneously as circumstances and work environments change.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Informal organisations are based on personal relationships and social networks in contrast to the more formal organisation. Behaviour in the informal organisation is guided by group norms (notions of what is acceptable) rather than by the more formal rules of the organisation.</a:t>
            </a:r>
          </a:p>
          <a:p>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5</a:t>
            </a:fld>
            <a:endParaRPr lang="en-US"/>
          </a:p>
        </p:txBody>
      </p:sp>
    </p:spTree>
    <p:extLst>
      <p:ext uri="{BB962C8B-B14F-4D97-AF65-F5344CB8AC3E}">
        <p14:creationId xmlns:p14="http://schemas.microsoft.com/office/powerpoint/2010/main" val="18221202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a:solidFill>
                  <a:srgbClr val="221E1F"/>
                </a:solidFill>
                <a:latin typeface="Arial Bold" charset="0"/>
                <a:ea typeface="Arial Bold" charset="0"/>
                <a:cs typeface="Arial Bold" charset="0"/>
                <a:sym typeface="Arial Bold" charset="0"/>
              </a:rPr>
              <a:t>Adhocracy</a:t>
            </a:r>
            <a:r>
              <a:rPr lang="en-US" altLang="en-US" dirty="0">
                <a:solidFill>
                  <a:srgbClr val="221E1F"/>
                </a:solidFill>
                <a:latin typeface="Arial Italic" charset="0"/>
                <a:ea typeface="Arial Italic" charset="0"/>
                <a:cs typeface="Arial Italic" charset="0"/>
                <a:sym typeface="Arial Italic" charset="0"/>
              </a:rPr>
              <a:t> - </a:t>
            </a:r>
            <a:r>
              <a:rPr lang="en-US" altLang="en-US" dirty="0">
                <a:solidFill>
                  <a:srgbClr val="221E1F"/>
                </a:solidFill>
                <a:latin typeface="Arial" panose="020B0604020202020204" pitchFamily="34" charset="0"/>
                <a:cs typeface="Arial" panose="020B0604020202020204" pitchFamily="34" charset="0"/>
                <a:sym typeface="Arial" panose="020B0604020202020204" pitchFamily="34" charset="0"/>
              </a:rPr>
              <a:t>strong value placed on flexibility and discretion with a focus out­side the organization. </a:t>
            </a:r>
            <a:br>
              <a:rPr lang="en-US" altLang="en-US" dirty="0">
                <a:solidFill>
                  <a:srgbClr val="221E1F"/>
                </a:solidFill>
                <a:latin typeface="Arial" panose="020B0604020202020204" pitchFamily="34" charset="0"/>
                <a:cs typeface="Arial" panose="020B0604020202020204" pitchFamily="34" charset="0"/>
                <a:sym typeface="Arial" panose="020B0604020202020204" pitchFamily="34" charset="0"/>
              </a:rPr>
            </a:br>
            <a:r>
              <a:rPr lang="en-GB" sz="1200" b="0" i="0" kern="1200" dirty="0">
                <a:solidFill>
                  <a:schemeClr val="tx1"/>
                </a:solidFill>
                <a:effectLst/>
                <a:latin typeface="+mn-lt"/>
                <a:ea typeface="+mn-ea"/>
                <a:cs typeface="+mn-cs"/>
              </a:rPr>
              <a:t>Google is an adaptable and informal form of organization defined by a lack of formal structure employing specialised multidisciplinary teams grouped by functions.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Most importantly - It operates in an opposite fashion to a bureaucracy</a:t>
            </a:r>
            <a:endParaRPr lang="en-US" altLang="en-US" dirty="0">
              <a:solidFill>
                <a:srgbClr val="221E1F"/>
              </a:solidFill>
              <a:latin typeface="Arial" panose="020B0604020202020204" pitchFamily="34" charset="0"/>
              <a:cs typeface="Arial" panose="020B0604020202020204" pitchFamily="34" charset="0"/>
              <a:sym typeface="Arial" panose="020B0604020202020204" pitchFamily="34" charset="0"/>
            </a:endParaRPr>
          </a:p>
          <a:p>
            <a:pPr eaLnBrk="1" hangingPunct="1"/>
            <a:endParaRPr lang="en-US" altLang="en-US" dirty="0">
              <a:solidFill>
                <a:srgbClr val="221E1F"/>
              </a:solidFill>
              <a:latin typeface="Arial" panose="020B0604020202020204" pitchFamily="34" charset="0"/>
              <a:cs typeface="Arial" panose="020B0604020202020204" pitchFamily="34" charset="0"/>
              <a:sym typeface="Arial" panose="020B0604020202020204" pitchFamily="34" charset="0"/>
            </a:endParaRPr>
          </a:p>
          <a:p>
            <a:pPr eaLnBrk="1" hangingPunct="1"/>
            <a:r>
              <a:rPr lang="en-US" altLang="en-US" dirty="0">
                <a:solidFill>
                  <a:srgbClr val="221E1F"/>
                </a:solidFill>
                <a:latin typeface="Arial" panose="020B0604020202020204" pitchFamily="34" charset="0"/>
                <a:cs typeface="Arial" panose="020B0604020202020204" pitchFamily="34" charset="0"/>
                <a:sym typeface="Arial" panose="020B0604020202020204" pitchFamily="34" charset="0"/>
              </a:rPr>
              <a:t>Leaders tend to be entrepreneurial and innovative, per­haps even visionary. </a:t>
            </a:r>
          </a:p>
          <a:p>
            <a:pPr eaLnBrk="1" hangingPunct="1"/>
            <a:endParaRPr lang="en-US" altLang="en-US" dirty="0">
              <a:solidFill>
                <a:srgbClr val="221E1F"/>
              </a:solidFill>
              <a:latin typeface="Arial" panose="020B0604020202020204" pitchFamily="34" charset="0"/>
              <a:cs typeface="Arial" panose="020B0604020202020204" pitchFamily="34" charset="0"/>
              <a:sym typeface="Arial" panose="020B0604020202020204" pitchFamily="34" charset="0"/>
            </a:endParaRPr>
          </a:p>
          <a:p>
            <a:pPr eaLnBrk="1" hangingPunct="1"/>
            <a:r>
              <a:rPr lang="en-US" altLang="en-US" dirty="0">
                <a:solidFill>
                  <a:srgbClr val="221E1F"/>
                </a:solidFill>
                <a:latin typeface="Arial" panose="020B0604020202020204" pitchFamily="34" charset="0"/>
                <a:cs typeface="Arial" panose="020B0604020202020204" pitchFamily="34" charset="0"/>
                <a:sym typeface="Arial" panose="020B0604020202020204" pitchFamily="34" charset="0"/>
              </a:rPr>
              <a:t>Effectiveness is evaluated in terms of creativity and leading-edge innovation in the marketplace. </a:t>
            </a:r>
          </a:p>
          <a:p>
            <a:pPr eaLnBrk="1" hangingPunct="1"/>
            <a:endParaRPr lang="en-US" altLang="en-US" dirty="0">
              <a:solidFill>
                <a:srgbClr val="221E1F"/>
              </a:solidFill>
              <a:latin typeface="Arial" panose="020B0604020202020204" pitchFamily="34" charset="0"/>
              <a:cs typeface="Arial" panose="020B0604020202020204" pitchFamily="34" charset="0"/>
              <a:sym typeface="Arial" panose="020B0604020202020204" pitchFamily="34" charset="0"/>
            </a:endParaRPr>
          </a:p>
          <a:p>
            <a:pPr eaLnBrk="1" hangingPunct="1"/>
            <a:r>
              <a:rPr lang="en-US" altLang="en-US" dirty="0">
                <a:solidFill>
                  <a:srgbClr val="221E1F"/>
                </a:solidFill>
                <a:latin typeface="Arial" panose="020B0604020202020204" pitchFamily="34" charset="0"/>
                <a:cs typeface="Arial" panose="020B0604020202020204" pitchFamily="34" charset="0"/>
                <a:sym typeface="Arial" panose="020B0604020202020204" pitchFamily="34" charset="0"/>
              </a:rPr>
              <a:t>The organization tends to be a vibrant place to work, with significant risk taking. </a:t>
            </a:r>
          </a:p>
          <a:p>
            <a:pPr eaLnBrk="1" hangingPunct="1"/>
            <a:endParaRPr lang="en-US" altLang="en-US" dirty="0">
              <a:solidFill>
                <a:srgbClr val="221E1F"/>
              </a:solidFill>
              <a:latin typeface="Arial" panose="020B0604020202020204" pitchFamily="34" charset="0"/>
              <a:cs typeface="Arial" panose="020B0604020202020204" pitchFamily="34" charset="0"/>
              <a:sym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solidFill>
                  <a:srgbClr val="000000"/>
                </a:solidFill>
                <a:latin typeface="Lucida Grande" panose="020B0600040502020204" pitchFamily="34" charset="0"/>
                <a:ea typeface="Lucida Grande" panose="020B0600040502020204" pitchFamily="34" charset="0"/>
                <a:cs typeface="Lucida Grande" panose="020B0600040502020204" pitchFamily="34" charset="0"/>
                <a:sym typeface="Lucida Grande" panose="020B0600040502020204" pitchFamily="34" charset="0"/>
              </a:rPr>
              <a:t>Prospective employee applies for a job.  - The company uses its applicant tracking system (ATS) to ask workers to weigh in on applicants who have submitted their resumes online.</a:t>
            </a:r>
          </a:p>
          <a:p>
            <a:pPr eaLnBrk="1" hangingPunct="1"/>
            <a:endParaRPr lang="en-US" altLang="en-US" dirty="0">
              <a:solidFill>
                <a:srgbClr val="221E1F"/>
              </a:solidFill>
              <a:latin typeface="Arial" panose="020B0604020202020204" pitchFamily="34" charset="0"/>
              <a:cs typeface="Arial" panose="020B0604020202020204" pitchFamily="34" charset="0"/>
              <a:sym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6</a:t>
            </a:fld>
            <a:endParaRPr lang="en-US"/>
          </a:p>
        </p:txBody>
      </p:sp>
    </p:spTree>
    <p:extLst>
      <p:ext uri="{BB962C8B-B14F-4D97-AF65-F5344CB8AC3E}">
        <p14:creationId xmlns:p14="http://schemas.microsoft.com/office/powerpoint/2010/main" val="578226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Types of Formal Organisations</a:t>
            </a:r>
          </a:p>
          <a:p>
            <a:br>
              <a:rPr lang="en-GB" dirty="0"/>
            </a:br>
            <a:r>
              <a:rPr lang="en-GB" b="1" dirty="0"/>
              <a:t>Voluntary Organisations </a:t>
            </a:r>
            <a:br>
              <a:rPr lang="en-GB" dirty="0"/>
            </a:br>
            <a:r>
              <a:rPr lang="en-GB" dirty="0"/>
              <a:t>Draw in people who give time, talent, or money to address community need or achieve some other not-for-profit goal</a:t>
            </a:r>
          </a:p>
          <a:p>
            <a:endParaRPr lang="en-GB" dirty="0"/>
          </a:p>
          <a:p>
            <a:r>
              <a:rPr lang="en-GB" b="1" dirty="0"/>
              <a:t>Coercive Organisations </a:t>
            </a:r>
          </a:p>
          <a:p>
            <a:r>
              <a:rPr lang="en-GB" dirty="0"/>
              <a:t>Draw in people who have no choice but to participate. Children who go to public schools have no choice but to participate, since it is mandated by law that they attend.</a:t>
            </a:r>
          </a:p>
          <a:p>
            <a:endParaRPr lang="en-GB" dirty="0"/>
          </a:p>
          <a:p>
            <a:r>
              <a:rPr lang="en-GB" b="1" dirty="0"/>
              <a:t>Utilitarian Organisations </a:t>
            </a:r>
            <a:br>
              <a:rPr lang="en-GB" dirty="0"/>
            </a:br>
            <a:r>
              <a:rPr lang="en-GB" dirty="0"/>
              <a:t>Draw in those seeking employment, to acquire a skill, a treatment, a service, a product for a price. </a:t>
            </a:r>
          </a:p>
          <a:p>
            <a:endParaRPr lang="en-GB" dirty="0"/>
          </a:p>
          <a:p>
            <a:r>
              <a:rPr lang="en-GB" dirty="0"/>
              <a:t>McDonald’s coordinates the activities of 1.2 million employees worldwide so that 60 million customer transactions occur each week at more than 32,000 sites in 117 countries for total annual sales of $22.7 billion. </a:t>
            </a: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7</a:t>
            </a:fld>
            <a:endParaRPr lang="en-US"/>
          </a:p>
        </p:txBody>
      </p:sp>
    </p:spTree>
    <p:extLst>
      <p:ext uri="{BB962C8B-B14F-4D97-AF65-F5344CB8AC3E}">
        <p14:creationId xmlns:p14="http://schemas.microsoft.com/office/powerpoint/2010/main" val="28113144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i="1" u="none" dirty="0"/>
          </a:p>
        </p:txBody>
      </p:sp>
      <p:sp>
        <p:nvSpPr>
          <p:cNvPr id="4" name="Slide Number Placeholder 3"/>
          <p:cNvSpPr>
            <a:spLocks noGrp="1"/>
          </p:cNvSpPr>
          <p:nvPr>
            <p:ph type="sldNum" sz="quarter" idx="5"/>
          </p:nvPr>
        </p:nvSpPr>
        <p:spPr/>
        <p:txBody>
          <a:bodyPr/>
          <a:lstStyle/>
          <a:p>
            <a:fld id="{4673EA98-E228-7446-9095-58D875B5B945}" type="slidenum">
              <a:rPr lang="en-US" smtClean="0"/>
              <a:t>8</a:t>
            </a:fld>
            <a:endParaRPr lang="en-US"/>
          </a:p>
        </p:txBody>
      </p:sp>
    </p:spTree>
    <p:extLst>
      <p:ext uri="{BB962C8B-B14F-4D97-AF65-F5344CB8AC3E}">
        <p14:creationId xmlns:p14="http://schemas.microsoft.com/office/powerpoint/2010/main" val="33939355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73EA98-E228-7446-9095-58D875B5B945}" type="slidenum">
              <a:rPr lang="en-US" smtClean="0"/>
              <a:t>9</a:t>
            </a:fld>
            <a:endParaRPr lang="en-US"/>
          </a:p>
        </p:txBody>
      </p:sp>
    </p:spTree>
    <p:extLst>
      <p:ext uri="{BB962C8B-B14F-4D97-AF65-F5344CB8AC3E}">
        <p14:creationId xmlns:p14="http://schemas.microsoft.com/office/powerpoint/2010/main" val="9428522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great </a:t>
            </a:r>
            <a:r>
              <a:rPr lang="en-GB" sz="1200" b="1" i="0" kern="1200" dirty="0">
                <a:solidFill>
                  <a:schemeClr val="tx1"/>
                </a:solidFill>
                <a:effectLst/>
                <a:latin typeface="+mn-lt"/>
                <a:ea typeface="+mn-ea"/>
                <a:cs typeface="+mn-cs"/>
              </a:rPr>
              <a:t>organisational climate</a:t>
            </a:r>
            <a:r>
              <a:rPr lang="en-GB" sz="1200" b="0" i="0" kern="1200" dirty="0">
                <a:solidFill>
                  <a:schemeClr val="tx1"/>
                </a:solidFill>
                <a:effectLst/>
                <a:latin typeface="+mn-lt"/>
                <a:ea typeface="+mn-ea"/>
                <a:cs typeface="+mn-cs"/>
              </a:rPr>
              <a:t> in the workplace motivates employees, boosts morale, improves the company's profile and attracts new talent. The properties of the </a:t>
            </a:r>
            <a:r>
              <a:rPr lang="en-GB" sz="1200" b="1" i="0" kern="1200" dirty="0">
                <a:solidFill>
                  <a:schemeClr val="tx1"/>
                </a:solidFill>
                <a:effectLst/>
                <a:latin typeface="+mn-lt"/>
                <a:ea typeface="+mn-ea"/>
                <a:cs typeface="+mn-cs"/>
              </a:rPr>
              <a:t>climate</a:t>
            </a:r>
            <a:r>
              <a:rPr lang="en-GB" sz="1200" b="0" i="0" kern="1200" dirty="0">
                <a:solidFill>
                  <a:schemeClr val="tx1"/>
                </a:solidFill>
                <a:effectLst/>
                <a:latin typeface="+mn-lt"/>
                <a:ea typeface="+mn-ea"/>
                <a:cs typeface="+mn-cs"/>
              </a:rPr>
              <a:t> can have a powerful effect on every aspect of the workplace, from productivity to interpersonal relationships</a:t>
            </a: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673EA98-E228-7446-9095-58D875B5B945}" type="slidenum">
              <a:rPr lang="en-US" smtClean="0"/>
              <a:t>10</a:t>
            </a:fld>
            <a:endParaRPr lang="en-US"/>
          </a:p>
        </p:txBody>
      </p:sp>
    </p:spTree>
    <p:extLst>
      <p:ext uri="{BB962C8B-B14F-4D97-AF65-F5344CB8AC3E}">
        <p14:creationId xmlns:p14="http://schemas.microsoft.com/office/powerpoint/2010/main" val="10196447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fontAlgn="auto" hangingPunct="1">
              <a:spcAft>
                <a:spcPts val="0"/>
              </a:spcAft>
              <a:defRPr/>
            </a:pPr>
            <a:r>
              <a:rPr lang="en-US" sz="1200" b="1" i="1" dirty="0">
                <a:effectLst>
                  <a:outerShdw blurRad="38100" dist="38100" dir="2700000" algn="tl">
                    <a:srgbClr val="C0C0C0"/>
                  </a:outerShdw>
                </a:effectLst>
              </a:rPr>
              <a:t>A Variation on Handy’s Power, Role, Task, and Person model.</a:t>
            </a:r>
          </a:p>
          <a:p>
            <a:pPr eaLnBrk="1" fontAlgn="auto" hangingPunct="1">
              <a:spcAft>
                <a:spcPts val="0"/>
              </a:spcAft>
              <a:defRPr/>
            </a:pPr>
            <a:endParaRPr lang="en-US" sz="1200" b="1" i="1" dirty="0">
              <a:effectLst>
                <a:outerShdw blurRad="38100" dist="38100" dir="2700000" algn="tl">
                  <a:srgbClr val="C0C0C0"/>
                </a:outerShdw>
              </a:effectLst>
            </a:endParaRPr>
          </a:p>
          <a:p>
            <a:pPr eaLnBrk="1" fontAlgn="auto" hangingPunct="1">
              <a:spcAft>
                <a:spcPts val="0"/>
              </a:spcAft>
              <a:defRPr/>
            </a:pPr>
            <a:r>
              <a:rPr lang="en-US" sz="1200" b="1" i="1" dirty="0">
                <a:effectLst>
                  <a:outerShdw blurRad="38100" dist="38100" dir="2700000" algn="tl">
                    <a:srgbClr val="C0C0C0"/>
                  </a:outerShdw>
                </a:effectLst>
              </a:rPr>
              <a:t>The Power Culture </a:t>
            </a:r>
            <a:r>
              <a:rPr lang="en-US" sz="1200" b="0" dirty="0">
                <a:effectLst/>
              </a:rPr>
              <a:t>is one in which </a:t>
            </a:r>
            <a:r>
              <a:rPr lang="en-GB" dirty="0"/>
              <a:t>power emanates from centralized power in a charismatic leader. This leader acts decisively and unilaterally, but always with the best intentions for the organization in mind. Power cultures are demanding of the people within the organization.</a:t>
            </a:r>
          </a:p>
          <a:p>
            <a:pPr eaLnBrk="1" fontAlgn="auto" hangingPunct="1">
              <a:spcAft>
                <a:spcPts val="0"/>
              </a:spcAft>
              <a:defRPr/>
            </a:pPr>
            <a:endParaRPr lang="en-GB" sz="1200" b="1" dirty="0">
              <a:effectLst>
                <a:outerShdw blurRad="38100" dist="38100" dir="2700000" algn="tl">
                  <a:srgbClr val="C0C0C0"/>
                </a:outerShdw>
              </a:effectLst>
            </a:endParaRPr>
          </a:p>
          <a:p>
            <a:pPr eaLnBrk="1" fontAlgn="auto" hangingPunct="1">
              <a:spcAft>
                <a:spcPts val="0"/>
              </a:spcAft>
              <a:defRPr/>
            </a:pPr>
            <a:r>
              <a:rPr lang="en-GB" sz="1200" b="1" dirty="0">
                <a:effectLst>
                  <a:outerShdw blurRad="38100" dist="38100" dir="2700000" algn="tl">
                    <a:srgbClr val="C0C0C0"/>
                  </a:outerShdw>
                </a:effectLst>
              </a:rPr>
              <a:t>The Role Culture </a:t>
            </a:r>
            <a:r>
              <a:rPr lang="en-GB" sz="1200" b="0" dirty="0">
                <a:effectLst/>
              </a:rPr>
              <a:t>is one which </a:t>
            </a:r>
            <a:r>
              <a:rPr lang="en-GB" dirty="0"/>
              <a:t>is a highly structured environment where clear objectives, goals, and procedures exist. An employee is judged almost solely on how well they meet these objectives and goals. In a functional stage role cultures operate highly efficiently and include built-in checks and balances of power. This culture rewards dependability and consistency and, due to its well-articulated procedures, produces little stress.</a:t>
            </a:r>
            <a:endParaRPr lang="en-US" sz="1200" b="0" dirty="0">
              <a:effectLst/>
            </a:endParaRPr>
          </a:p>
          <a:p>
            <a:pPr eaLnBrk="1" fontAlgn="auto" hangingPunct="1">
              <a:spcAft>
                <a:spcPts val="0"/>
              </a:spcAft>
              <a:defRPr/>
            </a:pPr>
            <a:endParaRPr lang="en-US" sz="1200" b="1" dirty="0">
              <a:effectLst>
                <a:outerShdw blurRad="38100" dist="38100" dir="2700000" algn="tl">
                  <a:srgbClr val="C0C0C0"/>
                </a:outerShdw>
              </a:effectLst>
            </a:endParaRPr>
          </a:p>
          <a:p>
            <a:pPr eaLnBrk="1" fontAlgn="auto" hangingPunct="1">
              <a:spcAft>
                <a:spcPts val="0"/>
              </a:spcAft>
              <a:defRPr/>
            </a:pPr>
            <a:r>
              <a:rPr lang="en-US" sz="1200" b="1" i="1" dirty="0">
                <a:effectLst>
                  <a:outerShdw blurRad="38100" dist="38100" dir="2700000" algn="tl">
                    <a:srgbClr val="C0C0C0"/>
                  </a:outerShdw>
                </a:effectLst>
              </a:rPr>
              <a:t>The Achievement Culture </a:t>
            </a:r>
            <a:r>
              <a:rPr lang="en-US" sz="1200" dirty="0"/>
              <a:t>is one in which personal motivation and commitment are stressed and action, excitement and impact are valued. </a:t>
            </a:r>
            <a:r>
              <a:rPr lang="en-GB" dirty="0"/>
              <a:t>An achievement culture is one where people work hard to achieve goals and better the group as a whole. This culture generally consists of highly motivated people who need little to no supervision. Rules and procedures are limited as they may interfere with the accomplishment of work. When a rule gets in the way of achieving a goal the rule is simply ignored.</a:t>
            </a:r>
            <a:endParaRPr lang="en-US" sz="1200" dirty="0"/>
          </a:p>
          <a:p>
            <a:pPr eaLnBrk="1" fontAlgn="auto" hangingPunct="1">
              <a:spcAft>
                <a:spcPts val="0"/>
              </a:spcAft>
              <a:defRPr/>
            </a:pPr>
            <a:br>
              <a:rPr lang="en-US" sz="1200" b="1" dirty="0">
                <a:effectLst>
                  <a:outerShdw blurRad="38100" dist="38100" dir="2700000" algn="tl">
                    <a:srgbClr val="C0C0C0"/>
                  </a:outerShdw>
                </a:effectLst>
              </a:rPr>
            </a:br>
            <a:r>
              <a:rPr lang="en-US" sz="1200" b="1" i="1" dirty="0">
                <a:effectLst>
                  <a:outerShdw blurRad="38100" dist="38100" dir="2700000" algn="tl">
                    <a:srgbClr val="C0C0C0"/>
                  </a:outerShdw>
                </a:effectLst>
              </a:rPr>
              <a:t>The Support Culture </a:t>
            </a:r>
            <a:r>
              <a:rPr lang="en-US" sz="1200" dirty="0"/>
              <a:t>is one in which people contribute out of a sense of commitment and solidarity.  Relationships are characterized by mutuality and trust. </a:t>
            </a:r>
            <a:r>
              <a:rPr lang="en-GB" dirty="0"/>
              <a:t>A support culture acts like a tiny community where people support and trust each other. Members of this culture will cooperate, make sure everyone is together on an idea, and do all that they can to resolve conflict. Support cultures consist of good communication and excellent service both internal and external. This culture creates a nurturing environment where members like to spend time together and sometimes personal and professional lives can become blurred.</a:t>
            </a:r>
            <a:endParaRPr lang="en-US" sz="1200" dirty="0"/>
          </a:p>
        </p:txBody>
      </p:sp>
      <p:sp>
        <p:nvSpPr>
          <p:cNvPr id="4" name="Slide Number Placeholder 3"/>
          <p:cNvSpPr>
            <a:spLocks noGrp="1"/>
          </p:cNvSpPr>
          <p:nvPr>
            <p:ph type="sldNum" sz="quarter" idx="10"/>
          </p:nvPr>
        </p:nvSpPr>
        <p:spPr/>
        <p:txBody>
          <a:bodyPr/>
          <a:lstStyle/>
          <a:p>
            <a:fld id="{66D29648-A2F4-46D5-9F39-7BC40FB1BBCF}" type="slidenum">
              <a:rPr lang="en-GB" smtClean="0"/>
              <a:t>11</a:t>
            </a:fld>
            <a:endParaRPr lang="en-GB"/>
          </a:p>
        </p:txBody>
      </p:sp>
    </p:spTree>
    <p:extLst>
      <p:ext uri="{BB962C8B-B14F-4D97-AF65-F5344CB8AC3E}">
        <p14:creationId xmlns:p14="http://schemas.microsoft.com/office/powerpoint/2010/main" val="15183344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12</a:t>
            </a:fld>
            <a:endParaRPr lang="en-US"/>
          </a:p>
        </p:txBody>
      </p:sp>
    </p:spTree>
    <p:extLst>
      <p:ext uri="{BB962C8B-B14F-4D97-AF65-F5344CB8AC3E}">
        <p14:creationId xmlns:p14="http://schemas.microsoft.com/office/powerpoint/2010/main" val="36967372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13</a:t>
            </a:fld>
            <a:endParaRPr lang="en-GB"/>
          </a:p>
        </p:txBody>
      </p:sp>
    </p:spTree>
    <p:extLst>
      <p:ext uri="{BB962C8B-B14F-4D97-AF65-F5344CB8AC3E}">
        <p14:creationId xmlns:p14="http://schemas.microsoft.com/office/powerpoint/2010/main" val="12454317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01/10/2024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304461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01/10/2024</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5382115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91646473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1.xml"/><Relationship Id="rId1" Type="http://schemas.openxmlformats.org/officeDocument/2006/relationships/slideLayout" Target="../slideLayouts/slideLayout10.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4.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9/27/2024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714" r:id="rId3"/>
    <p:sldLayoutId id="2147483686" r:id="rId4"/>
    <p:sldLayoutId id="2147483715" r:id="rId5"/>
    <p:sldLayoutId id="2147483716"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9/27/2024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0132691"/>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2.xml"/><Relationship Id="rId1" Type="http://schemas.openxmlformats.org/officeDocument/2006/relationships/slideLayout" Target="../slideLayouts/slideLayout8.xml"/><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notesSlide" Target="../notesSlides/notesSlide3.xml"/><Relationship Id="rId1" Type="http://schemas.openxmlformats.org/officeDocument/2006/relationships/slideLayout" Target="../slideLayouts/slideLayout8.xml"/><Relationship Id="rId4" Type="http://schemas.openxmlformats.org/officeDocument/2006/relationships/image" Target="../media/image13.tiff"/></Relationships>
</file>

<file path=ppt/slides/_rels/slide7.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6.xml"/><Relationship Id="rId1" Type="http://schemas.openxmlformats.org/officeDocument/2006/relationships/slideLayout" Target="../slideLayouts/slideLayout8.xml"/><Relationship Id="rId6" Type="http://schemas.openxmlformats.org/officeDocument/2006/relationships/hyperlink" Target="https://courses.lumenlearning.com/suny-realworldcomm/chapter/7-5-relationships-at-work/" TargetMode="External"/><Relationship Id="rId5" Type="http://schemas.openxmlformats.org/officeDocument/2006/relationships/image" Target="../media/image18.jpg"/><Relationship Id="rId4" Type="http://schemas.openxmlformats.org/officeDocument/2006/relationships/hyperlink" Target="https://pxhere.com/en/photo/1442697"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387032" y="1950403"/>
            <a:ext cx="5465127" cy="3193097"/>
          </a:xfrm>
        </p:spPr>
        <p:txBody>
          <a:bodyPr>
            <a:noAutofit/>
          </a:bodyPr>
          <a:lstStyle/>
          <a:p>
            <a:pPr eaLnBrk="1" hangingPunct="1">
              <a:defRPr/>
            </a:pPr>
            <a:r>
              <a:rPr lang="en-GB" sz="2400" dirty="0">
                <a:ea typeface="Calibri" panose="020F0502020204030204" pitchFamily="34" charset="0"/>
              </a:rPr>
              <a:t>CertHE Applied Leadership and Management in the Workplace </a:t>
            </a:r>
            <a:br>
              <a:rPr lang="en-GB" sz="2400" b="1" dirty="0">
                <a:ea typeface="Calibri" panose="020F0502020204030204" pitchFamily="34" charset="0"/>
              </a:rPr>
            </a:br>
            <a:br>
              <a:rPr lang="en-GB" altLang="en-US" sz="2400" dirty="0"/>
            </a:br>
            <a:br>
              <a:rPr lang="en-GB" altLang="en-US" sz="2400" dirty="0"/>
            </a:br>
            <a:r>
              <a:rPr lang="en-GB" altLang="en-US" sz="2400" dirty="0"/>
              <a:t>Module: BMSK5009</a:t>
            </a:r>
            <a:br>
              <a:rPr lang="en-GB" altLang="en-US" sz="2400" dirty="0"/>
            </a:br>
            <a:r>
              <a:rPr lang="en-GB" sz="2400" dirty="0"/>
              <a:t>Developing a High-Performance Culture</a:t>
            </a:r>
            <a:br>
              <a:rPr lang="en-GB" sz="2400" dirty="0"/>
            </a:br>
            <a:br>
              <a:rPr lang="en-GB" sz="2400" dirty="0"/>
            </a:br>
            <a:br>
              <a:rPr lang="en-GB" sz="2400" b="1" dirty="0"/>
            </a:br>
            <a:endParaRPr lang="en-GB" altLang="en-US" sz="2400" dirty="0"/>
          </a:p>
        </p:txBody>
      </p:sp>
    </p:spTree>
    <p:extLst>
      <p:ext uri="{BB962C8B-B14F-4D97-AF65-F5344CB8AC3E}">
        <p14:creationId xmlns:p14="http://schemas.microsoft.com/office/powerpoint/2010/main" val="619181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7C858357-87D1-B342-A006-8B67E29BF00A}"/>
              </a:ext>
            </a:extLst>
          </p:cNvPr>
          <p:cNvSpPr>
            <a:spLocks noGrp="1"/>
          </p:cNvSpPr>
          <p:nvPr>
            <p:ph idx="1"/>
          </p:nvPr>
        </p:nvSpPr>
        <p:spPr>
          <a:xfrm>
            <a:off x="609601" y="2782615"/>
            <a:ext cx="6727902" cy="3917032"/>
          </a:xfrm>
        </p:spPr>
        <p:txBody>
          <a:bodyPr>
            <a:normAutofit/>
          </a:bodyPr>
          <a:lstStyle/>
          <a:p>
            <a:pPr marL="0" indent="0">
              <a:buNone/>
            </a:pPr>
            <a:r>
              <a:rPr lang="en-US" sz="2400" dirty="0">
                <a:solidFill>
                  <a:srgbClr val="0000CC"/>
                </a:solidFill>
              </a:rPr>
              <a:t>This session will examine:</a:t>
            </a:r>
            <a:br>
              <a:rPr lang="en-US" sz="2400" dirty="0">
                <a:solidFill>
                  <a:srgbClr val="0000CC"/>
                </a:solidFill>
              </a:rPr>
            </a:br>
            <a:endParaRPr lang="en-US" sz="2400" dirty="0">
              <a:solidFill>
                <a:srgbClr val="0000CC"/>
              </a:solidFill>
            </a:endParaRPr>
          </a:p>
          <a:p>
            <a:r>
              <a:rPr lang="en-US" sz="2400" dirty="0">
                <a:solidFill>
                  <a:srgbClr val="0000CC"/>
                </a:solidFill>
              </a:rPr>
              <a:t>Workplace Relationships in terms of formality and informality.</a:t>
            </a:r>
          </a:p>
          <a:p>
            <a:r>
              <a:rPr lang="en-US" sz="2400" dirty="0">
                <a:solidFill>
                  <a:srgbClr val="0000CC"/>
                </a:solidFill>
              </a:rPr>
              <a:t>We will look at two organisations to see how they manifest these concepts</a:t>
            </a:r>
          </a:p>
          <a:p>
            <a:r>
              <a:rPr lang="en-US" sz="2400" dirty="0">
                <a:solidFill>
                  <a:srgbClr val="0000CC"/>
                </a:solidFill>
              </a:rPr>
              <a:t>We will think about our own workplaces, and reflect upon the formal and informal networks present</a:t>
            </a:r>
            <a:br>
              <a:rPr lang="en-US" sz="2400" dirty="0">
                <a:solidFill>
                  <a:srgbClr val="0000CC"/>
                </a:solidFill>
              </a:rPr>
            </a:br>
            <a:endParaRPr lang="en-US" dirty="0">
              <a:solidFill>
                <a:srgbClr val="0000CC"/>
              </a:solidFill>
            </a:endParaRPr>
          </a:p>
        </p:txBody>
      </p:sp>
      <p:sp>
        <p:nvSpPr>
          <p:cNvPr id="6" name="Title 1">
            <a:extLst>
              <a:ext uri="{FF2B5EF4-FFF2-40B4-BE49-F238E27FC236}">
                <a16:creationId xmlns:a16="http://schemas.microsoft.com/office/drawing/2014/main" id="{790E3BDA-E623-874B-8F07-664FE086263C}"/>
              </a:ext>
            </a:extLst>
          </p:cNvPr>
          <p:cNvSpPr>
            <a:spLocks noGrp="1"/>
          </p:cNvSpPr>
          <p:nvPr>
            <p:ph type="title"/>
          </p:nvPr>
        </p:nvSpPr>
        <p:spPr>
          <a:xfrm>
            <a:off x="1646468" y="1308984"/>
            <a:ext cx="8315739" cy="1325563"/>
          </a:xfrm>
        </p:spPr>
        <p:txBody>
          <a:bodyPr/>
          <a:lstStyle/>
          <a:p>
            <a:pPr lvl="0"/>
            <a:r>
              <a:rPr lang="en-GB" dirty="0"/>
              <a:t>Formal and informal relationships </a:t>
            </a:r>
            <a:br>
              <a:rPr lang="en-GB" dirty="0"/>
            </a:br>
            <a:r>
              <a:rPr lang="en-GB" dirty="0"/>
              <a:t>between departments and people</a:t>
            </a:r>
          </a:p>
        </p:txBody>
      </p:sp>
      <p:pic>
        <p:nvPicPr>
          <p:cNvPr id="7" name="Picture 6">
            <a:extLst>
              <a:ext uri="{FF2B5EF4-FFF2-40B4-BE49-F238E27FC236}">
                <a16:creationId xmlns:a16="http://schemas.microsoft.com/office/drawing/2014/main" id="{4427A45E-945E-8047-AB48-72A05F86B464}"/>
              </a:ext>
            </a:extLst>
          </p:cNvPr>
          <p:cNvPicPr>
            <a:picLocks noChangeAspect="1"/>
          </p:cNvPicPr>
          <p:nvPr/>
        </p:nvPicPr>
        <p:blipFill>
          <a:blip r:embed="rId2"/>
          <a:stretch>
            <a:fillRect/>
          </a:stretch>
        </p:blipFill>
        <p:spPr>
          <a:xfrm>
            <a:off x="7606383" y="3301603"/>
            <a:ext cx="4374727" cy="3002580"/>
          </a:xfrm>
          <a:prstGeom prst="rect">
            <a:avLst/>
          </a:prstGeom>
        </p:spPr>
      </p:pic>
    </p:spTree>
    <p:extLst>
      <p:ext uri="{BB962C8B-B14F-4D97-AF65-F5344CB8AC3E}">
        <p14:creationId xmlns:p14="http://schemas.microsoft.com/office/powerpoint/2010/main" val="4288537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500"/>
                                        <p:tgtEl>
                                          <p:spTgt spid="5">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91F82-B2FB-EAC5-84B2-BF77D8F036F7}"/>
              </a:ext>
            </a:extLst>
          </p:cNvPr>
          <p:cNvSpPr>
            <a:spLocks noGrp="1"/>
          </p:cNvSpPr>
          <p:nvPr>
            <p:ph type="title"/>
          </p:nvPr>
        </p:nvSpPr>
        <p:spPr>
          <a:xfrm>
            <a:off x="759372" y="700559"/>
            <a:ext cx="10515600" cy="761213"/>
          </a:xfrm>
        </p:spPr>
        <p:txBody>
          <a:bodyPr/>
          <a:lstStyle/>
          <a:p>
            <a:pPr algn="ctr"/>
            <a:r>
              <a:rPr lang="en-GB" dirty="0"/>
              <a:t>‘Informal’ Organisation</a:t>
            </a:r>
          </a:p>
        </p:txBody>
      </p:sp>
      <p:sp>
        <p:nvSpPr>
          <p:cNvPr id="3" name="Content Placeholder 2">
            <a:extLst>
              <a:ext uri="{FF2B5EF4-FFF2-40B4-BE49-F238E27FC236}">
                <a16:creationId xmlns:a16="http://schemas.microsoft.com/office/drawing/2014/main" id="{84007824-F17A-F02A-9E1E-491448A58254}"/>
              </a:ext>
            </a:extLst>
          </p:cNvPr>
          <p:cNvSpPr>
            <a:spLocks noGrp="1"/>
          </p:cNvSpPr>
          <p:nvPr>
            <p:ph idx="1"/>
          </p:nvPr>
        </p:nvSpPr>
        <p:spPr>
          <a:xfrm>
            <a:off x="838200" y="1995108"/>
            <a:ext cx="10515600" cy="3211551"/>
          </a:xfrm>
        </p:spPr>
        <p:txBody>
          <a:bodyPr/>
          <a:lstStyle/>
          <a:p>
            <a:r>
              <a:rPr lang="en-GB" sz="2800" b="0" i="0" kern="1200" dirty="0">
                <a:solidFill>
                  <a:srgbClr val="0000CC"/>
                </a:solidFill>
                <a:effectLst/>
                <a:latin typeface="+mn-lt"/>
                <a:ea typeface="+mn-ea"/>
                <a:cs typeface="+mn-cs"/>
              </a:rPr>
              <a:t>The ‘informal organisation’ is not a planned one and it will evolve spontaneously as circumstances and work environments change. </a:t>
            </a:r>
          </a:p>
          <a:p>
            <a:r>
              <a:rPr lang="en-GB" sz="2800" b="0" i="0" kern="1200" dirty="0">
                <a:solidFill>
                  <a:srgbClr val="0000CC"/>
                </a:solidFill>
                <a:effectLst/>
                <a:latin typeface="+mn-lt"/>
                <a:ea typeface="+mn-ea"/>
                <a:cs typeface="+mn-cs"/>
              </a:rPr>
              <a:t>Informal organisations are based on personal relationships and social networks in contrast to the more formal organisation. Behaviour in the informal organisation is guided by group norms (notions of what is acceptable) rather than by the more formal rules of the organisation.</a:t>
            </a:r>
          </a:p>
          <a:p>
            <a:endParaRPr lang="en-GB" sz="2800" b="0" i="0" kern="1200" dirty="0">
              <a:solidFill>
                <a:srgbClr val="0000CC"/>
              </a:solidFill>
              <a:effectLst/>
              <a:latin typeface="+mn-lt"/>
              <a:ea typeface="+mn-ea"/>
              <a:cs typeface="+mn-cs"/>
            </a:endParaRPr>
          </a:p>
          <a:p>
            <a:endParaRPr lang="en-GB" dirty="0">
              <a:solidFill>
                <a:srgbClr val="0000CC"/>
              </a:solidFill>
            </a:endParaRPr>
          </a:p>
        </p:txBody>
      </p:sp>
    </p:spTree>
    <p:extLst>
      <p:ext uri="{BB962C8B-B14F-4D97-AF65-F5344CB8AC3E}">
        <p14:creationId xmlns:p14="http://schemas.microsoft.com/office/powerpoint/2010/main" val="3305357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601B6-4775-CD8C-3360-A597047DCD40}"/>
              </a:ext>
            </a:extLst>
          </p:cNvPr>
          <p:cNvSpPr>
            <a:spLocks noGrp="1"/>
          </p:cNvSpPr>
          <p:nvPr>
            <p:ph type="title"/>
          </p:nvPr>
        </p:nvSpPr>
        <p:spPr>
          <a:xfrm>
            <a:off x="838200" y="136524"/>
            <a:ext cx="10515600" cy="794601"/>
          </a:xfrm>
        </p:spPr>
        <p:txBody>
          <a:bodyPr/>
          <a:lstStyle/>
          <a:p>
            <a:pPr algn="ctr"/>
            <a:r>
              <a:rPr lang="en-GB" dirty="0"/>
              <a:t>‘Informal’ Organisation</a:t>
            </a:r>
          </a:p>
        </p:txBody>
      </p:sp>
      <p:sp>
        <p:nvSpPr>
          <p:cNvPr id="3" name="Content Placeholder 2">
            <a:extLst>
              <a:ext uri="{FF2B5EF4-FFF2-40B4-BE49-F238E27FC236}">
                <a16:creationId xmlns:a16="http://schemas.microsoft.com/office/drawing/2014/main" id="{95C0DF36-38C9-A539-B868-B3B387F20BF2}"/>
              </a:ext>
            </a:extLst>
          </p:cNvPr>
          <p:cNvSpPr>
            <a:spLocks noGrp="1"/>
          </p:cNvSpPr>
          <p:nvPr>
            <p:ph idx="1"/>
          </p:nvPr>
        </p:nvSpPr>
        <p:spPr>
          <a:xfrm>
            <a:off x="336395" y="925548"/>
            <a:ext cx="10515600" cy="3624150"/>
          </a:xfrm>
        </p:spPr>
        <p:txBody>
          <a:bodyPr/>
          <a:lstStyle/>
          <a:p>
            <a:pPr marL="0" indent="0">
              <a:buNone/>
            </a:pPr>
            <a:r>
              <a:rPr lang="en-GB" sz="2400" b="0" i="0" kern="1200" dirty="0">
                <a:solidFill>
                  <a:srgbClr val="0000CC"/>
                </a:solidFill>
                <a:effectLst/>
                <a:latin typeface="+mn-lt"/>
                <a:ea typeface="+mn-ea"/>
                <a:cs typeface="+mn-cs"/>
              </a:rPr>
              <a:t>Krackhardt and Hanson found three different types of informal relationship. These were:</a:t>
            </a:r>
          </a:p>
          <a:p>
            <a:r>
              <a:rPr lang="en-GB" sz="2400" b="1" i="0" kern="1200" dirty="0">
                <a:solidFill>
                  <a:srgbClr val="0000CC"/>
                </a:solidFill>
                <a:effectLst/>
                <a:latin typeface="+mn-lt"/>
                <a:ea typeface="+mn-ea"/>
                <a:cs typeface="+mn-cs"/>
              </a:rPr>
              <a:t>Trust networks</a:t>
            </a:r>
            <a:r>
              <a:rPr lang="en-GB" sz="2400" b="0" i="0" kern="1200" dirty="0">
                <a:solidFill>
                  <a:srgbClr val="0000CC"/>
                </a:solidFill>
                <a:effectLst/>
                <a:latin typeface="+mn-lt"/>
                <a:ea typeface="+mn-ea"/>
                <a:cs typeface="+mn-cs"/>
              </a:rPr>
              <a:t> - relationships where employees share information with people they trust and where they back each other up in times of crisis.</a:t>
            </a:r>
          </a:p>
          <a:p>
            <a:r>
              <a:rPr lang="en-GB" sz="2400" b="1" i="0" kern="1200" dirty="0">
                <a:solidFill>
                  <a:srgbClr val="0000CC"/>
                </a:solidFill>
                <a:effectLst/>
                <a:latin typeface="+mn-lt"/>
                <a:ea typeface="+mn-ea"/>
                <a:cs typeface="+mn-cs"/>
              </a:rPr>
              <a:t>Communication networks</a:t>
            </a:r>
            <a:r>
              <a:rPr lang="en-GB" sz="2400" b="0" i="0" kern="1200" dirty="0">
                <a:solidFill>
                  <a:srgbClr val="0000CC"/>
                </a:solidFill>
                <a:effectLst/>
                <a:latin typeface="+mn-lt"/>
                <a:ea typeface="+mn-ea"/>
                <a:cs typeface="+mn-cs"/>
              </a:rPr>
              <a:t> - these are networks in which employees regularly talk to each other about work-related issues. These communication networks will not generally follow the conventional lines of authority of the firm.</a:t>
            </a:r>
          </a:p>
          <a:p>
            <a:r>
              <a:rPr lang="en-GB" sz="2400" b="1" i="0" kern="1200" dirty="0">
                <a:solidFill>
                  <a:srgbClr val="0000CC"/>
                </a:solidFill>
                <a:effectLst/>
                <a:latin typeface="+mn-lt"/>
                <a:ea typeface="+mn-ea"/>
                <a:cs typeface="+mn-cs"/>
              </a:rPr>
              <a:t>Advice networks</a:t>
            </a:r>
            <a:r>
              <a:rPr lang="en-GB" sz="2400" b="0" i="0" kern="1200" dirty="0">
                <a:solidFill>
                  <a:srgbClr val="0000CC"/>
                </a:solidFill>
                <a:effectLst/>
                <a:latin typeface="+mn-lt"/>
                <a:ea typeface="+mn-ea"/>
                <a:cs typeface="+mn-cs"/>
              </a:rPr>
              <a:t> - networks of colleagues who people turn to for support and advice.</a:t>
            </a:r>
          </a:p>
          <a:p>
            <a:endParaRPr lang="en-GB" sz="2400" b="0" i="0" kern="1200" dirty="0">
              <a:solidFill>
                <a:srgbClr val="0000CC"/>
              </a:solidFill>
              <a:effectLst/>
              <a:latin typeface="+mn-lt"/>
              <a:ea typeface="+mn-ea"/>
              <a:cs typeface="+mn-cs"/>
            </a:endParaRPr>
          </a:p>
          <a:p>
            <a:endParaRPr lang="en-GB" sz="2400" dirty="0">
              <a:solidFill>
                <a:srgbClr val="0000CC"/>
              </a:solidFill>
            </a:endParaRPr>
          </a:p>
        </p:txBody>
      </p:sp>
    </p:spTree>
    <p:extLst>
      <p:ext uri="{BB962C8B-B14F-4D97-AF65-F5344CB8AC3E}">
        <p14:creationId xmlns:p14="http://schemas.microsoft.com/office/powerpoint/2010/main" val="1176674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7BBC83F-44AC-1743-A8C5-659B24DCDB6A}"/>
              </a:ext>
            </a:extLst>
          </p:cNvPr>
          <p:cNvPicPr>
            <a:picLocks noChangeAspect="1"/>
          </p:cNvPicPr>
          <p:nvPr/>
        </p:nvPicPr>
        <p:blipFill>
          <a:blip r:embed="rId3"/>
          <a:stretch>
            <a:fillRect/>
          </a:stretch>
        </p:blipFill>
        <p:spPr>
          <a:xfrm>
            <a:off x="311650" y="202688"/>
            <a:ext cx="1332937" cy="1332937"/>
          </a:xfrm>
          <a:prstGeom prst="rect">
            <a:avLst/>
          </a:prstGeom>
        </p:spPr>
      </p:pic>
      <p:sp>
        <p:nvSpPr>
          <p:cNvPr id="2" name="Title 1">
            <a:extLst>
              <a:ext uri="{FF2B5EF4-FFF2-40B4-BE49-F238E27FC236}">
                <a16:creationId xmlns:a16="http://schemas.microsoft.com/office/drawing/2014/main" id="{75462D7B-142B-D34E-A1A5-931A724E9E57}"/>
              </a:ext>
            </a:extLst>
          </p:cNvPr>
          <p:cNvSpPr>
            <a:spLocks noGrp="1"/>
          </p:cNvSpPr>
          <p:nvPr>
            <p:ph type="title"/>
          </p:nvPr>
        </p:nvSpPr>
        <p:spPr>
          <a:xfrm>
            <a:off x="2004391" y="313902"/>
            <a:ext cx="4701209" cy="1325563"/>
          </a:xfrm>
        </p:spPr>
        <p:txBody>
          <a:bodyPr/>
          <a:lstStyle/>
          <a:p>
            <a:r>
              <a:rPr lang="en-US" dirty="0"/>
              <a:t>Working at Google</a:t>
            </a:r>
          </a:p>
        </p:txBody>
      </p:sp>
      <p:sp>
        <p:nvSpPr>
          <p:cNvPr id="3" name="Content Placeholder 2">
            <a:extLst>
              <a:ext uri="{FF2B5EF4-FFF2-40B4-BE49-F238E27FC236}">
                <a16:creationId xmlns:a16="http://schemas.microsoft.com/office/drawing/2014/main" id="{016A8EEA-60F3-C847-948A-879B7240EF93}"/>
              </a:ext>
            </a:extLst>
          </p:cNvPr>
          <p:cNvSpPr>
            <a:spLocks noGrp="1"/>
          </p:cNvSpPr>
          <p:nvPr>
            <p:ph idx="1"/>
          </p:nvPr>
        </p:nvSpPr>
        <p:spPr>
          <a:xfrm>
            <a:off x="462116" y="1936959"/>
            <a:ext cx="4286865" cy="3091122"/>
          </a:xfrm>
        </p:spPr>
        <p:txBody>
          <a:bodyPr>
            <a:normAutofit/>
          </a:bodyPr>
          <a:lstStyle/>
          <a:p>
            <a:pPr marL="234950" indent="-234950">
              <a:spcBef>
                <a:spcPct val="0"/>
              </a:spcBef>
            </a:pPr>
            <a:r>
              <a:rPr lang="en-US" altLang="en-US" dirty="0">
                <a:solidFill>
                  <a:srgbClr val="002060"/>
                </a:solidFill>
              </a:rPr>
              <a:t>“Flat” structure- high middle management</a:t>
            </a:r>
          </a:p>
          <a:p>
            <a:pPr marL="0" indent="0">
              <a:buNone/>
            </a:pPr>
            <a:endParaRPr lang="en-US" altLang="en-US" dirty="0">
              <a:solidFill>
                <a:srgbClr val="002060"/>
              </a:solidFill>
            </a:endParaRPr>
          </a:p>
          <a:p>
            <a:pPr marL="234950" indent="-234950"/>
            <a:r>
              <a:rPr lang="en-US" altLang="en-US" dirty="0">
                <a:solidFill>
                  <a:srgbClr val="002060"/>
                </a:solidFill>
              </a:rPr>
              <a:t>Collaborative culture</a:t>
            </a:r>
          </a:p>
          <a:p>
            <a:pPr marL="234950" indent="-234950"/>
            <a:endParaRPr lang="en-US" altLang="en-US" dirty="0">
              <a:solidFill>
                <a:srgbClr val="002060"/>
              </a:solidFill>
            </a:endParaRPr>
          </a:p>
          <a:p>
            <a:pPr marL="234950" indent="-234950"/>
            <a:r>
              <a:rPr lang="en-US" altLang="en-US" dirty="0">
                <a:solidFill>
                  <a:srgbClr val="002060"/>
                </a:solidFill>
              </a:rPr>
              <a:t>High Tech environment</a:t>
            </a:r>
          </a:p>
        </p:txBody>
      </p:sp>
      <p:pic>
        <p:nvPicPr>
          <p:cNvPr id="6" name="Picture 12">
            <a:extLst>
              <a:ext uri="{FF2B5EF4-FFF2-40B4-BE49-F238E27FC236}">
                <a16:creationId xmlns:a16="http://schemas.microsoft.com/office/drawing/2014/main" id="{A94FCD0D-AE2B-8D4D-87A3-8899CA61B2F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23266" y="1535625"/>
            <a:ext cx="6868734" cy="4164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601033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2D7B-142B-D34E-A1A5-931A724E9E57}"/>
              </a:ext>
            </a:extLst>
          </p:cNvPr>
          <p:cNvSpPr>
            <a:spLocks noGrp="1"/>
          </p:cNvSpPr>
          <p:nvPr>
            <p:ph type="title"/>
          </p:nvPr>
        </p:nvSpPr>
        <p:spPr>
          <a:xfrm>
            <a:off x="2348948" y="211847"/>
            <a:ext cx="5019261" cy="1325563"/>
          </a:xfrm>
        </p:spPr>
        <p:txBody>
          <a:bodyPr/>
          <a:lstStyle/>
          <a:p>
            <a:r>
              <a:rPr lang="en-US" dirty="0"/>
              <a:t>Working at Google</a:t>
            </a:r>
          </a:p>
        </p:txBody>
      </p:sp>
      <p:sp>
        <p:nvSpPr>
          <p:cNvPr id="3" name="Content Placeholder 2">
            <a:extLst>
              <a:ext uri="{FF2B5EF4-FFF2-40B4-BE49-F238E27FC236}">
                <a16:creationId xmlns:a16="http://schemas.microsoft.com/office/drawing/2014/main" id="{016A8EEA-60F3-C847-948A-879B7240EF93}"/>
              </a:ext>
            </a:extLst>
          </p:cNvPr>
          <p:cNvSpPr>
            <a:spLocks noGrp="1"/>
          </p:cNvSpPr>
          <p:nvPr>
            <p:ph idx="1"/>
          </p:nvPr>
        </p:nvSpPr>
        <p:spPr>
          <a:xfrm>
            <a:off x="609599" y="1644444"/>
            <a:ext cx="6882582" cy="3915697"/>
          </a:xfrm>
        </p:spPr>
        <p:txBody>
          <a:bodyPr>
            <a:normAutofit lnSpcReduction="10000"/>
          </a:bodyPr>
          <a:lstStyle/>
          <a:p>
            <a:pPr marL="0" indent="0">
              <a:spcBef>
                <a:spcPct val="0"/>
              </a:spcBef>
              <a:buNone/>
            </a:pPr>
            <a:r>
              <a:rPr lang="en-US" altLang="en-US" dirty="0">
                <a:solidFill>
                  <a:srgbClr val="221E1F"/>
                </a:solidFill>
                <a:latin typeface="Arial" panose="020B0604020202020204" pitchFamily="34" charset="0"/>
                <a:cs typeface="Arial" panose="020B0604020202020204" pitchFamily="34" charset="0"/>
                <a:sym typeface="Arial" panose="020B0604020202020204" pitchFamily="34" charset="0"/>
              </a:rPr>
              <a:t>Adhocratic Culture </a:t>
            </a:r>
            <a:br>
              <a:rPr lang="en-US" altLang="en-US" dirty="0">
                <a:solidFill>
                  <a:srgbClr val="221E1F"/>
                </a:solidFill>
                <a:latin typeface="Arial" panose="020B0604020202020204" pitchFamily="34" charset="0"/>
                <a:cs typeface="Arial" panose="020B0604020202020204" pitchFamily="34" charset="0"/>
                <a:sym typeface="Arial" panose="020B0604020202020204" pitchFamily="34" charset="0"/>
              </a:rPr>
            </a:br>
            <a:endParaRPr lang="en-US" altLang="en-US" sz="2200" dirty="0">
              <a:sym typeface="Arial" panose="020B0604020202020204" pitchFamily="34" charset="0"/>
            </a:endParaRPr>
          </a:p>
          <a:p>
            <a:pPr>
              <a:spcBef>
                <a:spcPct val="0"/>
              </a:spcBef>
            </a:pPr>
            <a:r>
              <a:rPr lang="en-US" altLang="en-US" sz="2200" dirty="0">
                <a:solidFill>
                  <a:srgbClr val="221E1F"/>
                </a:solidFill>
                <a:latin typeface="Arial" panose="020B0604020202020204" pitchFamily="34" charset="0"/>
                <a:cs typeface="Arial" panose="020B0604020202020204" pitchFamily="34" charset="0"/>
                <a:sym typeface="Arial" panose="020B0604020202020204" pitchFamily="34" charset="0"/>
              </a:rPr>
              <a:t>Focus on flexibility and creativity</a:t>
            </a:r>
            <a:br>
              <a:rPr lang="en-US" altLang="en-US" sz="2200" dirty="0">
                <a:solidFill>
                  <a:srgbClr val="221E1F"/>
                </a:solidFill>
                <a:latin typeface="Arial" panose="020B0604020202020204" pitchFamily="34" charset="0"/>
                <a:cs typeface="Arial" panose="020B0604020202020204" pitchFamily="34" charset="0"/>
                <a:sym typeface="Arial" panose="020B0604020202020204" pitchFamily="34" charset="0"/>
              </a:rPr>
            </a:br>
            <a:endParaRPr lang="en-US" altLang="en-US" sz="2200" dirty="0">
              <a:sym typeface="Arial" panose="020B0604020202020204" pitchFamily="34" charset="0"/>
            </a:endParaRPr>
          </a:p>
          <a:p>
            <a:pPr>
              <a:spcBef>
                <a:spcPct val="0"/>
              </a:spcBef>
            </a:pPr>
            <a:r>
              <a:rPr lang="en-US" altLang="en-US" sz="2200" dirty="0">
                <a:solidFill>
                  <a:srgbClr val="221E1F"/>
                </a:solidFill>
                <a:latin typeface="Arial" panose="020B0604020202020204" pitchFamily="34" charset="0"/>
                <a:cs typeface="Arial" panose="020B0604020202020204" pitchFamily="34" charset="0"/>
                <a:sym typeface="Arial" panose="020B0604020202020204" pitchFamily="34" charset="0"/>
              </a:rPr>
              <a:t>Leaders are entrepreneurial </a:t>
            </a:r>
            <a:br>
              <a:rPr lang="en-US" altLang="en-US" sz="2200" dirty="0">
                <a:solidFill>
                  <a:srgbClr val="221E1F"/>
                </a:solidFill>
                <a:latin typeface="Arial" panose="020B0604020202020204" pitchFamily="34" charset="0"/>
                <a:cs typeface="Arial" panose="020B0604020202020204" pitchFamily="34" charset="0"/>
                <a:sym typeface="Arial" panose="020B0604020202020204" pitchFamily="34" charset="0"/>
              </a:rPr>
            </a:br>
            <a:endParaRPr lang="en-US" altLang="en-US" sz="2200" dirty="0">
              <a:sym typeface="Arial" panose="020B0604020202020204" pitchFamily="34" charset="0"/>
            </a:endParaRPr>
          </a:p>
          <a:p>
            <a:pPr>
              <a:spcBef>
                <a:spcPct val="0"/>
              </a:spcBef>
            </a:pPr>
            <a:r>
              <a:rPr lang="en-US" altLang="en-US" sz="2200" dirty="0">
                <a:solidFill>
                  <a:srgbClr val="221E1F"/>
                </a:solidFill>
                <a:latin typeface="Arial" panose="020B0604020202020204" pitchFamily="34" charset="0"/>
                <a:cs typeface="Arial" panose="020B0604020202020204" pitchFamily="34" charset="0"/>
                <a:sym typeface="Arial" panose="020B0604020202020204" pitchFamily="34" charset="0"/>
              </a:rPr>
              <a:t>Effectiveness measured in creativity and innovation</a:t>
            </a:r>
            <a:br>
              <a:rPr lang="en-US" altLang="en-US" sz="2200" dirty="0">
                <a:solidFill>
                  <a:srgbClr val="221E1F"/>
                </a:solidFill>
                <a:latin typeface="Arial" panose="020B0604020202020204" pitchFamily="34" charset="0"/>
                <a:cs typeface="Arial" panose="020B0604020202020204" pitchFamily="34" charset="0"/>
                <a:sym typeface="Arial" panose="020B0604020202020204" pitchFamily="34" charset="0"/>
              </a:rPr>
            </a:br>
            <a:endParaRPr lang="en-US" altLang="en-US" sz="2200" dirty="0">
              <a:sym typeface="Arial" panose="020B0604020202020204" pitchFamily="34" charset="0"/>
            </a:endParaRPr>
          </a:p>
          <a:p>
            <a:pPr>
              <a:spcBef>
                <a:spcPct val="0"/>
              </a:spcBef>
            </a:pPr>
            <a:r>
              <a:rPr lang="en-US" altLang="en-US" sz="2200" dirty="0">
                <a:solidFill>
                  <a:srgbClr val="221E1F"/>
                </a:solidFill>
                <a:latin typeface="Arial" panose="020B0604020202020204" pitchFamily="34" charset="0"/>
                <a:cs typeface="Arial" panose="020B0604020202020204" pitchFamily="34" charset="0"/>
                <a:sym typeface="Arial" panose="020B0604020202020204" pitchFamily="34" charset="0"/>
              </a:rPr>
              <a:t>Vibrant workplace, but high risk taking</a:t>
            </a:r>
            <a:br>
              <a:rPr lang="en-US" altLang="en-US" sz="2200" dirty="0">
                <a:solidFill>
                  <a:srgbClr val="221E1F"/>
                </a:solidFill>
                <a:latin typeface="Arial" panose="020B0604020202020204" pitchFamily="34" charset="0"/>
                <a:cs typeface="Arial" panose="020B0604020202020204" pitchFamily="34" charset="0"/>
                <a:sym typeface="Arial" panose="020B0604020202020204" pitchFamily="34" charset="0"/>
              </a:rPr>
            </a:br>
            <a:endParaRPr lang="en-US" altLang="en-US" sz="2200" dirty="0">
              <a:solidFill>
                <a:srgbClr val="221E1F"/>
              </a:solidFill>
              <a:latin typeface="Arial" panose="020B0604020202020204" pitchFamily="34" charset="0"/>
              <a:cs typeface="Arial" panose="020B0604020202020204" pitchFamily="34" charset="0"/>
              <a:sym typeface="Arial" panose="020B0604020202020204" pitchFamily="34" charset="0"/>
            </a:endParaRPr>
          </a:p>
          <a:p>
            <a:pPr>
              <a:spcBef>
                <a:spcPct val="0"/>
              </a:spcBef>
            </a:pPr>
            <a:r>
              <a:rPr lang="en-US" altLang="en-US" sz="2200" dirty="0">
                <a:solidFill>
                  <a:srgbClr val="221E1F"/>
                </a:solidFill>
                <a:latin typeface="Arial" panose="020B0604020202020204" pitchFamily="34" charset="0"/>
                <a:cs typeface="Arial" panose="020B0604020202020204" pitchFamily="34" charset="0"/>
                <a:sym typeface="Arial" panose="020B0604020202020204" pitchFamily="34" charset="0"/>
              </a:rPr>
              <a:t>Young workforce</a:t>
            </a:r>
            <a:br>
              <a:rPr lang="en-US" altLang="en-US" sz="2200" dirty="0">
                <a:solidFill>
                  <a:srgbClr val="221E1F"/>
                </a:solidFill>
                <a:latin typeface="Arial" panose="020B0604020202020204" pitchFamily="34" charset="0"/>
                <a:cs typeface="Arial" panose="020B0604020202020204" pitchFamily="34" charset="0"/>
                <a:sym typeface="Arial" panose="020B0604020202020204" pitchFamily="34" charset="0"/>
              </a:rPr>
            </a:br>
            <a:endParaRPr lang="en-US" altLang="en-US" sz="2200" dirty="0">
              <a:solidFill>
                <a:srgbClr val="221E1F"/>
              </a:solidFill>
              <a:latin typeface="Arial" panose="020B0604020202020204" pitchFamily="34" charset="0"/>
              <a:cs typeface="Arial" panose="020B0604020202020204" pitchFamily="34" charset="0"/>
              <a:sym typeface="Arial" panose="020B0604020202020204" pitchFamily="34" charset="0"/>
            </a:endParaRPr>
          </a:p>
          <a:p>
            <a:pPr>
              <a:spcBef>
                <a:spcPct val="0"/>
              </a:spcBef>
            </a:pPr>
            <a:r>
              <a:rPr lang="en-US" altLang="en-US" sz="2200" dirty="0">
                <a:solidFill>
                  <a:srgbClr val="221E1F"/>
                </a:solidFill>
                <a:latin typeface="Arial" panose="020B0604020202020204" pitchFamily="34" charset="0"/>
                <a:cs typeface="Arial" panose="020B0604020202020204" pitchFamily="34" charset="0"/>
                <a:sym typeface="Arial" panose="020B0604020202020204" pitchFamily="34" charset="0"/>
              </a:rPr>
              <a:t>Fortune magazine – “Best Companies to work for”</a:t>
            </a:r>
            <a:endParaRPr lang="en-US" altLang="en-US" sz="2200" dirty="0">
              <a:solidFill>
                <a:srgbClr val="221E1F"/>
              </a:solidFill>
              <a:latin typeface="Arial" panose="020B0604020202020204" pitchFamily="34" charset="0"/>
              <a:sym typeface="Arial" panose="020B0604020202020204" pitchFamily="34" charset="0"/>
            </a:endParaRPr>
          </a:p>
        </p:txBody>
      </p:sp>
      <p:pic>
        <p:nvPicPr>
          <p:cNvPr id="5" name="Picture 4">
            <a:extLst>
              <a:ext uri="{FF2B5EF4-FFF2-40B4-BE49-F238E27FC236}">
                <a16:creationId xmlns:a16="http://schemas.microsoft.com/office/drawing/2014/main" id="{C3C93B5E-1B90-A84D-B968-F45D97515458}"/>
              </a:ext>
            </a:extLst>
          </p:cNvPr>
          <p:cNvPicPr>
            <a:picLocks noChangeAspect="1"/>
          </p:cNvPicPr>
          <p:nvPr/>
        </p:nvPicPr>
        <p:blipFill>
          <a:blip r:embed="rId3"/>
          <a:stretch>
            <a:fillRect/>
          </a:stretch>
        </p:blipFill>
        <p:spPr>
          <a:xfrm>
            <a:off x="7554100" y="1600201"/>
            <a:ext cx="4637900" cy="3094142"/>
          </a:xfrm>
          <a:prstGeom prst="rect">
            <a:avLst/>
          </a:prstGeom>
        </p:spPr>
      </p:pic>
      <p:pic>
        <p:nvPicPr>
          <p:cNvPr id="9" name="Picture 8">
            <a:extLst>
              <a:ext uri="{FF2B5EF4-FFF2-40B4-BE49-F238E27FC236}">
                <a16:creationId xmlns:a16="http://schemas.microsoft.com/office/drawing/2014/main" id="{EEDC3DC6-845B-F146-AE78-CFEEA1C6B651}"/>
              </a:ext>
            </a:extLst>
          </p:cNvPr>
          <p:cNvPicPr>
            <a:picLocks noChangeAspect="1"/>
          </p:cNvPicPr>
          <p:nvPr/>
        </p:nvPicPr>
        <p:blipFill>
          <a:blip r:embed="rId4"/>
          <a:stretch>
            <a:fillRect/>
          </a:stretch>
        </p:blipFill>
        <p:spPr>
          <a:xfrm>
            <a:off x="311650" y="202688"/>
            <a:ext cx="1332937" cy="1332937"/>
          </a:xfrm>
          <a:prstGeom prst="rect">
            <a:avLst/>
          </a:prstGeom>
        </p:spPr>
      </p:pic>
    </p:spTree>
    <p:extLst>
      <p:ext uri="{BB962C8B-B14F-4D97-AF65-F5344CB8AC3E}">
        <p14:creationId xmlns:p14="http://schemas.microsoft.com/office/powerpoint/2010/main" val="4090055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500"/>
                                        <p:tgtEl>
                                          <p:spTgt spid="3">
                                            <p:txEl>
                                              <p:pRg st="5" end="5"/>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fade">
                                      <p:cBhvr>
                                        <p:cTn id="3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37226D9-FC74-944C-98BF-E6E3CF0B97BC}"/>
              </a:ext>
            </a:extLst>
          </p:cNvPr>
          <p:cNvPicPr>
            <a:picLocks noChangeAspect="1"/>
          </p:cNvPicPr>
          <p:nvPr/>
        </p:nvPicPr>
        <p:blipFill>
          <a:blip r:embed="rId3"/>
          <a:stretch>
            <a:fillRect/>
          </a:stretch>
        </p:blipFill>
        <p:spPr>
          <a:xfrm>
            <a:off x="1028700" y="73740"/>
            <a:ext cx="10553700" cy="5613400"/>
          </a:xfrm>
          <a:prstGeom prst="rect">
            <a:avLst/>
          </a:prstGeom>
        </p:spPr>
      </p:pic>
      <p:sp>
        <p:nvSpPr>
          <p:cNvPr id="2" name="Title 1">
            <a:extLst>
              <a:ext uri="{FF2B5EF4-FFF2-40B4-BE49-F238E27FC236}">
                <a16:creationId xmlns:a16="http://schemas.microsoft.com/office/drawing/2014/main" id="{BE355FA7-A322-9945-9702-0B1050005DD2}"/>
              </a:ext>
            </a:extLst>
          </p:cNvPr>
          <p:cNvSpPr>
            <a:spLocks noGrp="1"/>
          </p:cNvSpPr>
          <p:nvPr>
            <p:ph type="title"/>
          </p:nvPr>
        </p:nvSpPr>
        <p:spPr/>
        <p:txBody>
          <a:bodyPr/>
          <a:lstStyle/>
          <a:p>
            <a:r>
              <a:rPr lang="en-US" b="1" dirty="0"/>
              <a:t>McDonalds</a:t>
            </a:r>
          </a:p>
        </p:txBody>
      </p:sp>
      <p:sp>
        <p:nvSpPr>
          <p:cNvPr id="3" name="Content Placeholder 2">
            <a:extLst>
              <a:ext uri="{FF2B5EF4-FFF2-40B4-BE49-F238E27FC236}">
                <a16:creationId xmlns:a16="http://schemas.microsoft.com/office/drawing/2014/main" id="{A02FB622-78EF-4D4F-B78A-03AFBFCF5248}"/>
              </a:ext>
            </a:extLst>
          </p:cNvPr>
          <p:cNvSpPr>
            <a:spLocks noGrp="1"/>
          </p:cNvSpPr>
          <p:nvPr>
            <p:ph idx="1"/>
          </p:nvPr>
        </p:nvSpPr>
        <p:spPr>
          <a:xfrm>
            <a:off x="838200" y="1332627"/>
            <a:ext cx="10515600" cy="4351338"/>
          </a:xfrm>
        </p:spPr>
        <p:txBody>
          <a:bodyPr>
            <a:normAutofit/>
          </a:bodyPr>
          <a:lstStyle/>
          <a:p>
            <a:pPr marL="0" indent="0">
              <a:buNone/>
            </a:pPr>
            <a:r>
              <a:rPr lang="en-US" dirty="0"/>
              <a:t>Formal (Utilitarian) </a:t>
            </a:r>
            <a:r>
              <a:rPr lang="en-US" dirty="0" err="1"/>
              <a:t>Organisation</a:t>
            </a:r>
            <a:r>
              <a:rPr lang="en-US" dirty="0"/>
              <a:t> </a:t>
            </a:r>
          </a:p>
          <a:p>
            <a:r>
              <a:rPr lang="en-US" dirty="0"/>
              <a:t>32,000 outlets – 117 countries</a:t>
            </a:r>
          </a:p>
          <a:p>
            <a:r>
              <a:rPr lang="en-US" dirty="0"/>
              <a:t>Approximately 60 million served per day</a:t>
            </a:r>
          </a:p>
          <a:p>
            <a:pPr marL="0" indent="0">
              <a:buNone/>
            </a:pPr>
            <a:br>
              <a:rPr lang="en-US" dirty="0"/>
            </a:br>
            <a:r>
              <a:rPr lang="en-US" dirty="0"/>
              <a:t>Achieved through</a:t>
            </a:r>
          </a:p>
          <a:p>
            <a:r>
              <a:rPr lang="en-US" dirty="0"/>
              <a:t>People</a:t>
            </a:r>
          </a:p>
          <a:p>
            <a:r>
              <a:rPr lang="en-US" dirty="0"/>
              <a:t>Resources</a:t>
            </a:r>
          </a:p>
          <a:p>
            <a:r>
              <a:rPr lang="en-US" dirty="0"/>
              <a:t>technology</a:t>
            </a:r>
          </a:p>
        </p:txBody>
      </p:sp>
    </p:spTree>
    <p:extLst>
      <p:ext uri="{BB962C8B-B14F-4D97-AF65-F5344CB8AC3E}">
        <p14:creationId xmlns:p14="http://schemas.microsoft.com/office/powerpoint/2010/main" val="3110631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500"/>
                                        <p:tgtEl>
                                          <p:spTgt spid="3">
                                            <p:txEl>
                                              <p:pRg st="5" end="5"/>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fade">
                                      <p:cBhvr>
                                        <p:cTn id="3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C654815-4A63-7F4D-85A9-51C09A20F2B5}"/>
              </a:ext>
            </a:extLst>
          </p:cNvPr>
          <p:cNvPicPr>
            <a:picLocks noChangeAspect="1"/>
          </p:cNvPicPr>
          <p:nvPr/>
        </p:nvPicPr>
        <p:blipFill>
          <a:blip r:embed="rId3"/>
          <a:stretch>
            <a:fillRect/>
          </a:stretch>
        </p:blipFill>
        <p:spPr>
          <a:xfrm>
            <a:off x="1028700" y="73740"/>
            <a:ext cx="10553700" cy="5613400"/>
          </a:xfrm>
          <a:prstGeom prst="rect">
            <a:avLst/>
          </a:prstGeom>
        </p:spPr>
      </p:pic>
      <p:sp>
        <p:nvSpPr>
          <p:cNvPr id="2" name="Title 1">
            <a:extLst>
              <a:ext uri="{FF2B5EF4-FFF2-40B4-BE49-F238E27FC236}">
                <a16:creationId xmlns:a16="http://schemas.microsoft.com/office/drawing/2014/main" id="{BE355FA7-A322-9945-9702-0B1050005DD2}"/>
              </a:ext>
            </a:extLst>
          </p:cNvPr>
          <p:cNvSpPr>
            <a:spLocks noGrp="1"/>
          </p:cNvSpPr>
          <p:nvPr>
            <p:ph type="title"/>
          </p:nvPr>
        </p:nvSpPr>
        <p:spPr/>
        <p:txBody>
          <a:bodyPr/>
          <a:lstStyle/>
          <a:p>
            <a:r>
              <a:rPr lang="en-US" dirty="0"/>
              <a:t>McDonalds</a:t>
            </a:r>
          </a:p>
        </p:txBody>
      </p:sp>
      <p:sp>
        <p:nvSpPr>
          <p:cNvPr id="3" name="Content Placeholder 2">
            <a:extLst>
              <a:ext uri="{FF2B5EF4-FFF2-40B4-BE49-F238E27FC236}">
                <a16:creationId xmlns:a16="http://schemas.microsoft.com/office/drawing/2014/main" id="{A02FB622-78EF-4D4F-B78A-03AFBFCF5248}"/>
              </a:ext>
            </a:extLst>
          </p:cNvPr>
          <p:cNvSpPr>
            <a:spLocks noGrp="1"/>
          </p:cNvSpPr>
          <p:nvPr>
            <p:ph idx="1"/>
          </p:nvPr>
        </p:nvSpPr>
        <p:spPr>
          <a:xfrm>
            <a:off x="162233" y="1174746"/>
            <a:ext cx="11842954" cy="4342487"/>
          </a:xfrm>
        </p:spPr>
        <p:txBody>
          <a:bodyPr>
            <a:normAutofit/>
          </a:bodyPr>
          <a:lstStyle/>
          <a:p>
            <a:pPr marL="0" indent="0">
              <a:buNone/>
            </a:pPr>
            <a:r>
              <a:rPr lang="en-US" sz="2200" dirty="0"/>
              <a:t>Written rules define nature of employee relationships &amp; operation methods.</a:t>
            </a:r>
          </a:p>
          <a:p>
            <a:pPr marL="0" indent="0">
              <a:buNone/>
            </a:pPr>
            <a:endParaRPr lang="en-US" sz="2200" dirty="0"/>
          </a:p>
          <a:p>
            <a:pPr marL="0" indent="0">
              <a:buNone/>
            </a:pPr>
            <a:r>
              <a:rPr lang="en-US" sz="2200" dirty="0"/>
              <a:t>Everything is rationalized:</a:t>
            </a:r>
          </a:p>
          <a:p>
            <a:r>
              <a:rPr lang="en-US" sz="2200" dirty="0"/>
              <a:t>Emotion</a:t>
            </a:r>
          </a:p>
          <a:p>
            <a:r>
              <a:rPr lang="en-US" sz="2200" dirty="0"/>
              <a:t>Superstition</a:t>
            </a:r>
          </a:p>
          <a:p>
            <a:r>
              <a:rPr lang="en-US" sz="2200" dirty="0"/>
              <a:t>Respect</a:t>
            </a:r>
          </a:p>
          <a:p>
            <a:r>
              <a:rPr lang="en-US" sz="2200" dirty="0"/>
              <a:t>Tradition </a:t>
            </a:r>
            <a:br>
              <a:rPr lang="en-US" sz="2200" dirty="0"/>
            </a:br>
            <a:br>
              <a:rPr lang="en-US" sz="2200" dirty="0"/>
            </a:br>
            <a:r>
              <a:rPr lang="en-US" sz="2200" dirty="0"/>
              <a:t>All the above are replaced by instrumental rational thought &amp; action</a:t>
            </a:r>
          </a:p>
          <a:p>
            <a:pPr marL="0" indent="0">
              <a:buNone/>
            </a:pPr>
            <a:br>
              <a:rPr lang="en-GB" sz="2000" b="1" i="1" dirty="0"/>
            </a:br>
            <a:r>
              <a:rPr lang="en-GB" sz="2000" b="1" i="1" dirty="0"/>
              <a:t>How then does this drive formal and informal relationships between employees and departments?</a:t>
            </a:r>
            <a:endParaRPr lang="en-US" sz="2000" b="1" i="1" dirty="0"/>
          </a:p>
          <a:p>
            <a:endParaRPr lang="en-US" sz="2200" dirty="0"/>
          </a:p>
        </p:txBody>
      </p:sp>
    </p:spTree>
    <p:extLst>
      <p:ext uri="{BB962C8B-B14F-4D97-AF65-F5344CB8AC3E}">
        <p14:creationId xmlns:p14="http://schemas.microsoft.com/office/powerpoint/2010/main" val="1245594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F3774-CA14-0D09-4EDE-F35454E871CF}"/>
              </a:ext>
            </a:extLst>
          </p:cNvPr>
          <p:cNvSpPr>
            <a:spLocks noGrp="1"/>
          </p:cNvSpPr>
          <p:nvPr>
            <p:ph type="title"/>
          </p:nvPr>
        </p:nvSpPr>
        <p:spPr>
          <a:xfrm>
            <a:off x="838200" y="1"/>
            <a:ext cx="10515600" cy="844902"/>
          </a:xfrm>
        </p:spPr>
        <p:txBody>
          <a:bodyPr/>
          <a:lstStyle/>
          <a:p>
            <a:pPr algn="ctr"/>
            <a:r>
              <a:rPr lang="en-GB" dirty="0"/>
              <a:t>Formal and Informal Relationships</a:t>
            </a:r>
          </a:p>
        </p:txBody>
      </p:sp>
      <p:sp>
        <p:nvSpPr>
          <p:cNvPr id="3" name="Content Placeholder 2">
            <a:extLst>
              <a:ext uri="{FF2B5EF4-FFF2-40B4-BE49-F238E27FC236}">
                <a16:creationId xmlns:a16="http://schemas.microsoft.com/office/drawing/2014/main" id="{428B3A41-C2CC-C6B9-7DE3-C9666A817704}"/>
              </a:ext>
            </a:extLst>
          </p:cNvPr>
          <p:cNvSpPr>
            <a:spLocks noGrp="1"/>
          </p:cNvSpPr>
          <p:nvPr>
            <p:ph idx="1"/>
          </p:nvPr>
        </p:nvSpPr>
        <p:spPr>
          <a:xfrm>
            <a:off x="838200" y="979371"/>
            <a:ext cx="8046493" cy="4684449"/>
          </a:xfrm>
        </p:spPr>
        <p:txBody>
          <a:bodyPr/>
          <a:lstStyle/>
          <a:p>
            <a:pPr marL="0" indent="0">
              <a:buNone/>
            </a:pPr>
            <a:r>
              <a:rPr lang="en-GB" b="1" u="sng" dirty="0">
                <a:solidFill>
                  <a:srgbClr val="0000CC"/>
                </a:solidFill>
              </a:rPr>
              <a:t>Exercise/Reflection</a:t>
            </a:r>
          </a:p>
          <a:p>
            <a:pPr marL="0" indent="0">
              <a:buNone/>
            </a:pPr>
            <a:endParaRPr lang="en-GB" dirty="0">
              <a:solidFill>
                <a:srgbClr val="0000CC"/>
              </a:solidFill>
            </a:endParaRPr>
          </a:p>
          <a:p>
            <a:r>
              <a:rPr lang="en-GB" dirty="0">
                <a:solidFill>
                  <a:srgbClr val="0000CC"/>
                </a:solidFill>
              </a:rPr>
              <a:t>Think about your own organisation </a:t>
            </a:r>
            <a:r>
              <a:rPr lang="en-GB" b="1" i="1" u="sng" dirty="0">
                <a:solidFill>
                  <a:srgbClr val="0000CC"/>
                </a:solidFill>
              </a:rPr>
              <a:t>and identify </a:t>
            </a:r>
            <a:r>
              <a:rPr lang="en-GB" dirty="0">
                <a:solidFill>
                  <a:srgbClr val="0000CC"/>
                </a:solidFill>
              </a:rPr>
              <a:t>the formal and informal networks/relationships.</a:t>
            </a:r>
          </a:p>
          <a:p>
            <a:r>
              <a:rPr lang="en-GB" dirty="0">
                <a:solidFill>
                  <a:srgbClr val="0000CC"/>
                </a:solidFill>
              </a:rPr>
              <a:t>Think about your own personal networks/relationships – which are formal structures, and which are informal?  Who do you report to?  Work with?  Trust? Seek advice and help from?  Spend time with?  Have lunch and breaks with?  Chat to about issues?</a:t>
            </a:r>
          </a:p>
        </p:txBody>
      </p:sp>
      <p:pic>
        <p:nvPicPr>
          <p:cNvPr id="6" name="Picture 5" descr="A person and person shaking hands&#10;&#10;Description automatically generated">
            <a:extLst>
              <a:ext uri="{FF2B5EF4-FFF2-40B4-BE49-F238E27FC236}">
                <a16:creationId xmlns:a16="http://schemas.microsoft.com/office/drawing/2014/main" id="{60580004-270A-7338-2440-E7328B8CC94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887858" y="668739"/>
            <a:ext cx="3304142" cy="2169995"/>
          </a:xfrm>
          <a:prstGeom prst="rect">
            <a:avLst/>
          </a:prstGeom>
        </p:spPr>
      </p:pic>
      <p:pic>
        <p:nvPicPr>
          <p:cNvPr id="8" name="Picture 7" descr="A group of people in an office&#10;&#10;Description automatically generated">
            <a:extLst>
              <a:ext uri="{FF2B5EF4-FFF2-40B4-BE49-F238E27FC236}">
                <a16:creationId xmlns:a16="http://schemas.microsoft.com/office/drawing/2014/main" id="{02603423-C09B-1897-3C5B-2D33359EA3DB}"/>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939547" y="3493824"/>
            <a:ext cx="3252453" cy="2169996"/>
          </a:xfrm>
          <a:prstGeom prst="rect">
            <a:avLst/>
          </a:prstGeom>
        </p:spPr>
      </p:pic>
    </p:spTree>
    <p:extLst>
      <p:ext uri="{BB962C8B-B14F-4D97-AF65-F5344CB8AC3E}">
        <p14:creationId xmlns:p14="http://schemas.microsoft.com/office/powerpoint/2010/main" val="1127210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6CB4B-302E-5247-97DF-13DF86D45651}"/>
              </a:ext>
            </a:extLst>
          </p:cNvPr>
          <p:cNvSpPr>
            <a:spLocks noGrp="1"/>
          </p:cNvSpPr>
          <p:nvPr>
            <p:ph type="title"/>
          </p:nvPr>
        </p:nvSpPr>
        <p:spPr/>
        <p:txBody>
          <a:bodyPr/>
          <a:lstStyle/>
          <a:p>
            <a:r>
              <a:rPr lang="en-US" dirty="0"/>
              <a:t>Organisational Climate</a:t>
            </a:r>
          </a:p>
        </p:txBody>
      </p:sp>
      <p:sp>
        <p:nvSpPr>
          <p:cNvPr id="3" name="Content Placeholder 2">
            <a:extLst>
              <a:ext uri="{FF2B5EF4-FFF2-40B4-BE49-F238E27FC236}">
                <a16:creationId xmlns:a16="http://schemas.microsoft.com/office/drawing/2014/main" id="{A840AD4B-542C-534D-A70B-130269A2CE33}"/>
              </a:ext>
            </a:extLst>
          </p:cNvPr>
          <p:cNvSpPr>
            <a:spLocks noGrp="1"/>
          </p:cNvSpPr>
          <p:nvPr>
            <p:ph sz="half" idx="1"/>
          </p:nvPr>
        </p:nvSpPr>
        <p:spPr>
          <a:xfrm>
            <a:off x="838200" y="1300989"/>
            <a:ext cx="5156200" cy="4351338"/>
          </a:xfrm>
        </p:spPr>
        <p:txBody>
          <a:bodyPr>
            <a:normAutofit fontScale="92500" lnSpcReduction="10000"/>
          </a:bodyPr>
          <a:lstStyle/>
          <a:p>
            <a:r>
              <a:rPr lang="en-GB" dirty="0">
                <a:solidFill>
                  <a:srgbClr val="002060"/>
                </a:solidFill>
              </a:rPr>
              <a:t>Clarity</a:t>
            </a:r>
          </a:p>
          <a:p>
            <a:pPr marL="347662" lvl="1" indent="0">
              <a:buNone/>
            </a:pPr>
            <a:r>
              <a:rPr lang="en-GB" sz="2600" dirty="0">
                <a:solidFill>
                  <a:srgbClr val="002060"/>
                </a:solidFill>
              </a:rPr>
              <a:t>Understanding of the organisation’s goals and policies as well as the requirements of their job.</a:t>
            </a:r>
            <a:br>
              <a:rPr lang="en-GB" sz="2600" dirty="0">
                <a:solidFill>
                  <a:srgbClr val="002060"/>
                </a:solidFill>
              </a:rPr>
            </a:br>
            <a:endParaRPr lang="en-GB" sz="2600" dirty="0">
              <a:solidFill>
                <a:srgbClr val="002060"/>
              </a:solidFill>
            </a:endParaRPr>
          </a:p>
          <a:p>
            <a:r>
              <a:rPr lang="en-GB" dirty="0">
                <a:solidFill>
                  <a:srgbClr val="002060"/>
                </a:solidFill>
              </a:rPr>
              <a:t>Commitment</a:t>
            </a:r>
          </a:p>
          <a:p>
            <a:pPr marL="347662" lvl="1" indent="0">
              <a:buNone/>
            </a:pPr>
            <a:r>
              <a:rPr lang="en-GB" sz="2600" dirty="0">
                <a:solidFill>
                  <a:srgbClr val="002060"/>
                </a:solidFill>
              </a:rPr>
              <a:t>Continuing dedication to a common purpose.</a:t>
            </a:r>
            <a:br>
              <a:rPr lang="en-GB" sz="2600" dirty="0">
                <a:solidFill>
                  <a:srgbClr val="002060"/>
                </a:solidFill>
              </a:rPr>
            </a:br>
            <a:endParaRPr lang="en-GB" sz="2600" dirty="0">
              <a:solidFill>
                <a:srgbClr val="002060"/>
              </a:solidFill>
            </a:endParaRPr>
          </a:p>
          <a:p>
            <a:r>
              <a:rPr lang="en-GB" dirty="0">
                <a:solidFill>
                  <a:srgbClr val="002060"/>
                </a:solidFill>
              </a:rPr>
              <a:t>Standards</a:t>
            </a:r>
          </a:p>
          <a:p>
            <a:pPr marL="347662" lvl="1" indent="0">
              <a:buNone/>
            </a:pPr>
            <a:r>
              <a:rPr lang="en-GB" sz="2600" dirty="0">
                <a:solidFill>
                  <a:srgbClr val="002060"/>
                </a:solidFill>
              </a:rPr>
              <a:t>Emphasis management places on high performance standards.</a:t>
            </a:r>
          </a:p>
          <a:p>
            <a:endParaRPr lang="en-US" dirty="0">
              <a:solidFill>
                <a:srgbClr val="002060"/>
              </a:solidFill>
            </a:endParaRPr>
          </a:p>
        </p:txBody>
      </p:sp>
      <p:sp>
        <p:nvSpPr>
          <p:cNvPr id="4" name="Content Placeholder 3">
            <a:extLst>
              <a:ext uri="{FF2B5EF4-FFF2-40B4-BE49-F238E27FC236}">
                <a16:creationId xmlns:a16="http://schemas.microsoft.com/office/drawing/2014/main" id="{221A7459-E24D-0D45-AD9A-F4564E8F818E}"/>
              </a:ext>
            </a:extLst>
          </p:cNvPr>
          <p:cNvSpPr>
            <a:spLocks noGrp="1"/>
          </p:cNvSpPr>
          <p:nvPr>
            <p:ph sz="half" idx="2"/>
          </p:nvPr>
        </p:nvSpPr>
        <p:spPr>
          <a:xfrm>
            <a:off x="6299200" y="1310408"/>
            <a:ext cx="5156200" cy="4351338"/>
          </a:xfrm>
        </p:spPr>
        <p:txBody>
          <a:bodyPr>
            <a:normAutofit fontScale="92500" lnSpcReduction="10000"/>
          </a:bodyPr>
          <a:lstStyle/>
          <a:p>
            <a:r>
              <a:rPr lang="en-GB" dirty="0">
                <a:solidFill>
                  <a:srgbClr val="0000CC"/>
                </a:solidFill>
              </a:rPr>
              <a:t>Responsibility</a:t>
            </a:r>
          </a:p>
          <a:p>
            <a:pPr marL="347662" lvl="1" indent="0">
              <a:buNone/>
            </a:pPr>
            <a:r>
              <a:rPr lang="en-GB" sz="2600" dirty="0">
                <a:solidFill>
                  <a:srgbClr val="0000CC"/>
                </a:solidFill>
              </a:rPr>
              <a:t>Degree to which people feel responsible for their work.</a:t>
            </a:r>
            <a:br>
              <a:rPr lang="en-GB" sz="2600" dirty="0">
                <a:solidFill>
                  <a:srgbClr val="0000CC"/>
                </a:solidFill>
              </a:rPr>
            </a:br>
            <a:endParaRPr lang="en-GB" sz="2600" dirty="0">
              <a:solidFill>
                <a:srgbClr val="0000CC"/>
              </a:solidFill>
            </a:endParaRPr>
          </a:p>
          <a:p>
            <a:r>
              <a:rPr lang="en-GB" dirty="0">
                <a:solidFill>
                  <a:srgbClr val="0000CC"/>
                </a:solidFill>
              </a:rPr>
              <a:t>Recognition</a:t>
            </a:r>
          </a:p>
          <a:p>
            <a:pPr marL="347662" lvl="1" indent="0">
              <a:buNone/>
            </a:pPr>
            <a:r>
              <a:rPr lang="en-GB" sz="2600" dirty="0">
                <a:solidFill>
                  <a:srgbClr val="0000CC"/>
                </a:solidFill>
              </a:rPr>
              <a:t>Feeling of being recognised and rewarded for good work; performance feedback.</a:t>
            </a:r>
            <a:br>
              <a:rPr lang="en-GB" sz="2600" dirty="0">
                <a:solidFill>
                  <a:srgbClr val="0000CC"/>
                </a:solidFill>
              </a:rPr>
            </a:br>
            <a:endParaRPr lang="en-GB" sz="2600" dirty="0">
              <a:solidFill>
                <a:srgbClr val="0000CC"/>
              </a:solidFill>
            </a:endParaRPr>
          </a:p>
          <a:p>
            <a:r>
              <a:rPr lang="en-GB" dirty="0">
                <a:solidFill>
                  <a:srgbClr val="0000CC"/>
                </a:solidFill>
              </a:rPr>
              <a:t>Teamwork</a:t>
            </a:r>
          </a:p>
          <a:p>
            <a:pPr marL="347662" lvl="1" indent="0">
              <a:buNone/>
            </a:pPr>
            <a:r>
              <a:rPr lang="en-GB" sz="2600" dirty="0">
                <a:solidFill>
                  <a:srgbClr val="0000CC"/>
                </a:solidFill>
              </a:rPr>
              <a:t>Sense of organisational cohesion, mutual support, trust and pride.</a:t>
            </a:r>
          </a:p>
        </p:txBody>
      </p:sp>
      <p:sp>
        <p:nvSpPr>
          <p:cNvPr id="6" name="TextBox 5">
            <a:extLst>
              <a:ext uri="{FF2B5EF4-FFF2-40B4-BE49-F238E27FC236}">
                <a16:creationId xmlns:a16="http://schemas.microsoft.com/office/drawing/2014/main" id="{4957CB3F-A9A7-4847-9015-65AF01AB4A3D}"/>
              </a:ext>
            </a:extLst>
          </p:cNvPr>
          <p:cNvSpPr txBox="1"/>
          <p:nvPr/>
        </p:nvSpPr>
        <p:spPr>
          <a:xfrm>
            <a:off x="9682980" y="5344550"/>
            <a:ext cx="2509020" cy="307777"/>
          </a:xfrm>
          <a:prstGeom prst="rect">
            <a:avLst/>
          </a:prstGeom>
          <a:noFill/>
        </p:spPr>
        <p:txBody>
          <a:bodyPr wrap="none" rtlCol="0">
            <a:spAutoFit/>
          </a:bodyPr>
          <a:lstStyle/>
          <a:p>
            <a:r>
              <a:rPr lang="en-GB" sz="1400" dirty="0"/>
              <a:t>(Atkinson and Frechette, 2009)</a:t>
            </a:r>
            <a:endParaRPr lang="en-US" sz="1400" dirty="0"/>
          </a:p>
        </p:txBody>
      </p:sp>
    </p:spTree>
    <p:extLst>
      <p:ext uri="{BB962C8B-B14F-4D97-AF65-F5344CB8AC3E}">
        <p14:creationId xmlns:p14="http://schemas.microsoft.com/office/powerpoint/2010/main" val="1781462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animEffect transition="in" filter="fade">
                                      <p:cBhvr>
                                        <p:cTn id="31" dur="500"/>
                                        <p:tgtEl>
                                          <p:spTgt spid="4">
                                            <p:txEl>
                                              <p:pRg st="0" end="0"/>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txEl>
                                              <p:pRg st="1" end="1"/>
                                            </p:txEl>
                                          </p:spTgt>
                                        </p:tgtEl>
                                        <p:attrNameLst>
                                          <p:attrName>style.visibility</p:attrName>
                                        </p:attrNameLst>
                                      </p:cBhvr>
                                      <p:to>
                                        <p:strVal val="visible"/>
                                      </p:to>
                                    </p:set>
                                    <p:animEffect transition="in" filter="fade">
                                      <p:cBhvr>
                                        <p:cTn id="34" dur="500"/>
                                        <p:tgtEl>
                                          <p:spTgt spid="4">
                                            <p:txEl>
                                              <p:pRg st="1" end="1"/>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animEffect transition="in" filter="fade">
                                      <p:cBhvr>
                                        <p:cTn id="39" dur="500"/>
                                        <p:tgtEl>
                                          <p:spTgt spid="4">
                                            <p:txEl>
                                              <p:pRg st="2" end="2"/>
                                            </p:tx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4">
                                            <p:txEl>
                                              <p:pRg st="3" end="3"/>
                                            </p:txEl>
                                          </p:spTgt>
                                        </p:tgtEl>
                                        <p:attrNameLst>
                                          <p:attrName>style.visibility</p:attrName>
                                        </p:attrNameLst>
                                      </p:cBhvr>
                                      <p:to>
                                        <p:strVal val="visible"/>
                                      </p:to>
                                    </p:set>
                                    <p:animEffect transition="in" filter="fade">
                                      <p:cBhvr>
                                        <p:cTn id="42" dur="500"/>
                                        <p:tgtEl>
                                          <p:spTgt spid="4">
                                            <p:txEl>
                                              <p:pRg st="3" end="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4">
                                            <p:txEl>
                                              <p:pRg st="4" end="4"/>
                                            </p:txEl>
                                          </p:spTgt>
                                        </p:tgtEl>
                                        <p:attrNameLst>
                                          <p:attrName>style.visibility</p:attrName>
                                        </p:attrNameLst>
                                      </p:cBhvr>
                                      <p:to>
                                        <p:strVal val="visible"/>
                                      </p:to>
                                    </p:set>
                                    <p:animEffect transition="in" filter="fade">
                                      <p:cBhvr>
                                        <p:cTn id="47" dur="500"/>
                                        <p:tgtEl>
                                          <p:spTgt spid="4">
                                            <p:txEl>
                                              <p:pRg st="4" end="4"/>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4">
                                            <p:txEl>
                                              <p:pRg st="5" end="5"/>
                                            </p:txEl>
                                          </p:spTgt>
                                        </p:tgtEl>
                                        <p:attrNameLst>
                                          <p:attrName>style.visibility</p:attrName>
                                        </p:attrNameLst>
                                      </p:cBhvr>
                                      <p:to>
                                        <p:strVal val="visible"/>
                                      </p:to>
                                    </p:set>
                                    <p:animEffect transition="in" filter="fade">
                                      <p:cBhvr>
                                        <p:cTn id="50"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6381466" cy="874620"/>
          </a:xfrm>
        </p:spPr>
        <p:txBody>
          <a:bodyPr/>
          <a:lstStyle/>
          <a:p>
            <a:r>
              <a:rPr lang="en-GB" dirty="0"/>
              <a:t>Another View of  Culture </a:t>
            </a:r>
          </a:p>
        </p:txBody>
      </p:sp>
      <p:sp>
        <p:nvSpPr>
          <p:cNvPr id="3" name="Content Placeholder 2"/>
          <p:cNvSpPr>
            <a:spLocks noGrp="1"/>
          </p:cNvSpPr>
          <p:nvPr>
            <p:ph sz="half" idx="1"/>
          </p:nvPr>
        </p:nvSpPr>
        <p:spPr>
          <a:xfrm>
            <a:off x="609599" y="1600201"/>
            <a:ext cx="7457769" cy="3473244"/>
          </a:xfrm>
        </p:spPr>
        <p:txBody>
          <a:bodyPr>
            <a:normAutofit fontScale="85000" lnSpcReduction="20000"/>
          </a:bodyPr>
          <a:lstStyle/>
          <a:p>
            <a:pPr>
              <a:defRPr/>
            </a:pPr>
            <a:r>
              <a:rPr lang="en-GB" dirty="0">
                <a:solidFill>
                  <a:srgbClr val="0000CC"/>
                </a:solidFill>
                <a:effectLst>
                  <a:outerShdw blurRad="38100" dist="38100" dir="2700000" algn="tl">
                    <a:srgbClr val="C0C0C0"/>
                  </a:outerShdw>
                </a:effectLst>
              </a:rPr>
              <a:t>Power</a:t>
            </a:r>
          </a:p>
          <a:p>
            <a:pPr>
              <a:defRPr/>
            </a:pPr>
            <a:r>
              <a:rPr lang="en-GB" dirty="0">
                <a:solidFill>
                  <a:srgbClr val="0000CC"/>
                </a:solidFill>
                <a:effectLst>
                  <a:outerShdw blurRad="38100" dist="38100" dir="2700000" algn="tl">
                    <a:srgbClr val="C0C0C0"/>
                  </a:outerShdw>
                </a:effectLst>
              </a:rPr>
              <a:t>Role</a:t>
            </a:r>
          </a:p>
          <a:p>
            <a:pPr>
              <a:defRPr/>
            </a:pPr>
            <a:r>
              <a:rPr lang="hu-HU" dirty="0">
                <a:solidFill>
                  <a:srgbClr val="0000CC"/>
                </a:solidFill>
                <a:effectLst>
                  <a:outerShdw blurRad="38100" dist="38100" dir="2700000" algn="tl">
                    <a:srgbClr val="C0C0C0"/>
                  </a:outerShdw>
                </a:effectLst>
              </a:rPr>
              <a:t>Achievement</a:t>
            </a:r>
          </a:p>
          <a:p>
            <a:pPr>
              <a:defRPr/>
            </a:pPr>
            <a:r>
              <a:rPr lang="hu-HU" dirty="0">
                <a:solidFill>
                  <a:srgbClr val="0000CC"/>
                </a:solidFill>
                <a:effectLst>
                  <a:outerShdw blurRad="38100" dist="38100" dir="2700000" algn="tl">
                    <a:srgbClr val="C0C0C0"/>
                  </a:outerShdw>
                </a:effectLst>
              </a:rPr>
              <a:t>Support</a:t>
            </a:r>
            <a:r>
              <a:rPr lang="en-GB" dirty="0">
                <a:solidFill>
                  <a:srgbClr val="0000CC"/>
                </a:solidFill>
                <a:effectLst>
                  <a:outerShdw blurRad="38100" dist="38100" dir="2700000" algn="tl">
                    <a:srgbClr val="C0C0C0"/>
                  </a:outerShdw>
                </a:effectLst>
              </a:rPr>
              <a:t> </a:t>
            </a:r>
            <a:endParaRPr lang="hu-HU" dirty="0">
              <a:solidFill>
                <a:srgbClr val="0000CC"/>
              </a:solidFill>
            </a:endParaRPr>
          </a:p>
          <a:p>
            <a:pPr marL="0" indent="0">
              <a:buNone/>
              <a:defRPr/>
            </a:pPr>
            <a:br>
              <a:rPr lang="hu-HU" dirty="0">
                <a:solidFill>
                  <a:srgbClr val="0000CC"/>
                </a:solidFill>
                <a:effectLst>
                  <a:outerShdw blurRad="38100" dist="38100" dir="2700000" algn="tl">
                    <a:srgbClr val="C0C0C0"/>
                  </a:outerShdw>
                </a:effectLst>
              </a:rPr>
            </a:br>
            <a:endParaRPr lang="hu-HU" dirty="0">
              <a:solidFill>
                <a:srgbClr val="0000CC"/>
              </a:solidFill>
              <a:effectLst>
                <a:outerShdw blurRad="38100" dist="38100" dir="2700000" algn="tl">
                  <a:srgbClr val="C0C0C0"/>
                </a:outerShdw>
              </a:effectLst>
            </a:endParaRPr>
          </a:p>
          <a:p>
            <a:pPr marL="0" indent="0">
              <a:buNone/>
              <a:defRPr/>
            </a:pPr>
            <a:r>
              <a:rPr lang="hu-HU" dirty="0">
                <a:solidFill>
                  <a:srgbClr val="0000CC"/>
                </a:solidFill>
                <a:effectLst>
                  <a:outerShdw blurRad="38100" dist="38100" dir="2700000" algn="tl">
                    <a:srgbClr val="C0C0C0"/>
                  </a:outerShdw>
                </a:effectLst>
              </a:rPr>
              <a:t>How do these cultures impact relationships?</a:t>
            </a:r>
            <a:endParaRPr lang="en-GB" dirty="0">
              <a:solidFill>
                <a:srgbClr val="0000CC"/>
              </a:solidFill>
              <a:effectLst>
                <a:outerShdw blurRad="38100" dist="38100" dir="2700000" algn="tl">
                  <a:srgbClr val="C0C0C0"/>
                </a:outerShdw>
              </a:effectLst>
            </a:endParaRPr>
          </a:p>
          <a:p>
            <a:pPr marL="0" indent="0">
              <a:buNone/>
              <a:defRPr/>
            </a:pPr>
            <a:endParaRPr lang="hu-HU" dirty="0">
              <a:solidFill>
                <a:srgbClr val="0000CC"/>
              </a:solidFill>
              <a:effectLst>
                <a:outerShdw blurRad="38100" dist="38100" dir="2700000" algn="tl">
                  <a:srgbClr val="C0C0C0"/>
                </a:outerShdw>
              </a:effectLst>
            </a:endParaRPr>
          </a:p>
          <a:p>
            <a:pPr marL="0" indent="0">
              <a:buNone/>
              <a:defRPr/>
            </a:pPr>
            <a:r>
              <a:rPr lang="hu-HU" dirty="0">
                <a:solidFill>
                  <a:srgbClr val="0000CC"/>
                </a:solidFill>
                <a:effectLst>
                  <a:outerShdw blurRad="38100" dist="38100" dir="2700000" algn="tl">
                    <a:srgbClr val="C0C0C0"/>
                  </a:outerShdw>
                </a:effectLst>
              </a:rPr>
              <a:t>What are</a:t>
            </a:r>
            <a:r>
              <a:rPr lang="en-GB" dirty="0">
                <a:solidFill>
                  <a:srgbClr val="0000CC"/>
                </a:solidFill>
                <a:effectLst>
                  <a:outerShdw blurRad="38100" dist="38100" dir="2700000" algn="tl">
                    <a:srgbClr val="C0C0C0"/>
                  </a:outerShdw>
                </a:effectLst>
              </a:rPr>
              <a:t> </a:t>
            </a:r>
            <a:r>
              <a:rPr lang="hu-HU" dirty="0">
                <a:solidFill>
                  <a:srgbClr val="0000CC"/>
                </a:solidFill>
                <a:effectLst>
                  <a:outerShdw blurRad="38100" dist="38100" dir="2700000" algn="tl">
                    <a:srgbClr val="C0C0C0"/>
                  </a:outerShdw>
                </a:effectLst>
              </a:rPr>
              <a:t>preferred for formal and informal</a:t>
            </a:r>
            <a:r>
              <a:rPr lang="en-GB" dirty="0">
                <a:solidFill>
                  <a:srgbClr val="0000CC"/>
                </a:solidFill>
                <a:effectLst>
                  <a:outerShdw blurRad="38100" dist="38100" dir="2700000" algn="tl">
                    <a:srgbClr val="C0C0C0"/>
                  </a:outerShdw>
                </a:effectLst>
              </a:rPr>
              <a:t> organisations</a:t>
            </a:r>
            <a:r>
              <a:rPr lang="hu-HU" dirty="0">
                <a:solidFill>
                  <a:srgbClr val="0000CC"/>
                </a:solidFill>
                <a:effectLst>
                  <a:outerShdw blurRad="38100" dist="38100" dir="2700000" algn="tl">
                    <a:srgbClr val="C0C0C0"/>
                  </a:outerShdw>
                </a:effectLst>
              </a:rPr>
              <a:t>?</a:t>
            </a:r>
          </a:p>
          <a:p>
            <a:pPr marL="0" indent="0">
              <a:buNone/>
              <a:defRPr/>
            </a:pPr>
            <a:endParaRPr lang="en-GB" dirty="0">
              <a:solidFill>
                <a:srgbClr val="0000CC"/>
              </a:solidFill>
            </a:endParaRPr>
          </a:p>
        </p:txBody>
      </p:sp>
      <p:sp>
        <p:nvSpPr>
          <p:cNvPr id="6" name="TextBox 5">
            <a:extLst>
              <a:ext uri="{FF2B5EF4-FFF2-40B4-BE49-F238E27FC236}">
                <a16:creationId xmlns:a16="http://schemas.microsoft.com/office/drawing/2014/main" id="{B2D016DD-F88C-7B43-882B-4CCB8185BA51}"/>
              </a:ext>
            </a:extLst>
          </p:cNvPr>
          <p:cNvSpPr txBox="1"/>
          <p:nvPr/>
        </p:nvSpPr>
        <p:spPr>
          <a:xfrm>
            <a:off x="10083057" y="3768280"/>
            <a:ext cx="1527726" cy="307777"/>
          </a:xfrm>
          <a:prstGeom prst="rect">
            <a:avLst/>
          </a:prstGeom>
          <a:noFill/>
        </p:spPr>
        <p:txBody>
          <a:bodyPr wrap="none" rtlCol="0">
            <a:spAutoFit/>
          </a:bodyPr>
          <a:lstStyle/>
          <a:p>
            <a:r>
              <a:rPr lang="en-US" sz="1400" dirty="0"/>
              <a:t>Dr. Elizabeth Curry</a:t>
            </a:r>
          </a:p>
        </p:txBody>
      </p:sp>
      <p:pic>
        <p:nvPicPr>
          <p:cNvPr id="7" name="Picture 6">
            <a:extLst>
              <a:ext uri="{FF2B5EF4-FFF2-40B4-BE49-F238E27FC236}">
                <a16:creationId xmlns:a16="http://schemas.microsoft.com/office/drawing/2014/main" id="{716C4CD8-46AC-008B-4A11-75B9106112E4}"/>
              </a:ext>
            </a:extLst>
          </p:cNvPr>
          <p:cNvPicPr>
            <a:picLocks noChangeAspect="1"/>
          </p:cNvPicPr>
          <p:nvPr/>
        </p:nvPicPr>
        <p:blipFill>
          <a:blip r:embed="rId3"/>
          <a:stretch>
            <a:fillRect/>
          </a:stretch>
        </p:blipFill>
        <p:spPr>
          <a:xfrm>
            <a:off x="9200733" y="0"/>
            <a:ext cx="2991267" cy="3534268"/>
          </a:xfrm>
          <a:prstGeom prst="rect">
            <a:avLst/>
          </a:prstGeom>
        </p:spPr>
      </p:pic>
    </p:spTree>
    <p:extLst>
      <p:ext uri="{BB962C8B-B14F-4D97-AF65-F5344CB8AC3E}">
        <p14:creationId xmlns:p14="http://schemas.microsoft.com/office/powerpoint/2010/main" val="6540585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26855F1-54CD-3949-83C7-D1EBA7DBBE27}"/>
              </a:ext>
            </a:extLst>
          </p:cNvPr>
          <p:cNvSpPr>
            <a:spLocks noGrp="1"/>
          </p:cNvSpPr>
          <p:nvPr>
            <p:ph type="title"/>
          </p:nvPr>
        </p:nvSpPr>
        <p:spPr>
          <a:xfrm>
            <a:off x="581891" y="119743"/>
            <a:ext cx="11000509" cy="1143000"/>
          </a:xfrm>
        </p:spPr>
        <p:txBody>
          <a:bodyPr>
            <a:noAutofit/>
          </a:bodyPr>
          <a:lstStyle/>
          <a:p>
            <a:r>
              <a:rPr lang="en-GB" altLang="en-US" sz="2400" dirty="0">
                <a:latin typeface="Arial" panose="020B0604020202020204" pitchFamily="34" charset="0"/>
                <a:cs typeface="Arial" panose="020B0604020202020204" pitchFamily="34" charset="0"/>
              </a:rPr>
              <a:t> </a:t>
            </a:r>
            <a:r>
              <a:rPr lang="en-GB" sz="2400" dirty="0"/>
              <a:t>Workplace Culture &amp; its Impact on  Organisational Efficiency </a:t>
            </a:r>
            <a:br>
              <a:rPr lang="en-GB" sz="2400" b="1" dirty="0"/>
            </a:br>
            <a:r>
              <a:rPr lang="en-GB" altLang="en-US" sz="2400" dirty="0">
                <a:latin typeface="Arial" panose="020B0604020202020204" pitchFamily="34" charset="0"/>
                <a:cs typeface="Arial" panose="020B0604020202020204" pitchFamily="34" charset="0"/>
              </a:rPr>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243935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Bibliography</a:t>
            </a:r>
          </a:p>
        </p:txBody>
      </p:sp>
      <p:sp>
        <p:nvSpPr>
          <p:cNvPr id="3" name="Content Placeholder 2"/>
          <p:cNvSpPr>
            <a:spLocks noGrp="1"/>
          </p:cNvSpPr>
          <p:nvPr>
            <p:ph idx="1"/>
          </p:nvPr>
        </p:nvSpPr>
        <p:spPr>
          <a:xfrm>
            <a:off x="152400" y="1174746"/>
            <a:ext cx="11887200" cy="2600841"/>
          </a:xfrm>
        </p:spPr>
        <p:txBody>
          <a:bodyPr>
            <a:noAutofit/>
          </a:bodyPr>
          <a:lstStyle/>
          <a:p>
            <a:r>
              <a:rPr lang="en-GB" sz="2400" dirty="0"/>
              <a:t>Atkinson T and Frechette H, (2009). </a:t>
            </a:r>
            <a:r>
              <a:rPr lang="en-GB" sz="2400" i="1" dirty="0"/>
              <a:t>Creating a Positive Organizational Climate in a Negative Economic One. Improving Organizational Climate to Transform Performance. Point of View</a:t>
            </a:r>
            <a:r>
              <a:rPr lang="en-GB" sz="2400" dirty="0"/>
              <a:t>. IIR Holdings, Ltd, https://cdns3.trainingindustry.com/media/2505214/creatingpositiveorgclimate_us_aug09.pdf</a:t>
            </a:r>
            <a:br>
              <a:rPr lang="en-GB" sz="2400" dirty="0"/>
            </a:br>
            <a:endParaRPr lang="en-GB" sz="2400" dirty="0"/>
          </a:p>
          <a:p>
            <a:r>
              <a:rPr lang="en-GB" sz="2400" dirty="0"/>
              <a:t>Handy, C. (1993) Understanding Organizations, London-UK, Penguin Books Ltd, 4th Edition.</a:t>
            </a:r>
            <a:br>
              <a:rPr lang="en-GB" sz="2400" dirty="0"/>
            </a:br>
            <a:r>
              <a:rPr lang="en-GB" sz="2400" dirty="0"/>
              <a:t>Krackhardt, D &amp; Hanson, J. (2000). </a:t>
            </a:r>
            <a:r>
              <a:rPr lang="en-GB" sz="2400" i="1" dirty="0"/>
              <a:t>Informal Networks the Company behind the Charts</a:t>
            </a:r>
            <a:r>
              <a:rPr lang="en-GB" sz="2400" dirty="0"/>
              <a:t>. Harvard Business Review. 78. </a:t>
            </a:r>
          </a:p>
          <a:p>
            <a:endParaRPr lang="en-GB" sz="2400" dirty="0"/>
          </a:p>
          <a:p>
            <a:r>
              <a:rPr lang="en-GB" sz="2400" dirty="0"/>
              <a:t>Schein, E., 2004. </a:t>
            </a:r>
            <a:r>
              <a:rPr lang="en-GB" sz="2400" i="1" dirty="0"/>
              <a:t>Organizational Culture And Leadership, A Dynamic View</a:t>
            </a:r>
            <a:r>
              <a:rPr lang="en-GB" sz="2400" dirty="0"/>
              <a:t>. 3rd ed. Josey Bass.</a:t>
            </a:r>
          </a:p>
        </p:txBody>
      </p:sp>
    </p:spTree>
    <p:extLst>
      <p:ext uri="{BB962C8B-B14F-4D97-AF65-F5344CB8AC3E}">
        <p14:creationId xmlns:p14="http://schemas.microsoft.com/office/powerpoint/2010/main" val="33015692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5D040630-A62C-4063-B6E2-E8C2D35B5414}">
  <ds:schemaRefs>
    <ds:schemaRef ds:uri="303dbf9b-b85b-46a0-94f1-894078c07ecd"/>
    <ds:schemaRef ds:uri="http://schemas.microsoft.com/office/2006/documentManagement/types"/>
    <ds:schemaRef ds:uri="http://www.w3.org/XML/1998/namespace"/>
    <ds:schemaRef ds:uri="http://purl.org/dc/elements/1.1/"/>
    <ds:schemaRef ds:uri="http://purl.org/dc/terms/"/>
    <ds:schemaRef ds:uri="http://purl.org/dc/dcmitype/"/>
    <ds:schemaRef ds:uri="211f9404-bca0-4bcf-9c1d-965ccb6f8d2d"/>
    <ds:schemaRef ds:uri="http://schemas.microsoft.com/office/infopath/2007/PartnerControls"/>
    <ds:schemaRef ds:uri="http://schemas.openxmlformats.org/package/2006/metadata/core-properties"/>
    <ds:schemaRef ds:uri="http://schemas.microsoft.com/office/2006/metadata/properties"/>
  </ds:schemaRefs>
</ds:datastoreItem>
</file>

<file path=customXml/itemProps3.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1426</Words>
  <Application>Microsoft Office PowerPoint</Application>
  <PresentationFormat>Widescreen</PresentationFormat>
  <Paragraphs>121</Paragraphs>
  <Slides>14</Slides>
  <Notes>10</Notes>
  <HiddenSlides>0</HiddenSlides>
  <MMClips>0</MMClips>
  <ScaleCrop>false</ScaleCrop>
  <HeadingPairs>
    <vt:vector size="6" baseType="variant">
      <vt:variant>
        <vt:lpstr>Fonts Used</vt:lpstr>
      </vt:variant>
      <vt:variant>
        <vt:i4>7</vt:i4>
      </vt:variant>
      <vt:variant>
        <vt:lpstr>Theme</vt:lpstr>
      </vt:variant>
      <vt:variant>
        <vt:i4>4</vt:i4>
      </vt:variant>
      <vt:variant>
        <vt:lpstr>Slide Titles</vt:lpstr>
      </vt:variant>
      <vt:variant>
        <vt:i4>14</vt:i4>
      </vt:variant>
    </vt:vector>
  </HeadingPairs>
  <TitlesOfParts>
    <vt:vector size="25" baseType="lpstr">
      <vt:lpstr>Lucida Grande</vt:lpstr>
      <vt:lpstr>Aptos</vt:lpstr>
      <vt:lpstr>Arial</vt:lpstr>
      <vt:lpstr>Arial Bold</vt:lpstr>
      <vt:lpstr>Arial Italic</vt:lpstr>
      <vt:lpstr>Calibri</vt:lpstr>
      <vt:lpstr>Calibri Light</vt:lpstr>
      <vt:lpstr>UWTSD Holding Page</vt:lpstr>
      <vt:lpstr>UWTSD Text 2</vt:lpstr>
      <vt:lpstr>UWTSD Logo Variations place image in Background</vt:lpstr>
      <vt:lpstr>3_Title Slide 1</vt:lpstr>
      <vt:lpstr>CertHE Applied Leadership and Management in the Workplace    Module: BMSK5009 Developing a High-Performance Culture   </vt:lpstr>
      <vt:lpstr>Formal and informal relationships  between departments and people</vt:lpstr>
      <vt:lpstr>‘Informal’ Organisation</vt:lpstr>
      <vt:lpstr>‘Informal’ Organisation</vt:lpstr>
      <vt:lpstr>Working at Google</vt:lpstr>
      <vt:lpstr>Working at Google</vt:lpstr>
      <vt:lpstr>McDonalds</vt:lpstr>
      <vt:lpstr>McDonalds</vt:lpstr>
      <vt:lpstr>Formal and Informal Relationships</vt:lpstr>
      <vt:lpstr>Organisational Climate</vt:lpstr>
      <vt:lpstr>Another View of  Culture </vt:lpstr>
      <vt:lpstr> Workplace Culture &amp; its Impact on  Organisational Efficiency   </vt:lpstr>
      <vt:lpstr>Bibliography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Christian Felices</cp:lastModifiedBy>
  <cp:revision>19</cp:revision>
  <dcterms:created xsi:type="dcterms:W3CDTF">2021-03-09T15:35:42Z</dcterms:created>
  <dcterms:modified xsi:type="dcterms:W3CDTF">2024-10-01T10:17:39Z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