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6" y="21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D6C22E-013E-43A8-A694-59E60DFFF5E3}" type="datetimeFigureOut">
              <a:rPr lang="en-US" smtClean="0"/>
              <a:t>4/3/2024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024546-8EFD-44A4-A50E-C5C439E2695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talk will look at how the cultures of the UK and Germany are different when it comes to Aviva PLC's plans to grow. We will talk about how hard it is to communicate with people from other countries, give you some ideas, and stress the cultural differences that are important for Aviva's success in the German market.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024546-8EFD-44A4-A50E-C5C439E26955}"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Aviva PLC, a multinational insurance company, can help with insurance, investing, and asset management. Aviva is a well-known insurance company for its people-first, innovative, and environmental values. It's strong in key sectors worldwide</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Aviva PLC intends to create a management office in Germany to better its European business, simplify operations, and help EU companies comply with EU legislation. Aviva prioritises operational excellence, compliance, and Germany's business-friendly climate for long-term growth and market development. This strategy demonstrates they mean business</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Other components of Cultural Dimensions Theory, including </a:t>
            </a:r>
            <a:r>
              <a:rPr lang="en-GB" sz="1200" kern="1200" dirty="0" err="1">
                <a:solidFill>
                  <a:schemeClr val="tx1"/>
                </a:solidFill>
                <a:latin typeface="+mn-lt"/>
                <a:ea typeface="+mn-ea"/>
                <a:cs typeface="+mn-cs"/>
              </a:rPr>
              <a:t>Hofstede's</a:t>
            </a:r>
            <a:r>
              <a:rPr lang="en-GB" sz="1200" kern="1200" dirty="0">
                <a:solidFill>
                  <a:schemeClr val="tx1"/>
                </a:solidFill>
                <a:latin typeface="+mn-lt"/>
                <a:ea typeface="+mn-ea"/>
                <a:cs typeface="+mn-cs"/>
              </a:rPr>
              <a:t> model, explain power gaps, individualism, and collectivism. To understand how people from different cultures behave and interact well, these factors must be understood. In global business, diverse cultures must work together. This idea helps us consider cultural differences.</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Britain and Germany have quite different cultures for various reasons. People in Germany speak German more than English. The UK has more ethnicities than Germany, where most people are German. Work and business behaviour is also affected by diverse faith and social norms in different countries.</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Speaking a foreign language can hinder international communication. Understanding how Brits and Germans communicate is crucial. By understanding and using diverse approaches, everyone can better communicate. Differences between official and informal language effect business interactions. This highlights how important it is to talk and write correctly to communicate effectively, which is crucial for working together and developing international friends.</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To do business in the UK and Germany, you must understand various social systems and leadership rules. German corporate culture values titles and formalities. Knowing and valuing these concepts and their hierarchical relationships helps improve communication and business partnerships. General operating success and teamwork can result. People who are skilled at managing must also understand society and hierarchy.</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UK and Germans view hard work, punctuality, and time management differently. Germany values freedom and work-life balance less than the UK. Work ethic and goal-setting are often more crucial. Understanding cultural differences helps people create goals and manage time when working together.</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Good conflict management can help individuals learn, grow, collaborate, and solve challenges in new ways. The UK and Germany approach challenges and decisions differently. UK citizens like to discuss their issues publicly and reach consensus before making decisions. France prefers systematic problem-solving and hierarchical decision-making. To make excellent decisions and prevent complications when doing business with various cultures, you must understand these differences.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024546-8EFD-44A4-A50E-C5C439E26955}"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High-context vs. low-context discourse and other cultural communication strategies can help overcome cultural disparities. Business communication that takes into account cultural preferences for directness and context is easier to understand. Multicultural areas make it easier for people to communicate and get along.</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024546-8EFD-44A4-A50E-C5C439E26955}"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Aviva PLC should emphasise cultural sensitivity, clear communication guidelines, and a diverse workplace. This will enable Germany's management office start. To address cultural challenges and create a pleasant cross-cultural workplace, regular feedback methods should be established.</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024546-8EFD-44A4-A50E-C5C439E26955}"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At Aviva PLC's management headquarters in Germany, new corporate communication methods will help international employees collaborate and understand each other. Bilingual resources, cross-cultural team meetings, technology-based translation tools, and spaces where individuals may freely communicate will help people from different cultures communicate, bridge cultural gaps, and succeed.</a:t>
            </a:r>
            <a:endParaRPr lang="en-US" dirty="0"/>
          </a:p>
        </p:txBody>
      </p:sp>
      <p:sp>
        <p:nvSpPr>
          <p:cNvPr id="4" name="Slide Number Placeholder 3"/>
          <p:cNvSpPr>
            <a:spLocks noGrp="1"/>
          </p:cNvSpPr>
          <p:nvPr>
            <p:ph type="sldNum" sz="quarter" idx="10"/>
          </p:nvPr>
        </p:nvSpPr>
        <p:spPr/>
        <p:txBody>
          <a:bodyPr/>
          <a:lstStyle/>
          <a:p>
            <a:fld id="{39024546-8EFD-44A4-A50E-C5C439E26955}"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Aviva PLC's success in Germany depends on how well they communicate and handle regional peculiarities. Cultural training, linguistic resources, and technology-based communication tools can assist people from diverse cultures work together and understand one other. Aviva must do this to succeed in Germany and achieve its long-term aims.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024546-8EFD-44A4-A50E-C5C439E26955}"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4/3/2024</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4/3/2024</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hyperlink" Target="https://www.aviva.com/about-us/" TargetMode="Externa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159565"/>
            <a:ext cx="8229600" cy="1828800"/>
          </a:xfrm>
        </p:spPr>
        <p:txBody>
          <a:bodyPr>
            <a:normAutofit/>
          </a:bodyPr>
          <a:lstStyle/>
          <a:p>
            <a:r>
              <a:rPr lang="en-GB" dirty="0"/>
              <a:t>Aviva</a:t>
            </a:r>
            <a:br>
              <a:rPr lang="en-GB" dirty="0"/>
            </a:br>
            <a:endParaRPr lang="en-US" dirty="0"/>
          </a:p>
        </p:txBody>
      </p:sp>
      <p:sp>
        <p:nvSpPr>
          <p:cNvPr id="3" name="Subtitle 2">
            <a:extLst>
              <a:ext uri="{FF2B5EF4-FFF2-40B4-BE49-F238E27FC236}">
                <a16:creationId xmlns:a16="http://schemas.microsoft.com/office/drawing/2014/main" id="{7DDC915B-1E73-D55F-F55A-A71D83A1EF1E}"/>
              </a:ext>
            </a:extLst>
          </p:cNvPr>
          <p:cNvSpPr>
            <a:spLocks noGrp="1"/>
          </p:cNvSpPr>
          <p:nvPr>
            <p:ph type="subTitle" idx="1"/>
          </p:nvPr>
        </p:nvSpPr>
        <p:spPr>
          <a:xfrm>
            <a:off x="1371600" y="2563191"/>
            <a:ext cx="6738730" cy="2521107"/>
          </a:xfrm>
        </p:spPr>
        <p:txBody>
          <a:bodyPr>
            <a:normAutofit fontScale="92500" lnSpcReduction="20000"/>
          </a:bodyPr>
          <a:lstStyle/>
          <a:p>
            <a:r>
              <a:rPr lang="en-GB" dirty="0"/>
              <a:t>Presentation</a:t>
            </a:r>
          </a:p>
          <a:p>
            <a:r>
              <a:rPr lang="en-GB" dirty="0"/>
              <a:t>INTERNATIONAL BUSINESS COMMUNICATION</a:t>
            </a:r>
          </a:p>
          <a:p>
            <a:r>
              <a:rPr lang="en-GB" dirty="0"/>
              <a:t>LCBB6001</a:t>
            </a:r>
          </a:p>
          <a:p>
            <a:r>
              <a:rPr lang="en-GB" dirty="0" err="1"/>
              <a:t>Studen</a:t>
            </a:r>
            <a:r>
              <a:rPr lang="en-GB" dirty="0"/>
              <a:t> </a:t>
            </a:r>
            <a:r>
              <a:rPr lang="en-GB" dirty="0" err="1"/>
              <a:t>name:Mihael</a:t>
            </a:r>
            <a:r>
              <a:rPr lang="en-GB" dirty="0"/>
              <a:t> </a:t>
            </a:r>
            <a:r>
              <a:rPr lang="en-GB" dirty="0" err="1"/>
              <a:t>Velikov</a:t>
            </a:r>
            <a:endParaRPr lang="en-GB" dirty="0"/>
          </a:p>
          <a:p>
            <a:r>
              <a:rPr lang="en-GB" dirty="0"/>
              <a:t>Lecturer name: </a:t>
            </a:r>
            <a:r>
              <a:rPr lang="en-GB" dirty="0" err="1"/>
              <a:t>Zainab</a:t>
            </a:r>
            <a:r>
              <a:rPr lang="en-GB" dirty="0"/>
              <a:t> Atta</a:t>
            </a:r>
          </a:p>
          <a:p>
            <a:endParaRPr lang="en-GB" dirty="0"/>
          </a:p>
          <a:p>
            <a:endParaRPr lang="en-US" dirty="0"/>
          </a:p>
        </p:txBody>
      </p:sp>
      <p:pic>
        <p:nvPicPr>
          <p:cNvPr id="13" name="Picture 12">
            <a:extLst>
              <a:ext uri="{FF2B5EF4-FFF2-40B4-BE49-F238E27FC236}">
                <a16:creationId xmlns:a16="http://schemas.microsoft.com/office/drawing/2014/main" id="{F3137156-C647-8D10-DBE8-0DA4DD0452BE}"/>
              </a:ext>
            </a:extLst>
          </p:cNvPr>
          <p:cNvPicPr>
            <a:picLocks noChangeAspect="1"/>
          </p:cNvPicPr>
          <p:nvPr/>
        </p:nvPicPr>
        <p:blipFill>
          <a:blip r:embed="rId2"/>
          <a:stretch>
            <a:fillRect/>
          </a:stretch>
        </p:blipFill>
        <p:spPr>
          <a:xfrm>
            <a:off x="121479" y="45278"/>
            <a:ext cx="3148960" cy="140362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a:xfrm>
            <a:off x="457200" y="1600200"/>
            <a:ext cx="5029200" cy="4648200"/>
          </a:xfrm>
        </p:spPr>
        <p:txBody>
          <a:bodyPr>
            <a:normAutofit fontScale="77500" lnSpcReduction="20000"/>
          </a:bodyPr>
          <a:lstStyle/>
          <a:p>
            <a:pPr lvl="0"/>
            <a:r>
              <a:rPr lang="en-GB" dirty="0"/>
              <a:t>To help Aviva PLC grow, they are looking at how the cultures of the UK and Germany are different.</a:t>
            </a:r>
            <a:endParaRPr lang="en-US" dirty="0"/>
          </a:p>
          <a:p>
            <a:pPr lvl="0"/>
            <a:r>
              <a:rPr lang="en-GB" dirty="0"/>
              <a:t>A look at the issues and problems that come up when you're trying to manage and talk to people from other countries.</a:t>
            </a:r>
            <a:endParaRPr lang="en-US" dirty="0"/>
          </a:p>
          <a:p>
            <a:pPr lvl="0"/>
            <a:r>
              <a:rPr lang="en-GB" dirty="0"/>
              <a:t>Providing recommendations and strategies for successful establishment in Germany.</a:t>
            </a:r>
            <a:endParaRPr lang="en-US" dirty="0"/>
          </a:p>
          <a:p>
            <a:r>
              <a:rPr lang="en-GB" dirty="0"/>
              <a:t>Highlighting key cultural aspects influencing business operations in a new market.</a:t>
            </a:r>
            <a:endParaRPr lang="en-US" dirty="0"/>
          </a:p>
        </p:txBody>
      </p:sp>
      <p:sp>
        <p:nvSpPr>
          <p:cNvPr id="31746" name="AutoShape 2" descr="media.licdn.com/dms/image/D4E0BAQFYarl9zEYLJg/com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47" name="Picture 3" descr="C:\Users\User\Downloads\26.03.24\KRJ-MAR-26032024-0236PM-CODE-Mihael 2\download.jpg"/>
          <p:cNvPicPr>
            <a:picLocks noChangeAspect="1" noChangeArrowheads="1"/>
          </p:cNvPicPr>
          <p:nvPr/>
        </p:nvPicPr>
        <p:blipFill>
          <a:blip r:embed="rId3"/>
          <a:srcRect/>
          <a:stretch>
            <a:fillRect/>
          </a:stretch>
        </p:blipFill>
        <p:spPr bwMode="auto">
          <a:xfrm>
            <a:off x="6781800" y="2438400"/>
            <a:ext cx="2133600" cy="1905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Aviva PLC</a:t>
            </a:r>
            <a:endParaRPr lang="en-US" dirty="0"/>
          </a:p>
        </p:txBody>
      </p:sp>
      <p:sp>
        <p:nvSpPr>
          <p:cNvPr id="3" name="Content Placeholder 2"/>
          <p:cNvSpPr>
            <a:spLocks noGrp="1"/>
          </p:cNvSpPr>
          <p:nvPr>
            <p:ph idx="1"/>
          </p:nvPr>
        </p:nvSpPr>
        <p:spPr>
          <a:xfrm>
            <a:off x="457200" y="1600200"/>
            <a:ext cx="5029200" cy="4343400"/>
          </a:xfrm>
        </p:spPr>
        <p:txBody>
          <a:bodyPr>
            <a:normAutofit fontScale="85000" lnSpcReduction="20000"/>
          </a:bodyPr>
          <a:lstStyle/>
          <a:p>
            <a:pPr lvl="0"/>
            <a:r>
              <a:rPr lang="en-GB" dirty="0"/>
              <a:t>Leading multinational insurance company with diverse product offerings.</a:t>
            </a:r>
            <a:endParaRPr lang="en-US" dirty="0"/>
          </a:p>
          <a:p>
            <a:pPr lvl="0"/>
            <a:r>
              <a:rPr lang="en-GB" dirty="0"/>
              <a:t>Operations span insurance, savings, investments, and asset management (Aviva Plc, 2024).</a:t>
            </a:r>
            <a:endParaRPr lang="en-US" dirty="0"/>
          </a:p>
          <a:p>
            <a:pPr lvl="0"/>
            <a:r>
              <a:rPr lang="en-GB" dirty="0"/>
              <a:t>Strong international presence across Europe, Asia, and North America.</a:t>
            </a:r>
            <a:endParaRPr lang="en-US" dirty="0"/>
          </a:p>
          <a:p>
            <a:pPr lvl="0"/>
            <a:r>
              <a:rPr lang="en-GB" dirty="0"/>
              <a:t>Focus on customer-centric solutions, innovation, and sustainable business practices (</a:t>
            </a:r>
            <a:r>
              <a:rPr lang="en-US" dirty="0" err="1"/>
              <a:t>Braslauskas</a:t>
            </a:r>
            <a:r>
              <a:rPr lang="en-US" dirty="0"/>
              <a:t>, 2020)</a:t>
            </a:r>
            <a:r>
              <a:rPr lang="en-GB" dirty="0"/>
              <a:t>.</a:t>
            </a:r>
            <a:endParaRPr lang="en-US" dirty="0"/>
          </a:p>
        </p:txBody>
      </p:sp>
      <p:pic>
        <p:nvPicPr>
          <p:cNvPr id="30721" name="Picture 1" descr="C:\Users\User\Downloads\26.03.24\KRJ-MAR-26032024-0236PM-CODE-Mihael 2\download (1).jpg"/>
          <p:cNvPicPr>
            <a:picLocks noChangeAspect="1" noChangeArrowheads="1"/>
          </p:cNvPicPr>
          <p:nvPr/>
        </p:nvPicPr>
        <p:blipFill>
          <a:blip r:embed="rId3"/>
          <a:srcRect/>
          <a:stretch>
            <a:fillRect/>
          </a:stretch>
        </p:blipFill>
        <p:spPr bwMode="auto">
          <a:xfrm>
            <a:off x="5715000" y="1752600"/>
            <a:ext cx="3200400" cy="46672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 of Expansion</a:t>
            </a:r>
            <a:endParaRPr lang="en-US" dirty="0"/>
          </a:p>
        </p:txBody>
      </p:sp>
      <p:sp>
        <p:nvSpPr>
          <p:cNvPr id="3" name="Content Placeholder 2"/>
          <p:cNvSpPr>
            <a:spLocks noGrp="1"/>
          </p:cNvSpPr>
          <p:nvPr>
            <p:ph idx="1"/>
          </p:nvPr>
        </p:nvSpPr>
        <p:spPr>
          <a:xfrm>
            <a:off x="457200" y="1600200"/>
            <a:ext cx="8305800" cy="3048000"/>
          </a:xfrm>
        </p:spPr>
        <p:txBody>
          <a:bodyPr>
            <a:normAutofit fontScale="92500" lnSpcReduction="20000"/>
          </a:bodyPr>
          <a:lstStyle/>
          <a:p>
            <a:pPr lvl="0"/>
            <a:r>
              <a:rPr lang="en-GB" dirty="0"/>
              <a:t>Strengthen presence in the European market through a strategic management office.</a:t>
            </a:r>
            <a:endParaRPr lang="en-US" dirty="0"/>
          </a:p>
          <a:p>
            <a:pPr lvl="0"/>
            <a:r>
              <a:rPr lang="en-GB" dirty="0"/>
              <a:t>Enhance operational efficiency and coordination for European operations (</a:t>
            </a:r>
            <a:r>
              <a:rPr lang="en-US" dirty="0" err="1"/>
              <a:t>Braslauskas</a:t>
            </a:r>
            <a:r>
              <a:rPr lang="en-US" dirty="0"/>
              <a:t>, 2021)</a:t>
            </a:r>
            <a:r>
              <a:rPr lang="en-GB" dirty="0"/>
              <a:t>.</a:t>
            </a:r>
            <a:endParaRPr lang="en-US" dirty="0"/>
          </a:p>
          <a:p>
            <a:pPr lvl="0"/>
            <a:r>
              <a:rPr lang="en-GB" dirty="0"/>
              <a:t>Facilitate closer collaboration with EU regulatory bodies and stakeholders (</a:t>
            </a:r>
            <a:r>
              <a:rPr lang="en-US" dirty="0"/>
              <a:t>Aviva Plc, 2024)</a:t>
            </a:r>
            <a:r>
              <a:rPr lang="en-GB" dirty="0"/>
              <a:t>.</a:t>
            </a:r>
            <a:endParaRPr lang="en-US" dirty="0"/>
          </a:p>
          <a:p>
            <a:r>
              <a:rPr lang="en-GB" dirty="0"/>
              <a:t>Leverage Germany's economic stability and business-friendly environment for growth</a:t>
            </a:r>
            <a:endParaRPr lang="en-US" dirty="0"/>
          </a:p>
        </p:txBody>
      </p:sp>
      <p:pic>
        <p:nvPicPr>
          <p:cNvPr id="29697" name="Picture 1" descr="C:\Users\User\Downloads\26.03.24\KRJ-MAR-26032024-0236PM-CODE-Mihael 2\download (2).jpg"/>
          <p:cNvPicPr>
            <a:picLocks noChangeAspect="1" noChangeArrowheads="1"/>
          </p:cNvPicPr>
          <p:nvPr/>
        </p:nvPicPr>
        <p:blipFill>
          <a:blip r:embed="rId3"/>
          <a:srcRect/>
          <a:stretch>
            <a:fillRect/>
          </a:stretch>
        </p:blipFill>
        <p:spPr bwMode="auto">
          <a:xfrm>
            <a:off x="3886200" y="4953000"/>
            <a:ext cx="4876800" cy="1600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Dimensions Theory</a:t>
            </a:r>
            <a:endParaRPr lang="en-US" dirty="0"/>
          </a:p>
        </p:txBody>
      </p:sp>
      <p:sp>
        <p:nvSpPr>
          <p:cNvPr id="3" name="Content Placeholder 2"/>
          <p:cNvSpPr>
            <a:spLocks noGrp="1"/>
          </p:cNvSpPr>
          <p:nvPr>
            <p:ph idx="1"/>
          </p:nvPr>
        </p:nvSpPr>
        <p:spPr>
          <a:xfrm>
            <a:off x="457200" y="1600200"/>
            <a:ext cx="3962400" cy="4724400"/>
          </a:xfrm>
        </p:spPr>
        <p:txBody>
          <a:bodyPr>
            <a:normAutofit fontScale="62500" lnSpcReduction="20000"/>
          </a:bodyPr>
          <a:lstStyle/>
          <a:p>
            <a:pPr lvl="0"/>
            <a:r>
              <a:rPr lang="en-GB" dirty="0" err="1"/>
              <a:t>Hofstede's</a:t>
            </a:r>
            <a:r>
              <a:rPr lang="en-GB" dirty="0"/>
              <a:t> model explains how culture affects speech, behaviour, and thought. It helps internationals get to know one other and establish arrangements that work (</a:t>
            </a:r>
            <a:r>
              <a:rPr lang="en-US" dirty="0" err="1"/>
              <a:t>Klyukanov</a:t>
            </a:r>
            <a:r>
              <a:rPr lang="en-US" dirty="0"/>
              <a:t>, 2020)</a:t>
            </a:r>
            <a:r>
              <a:rPr lang="en-GB" dirty="0"/>
              <a:t>.</a:t>
            </a:r>
            <a:endParaRPr lang="en-US" dirty="0"/>
          </a:p>
          <a:p>
            <a:pPr lvl="0"/>
            <a:r>
              <a:rPr lang="en-GB" dirty="0"/>
              <a:t>Exploration of dimensions such as power distance, individualism vs. collectivism, etc.</a:t>
            </a:r>
            <a:endParaRPr lang="en-US" dirty="0"/>
          </a:p>
          <a:p>
            <a:pPr lvl="0"/>
            <a:r>
              <a:rPr lang="en-GB" dirty="0"/>
              <a:t>Relevance of cultural dimensions theory in understanding cross-cultural </a:t>
            </a:r>
            <a:r>
              <a:rPr lang="en-GB" dirty="0" err="1"/>
              <a:t>behaviors</a:t>
            </a:r>
            <a:r>
              <a:rPr lang="en-GB" dirty="0"/>
              <a:t> (</a:t>
            </a:r>
            <a:r>
              <a:rPr lang="en-US" dirty="0" err="1"/>
              <a:t>Tuleja</a:t>
            </a:r>
            <a:r>
              <a:rPr lang="en-US" dirty="0"/>
              <a:t>, 2021)</a:t>
            </a:r>
            <a:r>
              <a:rPr lang="en-GB" dirty="0"/>
              <a:t>.</a:t>
            </a:r>
            <a:endParaRPr lang="en-US" dirty="0"/>
          </a:p>
          <a:p>
            <a:r>
              <a:rPr lang="en-GB" dirty="0"/>
              <a:t>Importance of applying theory for effective intercultural communication strategies</a:t>
            </a:r>
            <a:endParaRPr lang="en-US" dirty="0"/>
          </a:p>
        </p:txBody>
      </p:sp>
      <p:pic>
        <p:nvPicPr>
          <p:cNvPr id="28673" name="Picture 1" descr="C:\Users\User\Downloads\26.03.24\KRJ-MAR-26032024-0236PM-CODE-Mihael 2\download (3).jpg"/>
          <p:cNvPicPr>
            <a:picLocks noChangeAspect="1" noChangeArrowheads="1"/>
          </p:cNvPicPr>
          <p:nvPr/>
        </p:nvPicPr>
        <p:blipFill>
          <a:blip r:embed="rId3"/>
          <a:srcRect/>
          <a:stretch>
            <a:fillRect/>
          </a:stretch>
        </p:blipFill>
        <p:spPr bwMode="auto">
          <a:xfrm>
            <a:off x="5181600" y="1676400"/>
            <a:ext cx="3657600" cy="40957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Cultural Differences: UK vs. Germany</a:t>
            </a:r>
            <a:endParaRPr lang="en-US" dirty="0"/>
          </a:p>
        </p:txBody>
      </p:sp>
      <p:sp>
        <p:nvSpPr>
          <p:cNvPr id="3" name="Content Placeholder 2"/>
          <p:cNvSpPr>
            <a:spLocks noGrp="1"/>
          </p:cNvSpPr>
          <p:nvPr>
            <p:ph idx="1"/>
          </p:nvPr>
        </p:nvSpPr>
        <p:spPr>
          <a:xfrm>
            <a:off x="4114800" y="1600200"/>
            <a:ext cx="4572000" cy="4709160"/>
          </a:xfrm>
        </p:spPr>
        <p:txBody>
          <a:bodyPr>
            <a:normAutofit fontScale="70000" lnSpcReduction="20000"/>
          </a:bodyPr>
          <a:lstStyle/>
          <a:p>
            <a:pPr lvl="0"/>
            <a:r>
              <a:rPr lang="en-GB" dirty="0"/>
              <a:t>Cultural variations affect communication, decision-making, and work. Different ways of perceiving, managing, and using these differences might lead to misunderstandings, disputes, or beneficial cooperation (</a:t>
            </a:r>
            <a:r>
              <a:rPr lang="en-US" dirty="0" err="1"/>
              <a:t>Ozlem</a:t>
            </a:r>
            <a:r>
              <a:rPr lang="en-US" dirty="0"/>
              <a:t>, 2020)</a:t>
            </a:r>
            <a:r>
              <a:rPr lang="en-GB" dirty="0"/>
              <a:t>.</a:t>
            </a:r>
            <a:endParaRPr lang="en-US" dirty="0"/>
          </a:p>
          <a:p>
            <a:pPr lvl="0"/>
            <a:r>
              <a:rPr lang="en-GB" dirty="0"/>
              <a:t>Everyone speaks English in the UK, but mostly German. UK residents differ greatly from Germans.</a:t>
            </a:r>
            <a:endParaRPr lang="en-US" dirty="0"/>
          </a:p>
          <a:p>
            <a:pPr lvl="0"/>
            <a:r>
              <a:rPr lang="en-GB" dirty="0"/>
              <a:t>UK social structures are less hierarchical than German ones.</a:t>
            </a:r>
            <a:endParaRPr lang="en-US" dirty="0"/>
          </a:p>
          <a:p>
            <a:r>
              <a:rPr lang="en-GB" dirty="0"/>
              <a:t>Germany has numerous religions, but the UK is secular.</a:t>
            </a:r>
            <a:endParaRPr lang="en-US" dirty="0"/>
          </a:p>
        </p:txBody>
      </p:sp>
      <p:pic>
        <p:nvPicPr>
          <p:cNvPr id="25603" name="Picture 3" descr="C:\Users\User\Downloads\26.03.24\KRJ-MAR-26032024-0236PM-CODE-Mihael 2\images.png"/>
          <p:cNvPicPr>
            <a:picLocks noChangeAspect="1" noChangeArrowheads="1"/>
          </p:cNvPicPr>
          <p:nvPr/>
        </p:nvPicPr>
        <p:blipFill>
          <a:blip r:embed="rId3"/>
          <a:srcRect/>
          <a:stretch>
            <a:fillRect/>
          </a:stretch>
        </p:blipFill>
        <p:spPr bwMode="auto">
          <a:xfrm>
            <a:off x="381000" y="2514600"/>
            <a:ext cx="3314700" cy="29718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Language and Communication</a:t>
            </a:r>
            <a:endParaRPr lang="en-US" dirty="0"/>
          </a:p>
        </p:txBody>
      </p:sp>
      <p:sp>
        <p:nvSpPr>
          <p:cNvPr id="3" name="Content Placeholder 2"/>
          <p:cNvSpPr>
            <a:spLocks noGrp="1"/>
          </p:cNvSpPr>
          <p:nvPr>
            <p:ph idx="1"/>
          </p:nvPr>
        </p:nvSpPr>
        <p:spPr>
          <a:xfrm>
            <a:off x="457200" y="4038600"/>
            <a:ext cx="7772400" cy="2270760"/>
          </a:xfrm>
        </p:spPr>
        <p:txBody>
          <a:bodyPr>
            <a:normAutofit fontScale="62500" lnSpcReduction="20000"/>
          </a:bodyPr>
          <a:lstStyle/>
          <a:p>
            <a:pPr lvl="0"/>
            <a:r>
              <a:rPr lang="en-GB" dirty="0"/>
              <a:t>Challenges posed by language barriers in cross-cultural communication.</a:t>
            </a:r>
            <a:endParaRPr lang="en-US" dirty="0"/>
          </a:p>
          <a:p>
            <a:pPr lvl="0"/>
            <a:r>
              <a:rPr lang="en-GB" dirty="0"/>
              <a:t>Varied communication styles can lead to misunderstandings or effective collaboration, depending on how they are navigated and adapted (</a:t>
            </a:r>
            <a:r>
              <a:rPr lang="en-US" dirty="0" err="1"/>
              <a:t>Verluyten</a:t>
            </a:r>
            <a:r>
              <a:rPr lang="en-US" dirty="0"/>
              <a:t>, 2020)</a:t>
            </a:r>
            <a:r>
              <a:rPr lang="en-GB" dirty="0"/>
              <a:t>. </a:t>
            </a:r>
            <a:endParaRPr lang="en-US" dirty="0"/>
          </a:p>
          <a:p>
            <a:pPr lvl="0"/>
            <a:r>
              <a:rPr lang="en-GB" dirty="0"/>
              <a:t>Differences in formal vs. informal language usage impact business interactions.</a:t>
            </a:r>
            <a:endParaRPr lang="en-US" dirty="0"/>
          </a:p>
          <a:p>
            <a:r>
              <a:rPr lang="en-GB" dirty="0"/>
              <a:t>Emphasize the importance of language proficiency for effective and clear communication</a:t>
            </a:r>
            <a:endParaRPr lang="en-US" dirty="0"/>
          </a:p>
        </p:txBody>
      </p:sp>
      <p:pic>
        <p:nvPicPr>
          <p:cNvPr id="24578" name="Picture 2" descr="C:\Users\User\Downloads\26.03.24\KRJ-MAR-26032024-0236PM-CODE-Mihael 2\download (5).jpg"/>
          <p:cNvPicPr>
            <a:picLocks noChangeAspect="1" noChangeArrowheads="1"/>
          </p:cNvPicPr>
          <p:nvPr/>
        </p:nvPicPr>
        <p:blipFill>
          <a:blip r:embed="rId3"/>
          <a:srcRect/>
          <a:stretch>
            <a:fillRect/>
          </a:stretch>
        </p:blipFill>
        <p:spPr bwMode="auto">
          <a:xfrm>
            <a:off x="609600" y="1524000"/>
            <a:ext cx="7924800" cy="22098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Social Structures and Hierarchies</a:t>
            </a:r>
            <a:endParaRPr lang="en-US" dirty="0"/>
          </a:p>
        </p:txBody>
      </p:sp>
      <p:sp>
        <p:nvSpPr>
          <p:cNvPr id="3" name="Content Placeholder 2"/>
          <p:cNvSpPr>
            <a:spLocks noGrp="1"/>
          </p:cNvSpPr>
          <p:nvPr>
            <p:ph idx="1"/>
          </p:nvPr>
        </p:nvSpPr>
        <p:spPr>
          <a:xfrm>
            <a:off x="457200" y="1600200"/>
            <a:ext cx="4191000" cy="4709160"/>
          </a:xfrm>
        </p:spPr>
        <p:txBody>
          <a:bodyPr>
            <a:normAutofit fontScale="62500" lnSpcReduction="20000"/>
          </a:bodyPr>
          <a:lstStyle/>
          <a:p>
            <a:pPr lvl="0"/>
            <a:r>
              <a:rPr lang="en-GB" dirty="0"/>
              <a:t>Differences in social hierarchies and norms between the UK and Germany.</a:t>
            </a:r>
            <a:endParaRPr lang="en-US" dirty="0"/>
          </a:p>
          <a:p>
            <a:pPr lvl="0"/>
            <a:r>
              <a:rPr lang="en-GB" dirty="0"/>
              <a:t>Importance of understanding hierarchical relationships in German business settings.</a:t>
            </a:r>
            <a:endParaRPr lang="en-US" dirty="0"/>
          </a:p>
          <a:p>
            <a:pPr lvl="0"/>
            <a:r>
              <a:rPr lang="en-GB" dirty="0"/>
              <a:t>How people talk to each other, how decisions are made, and how power works in groups are all affected by social structures and orders (</a:t>
            </a:r>
            <a:r>
              <a:rPr lang="en-US" dirty="0" err="1"/>
              <a:t>Adanlawo</a:t>
            </a:r>
            <a:r>
              <a:rPr lang="en-US" dirty="0"/>
              <a:t> et al. 2021)</a:t>
            </a:r>
            <a:r>
              <a:rPr lang="en-GB" dirty="0"/>
              <a:t>. </a:t>
            </a:r>
            <a:endParaRPr lang="en-US" dirty="0"/>
          </a:p>
          <a:p>
            <a:pPr lvl="0"/>
            <a:r>
              <a:rPr lang="en-GB" dirty="0"/>
              <a:t>This changes how people in the company work together, how well leaders do their jobs, and how the whole place feels.</a:t>
            </a:r>
            <a:endParaRPr lang="en-US" dirty="0"/>
          </a:p>
          <a:p>
            <a:pPr lvl="0"/>
            <a:r>
              <a:rPr lang="en-GB" dirty="0"/>
              <a:t>In what ways do social systems change the way people work and make choices? (</a:t>
            </a:r>
            <a:r>
              <a:rPr lang="en-US" dirty="0"/>
              <a:t>Wang, 2020)</a:t>
            </a:r>
          </a:p>
        </p:txBody>
      </p:sp>
      <p:pic>
        <p:nvPicPr>
          <p:cNvPr id="23553" name="Picture 1" descr="C:\Users\User\Downloads\26.03.24\KRJ-MAR-26032024-0236PM-CODE-Mihael 2\images (1).png"/>
          <p:cNvPicPr>
            <a:picLocks noChangeAspect="1" noChangeArrowheads="1"/>
          </p:cNvPicPr>
          <p:nvPr/>
        </p:nvPicPr>
        <p:blipFill>
          <a:blip r:embed="rId3"/>
          <a:srcRect/>
          <a:stretch>
            <a:fillRect/>
          </a:stretch>
        </p:blipFill>
        <p:spPr bwMode="auto">
          <a:xfrm>
            <a:off x="5181600" y="2362200"/>
            <a:ext cx="3276600" cy="3429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Work </a:t>
            </a:r>
            <a:r>
              <a:rPr lang="en-GB" dirty="0" err="1"/>
              <a:t>Ethc</a:t>
            </a:r>
            <a:r>
              <a:rPr lang="en-GB" dirty="0"/>
              <a:t> and Time Management</a:t>
            </a:r>
            <a:endParaRPr lang="en-US" dirty="0"/>
          </a:p>
        </p:txBody>
      </p:sp>
      <p:sp>
        <p:nvSpPr>
          <p:cNvPr id="3" name="Content Placeholder 2"/>
          <p:cNvSpPr>
            <a:spLocks noGrp="1"/>
          </p:cNvSpPr>
          <p:nvPr>
            <p:ph idx="1"/>
          </p:nvPr>
        </p:nvSpPr>
        <p:spPr/>
        <p:txBody>
          <a:bodyPr>
            <a:normAutofit lnSpcReduction="10000"/>
          </a:bodyPr>
          <a:lstStyle/>
          <a:p>
            <a:pPr lvl="0"/>
            <a:r>
              <a:rPr lang="en-GB" dirty="0"/>
              <a:t>The UK and Germany have different ways of keeping track of time, being on time, and how they act at work.</a:t>
            </a:r>
            <a:endParaRPr lang="en-US" dirty="0"/>
          </a:p>
          <a:p>
            <a:pPr lvl="0"/>
            <a:r>
              <a:rPr lang="en-GB" dirty="0"/>
              <a:t>Perception of work-life balance and dedication to work differ between the two cultures (</a:t>
            </a:r>
            <a:r>
              <a:rPr lang="en-US" dirty="0" err="1"/>
              <a:t>Bolten</a:t>
            </a:r>
            <a:r>
              <a:rPr lang="en-US" dirty="0"/>
              <a:t>, 2020)</a:t>
            </a:r>
            <a:r>
              <a:rPr lang="en-GB" dirty="0"/>
              <a:t>.</a:t>
            </a:r>
            <a:endParaRPr lang="en-US" dirty="0"/>
          </a:p>
          <a:p>
            <a:pPr lvl="0"/>
            <a:r>
              <a:rPr lang="en-GB" dirty="0"/>
              <a:t>Attitudes towards punctuality and meeting deadlines vary based on cultural norms.</a:t>
            </a:r>
            <a:endParaRPr lang="en-US" dirty="0"/>
          </a:p>
          <a:p>
            <a:pPr lvl="0"/>
            <a:r>
              <a:rPr lang="en-GB" dirty="0"/>
              <a:t>Time management matrix contrasts UK and German perspectives on prioritizing tasks and schedules (</a:t>
            </a:r>
            <a:r>
              <a:rPr lang="en-US" dirty="0" err="1"/>
              <a:t>Chaika</a:t>
            </a:r>
            <a:r>
              <a:rPr lang="en-US" dirty="0"/>
              <a:t>, 2020)</a:t>
            </a:r>
            <a:r>
              <a:rPr lang="en-GB" dirty="0"/>
              <a:t>.</a:t>
            </a:r>
            <a:endParaRPr lang="en-US" dirty="0"/>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Decision-Making and Conflict Resolution</a:t>
            </a:r>
            <a:endParaRPr lang="en-US" dirty="0"/>
          </a:p>
        </p:txBody>
      </p:sp>
      <p:sp>
        <p:nvSpPr>
          <p:cNvPr id="3" name="Content Placeholder 2"/>
          <p:cNvSpPr>
            <a:spLocks noGrp="1"/>
          </p:cNvSpPr>
          <p:nvPr>
            <p:ph idx="1"/>
          </p:nvPr>
        </p:nvSpPr>
        <p:spPr/>
        <p:txBody>
          <a:bodyPr/>
          <a:lstStyle/>
          <a:p>
            <a:pPr lvl="0"/>
            <a:r>
              <a:rPr lang="en-GB" dirty="0"/>
              <a:t>Contrast in decision-making styles: consensus-driven in the UK, hierarchical in Germany.</a:t>
            </a:r>
            <a:endParaRPr lang="en-US" dirty="0"/>
          </a:p>
          <a:p>
            <a:pPr lvl="0"/>
            <a:r>
              <a:rPr lang="en-GB" dirty="0"/>
              <a:t>Handling conflicts: UK emphasizes open discussion, while Germany values structured resolution (</a:t>
            </a:r>
            <a:r>
              <a:rPr lang="en-US" dirty="0"/>
              <a:t>Wang et al. 2020)</a:t>
            </a:r>
            <a:r>
              <a:rPr lang="en-GB" dirty="0"/>
              <a:t>. </a:t>
            </a:r>
            <a:endParaRPr lang="en-US" dirty="0"/>
          </a:p>
          <a:p>
            <a:pPr lvl="0"/>
            <a:r>
              <a:rPr lang="en-GB" dirty="0"/>
              <a:t>Differences in communication styles impact conflict resolution strategies.</a:t>
            </a:r>
            <a:endParaRPr lang="en-US" dirty="0"/>
          </a:p>
          <a:p>
            <a:r>
              <a:rPr lang="en-GB" dirty="0"/>
              <a:t>Decision-making flowchart illustrates cultural influences on decision processes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Intercultural Communication Strategies</a:t>
            </a:r>
            <a:endParaRPr lang="en-US" dirty="0"/>
          </a:p>
        </p:txBody>
      </p:sp>
      <p:sp>
        <p:nvSpPr>
          <p:cNvPr id="3" name="Content Placeholder 2"/>
          <p:cNvSpPr>
            <a:spLocks noGrp="1"/>
          </p:cNvSpPr>
          <p:nvPr>
            <p:ph idx="1"/>
          </p:nvPr>
        </p:nvSpPr>
        <p:spPr/>
        <p:txBody>
          <a:bodyPr>
            <a:normAutofit fontScale="92500"/>
          </a:bodyPr>
          <a:lstStyle/>
          <a:p>
            <a:pPr lvl="0"/>
            <a:r>
              <a:rPr lang="en-GB" dirty="0"/>
              <a:t>Utilize high-context vs. low-context communication theory to understand cultural nuances.</a:t>
            </a:r>
            <a:endParaRPr lang="en-US" dirty="0"/>
          </a:p>
          <a:p>
            <a:pPr lvl="0"/>
            <a:r>
              <a:rPr lang="en-GB" dirty="0"/>
              <a:t>Adapt communication styles based on cultural preferences for directness and context (</a:t>
            </a:r>
            <a:r>
              <a:rPr lang="en-US" dirty="0" err="1"/>
              <a:t>Adanlawo</a:t>
            </a:r>
            <a:r>
              <a:rPr lang="en-US" dirty="0"/>
              <a:t> et al. 2021)</a:t>
            </a:r>
            <a:r>
              <a:rPr lang="en-GB" dirty="0"/>
              <a:t>.</a:t>
            </a:r>
            <a:endParaRPr lang="en-US" dirty="0"/>
          </a:p>
          <a:p>
            <a:pPr lvl="0"/>
            <a:r>
              <a:rPr lang="en-GB" dirty="0"/>
              <a:t>Emphasize clarity and context in communication to bridge cultural differences effectively.</a:t>
            </a:r>
            <a:endParaRPr lang="en-US" dirty="0"/>
          </a:p>
          <a:p>
            <a:pPr lvl="0"/>
            <a:r>
              <a:rPr lang="en-GB" dirty="0"/>
              <a:t>Implement strategies for cross-cultural understanding and effective communication channels.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endParaRPr lang="en-US" dirty="0"/>
          </a:p>
        </p:txBody>
      </p:sp>
      <p:sp>
        <p:nvSpPr>
          <p:cNvPr id="3" name="Content Placeholder 2"/>
          <p:cNvSpPr>
            <a:spLocks noGrp="1"/>
          </p:cNvSpPr>
          <p:nvPr>
            <p:ph idx="1"/>
          </p:nvPr>
        </p:nvSpPr>
        <p:spPr>
          <a:xfrm>
            <a:off x="457200" y="1600200"/>
            <a:ext cx="4800600" cy="4648200"/>
          </a:xfrm>
        </p:spPr>
        <p:txBody>
          <a:bodyPr>
            <a:normAutofit fontScale="77500" lnSpcReduction="20000"/>
          </a:bodyPr>
          <a:lstStyle/>
          <a:p>
            <a:pPr lvl="0"/>
            <a:r>
              <a:rPr lang="en-GB" dirty="0"/>
              <a:t>People who work for you should learn how to do business in Germany by being sensitive to other cultures.</a:t>
            </a:r>
            <a:endParaRPr lang="en-US" dirty="0"/>
          </a:p>
          <a:p>
            <a:pPr lvl="0"/>
            <a:r>
              <a:rPr lang="en-GB" dirty="0"/>
              <a:t>Lay out clear rules for how to talk that will work for both English and German.</a:t>
            </a:r>
            <a:endParaRPr lang="en-US" dirty="0"/>
          </a:p>
          <a:p>
            <a:pPr lvl="0"/>
            <a:r>
              <a:rPr lang="en-GB" dirty="0"/>
              <a:t>Support a global workplace that values differences and wants people from all over the world to work together (</a:t>
            </a:r>
            <a:r>
              <a:rPr lang="en-US" dirty="0" err="1"/>
              <a:t>Bolten</a:t>
            </a:r>
            <a:r>
              <a:rPr lang="en-US" dirty="0"/>
              <a:t>, 2020)</a:t>
            </a:r>
            <a:r>
              <a:rPr lang="en-GB" dirty="0"/>
              <a:t>.</a:t>
            </a:r>
            <a:endParaRPr lang="en-US" dirty="0"/>
          </a:p>
          <a:p>
            <a:pPr lvl="0"/>
            <a:r>
              <a:rPr lang="en-GB" dirty="0"/>
              <a:t>Set up regular ways for people to tell you what they think so you can quickly and directly deal with cultural issues.</a:t>
            </a:r>
            <a:endParaRPr lang="en-US" dirty="0"/>
          </a:p>
        </p:txBody>
      </p:sp>
      <p:pic>
        <p:nvPicPr>
          <p:cNvPr id="11265" name="Picture 1" descr="C:\Users\User\Downloads\26.03.24\KRJ-MAR-26032024-0236PM-CODE-Mihael 2\download (7).jpg"/>
          <p:cNvPicPr>
            <a:picLocks noChangeAspect="1" noChangeArrowheads="1"/>
          </p:cNvPicPr>
          <p:nvPr/>
        </p:nvPicPr>
        <p:blipFill>
          <a:blip r:embed="rId3"/>
          <a:srcRect/>
          <a:stretch>
            <a:fillRect/>
          </a:stretch>
        </p:blipFill>
        <p:spPr bwMode="auto">
          <a:xfrm>
            <a:off x="5638800" y="2057400"/>
            <a:ext cx="2895600" cy="28194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Business Communication Solutions</a:t>
            </a:r>
            <a:endParaRPr lang="en-US" dirty="0"/>
          </a:p>
        </p:txBody>
      </p:sp>
      <p:sp>
        <p:nvSpPr>
          <p:cNvPr id="3" name="Content Placeholder 2"/>
          <p:cNvSpPr>
            <a:spLocks noGrp="1"/>
          </p:cNvSpPr>
          <p:nvPr>
            <p:ph idx="1"/>
          </p:nvPr>
        </p:nvSpPr>
        <p:spPr>
          <a:xfrm>
            <a:off x="457200" y="1600200"/>
            <a:ext cx="5334000" cy="4709160"/>
          </a:xfrm>
        </p:spPr>
        <p:txBody>
          <a:bodyPr>
            <a:normAutofit fontScale="77500" lnSpcReduction="20000"/>
          </a:bodyPr>
          <a:lstStyle/>
          <a:p>
            <a:pPr lvl="0"/>
            <a:r>
              <a:rPr lang="en-GB" dirty="0"/>
              <a:t>Tools for bilingual contact need to be set up so that people from different cultures can talk to each other.</a:t>
            </a:r>
            <a:endParaRPr lang="en-US" dirty="0"/>
          </a:p>
          <a:p>
            <a:pPr lvl="0"/>
            <a:r>
              <a:rPr lang="en-GB" dirty="0"/>
              <a:t>needed to talk to people from other cultures on a daily basis so that they can work together and understand each other better.</a:t>
            </a:r>
            <a:endParaRPr lang="en-US" dirty="0"/>
          </a:p>
          <a:p>
            <a:pPr lvl="0"/>
            <a:r>
              <a:rPr lang="en-GB" dirty="0"/>
              <a:t>Need to use technology that can translate and help people talk to each other in more than one language in real time (</a:t>
            </a:r>
            <a:r>
              <a:rPr lang="en-US" dirty="0" err="1"/>
              <a:t>Chaika</a:t>
            </a:r>
            <a:r>
              <a:rPr lang="en-US" dirty="0"/>
              <a:t>, 2020)</a:t>
            </a:r>
            <a:r>
              <a:rPr lang="en-GB" dirty="0"/>
              <a:t>.</a:t>
            </a:r>
            <a:endParaRPr lang="en-US" dirty="0"/>
          </a:p>
          <a:p>
            <a:r>
              <a:rPr lang="en-GB" dirty="0"/>
              <a:t>We need to encourage open dialogue and feedback methods to solve communication issues and make people more aware of other cultures.</a:t>
            </a:r>
            <a:endParaRPr lang="en-US" dirty="0"/>
          </a:p>
        </p:txBody>
      </p:sp>
      <p:sp>
        <p:nvSpPr>
          <p:cNvPr id="10242" name="AutoShape 2" descr="Business Communication Solution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4" name="AutoShape 4" descr="Business Communication Solution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45" name="Picture 5" descr="C:\Users\User\Downloads\26.03.24\KRJ-MAR-26032024-0236PM-CODE-Mihael 2\download (6).jpg"/>
          <p:cNvPicPr>
            <a:picLocks noChangeAspect="1" noChangeArrowheads="1"/>
          </p:cNvPicPr>
          <p:nvPr/>
        </p:nvPicPr>
        <p:blipFill>
          <a:blip r:embed="rId3"/>
          <a:srcRect/>
          <a:stretch>
            <a:fillRect/>
          </a:stretch>
        </p:blipFill>
        <p:spPr bwMode="auto">
          <a:xfrm>
            <a:off x="5943600" y="2514600"/>
            <a:ext cx="2619375" cy="28194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US" dirty="0"/>
          </a:p>
        </p:txBody>
      </p:sp>
      <p:sp>
        <p:nvSpPr>
          <p:cNvPr id="3" name="Content Placeholder 2"/>
          <p:cNvSpPr>
            <a:spLocks noGrp="1"/>
          </p:cNvSpPr>
          <p:nvPr>
            <p:ph idx="1"/>
          </p:nvPr>
        </p:nvSpPr>
        <p:spPr/>
        <p:txBody>
          <a:bodyPr>
            <a:normAutofit lnSpcReduction="10000"/>
          </a:bodyPr>
          <a:lstStyle/>
          <a:p>
            <a:pPr lvl="0"/>
            <a:r>
              <a:rPr lang="en-GB" dirty="0"/>
              <a:t>Aviva PLC must overcome cultural gaps and communicate clearly as it expands into Germany.</a:t>
            </a:r>
            <a:endParaRPr lang="en-US" dirty="0"/>
          </a:p>
          <a:p>
            <a:pPr lvl="0"/>
            <a:r>
              <a:rPr lang="en-GB" dirty="0"/>
              <a:t>Success requires understanding various cultures, speaking fluently, and working in a multicultural workplace.</a:t>
            </a:r>
            <a:endParaRPr lang="en-US" dirty="0"/>
          </a:p>
          <a:p>
            <a:pPr lvl="0"/>
            <a:r>
              <a:rPr lang="en-GB" dirty="0"/>
              <a:t>Cultural training, bilingual tools, and tech-based communication are some options.</a:t>
            </a:r>
            <a:endParaRPr lang="en-US" dirty="0"/>
          </a:p>
          <a:p>
            <a:r>
              <a:rPr lang="en-GB" dirty="0"/>
              <a:t>Open and honest communication and teamwork help foreigners understand each other and operate things smoothly</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 Session</a:t>
            </a:r>
            <a:endParaRPr lang="en-US" dirty="0"/>
          </a:p>
        </p:txBody>
      </p:sp>
      <p:sp>
        <p:nvSpPr>
          <p:cNvPr id="3" name="Content Placeholder 2"/>
          <p:cNvSpPr>
            <a:spLocks noGrp="1"/>
          </p:cNvSpPr>
          <p:nvPr>
            <p:ph idx="1"/>
          </p:nvPr>
        </p:nvSpPr>
        <p:spPr/>
        <p:txBody>
          <a:bodyPr>
            <a:normAutofit fontScale="70000" lnSpcReduction="20000"/>
          </a:bodyPr>
          <a:lstStyle/>
          <a:p>
            <a:pPr lvl="0"/>
            <a:r>
              <a:rPr lang="en-GB" dirty="0"/>
              <a:t>Can Aviva PLC help Germans and Brits work together and understand one other's cultures?</a:t>
            </a:r>
            <a:endParaRPr lang="en-US" dirty="0"/>
          </a:p>
          <a:p>
            <a:pPr lvl="0"/>
            <a:r>
              <a:rPr lang="en-GB" dirty="0"/>
              <a:t>What is being done to help people from other nations communicate and support those who have problems speaking?</a:t>
            </a:r>
            <a:endParaRPr lang="en-US" dirty="0"/>
          </a:p>
          <a:p>
            <a:pPr lvl="0"/>
            <a:r>
              <a:rPr lang="en-GB" dirty="0"/>
              <a:t>Please describe the German management office's staff cultural training initiatives.</a:t>
            </a:r>
            <a:endParaRPr lang="en-US" dirty="0"/>
          </a:p>
          <a:p>
            <a:pPr lvl="0"/>
            <a:r>
              <a:rPr lang="en-GB" dirty="0"/>
              <a:t>How will Aviva PLC adjust its business strategy to German client tastes and behaviours?</a:t>
            </a:r>
            <a:endParaRPr lang="en-US" dirty="0"/>
          </a:p>
          <a:p>
            <a:pPr lvl="0"/>
            <a:r>
              <a:rPr lang="en-GB" dirty="0"/>
              <a:t>How will technology aid company-wide cross-cultural communication?</a:t>
            </a:r>
            <a:endParaRPr lang="en-US" dirty="0"/>
          </a:p>
          <a:p>
            <a:pPr lvl="0"/>
            <a:r>
              <a:rPr lang="en-GB" dirty="0"/>
              <a:t>How will Aviva PLC evaluate its German cultural and communication efforts?</a:t>
            </a:r>
            <a:endParaRPr lang="en-US" dirty="0"/>
          </a:p>
          <a:p>
            <a:pPr lvl="0"/>
            <a:r>
              <a:rPr lang="en-GB" dirty="0"/>
              <a:t>Aviva PLC plans to tackle cultural gaps, but what are your predictions?</a:t>
            </a:r>
            <a:endParaRPr lang="en-US" dirty="0"/>
          </a:p>
          <a:p>
            <a:pPr lvl="0"/>
            <a:r>
              <a:rPr lang="en-GB" dirty="0"/>
              <a:t>Can you name Aviva PLC's successful cross-cultural projects?</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p:txBody>
          <a:bodyPr>
            <a:normAutofit fontScale="62500" lnSpcReduction="20000"/>
          </a:bodyPr>
          <a:lstStyle/>
          <a:p>
            <a:r>
              <a:rPr lang="en-US" dirty="0" err="1"/>
              <a:t>Adanlawo</a:t>
            </a:r>
            <a:r>
              <a:rPr lang="en-US" dirty="0"/>
              <a:t>, E.F., Reddy, M.M. and </a:t>
            </a:r>
            <a:r>
              <a:rPr lang="en-US" dirty="0" err="1"/>
              <a:t>Rugbeer</a:t>
            </a:r>
            <a:r>
              <a:rPr lang="en-US" dirty="0"/>
              <a:t>, H., 2021. Intercultural business communication: The implications of language barriers. </a:t>
            </a:r>
            <a:r>
              <a:rPr lang="en-US" i="1" dirty="0"/>
              <a:t>Psychology and Education Journal</a:t>
            </a:r>
            <a:r>
              <a:rPr lang="en-US" dirty="0"/>
              <a:t>, </a:t>
            </a:r>
            <a:r>
              <a:rPr lang="en-US" i="1" dirty="0"/>
              <a:t>58</a:t>
            </a:r>
            <a:r>
              <a:rPr lang="en-US" dirty="0"/>
              <a:t>(5), pp.6281-6290.</a:t>
            </a:r>
          </a:p>
          <a:p>
            <a:r>
              <a:rPr lang="en-US" dirty="0"/>
              <a:t>Aviva Plc, (2024). </a:t>
            </a:r>
            <a:r>
              <a:rPr lang="en-US" i="1" dirty="0"/>
              <a:t>About us.</a:t>
            </a:r>
            <a:r>
              <a:rPr lang="en-US" dirty="0"/>
              <a:t> Available at: </a:t>
            </a:r>
            <a:r>
              <a:rPr lang="en-US" u="sng" dirty="0">
                <a:hlinkClick r:id="rId2"/>
              </a:rPr>
              <a:t>https://www.aviva.com/about-us/</a:t>
            </a:r>
            <a:r>
              <a:rPr lang="en-US" dirty="0"/>
              <a:t> [Accessed on: 20</a:t>
            </a:r>
            <a:r>
              <a:rPr lang="en-US" baseline="30000" dirty="0"/>
              <a:t>th</a:t>
            </a:r>
            <a:r>
              <a:rPr lang="en-US" dirty="0"/>
              <a:t> march, 2024]</a:t>
            </a:r>
          </a:p>
          <a:p>
            <a:r>
              <a:rPr lang="en-US" dirty="0" err="1"/>
              <a:t>Bolten</a:t>
            </a:r>
            <a:r>
              <a:rPr lang="en-US" dirty="0"/>
              <a:t>, J., 2020. Intercultural business communication: An interactive approach. In </a:t>
            </a:r>
            <a:r>
              <a:rPr lang="en-US" i="1" dirty="0"/>
              <a:t>Exploring the rhetoric of international professional communication</a:t>
            </a:r>
            <a:r>
              <a:rPr lang="en-US" dirty="0"/>
              <a:t> (pp. 139-155). </a:t>
            </a:r>
            <a:r>
              <a:rPr lang="en-US" dirty="0" err="1"/>
              <a:t>Routledge</a:t>
            </a:r>
            <a:r>
              <a:rPr lang="en-US" dirty="0"/>
              <a:t>.</a:t>
            </a:r>
          </a:p>
          <a:p>
            <a:r>
              <a:rPr lang="en-US" dirty="0" err="1"/>
              <a:t>Braslauskas</a:t>
            </a:r>
            <a:r>
              <a:rPr lang="en-US" dirty="0"/>
              <a:t>, J., 2020. Effective creative intercultural communication in the context of business interaction: theoretical and practical aspects. </a:t>
            </a:r>
            <a:r>
              <a:rPr lang="en-US" i="1" dirty="0"/>
              <a:t>Creativity studies</a:t>
            </a:r>
            <a:r>
              <a:rPr lang="en-US" dirty="0"/>
              <a:t>, </a:t>
            </a:r>
            <a:r>
              <a:rPr lang="en-US" i="1" dirty="0"/>
              <a:t>13</a:t>
            </a:r>
            <a:r>
              <a:rPr lang="en-US" dirty="0"/>
              <a:t>(1), pp.199-215.</a:t>
            </a:r>
          </a:p>
          <a:p>
            <a:r>
              <a:rPr lang="en-US" dirty="0" err="1"/>
              <a:t>Braslauskas</a:t>
            </a:r>
            <a:r>
              <a:rPr lang="en-US" dirty="0"/>
              <a:t>, J., 2021. Developing intercultural competences and creativity: The foundation for successful intercultural communication. </a:t>
            </a:r>
            <a:r>
              <a:rPr lang="en-US" i="1" dirty="0"/>
              <a:t>Creativity studies</a:t>
            </a:r>
            <a:r>
              <a:rPr lang="en-US" dirty="0"/>
              <a:t>, </a:t>
            </a:r>
            <a:r>
              <a:rPr lang="en-US" i="1" dirty="0"/>
              <a:t>14</a:t>
            </a:r>
            <a:r>
              <a:rPr lang="en-US" dirty="0"/>
              <a:t>(1), pp.197-217.</a:t>
            </a:r>
          </a:p>
          <a:p>
            <a:r>
              <a:rPr lang="en-US" dirty="0" err="1"/>
              <a:t>Chaika</a:t>
            </a:r>
            <a:r>
              <a:rPr lang="en-US" dirty="0"/>
              <a:t>, O.I., 2020. Communicative strategies in cross-cultural business environment. </a:t>
            </a:r>
            <a:r>
              <a:rPr lang="en-US" i="1" dirty="0"/>
              <a:t>International Philological Journal</a:t>
            </a:r>
            <a:r>
              <a:rPr lang="en-US" dirty="0"/>
              <a:t>, </a:t>
            </a:r>
            <a:r>
              <a:rPr lang="en-US" i="1" dirty="0"/>
              <a:t>11</a:t>
            </a:r>
            <a:r>
              <a:rPr lang="en-US" dirty="0"/>
              <a:t>(1), pp.114-121.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 (</a:t>
            </a:r>
            <a:r>
              <a:rPr lang="en-US" dirty="0" err="1"/>
              <a:t>Contd</a:t>
            </a:r>
            <a:r>
              <a:rPr lang="en-US" dirty="0"/>
              <a:t>…)</a:t>
            </a:r>
          </a:p>
        </p:txBody>
      </p:sp>
      <p:sp>
        <p:nvSpPr>
          <p:cNvPr id="3" name="Content Placeholder 2"/>
          <p:cNvSpPr>
            <a:spLocks noGrp="1"/>
          </p:cNvSpPr>
          <p:nvPr>
            <p:ph idx="1"/>
          </p:nvPr>
        </p:nvSpPr>
        <p:spPr/>
        <p:txBody>
          <a:bodyPr>
            <a:normAutofit fontScale="62500" lnSpcReduction="20000"/>
          </a:bodyPr>
          <a:lstStyle/>
          <a:p>
            <a:r>
              <a:rPr lang="en-US" dirty="0" err="1"/>
              <a:t>Klyukanov</a:t>
            </a:r>
            <a:r>
              <a:rPr lang="en-US" dirty="0"/>
              <a:t>, I.E., 2020. </a:t>
            </a:r>
            <a:r>
              <a:rPr lang="en-US" i="1" dirty="0"/>
              <a:t>Principles of intercultural communication</a:t>
            </a:r>
            <a:r>
              <a:rPr lang="en-US" dirty="0"/>
              <a:t>. </a:t>
            </a:r>
            <a:r>
              <a:rPr lang="en-US" dirty="0" err="1"/>
              <a:t>Routledge</a:t>
            </a:r>
            <a:r>
              <a:rPr lang="en-US" dirty="0"/>
              <a:t>.</a:t>
            </a:r>
          </a:p>
          <a:p>
            <a:r>
              <a:rPr lang="en-US" dirty="0" err="1"/>
              <a:t>Ozlem</a:t>
            </a:r>
            <a:r>
              <a:rPr lang="en-US" dirty="0"/>
              <a:t>, Y., 2020. Enhancing the development of intercultural communicative competence in business and study environments. </a:t>
            </a:r>
            <a:r>
              <a:rPr lang="en-US" i="1" dirty="0"/>
              <a:t>Training, Language and Culture</a:t>
            </a:r>
            <a:r>
              <a:rPr lang="en-US" dirty="0"/>
              <a:t>, </a:t>
            </a:r>
            <a:r>
              <a:rPr lang="en-US" i="1" dirty="0"/>
              <a:t>4</a:t>
            </a:r>
            <a:r>
              <a:rPr lang="en-US" dirty="0"/>
              <a:t>(1), pp.44-54.</a:t>
            </a:r>
          </a:p>
          <a:p>
            <a:r>
              <a:rPr lang="en-US" dirty="0" err="1"/>
              <a:t>Tuleja</a:t>
            </a:r>
            <a:r>
              <a:rPr lang="en-US" dirty="0"/>
              <a:t>, E.A., 2021. </a:t>
            </a:r>
            <a:r>
              <a:rPr lang="en-US" i="1" dirty="0"/>
              <a:t>Intercultural Communication for Global Business: How leaders communicate for success</a:t>
            </a:r>
            <a:r>
              <a:rPr lang="en-US" dirty="0"/>
              <a:t>. </a:t>
            </a:r>
            <a:r>
              <a:rPr lang="en-US" dirty="0" err="1"/>
              <a:t>Routledge</a:t>
            </a:r>
            <a:r>
              <a:rPr lang="en-US" dirty="0"/>
              <a:t>.</a:t>
            </a:r>
          </a:p>
          <a:p>
            <a:r>
              <a:rPr lang="en-US" dirty="0" err="1"/>
              <a:t>Verluyten</a:t>
            </a:r>
            <a:r>
              <a:rPr lang="en-US" dirty="0"/>
              <a:t>, S.P., 2020. Cultural biases in intercultural business communication courses and how to avoid them. In </a:t>
            </a:r>
            <a:r>
              <a:rPr lang="en-US" i="1" dirty="0"/>
              <a:t>Exploring the Rhetoric of International Professional Communication</a:t>
            </a:r>
            <a:r>
              <a:rPr lang="en-US" dirty="0"/>
              <a:t> (pp. 191-209). </a:t>
            </a:r>
            <a:r>
              <a:rPr lang="en-US" dirty="0" err="1"/>
              <a:t>Routledge</a:t>
            </a:r>
            <a:r>
              <a:rPr lang="en-US" dirty="0"/>
              <a:t>.</a:t>
            </a:r>
          </a:p>
          <a:p>
            <a:r>
              <a:rPr lang="en-US" dirty="0"/>
              <a:t>Wang </a:t>
            </a:r>
            <a:r>
              <a:rPr lang="en-US" dirty="0" err="1"/>
              <a:t>Guénier</a:t>
            </a:r>
            <a:r>
              <a:rPr lang="en-US" dirty="0"/>
              <a:t>, A.D., 2020. A multimodal course design for intercultural business communication. </a:t>
            </a:r>
            <a:r>
              <a:rPr lang="en-US" i="1" dirty="0"/>
              <a:t>Journal of Teaching in International Business</a:t>
            </a:r>
            <a:r>
              <a:rPr lang="en-US" dirty="0"/>
              <a:t>, </a:t>
            </a:r>
            <a:r>
              <a:rPr lang="en-US" i="1" dirty="0"/>
              <a:t>31</a:t>
            </a:r>
            <a:r>
              <a:rPr lang="en-US" dirty="0"/>
              <a:t>(3), pp.214-237.</a:t>
            </a:r>
          </a:p>
          <a:p>
            <a:r>
              <a:rPr lang="en-US" dirty="0"/>
              <a:t>Wang, Q., Clegg, J., </a:t>
            </a:r>
            <a:r>
              <a:rPr lang="en-US" dirty="0" err="1"/>
              <a:t>Gajewska</a:t>
            </a:r>
            <a:r>
              <a:rPr lang="en-US" dirty="0"/>
              <a:t>-De </a:t>
            </a:r>
            <a:r>
              <a:rPr lang="en-US" dirty="0" err="1"/>
              <a:t>Mattos</a:t>
            </a:r>
            <a:r>
              <a:rPr lang="en-US" dirty="0"/>
              <a:t>, H. and Buckley, P., 2020. The role of emotions in intercultural business communication: Language standardization in the context of international knowledge transfer. </a:t>
            </a:r>
            <a:r>
              <a:rPr lang="en-US" i="1" dirty="0"/>
              <a:t>Journal of World Business</a:t>
            </a:r>
            <a:r>
              <a:rPr lang="en-US" dirty="0"/>
              <a:t>, </a:t>
            </a:r>
            <a:r>
              <a:rPr lang="en-US" i="1" dirty="0"/>
              <a:t>55</a:t>
            </a:r>
            <a:r>
              <a:rPr lang="en-US" dirty="0"/>
              <a:t>(6), p.100973.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02362"/>
          </a:xfrm>
        </p:spPr>
        <p:txBody>
          <a:bodyPr>
            <a:normAutofit/>
          </a:bodyPr>
          <a:lstStyle/>
          <a:p>
            <a:r>
              <a:rPr lang="en-US" sz="8000" dirty="0"/>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22</TotalTime>
  <Words>1803</Words>
  <Application>Microsoft Office PowerPoint</Application>
  <PresentationFormat>On-screen Show (4:3)</PresentationFormat>
  <Paragraphs>117</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Apex</vt:lpstr>
      <vt:lpstr>Aviva </vt:lpstr>
      <vt:lpstr>Introduction</vt:lpstr>
      <vt:lpstr>About Aviva PLC</vt:lpstr>
      <vt:lpstr>Objectives of Expansion</vt:lpstr>
      <vt:lpstr>Cultural Dimensions Theory</vt:lpstr>
      <vt:lpstr>Cultural Differences: UK vs. Germany</vt:lpstr>
      <vt:lpstr>Language and Communication</vt:lpstr>
      <vt:lpstr>Social Structures and Hierarchies</vt:lpstr>
      <vt:lpstr>Work Ethc and Time Management</vt:lpstr>
      <vt:lpstr>Decision-Making and Conflict Resolution</vt:lpstr>
      <vt:lpstr>Intercultural Communication Strategies</vt:lpstr>
      <vt:lpstr>Recommendations</vt:lpstr>
      <vt:lpstr>Business Communication Solutions</vt:lpstr>
      <vt:lpstr>Conclusion</vt:lpstr>
      <vt:lpstr>Q&amp;A Session</vt:lpstr>
      <vt:lpstr>Reference List</vt:lpstr>
      <vt:lpstr>Reference List (Contd…)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michael.velikov95@gmail.com</cp:lastModifiedBy>
  <cp:revision>25</cp:revision>
  <dcterms:created xsi:type="dcterms:W3CDTF">2006-08-16T00:00:00Z</dcterms:created>
  <dcterms:modified xsi:type="dcterms:W3CDTF">2024-04-03T19:12:27Z</dcterms:modified>
</cp:coreProperties>
</file>