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5"/>
  </p:notesMasterIdLst>
  <p:sldIdLst>
    <p:sldId id="256" r:id="rId2"/>
    <p:sldId id="257" r:id="rId3"/>
    <p:sldId id="293" r:id="rId4"/>
    <p:sldId id="279" r:id="rId5"/>
    <p:sldId id="280" r:id="rId6"/>
    <p:sldId id="291" r:id="rId7"/>
    <p:sldId id="292" r:id="rId8"/>
    <p:sldId id="294" r:id="rId9"/>
    <p:sldId id="296" r:id="rId10"/>
    <p:sldId id="282" r:id="rId11"/>
    <p:sldId id="283" r:id="rId12"/>
    <p:sldId id="269" r:id="rId13"/>
    <p:sldId id="278" r:id="rId14"/>
    <p:sldId id="285" r:id="rId15"/>
    <p:sldId id="286" r:id="rId16"/>
    <p:sldId id="287" r:id="rId17"/>
    <p:sldId id="288" r:id="rId18"/>
    <p:sldId id="289" r:id="rId19"/>
    <p:sldId id="290" r:id="rId20"/>
    <p:sldId id="275" r:id="rId21"/>
    <p:sldId id="277" r:id="rId22"/>
    <p:sldId id="264" r:id="rId23"/>
    <p:sldId id="297" r:id="rId24"/>
    <p:sldId id="298" r:id="rId25"/>
    <p:sldId id="299" r:id="rId26"/>
    <p:sldId id="300" r:id="rId27"/>
    <p:sldId id="301" r:id="rId28"/>
    <p:sldId id="302" r:id="rId29"/>
    <p:sldId id="303" r:id="rId30"/>
    <p:sldId id="304" r:id="rId31"/>
    <p:sldId id="305" r:id="rId32"/>
    <p:sldId id="270" r:id="rId33"/>
    <p:sldId id="295"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1" d="100"/>
          <a:sy n="71" d="100"/>
        </p:scale>
        <p:origin x="194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3AE461-A464-4AA5-A750-0B4F54E93EA1}" type="datetimeFigureOut">
              <a:rPr lang="nl-NL" smtClean="0"/>
              <a:t>10-8-2017</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D056ED8-EE14-4EAE-AEB8-ED25372451D2}" type="slidenum">
              <a:rPr lang="nl-NL" smtClean="0"/>
              <a:t>‹#›</a:t>
            </a:fld>
            <a:endParaRPr lang="nl-NL"/>
          </a:p>
        </p:txBody>
      </p:sp>
    </p:spTree>
    <p:extLst>
      <p:ext uri="{BB962C8B-B14F-4D97-AF65-F5344CB8AC3E}">
        <p14:creationId xmlns:p14="http://schemas.microsoft.com/office/powerpoint/2010/main" val="1878003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normAutofit/>
          </a:bodyPr>
          <a:lstStyle/>
          <a:p>
            <a:r>
              <a:rPr lang="en-US" sz="1200" b="0" i="1" kern="1200" dirty="0" smtClean="0">
                <a:solidFill>
                  <a:schemeClr val="tx1"/>
                </a:solidFill>
                <a:latin typeface="+mn-lt"/>
                <a:ea typeface="+mn-ea"/>
                <a:cs typeface="+mn-cs"/>
              </a:rPr>
              <a:t>MST</a:t>
            </a:r>
            <a:r>
              <a:rPr lang="en-US" sz="1200" b="0" kern="1200" dirty="0" smtClean="0">
                <a:solidFill>
                  <a:schemeClr val="tx1"/>
                </a:solidFill>
                <a:latin typeface="+mn-lt"/>
                <a:ea typeface="+mn-ea"/>
                <a:cs typeface="+mn-cs"/>
              </a:rPr>
              <a:t> services is evidence-based treatment that includes intensive family and community programs which address all systems in a juvenile's </a:t>
            </a:r>
            <a:r>
              <a:rPr lang="en-US" sz="1200" b="0" kern="1200" dirty="0" err="1" smtClean="0">
                <a:solidFill>
                  <a:schemeClr val="tx1"/>
                </a:solidFill>
                <a:latin typeface="+mn-lt"/>
                <a:ea typeface="+mn-ea"/>
                <a:cs typeface="+mn-cs"/>
              </a:rPr>
              <a:t>enviornment</a:t>
            </a:r>
            <a:endParaRPr lang="nl-NL" dirty="0"/>
          </a:p>
        </p:txBody>
      </p:sp>
      <p:sp>
        <p:nvSpPr>
          <p:cNvPr id="4" name="Tijdelijke aanduiding voor dianummer 3"/>
          <p:cNvSpPr>
            <a:spLocks noGrp="1"/>
          </p:cNvSpPr>
          <p:nvPr>
            <p:ph type="sldNum" sz="quarter" idx="10"/>
          </p:nvPr>
        </p:nvSpPr>
        <p:spPr/>
        <p:txBody>
          <a:bodyPr/>
          <a:lstStyle/>
          <a:p>
            <a:fld id="{CD056ED8-EE14-4EAE-AEB8-ED25372451D2}" type="slidenum">
              <a:rPr lang="nl-NL" smtClean="0"/>
              <a:t>22</a:t>
            </a:fld>
            <a:endParaRPr lang="nl-NL"/>
          </a:p>
        </p:txBody>
      </p:sp>
    </p:spTree>
    <p:extLst>
      <p:ext uri="{BB962C8B-B14F-4D97-AF65-F5344CB8AC3E}">
        <p14:creationId xmlns:p14="http://schemas.microsoft.com/office/powerpoint/2010/main" val="12360510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10/08/2017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10/08/2017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file:///\\ad.ucl.ac.uk\homeb\sejjdmb\Documents\Personas\WTSD\PH\WK%208%20Measure%20Wellbeing.pdf" TargetMode="External"/><Relationship Id="rId2" Type="http://schemas.openxmlformats.org/officeDocument/2006/relationships/hyperlink" Target="https://www.cdc.gov/hrqol/wellbeing.htm#one" TargetMode="External"/><Relationship Id="rId1" Type="http://schemas.openxmlformats.org/officeDocument/2006/relationships/slideLayout" Target="../slideLayouts/slideLayout2.xml"/><Relationship Id="rId4" Type="http://schemas.openxmlformats.org/officeDocument/2006/relationships/hyperlink" Target="http://www.oecd.org/statistics/measuring-well-being-and-progres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p:txBody>
          <a:bodyPr/>
          <a:lstStyle/>
          <a:p>
            <a:r>
              <a:rPr lang="en-US" dirty="0"/>
              <a:t>MANAGING MENTAL HEALTH AND LEARNING </a:t>
            </a:r>
            <a:r>
              <a:rPr lang="en-US" dirty="0" smtClean="0"/>
              <a:t>DIFFICULTIES</a:t>
            </a:r>
          </a:p>
          <a:p>
            <a:endParaRPr lang="en-US" dirty="0"/>
          </a:p>
          <a:p>
            <a:r>
              <a:rPr lang="en-US" dirty="0" smtClean="0"/>
              <a:t>		WK 8</a:t>
            </a:r>
            <a:endParaRPr lang="en-GB"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r>
              <a:rPr lang="nl-NL" sz="3000" dirty="0" smtClean="0"/>
              <a:t>Wellbeing and young people</a:t>
            </a:r>
          </a:p>
          <a:p>
            <a:r>
              <a:rPr lang="nl-NL" sz="3000" dirty="0" smtClean="0"/>
              <a:t>Wellbeing and public health</a:t>
            </a:r>
          </a:p>
          <a:p>
            <a:r>
              <a:rPr lang="nl-NL" sz="3000" dirty="0" smtClean="0"/>
              <a:t>UK </a:t>
            </a:r>
          </a:p>
          <a:p>
            <a:pPr lvl="1"/>
            <a:r>
              <a:rPr lang="en-GB" sz="2400" dirty="0"/>
              <a:t>Improving young people’s health and wellbeing A framework for public health</a:t>
            </a:r>
          </a:p>
          <a:p>
            <a:r>
              <a:rPr lang="nl-NL" sz="3000" smtClean="0"/>
              <a:t>Questions </a:t>
            </a:r>
            <a:endParaRPr lang="en-GB" sz="30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smtClean="0"/>
              <a:t>Wellbeing</a:t>
            </a:r>
            <a:endParaRPr lang="en-GB" dirty="0"/>
          </a:p>
        </p:txBody>
      </p:sp>
      <p:sp>
        <p:nvSpPr>
          <p:cNvPr id="3" name="Content Placeholder 2"/>
          <p:cNvSpPr>
            <a:spLocks noGrp="1"/>
          </p:cNvSpPr>
          <p:nvPr>
            <p:ph idx="1"/>
          </p:nvPr>
        </p:nvSpPr>
        <p:spPr/>
        <p:txBody>
          <a:bodyPr>
            <a:normAutofit/>
          </a:bodyPr>
          <a:lstStyle/>
          <a:p>
            <a:r>
              <a:rPr lang="en-GB" dirty="0"/>
              <a:t>There is no consensus around a single definition of well-being, but there is general agreement that at minimum, well-being includes the presence of positive emotions and moods (e.g., contentment, happiness), the absence of negative emotions (e.g., depression, anxiety), satisfaction with life, </a:t>
            </a:r>
            <a:r>
              <a:rPr lang="en-GB" dirty="0" err="1"/>
              <a:t>fulfillment</a:t>
            </a:r>
            <a:r>
              <a:rPr lang="en-GB" dirty="0"/>
              <a:t> and positive </a:t>
            </a:r>
            <a:r>
              <a:rPr lang="en-GB" dirty="0" smtClean="0"/>
              <a:t>functioning.</a:t>
            </a:r>
          </a:p>
          <a:p>
            <a:r>
              <a:rPr lang="en-GB" dirty="0" smtClean="0"/>
              <a:t>In </a:t>
            </a:r>
            <a:r>
              <a:rPr lang="en-GB" dirty="0"/>
              <a:t>simple terms, well-being </a:t>
            </a:r>
            <a:r>
              <a:rPr lang="en-GB" dirty="0" smtClean="0"/>
              <a:t>can </a:t>
            </a:r>
            <a:r>
              <a:rPr lang="en-GB" dirty="0"/>
              <a:t>be described as judging life positively and feeling </a:t>
            </a:r>
            <a:r>
              <a:rPr lang="en-GB" dirty="0" smtClean="0"/>
              <a:t>good.</a:t>
            </a:r>
          </a:p>
          <a:p>
            <a:r>
              <a:rPr lang="en-GB" dirty="0" smtClean="0"/>
              <a:t>For </a:t>
            </a:r>
            <a:r>
              <a:rPr lang="en-GB" dirty="0"/>
              <a:t>public health purposes, physical well-being (e.g., feeling very healthy and full of energy) is also viewed as critical to overall </a:t>
            </a:r>
            <a:r>
              <a:rPr lang="en-GB" dirty="0" smtClean="0"/>
              <a:t>well-being</a:t>
            </a:r>
            <a:r>
              <a:rPr lang="en-GB" dirty="0"/>
              <a:t> </a:t>
            </a:r>
            <a:r>
              <a:rPr lang="en-GB" dirty="0" smtClean="0"/>
              <a:t>(CDC)</a:t>
            </a:r>
            <a:endParaRPr lang="en-GB" dirty="0"/>
          </a:p>
        </p:txBody>
      </p:sp>
    </p:spTree>
    <p:extLst>
      <p:ext uri="{BB962C8B-B14F-4D97-AF65-F5344CB8AC3E}">
        <p14:creationId xmlns:p14="http://schemas.microsoft.com/office/powerpoint/2010/main" val="4125979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Content Placeholder 2"/>
          <p:cNvSpPr>
            <a:spLocks noGrp="1"/>
          </p:cNvSpPr>
          <p:nvPr>
            <p:ph idx="1"/>
          </p:nvPr>
        </p:nvSpPr>
        <p:spPr/>
        <p:txBody>
          <a:bodyPr/>
          <a:lstStyle/>
          <a:p>
            <a:r>
              <a:rPr lang="en-GB" sz="2600" dirty="0"/>
              <a:t>Social and </a:t>
            </a:r>
            <a:r>
              <a:rPr lang="en-GB" sz="2600" b="1" dirty="0"/>
              <a:t>emotional wellbeing</a:t>
            </a:r>
            <a:r>
              <a:rPr lang="en-GB" sz="2600" dirty="0"/>
              <a:t> creates the foundations for healthy behaviours and educational attainment. It also helps prevent behavioural problems (including substance misuse) and mental health problems. That's why it is important to focus on the social and </a:t>
            </a:r>
            <a:r>
              <a:rPr lang="en-GB" sz="2600" b="1" dirty="0"/>
              <a:t>emotional wellbeing</a:t>
            </a:r>
            <a:r>
              <a:rPr lang="en-GB" sz="2600" dirty="0"/>
              <a:t> of </a:t>
            </a:r>
            <a:r>
              <a:rPr lang="en-GB" sz="2600" b="1" dirty="0"/>
              <a:t>children</a:t>
            </a:r>
            <a:r>
              <a:rPr lang="en-GB" sz="2600" dirty="0"/>
              <a:t> and young </a:t>
            </a:r>
            <a:r>
              <a:rPr lang="en-GB" sz="2600" dirty="0" smtClean="0"/>
              <a:t>people  (</a:t>
            </a:r>
            <a:r>
              <a:rPr lang="en-GB" sz="2600" u="sng" dirty="0" smtClean="0"/>
              <a:t>NICE)</a:t>
            </a:r>
          </a:p>
          <a:p>
            <a:endParaRPr lang="nl-NL" sz="2600" u="sng" dirty="0"/>
          </a:p>
          <a:p>
            <a:endParaRPr lang="en-GB" sz="2600" dirty="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nl-NL" dirty="0" smtClean="0"/>
              <a:t>Public health &amp; wellbeing</a:t>
            </a:r>
            <a:endParaRPr lang="en-GB" dirty="0"/>
          </a:p>
        </p:txBody>
      </p:sp>
      <p:sp>
        <p:nvSpPr>
          <p:cNvPr id="4" name="Content Placeholder 3"/>
          <p:cNvSpPr>
            <a:spLocks noGrp="1"/>
          </p:cNvSpPr>
          <p:nvPr>
            <p:ph idx="1"/>
          </p:nvPr>
        </p:nvSpPr>
        <p:spPr/>
        <p:txBody>
          <a:bodyPr/>
          <a:lstStyle/>
          <a:p>
            <a:r>
              <a:rPr lang="en-GB" b="1" dirty="0"/>
              <a:t>Results from cross-sectional, longitudinal and experimental studies find that well-being is associated </a:t>
            </a:r>
            <a:r>
              <a:rPr lang="en-GB" b="1" dirty="0" smtClean="0"/>
              <a:t>with:</a:t>
            </a:r>
            <a:endParaRPr lang="en-GB" dirty="0"/>
          </a:p>
          <a:p>
            <a:r>
              <a:rPr lang="en-GB" dirty="0"/>
              <a:t>Self-perceived </a:t>
            </a:r>
            <a:r>
              <a:rPr lang="en-GB" dirty="0" smtClean="0"/>
              <a:t>health</a:t>
            </a:r>
            <a:endParaRPr lang="en-GB" dirty="0"/>
          </a:p>
          <a:p>
            <a:r>
              <a:rPr lang="en-GB" dirty="0" smtClean="0"/>
              <a:t>Longevity</a:t>
            </a:r>
            <a:endParaRPr lang="en-GB" dirty="0"/>
          </a:p>
          <a:p>
            <a:r>
              <a:rPr lang="en-GB" dirty="0"/>
              <a:t>Healthy </a:t>
            </a:r>
            <a:r>
              <a:rPr lang="en-GB" dirty="0" err="1" smtClean="0"/>
              <a:t>behaviors</a:t>
            </a:r>
            <a:endParaRPr lang="en-GB" dirty="0"/>
          </a:p>
          <a:p>
            <a:r>
              <a:rPr lang="en-GB" dirty="0"/>
              <a:t>Mental and physical </a:t>
            </a:r>
            <a:r>
              <a:rPr lang="en-GB" dirty="0" smtClean="0"/>
              <a:t>illness</a:t>
            </a:r>
            <a:endParaRPr lang="en-GB" dirty="0"/>
          </a:p>
          <a:p>
            <a:r>
              <a:rPr lang="en-GB" dirty="0"/>
              <a:t>Social </a:t>
            </a:r>
            <a:r>
              <a:rPr lang="en-GB" dirty="0" smtClean="0"/>
              <a:t>connectedness</a:t>
            </a:r>
            <a:endParaRPr lang="en-GB" dirty="0"/>
          </a:p>
          <a:p>
            <a:r>
              <a:rPr lang="en-GB" dirty="0" smtClean="0"/>
              <a:t>Productivity</a:t>
            </a:r>
            <a:endParaRPr lang="en-GB" dirty="0"/>
          </a:p>
          <a:p>
            <a:r>
              <a:rPr lang="en-GB" dirty="0"/>
              <a:t>Factors in the physical and social </a:t>
            </a:r>
            <a:r>
              <a:rPr lang="en-GB" dirty="0" smtClean="0"/>
              <a:t>environment (CDC)</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Well-being integrates mental health (mind) and physical health (body) resulting in more holistic approaches to disease prevention and health promotion</a:t>
            </a:r>
            <a:r>
              <a:rPr lang="en-GB" dirty="0" smtClean="0"/>
              <a:t>.</a:t>
            </a:r>
            <a:endParaRPr lang="en-GB" dirty="0"/>
          </a:p>
          <a:p>
            <a:r>
              <a:rPr lang="en-GB" dirty="0"/>
              <a:t>Well-being is a valid population outcome measure beyond morbidity, mortality, and economic status that tells us how people perceive their life is going from their own </a:t>
            </a:r>
            <a:r>
              <a:rPr lang="en-GB" dirty="0" smtClean="0"/>
              <a:t>perspective</a:t>
            </a:r>
            <a:endParaRPr lang="en-GB" dirty="0"/>
          </a:p>
          <a:p>
            <a:r>
              <a:rPr lang="en-GB" dirty="0"/>
              <a:t>Well-being is an outcome that is meaningful to the public.</a:t>
            </a:r>
          </a:p>
          <a:p>
            <a:r>
              <a:rPr lang="en-GB" dirty="0"/>
              <a:t>Advances in psychology, neuroscience, and measurement theory suggest that well-being can be measured with some degree of accuracy</a:t>
            </a:r>
          </a:p>
          <a:p>
            <a:endParaRPr lang="en-GB" dirty="0"/>
          </a:p>
        </p:txBody>
      </p:sp>
    </p:spTree>
    <p:extLst>
      <p:ext uri="{BB962C8B-B14F-4D97-AF65-F5344CB8AC3E}">
        <p14:creationId xmlns:p14="http://schemas.microsoft.com/office/powerpoint/2010/main" val="1528509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3000" dirty="0"/>
              <a:t>Well-being is associated with numerous health-, job-, family-, and economically-related benefits</a:t>
            </a:r>
            <a:r>
              <a:rPr lang="en-GB" sz="3000" dirty="0" smtClean="0"/>
              <a:t>.</a:t>
            </a:r>
            <a:endParaRPr lang="en-GB" sz="3000" baseline="30000" dirty="0"/>
          </a:p>
          <a:p>
            <a:pPr lvl="1"/>
            <a:r>
              <a:rPr lang="en-GB" sz="2400" dirty="0"/>
              <a:t> For example, higher levels of well-being are associated with decreased risk of disease, illness, and injury; better immune functioning; speedier recovery; and increased </a:t>
            </a:r>
            <a:r>
              <a:rPr lang="en-GB" sz="2400" dirty="0" smtClean="0"/>
              <a:t>longevity.</a:t>
            </a:r>
            <a:r>
              <a:rPr lang="en-GB" sz="2400" baseline="30000" dirty="0" smtClean="0"/>
              <a:t> </a:t>
            </a:r>
            <a:r>
              <a:rPr lang="en-GB" sz="2400" dirty="0" smtClean="0"/>
              <a:t>Individuals </a:t>
            </a:r>
            <a:r>
              <a:rPr lang="en-GB" sz="2400" dirty="0"/>
              <a:t>with high levels of well-being are more productive at work and are more likely to contribute to their </a:t>
            </a:r>
            <a:r>
              <a:rPr lang="en-GB" sz="2400" dirty="0" smtClean="0"/>
              <a:t>communities</a:t>
            </a:r>
          </a:p>
          <a:p>
            <a:endParaRPr lang="nl-NL" sz="2800" dirty="0"/>
          </a:p>
          <a:p>
            <a:r>
              <a:rPr lang="nl-NL" sz="2800" dirty="0" smtClean="0"/>
              <a:t>Integrate wellbeing in health promotion</a:t>
            </a:r>
            <a:endParaRPr lang="en-GB" sz="2800" dirty="0"/>
          </a:p>
        </p:txBody>
      </p:sp>
    </p:spTree>
    <p:extLst>
      <p:ext uri="{BB962C8B-B14F-4D97-AF65-F5344CB8AC3E}">
        <p14:creationId xmlns:p14="http://schemas.microsoft.com/office/powerpoint/2010/main" val="1242748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smtClean="0"/>
              <a:t>How to measure</a:t>
            </a:r>
            <a:endParaRPr lang="en-GB" dirty="0"/>
          </a:p>
        </p:txBody>
      </p:sp>
      <p:sp>
        <p:nvSpPr>
          <p:cNvPr id="3" name="Content Placeholder 2"/>
          <p:cNvSpPr>
            <a:spLocks noGrp="1"/>
          </p:cNvSpPr>
          <p:nvPr>
            <p:ph idx="1"/>
          </p:nvPr>
        </p:nvSpPr>
        <p:spPr/>
        <p:txBody>
          <a:bodyPr>
            <a:normAutofit/>
          </a:bodyPr>
          <a:lstStyle/>
          <a:p>
            <a:r>
              <a:rPr lang="en-GB" dirty="0" smtClean="0"/>
              <a:t>Well-being </a:t>
            </a:r>
            <a:r>
              <a:rPr lang="en-GB" dirty="0"/>
              <a:t>is </a:t>
            </a:r>
            <a:r>
              <a:rPr lang="en-GB" dirty="0" smtClean="0"/>
              <a:t>subjective</a:t>
            </a:r>
          </a:p>
          <a:p>
            <a:r>
              <a:rPr lang="en-GB" dirty="0" smtClean="0"/>
              <a:t>Use </a:t>
            </a:r>
            <a:r>
              <a:rPr lang="en-GB" dirty="0"/>
              <a:t>of self-reported measures </a:t>
            </a:r>
            <a:endParaRPr lang="en-GB" dirty="0" smtClean="0"/>
          </a:p>
          <a:p>
            <a:r>
              <a:rPr lang="en-GB" dirty="0"/>
              <a:t>There are many well-being instruments available that measure self-reported well-being in different </a:t>
            </a:r>
            <a:r>
              <a:rPr lang="en-GB" dirty="0" smtClean="0"/>
              <a:t>ways</a:t>
            </a:r>
          </a:p>
          <a:p>
            <a:pPr lvl="1"/>
            <a:r>
              <a:rPr lang="nl-NL" sz="2400" dirty="0" smtClean="0"/>
              <a:t>ONS: </a:t>
            </a:r>
            <a:r>
              <a:rPr lang="en-GB" sz="2400" dirty="0" smtClean="0"/>
              <a:t>personal </a:t>
            </a:r>
            <a:r>
              <a:rPr lang="en-GB" sz="2400" dirty="0"/>
              <a:t>relationships, physical health, mental well-being, work situation, financial situation, area where you live, time you have to do the things you like doing, well-being of your children (if any), societal well-being. </a:t>
            </a:r>
            <a:endParaRPr lang="en-GB" sz="2400" dirty="0" smtClean="0"/>
          </a:p>
          <a:p>
            <a:pPr lvl="1"/>
            <a:r>
              <a:rPr lang="nl-NL" sz="2400" dirty="0" smtClean="0"/>
              <a:t>OECD framework</a:t>
            </a:r>
            <a:endParaRPr lang="en-GB" sz="2400" dirty="0"/>
          </a:p>
        </p:txBody>
      </p:sp>
    </p:spTree>
    <p:extLst>
      <p:ext uri="{BB962C8B-B14F-4D97-AF65-F5344CB8AC3E}">
        <p14:creationId xmlns:p14="http://schemas.microsoft.com/office/powerpoint/2010/main" val="370466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0" y="548681"/>
            <a:ext cx="8686800" cy="5533032"/>
          </a:xfrm>
          <a:prstGeom prst="rect">
            <a:avLst/>
          </a:prstGeom>
        </p:spPr>
      </p:pic>
      <p:sp>
        <p:nvSpPr>
          <p:cNvPr id="5" name="TextBox 4"/>
          <p:cNvSpPr txBox="1"/>
          <p:nvPr/>
        </p:nvSpPr>
        <p:spPr>
          <a:xfrm>
            <a:off x="6228184" y="6237312"/>
            <a:ext cx="2051720" cy="369332"/>
          </a:xfrm>
          <a:prstGeom prst="rect">
            <a:avLst/>
          </a:prstGeom>
          <a:noFill/>
        </p:spPr>
        <p:txBody>
          <a:bodyPr wrap="square" rtlCol="0">
            <a:spAutoFit/>
          </a:bodyPr>
          <a:lstStyle/>
          <a:p>
            <a:r>
              <a:rPr lang="nl-NL" dirty="0" smtClean="0"/>
              <a:t>OECD, 2013</a:t>
            </a:r>
            <a:endParaRPr lang="en-GB" dirty="0"/>
          </a:p>
        </p:txBody>
      </p:sp>
    </p:spTree>
    <p:extLst>
      <p:ext uri="{BB962C8B-B14F-4D97-AF65-F5344CB8AC3E}">
        <p14:creationId xmlns:p14="http://schemas.microsoft.com/office/powerpoint/2010/main" val="1110950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Young people</a:t>
            </a:r>
            <a:endParaRPr lang="nl-NL" dirty="0"/>
          </a:p>
        </p:txBody>
      </p:sp>
      <p:sp>
        <p:nvSpPr>
          <p:cNvPr id="3" name="Tijdelijke aanduiding voor inhoud 2"/>
          <p:cNvSpPr>
            <a:spLocks noGrp="1"/>
          </p:cNvSpPr>
          <p:nvPr>
            <p:ph idx="1"/>
          </p:nvPr>
        </p:nvSpPr>
        <p:spPr/>
        <p:txBody>
          <a:bodyPr>
            <a:normAutofit/>
          </a:bodyPr>
          <a:lstStyle/>
          <a:p>
            <a:r>
              <a:rPr lang="en-GB" sz="3300" dirty="0"/>
              <a:t>The age period of 10-24 years of age is an exciting one. It is also a period of increased risks which, if left unchecked, can worsen in adulthood with life-long consequences</a:t>
            </a:r>
            <a:endParaRPr lang="nl-NL" sz="33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457200" y="533400"/>
            <a:ext cx="8229600" cy="951384"/>
          </a:xfrm>
        </p:spPr>
        <p:txBody>
          <a:bodyPr>
            <a:normAutofit fontScale="90000"/>
          </a:bodyPr>
          <a:lstStyle/>
          <a:p>
            <a:r>
              <a:rPr lang="nl-NL" dirty="0" smtClean="0"/>
              <a:t/>
            </a:r>
            <a:br>
              <a:rPr lang="nl-NL" dirty="0" smtClean="0"/>
            </a:br>
            <a:r>
              <a:rPr lang="nl-NL" dirty="0" smtClean="0"/>
              <a:t>UK </a:t>
            </a:r>
            <a:r>
              <a:rPr lang="en-GB" dirty="0"/>
              <a:t>10-24 </a:t>
            </a:r>
            <a:r>
              <a:rPr lang="en-GB" dirty="0" err="1" smtClean="0"/>
              <a:t>yr</a:t>
            </a:r>
            <a:r>
              <a:rPr lang="nl-NL" dirty="0" smtClean="0"/>
              <a:t> </a:t>
            </a:r>
            <a:r>
              <a:rPr lang="en-GB" dirty="0"/>
              <a:t/>
            </a:r>
            <a:br>
              <a:rPr lang="en-GB" dirty="0"/>
            </a:br>
            <a:endParaRPr lang="nl-NL" dirty="0"/>
          </a:p>
        </p:txBody>
      </p:sp>
      <p:sp>
        <p:nvSpPr>
          <p:cNvPr id="3" name="Tijdelijke aanduiding voor inhoud 2"/>
          <p:cNvSpPr>
            <a:spLocks noGrp="1"/>
          </p:cNvSpPr>
          <p:nvPr>
            <p:ph idx="1"/>
          </p:nvPr>
        </p:nvSpPr>
        <p:spPr>
          <a:xfrm>
            <a:off x="395536" y="1340768"/>
            <a:ext cx="8229600" cy="4776192"/>
          </a:xfrm>
        </p:spPr>
        <p:txBody>
          <a:bodyPr>
            <a:noAutofit/>
          </a:bodyPr>
          <a:lstStyle/>
          <a:p>
            <a:pPr>
              <a:buFont typeface="Wingdings" panose="05000000000000000000" pitchFamily="2" charset="2"/>
              <a:buChar char="§"/>
            </a:pPr>
            <a:endParaRPr lang="nl-NL" dirty="0"/>
          </a:p>
          <a:p>
            <a:pPr>
              <a:buFont typeface="Wingdings" panose="05000000000000000000" pitchFamily="2" charset="2"/>
              <a:buChar char="§"/>
            </a:pPr>
            <a:r>
              <a:rPr lang="en-GB" dirty="0" smtClean="0"/>
              <a:t>Mortality </a:t>
            </a:r>
            <a:r>
              <a:rPr lang="en-GB" dirty="0"/>
              <a:t>and morbidity for this age group remain largely preventable and rates vary widely across the country </a:t>
            </a:r>
            <a:endParaRPr lang="en-GB" dirty="0" smtClean="0"/>
          </a:p>
          <a:p>
            <a:pPr>
              <a:buFont typeface="Wingdings" panose="05000000000000000000" pitchFamily="2" charset="2"/>
              <a:buChar char="§"/>
            </a:pPr>
            <a:r>
              <a:rPr lang="en-GB" dirty="0" smtClean="0"/>
              <a:t>This </a:t>
            </a:r>
            <a:r>
              <a:rPr lang="en-GB" dirty="0"/>
              <a:t>is a life stage of significant neural, emotional and physical development and when change is possible </a:t>
            </a:r>
            <a:endParaRPr lang="en-GB" dirty="0" smtClean="0"/>
          </a:p>
          <a:p>
            <a:pPr>
              <a:buFont typeface="Wingdings" panose="05000000000000000000" pitchFamily="2" charset="2"/>
              <a:buChar char="§"/>
            </a:pPr>
            <a:r>
              <a:rPr lang="en-GB" dirty="0" smtClean="0"/>
              <a:t>Our </a:t>
            </a:r>
            <a:r>
              <a:rPr lang="en-GB" dirty="0"/>
              <a:t>9.9 million young </a:t>
            </a:r>
            <a:r>
              <a:rPr lang="en-GB" dirty="0" smtClean="0"/>
              <a:t>people have </a:t>
            </a:r>
            <a:r>
              <a:rPr lang="en-GB" dirty="0"/>
              <a:t>poorer health outcomes than those in many other developed nations </a:t>
            </a:r>
            <a:endParaRPr lang="en-GB" dirty="0" smtClean="0"/>
          </a:p>
          <a:p>
            <a:pPr>
              <a:buFont typeface="Wingdings" panose="05000000000000000000" pitchFamily="2" charset="2"/>
              <a:buChar char="§"/>
            </a:pPr>
            <a:r>
              <a:rPr lang="en-GB" dirty="0" smtClean="0"/>
              <a:t>Inequality </a:t>
            </a:r>
            <a:r>
              <a:rPr lang="en-GB" dirty="0"/>
              <a:t>has a significant negative effect on health in </a:t>
            </a:r>
            <a:r>
              <a:rPr lang="en-GB" dirty="0" smtClean="0"/>
              <a:t>adolescence </a:t>
            </a:r>
          </a:p>
          <a:p>
            <a:pPr>
              <a:buFont typeface="Wingdings" panose="05000000000000000000" pitchFamily="2" charset="2"/>
              <a:buChar char="§"/>
            </a:pPr>
            <a:r>
              <a:rPr lang="en-GB" dirty="0" smtClean="0"/>
              <a:t>To keep </a:t>
            </a:r>
            <a:r>
              <a:rPr lang="en-GB" dirty="0"/>
              <a:t>young people safe from harm is an important priority </a:t>
            </a:r>
            <a:r>
              <a:rPr lang="en-GB" dirty="0" smtClean="0"/>
              <a:t> </a:t>
            </a:r>
          </a:p>
          <a:p>
            <a:pPr>
              <a:buFont typeface="Wingdings" panose="05000000000000000000" pitchFamily="2" charset="2"/>
              <a:buChar char="§"/>
            </a:pPr>
            <a:r>
              <a:rPr lang="en-GB" dirty="0" smtClean="0"/>
              <a:t>The </a:t>
            </a:r>
            <a:r>
              <a:rPr lang="en-GB" dirty="0"/>
              <a:t>consequences of poor health in this age period last a lifetime</a:t>
            </a:r>
            <a:endParaRPr lang="nl-NL"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nl-NL" dirty="0"/>
              <a:t>PHE - 2015</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endParaRPr lang="en-GB" sz="3000" dirty="0" smtClean="0"/>
          </a:p>
          <a:p>
            <a:pPr marL="0" indent="0">
              <a:buNone/>
            </a:pPr>
            <a:r>
              <a:rPr lang="en-GB" sz="3000" dirty="0" smtClean="0"/>
              <a:t>Improving </a:t>
            </a:r>
            <a:r>
              <a:rPr lang="en-GB" sz="3000" dirty="0"/>
              <a:t>young people’s health and wellbeing A framework for public health</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729594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79512" y="5867400"/>
            <a:ext cx="8229600" cy="990600"/>
          </a:xfrm>
        </p:spPr>
        <p:txBody>
          <a:bodyPr>
            <a:normAutofit/>
          </a:bodyPr>
          <a:lstStyle/>
          <a:p>
            <a:r>
              <a:rPr lang="nl-NL" dirty="0" smtClean="0"/>
              <a:t>Principles adressing needs </a:t>
            </a:r>
            <a:endParaRPr lang="en-GB" dirty="0"/>
          </a:p>
        </p:txBody>
      </p:sp>
      <p:pic>
        <p:nvPicPr>
          <p:cNvPr id="6" name="Picture 5"/>
          <p:cNvPicPr>
            <a:picLocks noChangeAspect="1"/>
          </p:cNvPicPr>
          <p:nvPr/>
        </p:nvPicPr>
        <p:blipFill>
          <a:blip r:embed="rId2"/>
          <a:stretch>
            <a:fillRect/>
          </a:stretch>
        </p:blipFill>
        <p:spPr>
          <a:xfrm>
            <a:off x="0" y="476672"/>
            <a:ext cx="8409112" cy="5390728"/>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a:t>Putting relationships at the centre</a:t>
            </a:r>
            <a:endParaRPr lang="nl-NL" dirty="0"/>
          </a:p>
        </p:txBody>
      </p:sp>
      <p:sp>
        <p:nvSpPr>
          <p:cNvPr id="3" name="Tijdelijke aanduiding voor inhoud 2"/>
          <p:cNvSpPr>
            <a:spLocks noGrp="1"/>
          </p:cNvSpPr>
          <p:nvPr>
            <p:ph idx="1"/>
          </p:nvPr>
        </p:nvSpPr>
        <p:spPr/>
        <p:txBody>
          <a:bodyPr>
            <a:normAutofit/>
          </a:bodyPr>
          <a:lstStyle/>
          <a:p>
            <a:r>
              <a:rPr lang="en-GB" dirty="0" smtClean="0"/>
              <a:t>With </a:t>
            </a:r>
            <a:r>
              <a:rPr lang="en-GB" dirty="0"/>
              <a:t>friends, family, romantic/sexual partners, teachers, role models, health professionals and others in the local </a:t>
            </a:r>
            <a:r>
              <a:rPr lang="en-GB" dirty="0" smtClean="0"/>
              <a:t>community.</a:t>
            </a:r>
          </a:p>
          <a:p>
            <a:r>
              <a:rPr lang="en-GB" dirty="0"/>
              <a:t>Recognising and supporting healthy relationships is central to improving young people’s physical and mental health and wellbeing.</a:t>
            </a:r>
            <a:endParaRPr lang="nl-NL"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This means</a:t>
            </a:r>
            <a:endParaRPr lang="nl-NL" dirty="0"/>
          </a:p>
        </p:txBody>
      </p:sp>
      <p:sp>
        <p:nvSpPr>
          <p:cNvPr id="3" name="Tijdelijke aanduiding voor inhoud 2"/>
          <p:cNvSpPr>
            <a:spLocks noGrp="1"/>
          </p:cNvSpPr>
          <p:nvPr>
            <p:ph idx="1"/>
          </p:nvPr>
        </p:nvSpPr>
        <p:spPr/>
        <p:txBody>
          <a:bodyPr>
            <a:normAutofit fontScale="92500"/>
          </a:bodyPr>
          <a:lstStyle/>
          <a:p>
            <a:r>
              <a:rPr lang="en-GB" dirty="0" smtClean="0"/>
              <a:t>Empower </a:t>
            </a:r>
            <a:r>
              <a:rPr lang="en-GB" dirty="0"/>
              <a:t>young people in educational settings by giving them the skills they need to develop healthy relationships </a:t>
            </a:r>
            <a:endParaRPr lang="en-GB" dirty="0" smtClean="0"/>
          </a:p>
          <a:p>
            <a:r>
              <a:rPr lang="en-GB" dirty="0" smtClean="0"/>
              <a:t>A </a:t>
            </a:r>
            <a:r>
              <a:rPr lang="en-GB" dirty="0"/>
              <a:t>critical part to play in building positive health settings and health </a:t>
            </a:r>
            <a:r>
              <a:rPr lang="en-GB" dirty="0" smtClean="0"/>
              <a:t>messages, schools, </a:t>
            </a:r>
            <a:r>
              <a:rPr lang="en-GB" dirty="0"/>
              <a:t>higher education institutions </a:t>
            </a:r>
            <a:endParaRPr lang="en-GB" dirty="0" smtClean="0"/>
          </a:p>
          <a:p>
            <a:r>
              <a:rPr lang="en-GB" dirty="0" smtClean="0"/>
              <a:t>Promoting </a:t>
            </a:r>
            <a:r>
              <a:rPr lang="en-GB" dirty="0"/>
              <a:t>anti-bullying interventions to reduce short and long-term adverse </a:t>
            </a:r>
            <a:r>
              <a:rPr lang="en-GB" dirty="0" smtClean="0"/>
              <a:t>consequences </a:t>
            </a:r>
          </a:p>
          <a:p>
            <a:r>
              <a:rPr lang="en-GB" dirty="0" smtClean="0"/>
              <a:t>Provide an </a:t>
            </a:r>
            <a:r>
              <a:rPr lang="en-GB" dirty="0"/>
              <a:t>appropriate range of support for young people affected by violence, adverse childhood experiences and </a:t>
            </a:r>
            <a:r>
              <a:rPr lang="en-GB" dirty="0" smtClean="0"/>
              <a:t>sexual exploitation </a:t>
            </a:r>
          </a:p>
          <a:p>
            <a:r>
              <a:rPr lang="en-GB" dirty="0" smtClean="0"/>
              <a:t>Support </a:t>
            </a:r>
            <a:r>
              <a:rPr lang="en-GB" dirty="0"/>
              <a:t>parents and carers of young people </a:t>
            </a:r>
            <a:r>
              <a:rPr lang="en-GB" dirty="0" smtClean="0"/>
              <a:t>advice </a:t>
            </a:r>
            <a:r>
              <a:rPr lang="en-GB" dirty="0"/>
              <a:t>on specific issues </a:t>
            </a:r>
            <a:endParaRPr lang="en-GB" dirty="0" smtClean="0"/>
          </a:p>
          <a:p>
            <a:r>
              <a:rPr lang="en-GB" dirty="0" smtClean="0"/>
              <a:t>Educating </a:t>
            </a:r>
            <a:r>
              <a:rPr lang="en-GB" dirty="0"/>
              <a:t>peer and staff groups to reduce stigma about mental health and promote positive emotional </a:t>
            </a:r>
            <a:r>
              <a:rPr lang="en-GB" dirty="0" smtClean="0"/>
              <a:t>wellbeing</a:t>
            </a:r>
            <a:endParaRPr lang="nl-NL"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en-GB" dirty="0"/>
              <a:t>Focusing on what helps young people feel well and able to cope</a:t>
            </a:r>
            <a:endParaRPr lang="nl-NL" dirty="0"/>
          </a:p>
        </p:txBody>
      </p:sp>
      <p:sp>
        <p:nvSpPr>
          <p:cNvPr id="3" name="Tijdelijke aanduiding voor inhoud 2"/>
          <p:cNvSpPr>
            <a:spLocks noGrp="1"/>
          </p:cNvSpPr>
          <p:nvPr>
            <p:ph idx="1"/>
          </p:nvPr>
        </p:nvSpPr>
        <p:spPr/>
        <p:txBody>
          <a:bodyPr>
            <a:normAutofit/>
          </a:bodyPr>
          <a:lstStyle/>
          <a:p>
            <a:r>
              <a:rPr lang="en-GB" dirty="0"/>
              <a:t>Key components of this are strengthening life skills, enhancing self-efficacy, nurturing their creativity and making sure external resources are available when they need to draw on them</a:t>
            </a:r>
            <a:r>
              <a:rPr lang="en-GB" dirty="0" smtClean="0"/>
              <a:t>.</a:t>
            </a:r>
          </a:p>
          <a:p>
            <a:r>
              <a:rPr lang="en-GB" dirty="0"/>
              <a:t>acknowledging and building on the positive contribution young people make to society, such as volunteering, working as unpaid carers, and being a source of support to each other</a:t>
            </a:r>
            <a:endParaRPr lang="nl-NL"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This means</a:t>
            </a:r>
            <a:endParaRPr lang="nl-NL" dirty="0"/>
          </a:p>
        </p:txBody>
      </p:sp>
      <p:sp>
        <p:nvSpPr>
          <p:cNvPr id="3" name="Tijdelijke aanduiding voor inhoud 2"/>
          <p:cNvSpPr>
            <a:spLocks noGrp="1"/>
          </p:cNvSpPr>
          <p:nvPr>
            <p:ph idx="1"/>
          </p:nvPr>
        </p:nvSpPr>
        <p:spPr/>
        <p:txBody>
          <a:bodyPr>
            <a:normAutofit/>
          </a:bodyPr>
          <a:lstStyle/>
          <a:p>
            <a:r>
              <a:rPr lang="en-GB" dirty="0" smtClean="0"/>
              <a:t>Provide a </a:t>
            </a:r>
            <a:r>
              <a:rPr lang="en-GB" dirty="0"/>
              <a:t>range of activities for young people including opportunities to participate in local communities </a:t>
            </a:r>
            <a:endParaRPr lang="en-GB" dirty="0" smtClean="0"/>
          </a:p>
          <a:p>
            <a:r>
              <a:rPr lang="en-GB" dirty="0" smtClean="0"/>
              <a:t>supporting </a:t>
            </a:r>
            <a:r>
              <a:rPr lang="en-GB" dirty="0"/>
              <a:t>interventions that build young people’s strengths and life skills, rather than just tackling individual health issues </a:t>
            </a:r>
            <a:endParaRPr lang="en-GB" dirty="0" smtClean="0"/>
          </a:p>
          <a:p>
            <a:r>
              <a:rPr lang="en-GB" dirty="0" smtClean="0"/>
              <a:t>Make </a:t>
            </a:r>
            <a:r>
              <a:rPr lang="en-GB" dirty="0"/>
              <a:t>sure education is a positive experience for all young people and builds </a:t>
            </a:r>
            <a:r>
              <a:rPr lang="en-GB" dirty="0" err="1"/>
              <a:t>selfesteem</a:t>
            </a:r>
            <a:r>
              <a:rPr lang="en-GB" dirty="0"/>
              <a:t> </a:t>
            </a:r>
            <a:endParaRPr lang="en-GB" dirty="0" smtClean="0"/>
          </a:p>
          <a:p>
            <a:r>
              <a:rPr lang="en-GB" dirty="0" smtClean="0"/>
              <a:t>Promote </a:t>
            </a:r>
            <a:r>
              <a:rPr lang="en-GB" dirty="0"/>
              <a:t>good employment practice in the youth labour market, and recognising that employers value ‘soft skills’ such as </a:t>
            </a:r>
            <a:r>
              <a:rPr lang="en-GB" dirty="0" smtClean="0"/>
              <a:t>communication14</a:t>
            </a:r>
          </a:p>
          <a:p>
            <a:r>
              <a:rPr lang="en-GB" dirty="0" smtClean="0"/>
              <a:t>Recognize </a:t>
            </a:r>
            <a:r>
              <a:rPr lang="en-GB" dirty="0"/>
              <a:t>the specific needs of disadvantaged groups</a:t>
            </a:r>
            <a:endParaRPr lang="nl-NL"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Reducing health inequalities</a:t>
            </a:r>
            <a:endParaRPr lang="nl-NL" dirty="0"/>
          </a:p>
        </p:txBody>
      </p:sp>
      <p:sp>
        <p:nvSpPr>
          <p:cNvPr id="3" name="Tijdelijke aanduiding voor inhoud 2"/>
          <p:cNvSpPr>
            <a:spLocks noGrp="1"/>
          </p:cNvSpPr>
          <p:nvPr>
            <p:ph idx="1"/>
          </p:nvPr>
        </p:nvSpPr>
        <p:spPr/>
        <p:txBody>
          <a:bodyPr>
            <a:normAutofit/>
          </a:bodyPr>
          <a:lstStyle/>
          <a:p>
            <a:r>
              <a:rPr lang="en-GB" dirty="0" smtClean="0"/>
              <a:t>Not to let </a:t>
            </a:r>
            <a:r>
              <a:rPr lang="en-GB" dirty="0"/>
              <a:t>existing health inequalities from earlier childhood continue or worsen during this period. </a:t>
            </a:r>
            <a:endParaRPr lang="en-GB" dirty="0" smtClean="0"/>
          </a:p>
          <a:p>
            <a:r>
              <a:rPr lang="en-GB" dirty="0" smtClean="0"/>
              <a:t>Current </a:t>
            </a:r>
            <a:r>
              <a:rPr lang="en-GB" dirty="0"/>
              <a:t>generation of young people also faces wider pressures, such as high youth unemployment, increasing debt, and increasing costs of renting or buying accommodation. These can have a negative impact on their health.</a:t>
            </a:r>
            <a:endParaRPr lang="nl-NL"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inhoud 2"/>
          <p:cNvSpPr>
            <a:spLocks noGrp="1"/>
          </p:cNvSpPr>
          <p:nvPr>
            <p:ph idx="1"/>
          </p:nvPr>
        </p:nvSpPr>
        <p:spPr/>
        <p:txBody>
          <a:bodyPr>
            <a:normAutofit/>
          </a:bodyPr>
          <a:lstStyle/>
          <a:p>
            <a:endParaRPr lang="en-US" dirty="0" smtClean="0"/>
          </a:p>
          <a:p>
            <a:endParaRPr lang="en-US" dirty="0" smtClean="0"/>
          </a:p>
          <a:p>
            <a:endParaRPr lang="nl-NL" dirty="0"/>
          </a:p>
        </p:txBody>
      </p:sp>
      <p:pic>
        <p:nvPicPr>
          <p:cNvPr id="1026" name="Picture 2" descr="Image result for young people in debt no mortg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4437112"/>
            <a:ext cx="2466975" cy="184785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young people in debt no mortg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1224" y="495859"/>
            <a:ext cx="2200275" cy="208597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young people in debt no mortg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3790" y="1196752"/>
            <a:ext cx="3634154" cy="28769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51248"/>
            <a:ext cx="8229600" cy="5225752"/>
          </a:xfrm>
        </p:spPr>
        <p:txBody>
          <a:bodyPr>
            <a:normAutofit/>
          </a:bodyPr>
          <a:lstStyle/>
          <a:p>
            <a:r>
              <a:rPr lang="en-GB" dirty="0"/>
              <a:t>achieving a balance between providing universal services to all young people (such as school health services) as well as focusing additional resources on vulnerable and marginalised groups </a:t>
            </a:r>
            <a:endParaRPr lang="en-GB" dirty="0" smtClean="0"/>
          </a:p>
          <a:p>
            <a:r>
              <a:rPr lang="en-GB" dirty="0" smtClean="0"/>
              <a:t>support </a:t>
            </a:r>
            <a:r>
              <a:rPr lang="en-GB" dirty="0"/>
              <a:t>all young people and their families to use mainstream services, including primary </a:t>
            </a:r>
            <a:r>
              <a:rPr lang="en-GB" dirty="0" smtClean="0"/>
              <a:t>care</a:t>
            </a:r>
          </a:p>
          <a:p>
            <a:r>
              <a:rPr lang="en-GB" dirty="0" smtClean="0"/>
              <a:t>additional </a:t>
            </a:r>
            <a:r>
              <a:rPr lang="en-GB" dirty="0"/>
              <a:t>support for those affected by inequalities related to gender, ethnicity, sexual orientation and sexual identity, disability; and those living in care, in the youth justice system, and rural isolation </a:t>
            </a:r>
            <a:endParaRPr lang="en-GB" dirty="0" smtClean="0"/>
          </a:p>
          <a:p>
            <a:r>
              <a:rPr lang="en-GB" dirty="0" smtClean="0"/>
              <a:t>reducing </a:t>
            </a:r>
            <a:r>
              <a:rPr lang="en-GB" dirty="0"/>
              <a:t>the numbers of young people not in education, employment or </a:t>
            </a:r>
            <a:r>
              <a:rPr lang="en-GB" dirty="0" smtClean="0"/>
              <a:t>training</a:t>
            </a:r>
            <a:endParaRPr lang="en-GB" dirty="0"/>
          </a:p>
        </p:txBody>
      </p:sp>
      <p:sp>
        <p:nvSpPr>
          <p:cNvPr id="4" name="Title 1"/>
          <p:cNvSpPr txBox="1">
            <a:spLocks noGrp="1"/>
          </p:cNvSpPr>
          <p:nvPr>
            <p:ph type="title"/>
          </p:nvPr>
        </p:nvSpPr>
        <p:spPr>
          <a:xfrm>
            <a:off x="457200" y="260648"/>
            <a:ext cx="8229600" cy="990600"/>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nl-NL" sz="4000" b="0" i="0" u="none" strike="noStrike" kern="1200" cap="none" spc="-100" normalizeH="0" baseline="0" noProof="0" dirty="0" smtClean="0">
                <a:ln>
                  <a:noFill/>
                </a:ln>
                <a:solidFill>
                  <a:schemeClr val="tx2"/>
                </a:solidFill>
                <a:effectLst/>
                <a:uLnTx/>
                <a:uFillTx/>
                <a:latin typeface="+mj-lt"/>
                <a:ea typeface="+mj-ea"/>
                <a:cs typeface="+mj-cs"/>
              </a:rPr>
              <a:t>This means</a:t>
            </a:r>
            <a:endParaRPr kumimoji="0" lang="en-GB" sz="4000" b="0" i="0" u="none" strike="noStrike" kern="1200" cap="none" spc="-100" normalizeH="0" baseline="0" noProof="0" dirty="0">
              <a:ln>
                <a:noFill/>
              </a:ln>
              <a:solidFill>
                <a:schemeClr val="tx2"/>
              </a:solidFill>
              <a:effectLst/>
              <a:uLnTx/>
              <a:uFillTx/>
              <a:latin typeface="+mj-lt"/>
              <a:ea typeface="+mj-ea"/>
              <a:cs typeface="+mj-cs"/>
            </a:endParaRPr>
          </a:p>
        </p:txBody>
      </p:sp>
    </p:spTree>
    <p:extLst>
      <p:ext uri="{BB962C8B-B14F-4D97-AF65-F5344CB8AC3E}">
        <p14:creationId xmlns:p14="http://schemas.microsoft.com/office/powerpoint/2010/main" val="35517090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Championing integrated services</a:t>
            </a:r>
          </a:p>
        </p:txBody>
      </p:sp>
      <p:sp>
        <p:nvSpPr>
          <p:cNvPr id="3" name="Content Placeholder 2"/>
          <p:cNvSpPr>
            <a:spLocks noGrp="1"/>
          </p:cNvSpPr>
          <p:nvPr>
            <p:ph idx="1"/>
          </p:nvPr>
        </p:nvSpPr>
        <p:spPr/>
        <p:txBody>
          <a:bodyPr/>
          <a:lstStyle/>
          <a:p>
            <a:r>
              <a:rPr lang="en-GB" dirty="0"/>
              <a:t>Exploratory behaviours overlap – for example, early substance use is associated with risky sexual behaviour, antisocial behaviour and academic failure. </a:t>
            </a:r>
            <a:endParaRPr lang="en-GB" dirty="0" smtClean="0"/>
          </a:p>
          <a:p>
            <a:r>
              <a:rPr lang="en-GB" dirty="0"/>
              <a:t>T</a:t>
            </a:r>
            <a:r>
              <a:rPr lang="en-GB" dirty="0" smtClean="0"/>
              <a:t>he </a:t>
            </a:r>
            <a:r>
              <a:rPr lang="en-GB" dirty="0"/>
              <a:t>overlaps are stronger during adolescence than at earlier or later developmental </a:t>
            </a:r>
            <a:r>
              <a:rPr lang="en-GB" dirty="0" smtClean="0"/>
              <a:t>stages</a:t>
            </a:r>
          </a:p>
          <a:p>
            <a:r>
              <a:rPr lang="en-GB" dirty="0"/>
              <a:t>K</a:t>
            </a:r>
            <a:r>
              <a:rPr lang="en-GB" dirty="0" smtClean="0"/>
              <a:t>ey </a:t>
            </a:r>
            <a:r>
              <a:rPr lang="en-GB" dirty="0"/>
              <a:t>drivers for services to work effectively together, providing seamless connections so that young people do not have to navigate complex referral </a:t>
            </a:r>
            <a:r>
              <a:rPr lang="en-GB" dirty="0" smtClean="0"/>
              <a:t>systems</a:t>
            </a:r>
          </a:p>
          <a:p>
            <a:r>
              <a:rPr lang="en-GB" dirty="0" smtClean="0"/>
              <a:t>A ‘no </a:t>
            </a:r>
            <a:r>
              <a:rPr lang="en-GB" dirty="0"/>
              <a:t>wrong door’ </a:t>
            </a:r>
            <a:r>
              <a:rPr lang="en-GB" dirty="0" smtClean="0"/>
              <a:t>approach, </a:t>
            </a:r>
            <a:r>
              <a:rPr lang="en-GB" dirty="0"/>
              <a:t>services taking responsibility for effectively referring young people to other sources of help</a:t>
            </a:r>
          </a:p>
        </p:txBody>
      </p:sp>
    </p:spTree>
    <p:extLst>
      <p:ext uri="{BB962C8B-B14F-4D97-AF65-F5344CB8AC3E}">
        <p14:creationId xmlns:p14="http://schemas.microsoft.com/office/powerpoint/2010/main" val="29551977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nl-NL" dirty="0" smtClean="0"/>
              <a:t>This means</a:t>
            </a:r>
            <a:endParaRPr lang="en-GB" dirty="0"/>
          </a:p>
        </p:txBody>
      </p:sp>
      <p:sp>
        <p:nvSpPr>
          <p:cNvPr id="3" name="Content Placeholder 2"/>
          <p:cNvSpPr>
            <a:spLocks noGrp="1"/>
          </p:cNvSpPr>
          <p:nvPr>
            <p:ph idx="1"/>
          </p:nvPr>
        </p:nvSpPr>
        <p:spPr>
          <a:xfrm>
            <a:off x="457200" y="1600200"/>
            <a:ext cx="8229600" cy="3989040"/>
          </a:xfrm>
        </p:spPr>
        <p:txBody>
          <a:bodyPr>
            <a:noAutofit/>
          </a:bodyPr>
          <a:lstStyle/>
          <a:p>
            <a:r>
              <a:rPr lang="en-GB" sz="2600" dirty="0" smtClean="0"/>
              <a:t>Need of a </a:t>
            </a:r>
            <a:r>
              <a:rPr lang="en-GB" sz="2600" dirty="0"/>
              <a:t>local vision for the health of young people aged 10-24, including the specific needs of vulnerable groups. </a:t>
            </a:r>
            <a:endParaRPr lang="en-GB" sz="2600" dirty="0" smtClean="0"/>
          </a:p>
          <a:p>
            <a:r>
              <a:rPr lang="en-GB" sz="2600" dirty="0" smtClean="0"/>
              <a:t>Supported </a:t>
            </a:r>
            <a:r>
              <a:rPr lang="en-GB" sz="2600" dirty="0"/>
              <a:t>by </a:t>
            </a:r>
            <a:r>
              <a:rPr lang="en-GB" sz="2600" dirty="0" smtClean="0"/>
              <a:t>health </a:t>
            </a:r>
            <a:r>
              <a:rPr lang="en-GB" sz="2600" dirty="0"/>
              <a:t>and wellbeing </a:t>
            </a:r>
            <a:r>
              <a:rPr lang="en-GB" sz="2600" dirty="0" smtClean="0"/>
              <a:t>board, included </a:t>
            </a:r>
            <a:r>
              <a:rPr lang="en-GB" sz="2600" dirty="0"/>
              <a:t>in the joint strategic needs assessment (JSNA) and the joint health and wellbeing </a:t>
            </a:r>
            <a:r>
              <a:rPr lang="en-GB" sz="2600" dirty="0" smtClean="0"/>
              <a:t>strategy</a:t>
            </a:r>
          </a:p>
          <a:p>
            <a:r>
              <a:rPr lang="en-GB" sz="2600" dirty="0" smtClean="0"/>
              <a:t>Promote cross-sector </a:t>
            </a:r>
            <a:r>
              <a:rPr lang="en-GB" sz="2600" dirty="0"/>
              <a:t>approaches by </a:t>
            </a:r>
            <a:r>
              <a:rPr lang="en-GB" sz="2600" dirty="0" smtClean="0"/>
              <a:t>integrated service </a:t>
            </a:r>
            <a:r>
              <a:rPr lang="en-GB" sz="2600" dirty="0"/>
              <a:t>delivery, </a:t>
            </a:r>
            <a:r>
              <a:rPr lang="en-GB" sz="2600" dirty="0" smtClean="0"/>
              <a:t>staff </a:t>
            </a:r>
            <a:r>
              <a:rPr lang="en-GB" sz="2600" dirty="0"/>
              <a:t>from different disciplines </a:t>
            </a:r>
            <a:endParaRPr lang="en-GB" sz="2600" dirty="0" smtClean="0"/>
          </a:p>
          <a:p>
            <a:r>
              <a:rPr lang="en-GB" sz="2600" dirty="0" smtClean="0"/>
              <a:t>Ensure </a:t>
            </a:r>
            <a:r>
              <a:rPr lang="en-GB" sz="2600" dirty="0"/>
              <a:t>young people understand what is available and how they can shape services</a:t>
            </a:r>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Understanding changing health needs as young people develop</a:t>
            </a:r>
          </a:p>
        </p:txBody>
      </p:sp>
      <p:sp>
        <p:nvSpPr>
          <p:cNvPr id="3" name="Content Placeholder 2"/>
          <p:cNvSpPr>
            <a:spLocks noGrp="1"/>
          </p:cNvSpPr>
          <p:nvPr>
            <p:ph idx="1"/>
          </p:nvPr>
        </p:nvSpPr>
        <p:spPr>
          <a:xfrm>
            <a:off x="457200" y="2132856"/>
            <a:ext cx="8229600" cy="4344144"/>
          </a:xfrm>
        </p:spPr>
        <p:txBody>
          <a:bodyPr/>
          <a:lstStyle/>
          <a:p>
            <a:r>
              <a:rPr lang="en-GB" dirty="0"/>
              <a:t>Transition points, such as between child and adult services around age 18, entering and leaving local authority care and moving to an adoptive family, are critical times for </a:t>
            </a:r>
            <a:r>
              <a:rPr lang="en-GB" dirty="0" smtClean="0"/>
              <a:t>support</a:t>
            </a:r>
          </a:p>
          <a:p>
            <a:r>
              <a:rPr lang="en-GB" dirty="0" smtClean="0"/>
              <a:t>Support </a:t>
            </a:r>
            <a:r>
              <a:rPr lang="en-GB" dirty="0"/>
              <a:t>the professionals who deliver child services and adult services so that everyone has a shared understanding of the needs of young </a:t>
            </a:r>
            <a:r>
              <a:rPr lang="en-GB" dirty="0" smtClean="0"/>
              <a:t>people</a:t>
            </a:r>
          </a:p>
          <a:p>
            <a:pPr lvl="1"/>
            <a:r>
              <a:rPr lang="en-GB" dirty="0"/>
              <a:t>E.g. A 12-year old will require a different approach to a 17-year old, who will again differ from a 23-year old </a:t>
            </a:r>
          </a:p>
          <a:p>
            <a:endParaRPr lang="en-GB" dirty="0"/>
          </a:p>
        </p:txBody>
      </p:sp>
    </p:spTree>
    <p:extLst>
      <p:ext uri="{BB962C8B-B14F-4D97-AF65-F5344CB8AC3E}">
        <p14:creationId xmlns:p14="http://schemas.microsoft.com/office/powerpoint/2010/main" val="5775911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smtClean="0"/>
              <a:t>This means</a:t>
            </a:r>
            <a:endParaRPr lang="en-GB" dirty="0"/>
          </a:p>
        </p:txBody>
      </p:sp>
      <p:sp>
        <p:nvSpPr>
          <p:cNvPr id="3" name="Content Placeholder 2"/>
          <p:cNvSpPr>
            <a:spLocks noGrp="1"/>
          </p:cNvSpPr>
          <p:nvPr>
            <p:ph idx="1"/>
          </p:nvPr>
        </p:nvSpPr>
        <p:spPr/>
        <p:txBody>
          <a:bodyPr>
            <a:normAutofit/>
          </a:bodyPr>
          <a:lstStyle/>
          <a:p>
            <a:r>
              <a:rPr lang="en-GB" dirty="0" smtClean="0"/>
              <a:t>Ensure </a:t>
            </a:r>
            <a:r>
              <a:rPr lang="en-GB" dirty="0"/>
              <a:t>local services have arrangements in place to manage transition to adult services safely and in cooperation with young </a:t>
            </a:r>
            <a:r>
              <a:rPr lang="en-GB" dirty="0" smtClean="0"/>
              <a:t>people</a:t>
            </a:r>
          </a:p>
          <a:p>
            <a:r>
              <a:rPr lang="en-GB" dirty="0" smtClean="0"/>
              <a:t>Particular </a:t>
            </a:r>
            <a:r>
              <a:rPr lang="en-GB" dirty="0"/>
              <a:t>focus should be given to more vulnerable groups including those in care </a:t>
            </a:r>
            <a:endParaRPr lang="en-GB" dirty="0" smtClean="0"/>
          </a:p>
          <a:p>
            <a:r>
              <a:rPr lang="en-GB" dirty="0" smtClean="0"/>
              <a:t>Understand </a:t>
            </a:r>
            <a:r>
              <a:rPr lang="en-GB" dirty="0"/>
              <a:t>the demands of the changing world that young people are living in, including the role (positive and negative) played by social media and new technologies </a:t>
            </a:r>
            <a:endParaRPr lang="en-GB" dirty="0" smtClean="0"/>
          </a:p>
          <a:p>
            <a:r>
              <a:rPr lang="en-GB" dirty="0" smtClean="0"/>
              <a:t>Recognise that </a:t>
            </a:r>
            <a:r>
              <a:rPr lang="en-GB" dirty="0"/>
              <a:t>building good health behaviours at this life stage can prevent risky behaviour including unsafe sex and builds healthier adults</a:t>
            </a:r>
          </a:p>
        </p:txBody>
      </p:sp>
    </p:spTree>
    <p:extLst>
      <p:ext uri="{BB962C8B-B14F-4D97-AF65-F5344CB8AC3E}">
        <p14:creationId xmlns:p14="http://schemas.microsoft.com/office/powerpoint/2010/main" val="12250321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Delivering accessible, youth friendly services</a:t>
            </a:r>
          </a:p>
        </p:txBody>
      </p:sp>
      <p:sp>
        <p:nvSpPr>
          <p:cNvPr id="3" name="Content Placeholder 2"/>
          <p:cNvSpPr>
            <a:spLocks noGrp="1"/>
          </p:cNvSpPr>
          <p:nvPr>
            <p:ph idx="1"/>
          </p:nvPr>
        </p:nvSpPr>
        <p:spPr/>
        <p:txBody>
          <a:bodyPr/>
          <a:lstStyle/>
          <a:p>
            <a:r>
              <a:rPr lang="en-GB" dirty="0"/>
              <a:t>Standards for youth friendly services are set out in the Department of Health’s ‘You’re Welcome’ document. </a:t>
            </a:r>
            <a:endParaRPr lang="en-GB" dirty="0" smtClean="0"/>
          </a:p>
          <a:p>
            <a:r>
              <a:rPr lang="en-GB" dirty="0" smtClean="0"/>
              <a:t> </a:t>
            </a:r>
            <a:r>
              <a:rPr lang="en-GB" dirty="0"/>
              <a:t>Young people want access to objective staff who are empathic, non-judgemental and understanding. </a:t>
            </a:r>
            <a:endParaRPr lang="en-GB" dirty="0" smtClean="0"/>
          </a:p>
          <a:p>
            <a:r>
              <a:rPr lang="en-GB" dirty="0" smtClean="0"/>
              <a:t>They </a:t>
            </a:r>
            <a:r>
              <a:rPr lang="en-GB" dirty="0"/>
              <a:t>also want to be involved in a meaningful way in designing and commissioning services in a continuous improvement cycle.</a:t>
            </a:r>
          </a:p>
        </p:txBody>
      </p:sp>
    </p:spTree>
    <p:extLst>
      <p:ext uri="{BB962C8B-B14F-4D97-AF65-F5344CB8AC3E}">
        <p14:creationId xmlns:p14="http://schemas.microsoft.com/office/powerpoint/2010/main" val="21112529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smtClean="0"/>
              <a:t>This means</a:t>
            </a:r>
            <a:endParaRPr lang="en-GB" dirty="0"/>
          </a:p>
        </p:txBody>
      </p:sp>
      <p:sp>
        <p:nvSpPr>
          <p:cNvPr id="3" name="Content Placeholder 2"/>
          <p:cNvSpPr>
            <a:spLocks noGrp="1"/>
          </p:cNvSpPr>
          <p:nvPr>
            <p:ph idx="1"/>
          </p:nvPr>
        </p:nvSpPr>
        <p:spPr/>
        <p:txBody>
          <a:bodyPr/>
          <a:lstStyle/>
          <a:p>
            <a:r>
              <a:rPr lang="en-GB" dirty="0" smtClean="0"/>
              <a:t>Provide young </a:t>
            </a:r>
            <a:r>
              <a:rPr lang="en-GB" dirty="0"/>
              <a:t>people friendly services in accessible locations and targeting provision where necessary </a:t>
            </a:r>
            <a:endParaRPr lang="en-GB" dirty="0" smtClean="0"/>
          </a:p>
          <a:p>
            <a:r>
              <a:rPr lang="en-GB" dirty="0" smtClean="0"/>
              <a:t>workforce </a:t>
            </a:r>
            <a:r>
              <a:rPr lang="en-GB" dirty="0"/>
              <a:t>training on confidentiality and communicating with young people (including a focus on the more vulnerable, knowing the lines between safeguarding and confidentiality) </a:t>
            </a:r>
            <a:endParaRPr lang="en-GB" dirty="0" smtClean="0"/>
          </a:p>
          <a:p>
            <a:r>
              <a:rPr lang="en-GB" dirty="0" smtClean="0"/>
              <a:t>Put </a:t>
            </a:r>
            <a:r>
              <a:rPr lang="en-GB" dirty="0"/>
              <a:t>mechanisms in place for young people’s involvement in all aspects of the service including commissioning and evaluation</a:t>
            </a:r>
          </a:p>
        </p:txBody>
      </p:sp>
    </p:spTree>
    <p:extLst>
      <p:ext uri="{BB962C8B-B14F-4D97-AF65-F5344CB8AC3E}">
        <p14:creationId xmlns:p14="http://schemas.microsoft.com/office/powerpoint/2010/main" val="34143959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normAutofit/>
          </a:bodyPr>
          <a:lstStyle/>
          <a:p>
            <a:r>
              <a:rPr lang="en-GB" sz="3000" dirty="0" smtClean="0"/>
              <a:t>1</a:t>
            </a:r>
            <a:r>
              <a:rPr lang="en-GB" sz="3000" dirty="0"/>
              <a:t>. Is resilience a part of the conversation about what you want to achieve for young people and do you know how to provide this? </a:t>
            </a:r>
            <a:endParaRPr lang="en-GB" sz="3000" dirty="0" smtClean="0"/>
          </a:p>
        </p:txBody>
      </p:sp>
    </p:spTree>
    <p:extLst>
      <p:ext uri="{BB962C8B-B14F-4D97-AF65-F5344CB8AC3E}">
        <p14:creationId xmlns:p14="http://schemas.microsoft.com/office/powerpoint/2010/main" val="21560273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000" dirty="0"/>
              <a:t>2. How </a:t>
            </a:r>
            <a:r>
              <a:rPr lang="en-GB" sz="3000" dirty="0" smtClean="0"/>
              <a:t>can </a:t>
            </a:r>
            <a:r>
              <a:rPr lang="en-GB" sz="3000" dirty="0"/>
              <a:t>your service </a:t>
            </a:r>
            <a:r>
              <a:rPr lang="en-GB" sz="3000" dirty="0" smtClean="0"/>
              <a:t>connect </a:t>
            </a:r>
            <a:r>
              <a:rPr lang="en-GB" sz="3000" dirty="0"/>
              <a:t>with other services locally to support the principle of ‘no wrong door’? </a:t>
            </a:r>
          </a:p>
        </p:txBody>
      </p:sp>
    </p:spTree>
    <p:extLst>
      <p:ext uri="{BB962C8B-B14F-4D97-AF65-F5344CB8AC3E}">
        <p14:creationId xmlns:p14="http://schemas.microsoft.com/office/powerpoint/2010/main" val="11574666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000" dirty="0"/>
              <a:t>3. What is in place to ensure the workforce has the necessary skills, knowledge and understanding to support the varying needs of young people at different ages? </a:t>
            </a:r>
            <a:endParaRPr lang="en-GB" sz="3000" dirty="0" smtClean="0"/>
          </a:p>
          <a:p>
            <a:endParaRPr lang="en-GB" sz="3000" dirty="0"/>
          </a:p>
        </p:txBody>
      </p:sp>
    </p:spTree>
    <p:extLst>
      <p:ext uri="{BB962C8B-B14F-4D97-AF65-F5344CB8AC3E}">
        <p14:creationId xmlns:p14="http://schemas.microsoft.com/office/powerpoint/2010/main" val="22079954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000" dirty="0"/>
              <a:t>4. What barriers to data and information sharing </a:t>
            </a:r>
            <a:r>
              <a:rPr lang="en-GB" sz="3000" dirty="0" smtClean="0"/>
              <a:t>can exist </a:t>
            </a:r>
            <a:r>
              <a:rPr lang="en-GB" sz="3000" dirty="0"/>
              <a:t>between partners? How could these barriers be overcome to enable information to be shared more effectively – ensuring timeliness, accuracy, avoiding inappropriate referrals to other services, reducing delays, and protecting confidentiality but also protecting young people from harm including sexual exploitation? </a:t>
            </a:r>
          </a:p>
          <a:p>
            <a:endParaRPr lang="en-GB" sz="3000" dirty="0"/>
          </a:p>
        </p:txBody>
      </p:sp>
    </p:spTree>
    <p:extLst>
      <p:ext uri="{BB962C8B-B14F-4D97-AF65-F5344CB8AC3E}">
        <p14:creationId xmlns:p14="http://schemas.microsoft.com/office/powerpoint/2010/main" val="1225188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000" dirty="0"/>
              <a:t>5. Do all services provide health promoting messages as well as reacting to needs?</a:t>
            </a:r>
          </a:p>
          <a:p>
            <a:endParaRPr lang="en-GB" sz="3000" dirty="0"/>
          </a:p>
        </p:txBody>
      </p:sp>
    </p:spTree>
    <p:extLst>
      <p:ext uri="{BB962C8B-B14F-4D97-AF65-F5344CB8AC3E}">
        <p14:creationId xmlns:p14="http://schemas.microsoft.com/office/powerpoint/2010/main" val="11116263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Q&amp;A</a:t>
            </a:r>
            <a:endParaRPr lang="en-GB" dirty="0"/>
          </a:p>
        </p:txBody>
      </p:sp>
      <p:sp>
        <p:nvSpPr>
          <p:cNvPr id="3" name="Content Placeholder 2"/>
          <p:cNvSpPr>
            <a:spLocks noGrp="1"/>
          </p:cNvSpPr>
          <p:nvPr>
            <p:ph idx="1"/>
          </p:nvPr>
        </p:nvSpPr>
        <p:spPr>
          <a:xfrm>
            <a:off x="457200" y="1600200"/>
            <a:ext cx="8229600" cy="3989040"/>
          </a:xfrm>
        </p:spPr>
        <p:txBody>
          <a:bodyPr/>
          <a:lstStyle/>
          <a:p>
            <a:r>
              <a:rPr lang="en-GB" smtClean="0"/>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a:t>
            </a:r>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www.cdc.gov/hrqol/wellbeing.htm#one</a:t>
            </a:r>
            <a:endParaRPr lang="en-GB" dirty="0" smtClean="0"/>
          </a:p>
          <a:p>
            <a:r>
              <a:rPr lang="nl-NL" dirty="0"/>
              <a:t>Measuring subjective </a:t>
            </a:r>
            <a:r>
              <a:rPr lang="nl-NL" dirty="0" smtClean="0"/>
              <a:t>wellbeing, Office for National Statistics </a:t>
            </a:r>
            <a:r>
              <a:rPr lang="nl-NL" dirty="0"/>
              <a:t>accessed </a:t>
            </a:r>
            <a:r>
              <a:rPr lang="nl-NL" dirty="0" smtClean="0"/>
              <a:t>on </a:t>
            </a:r>
            <a:r>
              <a:rPr lang="nl-NL" dirty="0" smtClean="0">
                <a:hlinkClick r:id="rId3" action="ppaction://hlinkfile"/>
              </a:rPr>
              <a:t>file</a:t>
            </a:r>
            <a:r>
              <a:rPr lang="nl-NL" dirty="0">
                <a:hlinkClick r:id="rId3" action="ppaction://hlinkfile"/>
              </a:rPr>
              <a:t>://</a:t>
            </a:r>
            <a:r>
              <a:rPr lang="nl-NL" dirty="0" smtClean="0">
                <a:hlinkClick r:id="rId3" action="ppaction://hlinkfile"/>
              </a:rPr>
              <a:t>ad.ucl.ac.uk/homeb/sejjdmb/Documents/Personas/WTSD/PH/WK%208%20Measure%20Wellbeing.pdf</a:t>
            </a:r>
            <a:endParaRPr lang="nl-NL" dirty="0" smtClean="0"/>
          </a:p>
          <a:p>
            <a:r>
              <a:rPr lang="nl-NL" dirty="0">
                <a:hlinkClick r:id="rId4"/>
              </a:rPr>
              <a:t>http://</a:t>
            </a:r>
            <a:r>
              <a:rPr lang="nl-NL" dirty="0" smtClean="0">
                <a:hlinkClick r:id="rId4"/>
              </a:rPr>
              <a:t>www.oecd.org/statistics/measuring-well-being-and-progress.htm</a:t>
            </a:r>
            <a:endParaRPr lang="nl-NL" dirty="0" smtClean="0"/>
          </a:p>
          <a:p>
            <a:endParaRPr lang="nl-NL" dirty="0" smtClean="0"/>
          </a:p>
          <a:p>
            <a:endParaRPr lang="en-GB" dirty="0"/>
          </a:p>
        </p:txBody>
      </p:sp>
    </p:spTree>
    <p:extLst>
      <p:ext uri="{BB962C8B-B14F-4D97-AF65-F5344CB8AC3E}">
        <p14:creationId xmlns:p14="http://schemas.microsoft.com/office/powerpoint/2010/main" val="5545139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911</TotalTime>
  <Words>1513</Words>
  <Application>Microsoft Office PowerPoint</Application>
  <PresentationFormat>On-screen Show (4:3)</PresentationFormat>
  <Paragraphs>122</Paragraphs>
  <Slides>33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Wingdings</vt:lpstr>
      <vt:lpstr>Clarity</vt:lpstr>
      <vt:lpstr>PowerPoint Presentation</vt:lpstr>
      <vt:lpstr>Contents</vt:lpstr>
      <vt:lpstr>Wellbeing</vt:lpstr>
      <vt:lpstr>PowerPoint Presentation</vt:lpstr>
      <vt:lpstr>Public health &amp; wellbeing</vt:lpstr>
      <vt:lpstr>PowerPoint Presentation</vt:lpstr>
      <vt:lpstr>PowerPoint Presentation</vt:lpstr>
      <vt:lpstr>How to measure</vt:lpstr>
      <vt:lpstr>PowerPoint Presentation</vt:lpstr>
      <vt:lpstr>Young people</vt:lpstr>
      <vt:lpstr> UK 10-24 yr  </vt:lpstr>
      <vt:lpstr>PHE - 2015</vt:lpstr>
      <vt:lpstr>Principles adressing needs </vt:lpstr>
      <vt:lpstr>Putting relationships at the centre</vt:lpstr>
      <vt:lpstr>This means</vt:lpstr>
      <vt:lpstr>Focusing on what helps young people feel well and able to cope</vt:lpstr>
      <vt:lpstr>This means</vt:lpstr>
      <vt:lpstr>Reducing health inequalities</vt:lpstr>
      <vt:lpstr>PowerPoint Presentation</vt:lpstr>
      <vt:lpstr>This means</vt:lpstr>
      <vt:lpstr>Championing integrated services</vt:lpstr>
      <vt:lpstr>This means</vt:lpstr>
      <vt:lpstr>Understanding changing health needs as young people develop</vt:lpstr>
      <vt:lpstr>This means</vt:lpstr>
      <vt:lpstr>Delivering accessible, youth friendly services</vt:lpstr>
      <vt:lpstr>This means</vt:lpstr>
      <vt:lpstr>Questions</vt:lpstr>
      <vt:lpstr>PowerPoint Presentation</vt:lpstr>
      <vt:lpstr>PowerPoint Presentation</vt:lpstr>
      <vt:lpstr>PowerPoint Presentation</vt:lpstr>
      <vt:lpstr>PowerPoint Presentation</vt:lpstr>
      <vt:lpstr>Q&amp;A</vt:lpstr>
      <vt:lpstr>Sources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Diola Bijlhout</cp:lastModifiedBy>
  <cp:revision>83</cp:revision>
  <dcterms:created xsi:type="dcterms:W3CDTF">2014-09-13T13:55:51Z</dcterms:created>
  <dcterms:modified xsi:type="dcterms:W3CDTF">2017-08-10T17:00:51Z</dcterms:modified>
</cp:coreProperties>
</file>