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3" r:id="rId3"/>
    <p:sldId id="257" r:id="rId4"/>
    <p:sldId id="286" r:id="rId5"/>
    <p:sldId id="287" r:id="rId6"/>
    <p:sldId id="288" r:id="rId7"/>
    <p:sldId id="285" r:id="rId8"/>
    <p:sldId id="289" r:id="rId9"/>
    <p:sldId id="291" r:id="rId10"/>
    <p:sldId id="258" r:id="rId11"/>
    <p:sldId id="259" r:id="rId12"/>
    <p:sldId id="262" r:id="rId13"/>
    <p:sldId id="292" r:id="rId14"/>
    <p:sldId id="264" r:id="rId15"/>
    <p:sldId id="265" r:id="rId16"/>
    <p:sldId id="266" r:id="rId17"/>
    <p:sldId id="268" r:id="rId18"/>
    <p:sldId id="269" r:id="rId19"/>
    <p:sldId id="272" r:id="rId20"/>
    <p:sldId id="273" r:id="rId21"/>
    <p:sldId id="274" r:id="rId22"/>
    <p:sldId id="277" r:id="rId23"/>
    <p:sldId id="278" r:id="rId24"/>
    <p:sldId id="280" r:id="rId25"/>
    <p:sldId id="281" r:id="rId26"/>
    <p:sldId id="279" r:id="rId27"/>
    <p:sldId id="282" r:id="rId28"/>
    <p:sldId id="293"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936" autoAdjust="0"/>
  </p:normalViewPr>
  <p:slideViewPr>
    <p:cSldViewPr>
      <p:cViewPr varScale="1">
        <p:scale>
          <a:sx n="65" d="100"/>
          <a:sy n="65" d="100"/>
        </p:scale>
        <p:origin x="-2124" y="-96"/>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D8B23C-0561-4F51-94A7-BD373899D071}" type="datetimeFigureOut">
              <a:rPr lang="en-US" smtClean="0"/>
              <a:pPr/>
              <a:t>10/16/2018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1EE212-6065-484F-B2D1-61765224F339}" type="slidenum">
              <a:rPr lang="en-US" smtClean="0"/>
              <a:pPr/>
              <a:t>‹#›</a:t>
            </a:fld>
            <a:endParaRPr lang="en-US"/>
          </a:p>
        </p:txBody>
      </p:sp>
    </p:spTree>
    <p:extLst>
      <p:ext uri="{BB962C8B-B14F-4D97-AF65-F5344CB8AC3E}">
        <p14:creationId xmlns:p14="http://schemas.microsoft.com/office/powerpoint/2010/main" xmlns="" val="230590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3</a:t>
            </a:fld>
            <a:endParaRPr lang="en-US"/>
          </a:p>
        </p:txBody>
      </p:sp>
    </p:spTree>
    <p:extLst>
      <p:ext uri="{BB962C8B-B14F-4D97-AF65-F5344CB8AC3E}">
        <p14:creationId xmlns:p14="http://schemas.microsoft.com/office/powerpoint/2010/main" xmlns="" val="792328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7</a:t>
            </a:fld>
            <a:endParaRPr lang="en-US"/>
          </a:p>
        </p:txBody>
      </p:sp>
    </p:spTree>
    <p:extLst>
      <p:ext uri="{BB962C8B-B14F-4D97-AF65-F5344CB8AC3E}">
        <p14:creationId xmlns:p14="http://schemas.microsoft.com/office/powerpoint/2010/main" xmlns="" val="1452474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8</a:t>
            </a:fld>
            <a:endParaRPr lang="en-US"/>
          </a:p>
        </p:txBody>
      </p:sp>
    </p:spTree>
    <p:extLst>
      <p:ext uri="{BB962C8B-B14F-4D97-AF65-F5344CB8AC3E}">
        <p14:creationId xmlns:p14="http://schemas.microsoft.com/office/powerpoint/2010/main" xmlns="" val="1052142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9</a:t>
            </a:fld>
            <a:endParaRPr lang="en-US"/>
          </a:p>
        </p:txBody>
      </p:sp>
    </p:spTree>
    <p:extLst>
      <p:ext uri="{BB962C8B-B14F-4D97-AF65-F5344CB8AC3E}">
        <p14:creationId xmlns:p14="http://schemas.microsoft.com/office/powerpoint/2010/main" xmlns="" val="306833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10</a:t>
            </a:fld>
            <a:endParaRPr lang="en-US"/>
          </a:p>
        </p:txBody>
      </p:sp>
    </p:spTree>
    <p:extLst>
      <p:ext uri="{BB962C8B-B14F-4D97-AF65-F5344CB8AC3E}">
        <p14:creationId xmlns:p14="http://schemas.microsoft.com/office/powerpoint/2010/main" xmlns="" val="3726676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11</a:t>
            </a:fld>
            <a:endParaRPr lang="en-US"/>
          </a:p>
        </p:txBody>
      </p:sp>
    </p:spTree>
    <p:extLst>
      <p:ext uri="{BB962C8B-B14F-4D97-AF65-F5344CB8AC3E}">
        <p14:creationId xmlns:p14="http://schemas.microsoft.com/office/powerpoint/2010/main" xmlns="" val="1401447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smtClean="0"/>
              <a:t>Reservations you might have about your investment decision using Net Present Value:</a:t>
            </a:r>
          </a:p>
          <a:p>
            <a:pPr marL="171450" indent="-171450">
              <a:buFont typeface="Arial" panose="020B0604020202020204" pitchFamily="34" charset="0"/>
              <a:buChar char="•"/>
            </a:pPr>
            <a:r>
              <a:rPr lang="en-US" dirty="0" smtClean="0"/>
              <a:t>Accuracy of Cash flow forecasts – all figures are forecasts of operating cash flows as in example</a:t>
            </a:r>
            <a:r>
              <a:rPr lang="en-US" baseline="0" dirty="0" smtClean="0"/>
              <a:t> one. So if any of these forecasts are wrong then you could come to the wrong decision based on the NPV figure you get e.g. a positive figure on your forecast operating cash flows, but the correct operating cash flows give a negative figure so you end up sanctioning a false positive.</a:t>
            </a:r>
            <a:endParaRPr lang="en-US" dirty="0" smtClean="0"/>
          </a:p>
          <a:p>
            <a:pPr marL="628650" lvl="1" indent="-171450">
              <a:buFont typeface="Arial" panose="020B0604020202020204" pitchFamily="34" charset="0"/>
              <a:buChar char="•"/>
            </a:pPr>
            <a:r>
              <a:rPr lang="en-GB" dirty="0" smtClean="0"/>
              <a:t>Inflation</a:t>
            </a:r>
            <a:r>
              <a:rPr lang="en-GB" baseline="0" dirty="0" smtClean="0"/>
              <a:t> – you might be uncertain of your cash flows due to inflation for example if your operating cash flows forecasts are based on now with revenue generated by each unit from a machine giving $5 and the cost to produce each unit $3 giving you $2 cash flow per unit generated. But inflation could change all this making the cash flow forecasts for each year wrong. We are never able to predict cash flows accurately due to inflation.</a:t>
            </a:r>
          </a:p>
          <a:p>
            <a:pPr marL="628650" lvl="1" indent="-171450">
              <a:buFont typeface="Arial" panose="020B0604020202020204" pitchFamily="34" charset="0"/>
              <a:buChar char="•"/>
            </a:pPr>
            <a:r>
              <a:rPr lang="en-GB" baseline="0" dirty="0" smtClean="0"/>
              <a:t>How are you going to estimate the scrap value of a machine. You have no idea what this will be. This could impact on the positive or negative NPV.</a:t>
            </a:r>
          </a:p>
          <a:p>
            <a:pPr marL="171450" lvl="0" indent="-171450">
              <a:buFont typeface="Arial" panose="020B0604020202020204" pitchFamily="34" charset="0"/>
              <a:buChar char="•"/>
            </a:pPr>
            <a:r>
              <a:rPr lang="en-GB" baseline="0" dirty="0" smtClean="0"/>
              <a:t>Shareholder profits – using this technique to appraise we look at cash flows to work NPV because it is the cash we pay dividends out of. However, shareholders are interested in profits so we should also look at the effects on profitability of investing in a new machine or project or whatever we are area appraising. For instance we may get an NPV of $6,600 as in the last example and profits are $50,000 due to the investment in a new machine.</a:t>
            </a:r>
          </a:p>
          <a:p>
            <a:pPr marL="171450" lvl="0" indent="-171450">
              <a:buFont typeface="Arial" panose="020B0604020202020204" pitchFamily="34" charset="0"/>
              <a:buChar char="•"/>
            </a:pPr>
            <a:r>
              <a:rPr lang="en-GB" baseline="0" dirty="0" smtClean="0"/>
              <a:t>We always assume the cash operating cash flows are received at the end of the year. So we account for one years interest. But in reality you would earn your operating cash flow one month at a time. E.G if year = $20,000 then by month would be about $1,500. So we would eliminate one month interest, two month interest, three month interest etc. etc. by calculating the discount month by month.</a:t>
            </a:r>
          </a:p>
          <a:p>
            <a:pPr marL="171450" lvl="0" indent="-171450">
              <a:buFont typeface="Arial" panose="020B0604020202020204" pitchFamily="34" charset="0"/>
              <a:buChar char="•"/>
            </a:pPr>
            <a:r>
              <a:rPr lang="en-GB" baseline="0" dirty="0" smtClean="0"/>
              <a:t>We ignored non-financial costs in the last example but we should consider these even if they do not cost anything and would not alter the NPV for example is it ethical to pollute or use cheap labour etc.</a:t>
            </a:r>
          </a:p>
          <a:p>
            <a:pPr marL="171450" lvl="0" indent="-171450">
              <a:buFont typeface="Arial" panose="020B0604020202020204" pitchFamily="34" charset="0"/>
              <a:buChar char="•"/>
            </a:pPr>
            <a:endParaRPr lang="en-GB" baseline="0" dirty="0" smtClean="0"/>
          </a:p>
          <a:p>
            <a:pPr marL="171450" lvl="0" indent="-171450">
              <a:buFont typeface="Arial" panose="020B0604020202020204" pitchFamily="34" charset="0"/>
              <a:buChar char="•"/>
            </a:pPr>
            <a:r>
              <a:rPr lang="en-US" dirty="0" smtClean="0"/>
              <a:t>One problem in practice with using a Discounted Cash Flow approach to investment appraisal is</a:t>
            </a:r>
            <a:r>
              <a:rPr lang="en-US" baseline="0" dirty="0" smtClean="0"/>
              <a:t> </a:t>
            </a:r>
            <a:r>
              <a:rPr lang="en-US" dirty="0" smtClean="0"/>
              <a:t>that it is virtually impossible to calculate accurately the Cost of Capital for a company.</a:t>
            </a:r>
            <a:r>
              <a:rPr lang="en-US" baseline="0" dirty="0" smtClean="0"/>
              <a:t> </a:t>
            </a:r>
            <a:r>
              <a:rPr lang="en-US" dirty="0" smtClean="0"/>
              <a:t>In the previous example, we decided that using a Cost of Capital of 10% the project was worthwhile.</a:t>
            </a:r>
          </a:p>
          <a:p>
            <a:endParaRPr lang="en-US" dirty="0" smtClean="0"/>
          </a:p>
          <a:p>
            <a:r>
              <a:rPr lang="en-US" dirty="0" smtClean="0"/>
              <a:t>However, suppose the Cost of Capital was not 10% but 11%. With a higher rate of interest we</a:t>
            </a:r>
            <a:r>
              <a:rPr lang="en-US" baseline="0" dirty="0" smtClean="0"/>
              <a:t> </a:t>
            </a:r>
            <a:r>
              <a:rPr lang="en-US" dirty="0" smtClean="0"/>
              <a:t>would expect the NPV to be lower. If still positive then we would still be happy to accept, but if it</a:t>
            </a:r>
            <a:r>
              <a:rPr lang="en-US" baseline="0" dirty="0" smtClean="0"/>
              <a:t> </a:t>
            </a:r>
            <a:r>
              <a:rPr lang="en-US" dirty="0" smtClean="0"/>
              <a:t>were negative then we should reject.</a:t>
            </a:r>
          </a:p>
          <a:p>
            <a:endParaRPr lang="en-GB" dirty="0" smtClean="0"/>
          </a:p>
          <a:p>
            <a:r>
              <a:rPr lang="en-GB" dirty="0" smtClean="0"/>
              <a:t>The</a:t>
            </a:r>
            <a:r>
              <a:rPr lang="en-GB" baseline="0" dirty="0" smtClean="0"/>
              <a:t> reason it is so hard for a company to work out the cost of capital accurately in real life is because it is borrows from shareholders and loans. If you did NPV based on interest rate of 10% and get a positive figure the project would go ahead. But if the actual figure was 12% interest this might give us a negative NPV it means we have been given a false positive.</a:t>
            </a:r>
            <a:endParaRPr lang="en-US" dirty="0" smtClean="0"/>
          </a:p>
          <a:p>
            <a:endParaRPr lang="en-US" dirty="0" smtClean="0"/>
          </a:p>
          <a:p>
            <a:r>
              <a:rPr lang="en-US" dirty="0" smtClean="0"/>
              <a:t>Even if it is positive at 11%, what about 12%? What about 13%?</a:t>
            </a:r>
            <a:r>
              <a:rPr lang="en-US" baseline="0" dirty="0" smtClean="0"/>
              <a:t> </a:t>
            </a:r>
            <a:r>
              <a:rPr lang="en-US" dirty="0" smtClean="0"/>
              <a:t>Because of the uncertainty regarding the Cost of Capital it would be useful to know the breakeven</a:t>
            </a:r>
            <a:r>
              <a:rPr lang="en-US" baseline="0" dirty="0" smtClean="0"/>
              <a:t> </a:t>
            </a:r>
            <a:r>
              <a:rPr lang="en-US" dirty="0" smtClean="0"/>
              <a:t>rate of interest i.e. the rate of interest at which the project would have an NPV of zero.</a:t>
            </a:r>
          </a:p>
          <a:p>
            <a:endParaRPr lang="en-US" dirty="0" smtClean="0"/>
          </a:p>
          <a:p>
            <a:pPr marL="171450" indent="-171450">
              <a:buFont typeface="Arial" panose="020B0604020202020204" pitchFamily="34" charset="0"/>
              <a:buChar char="•"/>
            </a:pPr>
            <a:r>
              <a:rPr lang="en-US" dirty="0" smtClean="0"/>
              <a:t>The rate of interest at which the NPV of the project is zero is known as the Internal Rate of Return</a:t>
            </a:r>
            <a:r>
              <a:rPr lang="en-US" baseline="0" dirty="0" smtClean="0"/>
              <a:t> </a:t>
            </a:r>
            <a:r>
              <a:rPr lang="en-US" dirty="0" smtClean="0"/>
              <a:t>(IRR).</a:t>
            </a:r>
          </a:p>
          <a:p>
            <a:endParaRPr lang="en-US" dirty="0" smtClean="0"/>
          </a:p>
          <a:p>
            <a:r>
              <a:rPr lang="en-US" dirty="0" smtClean="0"/>
              <a:t>In order to estimate the IRR, we calculate the NPV of the project at two different rates of interest</a:t>
            </a:r>
            <a:r>
              <a:rPr lang="en-US" baseline="0" dirty="0" smtClean="0"/>
              <a:t> </a:t>
            </a:r>
            <a:r>
              <a:rPr lang="en-US" dirty="0" smtClean="0"/>
              <a:t>and estimate a rate giving an NPV of zero assuming linearity. (In fact the relationship of the NPV</a:t>
            </a:r>
            <a:r>
              <a:rPr lang="en-US" baseline="0" dirty="0" smtClean="0"/>
              <a:t> </a:t>
            </a:r>
            <a:r>
              <a:rPr lang="en-US" dirty="0" smtClean="0"/>
              <a:t>to the rate of interest is not linear but curvilinear. However, the approximation resulting from an</a:t>
            </a:r>
            <a:r>
              <a:rPr lang="en-US" baseline="0" dirty="0" smtClean="0"/>
              <a:t> </a:t>
            </a:r>
            <a:r>
              <a:rPr lang="en-US" dirty="0" smtClean="0"/>
              <a:t>assumption of linearity is sufficient for our purposes.</a:t>
            </a:r>
          </a:p>
          <a:p>
            <a:endParaRPr lang="en-GB" dirty="0" smtClean="0"/>
          </a:p>
          <a:p>
            <a:r>
              <a:rPr lang="en-GB" b="1" dirty="0" smtClean="0"/>
              <a:t>From BPP book about</a:t>
            </a:r>
            <a:r>
              <a:rPr lang="en-GB" b="1" baseline="0" dirty="0" smtClean="0"/>
              <a:t> IRR</a:t>
            </a:r>
            <a:endParaRPr lang="en-GB" b="1" dirty="0" smtClean="0"/>
          </a:p>
          <a:p>
            <a:r>
              <a:rPr lang="en-US" dirty="0" smtClean="0"/>
              <a:t>The IRR method of investment appraisal is to accept projects whose IRR (the rate at which the NPV is</a:t>
            </a:r>
          </a:p>
          <a:p>
            <a:r>
              <a:rPr lang="en-US" dirty="0" smtClean="0"/>
              <a:t>zero) exceeds a target rate of return. The IRR is calculated using interpolation.</a:t>
            </a:r>
            <a:r>
              <a:rPr lang="en-US" baseline="0" dirty="0" smtClean="0"/>
              <a:t> </a:t>
            </a:r>
            <a:r>
              <a:rPr lang="en-US" dirty="0" smtClean="0"/>
              <a:t>Using the NPV method of discounted cash flow, present values are calculated by discounting at a target</a:t>
            </a:r>
            <a:r>
              <a:rPr lang="en-US" baseline="0" dirty="0" smtClean="0"/>
              <a:t> </a:t>
            </a:r>
            <a:r>
              <a:rPr lang="en-US" dirty="0" smtClean="0"/>
              <a:t>rate of return, or cost of capital, and the difference between the PV of costs and the PV of benefits is the</a:t>
            </a:r>
            <a:r>
              <a:rPr lang="en-US" baseline="0" dirty="0" smtClean="0"/>
              <a:t> </a:t>
            </a:r>
            <a:r>
              <a:rPr lang="en-US" dirty="0" smtClean="0"/>
              <a:t>NPV. In contrast, the internal rate of return (IRR) method is to calculate the exact DCF rate of return</a:t>
            </a:r>
            <a:r>
              <a:rPr lang="en-US" baseline="0" dirty="0" smtClean="0"/>
              <a:t> </a:t>
            </a:r>
            <a:r>
              <a:rPr lang="en-US" dirty="0" smtClean="0"/>
              <a:t>which the project is expected to achieve, in other words the rate at which the NPV is zero. If the expected</a:t>
            </a:r>
            <a:r>
              <a:rPr lang="en-US" baseline="0" dirty="0" smtClean="0"/>
              <a:t> </a:t>
            </a:r>
            <a:r>
              <a:rPr lang="en-US" dirty="0" smtClean="0"/>
              <a:t>rate of return (the IRR or DCF yield) exceeds a target rate of return, the project would be worth</a:t>
            </a:r>
            <a:r>
              <a:rPr lang="en-US" baseline="0" dirty="0" smtClean="0"/>
              <a:t> </a:t>
            </a:r>
            <a:r>
              <a:rPr lang="en-US" dirty="0" smtClean="0"/>
              <a:t>undertaking (ignoring risk and uncertainty factors).</a:t>
            </a:r>
          </a:p>
          <a:p>
            <a:endParaRPr lang="en-GB" dirty="0" smtClean="0"/>
          </a:p>
          <a:p>
            <a:r>
              <a:rPr lang="en-GB" b="1" dirty="0" smtClean="0"/>
              <a:t>From the Internet explaining</a:t>
            </a:r>
            <a:r>
              <a:rPr lang="en-GB" b="1" baseline="0" dirty="0" smtClean="0"/>
              <a:t> IRR</a:t>
            </a:r>
          </a:p>
          <a:p>
            <a:r>
              <a:rPr lang="en-US" dirty="0" smtClean="0"/>
              <a:t>What is 'Internal Rate Of Return - IRR'</a:t>
            </a:r>
          </a:p>
          <a:p>
            <a:r>
              <a:rPr lang="en-US" dirty="0" smtClean="0"/>
              <a:t> </a:t>
            </a:r>
          </a:p>
          <a:p>
            <a:r>
              <a:rPr lang="en-US" dirty="0" smtClean="0"/>
              <a:t>Internal rate of return (IRR) is a metric used in capital budgeting measuring the profitability of potential investments. Internal rate of return is a discount rate that makes the net present value (NPV) of all cash flows from a particular project equal to zero. IRR calculations rely on the same formula as NPV does.</a:t>
            </a:r>
          </a:p>
          <a:p>
            <a:endParaRPr lang="en-GB" dirty="0" smtClean="0"/>
          </a:p>
          <a:p>
            <a:r>
              <a:rPr lang="en-US" dirty="0" smtClean="0"/>
              <a:t>You can think of IRR as the rate of growth a project is expected to generate. While the actual rate of return that a given project ends up generating will often differ from its estimated IRR rate, a project with a substantially higher IRR value than other available options would still provide a much better chance of strong growth. One popular use of IRR is in comparing the profitability of establishing new operations with that of expanding old ones. For example, an energy company may use IRR in deciding whether to open a new power plant or to renovate and expand a previously existing one. While both projects are likely to add value to the company, it is likely that one will be the more logical decision as prescribed by IRR.</a:t>
            </a:r>
          </a:p>
          <a:p>
            <a:r>
              <a:rPr lang="en-US" dirty="0" smtClean="0"/>
              <a:t> </a:t>
            </a:r>
          </a:p>
          <a:p>
            <a:r>
              <a:rPr lang="en-US" dirty="0" smtClean="0"/>
              <a:t>In theory, any project with an IRR greater than its cost of capital is a profitable one, and thus it is in a company’s interest to undertake such projects. In planning investment projects, firms will often establish a required rate of return (RRR) to determine the minimum acceptable return percentage that the investment in question must earn in order to be worthwhile. Any project with an IRR that exceeds the RRR will likely be deemed a profitable one, although companies will not necessarily pursue a project on this basis alone. Rather, they will likely pursue projects with the highest difference between IRR and RRR, as chances are these will be the most profitable.</a:t>
            </a:r>
          </a:p>
          <a:p>
            <a:r>
              <a:rPr lang="en-US" dirty="0" smtClean="0"/>
              <a:t> </a:t>
            </a:r>
          </a:p>
          <a:p>
            <a:r>
              <a:rPr lang="en-US" dirty="0" smtClean="0"/>
              <a:t>IRRs can also be compared against prevailing rates of return in the securities market. If a firm can't find any projects with IRRs greater than the returns that can be generated in the financial markets, it may simply choose to invest its retained earnings into the market.</a:t>
            </a:r>
          </a:p>
          <a:p>
            <a:endParaRPr lang="en-US"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12</a:t>
            </a:fld>
            <a:endParaRPr lang="en-US"/>
          </a:p>
        </p:txBody>
      </p:sp>
    </p:spTree>
    <p:extLst>
      <p:ext uri="{BB962C8B-B14F-4D97-AF65-F5344CB8AC3E}">
        <p14:creationId xmlns:p14="http://schemas.microsoft.com/office/powerpoint/2010/main" xmlns="" val="2004377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smtClean="0">
                <a:latin typeface="SwissCond"/>
              </a:rPr>
              <a:t>The bottom of the equation </a:t>
            </a:r>
            <a:r>
              <a:rPr lang="en-GB" sz="1200" b="0" i="0" u="none" strike="noStrike" baseline="0" dirty="0" err="1" smtClean="0">
                <a:latin typeface="SwissCond"/>
              </a:rPr>
              <a:t>NPVa</a:t>
            </a:r>
            <a:r>
              <a:rPr lang="en-GB" sz="1200" b="0" i="0" u="none" strike="noStrike" baseline="0" dirty="0" smtClean="0">
                <a:latin typeface="SwissCond"/>
              </a:rPr>
              <a:t> – </a:t>
            </a:r>
            <a:r>
              <a:rPr lang="en-GB" sz="1200" b="0" i="0" u="none" strike="noStrike" baseline="0" dirty="0" err="1" smtClean="0">
                <a:latin typeface="SwissCond"/>
              </a:rPr>
              <a:t>NPVb</a:t>
            </a:r>
            <a:r>
              <a:rPr lang="en-GB" sz="1200" b="0" i="0" u="none" strike="noStrike" baseline="0" dirty="0" smtClean="0">
                <a:latin typeface="SwissCond"/>
              </a:rPr>
              <a:t> actually means the difference between the two NPVs you have from the two rates for your investment appraisal. So if both give positive numbers for instance </a:t>
            </a:r>
            <a:r>
              <a:rPr lang="en-GB" sz="1200" b="0" i="0" u="none" strike="noStrike" baseline="0" dirty="0" err="1" smtClean="0">
                <a:latin typeface="SwissCond"/>
              </a:rPr>
              <a:t>NPVa</a:t>
            </a:r>
            <a:r>
              <a:rPr lang="en-GB" sz="1200" b="0" i="0" u="none" strike="noStrike" baseline="0" dirty="0" smtClean="0">
                <a:latin typeface="SwissCond"/>
              </a:rPr>
              <a:t>  = 4000 and </a:t>
            </a:r>
            <a:r>
              <a:rPr lang="en-GB" sz="1200" b="0" i="0" u="none" strike="noStrike" baseline="0" dirty="0" err="1" smtClean="0">
                <a:latin typeface="SwissCond"/>
              </a:rPr>
              <a:t>NPVb</a:t>
            </a:r>
            <a:r>
              <a:rPr lang="en-GB" sz="1200" b="0" i="0" u="none" strike="noStrike" baseline="0" dirty="0" smtClean="0">
                <a:latin typeface="SwissCond"/>
              </a:rPr>
              <a:t>  = 2000 then you subtract the do 4000 – 2000. However, if like in the example on the next two slides one </a:t>
            </a:r>
            <a:r>
              <a:rPr lang="en-GB" sz="1200" b="0" i="0" u="none" strike="noStrike" baseline="0" dirty="0" err="1" smtClean="0">
                <a:latin typeface="SwissCond"/>
              </a:rPr>
              <a:t>NPVa</a:t>
            </a:r>
            <a:r>
              <a:rPr lang="en-GB" sz="1200" b="0" i="0" u="none" strike="noStrike" baseline="0" dirty="0" smtClean="0">
                <a:latin typeface="SwissCond"/>
              </a:rPr>
              <a:t> is positive and the </a:t>
            </a:r>
            <a:r>
              <a:rPr lang="en-GB" sz="1200" b="0" i="0" u="none" strike="noStrike" baseline="0" dirty="0" err="1" smtClean="0">
                <a:latin typeface="SwissCond"/>
              </a:rPr>
              <a:t>NPVb</a:t>
            </a:r>
            <a:r>
              <a:rPr lang="en-GB" sz="1200" b="0" i="0" u="none" strike="noStrike" baseline="0" dirty="0" smtClean="0">
                <a:latin typeface="SwissCond"/>
              </a:rPr>
              <a:t> is negative you add them together to get the difference as we have in the example that follows.</a:t>
            </a:r>
          </a:p>
        </p:txBody>
      </p:sp>
      <p:sp>
        <p:nvSpPr>
          <p:cNvPr id="4" name="Slide Number Placeholder 3"/>
          <p:cNvSpPr>
            <a:spLocks noGrp="1"/>
          </p:cNvSpPr>
          <p:nvPr>
            <p:ph type="sldNum" sz="quarter" idx="10"/>
          </p:nvPr>
        </p:nvSpPr>
        <p:spPr/>
        <p:txBody>
          <a:bodyPr/>
          <a:lstStyle/>
          <a:p>
            <a:fld id="{061EE212-6065-484F-B2D1-61765224F339}"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xmlns="" val="1007626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Note.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When working out IRR in this instance it looks like we are going against the equation which tells you on the bottom line to subtract the two NPVs you have. The reason we add the 6,660 to the 2,160 in this instance is because 2,160 is negative so to find the difference between them we add them together even though the equation on last slide says to subtract them. We would subtract one from the other if we had two positive NPVs though hence why the minus sign is given in the formula to work out the IRR.</a:t>
            </a: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14</a:t>
            </a:fld>
            <a:endParaRPr lang="en-US"/>
          </a:p>
        </p:txBody>
      </p:sp>
    </p:spTree>
    <p:extLst>
      <p:ext uri="{BB962C8B-B14F-4D97-AF65-F5344CB8AC3E}">
        <p14:creationId xmlns:p14="http://schemas.microsoft.com/office/powerpoint/2010/main" xmlns="" val="1976345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15</a:t>
            </a:fld>
            <a:endParaRPr lang="en-US"/>
          </a:p>
        </p:txBody>
      </p:sp>
    </p:spTree>
    <p:extLst>
      <p:ext uri="{BB962C8B-B14F-4D97-AF65-F5344CB8AC3E}">
        <p14:creationId xmlns:p14="http://schemas.microsoft.com/office/powerpoint/2010/main" xmlns="" val="3310935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16</a:t>
            </a:fld>
            <a:endParaRPr lang="en-US"/>
          </a:p>
        </p:txBody>
      </p:sp>
    </p:spTree>
    <p:extLst>
      <p:ext uri="{BB962C8B-B14F-4D97-AF65-F5344CB8AC3E}">
        <p14:creationId xmlns:p14="http://schemas.microsoft.com/office/powerpoint/2010/main" xmlns="" val="932880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18</a:t>
            </a:fld>
            <a:endParaRPr lang="en-US"/>
          </a:p>
        </p:txBody>
      </p:sp>
    </p:spTree>
    <p:extLst>
      <p:ext uri="{BB962C8B-B14F-4D97-AF65-F5344CB8AC3E}">
        <p14:creationId xmlns:p14="http://schemas.microsoft.com/office/powerpoint/2010/main" xmlns="" val="1918298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19</a:t>
            </a:fld>
            <a:endParaRPr lang="en-US"/>
          </a:p>
        </p:txBody>
      </p:sp>
    </p:spTree>
    <p:extLst>
      <p:ext uri="{BB962C8B-B14F-4D97-AF65-F5344CB8AC3E}">
        <p14:creationId xmlns:p14="http://schemas.microsoft.com/office/powerpoint/2010/main" xmlns="" val="3476021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22</a:t>
            </a:fld>
            <a:endParaRPr lang="en-US"/>
          </a:p>
        </p:txBody>
      </p:sp>
    </p:spTree>
    <p:extLst>
      <p:ext uri="{BB962C8B-B14F-4D97-AF65-F5344CB8AC3E}">
        <p14:creationId xmlns:p14="http://schemas.microsoft.com/office/powerpoint/2010/main" xmlns="" val="852693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061EE212-6065-484F-B2D1-61765224F339}" type="slidenum">
              <a:rPr lang="en-US" smtClean="0"/>
              <a:pPr/>
              <a:t>23</a:t>
            </a:fld>
            <a:endParaRPr lang="en-US"/>
          </a:p>
        </p:txBody>
      </p:sp>
    </p:spTree>
    <p:extLst>
      <p:ext uri="{BB962C8B-B14F-4D97-AF65-F5344CB8AC3E}">
        <p14:creationId xmlns:p14="http://schemas.microsoft.com/office/powerpoint/2010/main" xmlns="" val="3298749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24</a:t>
            </a:fld>
            <a:endParaRPr lang="en-US"/>
          </a:p>
        </p:txBody>
      </p:sp>
    </p:spTree>
    <p:extLst>
      <p:ext uri="{BB962C8B-B14F-4D97-AF65-F5344CB8AC3E}">
        <p14:creationId xmlns:p14="http://schemas.microsoft.com/office/powerpoint/2010/main" xmlns="" val="349614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25</a:t>
            </a:fld>
            <a:endParaRPr lang="en-US"/>
          </a:p>
        </p:txBody>
      </p:sp>
    </p:spTree>
    <p:extLst>
      <p:ext uri="{BB962C8B-B14F-4D97-AF65-F5344CB8AC3E}">
        <p14:creationId xmlns:p14="http://schemas.microsoft.com/office/powerpoint/2010/main" xmlns="" val="1312041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1EE212-6065-484F-B2D1-61765224F339}" type="slidenum">
              <a:rPr lang="en-US" smtClean="0"/>
              <a:pPr/>
              <a:t>26</a:t>
            </a:fld>
            <a:endParaRPr lang="en-US"/>
          </a:p>
        </p:txBody>
      </p:sp>
    </p:spTree>
    <p:extLst>
      <p:ext uri="{BB962C8B-B14F-4D97-AF65-F5344CB8AC3E}">
        <p14:creationId xmlns:p14="http://schemas.microsoft.com/office/powerpoint/2010/main" xmlns="" val="491450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smtClean="0"/>
              <a:t>In exam  as</a:t>
            </a:r>
            <a:r>
              <a:rPr lang="en-GB" sz="1600" b="1" baseline="0" dirty="0" smtClean="0"/>
              <a:t> part c of question 2 (2017 2018)</a:t>
            </a:r>
          </a:p>
          <a:p>
            <a:endParaRPr lang="en-GB" baseline="0" dirty="0" smtClean="0"/>
          </a:p>
          <a:p>
            <a:r>
              <a:rPr lang="en-GB" baseline="0" dirty="0" smtClean="0"/>
              <a:t>Diversification – manufacturing multiple products</a:t>
            </a:r>
          </a:p>
          <a:p>
            <a:r>
              <a:rPr lang="en-GB" dirty="0" smtClean="0"/>
              <a:t>Use of group losses – to set against lower tax bills</a:t>
            </a:r>
          </a:p>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xmlns="" val="4249996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3015240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427197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1308073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1588466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984841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3590659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1255345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1630336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3334957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2158520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B353C4A-B3F8-462B-8996-F88331C2A776}" type="datetimeFigureOut">
              <a:rPr lang="en-US" smtClean="0"/>
              <a:pPr/>
              <a:t>10/16/2018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4043128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353C4A-B3F8-462B-8996-F88331C2A776}" type="datetimeFigureOut">
              <a:rPr lang="en-US" smtClean="0"/>
              <a:pPr/>
              <a:t>10/16/2018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C6B149-75D2-4943-B629-91AAF0C39621}" type="slidenum">
              <a:rPr lang="en-US" smtClean="0"/>
              <a:pPr/>
              <a:t>‹#›</a:t>
            </a:fld>
            <a:endParaRPr lang="en-US"/>
          </a:p>
        </p:txBody>
      </p:sp>
    </p:spTree>
    <p:extLst>
      <p:ext uri="{BB962C8B-B14F-4D97-AF65-F5344CB8AC3E}">
        <p14:creationId xmlns:p14="http://schemas.microsoft.com/office/powerpoint/2010/main" xmlns="" val="3649514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three session two</a:t>
            </a:r>
            <a:endParaRPr lang="en-US" dirty="0"/>
          </a:p>
        </p:txBody>
      </p:sp>
      <p:sp>
        <p:nvSpPr>
          <p:cNvPr id="3" name="Subtitle 2"/>
          <p:cNvSpPr>
            <a:spLocks noGrp="1"/>
          </p:cNvSpPr>
          <p:nvPr>
            <p:ph type="subTitle" idx="1"/>
          </p:nvPr>
        </p:nvSpPr>
        <p:spPr/>
        <p:txBody>
          <a:bodyPr/>
          <a:lstStyle/>
          <a:p>
            <a:r>
              <a:rPr lang="en-US" dirty="0" smtClean="0"/>
              <a:t>Investment appraisal – methods</a:t>
            </a:r>
          </a:p>
          <a:p>
            <a:endParaRPr lang="en-US" dirty="0"/>
          </a:p>
        </p:txBody>
      </p:sp>
    </p:spTree>
    <p:extLst>
      <p:ext uri="{BB962C8B-B14F-4D97-AF65-F5344CB8AC3E}">
        <p14:creationId xmlns:p14="http://schemas.microsoft.com/office/powerpoint/2010/main" xmlns="" val="166329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b="1" dirty="0" smtClean="0"/>
              <a:t>Objectives</a:t>
            </a:r>
            <a:endParaRPr lang="en-US" b="1" dirty="0" smtClean="0"/>
          </a:p>
          <a:p>
            <a:r>
              <a:rPr lang="en-US" dirty="0" smtClean="0"/>
              <a:t>Discounted Cash Flow</a:t>
            </a:r>
          </a:p>
          <a:p>
            <a:r>
              <a:rPr lang="en-US" dirty="0" smtClean="0"/>
              <a:t>Other approaches to investment appraisal</a:t>
            </a:r>
            <a:endParaRPr lang="en-US" dirty="0"/>
          </a:p>
        </p:txBody>
      </p:sp>
    </p:spTree>
    <p:extLst>
      <p:ext uri="{BB962C8B-B14F-4D97-AF65-F5344CB8AC3E}">
        <p14:creationId xmlns:p14="http://schemas.microsoft.com/office/powerpoint/2010/main" xmlns="" val="3158588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Investment appraisal – methods</a:t>
            </a:r>
            <a:br>
              <a:rPr lang="en-US" dirty="0" smtClean="0"/>
            </a:br>
            <a:endParaRPr lang="en-US" dirty="0"/>
          </a:p>
        </p:txBody>
      </p:sp>
      <p:sp>
        <p:nvSpPr>
          <p:cNvPr id="3" name="Content Placeholder 2"/>
          <p:cNvSpPr>
            <a:spLocks noGrp="1"/>
          </p:cNvSpPr>
          <p:nvPr>
            <p:ph idx="1"/>
          </p:nvPr>
        </p:nvSpPr>
        <p:spPr>
          <a:xfrm>
            <a:off x="427416" y="1066800"/>
            <a:ext cx="8411783" cy="4525963"/>
          </a:xfrm>
        </p:spPr>
        <p:txBody>
          <a:bodyPr>
            <a:normAutofit/>
          </a:bodyPr>
          <a:lstStyle/>
          <a:p>
            <a:r>
              <a:rPr lang="en-US" dirty="0"/>
              <a:t>H</a:t>
            </a:r>
            <a:r>
              <a:rPr lang="en-US" dirty="0" smtClean="0"/>
              <a:t>ow the Financial Manager should go about making capital investment decisions. </a:t>
            </a:r>
          </a:p>
          <a:p>
            <a:r>
              <a:rPr lang="en-GB" dirty="0" smtClean="0"/>
              <a:t>Discounted Cash Flow:</a:t>
            </a:r>
          </a:p>
          <a:p>
            <a:pPr lvl="1"/>
            <a:r>
              <a:rPr lang="en-GB" dirty="0" smtClean="0"/>
              <a:t>NPV (Net Present Value)</a:t>
            </a:r>
          </a:p>
          <a:p>
            <a:pPr lvl="1"/>
            <a:r>
              <a:rPr lang="en-GB" dirty="0" smtClean="0"/>
              <a:t>IRR (Internal Rate of Return)</a:t>
            </a:r>
            <a:endParaRPr lang="en-US" dirty="0" smtClean="0"/>
          </a:p>
          <a:p>
            <a:r>
              <a:rPr lang="en-US" dirty="0" smtClean="0"/>
              <a:t>Discounted Cash Flow – Net Present Value</a:t>
            </a:r>
          </a:p>
          <a:p>
            <a:pPr lvl="1"/>
            <a:r>
              <a:rPr lang="en-US" sz="2000" dirty="0" smtClean="0"/>
              <a:t>Is the value obtained by discounting all cash outflows and inflows of a capital investment by a target return or cost of capital. Calculated as the Present value of cash inflows minus the present values of cash outflows</a:t>
            </a:r>
            <a:endParaRPr lang="en-US" sz="2000"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66927" y="5372100"/>
            <a:ext cx="7883525" cy="1485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830010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lstStyle/>
          <a:p>
            <a:pPr marL="0" indent="0">
              <a:buNone/>
            </a:pPr>
            <a:r>
              <a:rPr lang="en-GB" b="1" dirty="0" smtClean="0"/>
              <a:t>Mini example</a:t>
            </a:r>
          </a:p>
          <a:p>
            <a:pPr marL="0" indent="0">
              <a:buNone/>
            </a:pPr>
            <a:r>
              <a:rPr lang="en-GB" dirty="0" smtClean="0"/>
              <a:t>If we are thinking of buying a new machine worth $50,000 and we will get back $60,000 cash flow in two years time should we proceed with the investing in the new machine?</a:t>
            </a:r>
            <a:endParaRPr lang="en-US" dirty="0"/>
          </a:p>
        </p:txBody>
      </p:sp>
    </p:spTree>
    <p:extLst>
      <p:ext uri="{BB962C8B-B14F-4D97-AF65-F5344CB8AC3E}">
        <p14:creationId xmlns:p14="http://schemas.microsoft.com/office/powerpoint/2010/main" xmlns="" val="254382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lstStyle/>
          <a:p>
            <a:pPr marL="0" indent="0">
              <a:buNone/>
            </a:pPr>
            <a:r>
              <a:rPr lang="en-GB" b="1" dirty="0" smtClean="0"/>
              <a:t>Mini example</a:t>
            </a:r>
          </a:p>
          <a:p>
            <a:pPr marL="0" indent="0">
              <a:buNone/>
            </a:pPr>
            <a:r>
              <a:rPr lang="en-GB" dirty="0" smtClean="0"/>
              <a:t>Rule</a:t>
            </a:r>
          </a:p>
          <a:p>
            <a:r>
              <a:rPr lang="en-GB" dirty="0" smtClean="0"/>
              <a:t>If we get cash surplus accept investment</a:t>
            </a:r>
          </a:p>
          <a:p>
            <a:r>
              <a:rPr lang="en-GB" dirty="0" smtClean="0"/>
              <a:t>If we get cash deficit reject investment</a:t>
            </a:r>
            <a:endParaRPr lang="en-GB" dirty="0"/>
          </a:p>
          <a:p>
            <a:pPr marL="0" indent="0">
              <a:buNone/>
            </a:pPr>
            <a:r>
              <a:rPr lang="en-GB" b="1" dirty="0" smtClean="0"/>
              <a:t>Answer - </a:t>
            </a:r>
            <a:r>
              <a:rPr lang="en-GB" dirty="0" smtClean="0"/>
              <a:t>$60,000 - $50,000 = $10,000 surplus cash (Accept project)</a:t>
            </a:r>
          </a:p>
          <a:p>
            <a:endParaRPr lang="en-GB" dirty="0" smtClean="0"/>
          </a:p>
        </p:txBody>
      </p:sp>
    </p:spTree>
    <p:extLst>
      <p:ext uri="{BB962C8B-B14F-4D97-AF65-F5344CB8AC3E}">
        <p14:creationId xmlns:p14="http://schemas.microsoft.com/office/powerpoint/2010/main" xmlns="" val="1808014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normAutofit lnSpcReduction="10000"/>
          </a:bodyPr>
          <a:lstStyle/>
          <a:p>
            <a:pPr marL="0" indent="0">
              <a:buNone/>
            </a:pPr>
            <a:r>
              <a:rPr lang="en-GB" b="1" dirty="0" smtClean="0"/>
              <a:t>Mini example cont.</a:t>
            </a:r>
          </a:p>
          <a:p>
            <a:pPr marL="0" indent="0">
              <a:buNone/>
            </a:pPr>
            <a:r>
              <a:rPr lang="en-GB" dirty="0" smtClean="0"/>
              <a:t>All is well in the previous example if we have used cash to invest in the machine however, if we took at a loan we would have to include interest payments in our calculations. So if we took out a loan of $50,000 at 10% per annum </a:t>
            </a:r>
            <a:r>
              <a:rPr lang="en-GB" sz="2400" dirty="0" smtClean="0"/>
              <a:t>(interest payable for two years before we can repay) </a:t>
            </a:r>
            <a:r>
              <a:rPr lang="en-GB" dirty="0" smtClean="0"/>
              <a:t>would the investment give us a negative or positive cash flow? </a:t>
            </a:r>
            <a:endParaRPr lang="en-US" dirty="0"/>
          </a:p>
        </p:txBody>
      </p:sp>
    </p:spTree>
    <p:extLst>
      <p:ext uri="{BB962C8B-B14F-4D97-AF65-F5344CB8AC3E}">
        <p14:creationId xmlns:p14="http://schemas.microsoft.com/office/powerpoint/2010/main" xmlns="" val="2179336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lstStyle/>
          <a:p>
            <a:pPr marL="0" indent="0">
              <a:buNone/>
            </a:pPr>
            <a:r>
              <a:rPr lang="en-GB" b="1" dirty="0" smtClean="0"/>
              <a:t>Mini example</a:t>
            </a:r>
            <a:endParaRPr lang="en-US"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95400" y="2667000"/>
            <a:ext cx="6346040" cy="30384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606718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lstStyle/>
          <a:p>
            <a:pPr marL="0" indent="0">
              <a:buNone/>
            </a:pPr>
            <a:r>
              <a:rPr lang="en-GB" b="1" dirty="0" smtClean="0"/>
              <a:t>Mini example contd.- using Net Present Value</a:t>
            </a:r>
            <a:endParaRPr lang="en-US" b="1"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600200" y="2971800"/>
            <a:ext cx="4867275" cy="26955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1336795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Investment appraisal – methods</a:t>
            </a:r>
          </a:p>
        </p:txBody>
      </p:sp>
      <p:sp>
        <p:nvSpPr>
          <p:cNvPr id="3" name="Content Placeholder 2"/>
          <p:cNvSpPr>
            <a:spLocks noGrp="1"/>
          </p:cNvSpPr>
          <p:nvPr>
            <p:ph idx="1"/>
          </p:nvPr>
        </p:nvSpPr>
        <p:spPr/>
        <p:txBody>
          <a:bodyPr/>
          <a:lstStyle/>
          <a:p>
            <a:pPr marL="0" indent="0">
              <a:buNone/>
            </a:pPr>
            <a:r>
              <a:rPr lang="en-US" dirty="0"/>
              <a:t>Mini example contd.- using Net Present Value</a:t>
            </a:r>
          </a:p>
          <a:p>
            <a:pPr marL="0" indent="0">
              <a:buNone/>
            </a:pPr>
            <a:endParaRPr lang="en-US"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66800" y="3352800"/>
            <a:ext cx="6734734" cy="192214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708158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440" y="295275"/>
            <a:ext cx="8229600" cy="1143000"/>
          </a:xfrm>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Example one - </a:t>
            </a:r>
            <a:r>
              <a:rPr lang="en-US" dirty="0" smtClean="0"/>
              <a:t>Discounted Cash Flow – Net Present Value</a:t>
            </a:r>
          </a:p>
          <a:p>
            <a:endParaRPr lang="en-GB" dirty="0"/>
          </a:p>
          <a:p>
            <a:endParaRPr lang="en-GB" dirty="0" smtClean="0"/>
          </a:p>
          <a:p>
            <a:pPr marL="0" indent="0">
              <a:buNone/>
            </a:pPr>
            <a:endParaRPr lang="en-GB" dirty="0" smtClean="0"/>
          </a:p>
          <a:p>
            <a:pPr marL="0" indent="0">
              <a:buNone/>
            </a:pPr>
            <a:endParaRPr lang="en-GB" dirty="0"/>
          </a:p>
          <a:p>
            <a:endParaRPr lang="en-US" sz="1900" b="1" i="0" u="none" strike="noStrike" baseline="0" dirty="0" smtClean="0">
              <a:latin typeface="WarnockPro-Bold"/>
            </a:endParaRPr>
          </a:p>
          <a:p>
            <a:pPr marL="0" indent="0">
              <a:buNone/>
            </a:pPr>
            <a:endParaRPr lang="en-US" sz="1900" b="1" i="0" u="none" strike="noStrike" baseline="0" dirty="0" smtClean="0">
              <a:latin typeface="WarnockPro-Bold"/>
            </a:endParaRPr>
          </a:p>
          <a:p>
            <a:pPr marL="0" indent="0">
              <a:buNone/>
            </a:pPr>
            <a:r>
              <a:rPr lang="en-US" sz="1900" b="1" i="0" u="none" strike="noStrike" baseline="0" dirty="0" smtClean="0">
                <a:latin typeface="WarnockPro-Bold"/>
              </a:rPr>
              <a:t>Calculate the Net Present Value of the investment and determine whether or not it should be accepted.</a:t>
            </a:r>
          </a:p>
          <a:p>
            <a:pPr marL="0" indent="0">
              <a:buNone/>
            </a:pPr>
            <a:endParaRPr lang="en-GB" sz="1200" b="1" dirty="0">
              <a:latin typeface="WarnockPro-Bold"/>
            </a:endParaRPr>
          </a:p>
          <a:p>
            <a:pPr marL="0" indent="0">
              <a:buNone/>
            </a:pPr>
            <a:r>
              <a:rPr lang="en-GB" sz="1200" b="1" dirty="0" smtClean="0">
                <a:latin typeface="WarnockPro-Bold"/>
              </a:rPr>
              <a:t>Present value </a:t>
            </a:r>
            <a:r>
              <a:rPr lang="en-GB" sz="1200" dirty="0" smtClean="0">
                <a:latin typeface="WarnockPro-Bold"/>
              </a:rPr>
              <a:t>in each year is the predicted operating cash flow multiplied by the discount factor PV = FV(1 + r)</a:t>
            </a:r>
          </a:p>
          <a:p>
            <a:pPr marL="0" indent="0">
              <a:buNone/>
            </a:pPr>
            <a:endParaRPr lang="en-GB" sz="1200" dirty="0" smtClean="0"/>
          </a:p>
          <a:p>
            <a:endParaRPr lang="en-US" dirty="0"/>
          </a:p>
        </p:txBody>
      </p:sp>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2440" y="2590800"/>
            <a:ext cx="6647688" cy="25025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391400" y="5771388"/>
            <a:ext cx="213360" cy="228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Box 3"/>
          <p:cNvSpPr txBox="1"/>
          <p:nvPr/>
        </p:nvSpPr>
        <p:spPr>
          <a:xfrm>
            <a:off x="304800" y="6181457"/>
            <a:ext cx="8518743" cy="338554"/>
          </a:xfrm>
          <a:prstGeom prst="rect">
            <a:avLst/>
          </a:prstGeom>
          <a:noFill/>
        </p:spPr>
        <p:txBody>
          <a:bodyPr wrap="square" rtlCol="0">
            <a:spAutoFit/>
          </a:bodyPr>
          <a:lstStyle/>
          <a:p>
            <a:r>
              <a:rPr lang="en-US" sz="1600" dirty="0" smtClean="0"/>
              <a:t>Discount Factor  is the </a:t>
            </a:r>
            <a:r>
              <a:rPr lang="en-US" sz="1600" dirty="0"/>
              <a:t>percentage rate required to calculate the present value of a future cash flow. </a:t>
            </a:r>
          </a:p>
        </p:txBody>
      </p:sp>
    </p:spTree>
    <p:extLst>
      <p:ext uri="{BB962C8B-B14F-4D97-AF65-F5344CB8AC3E}">
        <p14:creationId xmlns:p14="http://schemas.microsoft.com/office/powerpoint/2010/main" xmlns="" val="38679087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Example one answer</a:t>
            </a:r>
          </a:p>
          <a:p>
            <a:pPr marL="0" indent="0">
              <a:buNone/>
            </a:pPr>
            <a:endParaRPr lang="en-US"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81000" y="2590800"/>
            <a:ext cx="6629400" cy="364825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409092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normAutofit fontScale="92500" lnSpcReduction="20000"/>
          </a:bodyPr>
          <a:lstStyle/>
          <a:p>
            <a:r>
              <a:rPr lang="en-GB" sz="2800" dirty="0" smtClean="0"/>
              <a:t>Reservations you might have about your investment decision using Net Present Value:</a:t>
            </a:r>
          </a:p>
          <a:p>
            <a:pPr lvl="1"/>
            <a:r>
              <a:rPr lang="en-GB" sz="2400" dirty="0" smtClean="0"/>
              <a:t>Accuracy of Cash flow forecasts</a:t>
            </a:r>
          </a:p>
          <a:p>
            <a:pPr lvl="2"/>
            <a:r>
              <a:rPr lang="en-GB" sz="2000" dirty="0" smtClean="0"/>
              <a:t>Inflation</a:t>
            </a:r>
          </a:p>
          <a:p>
            <a:pPr lvl="2"/>
            <a:r>
              <a:rPr lang="en-GB" sz="2000" dirty="0" smtClean="0"/>
              <a:t>Machine scrap value</a:t>
            </a:r>
            <a:endParaRPr lang="en-US" dirty="0" smtClean="0"/>
          </a:p>
          <a:p>
            <a:pPr lvl="1"/>
            <a:r>
              <a:rPr lang="en-GB" sz="2400" dirty="0" smtClean="0"/>
              <a:t>Shareholder profits how are they effected?</a:t>
            </a:r>
          </a:p>
          <a:p>
            <a:pPr lvl="1"/>
            <a:r>
              <a:rPr lang="en-GB" sz="2400" dirty="0" smtClean="0"/>
              <a:t>We assume cash flows received at the end of the year</a:t>
            </a:r>
          </a:p>
          <a:p>
            <a:pPr lvl="1"/>
            <a:r>
              <a:rPr lang="en-GB" sz="2400" dirty="0" smtClean="0"/>
              <a:t>Non-financial factors</a:t>
            </a:r>
          </a:p>
          <a:p>
            <a:pPr lvl="1"/>
            <a:r>
              <a:rPr lang="en-US" sz="2400" dirty="0"/>
              <a:t>One problem in practice with using a Discounted Cash Flow approach to investment appraisal is that it is virtually impossible to calculate accurately the Cost of Capital for a company</a:t>
            </a:r>
            <a:r>
              <a:rPr lang="en-US" sz="2400" dirty="0" smtClean="0"/>
              <a:t>.</a:t>
            </a:r>
          </a:p>
          <a:p>
            <a:r>
              <a:rPr lang="en-US" sz="2800" dirty="0" smtClean="0"/>
              <a:t>The rate of interest at which the NPV of the project is zero is known as the Internal Rate of Return (IRR).</a:t>
            </a:r>
            <a:endParaRPr lang="en-US" sz="2800" dirty="0"/>
          </a:p>
        </p:txBody>
      </p:sp>
    </p:spTree>
    <p:extLst>
      <p:ext uri="{BB962C8B-B14F-4D97-AF65-F5344CB8AC3E}">
        <p14:creationId xmlns:p14="http://schemas.microsoft.com/office/powerpoint/2010/main" xmlns="" val="32438049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Steps to using IRR</a:t>
            </a:r>
          </a:p>
          <a:p>
            <a:pPr marL="0" indent="0">
              <a:buNone/>
            </a:pPr>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3400" y="2286000"/>
            <a:ext cx="7686375" cy="423367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6240219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Example three DCF - IRR</a:t>
            </a:r>
            <a:endParaRPr lang="en-US" sz="2800" b="0" i="0" u="none" strike="noStrike" baseline="0" dirty="0" smtClean="0">
              <a:latin typeface="WarnockPro-Regular"/>
            </a:endParaRPr>
          </a:p>
          <a:p>
            <a:pPr marL="0" indent="0">
              <a:buNone/>
            </a:pPr>
            <a:r>
              <a:rPr lang="en-US" sz="2800" b="0" i="0" u="none" strike="noStrike" baseline="0" dirty="0" smtClean="0">
                <a:latin typeface="WarnockPro-Regular"/>
              </a:rPr>
              <a:t>For the project in example 1:</a:t>
            </a:r>
          </a:p>
          <a:p>
            <a:pPr marL="514350" indent="-514350">
              <a:buFont typeface="+mj-lt"/>
              <a:buAutoNum type="alphaLcParenR"/>
            </a:pPr>
            <a:r>
              <a:rPr lang="en-US" sz="2400" b="1" i="0" u="none" strike="noStrike" baseline="0" dirty="0" smtClean="0">
                <a:latin typeface="WarnockPro-Bold"/>
              </a:rPr>
              <a:t>Calculate the NPV of the project at an interest rate of 15%</a:t>
            </a:r>
          </a:p>
          <a:p>
            <a:pPr marL="514350" indent="-514350">
              <a:buFont typeface="+mj-lt"/>
              <a:buAutoNum type="alphaLcParenR"/>
            </a:pPr>
            <a:r>
              <a:rPr lang="en-US" sz="2400" b="1" i="0" u="none" strike="noStrike" baseline="0" dirty="0" smtClean="0">
                <a:latin typeface="WarnockPro-Bold"/>
              </a:rPr>
              <a:t>Estimate the IRR of the project using your results from part (a) and from Example 1.</a:t>
            </a:r>
          </a:p>
          <a:p>
            <a:pPr marL="0" indent="0">
              <a:buNone/>
            </a:pPr>
            <a:endParaRPr lang="en-US" dirty="0"/>
          </a:p>
        </p:txBody>
      </p:sp>
    </p:spTree>
    <p:extLst>
      <p:ext uri="{BB962C8B-B14F-4D97-AF65-F5344CB8AC3E}">
        <p14:creationId xmlns:p14="http://schemas.microsoft.com/office/powerpoint/2010/main" xmlns="" val="3656173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lvl="0" indent="0">
              <a:buNone/>
            </a:pPr>
            <a:r>
              <a:rPr lang="en-GB" dirty="0">
                <a:solidFill>
                  <a:prstClr val="black"/>
                </a:solidFill>
              </a:rPr>
              <a:t>Example three DCF - IRR</a:t>
            </a:r>
            <a:endParaRPr lang="en-US" sz="2800" dirty="0">
              <a:solidFill>
                <a:prstClr val="black"/>
              </a:solidFill>
              <a:latin typeface="WarnockPro-Regular"/>
            </a:endParaRPr>
          </a:p>
          <a:p>
            <a:pPr marL="0" lvl="0" indent="0">
              <a:buNone/>
            </a:pPr>
            <a:r>
              <a:rPr lang="en-US" sz="2800" dirty="0">
                <a:solidFill>
                  <a:prstClr val="black"/>
                </a:solidFill>
                <a:latin typeface="WarnockPro-Regular"/>
              </a:rPr>
              <a:t>For the project in example 1:</a:t>
            </a:r>
          </a:p>
          <a:p>
            <a:pPr marL="0" indent="0">
              <a:buNone/>
            </a:pPr>
            <a:endParaRPr lang="en-US"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95400" y="2810762"/>
            <a:ext cx="5638800" cy="35995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6438156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normAutofit/>
          </a:bodyPr>
          <a:lstStyle/>
          <a:p>
            <a:pPr marL="0" indent="0">
              <a:buNone/>
            </a:pPr>
            <a:r>
              <a:rPr lang="en-US" sz="2800" b="1" i="0" u="none" strike="noStrike" baseline="0" dirty="0" smtClean="0">
                <a:solidFill>
                  <a:srgbClr val="0049BC"/>
                </a:solidFill>
                <a:latin typeface="WarnockPro-Bold"/>
              </a:rPr>
              <a:t>Discounted Cash Flow – annuities and perpetuities</a:t>
            </a:r>
          </a:p>
          <a:p>
            <a:pPr marL="0" indent="0">
              <a:buNone/>
            </a:pPr>
            <a:endParaRPr lang="en-GB" sz="2800" b="1" dirty="0">
              <a:solidFill>
                <a:srgbClr val="0049BC"/>
              </a:solidFill>
              <a:latin typeface="WarnockPro-Bold"/>
            </a:endParaRPr>
          </a:p>
          <a:p>
            <a:r>
              <a:rPr lang="en-US" sz="2400" i="0" u="none" strike="noStrike" baseline="0" dirty="0" smtClean="0">
                <a:latin typeface="WarnockPro-Bold"/>
              </a:rPr>
              <a:t>However, you will sometimes be presented with cash flows that are equal each year, in which case</a:t>
            </a:r>
            <a:r>
              <a:rPr lang="en-US" sz="2400" i="0" u="none" strike="noStrike" dirty="0" smtClean="0">
                <a:latin typeface="WarnockPro-Bold"/>
              </a:rPr>
              <a:t> </a:t>
            </a:r>
            <a:r>
              <a:rPr lang="en-US" sz="2400" i="0" u="none" strike="noStrike" baseline="0" dirty="0" smtClean="0">
                <a:latin typeface="WarnockPro-Bold"/>
              </a:rPr>
              <a:t>there is a faster and simpler approach to discounting.</a:t>
            </a:r>
          </a:p>
          <a:p>
            <a:r>
              <a:rPr lang="en-US" sz="2400" i="0" u="none" strike="noStrike" baseline="0" dirty="0" smtClean="0">
                <a:latin typeface="WarnockPro-Bold"/>
              </a:rPr>
              <a:t>An equal cash flow each year (e.g. $10,000 p.a. for 10 years) is known as an annuity.</a:t>
            </a:r>
          </a:p>
          <a:p>
            <a:r>
              <a:rPr lang="en-US" sz="2400" i="0" u="none" strike="noStrike" baseline="0" dirty="0" smtClean="0">
                <a:latin typeface="WarnockPro-Bold"/>
              </a:rPr>
              <a:t>If the annuity were expected to continue for ever, it is known as a perpetuity.</a:t>
            </a:r>
          </a:p>
          <a:p>
            <a:pPr marL="0" indent="0">
              <a:buNone/>
            </a:pPr>
            <a:endParaRPr lang="en-US" sz="2800" dirty="0"/>
          </a:p>
        </p:txBody>
      </p:sp>
    </p:spTree>
    <p:extLst>
      <p:ext uri="{BB962C8B-B14F-4D97-AF65-F5344CB8AC3E}">
        <p14:creationId xmlns:p14="http://schemas.microsoft.com/office/powerpoint/2010/main" xmlns="" val="16883454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Example Four -  Annuities</a:t>
            </a:r>
          </a:p>
          <a:p>
            <a:pPr marL="0" indent="0">
              <a:buNone/>
            </a:pPr>
            <a:endParaRPr lang="en-GB" dirty="0"/>
          </a:p>
          <a:p>
            <a:pPr marL="0" indent="0">
              <a:buNone/>
            </a:pPr>
            <a:r>
              <a:rPr lang="en-US" sz="2400" dirty="0" smtClean="0"/>
              <a:t>A machine will cost $45,000 and is expected to generate $8,000 for each of the following 8 years.</a:t>
            </a:r>
          </a:p>
          <a:p>
            <a:pPr marL="0" indent="0">
              <a:buNone/>
            </a:pPr>
            <a:r>
              <a:rPr lang="en-US" sz="2400" dirty="0" smtClean="0"/>
              <a:t>The cost of capital is 15% p.a..</a:t>
            </a:r>
          </a:p>
          <a:p>
            <a:pPr marL="0" indent="0">
              <a:buNone/>
            </a:pPr>
            <a:r>
              <a:rPr lang="en-US" sz="2400" b="1" dirty="0" smtClean="0"/>
              <a:t>Calculate the NPV of the investment.</a:t>
            </a:r>
            <a:endParaRPr lang="en-US" sz="2400" b="1" dirty="0"/>
          </a:p>
        </p:txBody>
      </p:sp>
    </p:spTree>
    <p:extLst>
      <p:ext uri="{BB962C8B-B14F-4D97-AF65-F5344CB8AC3E}">
        <p14:creationId xmlns:p14="http://schemas.microsoft.com/office/powerpoint/2010/main" xmlns="" val="27860012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r>
              <a:rPr lang="en-US" dirty="0" smtClean="0"/>
              <a:t>Example Four -  Annuities solution</a:t>
            </a:r>
          </a:p>
          <a:p>
            <a:endParaRPr lang="en-US" dirty="0"/>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90599" y="2819400"/>
            <a:ext cx="5520345" cy="27146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593302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US" b="1" i="0" u="none" strike="noStrike" baseline="0" dirty="0" smtClean="0">
                <a:latin typeface="WarnockPro-Bold"/>
              </a:rPr>
              <a:t>Perpetuities</a:t>
            </a:r>
          </a:p>
          <a:p>
            <a:pPr marL="0" indent="0">
              <a:buNone/>
            </a:pPr>
            <a:endParaRPr lang="en-GB" b="1" dirty="0">
              <a:latin typeface="WarnockPro-Bold"/>
            </a:endParaRPr>
          </a:p>
          <a:p>
            <a:pPr marL="0" indent="0">
              <a:buNone/>
            </a:pPr>
            <a:endParaRPr lang="en-US" dirty="0"/>
          </a:p>
        </p:txBody>
      </p:sp>
      <p:pic>
        <p:nvPicPr>
          <p:cNvPr id="1126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52400" y="2819400"/>
            <a:ext cx="8667751" cy="2133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666072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Example six – Perpetuities</a:t>
            </a:r>
          </a:p>
          <a:p>
            <a:pPr marL="0" indent="0">
              <a:buNone/>
            </a:pPr>
            <a:r>
              <a:rPr lang="en-US" sz="2800" dirty="0" smtClean="0"/>
              <a:t>A machine costs $100,000 and is expected to generate $12,000 p.a. in perpetuity.</a:t>
            </a:r>
          </a:p>
          <a:p>
            <a:pPr marL="0" indent="0">
              <a:buNone/>
            </a:pPr>
            <a:r>
              <a:rPr lang="en-US" sz="2800" dirty="0" smtClean="0"/>
              <a:t>The cost of capital is 10% p.a.</a:t>
            </a:r>
          </a:p>
          <a:p>
            <a:pPr marL="0" indent="0">
              <a:buNone/>
            </a:pPr>
            <a:r>
              <a:rPr lang="en-US" sz="2800" b="1" dirty="0" smtClean="0"/>
              <a:t>What is the NPV of the project?</a:t>
            </a:r>
            <a:endParaRPr lang="en-GB" sz="2800" b="1" dirty="0" smtClean="0"/>
          </a:p>
        </p:txBody>
      </p:sp>
    </p:spTree>
    <p:extLst>
      <p:ext uri="{BB962C8B-B14F-4D97-AF65-F5344CB8AC3E}">
        <p14:creationId xmlns:p14="http://schemas.microsoft.com/office/powerpoint/2010/main" xmlns="" val="31750373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endParaRPr lang="en-GB" dirty="0" smtClean="0"/>
          </a:p>
          <a:p>
            <a:endParaRPr lang="en-US" dirty="0"/>
          </a:p>
        </p:txBody>
      </p:sp>
      <p:pic>
        <p:nvPicPr>
          <p:cNvPr id="12291"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62000" y="2362200"/>
            <a:ext cx="7350211" cy="3276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5019216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r>
              <a:rPr lang="en-GB" dirty="0" smtClean="0"/>
              <a:t>Two other approaches to investment appraisal:</a:t>
            </a:r>
          </a:p>
          <a:p>
            <a:pPr lvl="1"/>
            <a:r>
              <a:rPr lang="en-US" dirty="0" smtClean="0"/>
              <a:t>Accounting Rate of </a:t>
            </a:r>
            <a:r>
              <a:rPr lang="en-US" dirty="0"/>
              <a:t>Return </a:t>
            </a:r>
            <a:r>
              <a:rPr lang="en-US" dirty="0" smtClean="0"/>
              <a:t>also known as (The </a:t>
            </a:r>
            <a:r>
              <a:rPr lang="en-US" dirty="0"/>
              <a:t>return on capital employed method (ROCE</a:t>
            </a:r>
            <a:r>
              <a:rPr lang="en-US" dirty="0" smtClean="0"/>
              <a:t>))</a:t>
            </a:r>
          </a:p>
          <a:p>
            <a:pPr lvl="1"/>
            <a:r>
              <a:rPr lang="en-US" dirty="0" smtClean="0"/>
              <a:t>Payback Period.</a:t>
            </a:r>
          </a:p>
          <a:p>
            <a:pPr lvl="1"/>
            <a:endParaRPr lang="en-GB" dirty="0" smtClean="0"/>
          </a:p>
          <a:p>
            <a:pPr marL="0" indent="0">
              <a:buNone/>
            </a:pPr>
            <a:endParaRPr lang="en-US" dirty="0"/>
          </a:p>
        </p:txBody>
      </p:sp>
    </p:spTree>
    <p:extLst>
      <p:ext uri="{BB962C8B-B14F-4D97-AF65-F5344CB8AC3E}">
        <p14:creationId xmlns:p14="http://schemas.microsoft.com/office/powerpoint/2010/main" xmlns="" val="35467820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r>
              <a:rPr lang="en-US" dirty="0" smtClean="0"/>
              <a:t>Accounting Rate of Return (ARR)</a:t>
            </a:r>
          </a:p>
          <a:p>
            <a:pPr lvl="1"/>
            <a:r>
              <a:rPr lang="en-US" dirty="0" smtClean="0"/>
              <a:t>This approach considers the expected profitability of an investment.</a:t>
            </a:r>
          </a:p>
          <a:p>
            <a:pPr lvl="1"/>
            <a:r>
              <a:rPr lang="en-US" dirty="0" smtClean="0"/>
              <a:t>The ARR is compared with a target rate of return to decide whether or not the investment is worthwhile. The target will normally be the current return on capital employed by the company.</a:t>
            </a:r>
            <a:endParaRPr lang="en-US" dirty="0"/>
          </a:p>
        </p:txBody>
      </p:sp>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3984" y="5530284"/>
            <a:ext cx="8534400" cy="8149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102771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dirty="0" smtClean="0"/>
              <a:t>Example 8 – ARR</a:t>
            </a:r>
          </a:p>
          <a:p>
            <a:pPr marL="0" indent="0">
              <a:buNone/>
            </a:pPr>
            <a:r>
              <a:rPr lang="en-US" sz="2400" dirty="0" smtClean="0"/>
              <a:t>A machine will cost $80,000.</a:t>
            </a:r>
          </a:p>
          <a:p>
            <a:pPr marL="0" indent="0">
              <a:buNone/>
            </a:pPr>
            <a:r>
              <a:rPr lang="en-US" sz="2400" dirty="0" smtClean="0"/>
              <a:t>It has an expected life of 4 years with an anticipated scrap value of $10,000.</a:t>
            </a:r>
          </a:p>
          <a:p>
            <a:pPr marL="0" indent="0">
              <a:buNone/>
            </a:pPr>
            <a:endParaRPr lang="en-GB" sz="2400" dirty="0"/>
          </a:p>
          <a:p>
            <a:pPr marL="0" indent="0">
              <a:buNone/>
            </a:pPr>
            <a:endParaRPr lang="en-GB" sz="2400" dirty="0" smtClean="0"/>
          </a:p>
          <a:p>
            <a:pPr marL="0" indent="0">
              <a:buNone/>
            </a:pPr>
            <a:endParaRPr lang="en-GB" sz="2400" dirty="0"/>
          </a:p>
          <a:p>
            <a:pPr marL="0" indent="0">
              <a:buNone/>
            </a:pPr>
            <a:endParaRPr lang="en-GB" sz="2400" dirty="0" smtClean="0"/>
          </a:p>
          <a:p>
            <a:pPr marL="0" indent="0">
              <a:buNone/>
            </a:pPr>
            <a:r>
              <a:rPr lang="en-US" sz="2400" b="1" dirty="0" smtClean="0"/>
              <a:t>Calculate the ARR of the project.</a:t>
            </a:r>
            <a:endParaRPr lang="en-GB" sz="2400" b="1" dirty="0" smtClean="0"/>
          </a:p>
          <a:p>
            <a:pPr marL="0" indent="0">
              <a:buNone/>
            </a:pPr>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9600" y="3505200"/>
            <a:ext cx="4362450" cy="13049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0791605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US" dirty="0" smtClean="0"/>
              <a:t>Example 8 – ARR – Solution</a:t>
            </a:r>
          </a:p>
          <a:p>
            <a:pPr marL="0" indent="0">
              <a:buNone/>
            </a:pPr>
            <a:endParaRPr lang="en-US" dirty="0" smtClean="0"/>
          </a:p>
          <a:p>
            <a:pPr marL="0" indent="0">
              <a:buNone/>
            </a:pPr>
            <a:endParaRPr lang="en-US" dirty="0"/>
          </a:p>
        </p:txBody>
      </p:sp>
      <p:pic>
        <p:nvPicPr>
          <p:cNvPr id="1638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90600" y="2514600"/>
            <a:ext cx="5943600" cy="378074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0447627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a:xfrm>
            <a:off x="457200" y="1371600"/>
            <a:ext cx="8229600" cy="5257800"/>
          </a:xfrm>
        </p:spPr>
        <p:txBody>
          <a:bodyPr>
            <a:normAutofit fontScale="85000" lnSpcReduction="10000"/>
          </a:bodyPr>
          <a:lstStyle/>
          <a:p>
            <a:r>
              <a:rPr lang="en-GB" sz="3800" b="1" dirty="0" smtClean="0"/>
              <a:t>About Payback Period</a:t>
            </a:r>
          </a:p>
          <a:p>
            <a:pPr marL="0" indent="0">
              <a:buNone/>
            </a:pPr>
            <a:r>
              <a:rPr lang="en-GB" b="1" dirty="0" smtClean="0"/>
              <a:t>Example nine – Payback Period</a:t>
            </a:r>
          </a:p>
          <a:p>
            <a:pPr marL="0" indent="0">
              <a:buNone/>
            </a:pPr>
            <a:r>
              <a:rPr lang="en-US" sz="2400" dirty="0" smtClean="0"/>
              <a:t>A machine will cost $80,000.</a:t>
            </a:r>
            <a:br>
              <a:rPr lang="en-US" sz="2400" dirty="0" smtClean="0"/>
            </a:br>
            <a:endParaRPr lang="en-US" sz="2400" dirty="0" smtClean="0"/>
          </a:p>
          <a:p>
            <a:pPr marL="0" indent="0">
              <a:buNone/>
            </a:pPr>
            <a:r>
              <a:rPr lang="en-US" sz="2400" dirty="0" smtClean="0"/>
              <a:t>It has an expected life of 4 years with an anticipated scrap value of $10,000.</a:t>
            </a:r>
            <a:br>
              <a:rPr lang="en-US" sz="2400" dirty="0" smtClean="0"/>
            </a:br>
            <a:endParaRPr lang="en-US" sz="2400" dirty="0" smtClean="0"/>
          </a:p>
          <a:p>
            <a:pPr marL="0" indent="0">
              <a:buNone/>
            </a:pPr>
            <a:r>
              <a:rPr lang="en-US" sz="2400" dirty="0" smtClean="0"/>
              <a:t>Expected net operating cash inflows each year are as follows:</a:t>
            </a:r>
          </a:p>
          <a:p>
            <a:pPr marL="0" indent="0">
              <a:buNone/>
            </a:pPr>
            <a:endParaRPr lang="en-GB" sz="2400" dirty="0"/>
          </a:p>
          <a:p>
            <a:pPr marL="0" indent="0">
              <a:buNone/>
            </a:pPr>
            <a:endParaRPr lang="en-GB" sz="2400" dirty="0" smtClean="0"/>
          </a:p>
          <a:p>
            <a:pPr marL="0" indent="0">
              <a:buNone/>
            </a:pPr>
            <a:endParaRPr lang="en-GB" sz="2400" dirty="0"/>
          </a:p>
          <a:p>
            <a:pPr marL="0" indent="0">
              <a:buNone/>
            </a:pPr>
            <a:endParaRPr lang="en-US" sz="2400" dirty="0" smtClean="0"/>
          </a:p>
          <a:p>
            <a:pPr marL="0" indent="0">
              <a:buNone/>
            </a:pPr>
            <a:endParaRPr lang="en-US" sz="2400" dirty="0" smtClean="0"/>
          </a:p>
          <a:p>
            <a:pPr marL="0" indent="0">
              <a:buNone/>
            </a:pPr>
            <a:endParaRPr lang="en-US" sz="2400" dirty="0"/>
          </a:p>
          <a:p>
            <a:pPr marL="0" indent="0">
              <a:buNone/>
            </a:pPr>
            <a:endParaRPr lang="en-US" sz="2400" dirty="0"/>
          </a:p>
          <a:p>
            <a:pPr marL="0" indent="0">
              <a:buNone/>
            </a:pPr>
            <a:r>
              <a:rPr lang="en-US" sz="2400" b="1" dirty="0" smtClean="0"/>
              <a:t>Calculate the payback period of the project.</a:t>
            </a:r>
            <a:endParaRPr lang="en-GB" sz="2400" b="1" dirty="0"/>
          </a:p>
          <a:p>
            <a:pPr marL="0" indent="0">
              <a:buNone/>
            </a:pPr>
            <a:endParaRPr lang="en-US" dirty="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38200" y="3911535"/>
            <a:ext cx="1905000" cy="17859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129255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US" dirty="0" smtClean="0"/>
              <a:t>Example nine – Payback Period</a:t>
            </a:r>
          </a:p>
          <a:p>
            <a:endParaRPr lang="en-US" dirty="0"/>
          </a:p>
        </p:txBody>
      </p:sp>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38200" y="2743200"/>
            <a:ext cx="6309233" cy="3133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0459017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a company setting up a subsidiary overseas or acquiring another company</a:t>
            </a:r>
            <a:endParaRPr lang="en-GB" dirty="0"/>
          </a:p>
        </p:txBody>
      </p:sp>
      <p:sp>
        <p:nvSpPr>
          <p:cNvPr id="3" name="Content Placeholder 2"/>
          <p:cNvSpPr>
            <a:spLocks noGrp="1"/>
          </p:cNvSpPr>
          <p:nvPr>
            <p:ph idx="1"/>
          </p:nvPr>
        </p:nvSpPr>
        <p:spPr>
          <a:xfrm>
            <a:off x="457200" y="1905000"/>
            <a:ext cx="8229600" cy="4221163"/>
          </a:xfrm>
        </p:spPr>
        <p:txBody>
          <a:bodyPr>
            <a:normAutofit fontScale="92500" lnSpcReduction="20000"/>
          </a:bodyPr>
          <a:lstStyle/>
          <a:p>
            <a:r>
              <a:rPr lang="en-GB" dirty="0" smtClean="0"/>
              <a:t>Economies of scale</a:t>
            </a:r>
          </a:p>
          <a:p>
            <a:r>
              <a:rPr lang="en-GB" dirty="0" smtClean="0"/>
              <a:t>Vertical/horizontal integration</a:t>
            </a:r>
          </a:p>
          <a:p>
            <a:r>
              <a:rPr lang="en-GB" dirty="0" smtClean="0"/>
              <a:t>Elimination of inefficiencies</a:t>
            </a:r>
          </a:p>
          <a:p>
            <a:r>
              <a:rPr lang="en-GB" dirty="0" smtClean="0"/>
              <a:t>Surplus cash</a:t>
            </a:r>
          </a:p>
          <a:p>
            <a:r>
              <a:rPr lang="en-GB" dirty="0" smtClean="0"/>
              <a:t>Increased power in the market</a:t>
            </a:r>
          </a:p>
          <a:p>
            <a:r>
              <a:rPr lang="en-GB" dirty="0" smtClean="0"/>
              <a:t>Speed of growth</a:t>
            </a:r>
          </a:p>
          <a:p>
            <a:r>
              <a:rPr lang="en-GB" dirty="0" smtClean="0"/>
              <a:t>Diversification</a:t>
            </a:r>
          </a:p>
          <a:p>
            <a:r>
              <a:rPr lang="en-GB" dirty="0" smtClean="0"/>
              <a:t>Acquisition of staff</a:t>
            </a:r>
          </a:p>
          <a:p>
            <a:r>
              <a:rPr lang="en-GB" dirty="0" smtClean="0"/>
              <a:t>Use of groups losses</a:t>
            </a:r>
            <a:endParaRPr lang="en-GB" dirty="0"/>
          </a:p>
        </p:txBody>
      </p:sp>
    </p:spTree>
    <p:extLst>
      <p:ext uri="{BB962C8B-B14F-4D97-AF65-F5344CB8AC3E}">
        <p14:creationId xmlns:p14="http://schemas.microsoft.com/office/powerpoint/2010/main" xmlns="" val="4211350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Investment appraisal – methods</a:t>
            </a:r>
            <a:endParaRPr lang="en-US" dirty="0"/>
          </a:p>
        </p:txBody>
      </p:sp>
      <p:sp>
        <p:nvSpPr>
          <p:cNvPr id="3" name="Content Placeholder 2"/>
          <p:cNvSpPr>
            <a:spLocks noGrp="1"/>
          </p:cNvSpPr>
          <p:nvPr>
            <p:ph idx="1"/>
          </p:nvPr>
        </p:nvSpPr>
        <p:spPr/>
        <p:txBody>
          <a:bodyPr/>
          <a:lstStyle/>
          <a:p>
            <a:pPr marL="0" indent="0">
              <a:buNone/>
            </a:pPr>
            <a:r>
              <a:rPr lang="en-GB" b="1" dirty="0" smtClean="0"/>
              <a:t>Summary</a:t>
            </a:r>
            <a:endParaRPr lang="en-US" b="1" dirty="0" smtClean="0"/>
          </a:p>
          <a:p>
            <a:r>
              <a:rPr lang="en-US" dirty="0" smtClean="0"/>
              <a:t>Discounted Cash Flow</a:t>
            </a:r>
          </a:p>
          <a:p>
            <a:r>
              <a:rPr lang="en-US" dirty="0" smtClean="0"/>
              <a:t>Other approaches to investment appraisal</a:t>
            </a:r>
            <a:endParaRPr lang="en-US" dirty="0"/>
          </a:p>
        </p:txBody>
      </p:sp>
    </p:spTree>
    <p:extLst>
      <p:ext uri="{BB962C8B-B14F-4D97-AF65-F5344CB8AC3E}">
        <p14:creationId xmlns:p14="http://schemas.microsoft.com/office/powerpoint/2010/main" xmlns="" val="2353035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830</TotalTime>
  <Words>2472</Words>
  <Application>Microsoft Office PowerPoint</Application>
  <PresentationFormat>On-screen Show (4:3)</PresentationFormat>
  <Paragraphs>195</Paragraphs>
  <Slides>29</Slides>
  <Notes>19</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Week three session two</vt:lpstr>
      <vt:lpstr>Investment appraisal – methods</vt:lpstr>
      <vt:lpstr>Investment appraisal – methods </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Investment appraisal – methods</vt:lpstr>
      <vt:lpstr>Advantages of a company setting up a subsidiary overseas or acquiring another company</vt:lpstr>
      <vt:lpstr>Investment appraisal – methods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three session two</dc:title>
  <dc:creator>Administrator</dc:creator>
  <cp:lastModifiedBy>se046</cp:lastModifiedBy>
  <cp:revision>110</cp:revision>
  <dcterms:created xsi:type="dcterms:W3CDTF">2016-08-04T11:14:15Z</dcterms:created>
  <dcterms:modified xsi:type="dcterms:W3CDTF">2018-10-16T20:51:04Z</dcterms:modified>
</cp:coreProperties>
</file>